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306" r:id="rId4"/>
    <p:sldId id="302" r:id="rId5"/>
    <p:sldId id="287" r:id="rId6"/>
    <p:sldId id="288" r:id="rId7"/>
    <p:sldId id="308" r:id="rId8"/>
    <p:sldId id="290" r:id="rId9"/>
    <p:sldId id="291" r:id="rId10"/>
    <p:sldId id="292" r:id="rId11"/>
    <p:sldId id="293" r:id="rId12"/>
    <p:sldId id="296" r:id="rId13"/>
    <p:sldId id="294" r:id="rId14"/>
    <p:sldId id="295" r:id="rId15"/>
    <p:sldId id="297" r:id="rId16"/>
    <p:sldId id="298" r:id="rId17"/>
    <p:sldId id="310" r:id="rId18"/>
    <p:sldId id="311" r:id="rId19"/>
    <p:sldId id="312" r:id="rId20"/>
    <p:sldId id="313" r:id="rId21"/>
    <p:sldId id="315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03" r:id="rId31"/>
    <p:sldId id="301" r:id="rId32"/>
    <p:sldId id="323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EE261-8352-44E4-92FB-980B96AF2A97}" v="13" dt="2019-08-31T18:44:52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DCEE261-8352-44E4-92FB-980B96AF2A97}"/>
    <pc:docChg chg="undo modSld">
      <pc:chgData name="Judson Santiago" userId="ebb108da2f256286" providerId="LiveId" clId="{2DCEE261-8352-44E4-92FB-980B96AF2A97}" dt="2019-09-02T17:54:35.260" v="243" actId="20577"/>
      <pc:docMkLst>
        <pc:docMk/>
      </pc:docMkLst>
      <pc:sldChg chg="modSp">
        <pc:chgData name="Judson Santiago" userId="ebb108da2f256286" providerId="LiveId" clId="{2DCEE261-8352-44E4-92FB-980B96AF2A97}" dt="2019-08-30T19:04:40.329" v="4" actId="207"/>
        <pc:sldMkLst>
          <pc:docMk/>
          <pc:sldMk cId="0" sldId="258"/>
        </pc:sldMkLst>
        <pc:spChg chg="mod">
          <ac:chgData name="Judson Santiago" userId="ebb108da2f256286" providerId="LiveId" clId="{2DCEE261-8352-44E4-92FB-980B96AF2A97}" dt="2019-08-30T19:04:40.329" v="4" actId="207"/>
          <ac:spMkLst>
            <pc:docMk/>
            <pc:sldMk cId="0" sldId="25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DCEE261-8352-44E4-92FB-980B96AF2A97}" dt="2019-09-02T17:54:35.260" v="243" actId="20577"/>
        <pc:sldMkLst>
          <pc:docMk/>
          <pc:sldMk cId="0" sldId="288"/>
        </pc:sldMkLst>
      </pc:sldChg>
      <pc:sldChg chg="modSp">
        <pc:chgData name="Judson Santiago" userId="ebb108da2f256286" providerId="LiveId" clId="{2DCEE261-8352-44E4-92FB-980B96AF2A97}" dt="2019-08-30T19:08:30.786" v="11" actId="20577"/>
        <pc:sldMkLst>
          <pc:docMk/>
          <pc:sldMk cId="0" sldId="291"/>
        </pc:sldMkLst>
        <pc:spChg chg="mod">
          <ac:chgData name="Judson Santiago" userId="ebb108da2f256286" providerId="LiveId" clId="{2DCEE261-8352-44E4-92FB-980B96AF2A97}" dt="2019-08-30T19:08:30.786" v="11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09:24.769" v="33" actId="20577"/>
        <pc:sldMkLst>
          <pc:docMk/>
          <pc:sldMk cId="0" sldId="293"/>
        </pc:sldMkLst>
        <pc:spChg chg="mod">
          <ac:chgData name="Judson Santiago" userId="ebb108da2f256286" providerId="LiveId" clId="{2DCEE261-8352-44E4-92FB-980B96AF2A97}" dt="2019-08-30T19:09:24.769" v="33" actId="20577"/>
          <ac:spMkLst>
            <pc:docMk/>
            <pc:sldMk cId="0" sldId="293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11:59.958" v="36" actId="20577"/>
        <pc:sldMkLst>
          <pc:docMk/>
          <pc:sldMk cId="0" sldId="297"/>
        </pc:sldMkLst>
        <pc:spChg chg="mod">
          <ac:chgData name="Judson Santiago" userId="ebb108da2f256286" providerId="LiveId" clId="{2DCEE261-8352-44E4-92FB-980B96AF2A97}" dt="2019-08-30T19:11:59.958" v="36" actId="20577"/>
          <ac:spMkLst>
            <pc:docMk/>
            <pc:sldMk cId="0" sldId="297"/>
            <ac:spMk id="6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12:35.695" v="37" actId="113"/>
        <pc:sldMkLst>
          <pc:docMk/>
          <pc:sldMk cId="0" sldId="298"/>
        </pc:sldMkLst>
        <pc:spChg chg="mod">
          <ac:chgData name="Judson Santiago" userId="ebb108da2f256286" providerId="LiveId" clId="{2DCEE261-8352-44E4-92FB-980B96AF2A97}" dt="2019-08-30T19:12:35.695" v="37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30:34.553" v="173" actId="1076"/>
        <pc:sldMkLst>
          <pc:docMk/>
          <pc:sldMk cId="0" sldId="301"/>
        </pc:sldMkLst>
        <pc:spChg chg="mod">
          <ac:chgData name="Judson Santiago" userId="ebb108da2f256286" providerId="LiveId" clId="{2DCEE261-8352-44E4-92FB-980B96AF2A97}" dt="2019-08-30T19:30:34.553" v="173" actId="1076"/>
          <ac:spMkLst>
            <pc:docMk/>
            <pc:sldMk cId="0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1T18:44:52.611" v="177" actId="207"/>
        <pc:sldMkLst>
          <pc:docMk/>
          <pc:sldMk cId="0" sldId="306"/>
        </pc:sldMkLst>
        <pc:spChg chg="mod">
          <ac:chgData name="Judson Santiago" userId="ebb108da2f256286" providerId="LiveId" clId="{2DCEE261-8352-44E4-92FB-980B96AF2A97}" dt="2019-08-31T18:44:52.611" v="177" actId="207"/>
          <ac:spMkLst>
            <pc:docMk/>
            <pc:sldMk cId="0" sldId="30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2DCEE261-8352-44E4-92FB-980B96AF2A97}" dt="2019-08-30T19:18:43.061" v="90" actId="20577"/>
        <pc:sldMkLst>
          <pc:docMk/>
          <pc:sldMk cId="1830890458" sldId="311"/>
        </pc:sldMkLst>
        <pc:spChg chg="mod">
          <ac:chgData name="Judson Santiago" userId="ebb108da2f256286" providerId="LiveId" clId="{2DCEE261-8352-44E4-92FB-980B96AF2A97}" dt="2019-08-30T19:14:48.223" v="39" actId="20577"/>
          <ac:spMkLst>
            <pc:docMk/>
            <pc:sldMk cId="1830890458" sldId="311"/>
            <ac:spMk id="6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0:53.990" v="109" actId="20577"/>
        <pc:sldMkLst>
          <pc:docMk/>
          <pc:sldMk cId="927889187" sldId="312"/>
        </pc:sldMkLst>
        <pc:spChg chg="mod">
          <ac:chgData name="Judson Santiago" userId="ebb108da2f256286" providerId="LiveId" clId="{2DCEE261-8352-44E4-92FB-980B96AF2A97}" dt="2019-08-30T19:20:53.990" v="109" actId="20577"/>
          <ac:spMkLst>
            <pc:docMk/>
            <pc:sldMk cId="927889187" sldId="312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2:43.314" v="141" actId="6549"/>
        <pc:sldMkLst>
          <pc:docMk/>
          <pc:sldMk cId="2153813316" sldId="313"/>
        </pc:sldMkLst>
        <pc:graphicFrameChg chg="modGraphic">
          <ac:chgData name="Judson Santiago" userId="ebb108da2f256286" providerId="LiveId" clId="{2DCEE261-8352-44E4-92FB-980B96AF2A97}" dt="2019-08-30T19:22:43.314" v="141" actId="6549"/>
          <ac:graphicFrameMkLst>
            <pc:docMk/>
            <pc:sldMk cId="2153813316" sldId="313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2DCEE261-8352-44E4-92FB-980B96AF2A97}" dt="2019-08-30T19:27:15.687" v="156" actId="20577"/>
        <pc:sldMkLst>
          <pc:docMk/>
          <pc:sldMk cId="4221550303" sldId="314"/>
        </pc:sldMkLst>
        <pc:spChg chg="mod">
          <ac:chgData name="Judson Santiago" userId="ebb108da2f256286" providerId="LiveId" clId="{2DCEE261-8352-44E4-92FB-980B96AF2A97}" dt="2019-08-30T19:27:15.687" v="156" actId="20577"/>
          <ac:spMkLst>
            <pc:docMk/>
            <pc:sldMk cId="4221550303" sldId="314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7:25.043" v="164" actId="20577"/>
        <pc:sldMkLst>
          <pc:docMk/>
          <pc:sldMk cId="1717294954" sldId="316"/>
        </pc:sldMkLst>
        <pc:spChg chg="mod">
          <ac:chgData name="Judson Santiago" userId="ebb108da2f256286" providerId="LiveId" clId="{2DCEE261-8352-44E4-92FB-980B96AF2A97}" dt="2019-08-30T19:27:25.043" v="164" actId="20577"/>
          <ac:spMkLst>
            <pc:docMk/>
            <pc:sldMk cId="1717294954" sldId="316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9:25.942" v="172" actId="1076"/>
        <pc:sldMkLst>
          <pc:docMk/>
          <pc:sldMk cId="1987302285" sldId="322"/>
        </pc:sldMkLst>
        <pc:spChg chg="mod">
          <ac:chgData name="Judson Santiago" userId="ebb108da2f256286" providerId="LiveId" clId="{2DCEE261-8352-44E4-92FB-980B96AF2A97}" dt="2019-08-30T19:29:12.135" v="169" actId="20577"/>
          <ac:spMkLst>
            <pc:docMk/>
            <pc:sldMk cId="1987302285" sldId="322"/>
            <ac:spMk id="3" creationId="{00000000-0000-0000-0000-000000000000}"/>
          </ac:spMkLst>
        </pc:spChg>
        <pc:spChg chg="mod">
          <ac:chgData name="Judson Santiago" userId="ebb108da2f256286" providerId="LiveId" clId="{2DCEE261-8352-44E4-92FB-980B96AF2A97}" dt="2019-08-30T19:29:25.942" v="172" actId="1076"/>
          <ac:spMkLst>
            <pc:docMk/>
            <pc:sldMk cId="1987302285" sldId="322"/>
            <ac:spMk id="45" creationId="{00000000-0000-0000-0000-000000000000}"/>
          </ac:spMkLst>
        </pc:spChg>
      </pc:sldChg>
    </pc:docChg>
  </pc:docChgLst>
  <pc:docChgLst>
    <pc:chgData name="Judson Santiago" userId="ebb108da2f256286" providerId="LiveId" clId="{60DDE8F5-8C9E-47E5-BC52-943BE79DADF8}"/>
  </pc:docChgLst>
  <pc:docChgLst>
    <pc:chgData name="Judson Santiago" userId="ebb108da2f256286" providerId="LiveId" clId="{C020180C-ADF0-4F5A-B42E-F66C995423D3}"/>
  </pc:docChgLst>
  <pc:docChgLst>
    <pc:chgData name="Judson Santiago" userId="ebb108da2f256286" providerId="LiveId" clId="{AD7B0A13-6F83-4CEF-9D48-EAFDFB6028E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65A7-6DC5-47FE-BD2E-D7F63CEFE482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258F-E1B8-40BC-8D75-676DBC832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 Plataforma: Windows 32 ou 64 bits</a:t>
            </a:r>
            <a:r>
              <a:rPr lang="pt-BR" baseline="0" dirty="0"/>
              <a:t> com Visual C++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8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que o tipo </a:t>
            </a:r>
            <a:r>
              <a:rPr lang="pt-BR" sz="1200" dirty="0" err="1">
                <a:solidFill>
                  <a:schemeClr val="bg1"/>
                </a:solidFill>
              </a:rPr>
              <a:t>bool</a:t>
            </a:r>
            <a:r>
              <a:rPr lang="pt-BR" sz="1200" dirty="0">
                <a:solidFill>
                  <a:schemeClr val="bg1"/>
                </a:solidFill>
              </a:rPr>
              <a:t> é</a:t>
            </a:r>
            <a:r>
              <a:rPr lang="pt-BR" sz="1200" baseline="0" dirty="0">
                <a:solidFill>
                  <a:schemeClr val="bg1"/>
                </a:solidFill>
              </a:rPr>
              <a:t> um tipo inteiro, transformando qualquer número diferente de zero para </a:t>
            </a:r>
            <a:r>
              <a:rPr lang="pt-BR" sz="1200" baseline="0" dirty="0" err="1">
                <a:solidFill>
                  <a:schemeClr val="bg1"/>
                </a:solidFill>
              </a:rPr>
              <a:t>true</a:t>
            </a:r>
            <a:r>
              <a:rPr lang="pt-BR" sz="1200" baseline="0" dirty="0">
                <a:solidFill>
                  <a:schemeClr val="bg1"/>
                </a:solidFill>
              </a:rPr>
              <a:t> e zero para false, tanto na atribuição quanto na leitura com cin. (Aula07Ex04.cpp)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75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fundo o tipo </a:t>
            </a:r>
            <a:r>
              <a:rPr lang="pt-BR" dirty="0" err="1"/>
              <a:t>bool</a:t>
            </a:r>
            <a:r>
              <a:rPr lang="pt-BR" dirty="0"/>
              <a:t> é um tipo inteiro de 8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3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 rodando no Visual Studio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51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Deslocar para a direita = dividir por 2.</a:t>
            </a:r>
          </a:p>
          <a:p>
            <a:r>
              <a:rPr lang="pt-BR" dirty="0"/>
              <a:t>Deslocar para a esquerda = multiplicar por 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21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XOR = OU Exclusivo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50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American Standard </a:t>
            </a:r>
            <a:r>
              <a:rPr lang="pt-BR" dirty="0" err="1"/>
              <a:t>Code</a:t>
            </a:r>
            <a:r>
              <a:rPr lang="pt-BR" dirty="0"/>
              <a:t> for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Interchange</a:t>
            </a:r>
            <a:r>
              <a:rPr lang="pt-BR"/>
              <a:t> (ASCII)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91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ASCII original era composta</a:t>
            </a:r>
            <a:r>
              <a:rPr lang="pt-BR" baseline="0" dirty="0"/>
              <a:t> apenas por 128 elementos.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3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ASCII estendida</a:t>
            </a:r>
            <a:r>
              <a:rPr lang="pt-BR" baseline="0" dirty="0"/>
              <a:t> foi criada depois aproveitando os 128 números livres.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43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cout</a:t>
            </a:r>
            <a:r>
              <a:rPr lang="pt-BR" baseline="0" dirty="0"/>
              <a:t> só exibe um número como caractere se ele estiver armazenado em uma variável tipo char.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91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Entretanto não é possível ler um caractere do teclado como</a:t>
            </a:r>
            <a:r>
              <a:rPr lang="pt-BR" baseline="0" dirty="0"/>
              <a:t> um </a:t>
            </a:r>
            <a:r>
              <a:rPr lang="pt-BR" baseline="0"/>
              <a:t>valor numérico.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3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Windows usar CR e LF como fim de linha, o Linux apenas CR e o Mac apenas LF.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28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 tracejado com </a:t>
            </a:r>
            <a:r>
              <a:rPr lang="pt-BR" sz="1200" dirty="0" err="1">
                <a:solidFill>
                  <a:schemeClr val="bg1"/>
                </a:solidFill>
              </a:rPr>
              <a:t>backspace</a:t>
            </a:r>
            <a:r>
              <a:rPr lang="pt-BR" sz="1200" dirty="0">
                <a:solidFill>
                  <a:schemeClr val="bg1"/>
                </a:solidFill>
              </a:rPr>
              <a:t> (Aula07Ex03)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56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30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A8F35F-83EA-49DA-A44D-6ED0C5E22B3A}" type="datetimeFigureOut">
              <a:rPr lang="pt-BR" smtClean="0"/>
              <a:pPr/>
              <a:t>02/09/2019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 Caractere E Booleano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Se o usuário digitar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 M </a:t>
            </a:r>
            <a:r>
              <a:rPr lang="pt-BR" dirty="0"/>
              <a:t>o conteúdo da variável ch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inteiro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77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cin e cout fazem as conversões </a:t>
            </a:r>
            <a:r>
              <a:rPr lang="pt-BR" dirty="0"/>
              <a:t>necessárias de inteiro para caractere e vice-versa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64904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Digite um caractere:</a:t>
            </a:r>
          </a:p>
          <a:p>
            <a:r>
              <a:rPr lang="pt-BR" b="1" dirty="0">
                <a:latin typeface="+mj-lt"/>
              </a:rPr>
              <a:t>M</a:t>
            </a:r>
          </a:p>
          <a:p>
            <a:r>
              <a:rPr lang="pt-BR" dirty="0">
                <a:latin typeface="+mj-lt"/>
              </a:rPr>
              <a:t>Olá! Obrigado pelo caractere 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00808"/>
            <a:ext cx="9289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caractere e o tipo inteiro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ch;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armazena mesmo código num int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Código ASCII para " </a:t>
            </a:r>
            <a:r>
              <a:rPr lang="pt-BR" dirty="0">
                <a:latin typeface="+mj-lt"/>
              </a:rPr>
              <a:t>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i 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"Adicionando 1 ao código caractere..."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ch + 1;</a:t>
            </a:r>
          </a:p>
          <a:p>
            <a:r>
              <a:rPr lang="pt-BR" dirty="0">
                <a:latin typeface="+mj-lt"/>
              </a:rPr>
              <a:t>     i = ch;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Código ASCII para " </a:t>
            </a:r>
            <a:r>
              <a:rPr lang="pt-BR" dirty="0">
                <a:latin typeface="+mj-lt"/>
              </a:rPr>
              <a:t>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char é um tipo inteiro, pode-se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matemáticas </a:t>
            </a:r>
            <a:r>
              <a:rPr lang="pt-BR" dirty="0"/>
              <a:t>com os valores armazenados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3777" y="2492896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O código ASCII para M: 77</a:t>
            </a:r>
          </a:p>
          <a:p>
            <a:r>
              <a:rPr lang="pt-BR" dirty="0">
                <a:latin typeface="+mj-lt"/>
              </a:rPr>
              <a:t>Adicionando 1 ao código caractere...</a:t>
            </a:r>
          </a:p>
          <a:p>
            <a:r>
              <a:rPr lang="pt-BR" dirty="0">
                <a:latin typeface="+mj-lt"/>
              </a:rPr>
              <a:t>O código ASCII para N: 78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3777" y="5229200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latin typeface="+mj-lt"/>
              </a:rPr>
              <a:t>ch = ch + 1;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 = 77 + 1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mais simples de representar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caractere </a:t>
            </a:r>
            <a:r>
              <a:rPr lang="pt-BR" dirty="0"/>
              <a:t>é colocar o caractere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aspas simples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Recomenda-se utilizar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com aspas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mais clara e direta</a:t>
            </a:r>
          </a:p>
          <a:p>
            <a:pPr lvl="1"/>
            <a:r>
              <a:rPr lang="pt-BR" dirty="0"/>
              <a:t>Não assume uma codificação particular (ASCII)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= 77;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efeito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caracteres são tratados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especiais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48457"/>
              </p:ext>
            </p:extLst>
          </p:nvPr>
        </p:nvGraphicFramePr>
        <p:xfrm>
          <a:off x="2999656" y="2852936"/>
          <a:ext cx="6143667" cy="2926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  <a:r>
                        <a:rPr lang="pt-BR" baseline="0" dirty="0"/>
                        <a:t> ASCII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C++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Nova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CR/LF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Tabulação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Backspace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Alerta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Contra-barra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Aspa 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Aspa</a:t>
                      </a:r>
                      <a:r>
                        <a:rPr lang="pt-BR" baseline="0" dirty="0"/>
                        <a:t> Dupla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556792"/>
            <a:ext cx="9577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caracteres especiais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alarme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'\a'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beep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senha;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</a:t>
            </a:r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a senha: ________\b\b\b\b\b\b\b\b"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cin &gt;&gt; senha;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alarme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"Sua senha foi roubada!\a\n"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"Joãozinho \"O Hacker\"\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nesteve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aqui!\n"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Alguns compiladores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reconhecem \a</a:t>
            </a:r>
            <a:br>
              <a:rPr lang="pt-BR" dirty="0"/>
            </a:br>
            <a:r>
              <a:rPr lang="pt-BR" dirty="0"/>
              <a:t>(ele pode ser substituído por </a:t>
            </a:r>
            <a:r>
              <a:rPr lang="pt-BR" dirty="0">
                <a:latin typeface="+mj-lt"/>
              </a:rPr>
              <a:t>\007</a:t>
            </a:r>
            <a:r>
              <a:rPr lang="pt-BR" dirty="0"/>
              <a:t>)</a:t>
            </a:r>
          </a:p>
          <a:p>
            <a:r>
              <a:rPr lang="pt-BR" dirty="0"/>
              <a:t>Alguns sistemas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mostrar \b como um pequeno retângulo</a:t>
            </a:r>
            <a:r>
              <a:rPr lang="pt-BR" dirty="0"/>
              <a:t> ou então apagar os caracteres ao retornar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Digite a sua senha: </a:t>
            </a:r>
            <a:r>
              <a:rPr lang="pt-BR" b="1" dirty="0" err="1">
                <a:latin typeface="+mj-lt"/>
              </a:rPr>
              <a:t>progcomp</a:t>
            </a:r>
            <a:endParaRPr lang="pt-BR" b="1" dirty="0">
              <a:latin typeface="+mj-lt"/>
            </a:endParaRPr>
          </a:p>
          <a:p>
            <a:r>
              <a:rPr lang="pt-BR" dirty="0">
                <a:latin typeface="+mj-lt"/>
              </a:rPr>
              <a:t>Sua senha foi roubada!</a:t>
            </a:r>
          </a:p>
          <a:p>
            <a:r>
              <a:rPr lang="pt-BR" dirty="0">
                <a:latin typeface="+mj-lt"/>
              </a:rPr>
              <a:t>Joãozinho "O Hacker"</a:t>
            </a:r>
          </a:p>
          <a:p>
            <a:r>
              <a:rPr lang="pt-BR" dirty="0">
                <a:latin typeface="+mj-lt"/>
              </a:rPr>
              <a:t>esteve aqui!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pt-BR" dirty="0"/>
              <a:t> armazena um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booleanos</a:t>
            </a:r>
          </a:p>
          <a:p>
            <a:pPr lvl="1"/>
            <a:r>
              <a:rPr lang="pt-BR" dirty="0"/>
              <a:t>Verdadeiro: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Falso: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/>
              <a:t> ocupa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 (8 bits) e não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</a:p>
          <a:p>
            <a:pPr lvl="1"/>
            <a:r>
              <a:rPr lang="pt-BR" dirty="0"/>
              <a:t>A CPU não endereça nada menor que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50100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>
                <a:latin typeface="+mj-lt"/>
              </a:rPr>
              <a:t> pronto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pronto é uma variável booleana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51723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>
                <a:latin typeface="+mj-lt"/>
              </a:rPr>
              <a:t> aviso;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(aviso)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byte(s)"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 byte(s)</a:t>
            </a:r>
          </a:p>
        </p:txBody>
      </p:sp>
    </p:spTree>
    <p:extLst>
      <p:ext uri="{BB962C8B-B14F-4D97-AF65-F5344CB8AC3E}">
        <p14:creationId xmlns:p14="http://schemas.microsoft.com/office/powerpoint/2010/main" val="50775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556792"/>
            <a:ext cx="9577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booleano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buzinar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600" dirty="0">
                <a:latin typeface="+mj-lt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buzina desligada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	</a:t>
            </a:r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"Buzinar?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cin &gt;&gt; buzinar;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 de um booleano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(buzinar ==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"Buzina\a\a\a\a\a"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"Silêncio"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89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aceita:</a:t>
            </a:r>
          </a:p>
          <a:p>
            <a:pPr lvl="1"/>
            <a:r>
              <a:rPr lang="pt-BR" dirty="0"/>
              <a:t>As constantes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false </a:t>
            </a:r>
            <a:r>
              <a:rPr lang="pt-BR" dirty="0"/>
              <a:t>na atribuição </a:t>
            </a:r>
          </a:p>
          <a:p>
            <a:pPr lvl="1"/>
            <a:r>
              <a:rPr lang="pt-BR" dirty="0"/>
              <a:t>Qualquer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</a:t>
            </a:r>
            <a:r>
              <a:rPr lang="pt-BR" dirty="0"/>
              <a:t> na leitura com </a:t>
            </a:r>
            <a:r>
              <a:rPr lang="pt-BR" dirty="0" err="1"/>
              <a:t>cin</a:t>
            </a:r>
            <a:r>
              <a:rPr lang="pt-BR" dirty="0"/>
              <a:t> ou na atribuição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Zero é falso</a:t>
            </a:r>
          </a:p>
          <a:p>
            <a:pPr lvl="2"/>
            <a:r>
              <a:rPr lang="pt-BR" dirty="0"/>
              <a:t>Qualquer outro número (positivo ou negativo) é verdadeiro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Buzinar? 1</a:t>
            </a:r>
          </a:p>
          <a:p>
            <a:r>
              <a:rPr lang="pt-BR" dirty="0">
                <a:latin typeface="+mj-lt"/>
              </a:rPr>
              <a:t>Buzina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3101149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Buzinar? </a:t>
            </a:r>
            <a:r>
              <a:rPr lang="pt-BR" dirty="0" err="1">
                <a:latin typeface="+mj-lt"/>
              </a:rPr>
              <a:t>true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Silêncio</a:t>
            </a:r>
          </a:p>
        </p:txBody>
      </p:sp>
    </p:spTree>
    <p:extLst>
      <p:ext uri="{BB962C8B-B14F-4D97-AF65-F5344CB8AC3E}">
        <p14:creationId xmlns:p14="http://schemas.microsoft.com/office/powerpoint/2010/main" val="9278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(wav, mp3, ogg,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jpg, gif, png, tga,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</a:t>
            </a:r>
            <a:r>
              <a:rPr lang="pt-BR" dirty="0"/>
              <a:t> (avi, mpg, wmv, etc.)</a:t>
            </a:r>
          </a:p>
          <a:p>
            <a:endParaRPr lang="pt-BR" dirty="0"/>
          </a:p>
          <a:p>
            <a:r>
              <a:rPr lang="pt-BR" dirty="0"/>
              <a:t>Estes dados se classificam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básicos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 tipos de dados compostos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oferece um conjunto de operadores para trabalhar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binária</a:t>
            </a:r>
            <a:r>
              <a:rPr lang="pt-BR" dirty="0"/>
              <a:t>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9183"/>
              </p:ext>
            </p:extLst>
          </p:nvPr>
        </p:nvGraphicFramePr>
        <p:xfrm>
          <a:off x="2711624" y="3284984"/>
          <a:ext cx="6768752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~</a:t>
                      </a:r>
                      <a:r>
                        <a:rPr lang="pt-BR" dirty="0" err="1">
                          <a:latin typeface="+mj-lt"/>
                        </a:rPr>
                        <a:t>expr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LEFT</a:t>
                      </a:r>
                      <a:r>
                        <a:rPr lang="pt-BR" baseline="0" dirty="0"/>
                        <a:t> SHIFT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 &lt;&lt;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&gt;&gt;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&amp;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|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^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1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 (~)</a:t>
            </a:r>
            <a:r>
              <a:rPr lang="pt-BR" dirty="0"/>
              <a:t>: inverte todos os bits do operando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63691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1;</a:t>
            </a:r>
          </a:p>
          <a:p>
            <a:r>
              <a:rPr lang="pt-BR" dirty="0">
                <a:latin typeface="+mj-lt"/>
              </a:rPr>
              <a:t>estado = ~estado;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6FD8E3E-5C21-4737-955F-678CBEF3F73E}"/>
              </a:ext>
            </a:extLst>
          </p:cNvPr>
          <p:cNvGrpSpPr/>
          <p:nvPr/>
        </p:nvGrpSpPr>
        <p:grpSpPr>
          <a:xfrm>
            <a:off x="1759902" y="3804153"/>
            <a:ext cx="4875067" cy="2254593"/>
            <a:chOff x="1759902" y="3804153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80415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80415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8041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8041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8041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8041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8041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8069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136595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859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482075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254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4870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566325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5689414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61571"/>
              </p:ext>
            </p:extLst>
          </p:nvPr>
        </p:nvGraphicFramePr>
        <p:xfrm>
          <a:off x="8651108" y="4126875"/>
          <a:ext cx="2301862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9456340-E9E5-49A6-ACE1-766BB9CB29BA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46" name="Triângulo isósceles 6">
              <a:extLst>
                <a:ext uri="{FF2B5EF4-FFF2-40B4-BE49-F238E27FC236}">
                  <a16:creationId xmlns:a16="http://schemas.microsoft.com/office/drawing/2014/main" id="{27116C3A-E321-4405-A403-A7DE3074EA0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F84D5A9-783D-4592-8B35-C6EF38ED496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62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LEFT SHIFT (&lt;&lt;)</a:t>
            </a:r>
            <a:r>
              <a:rPr lang="pt-BR" dirty="0"/>
              <a:t>: desloca uma certa quantidade de bits para a esquerda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310351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1;</a:t>
            </a:r>
          </a:p>
          <a:p>
            <a:r>
              <a:rPr lang="pt-BR" dirty="0">
                <a:latin typeface="+mj-lt"/>
              </a:rPr>
              <a:t>estado = estado &lt;&lt; 3;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BC48671-6BE2-4194-889D-3130D2BAF50C}"/>
              </a:ext>
            </a:extLst>
          </p:cNvPr>
          <p:cNvGrpSpPr/>
          <p:nvPr/>
        </p:nvGrpSpPr>
        <p:grpSpPr>
          <a:xfrm>
            <a:off x="1759902" y="4270751"/>
            <a:ext cx="4875067" cy="2254593"/>
            <a:chOff x="1759902" y="4270751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42707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42707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42707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42707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4270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4270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42707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4273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60319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6525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287348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3366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12985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156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55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RIGHT SHIFT (&gt;&gt;)</a:t>
            </a:r>
            <a:r>
              <a:rPr lang="pt-BR" dirty="0"/>
              <a:t>: desloca uma certa quantidade de bits para a direita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310351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8;</a:t>
            </a:r>
          </a:p>
          <a:p>
            <a:r>
              <a:rPr lang="pt-BR" dirty="0">
                <a:latin typeface="+mj-lt"/>
              </a:rPr>
              <a:t>estado = estado &gt;&gt; 1;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B1A12A9-1957-455D-958C-710EF8DD623D}"/>
              </a:ext>
            </a:extLst>
          </p:cNvPr>
          <p:cNvGrpSpPr/>
          <p:nvPr/>
        </p:nvGrpSpPr>
        <p:grpSpPr>
          <a:xfrm>
            <a:off x="1759902" y="4270751"/>
            <a:ext cx="4875067" cy="2254593"/>
            <a:chOff x="1759902" y="4270751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42707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42707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42707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42707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4270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4270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42707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4273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60319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6525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287348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3366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12985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156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29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AND (&amp;)</a:t>
            </a:r>
            <a:r>
              <a:rPr lang="pt-BR" dirty="0"/>
              <a:t>: faz um AND entre os bits dos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&amp;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6D52B3-4967-4430-B02C-CC916751FAD1}"/>
              </a:ext>
            </a:extLst>
          </p:cNvPr>
          <p:cNvGrpSpPr/>
          <p:nvPr/>
        </p:nvGrpSpPr>
        <p:grpSpPr>
          <a:xfrm>
            <a:off x="1241328" y="3732145"/>
            <a:ext cx="5646760" cy="2865207"/>
            <a:chOff x="1241328" y="3732145"/>
            <a:chExt cx="5646760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241328" y="442068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&amp;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56373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&amp;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0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 (|)</a:t>
            </a:r>
            <a:r>
              <a:rPr lang="pt-BR" dirty="0"/>
              <a:t>: faz um OR entre os bits dos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|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19A8D9C-9AC6-484D-B8BA-7FCEAB827FDD}"/>
              </a:ext>
            </a:extLst>
          </p:cNvPr>
          <p:cNvGrpSpPr/>
          <p:nvPr/>
        </p:nvGrpSpPr>
        <p:grpSpPr>
          <a:xfrm>
            <a:off x="1311972" y="3732145"/>
            <a:ext cx="5576116" cy="2865207"/>
            <a:chOff x="1311972" y="3732145"/>
            <a:chExt cx="5576116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175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311972" y="4420688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|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733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|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0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XOR (^)</a:t>
            </a:r>
            <a:r>
              <a:rPr lang="pt-BR" dirty="0"/>
              <a:t>: faz um XOR bit a bit entre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^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241F67E-6F02-4A2E-9AEC-D5F1A650C900}"/>
              </a:ext>
            </a:extLst>
          </p:cNvPr>
          <p:cNvGrpSpPr/>
          <p:nvPr/>
        </p:nvGrpSpPr>
        <p:grpSpPr>
          <a:xfrm>
            <a:off x="1311972" y="3732145"/>
            <a:ext cx="5576116" cy="2865207"/>
            <a:chOff x="1311972" y="3732145"/>
            <a:chExt cx="5576116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165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311972" y="4420688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^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33525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^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9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Ligando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"Ligar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	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mascara = 1 &lt;&lt; bit;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167;</a:t>
            </a:r>
          </a:p>
          <a:p>
            <a:r>
              <a:rPr lang="pt-BR" sz="1600" dirty="0">
                <a:latin typeface="+mj-lt"/>
              </a:rPr>
              <a:t>estado = estado | mascara;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(estado)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60648" y="5578680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Ligar qual bit?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175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46FED98-5479-447E-A448-157B56AC7BA8}"/>
              </a:ext>
            </a:extLst>
          </p:cNvPr>
          <p:cNvGrpSpPr/>
          <p:nvPr/>
        </p:nvGrpSpPr>
        <p:grpSpPr>
          <a:xfrm>
            <a:off x="6068920" y="2530345"/>
            <a:ext cx="5911992" cy="3586234"/>
            <a:chOff x="6068920" y="2530345"/>
            <a:chExt cx="5911992" cy="3586234"/>
          </a:xfrm>
        </p:grpSpPr>
        <p:sp>
          <p:nvSpPr>
            <p:cNvPr id="5" name="Retângulo 4"/>
            <p:cNvSpPr/>
            <p:nvPr/>
          </p:nvSpPr>
          <p:spPr>
            <a:xfrm>
              <a:off x="706195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42199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78203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4207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50211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6215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22219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58223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105572" y="25303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459993" y="2530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814414" y="25303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180073" y="25303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556373" y="2530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896477" y="25303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62136" y="25303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20443" y="25330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06195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42199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78203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4207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50211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86215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922219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58223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06195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42199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78203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14207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50211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6215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2219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58223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068920" y="3256535"/>
              <a:ext cx="691215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3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1217" y="3933056"/>
              <a:ext cx="43794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OR</a:t>
              </a:r>
            </a:p>
          </p:txBody>
        </p:sp>
        <p:cxnSp>
          <p:nvCxnSpPr>
            <p:cNvPr id="49" name="Conector reto 48"/>
            <p:cNvCxnSpPr>
              <a:cxnSpLocks/>
              <a:stCxn id="5" idx="1"/>
              <a:endCxn id="46" idx="3"/>
            </p:cNvCxnSpPr>
            <p:nvPr/>
          </p:nvCxnSpPr>
          <p:spPr>
            <a:xfrm flipH="1">
              <a:off x="6760135" y="3118571"/>
              <a:ext cx="301824" cy="3226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35" idx="1"/>
              <a:endCxn id="46" idx="3"/>
            </p:cNvCxnSpPr>
            <p:nvPr/>
          </p:nvCxnSpPr>
          <p:spPr>
            <a:xfrm flipH="1" flipV="1">
              <a:off x="6760135" y="3441201"/>
              <a:ext cx="301824" cy="33895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  <a:stCxn id="35" idx="1"/>
              <a:endCxn id="47" idx="3"/>
            </p:cNvCxnSpPr>
            <p:nvPr/>
          </p:nvCxnSpPr>
          <p:spPr>
            <a:xfrm flipH="1">
              <a:off x="6599157" y="3780154"/>
              <a:ext cx="462802" cy="337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  <a:stCxn id="21" idx="1"/>
              <a:endCxn id="47" idx="3"/>
            </p:cNvCxnSpPr>
            <p:nvPr/>
          </p:nvCxnSpPr>
          <p:spPr>
            <a:xfrm flipH="1" flipV="1">
              <a:off x="6599157" y="4117722"/>
              <a:ext cx="462802" cy="359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06195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42199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78203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14207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50211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86215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22219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58223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505915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175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121867" y="51081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039168" y="5721085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747247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>
              <a:cxnSpLocks/>
            </p:cNvCxnSpPr>
            <p:nvPr/>
          </p:nvCxnSpPr>
          <p:spPr>
            <a:xfrm flipV="1">
              <a:off x="7032746" y="4892444"/>
              <a:ext cx="4948166" cy="1087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6B3D992-89AB-4E09-80F2-BA1C4B6C2239}"/>
                </a:ext>
              </a:extLst>
            </p:cNvPr>
            <p:cNvSpPr txBox="1"/>
            <p:nvPr/>
          </p:nvSpPr>
          <p:spPr>
            <a:xfrm>
              <a:off x="10076781" y="3563724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982D1246-7746-4F26-8D1D-D147A50E954A}"/>
                </a:ext>
              </a:extLst>
            </p:cNvPr>
            <p:cNvSpPr txBox="1"/>
            <p:nvPr/>
          </p:nvSpPr>
          <p:spPr>
            <a:xfrm>
              <a:off x="10076781" y="425855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5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"Desligar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mascara = ~(1 &lt;&lt; bit);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252;</a:t>
            </a:r>
          </a:p>
          <a:p>
            <a:r>
              <a:rPr lang="pt-BR" sz="1600" dirty="0">
                <a:latin typeface="+mj-lt"/>
              </a:rPr>
              <a:t>estado = estado </a:t>
            </a:r>
            <a:r>
              <a:rPr lang="pt-BR" sz="1600">
                <a:latin typeface="+mj-lt"/>
              </a:rPr>
              <a:t>&amp; mascara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(estado)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60648" y="5578680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Desligar qual bit?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244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1610637-9E39-4676-A1E5-96ED67E8A046}"/>
              </a:ext>
            </a:extLst>
          </p:cNvPr>
          <p:cNvGrpSpPr/>
          <p:nvPr/>
        </p:nvGrpSpPr>
        <p:grpSpPr>
          <a:xfrm>
            <a:off x="6284798" y="1700808"/>
            <a:ext cx="5696114" cy="4608512"/>
            <a:chOff x="6284798" y="1700808"/>
            <a:chExt cx="5696114" cy="4608512"/>
          </a:xfrm>
        </p:grpSpPr>
        <p:sp>
          <p:nvSpPr>
            <p:cNvPr id="5" name="Retângulo 4"/>
            <p:cNvSpPr/>
            <p:nvPr/>
          </p:nvSpPr>
          <p:spPr>
            <a:xfrm>
              <a:off x="722868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58872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94876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30880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66884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02888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8892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74896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272296" y="17008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626717" y="17008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981138" y="1700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346797" y="17008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723097" y="17008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063201" y="17008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428860" y="17008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787167" y="17035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22868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8872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94876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30880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66884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902888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938892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74896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22868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58872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94876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30880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66884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902888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38892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74896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284798" y="2411667"/>
              <a:ext cx="691215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3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319101" y="3103519"/>
              <a:ext cx="5645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NOT</a:t>
              </a:r>
            </a:p>
          </p:txBody>
        </p:sp>
        <p:cxnSp>
          <p:nvCxnSpPr>
            <p:cNvPr id="49" name="Conector reto 48"/>
            <p:cNvCxnSpPr>
              <a:cxnSpLocks/>
              <a:stCxn id="35" idx="1"/>
              <a:endCxn id="46" idx="3"/>
            </p:cNvCxnSpPr>
            <p:nvPr/>
          </p:nvCxnSpPr>
          <p:spPr>
            <a:xfrm flipH="1" flipV="1">
              <a:off x="6976013" y="2596333"/>
              <a:ext cx="252670" cy="35428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5" idx="1"/>
              <a:endCxn id="46" idx="3"/>
            </p:cNvCxnSpPr>
            <p:nvPr/>
          </p:nvCxnSpPr>
          <p:spPr>
            <a:xfrm flipH="1">
              <a:off x="6976013" y="2289034"/>
              <a:ext cx="252670" cy="3072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  <a:stCxn id="35" idx="1"/>
              <a:endCxn id="47" idx="3"/>
            </p:cNvCxnSpPr>
            <p:nvPr/>
          </p:nvCxnSpPr>
          <p:spPr>
            <a:xfrm flipH="1">
              <a:off x="6883679" y="2950617"/>
              <a:ext cx="345004" cy="337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  <a:stCxn id="21" idx="1"/>
              <a:endCxn id="47" idx="3"/>
            </p:cNvCxnSpPr>
            <p:nvPr/>
          </p:nvCxnSpPr>
          <p:spPr>
            <a:xfrm flipH="1" flipV="1">
              <a:off x="6883679" y="3288185"/>
              <a:ext cx="345004" cy="359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22868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58872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94876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30880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66884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902888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38892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748963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5251894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244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200456" y="530901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205892" y="591382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93998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>
              <a:cxnSpLocks/>
            </p:cNvCxnSpPr>
            <p:nvPr/>
          </p:nvCxnSpPr>
          <p:spPr>
            <a:xfrm flipV="1">
              <a:off x="7102348" y="5085185"/>
              <a:ext cx="4878564" cy="1072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722868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58872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94876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830880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66884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902888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938892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974896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319101" y="3802162"/>
              <a:ext cx="5645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AND</a:t>
              </a:r>
            </a:p>
          </p:txBody>
        </p:sp>
        <p:cxnSp>
          <p:nvCxnSpPr>
            <p:cNvPr id="79" name="Conector reto 78"/>
            <p:cNvCxnSpPr>
              <a:cxnSpLocks/>
              <a:stCxn id="21" idx="1"/>
              <a:endCxn id="65" idx="3"/>
            </p:cNvCxnSpPr>
            <p:nvPr/>
          </p:nvCxnSpPr>
          <p:spPr>
            <a:xfrm flipH="1">
              <a:off x="6883679" y="3647335"/>
              <a:ext cx="345004" cy="339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cxnSpLocks/>
              <a:stCxn id="57" idx="1"/>
              <a:endCxn id="65" idx="3"/>
            </p:cNvCxnSpPr>
            <p:nvPr/>
          </p:nvCxnSpPr>
          <p:spPr>
            <a:xfrm flipH="1" flipV="1">
              <a:off x="6883679" y="3986828"/>
              <a:ext cx="345004" cy="359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D799B36E-B9C4-480A-8691-E4B6A7C4E06A}"/>
                </a:ext>
              </a:extLst>
            </p:cNvPr>
            <p:cNvSpPr txBox="1"/>
            <p:nvPr/>
          </p:nvSpPr>
          <p:spPr>
            <a:xfrm>
              <a:off x="10200456" y="3448710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DDE1D07D-218D-4F89-9E2A-1AB41510A6DC}"/>
                </a:ext>
              </a:extLst>
            </p:cNvPr>
            <p:cNvSpPr txBox="1"/>
            <p:nvPr/>
          </p:nvSpPr>
          <p:spPr>
            <a:xfrm>
              <a:off x="10200456" y="414353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44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"Testar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mascara = 1 &lt;&lt; bit;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240;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(estado &amp; mascara)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"ligado"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"desligado"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012569" y="5869899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Testar qual bit? </a:t>
            </a:r>
            <a:r>
              <a:rPr lang="pt-BR" b="1" dirty="0">
                <a:latin typeface="+mj-lt"/>
              </a:rPr>
              <a:t>7</a:t>
            </a:r>
          </a:p>
          <a:p>
            <a:r>
              <a:rPr lang="pt-BR" dirty="0">
                <a:latin typeface="+mj-lt"/>
              </a:rPr>
              <a:t>ligado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0DDF3E3-B527-4643-9AE7-2D3657470633}"/>
              </a:ext>
            </a:extLst>
          </p:cNvPr>
          <p:cNvGrpSpPr/>
          <p:nvPr/>
        </p:nvGrpSpPr>
        <p:grpSpPr>
          <a:xfrm>
            <a:off x="6140782" y="2415678"/>
            <a:ext cx="5840130" cy="3893642"/>
            <a:chOff x="6140782" y="2415678"/>
            <a:chExt cx="5840130" cy="3893642"/>
          </a:xfrm>
        </p:grpSpPr>
        <p:sp>
          <p:nvSpPr>
            <p:cNvPr id="5" name="Retângulo 4"/>
            <p:cNvSpPr/>
            <p:nvPr/>
          </p:nvSpPr>
          <p:spPr>
            <a:xfrm>
              <a:off x="708466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44470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80474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6478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52482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8486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24490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60494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128280" y="2415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482701" y="24156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837122" y="241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202781" y="241568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579081" y="24156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919185" y="241567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84844" y="24156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43151" y="24184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08466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44470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80474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16478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52482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8486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4490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60494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140782" y="3126537"/>
              <a:ext cx="691215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7</a:t>
              </a:r>
            </a:p>
          </p:txBody>
        </p:sp>
        <p:cxnSp>
          <p:nvCxnSpPr>
            <p:cNvPr id="49" name="Conector reto 48"/>
            <p:cNvCxnSpPr>
              <a:cxnSpLocks/>
              <a:stCxn id="5" idx="1"/>
              <a:endCxn id="46" idx="3"/>
            </p:cNvCxnSpPr>
            <p:nvPr/>
          </p:nvCxnSpPr>
          <p:spPr>
            <a:xfrm flipH="1">
              <a:off x="6831997" y="3003904"/>
              <a:ext cx="252670" cy="3072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35" idx="1"/>
              <a:endCxn id="46" idx="3"/>
            </p:cNvCxnSpPr>
            <p:nvPr/>
          </p:nvCxnSpPr>
          <p:spPr>
            <a:xfrm flipH="1" flipV="1">
              <a:off x="6831997" y="3311203"/>
              <a:ext cx="252670" cy="35428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08466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44470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80474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16478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52482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88486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24490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604947" y="525985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5251894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128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133221" y="52918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061876" y="591382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93998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/>
            <p:nvPr/>
          </p:nvCxnSpPr>
          <p:spPr>
            <a:xfrm flipV="1">
              <a:off x="6580312" y="5085184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708466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44470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80474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816478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52482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888486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924490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960494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175085" y="3802162"/>
              <a:ext cx="5645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AND</a:t>
              </a:r>
            </a:p>
          </p:txBody>
        </p:sp>
        <p:cxnSp>
          <p:nvCxnSpPr>
            <p:cNvPr id="79" name="Conector reto 78"/>
            <p:cNvCxnSpPr>
              <a:cxnSpLocks/>
              <a:stCxn id="35" idx="1"/>
              <a:endCxn id="65" idx="3"/>
            </p:cNvCxnSpPr>
            <p:nvPr/>
          </p:nvCxnSpPr>
          <p:spPr>
            <a:xfrm flipH="1">
              <a:off x="6739663" y="3665487"/>
              <a:ext cx="345004" cy="321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cxnSpLocks/>
              <a:stCxn id="57" idx="1"/>
              <a:endCxn id="65" idx="3"/>
            </p:cNvCxnSpPr>
            <p:nvPr/>
          </p:nvCxnSpPr>
          <p:spPr>
            <a:xfrm flipH="1" flipV="1">
              <a:off x="6739663" y="3986828"/>
              <a:ext cx="345004" cy="359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05318949-974E-4E24-B8AC-435FDCF797DA}"/>
                </a:ext>
              </a:extLst>
            </p:cNvPr>
            <p:cNvSpPr txBox="1"/>
            <p:nvPr/>
          </p:nvSpPr>
          <p:spPr>
            <a:xfrm>
              <a:off x="10112784" y="3430067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827F581-FF99-40E2-B867-39614D0D06C4}"/>
                </a:ext>
              </a:extLst>
            </p:cNvPr>
            <p:cNvSpPr txBox="1"/>
            <p:nvPr/>
          </p:nvSpPr>
          <p:spPr>
            <a:xfrm>
              <a:off x="10112784" y="412489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3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naturais positivos e negativos.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/>
              <a:t>Ex.: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/>
              <a:t>Ex.: </a:t>
            </a:r>
            <a:r>
              <a:rPr lang="pt-BR" sz="2400" dirty="0">
                <a:latin typeface="+mj-lt"/>
              </a:rPr>
              <a:t>true, false, 0, 1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 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sz="2400" dirty="0">
                <a:latin typeface="+mj-lt"/>
              </a:rPr>
              <a:t>1.25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-30.54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0.003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46647"/>
              </p:ext>
            </p:extLst>
          </p:nvPr>
        </p:nvGraphicFramePr>
        <p:xfrm>
          <a:off x="2309786" y="1784350"/>
          <a:ext cx="7901014" cy="445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Tipos Inteiros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Bits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Faixa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>
                          <a:latin typeface="+mj-lt"/>
                        </a:rPr>
                        <a:t>bool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0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5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char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8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-128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char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8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0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255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-32.768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latin typeface="Arial Narrow" pitchFamily="34" charset="0"/>
                        </a:rPr>
                        <a:t>32.767</a:t>
                      </a:r>
                      <a:endParaRPr lang="pt-BR" sz="16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65.535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-9.223.372.036.854.775.808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9.223.372.036.854.775.807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18.446.744.073.709.661.615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/>
              <a:t> é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caracteres </a:t>
            </a:r>
            <a:r>
              <a:rPr lang="pt-BR" dirty="0"/>
              <a:t>usando uma codificação numérica estabelecida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</a:p>
          <a:p>
            <a:pPr lvl="1"/>
            <a:r>
              <a:rPr lang="pt-BR" dirty="0"/>
              <a:t>Ele guarda um número inteiro</a:t>
            </a:r>
          </a:p>
          <a:p>
            <a:pPr lvl="2"/>
            <a:r>
              <a:rPr lang="pt-BR" dirty="0"/>
              <a:t>Por isso é possível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matemáticas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linguagem C++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especiais </a:t>
            </a:r>
            <a:r>
              <a:rPr lang="pt-BR" dirty="0"/>
              <a:t>utilizando a barra invertida (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\n'</a:t>
            </a:r>
            <a:r>
              <a:rPr lang="pt-BR" dirty="0"/>
              <a:t>, 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\b'</a:t>
            </a:r>
            <a:r>
              <a:rPr lang="pt-BR" dirty="0"/>
              <a:t>, 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\t'</a:t>
            </a:r>
            <a:r>
              <a:rPr lang="pt-BR" dirty="0"/>
              <a:t>, 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\a'</a:t>
            </a:r>
            <a:r>
              <a:rPr lang="pt-BR" dirty="0"/>
              <a:t>, etc.)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79576" y="3861048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latin typeface="+mj-lt"/>
              </a:rPr>
              <a:t>ch = ch + 1;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 = 77 + 1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/>
              <a:t> é usado para representar os valores:</a:t>
            </a:r>
          </a:p>
          <a:p>
            <a:pPr lvl="1"/>
            <a:r>
              <a:rPr lang="pt-BR" dirty="0"/>
              <a:t>Verdadeiro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Falso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tipo booleano ocupa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 e não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  <a:br>
              <a:rPr lang="pt-BR" dirty="0"/>
            </a:br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bit a bit </a:t>
            </a:r>
            <a:r>
              <a:rPr lang="pt-BR" dirty="0"/>
              <a:t>são: </a:t>
            </a:r>
            <a:r>
              <a:rPr lang="pt-BR" dirty="0">
                <a:latin typeface="+mj-lt"/>
              </a:rPr>
              <a:t>~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&lt;&lt;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&gt;&gt;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&amp;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|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^</a:t>
            </a:r>
          </a:p>
          <a:p>
            <a:pPr lvl="1"/>
            <a:r>
              <a:rPr lang="pt-BR" dirty="0"/>
              <a:t>Eles podem ser usados para manipular os bits de valores inteiros</a:t>
            </a:r>
          </a:p>
          <a:p>
            <a:pPr lvl="1"/>
            <a:r>
              <a:rPr lang="pt-BR" dirty="0"/>
              <a:t>Recomenda-se utilizar valores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 (sem sinal)</a:t>
            </a:r>
          </a:p>
          <a:p>
            <a:pPr lvl="1"/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char</a:t>
            </a:r>
            <a:r>
              <a:rPr lang="pt-BR" dirty="0"/>
              <a:t> pode guardar até 8 booleanos de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1273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inteiros da linguagem C++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Todos os tipos inteiros são tipos com sinal, podem representar números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 e negativos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00FD62-89F8-4F65-BD19-8EAB74EF1370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2A9FA5B-E182-4A1F-BBCF-FCAC926E5E3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A65D58C-97D4-443E-AD94-02276C4679A7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 de 8 bits</a:t>
            </a:r>
          </a:p>
          <a:p>
            <a:pPr lvl="1"/>
            <a:r>
              <a:rPr lang="pt-BR" dirty="0"/>
              <a:t>Números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-128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127</a:t>
            </a:r>
            <a:r>
              <a:rPr lang="pt-BR" dirty="0"/>
              <a:t>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</a:p>
          <a:p>
            <a:pPr lvl="1"/>
            <a:r>
              <a:rPr lang="pt-BR" dirty="0"/>
              <a:t>Números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255</a:t>
            </a:r>
            <a:r>
              <a:rPr lang="pt-BR" dirty="0"/>
              <a:t>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char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 </a:t>
            </a:r>
            <a:r>
              <a:rPr lang="pt-BR" dirty="0"/>
              <a:t>que é utilizado para armazenar caracteres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19536" y="344969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numero = 65;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 é um tipo inteiro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485164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letra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caracteres são códigos inteiros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computador representa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letras e símbolos </a:t>
            </a:r>
            <a:r>
              <a:rPr lang="pt-BR" dirty="0"/>
              <a:t>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códigos numéricos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caracteres </a:t>
            </a:r>
            <a:r>
              <a:rPr lang="pt-BR" dirty="0"/>
              <a:t>é mapeado para uma faixa de </a:t>
            </a:r>
            <a:br>
              <a:rPr lang="pt-BR" dirty="0"/>
            </a:br>
            <a:r>
              <a:rPr lang="pt-BR" dirty="0"/>
              <a:t>números usando uma tabela</a:t>
            </a:r>
          </a:p>
          <a:p>
            <a:pPr lvl="1"/>
            <a:r>
              <a:rPr lang="pt-BR" dirty="0"/>
              <a:t>Existem várias tabelas: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EBCDIC</a:t>
            </a:r>
            <a:r>
              <a:rPr lang="pt-BR" dirty="0"/>
              <a:t> (Mainframes IBM),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ASCII</a:t>
            </a:r>
            <a:r>
              <a:rPr lang="pt-BR" dirty="0"/>
              <a:t> (padrão americano),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Unicode</a:t>
            </a:r>
            <a:r>
              <a:rPr lang="pt-BR" dirty="0"/>
              <a:t> (suporte internacional), etc.</a:t>
            </a:r>
          </a:p>
          <a:p>
            <a:r>
              <a:rPr lang="pt-BR" dirty="0"/>
              <a:t>A tabela mais utilizada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(Unicode é compatível com ASCII)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5" name="Espaço Reservado para Conteúdo 4" descr="ASCII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19413" y="1808163"/>
            <a:ext cx="6810375" cy="45243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 Estendida</a:t>
            </a:r>
          </a:p>
        </p:txBody>
      </p:sp>
      <p:pic>
        <p:nvPicPr>
          <p:cNvPr id="8" name="Espaço Reservado para Conteúdo 7" descr="extended_tabl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67958" y="2071678"/>
            <a:ext cx="7113284" cy="39973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02182" y="1714488"/>
            <a:ext cx="9302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caractere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caractere: "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	cin &gt;&gt; ch;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"Olá!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"Obrigado pelo caractere "</a:t>
            </a:r>
            <a:r>
              <a:rPr lang="pt-BR" dirty="0">
                <a:latin typeface="+mj-lt"/>
              </a:rPr>
              <a:t> 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"."</a:t>
            </a:r>
            <a:r>
              <a:rPr lang="pt-BR" dirty="0">
                <a:latin typeface="+mj-lt"/>
              </a:rPr>
              <a:t>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2831</TotalTime>
  <Words>1871</Words>
  <Application>Microsoft Office PowerPoint</Application>
  <PresentationFormat>Widescreen</PresentationFormat>
  <Paragraphs>828</Paragraphs>
  <Slides>32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 Narrow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Tipo Caractere E Booleano</vt:lpstr>
      <vt:lpstr>Introdução</vt:lpstr>
      <vt:lpstr>Tipos de Dados</vt:lpstr>
      <vt:lpstr>Tipos Inteiros</vt:lpstr>
      <vt:lpstr>Tipo Caractere</vt:lpstr>
      <vt:lpstr>Tipo Caractere</vt:lpstr>
      <vt:lpstr>Tabela ASCII</vt:lpstr>
      <vt:lpstr>Tabela ASCII Estendida</vt:lpstr>
      <vt:lpstr>Tipo Caractere</vt:lpstr>
      <vt:lpstr>Tipo Caractere</vt:lpstr>
      <vt:lpstr>Tipo Caractere</vt:lpstr>
      <vt:lpstr>Tipo Caractere</vt:lpstr>
      <vt:lpstr>Constantes Caracteres</vt:lpstr>
      <vt:lpstr>Constantes Caracteres</vt:lpstr>
      <vt:lpstr>Constantes Caracteres</vt:lpstr>
      <vt:lpstr>Constantes Caracteres</vt:lpstr>
      <vt:lpstr>Tipo Booleano</vt:lpstr>
      <vt:lpstr>Tipo Booleano</vt:lpstr>
      <vt:lpstr>Tipo Booleano</vt:lpstr>
      <vt:lpstr>Operadores Bit a Bit</vt:lpstr>
      <vt:lpstr>Operadores Bit a Bit</vt:lpstr>
      <vt:lpstr>Operadores Bit a Bit</vt:lpstr>
      <vt:lpstr>Operadores Bit a Bit</vt:lpstr>
      <vt:lpstr>Operadores Bit a Bit</vt:lpstr>
      <vt:lpstr>Operadores Bit a Bit</vt:lpstr>
      <vt:lpstr>Operadores Bit a Bit</vt:lpstr>
      <vt:lpstr>Operações com Bits</vt:lpstr>
      <vt:lpstr>Operações com Bits</vt:lpstr>
      <vt:lpstr>Operações com Bits</vt:lpstr>
      <vt:lpstr>Resumo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Dados</dc:title>
  <dc:creator>Judson Santiago</dc:creator>
  <cp:keywords>Tipos;Variáveis;Dados;Aritmética</cp:keywords>
  <cp:lastModifiedBy>Judson Santiago</cp:lastModifiedBy>
  <cp:revision>392</cp:revision>
  <dcterms:created xsi:type="dcterms:W3CDTF">2009-03-23T20:02:40Z</dcterms:created>
  <dcterms:modified xsi:type="dcterms:W3CDTF">2019-09-02T17:54:44Z</dcterms:modified>
</cp:coreProperties>
</file>