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A0C67-9AA2-4C1A-BEFC-90443C897640}" v="4" dt="2019-12-19T17:39:47.881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81" d="100"/>
          <a:sy n="81" d="100"/>
        </p:scale>
        <p:origin x="71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7AE2626-672C-4A6B-9DC8-DFBBF41CD730}"/>
    <pc:docChg chg="undo modSld">
      <pc:chgData name="Judson Santiago" userId="ebb108da2f256286" providerId="LiveId" clId="{37AE2626-672C-4A6B-9DC8-DFBBF41CD730}" dt="2019-09-20T20:03:00.256" v="63" actId="207"/>
      <pc:docMkLst>
        <pc:docMk/>
      </pc:docMkLst>
      <pc:sldChg chg="addSp modSp modNotesTx">
        <pc:chgData name="Judson Santiago" userId="ebb108da2f256286" providerId="LiveId" clId="{37AE2626-672C-4A6B-9DC8-DFBBF41CD730}" dt="2019-09-20T19:34:22.856" v="3" actId="20577"/>
        <pc:sldMkLst>
          <pc:docMk/>
          <pc:sldMk cId="3977790067" sldId="261"/>
        </pc:sldMkLst>
        <pc:spChg chg="mod">
          <ac:chgData name="Judson Santiago" userId="ebb108da2f256286" providerId="LiveId" clId="{37AE2626-672C-4A6B-9DC8-DFBBF41CD730}" dt="2019-09-20T19:30:47.664" v="0" actId="207"/>
          <ac:spMkLst>
            <pc:docMk/>
            <pc:sldMk cId="3977790067" sldId="261"/>
            <ac:spMk id="4" creationId="{00000000-0000-0000-0000-000000000000}"/>
          </ac:spMkLst>
        </pc:spChg>
        <pc:grpChg chg="add">
          <ac:chgData name="Judson Santiago" userId="ebb108da2f256286" providerId="LiveId" clId="{37AE2626-672C-4A6B-9DC8-DFBBF41CD730}" dt="2019-09-20T19:34:09.283" v="1"/>
          <ac:grpSpMkLst>
            <pc:docMk/>
            <pc:sldMk cId="3977790067" sldId="261"/>
            <ac:grpSpMk id="5" creationId="{79E6A7DC-BDF0-4AE9-9A0A-A90F9E519550}"/>
          </ac:grpSpMkLst>
        </pc:grpChg>
      </pc:sldChg>
      <pc:sldChg chg="modSp">
        <pc:chgData name="Judson Santiago" userId="ebb108da2f256286" providerId="LiveId" clId="{37AE2626-672C-4A6B-9DC8-DFBBF41CD730}" dt="2019-09-20T19:45:56.623" v="9" actId="20577"/>
        <pc:sldMkLst>
          <pc:docMk/>
          <pc:sldMk cId="1450617092" sldId="263"/>
        </pc:sldMkLst>
        <pc:spChg chg="mod">
          <ac:chgData name="Judson Santiago" userId="ebb108da2f256286" providerId="LiveId" clId="{37AE2626-672C-4A6B-9DC8-DFBBF41CD730}" dt="2019-09-20T19:45:56.623" v="9" actId="20577"/>
          <ac:spMkLst>
            <pc:docMk/>
            <pc:sldMk cId="1450617092" sldId="263"/>
            <ac:spMk id="4" creationId="{00000000-0000-0000-0000-000000000000}"/>
          </ac:spMkLst>
        </pc:spChg>
      </pc:sldChg>
      <pc:sldChg chg="modSp">
        <pc:chgData name="Judson Santiago" userId="ebb108da2f256286" providerId="LiveId" clId="{37AE2626-672C-4A6B-9DC8-DFBBF41CD730}" dt="2019-09-20T19:52:44.209" v="47" actId="1076"/>
        <pc:sldMkLst>
          <pc:docMk/>
          <pc:sldMk cId="1605269325" sldId="264"/>
        </pc:sldMkLst>
        <pc:spChg chg="mod">
          <ac:chgData name="Judson Santiago" userId="ebb108da2f256286" providerId="LiveId" clId="{37AE2626-672C-4A6B-9DC8-DFBBF41CD730}" dt="2019-09-20T19:52:37.532" v="46" actId="20577"/>
          <ac:spMkLst>
            <pc:docMk/>
            <pc:sldMk cId="1605269325" sldId="264"/>
            <ac:spMk id="3" creationId="{00000000-0000-0000-0000-000000000000}"/>
          </ac:spMkLst>
        </pc:spChg>
        <pc:spChg chg="mod">
          <ac:chgData name="Judson Santiago" userId="ebb108da2f256286" providerId="LiveId" clId="{37AE2626-672C-4A6B-9DC8-DFBBF41CD730}" dt="2019-09-20T19:52:44.209" v="47" actId="1076"/>
          <ac:spMkLst>
            <pc:docMk/>
            <pc:sldMk cId="1605269325" sldId="264"/>
            <ac:spMk id="6" creationId="{00000000-0000-0000-0000-000000000000}"/>
          </ac:spMkLst>
        </pc:spChg>
      </pc:sldChg>
      <pc:sldChg chg="modSp">
        <pc:chgData name="Judson Santiago" userId="ebb108da2f256286" providerId="LiveId" clId="{37AE2626-672C-4A6B-9DC8-DFBBF41CD730}" dt="2019-09-20T19:58:57.530" v="52" actId="1035"/>
        <pc:sldMkLst>
          <pc:docMk/>
          <pc:sldMk cId="210123187" sldId="272"/>
        </pc:sldMkLst>
        <pc:spChg chg="mod">
          <ac:chgData name="Judson Santiago" userId="ebb108da2f256286" providerId="LiveId" clId="{37AE2626-672C-4A6B-9DC8-DFBBF41CD730}" dt="2019-09-20T19:58:57.530" v="52" actId="1035"/>
          <ac:spMkLst>
            <pc:docMk/>
            <pc:sldMk cId="210123187" sldId="272"/>
            <ac:spMk id="11" creationId="{00000000-0000-0000-0000-000000000000}"/>
          </ac:spMkLst>
        </pc:spChg>
        <pc:cxnChg chg="mod">
          <ac:chgData name="Judson Santiago" userId="ebb108da2f256286" providerId="LiveId" clId="{37AE2626-672C-4A6B-9DC8-DFBBF41CD730}" dt="2019-09-20T19:58:57.530" v="52" actId="1035"/>
          <ac:cxnSpMkLst>
            <pc:docMk/>
            <pc:sldMk cId="210123187" sldId="272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37AE2626-672C-4A6B-9DC8-DFBBF41CD730}" dt="2019-09-20T19:59:47.869" v="60" actId="207"/>
        <pc:sldMkLst>
          <pc:docMk/>
          <pc:sldMk cId="2706791456" sldId="274"/>
        </pc:sldMkLst>
        <pc:spChg chg="mod">
          <ac:chgData name="Judson Santiago" userId="ebb108da2f256286" providerId="LiveId" clId="{37AE2626-672C-4A6B-9DC8-DFBBF41CD730}" dt="2019-09-20T19:59:47.869" v="60" actId="207"/>
          <ac:spMkLst>
            <pc:docMk/>
            <pc:sldMk cId="2706791456" sldId="274"/>
            <ac:spMk id="4" creationId="{00000000-0000-0000-0000-000000000000}"/>
          </ac:spMkLst>
        </pc:spChg>
      </pc:sldChg>
      <pc:sldChg chg="modSp">
        <pc:chgData name="Judson Santiago" userId="ebb108da2f256286" providerId="LiveId" clId="{37AE2626-672C-4A6B-9DC8-DFBBF41CD730}" dt="2019-09-20T20:03:00.256" v="63" actId="207"/>
        <pc:sldMkLst>
          <pc:docMk/>
          <pc:sldMk cId="445697322" sldId="283"/>
        </pc:sldMkLst>
        <pc:spChg chg="mod">
          <ac:chgData name="Judson Santiago" userId="ebb108da2f256286" providerId="LiveId" clId="{37AE2626-672C-4A6B-9DC8-DFBBF41CD730}" dt="2019-09-20T20:03:00.256" v="63" actId="207"/>
          <ac:spMkLst>
            <pc:docMk/>
            <pc:sldMk cId="445697322" sldId="283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AE1A0C67-9AA2-4C1A-BEFC-90443C897640}"/>
    <pc:docChg chg="modSld">
      <pc:chgData name="Judson Santiago" userId="ebb108da2f256286" providerId="LiveId" clId="{AE1A0C67-9AA2-4C1A-BEFC-90443C897640}" dt="2019-12-19T17:39:47.881" v="3" actId="207"/>
      <pc:docMkLst>
        <pc:docMk/>
      </pc:docMkLst>
      <pc:sldChg chg="modSp">
        <pc:chgData name="Judson Santiago" userId="ebb108da2f256286" providerId="LiveId" clId="{AE1A0C67-9AA2-4C1A-BEFC-90443C897640}" dt="2019-12-19T17:27:48.787" v="0" actId="207"/>
        <pc:sldMkLst>
          <pc:docMk/>
          <pc:sldMk cId="1605269325" sldId="264"/>
        </pc:sldMkLst>
        <pc:spChg chg="mod">
          <ac:chgData name="Judson Santiago" userId="ebb108da2f256286" providerId="LiveId" clId="{AE1A0C67-9AA2-4C1A-BEFC-90443C897640}" dt="2019-12-19T17:27:48.787" v="0" actId="207"/>
          <ac:spMkLst>
            <pc:docMk/>
            <pc:sldMk cId="1605269325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AE1A0C67-9AA2-4C1A-BEFC-90443C897640}" dt="2019-12-19T17:39:47.881" v="3" actId="207"/>
        <pc:sldMkLst>
          <pc:docMk/>
          <pc:sldMk cId="1586584231" sldId="278"/>
        </pc:sldMkLst>
        <pc:spChg chg="mod">
          <ac:chgData name="Judson Santiago" userId="ebb108da2f256286" providerId="LiveId" clId="{AE1A0C67-9AA2-4C1A-BEFC-90443C897640}" dt="2019-12-19T17:39:47.881" v="3" actId="207"/>
          <ac:spMkLst>
            <pc:docMk/>
            <pc:sldMk cId="1586584231" sldId="278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092597EE-4DE9-4D2D-9C34-EF8BF4F58EF2}"/>
    <pc:docChg chg="undo redo custSel modSld">
      <pc:chgData name="Judson Santiago" userId="ebb108da2f256286" providerId="LiveId" clId="{092597EE-4DE9-4D2D-9C34-EF8BF4F58EF2}" dt="2019-02-18T21:31:01.767" v="271" actId="20577"/>
      <pc:docMkLst>
        <pc:docMk/>
      </pc:docMkLst>
      <pc:sldChg chg="modSp">
        <pc:chgData name="Judson Santiago" userId="ebb108da2f256286" providerId="LiveId" clId="{092597EE-4DE9-4D2D-9C34-EF8BF4F58EF2}" dt="2019-02-18T20:58:32.481" v="40" actId="14734"/>
        <pc:sldMkLst>
          <pc:docMk/>
          <pc:sldMk cId="2380078324" sldId="258"/>
        </pc:sldMkLst>
        <pc:graphicFrameChg chg="mod modGraphic">
          <ac:chgData name="Judson Santiago" userId="ebb108da2f256286" providerId="LiveId" clId="{092597EE-4DE9-4D2D-9C34-EF8BF4F58EF2}" dt="2019-02-18T20:58:32.481" v="40" actId="14734"/>
          <ac:graphicFrameMkLst>
            <pc:docMk/>
            <pc:sldMk cId="2380078324" sldId="258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092597EE-4DE9-4D2D-9C34-EF8BF4F58EF2}" dt="2019-02-18T20:59:35.211" v="41" actId="20577"/>
        <pc:sldMkLst>
          <pc:docMk/>
          <pc:sldMk cId="988326336" sldId="259"/>
        </pc:sldMkLst>
        <pc:spChg chg="mod">
          <ac:chgData name="Judson Santiago" userId="ebb108da2f256286" providerId="LiveId" clId="{092597EE-4DE9-4D2D-9C34-EF8BF4F58EF2}" dt="2019-02-18T20:59:35.211" v="41" actId="20577"/>
          <ac:spMkLst>
            <pc:docMk/>
            <pc:sldMk cId="988326336" sldId="259"/>
            <ac:spMk id="3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01:35.743" v="43" actId="20577"/>
        <pc:sldMkLst>
          <pc:docMk/>
          <pc:sldMk cId="3977790067" sldId="261"/>
        </pc:sldMkLst>
        <pc:spChg chg="mod">
          <ac:chgData name="Judson Santiago" userId="ebb108da2f256286" providerId="LiveId" clId="{092597EE-4DE9-4D2D-9C34-EF8BF4F58EF2}" dt="2019-02-18T21:01:35.743" v="43" actId="20577"/>
          <ac:spMkLst>
            <pc:docMk/>
            <pc:sldMk cId="3977790067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03:18.195" v="54" actId="20577"/>
        <pc:sldMkLst>
          <pc:docMk/>
          <pc:sldMk cId="976745214" sldId="262"/>
        </pc:sldMkLst>
        <pc:spChg chg="mod">
          <ac:chgData name="Judson Santiago" userId="ebb108da2f256286" providerId="LiveId" clId="{092597EE-4DE9-4D2D-9C34-EF8BF4F58EF2}" dt="2019-02-18T21:02:29.078" v="46" actId="20577"/>
          <ac:spMkLst>
            <pc:docMk/>
            <pc:sldMk cId="976745214" sldId="262"/>
            <ac:spMk id="4" creationId="{00000000-0000-0000-0000-000000000000}"/>
          </ac:spMkLst>
        </pc:spChg>
        <pc:spChg chg="mod">
          <ac:chgData name="Judson Santiago" userId="ebb108da2f256286" providerId="LiveId" clId="{092597EE-4DE9-4D2D-9C34-EF8BF4F58EF2}" dt="2019-02-18T21:03:18.195" v="54" actId="20577"/>
          <ac:spMkLst>
            <pc:docMk/>
            <pc:sldMk cId="976745214" sldId="262"/>
            <ac:spMk id="5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03:39.868" v="55" actId="207"/>
        <pc:sldMkLst>
          <pc:docMk/>
          <pc:sldMk cId="1605269325" sldId="264"/>
        </pc:sldMkLst>
        <pc:spChg chg="mod">
          <ac:chgData name="Judson Santiago" userId="ebb108da2f256286" providerId="LiveId" clId="{092597EE-4DE9-4D2D-9C34-EF8BF4F58EF2}" dt="2019-02-18T21:03:39.868" v="55" actId="207"/>
          <ac:spMkLst>
            <pc:docMk/>
            <pc:sldMk cId="1605269325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07:21.201" v="60" actId="20577"/>
        <pc:sldMkLst>
          <pc:docMk/>
          <pc:sldMk cId="645230521" sldId="268"/>
        </pc:sldMkLst>
        <pc:spChg chg="mod">
          <ac:chgData name="Judson Santiago" userId="ebb108da2f256286" providerId="LiveId" clId="{092597EE-4DE9-4D2D-9C34-EF8BF4F58EF2}" dt="2019-02-18T21:07:21.201" v="60" actId="20577"/>
          <ac:spMkLst>
            <pc:docMk/>
            <pc:sldMk cId="645230521" sldId="268"/>
            <ac:spMk id="3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16:52.394" v="61" actId="20577"/>
        <pc:sldMkLst>
          <pc:docMk/>
          <pc:sldMk cId="210123187" sldId="272"/>
        </pc:sldMkLst>
        <pc:spChg chg="mod">
          <ac:chgData name="Judson Santiago" userId="ebb108da2f256286" providerId="LiveId" clId="{092597EE-4DE9-4D2D-9C34-EF8BF4F58EF2}" dt="2019-02-18T21:16:52.394" v="61" actId="20577"/>
          <ac:spMkLst>
            <pc:docMk/>
            <pc:sldMk cId="210123187" sldId="272"/>
            <ac:spMk id="10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19:22.356" v="201" actId="6549"/>
        <pc:sldMkLst>
          <pc:docMk/>
          <pc:sldMk cId="790260944" sldId="273"/>
        </pc:sldMkLst>
        <pc:spChg chg="mod">
          <ac:chgData name="Judson Santiago" userId="ebb108da2f256286" providerId="LiveId" clId="{092597EE-4DE9-4D2D-9C34-EF8BF4F58EF2}" dt="2019-02-18T21:19:22.356" v="201" actId="6549"/>
          <ac:spMkLst>
            <pc:docMk/>
            <pc:sldMk cId="790260944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18:50.610" v="159" actId="20577"/>
        <pc:sldMkLst>
          <pc:docMk/>
          <pc:sldMk cId="2706791456" sldId="274"/>
        </pc:sldMkLst>
        <pc:spChg chg="mod">
          <ac:chgData name="Judson Santiago" userId="ebb108da2f256286" providerId="LiveId" clId="{092597EE-4DE9-4D2D-9C34-EF8BF4F58EF2}" dt="2019-02-18T21:18:50.610" v="159" actId="20577"/>
          <ac:spMkLst>
            <pc:docMk/>
            <pc:sldMk cId="2706791456" sldId="274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21:18.326" v="211" actId="207"/>
        <pc:sldMkLst>
          <pc:docMk/>
          <pc:sldMk cId="1222425737" sldId="277"/>
        </pc:sldMkLst>
        <pc:spChg chg="mod">
          <ac:chgData name="Judson Santiago" userId="ebb108da2f256286" providerId="LiveId" clId="{092597EE-4DE9-4D2D-9C34-EF8BF4F58EF2}" dt="2019-02-18T21:21:18.326" v="211" actId="207"/>
          <ac:spMkLst>
            <pc:docMk/>
            <pc:sldMk cId="1222425737" sldId="277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22:50.645" v="219" actId="404"/>
        <pc:sldMkLst>
          <pc:docMk/>
          <pc:sldMk cId="1586584231" sldId="278"/>
        </pc:sldMkLst>
        <pc:spChg chg="mod">
          <ac:chgData name="Judson Santiago" userId="ebb108da2f256286" providerId="LiveId" clId="{092597EE-4DE9-4D2D-9C34-EF8BF4F58EF2}" dt="2019-02-18T21:22:50.645" v="219" actId="404"/>
          <ac:spMkLst>
            <pc:docMk/>
            <pc:sldMk cId="1586584231" sldId="278"/>
            <ac:spMk id="3" creationId="{00000000-0000-0000-0000-000000000000}"/>
          </ac:spMkLst>
        </pc:spChg>
        <pc:spChg chg="mod">
          <ac:chgData name="Judson Santiago" userId="ebb108da2f256286" providerId="LiveId" clId="{092597EE-4DE9-4D2D-9C34-EF8BF4F58EF2}" dt="2019-02-18T21:22:17.152" v="217" actId="207"/>
          <ac:spMkLst>
            <pc:docMk/>
            <pc:sldMk cId="1586584231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26:22.012" v="220" actId="20577"/>
        <pc:sldMkLst>
          <pc:docMk/>
          <pc:sldMk cId="2587662967" sldId="282"/>
        </pc:sldMkLst>
        <pc:spChg chg="mod">
          <ac:chgData name="Judson Santiago" userId="ebb108da2f256286" providerId="LiveId" clId="{092597EE-4DE9-4D2D-9C34-EF8BF4F58EF2}" dt="2019-02-18T21:26:22.012" v="220" actId="20577"/>
          <ac:spMkLst>
            <pc:docMk/>
            <pc:sldMk cId="2587662967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27:23.990" v="221" actId="207"/>
        <pc:sldMkLst>
          <pc:docMk/>
          <pc:sldMk cId="445697322" sldId="283"/>
        </pc:sldMkLst>
        <pc:spChg chg="mod">
          <ac:chgData name="Judson Santiago" userId="ebb108da2f256286" providerId="LiveId" clId="{092597EE-4DE9-4D2D-9C34-EF8BF4F58EF2}" dt="2019-02-18T21:27:23.990" v="221" actId="207"/>
          <ac:spMkLst>
            <pc:docMk/>
            <pc:sldMk cId="445697322" sldId="283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092597EE-4DE9-4D2D-9C34-EF8BF4F58EF2}" dt="2019-02-18T21:31:01.767" v="271" actId="20577"/>
        <pc:sldMkLst>
          <pc:docMk/>
          <pc:sldMk cId="1800287421" sldId="284"/>
        </pc:sldMkLst>
        <pc:spChg chg="mod">
          <ac:chgData name="Judson Santiago" userId="ebb108da2f256286" providerId="LiveId" clId="{092597EE-4DE9-4D2D-9C34-EF8BF4F58EF2}" dt="2019-02-18T21:31:01.767" v="271" actId="20577"/>
          <ac:spMkLst>
            <pc:docMk/>
            <pc:sldMk cId="1800287421" sldId="284"/>
            <ac:spMk id="3" creationId="{00000000-0000-0000-0000-000000000000}"/>
          </ac:spMkLst>
        </pc:spChg>
        <pc:spChg chg="add mod">
          <ac:chgData name="Judson Santiago" userId="ebb108da2f256286" providerId="LiveId" clId="{092597EE-4DE9-4D2D-9C34-EF8BF4F58EF2}" dt="2019-02-18T21:30:45.022" v="269" actId="1076"/>
          <ac:spMkLst>
            <pc:docMk/>
            <pc:sldMk cId="1800287421" sldId="284"/>
            <ac:spMk id="4" creationId="{21899620-60AE-4896-9D43-72B9FF61E178}"/>
          </ac:spMkLst>
        </pc:spChg>
      </pc:sldChg>
      <pc:sldChg chg="modSp">
        <pc:chgData name="Judson Santiago" userId="ebb108da2f256286" providerId="LiveId" clId="{092597EE-4DE9-4D2D-9C34-EF8BF4F58EF2}" dt="2019-02-18T20:56:44.698" v="35" actId="20577"/>
        <pc:sldMkLst>
          <pc:docMk/>
          <pc:sldMk cId="541546051" sldId="286"/>
        </pc:sldMkLst>
        <pc:spChg chg="mod">
          <ac:chgData name="Judson Santiago" userId="ebb108da2f256286" providerId="LiveId" clId="{092597EE-4DE9-4D2D-9C34-EF8BF4F58EF2}" dt="2019-02-18T20:56:44.698" v="35" actId="20577"/>
          <ac:spMkLst>
            <pc:docMk/>
            <pc:sldMk cId="541546051" sldId="286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9711CE5C-54FA-441F-8955-443C0908002D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4CD6E-69C1-4050-9F88-81A89F642623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41F00-BCF0-4BC5-8528-FC66E64CA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Objetivos: </a:t>
            </a:r>
          </a:p>
          <a:p>
            <a:r>
              <a:rPr lang="pt-BR" dirty="0"/>
              <a:t>Aprender a usar instruções de desvio sozinhas e combinadas com instruções de repetição</a:t>
            </a:r>
          </a:p>
          <a:p>
            <a:endParaRPr lang="pt-BR" dirty="0"/>
          </a:p>
          <a:p>
            <a:r>
              <a:rPr lang="pt-BR" dirty="0"/>
              <a:t>Conteúdo</a:t>
            </a:r>
          </a:p>
          <a:p>
            <a:r>
              <a:rPr lang="pt-BR" dirty="0"/>
              <a:t>- A biblioteca </a:t>
            </a:r>
            <a:r>
              <a:rPr lang="pt-BR" dirty="0" err="1"/>
              <a:t>cctype</a:t>
            </a:r>
            <a:endParaRPr lang="pt-BR" dirty="0"/>
          </a:p>
          <a:p>
            <a:r>
              <a:rPr lang="pt-BR" dirty="0"/>
              <a:t>- O operador ?:</a:t>
            </a:r>
          </a:p>
          <a:p>
            <a:r>
              <a:rPr lang="pt-BR" dirty="0"/>
              <a:t>- A instrução switch</a:t>
            </a:r>
          </a:p>
          <a:p>
            <a:r>
              <a:rPr lang="pt-BR" dirty="0"/>
              <a:t>- Switch versus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- Break e continue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9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como eliminar a leitura dupla, usando</a:t>
            </a:r>
            <a:r>
              <a:rPr lang="pt-BR" baseline="0" dirty="0"/>
              <a:t> </a:t>
            </a:r>
            <a:r>
              <a:rPr lang="pt-BR" baseline="0" dirty="0" err="1"/>
              <a:t>while</a:t>
            </a:r>
            <a:r>
              <a:rPr lang="pt-BR" baseline="0" dirty="0"/>
              <a:t>((</a:t>
            </a:r>
            <a:r>
              <a:rPr lang="pt-BR" baseline="0" dirty="0" err="1"/>
              <a:t>ch</a:t>
            </a:r>
            <a:r>
              <a:rPr lang="pt-BR" baseline="0" dirty="0"/>
              <a:t>=</a:t>
            </a:r>
            <a:r>
              <a:rPr lang="pt-BR" baseline="0" dirty="0" err="1"/>
              <a:t>cin.get</a:t>
            </a:r>
            <a:r>
              <a:rPr lang="pt-BR" baseline="0" dirty="0"/>
              <a:t>()) != ‘@’)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28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Rodar exemplo no depurador com a frase</a:t>
            </a:r>
            <a:r>
              <a:rPr lang="pt-BR" sz="1200" baseline="0" dirty="0">
                <a:solidFill>
                  <a:schemeClr val="bg1"/>
                </a:solidFill>
              </a:rPr>
              <a:t> “</a:t>
            </a:r>
            <a:r>
              <a:rPr lang="pt-BR" sz="12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Vamos lanchar agora. Você paga!</a:t>
            </a:r>
            <a:r>
              <a:rPr lang="pt-BR" sz="1200" baseline="0" dirty="0">
                <a:solidFill>
                  <a:schemeClr val="bg1"/>
                </a:solidFill>
              </a:rPr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5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CAD3D95-A529-46E1-ACF6-D162A38B07AB}" type="datetimeFigureOut">
              <a:rPr lang="pt-BR" smtClean="0"/>
              <a:t>19/12/2019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Instrução de desvio SWITCH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792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?: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principal parte do programa é a instrução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2272" y="2420888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dois inteiros: </a:t>
            </a:r>
            <a:r>
              <a:rPr lang="pt-BR" b="1" dirty="0">
                <a:solidFill>
                  <a:schemeClr val="accent3"/>
                </a:solidFill>
                <a:latin typeface="+mj-lt"/>
              </a:rPr>
              <a:t>25 28</a:t>
            </a:r>
          </a:p>
          <a:p>
            <a:r>
              <a:rPr lang="pt-BR" dirty="0">
                <a:latin typeface="+mj-lt"/>
              </a:rPr>
              <a:t>O maior entre 25 e 28 é 28.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72432" y="3994985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 = a &gt; b ? a : b;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65518" y="4517551"/>
            <a:ext cx="36038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produz o mesmo resultado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(a &gt; b)</a:t>
            </a:r>
          </a:p>
          <a:p>
            <a:r>
              <a:rPr lang="pt-BR" dirty="0">
                <a:latin typeface="+mj-lt"/>
              </a:rPr>
              <a:t>  c = a;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c = b;</a:t>
            </a:r>
          </a:p>
        </p:txBody>
      </p:sp>
    </p:spTree>
    <p:extLst>
      <p:ext uri="{BB962C8B-B14F-4D97-AF65-F5344CB8AC3E}">
        <p14:creationId xmlns:p14="http://schemas.microsoft.com/office/powerpoint/2010/main" val="160526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?: 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construir expressões completamente ilegíveis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Ele é mais adequado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simples</a:t>
            </a:r>
          </a:p>
          <a:p>
            <a:endParaRPr lang="pt-BR" dirty="0"/>
          </a:p>
          <a:p>
            <a:r>
              <a:rPr lang="pt-BR" dirty="0"/>
              <a:t>Para expressões complexas use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?: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786059"/>
            <a:ext cx="6643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 x[2][20]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"Pedro "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 a seu serviço"</a:t>
            </a:r>
            <a:r>
              <a:rPr lang="pt-BR" dirty="0">
                <a:latin typeface="+mj-lt"/>
              </a:rPr>
              <a:t>};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dirty="0">
                <a:latin typeface="+mj-lt"/>
              </a:rPr>
              <a:t>* y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"Orlando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3; i++)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((i &lt; 2) ? !i ? x[i] : y : x[1]);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08518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isupper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?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: </a:t>
            </a:r>
            <a:r>
              <a:rPr lang="pt-BR" dirty="0" err="1">
                <a:latin typeface="+mj-lt"/>
              </a:rPr>
              <a:t>toupper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30760" y="3645025"/>
            <a:ext cx="1768399" cy="3413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574976" y="3645025"/>
            <a:ext cx="648073" cy="3413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406623" y="3650730"/>
            <a:ext cx="936104" cy="3413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8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muitas aplicações se faz necessário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escolher uma opção entre uma lista de opções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068960"/>
            <a:ext cx="5429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dirty="0">
                <a:latin typeface="+mj-lt"/>
              </a:rPr>
              <a:t>Como você qualifica os preços dessa loja?</a:t>
            </a:r>
          </a:p>
          <a:p>
            <a:pPr marL="342900" indent="-342900"/>
            <a:endParaRPr lang="pt-BR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+mj-lt"/>
              </a:rPr>
              <a:t>Barato</a:t>
            </a:r>
          </a:p>
          <a:p>
            <a:pPr marL="342900" indent="-342900">
              <a:buAutoNum type="arabicPeriod"/>
            </a:pPr>
            <a:r>
              <a:rPr lang="pt-BR" dirty="0">
                <a:latin typeface="+mj-lt"/>
              </a:rPr>
              <a:t>Moderado</a:t>
            </a:r>
          </a:p>
          <a:p>
            <a:pPr marL="342900" indent="-342900">
              <a:buAutoNum type="arabicPeriod"/>
            </a:pPr>
            <a:r>
              <a:rPr lang="pt-BR" dirty="0">
                <a:latin typeface="+mj-lt"/>
              </a:rPr>
              <a:t>Caro</a:t>
            </a:r>
          </a:p>
          <a:p>
            <a:pPr marL="342900" indent="-342900">
              <a:buAutoNum type="arabicPeriod"/>
            </a:pPr>
            <a:r>
              <a:rPr lang="pt-BR" dirty="0">
                <a:latin typeface="+mj-lt"/>
              </a:rPr>
              <a:t>Abusivo</a:t>
            </a:r>
          </a:p>
          <a:p>
            <a:endParaRPr lang="pt-BR" dirty="0">
              <a:latin typeface="+mj-lt"/>
            </a:endParaRPr>
          </a:p>
          <a:p>
            <a:pPr marL="342900" indent="-342900"/>
            <a:r>
              <a:rPr lang="pt-BR" dirty="0">
                <a:latin typeface="+mj-lt"/>
              </a:rPr>
              <a:t>Digite o número correspondente: [ ]</a:t>
            </a:r>
          </a:p>
        </p:txBody>
      </p:sp>
    </p:spTree>
    <p:extLst>
      <p:ext uri="{BB962C8B-B14F-4D97-AF65-F5344CB8AC3E}">
        <p14:creationId xmlns:p14="http://schemas.microsoft.com/office/powerpoint/2010/main" val="393725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da seleção pode ser resolvido usando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else's</a:t>
            </a:r>
            <a:r>
              <a:rPr lang="pt-BR" dirty="0"/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2887682"/>
            <a:ext cx="7072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número correspondente: [ ]\b\b"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escolha;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escolha;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(escolha == 1) 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baratos!"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(escolha == 2)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moderados!"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(escolha == 3)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caros!"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(escolha == 4)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abusivos!"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"Opção inválida!"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5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instrução switch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selecionar mais facilmente uma opção</a:t>
            </a:r>
            <a:r>
              <a:rPr lang="pt-BR" dirty="0"/>
              <a:t> de uma lista extensa</a:t>
            </a:r>
          </a:p>
          <a:p>
            <a:pPr lvl="1"/>
            <a:r>
              <a:rPr lang="pt-BR" dirty="0"/>
              <a:t>Ele substitui uma sequência de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else's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91544" y="3429000"/>
            <a:ext cx="70723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600" dirty="0">
                <a:latin typeface="+mj-lt"/>
              </a:rPr>
              <a:t> (escolha)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1: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baratos!"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2: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moderados!"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3: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caros!"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4: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abusivos!"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default</a:t>
            </a:r>
            <a:r>
              <a:rPr lang="pt-BR" sz="1600" dirty="0">
                <a:latin typeface="+mj-lt"/>
              </a:rPr>
              <a:t>: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"Opção inválida!"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23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geral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switch</a:t>
            </a:r>
            <a:r>
              <a:rPr lang="pt-BR" dirty="0"/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38546" y="3286124"/>
            <a:ext cx="3357586" cy="25717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600" dirty="0">
                <a:latin typeface="+mj-lt"/>
              </a:rPr>
              <a:t>(expressão-inteira)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val1: instruções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val2: instruções</a:t>
            </a:r>
          </a:p>
          <a:p>
            <a:r>
              <a:rPr lang="pt-BR" sz="1600" dirty="0">
                <a:latin typeface="+mj-lt"/>
              </a:rPr>
              <a:t>  </a:t>
            </a:r>
          </a:p>
          <a:p>
            <a:r>
              <a:rPr lang="pt-BR" sz="1600" dirty="0">
                <a:latin typeface="+mj-lt"/>
              </a:rPr>
              <a:t>   ...</a:t>
            </a:r>
          </a:p>
          <a:p>
            <a:r>
              <a:rPr lang="pt-BR" sz="1600" dirty="0">
                <a:latin typeface="+mj-lt"/>
              </a:rPr>
              <a:t>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default</a:t>
            </a:r>
            <a:r>
              <a:rPr lang="pt-BR" sz="1600" dirty="0">
                <a:latin typeface="+mj-lt"/>
              </a:rPr>
              <a:t>: instruções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81290" y="2571744"/>
            <a:ext cx="457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expressão deve se reduzir a um valor inteiro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09852" y="6072206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nenhum caso for válido, o caso default é selecionado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4382282" y="585709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5274463" y="310752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462096" y="3417846"/>
            <a:ext cx="260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rótulos</a:t>
            </a:r>
            <a:r>
              <a:rPr lang="pt-BR" dirty="0"/>
              <a:t> val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val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, etc. devem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inteiras</a:t>
            </a:r>
            <a:r>
              <a:rPr lang="pt-BR" dirty="0"/>
              <a:t>.</a:t>
            </a:r>
          </a:p>
          <a:p>
            <a:pPr algn="ctr"/>
            <a:br>
              <a:rPr lang="pt-BR" dirty="0"/>
            </a:br>
            <a:r>
              <a:rPr lang="pt-BR" dirty="0"/>
              <a:t>Tipicamente são </a:t>
            </a:r>
            <a:br>
              <a:rPr lang="pt-BR" dirty="0"/>
            </a:br>
            <a:r>
              <a:rPr lang="pt-BR" dirty="0"/>
              <a:t>valores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ou </a:t>
            </a:r>
            <a:br>
              <a:rPr lang="pt-BR" dirty="0"/>
            </a:br>
            <a:r>
              <a:rPr lang="pt-BR" dirty="0"/>
              <a:t>constantes de uma enumeração</a:t>
            </a:r>
          </a:p>
        </p:txBody>
      </p:sp>
    </p:spTree>
    <p:extLst>
      <p:ext uri="{BB962C8B-B14F-4D97-AF65-F5344CB8AC3E}">
        <p14:creationId xmlns:p14="http://schemas.microsoft.com/office/powerpoint/2010/main" val="22763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expressão-inteira é igual a um rótulo,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execução do programa pula</a:t>
            </a:r>
            <a:r>
              <a:rPr lang="pt-BR" dirty="0"/>
              <a:t> para o rótulo selecionado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52992" y="3643314"/>
            <a:ext cx="5143536" cy="2677656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400" dirty="0">
                <a:latin typeface="+mj-lt"/>
              </a:rPr>
              <a:t> (num)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1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2  :  instruções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3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4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400" dirty="0">
                <a:latin typeface="+mj-lt"/>
              </a:rPr>
              <a:t> :  instruções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52728" y="3429000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se num é </a:t>
            </a:r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6" name="Chave esquerda 5"/>
          <p:cNvSpPr/>
          <p:nvPr/>
        </p:nvSpPr>
        <p:spPr>
          <a:xfrm>
            <a:off x="5238744" y="4500570"/>
            <a:ext cx="142876" cy="3571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Forma 7"/>
          <p:cNvCxnSpPr>
            <a:stCxn id="5" idx="2"/>
            <a:endCxn id="6" idx="1"/>
          </p:cNvCxnSpPr>
          <p:nvPr/>
        </p:nvCxnSpPr>
        <p:spPr>
          <a:xfrm rot="16200000" flipH="1">
            <a:off x="3957166" y="3397586"/>
            <a:ext cx="880833" cy="1682325"/>
          </a:xfrm>
          <a:prstGeom prst="bentConnector2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6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expressão-inteira não é igual a nenhum dos rótulos,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execução do programa pula</a:t>
            </a:r>
            <a:r>
              <a:rPr lang="pt-BR" dirty="0"/>
              <a:t> para o rótulo default (opcional)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52992" y="3643314"/>
            <a:ext cx="5143536" cy="2677656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400" dirty="0">
                <a:latin typeface="+mj-lt"/>
              </a:rPr>
              <a:t> (num)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1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2  :  instruções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3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4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400" dirty="0">
                <a:latin typeface="+mj-lt"/>
              </a:rPr>
              <a:t> :  instruções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52728" y="4857760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se num é </a:t>
            </a:r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10" name="Chave esquerda 9"/>
          <p:cNvSpPr/>
          <p:nvPr/>
        </p:nvSpPr>
        <p:spPr>
          <a:xfrm>
            <a:off x="5238744" y="5774313"/>
            <a:ext cx="142876" cy="3571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Forma 10"/>
          <p:cNvCxnSpPr>
            <a:stCxn id="9" idx="2"/>
            <a:endCxn id="10" idx="1"/>
          </p:cNvCxnSpPr>
          <p:nvPr/>
        </p:nvCxnSpPr>
        <p:spPr>
          <a:xfrm rot="16200000" flipH="1">
            <a:off x="4034673" y="4748838"/>
            <a:ext cx="725816" cy="1682325"/>
          </a:xfrm>
          <a:prstGeom prst="bentConnector2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4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271464" y="1556792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mostramenu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relatorio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bajular();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mostramenu</a:t>
            </a:r>
            <a:r>
              <a:rPr lang="pt-BR" sz="1600" dirty="0">
                <a:latin typeface="+mj-lt"/>
              </a:rPr>
              <a:t>();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escolha;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escolha;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(escolha != 5)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mostramenu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escolha;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cxnSp>
        <p:nvCxnSpPr>
          <p:cNvPr id="13" name="Forma 12"/>
          <p:cNvCxnSpPr>
            <a:stCxn id="12" idx="3"/>
            <a:endCxn id="11" idx="2"/>
          </p:cNvCxnSpPr>
          <p:nvPr/>
        </p:nvCxnSpPr>
        <p:spPr>
          <a:xfrm flipV="1">
            <a:off x="2708204" y="4819804"/>
            <a:ext cx="5527231" cy="30052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375920" y="1772816"/>
            <a:ext cx="5719030" cy="304698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600" dirty="0">
                <a:latin typeface="+mj-lt"/>
              </a:rPr>
              <a:t> (escolha)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1  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"\a\n\n"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2  :  </a:t>
            </a:r>
            <a:r>
              <a:rPr lang="pt-BR" sz="1600" dirty="0" err="1">
                <a:latin typeface="+mj-lt"/>
              </a:rPr>
              <a:t>relatorio</a:t>
            </a:r>
            <a:r>
              <a:rPr lang="pt-BR" sz="1600" dirty="0">
                <a:latin typeface="+mj-lt"/>
              </a:rPr>
              <a:t>(); </a:t>
            </a:r>
          </a:p>
          <a:p>
            <a:r>
              <a:rPr lang="pt-BR" sz="1600" dirty="0">
                <a:latin typeface="+mj-lt"/>
              </a:rPr>
              <a:t>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3  :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estava doente.\n\n"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4  :  bajular(); </a:t>
            </a:r>
          </a:p>
          <a:p>
            <a:r>
              <a:rPr lang="pt-BR" sz="1600" dirty="0">
                <a:latin typeface="+mj-lt"/>
              </a:rPr>
              <a:t>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600" dirty="0">
                <a:latin typeface="+mj-lt"/>
              </a:rPr>
              <a:t> 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"opção inválida.\n\n"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279576" y="5013176"/>
            <a:ext cx="428628" cy="2143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704512" y="6234996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Continua </a:t>
            </a:r>
            <a:r>
              <a:rPr lang="pt-BR" dirty="0">
                <a:solidFill>
                  <a:schemeClr val="tx1">
                    <a:lumMod val="65000"/>
                  </a:schemeClr>
                </a:solidFill>
                <a:sym typeface="Wingdings" pitchFamily="2" charset="2"/>
              </a:rPr>
              <a:t></a:t>
            </a:r>
            <a:endParaRPr lang="pt-BR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6344" y="1700808"/>
            <a:ext cx="10356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mostramenu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"1) Alarme        2) Relatório\n"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"3) Desculpa      4) Bajulação\n"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"5) Sair\n"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"Por favor, entre com uma opção: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relatorio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"Tem sido uma excelente semana para negócios.\n"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"As vendas subiram 120%. Os gastos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cairam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35%.\n\n"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bajular()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"Seus empregados acham você o melhor chefe da indústria.\n"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 "Os seus sócios o consideram o melhor empresário do mercado.\n\n"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26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tarefa muito comum em um programa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verificação da entrada</a:t>
            </a:r>
            <a:r>
              <a:rPr lang="pt-BR" dirty="0"/>
              <a:t> do usuário:</a:t>
            </a:r>
          </a:p>
          <a:p>
            <a:pPr lvl="1"/>
            <a:r>
              <a:rPr lang="pt-BR" dirty="0"/>
              <a:t>Classificar o que o usuário digitou:</a:t>
            </a:r>
          </a:p>
          <a:p>
            <a:pPr lvl="2"/>
            <a:r>
              <a:rPr lang="pt-BR" dirty="0"/>
              <a:t>Letras</a:t>
            </a:r>
          </a:p>
          <a:p>
            <a:pPr lvl="2"/>
            <a:r>
              <a:rPr lang="pt-BR" dirty="0"/>
              <a:t>Números</a:t>
            </a:r>
          </a:p>
          <a:p>
            <a:pPr lvl="2"/>
            <a:r>
              <a:rPr lang="pt-BR" dirty="0"/>
              <a:t>Pontuação</a:t>
            </a:r>
          </a:p>
          <a:p>
            <a:pPr lvl="2"/>
            <a:r>
              <a:rPr lang="pt-BR" dirty="0"/>
              <a:t>Etc.</a:t>
            </a:r>
          </a:p>
          <a:p>
            <a:r>
              <a:rPr lang="pt-BR" dirty="0"/>
              <a:t>Esta verificação utiliza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instruções de desvio </a:t>
            </a:r>
            <a:r>
              <a:rPr lang="pt-BR" dirty="0"/>
              <a:t>para corrigir uma entrada errada</a:t>
            </a:r>
          </a:p>
        </p:txBody>
      </p:sp>
    </p:spTree>
    <p:extLst>
      <p:ext uri="{BB962C8B-B14F-4D97-AF65-F5344CB8AC3E}">
        <p14:creationId xmlns:p14="http://schemas.microsoft.com/office/powerpoint/2010/main" val="54154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10022"/>
            <a:ext cx="604845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1) Alarme        2) Relatório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3) Desculpa      4) Bajulação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5) Sair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Por favor, entre com uma opção: </a:t>
            </a:r>
            <a:r>
              <a:rPr lang="pt-BR" sz="1400" b="1" dirty="0">
                <a:solidFill>
                  <a:schemeClr val="accent3"/>
                </a:solidFill>
                <a:latin typeface="+mj-lt"/>
              </a:rPr>
              <a:t>4</a:t>
            </a:r>
          </a:p>
          <a:p>
            <a:r>
              <a:rPr lang="pt-BR" sz="1400" dirty="0">
                <a:latin typeface="+mj-lt"/>
              </a:rPr>
              <a:t>Seus empregados acham você o melhor chefe da indústria.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Os seus sócios o consideram o melhor empresário do mercado.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1) Alarme        2) Relatório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3) Desculpa      4) Bajulação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5) Sair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Por favor, entre com uma opção : </a:t>
            </a:r>
            <a:r>
              <a:rPr lang="pt-BR" sz="1400" b="1" dirty="0">
                <a:solidFill>
                  <a:schemeClr val="accent3"/>
                </a:solidFill>
                <a:latin typeface="+mj-lt"/>
              </a:rPr>
              <a:t>6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Opção inválida.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1) Alarme        2) Relatório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3) Desculpa      4) Babação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5) Sair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Por favor, entre com uma opção : </a:t>
            </a:r>
            <a:r>
              <a:rPr lang="pt-BR" sz="1400" b="1" dirty="0">
                <a:solidFill>
                  <a:schemeClr val="accent3"/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679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a execução parar ao final de um caso é preciso 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break</a:t>
            </a:r>
          </a:p>
          <a:p>
            <a:pPr lvl="1"/>
            <a:r>
              <a:rPr lang="pt-BR" dirty="0"/>
              <a:t>A instrução break faz com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execução pule </a:t>
            </a:r>
            <a:r>
              <a:rPr lang="pt-BR" dirty="0"/>
              <a:t>para a primeira instrução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fora do switch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82690" y="3894616"/>
            <a:ext cx="5143536" cy="2677656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400" dirty="0">
                <a:latin typeface="+mj-lt"/>
              </a:rPr>
              <a:t> (num)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1  :  instruções</a:t>
            </a:r>
          </a:p>
          <a:p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case</a:t>
            </a:r>
            <a:r>
              <a:rPr lang="pt-BR" sz="1400" dirty="0">
                <a:latin typeface="+mj-lt"/>
              </a:rPr>
              <a:t> 2  :  instruções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case</a:t>
            </a:r>
            <a:r>
              <a:rPr lang="pt-BR" sz="1400" dirty="0">
                <a:latin typeface="+mj-lt"/>
              </a:rPr>
              <a:t> 3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4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400" dirty="0">
                <a:latin typeface="+mj-lt"/>
              </a:rPr>
              <a:t> :  instruções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39616" y="4859868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se num é </a:t>
            </a:r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6" name="Chave esquerda 5"/>
          <p:cNvSpPr/>
          <p:nvPr/>
        </p:nvSpPr>
        <p:spPr>
          <a:xfrm>
            <a:off x="4568442" y="4293096"/>
            <a:ext cx="142876" cy="3571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Forma 6"/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3711786" y="4003213"/>
            <a:ext cx="388177" cy="1325135"/>
          </a:xfrm>
          <a:prstGeom prst="bentConnector2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esquerda 12"/>
          <p:cNvSpPr/>
          <p:nvPr/>
        </p:nvSpPr>
        <p:spPr>
          <a:xfrm flipH="1">
            <a:off x="7210625" y="4293096"/>
            <a:ext cx="142876" cy="12790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42376" y="4471691"/>
            <a:ext cx="1883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As instruções dos </a:t>
            </a:r>
          </a:p>
          <a:p>
            <a:pPr algn="ctr"/>
            <a:r>
              <a:rPr lang="pt-BR" dirty="0"/>
              <a:t>casos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são </a:t>
            </a:r>
          </a:p>
          <a:p>
            <a:pPr algn="ctr"/>
            <a:r>
              <a:rPr lang="pt-BR" dirty="0"/>
              <a:t>executadas</a:t>
            </a:r>
          </a:p>
        </p:txBody>
      </p:sp>
    </p:spTree>
    <p:extLst>
      <p:ext uri="{BB962C8B-B14F-4D97-AF65-F5344CB8AC3E}">
        <p14:creationId xmlns:p14="http://schemas.microsoft.com/office/powerpoint/2010/main" val="425705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exige a presença do break para encerrar a execução de um caso porque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omitir um break pode ser útil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6500858" cy="3539430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escolha;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escolha;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600" dirty="0">
                <a:latin typeface="+mj-lt"/>
              </a:rPr>
              <a:t> (escolha)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 :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case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 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escolheu a letra A\n"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600" dirty="0">
                <a:latin typeface="+mj-lt"/>
              </a:rPr>
              <a:t> :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case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600" dirty="0">
                <a:latin typeface="+mj-lt"/>
              </a:rPr>
              <a:t> 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escolheu a letra B\n"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600" dirty="0">
                <a:latin typeface="+mj-lt"/>
              </a:rPr>
              <a:t>  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"Letra inválida.\n"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51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Enumerações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426464"/>
            <a:ext cx="10238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{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laranja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código da cor: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cor;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cor;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(cor &gt;=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sz="1600" dirty="0">
                <a:latin typeface="+mj-lt"/>
              </a:rPr>
              <a:t> &amp;&amp; cor &lt;=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1600" dirty="0">
                <a:latin typeface="+mj-lt"/>
              </a:rPr>
              <a:t>) 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600" dirty="0">
                <a:latin typeface="+mj-lt"/>
              </a:rPr>
              <a:t> (cor) </a:t>
            </a:r>
          </a:p>
          <a:p>
            <a:r>
              <a:rPr lang="pt-BR" sz="1600" dirty="0">
                <a:latin typeface="+mj-lt"/>
              </a:rPr>
              <a:t>         {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sz="1600" dirty="0">
                <a:latin typeface="+mj-lt"/>
              </a:rPr>
              <a:t>: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 batom era vermelho.\n"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laranja</a:t>
            </a:r>
            <a:r>
              <a:rPr lang="pt-BR" sz="1600" dirty="0">
                <a:latin typeface="+mj-lt"/>
              </a:rPr>
              <a:t>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"Sua roupa era laranja.\n"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1600" dirty="0">
                <a:latin typeface="+mj-lt"/>
              </a:rPr>
              <a:t>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"Seus sapatos eram amarelos.\n"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1600" dirty="0">
                <a:latin typeface="+mj-lt"/>
              </a:rPr>
              <a:t> :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"Seus olhos eram verdes.\n"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}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código da cor: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cor;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42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reconhece tipos criados pelo programador </a:t>
            </a:r>
            <a:r>
              <a:rPr lang="pt-BR" dirty="0"/>
              <a:t>por isso o programa precisa ler a cor como um valor inteiro</a:t>
            </a:r>
            <a:br>
              <a:rPr lang="pt-BR" dirty="0"/>
            </a:br>
            <a:r>
              <a:rPr lang="pt-BR" dirty="0"/>
              <a:t>(ou sobrescrever o </a:t>
            </a: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operator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&gt;&gt;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3326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o código da cor: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3</a:t>
            </a:r>
          </a:p>
          <a:p>
            <a:r>
              <a:rPr lang="pt-BR" sz="1600" dirty="0">
                <a:latin typeface="+mj-lt"/>
              </a:rPr>
              <a:t>Seus olhos eram verdes.</a:t>
            </a:r>
          </a:p>
          <a:p>
            <a:r>
              <a:rPr lang="pt-BR" sz="1600" dirty="0">
                <a:latin typeface="+mj-lt"/>
              </a:rPr>
              <a:t>Entre com o código da cor: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0</a:t>
            </a:r>
          </a:p>
          <a:p>
            <a:r>
              <a:rPr lang="pt-BR" sz="1600" dirty="0">
                <a:latin typeface="+mj-lt"/>
              </a:rPr>
              <a:t>Seu batom era vermelho.</a:t>
            </a:r>
          </a:p>
          <a:p>
            <a:r>
              <a:rPr lang="pt-BR" sz="1600" dirty="0">
                <a:latin typeface="+mj-lt"/>
              </a:rPr>
              <a:t>Entre com o código da cor: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8</a:t>
            </a:r>
          </a:p>
          <a:p>
            <a:r>
              <a:rPr lang="pt-BR" sz="1600" dirty="0">
                <a:latin typeface="+mj-lt"/>
              </a:rPr>
              <a:t>Tchau!</a:t>
            </a:r>
            <a:endParaRPr lang="pt-B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65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Ambos permitem fazer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</a:t>
            </a:r>
            <a:r>
              <a:rPr lang="pt-BR" dirty="0"/>
              <a:t> a partir de uma lista de alternativas, porém:</a:t>
            </a:r>
          </a:p>
          <a:p>
            <a:pPr lvl="1"/>
            <a:r>
              <a:rPr lang="pt-BR" dirty="0"/>
              <a:t>Faixas de valores </a:t>
            </a:r>
          </a:p>
          <a:p>
            <a:pPr lvl="2"/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trata faixas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formadas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 ou pontos-flutuantes</a:t>
            </a:r>
          </a:p>
          <a:p>
            <a:pPr lvl="2"/>
            <a:r>
              <a:rPr lang="pt-BR" dirty="0"/>
              <a:t>Os casos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r>
              <a:rPr lang="pt-BR" dirty="0"/>
              <a:t> não podem ser valores ponto-flutuante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Lista extensa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r>
              <a:rPr lang="pt-BR" dirty="0"/>
              <a:t> produz código menor e de execução mais rápida quando a lista de alternativas é extensa</a:t>
            </a:r>
          </a:p>
          <a:p>
            <a:pPr lvl="1"/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8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instruções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break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continue</a:t>
            </a:r>
            <a:r>
              <a:rPr lang="pt-BR" dirty="0"/>
              <a:t> permitem ao programa pular partes de código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break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Pode ser usado no switch ou em laços de repetição</a:t>
            </a:r>
          </a:p>
          <a:p>
            <a:pPr lvl="1"/>
            <a:r>
              <a:rPr lang="pt-BR" dirty="0"/>
              <a:t>Faz com que o programa saia do switch ou laço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continue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usado em laços: faz o programa pular o resto do corpo e iniciar um novo ciclo do laço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31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da instrução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break e continue</a:t>
            </a:r>
            <a:r>
              <a:rPr lang="pt-BR" dirty="0"/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51584" y="3071810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(condição)</a:t>
            </a:r>
          </a:p>
          <a:p>
            <a:r>
              <a:rPr lang="pt-BR" dirty="0">
                <a:latin typeface="+mj-lt"/>
              </a:rPr>
              <a:t>{ </a:t>
            </a:r>
          </a:p>
          <a:p>
            <a:r>
              <a:rPr lang="pt-BR" dirty="0">
                <a:latin typeface="+mj-lt"/>
              </a:rPr>
              <a:t>    instrução1;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(teste)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  </a:t>
            </a:r>
          </a:p>
          <a:p>
            <a:r>
              <a:rPr lang="pt-BR" dirty="0">
                <a:latin typeface="+mj-lt"/>
              </a:rPr>
              <a:t>    instrução2;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3197573" y="4343613"/>
            <a:ext cx="944489" cy="3693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dirty="0">
                <a:latin typeface="+mj-lt"/>
              </a:rPr>
              <a:t>;</a:t>
            </a:r>
          </a:p>
        </p:txBody>
      </p:sp>
      <p:cxnSp>
        <p:nvCxnSpPr>
          <p:cNvPr id="7" name="Conector angulado 6"/>
          <p:cNvCxnSpPr>
            <a:stCxn id="5" idx="3"/>
            <a:endCxn id="8" idx="1"/>
          </p:cNvCxnSpPr>
          <p:nvPr/>
        </p:nvCxnSpPr>
        <p:spPr>
          <a:xfrm flipH="1">
            <a:off x="2464910" y="4528279"/>
            <a:ext cx="1677152" cy="1313520"/>
          </a:xfrm>
          <a:prstGeom prst="bentConnector5">
            <a:avLst>
              <a:gd name="adj1" fmla="val -13630"/>
              <a:gd name="adj2" fmla="val 70304"/>
              <a:gd name="adj3" fmla="val 11363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464910" y="5657133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instrução3;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524628" y="3071810"/>
            <a:ext cx="3531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(condição)</a:t>
            </a:r>
          </a:p>
          <a:p>
            <a:r>
              <a:rPr lang="pt-BR" dirty="0">
                <a:latin typeface="+mj-lt"/>
              </a:rPr>
              <a:t>{ </a:t>
            </a:r>
          </a:p>
          <a:p>
            <a:r>
              <a:rPr lang="pt-BR" dirty="0">
                <a:latin typeface="+mj-lt"/>
              </a:rPr>
              <a:t>    instrução1;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(teste)</a:t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  </a:t>
            </a:r>
          </a:p>
          <a:p>
            <a:r>
              <a:rPr lang="pt-BR" dirty="0">
                <a:latin typeface="+mj-lt"/>
              </a:rPr>
              <a:t>    instrução2;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392144" y="4343613"/>
            <a:ext cx="1324402" cy="36933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continue</a:t>
            </a:r>
            <a:r>
              <a:rPr lang="pt-BR" dirty="0">
                <a:latin typeface="+mj-lt"/>
              </a:rPr>
              <a:t>;</a:t>
            </a:r>
          </a:p>
        </p:txBody>
      </p:sp>
      <p:cxnSp>
        <p:nvCxnSpPr>
          <p:cNvPr id="13" name="Conector angulado 6"/>
          <p:cNvCxnSpPr>
            <a:stCxn id="12" idx="3"/>
            <a:endCxn id="11" idx="0"/>
          </p:cNvCxnSpPr>
          <p:nvPr/>
        </p:nvCxnSpPr>
        <p:spPr>
          <a:xfrm flipH="1" flipV="1">
            <a:off x="8290534" y="3071810"/>
            <a:ext cx="426012" cy="1456469"/>
          </a:xfrm>
          <a:prstGeom prst="bentConnector4">
            <a:avLst>
              <a:gd name="adj1" fmla="val -132671"/>
              <a:gd name="adj2" fmla="val 115695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524628" y="5381466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instrução3;</a:t>
            </a:r>
          </a:p>
        </p:txBody>
      </p:sp>
    </p:spTree>
    <p:extLst>
      <p:ext uri="{BB962C8B-B14F-4D97-AF65-F5344CB8AC3E}">
        <p14:creationId xmlns:p14="http://schemas.microsoft.com/office/powerpoint/2010/main" val="3625504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9792" y="1426464"/>
            <a:ext cx="103526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char</a:t>
            </a:r>
            <a:r>
              <a:rPr lang="pt-BR" sz="1600" dirty="0">
                <a:latin typeface="+mj-lt"/>
              </a:rPr>
              <a:t> linha[80];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= 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uma linha de texto:\n"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cin.getline</a:t>
            </a:r>
            <a:r>
              <a:rPr lang="pt-BR" sz="1600" dirty="0">
                <a:latin typeface="+mj-lt"/>
              </a:rPr>
              <a:t>(linha, 80);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"Linha completa:\n" </a:t>
            </a:r>
            <a:r>
              <a:rPr lang="pt-BR" sz="1600" dirty="0">
                <a:latin typeface="+mj-lt"/>
              </a:rPr>
              <a:t>&lt;&lt; linha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"Linha até o primeiro ponto:\n"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linha[i]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600" dirty="0">
                <a:latin typeface="+mj-lt"/>
              </a:rPr>
              <a:t>; ++i) 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linha[i];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caractere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(linha[i]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laço se for um ponto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(linha[i]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 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continue</a:t>
            </a:r>
            <a:r>
              <a:rPr lang="pt-BR" sz="1600" dirty="0">
                <a:latin typeface="+mj-lt"/>
              </a:rPr>
              <a:t>;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pula o resto do laço se não for um espaço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espaços\n"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5454" y="638329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662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Este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precisava usar break ou continue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uma linha de texto:</a:t>
            </a:r>
          </a:p>
          <a:p>
            <a:r>
              <a:rPr lang="pt-BR" sz="1600" b="1" dirty="0">
                <a:solidFill>
                  <a:schemeClr val="accent3"/>
                </a:solidFill>
                <a:latin typeface="+mj-lt"/>
              </a:rPr>
              <a:t>Vamos lanchar agora. Você paga!</a:t>
            </a:r>
          </a:p>
          <a:p>
            <a:r>
              <a:rPr lang="pt-BR" sz="1600" dirty="0">
                <a:latin typeface="+mj-lt"/>
              </a:rPr>
              <a:t>Linha Completa:</a:t>
            </a:r>
          </a:p>
          <a:p>
            <a:r>
              <a:rPr lang="pt-BR" sz="1600" dirty="0">
                <a:latin typeface="+mj-lt"/>
              </a:rPr>
              <a:t>Vamos lanchar agora. Você paga!</a:t>
            </a:r>
          </a:p>
          <a:p>
            <a:r>
              <a:rPr lang="pt-BR" sz="1600" dirty="0">
                <a:latin typeface="+mj-lt"/>
              </a:rPr>
              <a:t>Linha até o primeiro ponto:</a:t>
            </a:r>
          </a:p>
          <a:p>
            <a:r>
              <a:rPr lang="pt-BR" sz="1600" dirty="0">
                <a:latin typeface="+mj-lt"/>
              </a:rPr>
              <a:t>Vamos lanchar agora.</a:t>
            </a:r>
          </a:p>
          <a:p>
            <a:r>
              <a:rPr lang="pt-BR" sz="1600" dirty="0">
                <a:latin typeface="+mj-lt"/>
              </a:rPr>
              <a:t>2 espaços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157192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(linha[i]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600" dirty="0">
                <a:latin typeface="+mj-lt"/>
              </a:rPr>
              <a:t>) &amp;&amp; (linha[i]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sz="1600" dirty="0">
                <a:latin typeface="+mj-lt"/>
              </a:rPr>
              <a:t>); ++i)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linha[i];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(linha[i]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 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6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C++ herdou de C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pacote de funções</a:t>
            </a:r>
            <a:r>
              <a:rPr lang="pt-BR" dirty="0"/>
              <a:t> que facilita a tarefa de saber se um caractere é uma letra, dígito ou pontuação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isalpha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pt-BR" dirty="0"/>
              <a:t> retorna </a:t>
            </a:r>
            <a:r>
              <a:rPr lang="pt-BR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true</a:t>
            </a:r>
            <a:r>
              <a:rPr lang="pt-BR" dirty="0"/>
              <a:t> se </a:t>
            </a:r>
            <a:r>
              <a:rPr lang="pt-BR" dirty="0" err="1"/>
              <a:t>ch</a:t>
            </a:r>
            <a:r>
              <a:rPr lang="pt-BR" dirty="0"/>
              <a:t> é uma letra e </a:t>
            </a:r>
            <a:r>
              <a:rPr lang="pt-BR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false</a:t>
            </a:r>
            <a:r>
              <a:rPr lang="pt-BR" dirty="0"/>
              <a:t> caso contrário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ispunct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pt-BR" dirty="0"/>
              <a:t> retorna </a:t>
            </a:r>
            <a:r>
              <a:rPr lang="pt-BR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true</a:t>
            </a:r>
            <a:r>
              <a:rPr lang="pt-BR" dirty="0"/>
              <a:t> apenas se </a:t>
            </a:r>
            <a:r>
              <a:rPr lang="pt-BR" dirty="0" err="1"/>
              <a:t>ch</a:t>
            </a:r>
            <a:r>
              <a:rPr lang="pt-BR" dirty="0"/>
              <a:t> é um caractere de pontuação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Estas funções retornam um  valor inteiro</a:t>
            </a:r>
            <a:r>
              <a:rPr lang="pt-BR" dirty="0"/>
              <a:t>, mas a conversão para booleano é automática</a:t>
            </a:r>
          </a:p>
        </p:txBody>
      </p:sp>
    </p:spTree>
    <p:extLst>
      <p:ext uri="{BB962C8B-B14F-4D97-AF65-F5344CB8AC3E}">
        <p14:creationId xmlns:p14="http://schemas.microsoft.com/office/powerpoint/2010/main" val="1452014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duas instruções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 </a:t>
            </a:r>
            <a:r>
              <a:rPr lang="pt-BR" dirty="0"/>
              <a:t>em um programa:</a:t>
            </a:r>
          </a:p>
          <a:p>
            <a:pPr lvl="1"/>
            <a:r>
              <a:rPr lang="pt-BR" dirty="0" err="1"/>
              <a:t>if</a:t>
            </a:r>
            <a:endParaRPr lang="pt-BR" dirty="0"/>
          </a:p>
          <a:p>
            <a:pPr lvl="1"/>
            <a:r>
              <a:rPr lang="pt-BR" dirty="0"/>
              <a:t>switch</a:t>
            </a:r>
          </a:p>
          <a:p>
            <a:r>
              <a:rPr lang="pt-BR" dirty="0"/>
              <a:t>Em expressões simples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?:  </a:t>
            </a:r>
            <a:r>
              <a:rPr lang="pt-BR" dirty="0"/>
              <a:t>pode substituir o if else </a:t>
            </a:r>
          </a:p>
          <a:p>
            <a:endParaRPr lang="pt-BR" dirty="0"/>
          </a:p>
          <a:p>
            <a:r>
              <a:rPr lang="pt-BR" dirty="0"/>
              <a:t>As instruções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break e </a:t>
            </a:r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continue </a:t>
            </a:r>
            <a:r>
              <a:rPr lang="pt-BR"/>
              <a:t>fazem </a:t>
            </a:r>
            <a:r>
              <a:rPr lang="pt-BR" dirty="0"/>
              <a:t>desvios dentro de laços, mas devem ser evitadas</a:t>
            </a:r>
          </a:p>
          <a:p>
            <a:pPr lvl="1"/>
            <a:r>
              <a:rPr lang="pt-BR" dirty="0"/>
              <a:t>Quebram a  lógica da programação estruturada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899620-60AE-4896-9D43-72B9FF61E178}"/>
              </a:ext>
            </a:extLst>
          </p:cNvPr>
          <p:cNvSpPr/>
          <p:nvPr/>
        </p:nvSpPr>
        <p:spPr>
          <a:xfrm>
            <a:off x="1631504" y="3869505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c = a &gt; b ? a : b;</a:t>
            </a:r>
          </a:p>
        </p:txBody>
      </p:sp>
    </p:spTree>
    <p:extLst>
      <p:ext uri="{BB962C8B-B14F-4D97-AF65-F5344CB8AC3E}">
        <p14:creationId xmlns:p14="http://schemas.microsoft.com/office/powerpoint/2010/main" val="18002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09973"/>
              </p:ext>
            </p:extLst>
          </p:nvPr>
        </p:nvGraphicFramePr>
        <p:xfrm>
          <a:off x="1219200" y="1767736"/>
          <a:ext cx="10363200" cy="4450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4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de retorno é verdadeiro se o argumento 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isalnum</a:t>
                      </a:r>
                      <a:r>
                        <a:rPr lang="pt-BR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alfanumérico (letra ou dígito)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isalpha</a:t>
                      </a:r>
                      <a:r>
                        <a:rPr lang="pt-BR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</a:t>
                      </a:r>
                      <a:r>
                        <a:rPr lang="pt-BR" baseline="0" dirty="0"/>
                        <a:t> letra do alfabeto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isblank()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um espaço ou tabulação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iscntrl()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um caractere de controle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isdigit</a:t>
                      </a:r>
                      <a:r>
                        <a:rPr lang="pt-BR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dígito decimal (0-9)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islower</a:t>
                      </a:r>
                      <a:r>
                        <a:rPr lang="pt-BR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 letra minúscula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ispunct</a:t>
                      </a:r>
                      <a:r>
                        <a:rPr lang="pt-BR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um caractere de pontuação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isspace</a:t>
                      </a:r>
                      <a:r>
                        <a:rPr lang="pt-BR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um espaço, tabulação ou nova linha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isupper</a:t>
                      </a:r>
                      <a:r>
                        <a:rPr lang="pt-BR" dirty="0"/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 letra maiúscula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tolower</a:t>
                      </a:r>
                      <a:r>
                        <a:rPr lang="pt-BR" dirty="0"/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 o argumento é um caractere maiúsculo,</a:t>
                      </a:r>
                      <a:r>
                        <a:rPr lang="pt-BR" baseline="0" dirty="0"/>
                        <a:t> retorna o  caractere minúsculo correspondente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toupper</a:t>
                      </a:r>
                      <a:r>
                        <a:rPr lang="pt-BR" dirty="0"/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</a:t>
                      </a:r>
                      <a:r>
                        <a:rPr lang="pt-BR" baseline="0" dirty="0"/>
                        <a:t> o argumento é um caractere minúsculo, retorna o </a:t>
                      </a:r>
                      <a:r>
                        <a:rPr lang="pt-BR" dirty="0"/>
                        <a:t>caractere</a:t>
                      </a:r>
                      <a:r>
                        <a:rPr lang="pt-BR" baseline="0" dirty="0"/>
                        <a:t> maiúsculo correspondente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7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da biblioteca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cctype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mais conveniente do que usar os operadores lógicos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uso da cctype torna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mais geral </a:t>
            </a:r>
            <a:r>
              <a:rPr lang="pt-BR" dirty="0"/>
              <a:t>porque os operadores lógicos assumem que as letras têm códigos sequenciais (ASCII)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068960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&gt;=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 &amp;&amp;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&lt;=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'z'</a:t>
            </a:r>
            <a:r>
              <a:rPr lang="pt-BR" dirty="0">
                <a:latin typeface="+mj-lt"/>
              </a:rPr>
              <a:t>) ||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&gt;=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 &amp;&amp;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&lt;=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'Z'</a:t>
            </a:r>
            <a:r>
              <a:rPr lang="pt-BR" dirty="0">
                <a:latin typeface="+mj-lt"/>
              </a:rPr>
              <a:t>))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isalpha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8832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200" y="1426464"/>
            <a:ext cx="10363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&lt;cctype&gt;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texto para análise (@ para sair):\n"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int</a:t>
            </a:r>
            <a:r>
              <a:rPr lang="pt-BR" sz="1600" dirty="0">
                <a:latin typeface="+mj-lt"/>
              </a:rPr>
              <a:t> brancos = 0, digitos = 0, chars = 0, pont = 0, outros = 0;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ch;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    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primeiro caractere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'@'</a:t>
            </a:r>
            <a:r>
              <a:rPr lang="pt-BR" sz="1600" dirty="0">
                <a:latin typeface="+mj-lt"/>
              </a:rPr>
              <a:t>)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testa o caractere sentinela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(isalpha(ch)) chars++;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uma letra do alfabeto?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(isspace(ch)) brancos++;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um caractere de espaço?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 if </a:t>
            </a:r>
            <a:r>
              <a:rPr lang="pt-BR" sz="1600" dirty="0">
                <a:latin typeface="+mj-lt"/>
              </a:rPr>
              <a:t>(isdigit(ch)) digitos++;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um dígito?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 if </a:t>
            </a:r>
            <a:r>
              <a:rPr lang="pt-BR" sz="1600" dirty="0">
                <a:latin typeface="+mj-lt"/>
              </a:rPr>
              <a:t>(ispunct(ch)) pont++;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uma pontuação?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outros++;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cin.get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);   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próximo caractere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chars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letras,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digitos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digitos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</a:t>
            </a:r>
            <a:r>
              <a:rPr lang="pt-BR" sz="1600" dirty="0">
                <a:latin typeface="+mj-lt"/>
              </a:rPr>
              <a:t> &lt;&lt; brancos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espaços, " 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pont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pontuações e "</a:t>
            </a:r>
            <a:r>
              <a:rPr lang="pt-BR" sz="1600" dirty="0">
                <a:latin typeface="+mj-lt"/>
              </a:rPr>
              <a:t> &lt;&lt; outros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outros.\n"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48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contagem de espaços inclui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de  nova linha</a:t>
            </a:r>
          </a:p>
          <a:p>
            <a:r>
              <a:rPr lang="pt-BR" dirty="0"/>
              <a:t>Hífens, aspas, vírgulas e pontos contam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de pontuação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o texto para análise (@ para sair):</a:t>
            </a:r>
            <a:endParaRPr lang="pt-BR" b="1" dirty="0">
              <a:latin typeface="+mj-lt"/>
            </a:endParaRPr>
          </a:p>
          <a:p>
            <a:r>
              <a:rPr lang="pt-BR" b="1" dirty="0">
                <a:solidFill>
                  <a:schemeClr val="accent3"/>
                </a:solidFill>
                <a:latin typeface="+mj-lt"/>
              </a:rPr>
              <a:t>João "ex-aluno" </a:t>
            </a:r>
            <a:r>
              <a:rPr lang="pt-BR" b="1" dirty="0" err="1">
                <a:solidFill>
                  <a:schemeClr val="accent3"/>
                </a:solidFill>
                <a:latin typeface="+mj-lt"/>
              </a:rPr>
              <a:t>zinho</a:t>
            </a:r>
            <a:r>
              <a:rPr lang="pt-BR" b="1" dirty="0">
                <a:solidFill>
                  <a:schemeClr val="accent3"/>
                </a:solidFill>
                <a:latin typeface="+mj-lt"/>
              </a:rPr>
              <a:t>, renomado programador,</a:t>
            </a:r>
          </a:p>
          <a:p>
            <a:r>
              <a:rPr lang="pt-BR" b="1" dirty="0">
                <a:solidFill>
                  <a:schemeClr val="accent3"/>
                </a:solidFill>
                <a:latin typeface="+mj-lt"/>
              </a:rPr>
              <a:t>escreveu seu primeiro programa em 1992.@</a:t>
            </a:r>
          </a:p>
          <a:p>
            <a:r>
              <a:rPr lang="pt-BR" b="1" dirty="0">
                <a:latin typeface="+mj-lt"/>
              </a:rPr>
              <a:t>64</a:t>
            </a:r>
            <a:r>
              <a:rPr lang="pt-BR" dirty="0">
                <a:latin typeface="+mj-lt"/>
              </a:rPr>
              <a:t> letras, </a:t>
            </a:r>
            <a:r>
              <a:rPr lang="pt-BR" b="1" dirty="0">
                <a:latin typeface="+mj-lt"/>
              </a:rPr>
              <a:t>4</a:t>
            </a:r>
            <a:r>
              <a:rPr lang="pt-BR" dirty="0">
                <a:latin typeface="+mj-lt"/>
              </a:rPr>
              <a:t> dígitos, </a:t>
            </a:r>
            <a:r>
              <a:rPr lang="pt-BR" b="1" dirty="0">
                <a:latin typeface="+mj-lt"/>
              </a:rPr>
              <a:t>10</a:t>
            </a:r>
            <a:r>
              <a:rPr lang="pt-BR" dirty="0">
                <a:latin typeface="+mj-lt"/>
              </a:rPr>
              <a:t> espaços, </a:t>
            </a:r>
            <a:r>
              <a:rPr lang="pt-BR" b="1" dirty="0">
                <a:latin typeface="+mj-lt"/>
              </a:rPr>
              <a:t>6</a:t>
            </a:r>
            <a:r>
              <a:rPr lang="pt-BR" dirty="0">
                <a:latin typeface="+mj-lt"/>
              </a:rPr>
              <a:t> pontuações e </a:t>
            </a:r>
            <a:r>
              <a:rPr lang="pt-BR" b="1" dirty="0">
                <a:latin typeface="+mj-lt"/>
              </a:rPr>
              <a:t>0</a:t>
            </a:r>
            <a:r>
              <a:rPr lang="pt-BR" dirty="0">
                <a:latin typeface="+mj-lt"/>
              </a:rPr>
              <a:t> outros.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9E6A7DC-BDF0-4AE9-9A0A-A90F9E519550}"/>
              </a:ext>
            </a:extLst>
          </p:cNvPr>
          <p:cNvGrpSpPr/>
          <p:nvPr/>
        </p:nvGrpSpPr>
        <p:grpSpPr>
          <a:xfrm>
            <a:off x="11585454" y="638329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EF6B5061-B4ED-4417-B8E6-5F17F887553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761A6F-2203-4698-92FF-38FBFC251B3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?: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condicional ternário ?:</a:t>
            </a:r>
            <a:r>
              <a:rPr lang="pt-BR" dirty="0"/>
              <a:t> pode substituir uma instrução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  <a:p>
            <a:pPr lvl="1"/>
            <a:r>
              <a:rPr lang="pt-BR" dirty="0"/>
              <a:t>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/>
              <a:t> é verdadeira, toda a expressão condicional tem o valor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</a:t>
            </a:r>
            <a:r>
              <a:rPr lang="pt-BR" dirty="0"/>
              <a:t>, caso contrário ela tem o valor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Exemplos: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8483" y="3884894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expressão1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?</a:t>
            </a:r>
            <a:r>
              <a:rPr lang="pt-BR" dirty="0">
                <a:latin typeface="+mj-lt"/>
              </a:rPr>
              <a:t> expressão2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:</a:t>
            </a:r>
            <a:r>
              <a:rPr lang="pt-BR" dirty="0">
                <a:latin typeface="+mj-lt"/>
              </a:rPr>
              <a:t> expressão3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8483" y="5301208"/>
            <a:ext cx="775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5 &gt; 3 ? 10 : 12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5 &gt; 3, a expressão tem valor 10</a:t>
            </a:r>
          </a:p>
          <a:p>
            <a:r>
              <a:rPr lang="pt-BR" dirty="0">
                <a:latin typeface="+mj-lt"/>
              </a:rPr>
              <a:t>3 == 9 ? 25 : 18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3 != 9, a expressão tem valor 18</a:t>
            </a:r>
          </a:p>
        </p:txBody>
      </p:sp>
    </p:spTree>
    <p:extLst>
      <p:ext uri="{BB962C8B-B14F-4D97-AF65-F5344CB8AC3E}">
        <p14:creationId xmlns:p14="http://schemas.microsoft.com/office/powerpoint/2010/main" val="97674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?: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72816"/>
            <a:ext cx="7643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     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dois inteiros: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a, b;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 &gt;&gt; b;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maior entre "</a:t>
            </a:r>
            <a:r>
              <a:rPr lang="pt-BR" dirty="0">
                <a:latin typeface="+mj-lt"/>
              </a:rPr>
              <a:t> &lt;&lt; 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 " </a:t>
            </a:r>
            <a:r>
              <a:rPr lang="pt-BR" dirty="0">
                <a:latin typeface="+mj-lt"/>
              </a:rPr>
              <a:t>&lt;&lt; b;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 = a &gt; b ? a : b;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" </a:t>
            </a:r>
            <a:r>
              <a:rPr lang="pt-BR" dirty="0">
                <a:latin typeface="+mj-lt"/>
              </a:rPr>
              <a:t>&lt;&lt; c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61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739</TotalTime>
  <Words>2721</Words>
  <Application>Microsoft Office PowerPoint</Application>
  <PresentationFormat>Widescreen</PresentationFormat>
  <Paragraphs>468</Paragraphs>
  <Slides>30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Instrução de desvio SWITCH</vt:lpstr>
      <vt:lpstr>Introdução</vt:lpstr>
      <vt:lpstr>A Biblioteca cctype</vt:lpstr>
      <vt:lpstr>A Biblioteca cctype</vt:lpstr>
      <vt:lpstr>A Biblioteca cctype</vt:lpstr>
      <vt:lpstr>A Biblioteca cctype</vt:lpstr>
      <vt:lpstr>A Biblioteca cctype</vt:lpstr>
      <vt:lpstr>O Operador ?:</vt:lpstr>
      <vt:lpstr>O Operador ?:</vt:lpstr>
      <vt:lpstr>O Operador ?:</vt:lpstr>
      <vt:lpstr>O Operador ?: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Usando Enumerações</vt:lpstr>
      <vt:lpstr>Usando Enumerações</vt:lpstr>
      <vt:lpstr>switch versus if else</vt:lpstr>
      <vt:lpstr>break e continue</vt:lpstr>
      <vt:lpstr>break e continue</vt:lpstr>
      <vt:lpstr>break e continue</vt:lpstr>
      <vt:lpstr>break e continue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Judson Santiago</dc:creator>
  <cp:keywords>switch</cp:keywords>
  <cp:lastModifiedBy>Judson Santiago</cp:lastModifiedBy>
  <cp:revision>108</cp:revision>
  <dcterms:created xsi:type="dcterms:W3CDTF">2010-06-15T17:50:37Z</dcterms:created>
  <dcterms:modified xsi:type="dcterms:W3CDTF">2019-12-19T17:39:58Z</dcterms:modified>
</cp:coreProperties>
</file>