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53" r:id="rId3"/>
    <p:sldId id="318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51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54" r:id="rId25"/>
    <p:sldId id="339" r:id="rId26"/>
    <p:sldId id="340" r:id="rId27"/>
    <p:sldId id="341" r:id="rId28"/>
    <p:sldId id="350" r:id="rId29"/>
    <p:sldId id="352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8D536-95A1-47A4-AB9B-062352B92800}" v="12" dt="2019-09-25T02:10:0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6" autoAdjust="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2FABE8A-7466-40DC-847E-A2AFE860C2B6}"/>
  </pc:docChgLst>
  <pc:docChgLst>
    <pc:chgData name="Judson Santiago" userId="ebb108da2f256286" providerId="LiveId" clId="{EBB8D536-95A1-47A4-AB9B-062352B92800}"/>
    <pc:docChg chg="undo custSel modSld">
      <pc:chgData name="Judson Santiago" userId="ebb108da2f256286" providerId="LiveId" clId="{EBB8D536-95A1-47A4-AB9B-062352B92800}" dt="2019-09-25T02:10:08.074" v="162" actId="207"/>
      <pc:docMkLst>
        <pc:docMk/>
      </pc:docMkLst>
      <pc:sldChg chg="modSp">
        <pc:chgData name="Judson Santiago" userId="ebb108da2f256286" providerId="LiveId" clId="{EBB8D536-95A1-47A4-AB9B-062352B92800}" dt="2019-09-25T00:57:58.943" v="0" actId="207"/>
        <pc:sldMkLst>
          <pc:docMk/>
          <pc:sldMk cId="1615838820" sldId="318"/>
        </pc:sldMkLst>
        <pc:spChg chg="mod">
          <ac:chgData name="Judson Santiago" userId="ebb108da2f256286" providerId="LiveId" clId="{EBB8D536-95A1-47A4-AB9B-062352B92800}" dt="2019-09-25T00:57:58.943" v="0" actId="207"/>
          <ac:spMkLst>
            <pc:docMk/>
            <pc:sldMk cId="1615838820" sldId="318"/>
            <ac:spMk id="3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05:34.252" v="88" actId="20577"/>
        <pc:sldMkLst>
          <pc:docMk/>
          <pc:sldMk cId="2558101790" sldId="327"/>
        </pc:sldMkLst>
        <pc:spChg chg="mod">
          <ac:chgData name="Judson Santiago" userId="ebb108da2f256286" providerId="LiveId" clId="{EBB8D536-95A1-47A4-AB9B-062352B92800}" dt="2019-09-25T02:05:21.477" v="84" actId="20577"/>
          <ac:spMkLst>
            <pc:docMk/>
            <pc:sldMk cId="2558101790" sldId="327"/>
            <ac:spMk id="4" creationId="{00000000-0000-0000-0000-000000000000}"/>
          </ac:spMkLst>
        </pc:spChg>
        <pc:spChg chg="mod">
          <ac:chgData name="Judson Santiago" userId="ebb108da2f256286" providerId="LiveId" clId="{EBB8D536-95A1-47A4-AB9B-062352B92800}" dt="2019-09-25T02:05:34.252" v="88" actId="20577"/>
          <ac:spMkLst>
            <pc:docMk/>
            <pc:sldMk cId="2558101790" sldId="327"/>
            <ac:spMk id="5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06:49.863" v="120" actId="20577"/>
        <pc:sldMkLst>
          <pc:docMk/>
          <pc:sldMk cId="4020843724" sldId="328"/>
        </pc:sldMkLst>
        <pc:spChg chg="mod">
          <ac:chgData name="Judson Santiago" userId="ebb108da2f256286" providerId="LiveId" clId="{EBB8D536-95A1-47A4-AB9B-062352B92800}" dt="2019-09-25T01:06:24.579" v="20" actId="20577"/>
          <ac:spMkLst>
            <pc:docMk/>
            <pc:sldMk cId="4020843724" sldId="328"/>
            <ac:spMk id="3" creationId="{00000000-0000-0000-0000-000000000000}"/>
          </ac:spMkLst>
        </pc:spChg>
        <pc:spChg chg="mod">
          <ac:chgData name="Judson Santiago" userId="ebb108da2f256286" providerId="LiveId" clId="{EBB8D536-95A1-47A4-AB9B-062352B92800}" dt="2019-09-25T02:06:49.863" v="120" actId="20577"/>
          <ac:spMkLst>
            <pc:docMk/>
            <pc:sldMk cId="4020843724" sldId="328"/>
            <ac:spMk id="4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10:08.074" v="162" actId="207"/>
        <pc:sldMkLst>
          <pc:docMk/>
          <pc:sldMk cId="2220818901" sldId="332"/>
        </pc:sldMkLst>
        <pc:spChg chg="mod">
          <ac:chgData name="Judson Santiago" userId="ebb108da2f256286" providerId="LiveId" clId="{EBB8D536-95A1-47A4-AB9B-062352B92800}" dt="2019-09-25T02:10:08.074" v="162" actId="207"/>
          <ac:spMkLst>
            <pc:docMk/>
            <pc:sldMk cId="2220818901" sldId="332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C028F487-E1D4-4215-997F-48627B6E685F}"/>
    <pc:docChg chg="undo custSel addSld modSld">
      <pc:chgData name="Judson Santiago" userId="ebb108da2f256286" providerId="LiveId" clId="{C028F487-E1D4-4215-997F-48627B6E685F}" dt="2019-02-28T23:52:58.584" v="695" actId="6549"/>
      <pc:docMkLst>
        <pc:docMk/>
      </pc:docMkLst>
      <pc:sldChg chg="addSp modSp">
        <pc:chgData name="Judson Santiago" userId="ebb108da2f256286" providerId="LiveId" clId="{C028F487-E1D4-4215-997F-48627B6E685F}" dt="2019-02-27T17:51:31.063" v="1" actId="164"/>
        <pc:sldMkLst>
          <pc:docMk/>
          <pc:sldMk cId="1615838820" sldId="318"/>
        </pc:sldMkLst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5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6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7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8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9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0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1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2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3" creationId="{00000000-0000-0000-0000-000000000000}"/>
          </ac:spMkLst>
        </pc:spChg>
        <pc:grpChg chg="add mod">
          <ac:chgData name="Judson Santiago" userId="ebb108da2f256286" providerId="LiveId" clId="{C028F487-E1D4-4215-997F-48627B6E685F}" dt="2019-02-27T17:51:31.063" v="1" actId="164"/>
          <ac:grpSpMkLst>
            <pc:docMk/>
            <pc:sldMk cId="1615838820" sldId="318"/>
            <ac:grpSpMk id="17" creationId="{63670BB1-5640-4153-B5E7-4831AD26CB33}"/>
          </ac:grpSpMkLst>
        </pc:grpChg>
      </pc:sldChg>
      <pc:sldChg chg="addSp modSp">
        <pc:chgData name="Judson Santiago" userId="ebb108da2f256286" providerId="LiveId" clId="{C028F487-E1D4-4215-997F-48627B6E685F}" dt="2019-02-27T17:52:51.662" v="3" actId="164"/>
        <pc:sldMkLst>
          <pc:docMk/>
          <pc:sldMk cId="3478134123" sldId="322"/>
        </pc:sldMkLst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5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6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7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8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9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0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1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2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3" creationId="{00000000-0000-0000-0000-000000000000}"/>
          </ac:spMkLst>
        </pc:spChg>
        <pc:grpChg chg="add mod">
          <ac:chgData name="Judson Santiago" userId="ebb108da2f256286" providerId="LiveId" clId="{C028F487-E1D4-4215-997F-48627B6E685F}" dt="2019-02-27T17:52:51.662" v="3" actId="164"/>
          <ac:grpSpMkLst>
            <pc:docMk/>
            <pc:sldMk cId="3478134123" sldId="322"/>
            <ac:grpSpMk id="14" creationId="{F2EF993A-736D-4052-AC88-7C189FE074EE}"/>
          </ac:grpSpMkLst>
        </pc:grpChg>
      </pc:sldChg>
      <pc:sldChg chg="addSp delSp modSp">
        <pc:chgData name="Judson Santiago" userId="ebb108da2f256286" providerId="LiveId" clId="{C028F487-E1D4-4215-997F-48627B6E685F}" dt="2019-02-28T23:44:54.838" v="592" actId="1076"/>
        <pc:sldMkLst>
          <pc:docMk/>
          <pc:sldMk cId="2396461163" sldId="338"/>
        </pc:sldMkLst>
        <pc:spChg chg="mod">
          <ac:chgData name="Judson Santiago" userId="ebb108da2f256286" providerId="LiveId" clId="{C028F487-E1D4-4215-997F-48627B6E685F}" dt="2019-02-28T23:39:53.303" v="446" actId="207"/>
          <ac:spMkLst>
            <pc:docMk/>
            <pc:sldMk cId="2396461163" sldId="338"/>
            <ac:spMk id="3" creationId="{00000000-0000-0000-0000-000000000000}"/>
          </ac:spMkLst>
        </pc:spChg>
        <pc:spChg chg="del">
          <ac:chgData name="Judson Santiago" userId="ebb108da2f256286" providerId="LiveId" clId="{C028F487-E1D4-4215-997F-48627B6E685F}" dt="2019-02-28T22:41:36.454" v="6" actId="478"/>
          <ac:spMkLst>
            <pc:docMk/>
            <pc:sldMk cId="2396461163" sldId="338"/>
            <ac:spMk id="4" creationId="{00000000-0000-0000-0000-000000000000}"/>
          </ac:spMkLst>
        </pc:spChg>
        <pc:spChg chg="del">
          <ac:chgData name="Judson Santiago" userId="ebb108da2f256286" providerId="LiveId" clId="{C028F487-E1D4-4215-997F-48627B6E685F}" dt="2019-02-28T22:41:39.968" v="7" actId="478"/>
          <ac:spMkLst>
            <pc:docMk/>
            <pc:sldMk cId="2396461163" sldId="338"/>
            <ac:spMk id="5" creationId="{00000000-0000-0000-0000-000000000000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7" creationId="{D4DA10B7-ACE9-4E98-8B39-D24C76A3C11B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8" creationId="{AE1A4F82-BC39-447A-B207-184F656D4468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9" creationId="{359FF742-9386-4723-AC19-CC5C4375EDB1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0" creationId="{56DBEE7E-7777-42F3-AD47-23147011916E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1" creationId="{B04D2483-8F25-46AF-8D4D-C741C4B4BBF0}"/>
          </ac:spMkLst>
        </pc:spChg>
        <pc:spChg chg="del mod topLvl">
          <ac:chgData name="Judson Santiago" userId="ebb108da2f256286" providerId="LiveId" clId="{C028F487-E1D4-4215-997F-48627B6E685F}" dt="2019-02-28T23:44:04.949" v="581" actId="478"/>
          <ac:spMkLst>
            <pc:docMk/>
            <pc:sldMk cId="2396461163" sldId="338"/>
            <ac:spMk id="12" creationId="{CD7BF2BB-6F18-458D-80A6-68A8D5C87CB9}"/>
          </ac:spMkLst>
        </pc:spChg>
        <pc:spChg chg="del mod topLvl">
          <ac:chgData name="Judson Santiago" userId="ebb108da2f256286" providerId="LiveId" clId="{C028F487-E1D4-4215-997F-48627B6E685F}" dt="2019-02-28T23:44:04.949" v="581" actId="478"/>
          <ac:spMkLst>
            <pc:docMk/>
            <pc:sldMk cId="2396461163" sldId="338"/>
            <ac:spMk id="13" creationId="{F62B76EC-EF40-41C6-8D91-72ADAA81D334}"/>
          </ac:spMkLst>
        </pc:spChg>
        <pc:spChg chg="del mod topLvl">
          <ac:chgData name="Judson Santiago" userId="ebb108da2f256286" providerId="LiveId" clId="{C028F487-E1D4-4215-997F-48627B6E685F}" dt="2019-02-28T22:45:45.910" v="21" actId="478"/>
          <ac:spMkLst>
            <pc:docMk/>
            <pc:sldMk cId="2396461163" sldId="338"/>
            <ac:spMk id="14" creationId="{2C3C2F09-E7F7-4426-8C11-487584156B72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5" creationId="{98928BF6-E809-418E-B99D-846248344E4F}"/>
          </ac:spMkLst>
        </pc:spChg>
        <pc:spChg chg="del mod topLvl">
          <ac:chgData name="Judson Santiago" userId="ebb108da2f256286" providerId="LiveId" clId="{C028F487-E1D4-4215-997F-48627B6E685F}" dt="2019-02-28T22:45:31.991" v="20" actId="478"/>
          <ac:spMkLst>
            <pc:docMk/>
            <pc:sldMk cId="2396461163" sldId="338"/>
            <ac:spMk id="16" creationId="{B6212F02-F7ED-46AF-AD75-1FF9D96651C9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0" creationId="{62483BCD-28E1-4AE4-A4D7-97D082E008F3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1" creationId="{30FE46E7-64D1-4AFC-8EC4-7848B57D2551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5" creationId="{CB017ADC-1D5C-42F6-9E01-70FC8FE824C3}"/>
          </ac:spMkLst>
        </pc:spChg>
        <pc:spChg chg="add mod">
          <ac:chgData name="Judson Santiago" userId="ebb108da2f256286" providerId="LiveId" clId="{C028F487-E1D4-4215-997F-48627B6E685F}" dt="2019-02-28T23:30:44.405" v="287" actId="1036"/>
          <ac:spMkLst>
            <pc:docMk/>
            <pc:sldMk cId="2396461163" sldId="338"/>
            <ac:spMk id="26" creationId="{6A0308FC-C5D8-4CE3-9531-931A6E9B9D76}"/>
          </ac:spMkLst>
        </pc:spChg>
        <pc:grpChg chg="add del">
          <ac:chgData name="Judson Santiago" userId="ebb108da2f256286" providerId="LiveId" clId="{C028F487-E1D4-4215-997F-48627B6E685F}" dt="2019-02-28T22:42:16.475" v="9" actId="165"/>
          <ac:grpSpMkLst>
            <pc:docMk/>
            <pc:sldMk cId="2396461163" sldId="338"/>
            <ac:grpSpMk id="6" creationId="{BC54CC39-6E1B-46CC-BA94-F80CB718A729}"/>
          </ac:grpSpMkLst>
        </pc:grp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18" creationId="{1EC22590-2FA1-4538-A8C7-E45449CBEF37}"/>
          </ac:cxnSpMkLst>
        </pc:cxn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19" creationId="{5C47F0EC-4260-448F-ABBF-E6B47B9036AE}"/>
          </ac:cxnSpMkLst>
        </pc:cxn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22" creationId="{98E9ADC0-266C-40D4-915C-6761CDEEBE6B}"/>
          </ac:cxnSpMkLst>
        </pc:cxnChg>
      </pc:sldChg>
      <pc:sldChg chg="modSp">
        <pc:chgData name="Judson Santiago" userId="ebb108da2f256286" providerId="LiveId" clId="{C028F487-E1D4-4215-997F-48627B6E685F}" dt="2019-02-28T23:48:17.033" v="610" actId="6549"/>
        <pc:sldMkLst>
          <pc:docMk/>
          <pc:sldMk cId="2740887404" sldId="339"/>
        </pc:sldMkLst>
        <pc:spChg chg="mod">
          <ac:chgData name="Judson Santiago" userId="ebb108da2f256286" providerId="LiveId" clId="{C028F487-E1D4-4215-997F-48627B6E685F}" dt="2019-02-28T23:48:17.033" v="610" actId="6549"/>
          <ac:spMkLst>
            <pc:docMk/>
            <pc:sldMk cId="2740887404" sldId="339"/>
            <ac:spMk id="4" creationId="{00000000-0000-0000-0000-000000000000}"/>
          </ac:spMkLst>
        </pc:spChg>
      </pc:sldChg>
      <pc:sldChg chg="modSp">
        <pc:chgData name="Judson Santiago" userId="ebb108da2f256286" providerId="LiveId" clId="{C028F487-E1D4-4215-997F-48627B6E685F}" dt="2019-02-28T23:50:56.596" v="682" actId="207"/>
        <pc:sldMkLst>
          <pc:docMk/>
          <pc:sldMk cId="360683859" sldId="340"/>
        </pc:sldMkLst>
        <pc:spChg chg="mod">
          <ac:chgData name="Judson Santiago" userId="ebb108da2f256286" providerId="LiveId" clId="{C028F487-E1D4-4215-997F-48627B6E685F}" dt="2019-02-28T23:50:56.596" v="682" actId="207"/>
          <ac:spMkLst>
            <pc:docMk/>
            <pc:sldMk cId="360683859" sldId="340"/>
            <ac:spMk id="4" creationId="{00000000-0000-0000-0000-000000000000}"/>
          </ac:spMkLst>
        </pc:spChg>
      </pc:sldChg>
      <pc:sldChg chg="modSp">
        <pc:chgData name="Judson Santiago" userId="ebb108da2f256286" providerId="LiveId" clId="{C028F487-E1D4-4215-997F-48627B6E685F}" dt="2019-02-28T23:52:58.584" v="695" actId="6549"/>
        <pc:sldMkLst>
          <pc:docMk/>
          <pc:sldMk cId="2170204028" sldId="341"/>
        </pc:sldMkLst>
        <pc:spChg chg="mod">
          <ac:chgData name="Judson Santiago" userId="ebb108da2f256286" providerId="LiveId" clId="{C028F487-E1D4-4215-997F-48627B6E685F}" dt="2019-02-28T23:52:30.159" v="689" actId="6549"/>
          <ac:spMkLst>
            <pc:docMk/>
            <pc:sldMk cId="2170204028" sldId="341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52:58.584" v="695" actId="6549"/>
          <ac:spMkLst>
            <pc:docMk/>
            <pc:sldMk cId="2170204028" sldId="341"/>
            <ac:spMk id="5" creationId="{00000000-0000-0000-0000-000000000000}"/>
          </ac:spMkLst>
        </pc:spChg>
      </pc:sldChg>
      <pc:sldChg chg="modSp add">
        <pc:chgData name="Judson Santiago" userId="ebb108da2f256286" providerId="LiveId" clId="{C028F487-E1D4-4215-997F-48627B6E685F}" dt="2019-02-28T23:46:25.980" v="598" actId="20577"/>
        <pc:sldMkLst>
          <pc:docMk/>
          <pc:sldMk cId="2305424889" sldId="354"/>
        </pc:sldMkLst>
        <pc:spChg chg="mod">
          <ac:chgData name="Judson Santiago" userId="ebb108da2f256286" providerId="LiveId" clId="{C028F487-E1D4-4215-997F-48627B6E685F}" dt="2019-02-28T23:46:25.980" v="598" actId="20577"/>
          <ac:spMkLst>
            <pc:docMk/>
            <pc:sldMk cId="2305424889" sldId="354"/>
            <ac:spMk id="3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45:43.701" v="593" actId="20577"/>
          <ac:spMkLst>
            <pc:docMk/>
            <pc:sldMk cId="2305424889" sldId="354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45:48.172" v="595" actId="20577"/>
          <ac:spMkLst>
            <pc:docMk/>
            <pc:sldMk cId="2305424889" sldId="354"/>
            <ac:spMk id="5" creationId="{00000000-0000-0000-0000-000000000000}"/>
          </ac:spMkLst>
        </pc:spChg>
      </pc:sldChg>
    </pc:docChg>
  </pc:docChgLst>
  <pc:docChgLst>
    <pc:chgData name="Judson Santiago" userId="ebb108da2f256286" providerId="LiveId" clId="{F349048E-FB0D-447C-96AF-45FD002AC81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Ilustra</a:t>
            </a:r>
            <a:r>
              <a:rPr lang="pt-BR" baseline="0" dirty="0"/>
              <a:t> declaração, atribuição, inicialização e acesso aos elementos de um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6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então tem-se</a:t>
            </a:r>
            <a:r>
              <a:rPr lang="pt-BR" baseline="0" dirty="0"/>
              <a:t> ignorado erros na entrada de dados. O código acima encerra a entrada no caso de ler um valor incorreto.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3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vetor será alterado, não deve-se</a:t>
            </a:r>
            <a:r>
              <a:rPr lang="pt-BR" baseline="0" dirty="0"/>
              <a:t> usar </a:t>
            </a:r>
            <a:r>
              <a:rPr lang="pt-BR" baseline="0" dirty="0" err="1"/>
              <a:t>const</a:t>
            </a:r>
            <a:r>
              <a:rPr lang="pt-BR" baseline="0" dirty="0"/>
              <a:t> neste caso.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2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Essa</a:t>
            </a:r>
            <a:r>
              <a:rPr lang="pt-BR" baseline="0" dirty="0"/>
              <a:t> </a:t>
            </a:r>
            <a:r>
              <a:rPr lang="pt-BR" dirty="0"/>
              <a:t>é a estratégia utilizada</a:t>
            </a:r>
            <a:r>
              <a:rPr lang="pt-BR" baseline="0" dirty="0"/>
              <a:t> pela biblioteca padrão do C++.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9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os</a:t>
            </a:r>
            <a:r>
              <a:rPr lang="pt-BR" baseline="0" dirty="0"/>
              <a:t> ponteiros foram declarados como </a:t>
            </a:r>
            <a:r>
              <a:rPr lang="pt-BR" baseline="0" dirty="0" err="1"/>
              <a:t>const</a:t>
            </a:r>
            <a:r>
              <a:rPr lang="pt-BR" baseline="0" dirty="0"/>
              <a:t> nos parâmetros da função. Isso torna o conteúdo apontado constante e impede que sejam feitas modificações no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possível combinar</a:t>
            </a:r>
            <a:r>
              <a:rPr lang="pt-BR" baseline="0" dirty="0"/>
              <a:t> as duas declarações para criar um ponteiro constante que não pode modificar o conteúdo apontado:</a:t>
            </a:r>
          </a:p>
          <a:p>
            <a:r>
              <a:rPr lang="pt-BR" baseline="0" dirty="0" err="1"/>
              <a:t>const</a:t>
            </a:r>
            <a:r>
              <a:rPr lang="pt-BR" baseline="0" dirty="0"/>
              <a:t> </a:t>
            </a:r>
            <a:r>
              <a:rPr lang="pt-BR" baseline="0" dirty="0" err="1"/>
              <a:t>int</a:t>
            </a:r>
            <a:r>
              <a:rPr lang="pt-BR" baseline="0" dirty="0"/>
              <a:t> * </a:t>
            </a:r>
            <a:r>
              <a:rPr lang="pt-BR" baseline="0" dirty="0" err="1"/>
              <a:t>const</a:t>
            </a:r>
            <a:r>
              <a:rPr lang="pt-BR" baseline="0" dirty="0"/>
              <a:t> </a:t>
            </a:r>
            <a:r>
              <a:rPr lang="pt-BR" baseline="0" dirty="0" err="1"/>
              <a:t>pt</a:t>
            </a:r>
            <a:r>
              <a:rPr lang="pt-BR" baseline="0" dirty="0"/>
              <a:t> = &amp;idade;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Revisão feita, vamos aprofundar mais a partir de um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1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Exemplo de funções recebendo argumentos tipo vetor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4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7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Apenas para uma </a:t>
            </a:r>
            <a:r>
              <a:rPr lang="pt-BR" dirty="0" err="1"/>
              <a:t>string</a:t>
            </a:r>
            <a:r>
              <a:rPr lang="pt-BR" dirty="0"/>
              <a:t> armazenada em um vetor, já que ela possui o marcador ‘\0’ de fim de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68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</a:t>
            </a:r>
            <a:r>
              <a:rPr lang="pt-BR" baseline="0" dirty="0"/>
              <a:t> mostra por que é preciso passar o tamanho do vetor para a função.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isso é</a:t>
            </a:r>
            <a:r>
              <a:rPr lang="pt-BR" baseline="0" dirty="0"/>
              <a:t> necessário passar o tamanho do vetor na função </a:t>
            </a:r>
            <a:r>
              <a:rPr lang="pt-BR" baseline="0" dirty="0" err="1"/>
              <a:t>somaVetor</a:t>
            </a:r>
            <a:r>
              <a:rPr lang="pt-BR" baseline="0" dirty="0"/>
              <a:t>().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54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exemplo de uso de um vetor em uma aplicação maior.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6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C++, as funções já acessam o conteúdo do vetor sem fazer cópias, então nenhuma ação especial é necessária.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45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com vetores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19247"/>
            <a:ext cx="10363200" cy="4741784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</a:t>
            </a:r>
            <a:r>
              <a:rPr lang="pt-BR" dirty="0"/>
              <a:t>passa um endereço e não o conteúdo do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assim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do argumento é feita por cópia</a:t>
            </a:r>
          </a:p>
          <a:p>
            <a:pPr lvl="1"/>
            <a:r>
              <a:rPr lang="pt-BR" dirty="0"/>
              <a:t>O endereço é copiado para o parâmetro da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1" y="2832302"/>
            <a:ext cx="727635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br>
              <a:rPr lang="pt-BR" dirty="0">
                <a:latin typeface="Consolas" pitchFamily="49" charset="0"/>
                <a:cs typeface="Consolas" pitchFamily="49" charset="0"/>
              </a:rPr>
            </a:b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da função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Conector angulado 5"/>
          <p:cNvCxnSpPr>
            <a:cxnSpLocks/>
          </p:cNvCxnSpPr>
          <p:nvPr/>
        </p:nvCxnSpPr>
        <p:spPr>
          <a:xfrm rot="5400000" flipH="1" flipV="1">
            <a:off x="3619929" y="3249981"/>
            <a:ext cx="576064" cy="9341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170562" y="3334291"/>
            <a:ext cx="2204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endereço do vetor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vendas</a:t>
            </a:r>
            <a:endParaRPr lang="pt-B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0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passagem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 </a:t>
            </a:r>
            <a:r>
              <a:rPr lang="pt-BR" dirty="0"/>
              <a:t>é necessária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tamanho não poderia ser calculado dentro da função?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5503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5091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imprimir(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nome[])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cout &lt;&lt; nome;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nome[i];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84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2430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"Endereço de vendas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vendas;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tamanho de vendas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vendas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vendas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  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"Três primeiros 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(vendas, 3)     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"Quatro últimos 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 + 3, 4) 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92144" y="620688"/>
            <a:ext cx="4464496" cy="329320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wrap="square" lIns="252000">
            <a:spAutoFit/>
          </a:bodyPr>
          <a:lstStyle/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"(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"    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"):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for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n;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0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tamanho de vendas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</a:t>
            </a:r>
          </a:p>
          <a:p>
            <a:r>
              <a:rPr lang="pt-BR" dirty="0"/>
              <a:t>O tamanho de </a:t>
            </a:r>
            <a:r>
              <a:rPr lang="pt-BR" dirty="0" err="1"/>
              <a:t>vet</a:t>
            </a:r>
            <a:r>
              <a:rPr lang="pt-BR" dirty="0"/>
              <a:t>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ponteiro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7656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  <a:cs typeface="Consolas" pitchFamily="49" charset="0"/>
              </a:rPr>
              <a:t>Endereço de vendas = 0x0065fd24, tamanho de vendas = 28</a:t>
            </a:r>
          </a:p>
          <a:p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Consolas" pitchFamily="49" charset="0"/>
            </a:endParaRPr>
          </a:p>
          <a:p>
            <a:r>
              <a:rPr lang="pt-BR" dirty="0">
                <a:latin typeface="+mj-lt"/>
              </a:rPr>
              <a:t>Total de </a:t>
            </a:r>
            <a:r>
              <a:rPr lang="pt-BR" dirty="0">
                <a:latin typeface="+mj-lt"/>
                <a:cs typeface="Consolas" pitchFamily="49" charset="0"/>
              </a:rPr>
              <a:t>vendas 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0x0065fd24, tamanho de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4): 10</a:t>
            </a:r>
          </a:p>
          <a:p>
            <a:r>
              <a:rPr lang="pt-BR" dirty="0">
                <a:latin typeface="+mj-lt"/>
              </a:rPr>
              <a:t>Três primeiros  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0x0065fd24, tamanho de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4): 2</a:t>
            </a:r>
          </a:p>
          <a:p>
            <a:r>
              <a:rPr lang="pt-BR" dirty="0">
                <a:latin typeface="+mj-lt"/>
              </a:rPr>
              <a:t>Quatro últimos  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0x0065fd34, tamanho de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4): 8 </a:t>
            </a:r>
          </a:p>
        </p:txBody>
      </p:sp>
    </p:spTree>
    <p:extLst>
      <p:ext uri="{BB962C8B-B14F-4D97-AF65-F5344CB8AC3E}">
        <p14:creationId xmlns:p14="http://schemas.microsoft.com/office/powerpoint/2010/main" val="402084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em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escolher um vetor </a:t>
            </a:r>
            <a:r>
              <a:rPr lang="pt-BR" dirty="0"/>
              <a:t>para representar um conjunto de dados, estamos tomando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decisão de projeto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Suponha usar um vetor para acompanhar o valor de imóveis</a:t>
            </a:r>
          </a:p>
          <a:p>
            <a:pPr lvl="2"/>
            <a:r>
              <a:rPr lang="pt-BR" dirty="0"/>
              <a:t>Que tipo usar para o valor dos imóveis? </a:t>
            </a:r>
          </a:p>
          <a:p>
            <a:pPr lvl="3"/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unsigned</a:t>
            </a:r>
            <a:r>
              <a:rPr lang="pt-BR" dirty="0"/>
              <a:t>?</a:t>
            </a:r>
          </a:p>
          <a:p>
            <a:pPr lvl="2"/>
            <a:r>
              <a:rPr lang="pt-BR" dirty="0"/>
              <a:t>Quantos imóveis o programa vai gerenciar?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um tamanho fixo para o vetor</a:t>
            </a:r>
          </a:p>
          <a:p>
            <a:pPr lvl="3"/>
            <a:r>
              <a:rPr lang="pt-BR" dirty="0"/>
              <a:t>Usar um vetor de tamanho variável</a:t>
            </a:r>
          </a:p>
        </p:txBody>
      </p:sp>
    </p:spTree>
    <p:extLst>
      <p:ext uri="{BB962C8B-B14F-4D97-AF65-F5344CB8AC3E}">
        <p14:creationId xmlns:p14="http://schemas.microsoft.com/office/powerpoint/2010/main" val="95625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em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Decisões de projeto devem envolver não só 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os dados</a:t>
            </a:r>
            <a:r>
              <a:rPr lang="pt-BR" dirty="0"/>
              <a:t> mas também 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dados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Que operações serão feitas sobre os imóveis?</a:t>
            </a:r>
          </a:p>
          <a:p>
            <a:pPr lvl="2"/>
            <a:r>
              <a:rPr lang="pt-BR" dirty="0"/>
              <a:t>A resposta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funções serão necessárias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Ler o valor de cada imóvel: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preencher vetor</a:t>
            </a:r>
          </a:p>
          <a:p>
            <a:pPr lvl="3"/>
            <a:r>
              <a:rPr lang="pt-BR" dirty="0"/>
              <a:t>Mostrar o valor atual dos imóveis: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 vetor</a:t>
            </a:r>
          </a:p>
          <a:p>
            <a:pPr lvl="3"/>
            <a:r>
              <a:rPr lang="pt-BR" dirty="0"/>
              <a:t>Reavaliar o valor dos imóveis: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modificar vetor</a:t>
            </a:r>
          </a:p>
        </p:txBody>
      </p:sp>
    </p:spTree>
    <p:extLst>
      <p:ext uri="{BB962C8B-B14F-4D97-AF65-F5344CB8AC3E}">
        <p14:creationId xmlns:p14="http://schemas.microsoft.com/office/powerpoint/2010/main" val="200713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que recebe um vetor e deve:</a:t>
            </a:r>
          </a:p>
          <a:p>
            <a:pPr lvl="1"/>
            <a:r>
              <a:rPr lang="pt-BR" dirty="0"/>
              <a:t>Preencher o vetor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lidos do teclado</a:t>
            </a:r>
          </a:p>
          <a:p>
            <a:pPr lvl="1"/>
            <a:r>
              <a:rPr lang="pt-BR" dirty="0"/>
              <a:t>Acessar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 original do vetor </a:t>
            </a:r>
            <a:r>
              <a:rPr lang="pt-BR" dirty="0"/>
              <a:t>(não uma cópia)</a:t>
            </a:r>
          </a:p>
          <a:p>
            <a:pPr lvl="1"/>
            <a:r>
              <a:rPr lang="pt-BR" dirty="0"/>
              <a:t>Tratar vetores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tamanho</a:t>
            </a:r>
          </a:p>
          <a:p>
            <a:pPr lvl="1"/>
            <a:r>
              <a:rPr lang="pt-BR" dirty="0"/>
              <a:t>Retornar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 número de elementos</a:t>
            </a:r>
            <a:r>
              <a:rPr lang="pt-BR" dirty="0"/>
              <a:t> lidos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941168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lendo valores do teclado para um vetor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716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Preencher Vetor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lerVetor</a:t>
            </a:r>
            <a:r>
              <a:rPr lang="pt-BR" sz="1600" dirty="0">
                <a:latin typeface="+mj-lt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double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vet</a:t>
            </a:r>
            <a:r>
              <a:rPr lang="pt-BR" sz="1600" dirty="0">
                <a:latin typeface="+mj-lt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tam</a:t>
            </a:r>
            <a:r>
              <a:rPr lang="pt-BR" sz="1600" dirty="0">
                <a:latin typeface="+mj-lt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double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latin typeface="+mj-lt"/>
                <a:cs typeface="Consolas" pitchFamily="49" charset="0"/>
              </a:rPr>
              <a:t> i = 0;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latin typeface="+mj-lt"/>
                <a:cs typeface="Consolas" pitchFamily="49" charset="0"/>
              </a:rPr>
              <a:t>cout</a:t>
            </a:r>
            <a:r>
              <a:rPr lang="pt-BR" sz="1600" dirty="0">
                <a:latin typeface="+mj-lt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"Digite valor #1: 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pt-BR" sz="1600" dirty="0">
                <a:latin typeface="+mj-lt"/>
                <a:cs typeface="Consolas" pitchFamily="49" charset="0"/>
              </a:rPr>
              <a:t> (</a:t>
            </a:r>
            <a:r>
              <a:rPr lang="pt-BR" sz="1600" dirty="0" err="1">
                <a:latin typeface="+mj-lt"/>
                <a:cs typeface="Consolas" pitchFamily="49" charset="0"/>
              </a:rPr>
              <a:t>cin</a:t>
            </a:r>
            <a:r>
              <a:rPr lang="pt-BR" sz="1600" dirty="0">
                <a:latin typeface="+mj-lt"/>
                <a:cs typeface="Consolas" pitchFamily="49" charset="0"/>
              </a:rPr>
              <a:t> &gt;&gt;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 &amp;&amp; i &lt; </a:t>
            </a:r>
            <a:r>
              <a:rPr lang="pt-BR" sz="1600" dirty="0" err="1">
                <a:latin typeface="+mj-lt"/>
                <a:cs typeface="Consolas" pitchFamily="49" charset="0"/>
              </a:rPr>
              <a:t>tam</a:t>
            </a:r>
            <a:r>
              <a:rPr lang="pt-BR" sz="1600" dirty="0">
                <a:latin typeface="+mj-lt"/>
                <a:cs typeface="Consolas" pitchFamily="49" charset="0"/>
              </a:rPr>
              <a:t> &amp;&amp;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 &gt;= 0)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vet</a:t>
            </a:r>
            <a:r>
              <a:rPr lang="pt-BR" sz="1600" dirty="0">
                <a:latin typeface="+mj-lt"/>
                <a:cs typeface="Consolas" pitchFamily="49" charset="0"/>
              </a:rPr>
              <a:t>[i++] =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cout</a:t>
            </a:r>
            <a:r>
              <a:rPr lang="pt-BR" sz="1600" dirty="0">
                <a:latin typeface="+mj-lt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"Digite valor #"</a:t>
            </a:r>
            <a:r>
              <a:rPr lang="pt-BR" sz="1600" dirty="0">
                <a:latin typeface="+mj-lt"/>
                <a:cs typeface="Consolas" pitchFamily="49" charset="0"/>
              </a:rPr>
              <a:t> &lt;&lt; (i+1)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": 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if</a:t>
            </a:r>
            <a:r>
              <a:rPr lang="pt-BR" sz="1600" dirty="0">
                <a:latin typeface="+mj-lt"/>
                <a:cs typeface="Consolas" pitchFamily="49" charset="0"/>
              </a:rPr>
              <a:t> (</a:t>
            </a:r>
            <a:r>
              <a:rPr lang="pt-BR" sz="1600" dirty="0" err="1">
                <a:latin typeface="+mj-lt"/>
                <a:cs typeface="Consolas" pitchFamily="49" charset="0"/>
              </a:rPr>
              <a:t>cin.fail</a:t>
            </a:r>
            <a:r>
              <a:rPr lang="pt-BR" sz="1600" dirty="0">
                <a:latin typeface="+mj-lt"/>
                <a:cs typeface="Consolas" pitchFamily="49" charset="0"/>
              </a:rPr>
              <a:t>()) 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cin.clear</a:t>
            </a:r>
            <a:r>
              <a:rPr lang="pt-BR" sz="1600" dirty="0">
                <a:latin typeface="+mj-lt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continue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latin typeface="+mj-lt"/>
                <a:cs typeface="Consolas" pitchFamily="49" charset="0"/>
              </a:rPr>
              <a:t>        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"Entrada inválida. Leitura encerrada!\n"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return</a:t>
            </a:r>
            <a:r>
              <a:rPr lang="pt-BR" sz="1600" dirty="0">
                <a:latin typeface="+mj-lt"/>
                <a:cs typeface="Consolas" pitchFamily="49" charset="0"/>
              </a:rPr>
              <a:t> i;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81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para mostrar o conteúdo do vetor</a:t>
            </a:r>
            <a:r>
              <a:rPr lang="pt-BR" dirty="0"/>
              <a:t> deve:</a:t>
            </a:r>
          </a:p>
          <a:p>
            <a:pPr lvl="1"/>
            <a:r>
              <a:rPr lang="pt-BR" dirty="0"/>
              <a:t>Receber um vetor e o seu número de elementos</a:t>
            </a:r>
          </a:p>
          <a:p>
            <a:pPr lvl="1"/>
            <a:r>
              <a:rPr lang="pt-BR" dirty="0"/>
              <a:t>Usar um laço para percorrer cada elemento e mostrar seu valor</a:t>
            </a:r>
          </a:p>
          <a:p>
            <a:endParaRPr lang="pt-BR" dirty="0"/>
          </a:p>
          <a:p>
            <a:r>
              <a:rPr lang="pt-BR" dirty="0"/>
              <a:t>Como a função trabalha com os valores originais do vetor, podemos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protegê-lo contra alterações</a:t>
            </a:r>
            <a:r>
              <a:rPr lang="pt-BR" dirty="0"/>
              <a:t> usando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5085184"/>
            <a:ext cx="6136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508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aponta para um valor constante</a:t>
            </a:r>
            <a:r>
              <a:rPr lang="pt-BR" dirty="0"/>
              <a:t> e assim não pode ser usado para alterar o conteúdo do vetor original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761236"/>
            <a:ext cx="764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"Imóvel #"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(i+1)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R$"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4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E74C-EC19-4A7C-A8B9-D71A4E4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51AC-E552-49CD-B7ED-C2B83D90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dados importantes</a:t>
            </a:r>
          </a:p>
          <a:p>
            <a:pPr lvl="1"/>
            <a:r>
              <a:rPr lang="pt-BR" dirty="0"/>
              <a:t>Utilizados largamente na solução de problemas </a:t>
            </a:r>
          </a:p>
          <a:p>
            <a:pPr lvl="1"/>
            <a:r>
              <a:rPr lang="pt-BR" dirty="0"/>
              <a:t>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processados de forma eficiente </a:t>
            </a:r>
            <a:r>
              <a:rPr lang="pt-BR" dirty="0"/>
              <a:t>pelas máquinas modernas</a:t>
            </a:r>
          </a:p>
          <a:p>
            <a:pPr lvl="2"/>
            <a:r>
              <a:rPr lang="pt-BR" dirty="0"/>
              <a:t>Localização sequencial dos dados é aproveitada pelo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cache</a:t>
            </a:r>
          </a:p>
          <a:p>
            <a:endParaRPr lang="pt-BR" dirty="0"/>
          </a:p>
          <a:p>
            <a:r>
              <a:rPr lang="pt-BR" dirty="0"/>
              <a:t>As funções tratam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  <a:r>
              <a:rPr lang="pt-BR" dirty="0"/>
              <a:t>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de memória</a:t>
            </a:r>
          </a:p>
          <a:p>
            <a:pPr lvl="1"/>
            <a:r>
              <a:rPr lang="pt-BR" dirty="0"/>
              <a:t>Evita a cópia de grandes volumes de dados</a:t>
            </a:r>
          </a:p>
          <a:p>
            <a:pPr lvl="1"/>
            <a:r>
              <a:rPr lang="pt-BR" dirty="0"/>
              <a:t>Requer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atenção e cuidado </a:t>
            </a:r>
            <a:r>
              <a:rPr lang="pt-BR" dirty="0"/>
              <a:t>na manipulação do vetor </a:t>
            </a:r>
          </a:p>
        </p:txBody>
      </p:sp>
    </p:spTree>
    <p:extLst>
      <p:ext uri="{BB962C8B-B14F-4D97-AF65-F5344CB8AC3E}">
        <p14:creationId xmlns:p14="http://schemas.microsoft.com/office/powerpoint/2010/main" val="403526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reavaliação do imóvel </a:t>
            </a:r>
            <a:r>
              <a:rPr lang="pt-BR" dirty="0"/>
              <a:t>consiste em multiplicar o seu valor atual por um fator de ajuste</a:t>
            </a:r>
          </a:p>
          <a:p>
            <a:pPr lvl="1"/>
            <a:r>
              <a:rPr lang="pt-BR" dirty="0"/>
              <a:t>A função deve receber o fator de ajuste e aplicá-lo a cada elemento</a:t>
            </a:r>
          </a:p>
          <a:p>
            <a:pPr lvl="1"/>
            <a:r>
              <a:rPr lang="pt-BR" dirty="0"/>
              <a:t>Ela deve receber também o vetor e seu tamanho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4053899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reajusta valor de imóveis por um fator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ajustarVetor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fator,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 *= fator;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=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* fator;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05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 Aplicação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785926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imovel.h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contém o protótipo das funções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Max = 5;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[Max];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lerVetor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Max);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o fator de ajuste: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ajuste;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ajuste;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ajustarVetor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(ajuste,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165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que trabalham com vetores precisam receber: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início do vetor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elementos</a:t>
            </a:r>
            <a:r>
              <a:rPr lang="pt-BR" dirty="0"/>
              <a:t> do vetor</a:t>
            </a:r>
          </a:p>
          <a:p>
            <a:endParaRPr lang="pt-BR" dirty="0"/>
          </a:p>
          <a:p>
            <a:r>
              <a:rPr lang="pt-BR" dirty="0"/>
              <a:t>Existe uma outra abordagem:</a:t>
            </a:r>
          </a:p>
          <a:p>
            <a:pPr lvl="1"/>
            <a:r>
              <a:rPr lang="pt-BR" dirty="0"/>
              <a:t>Passar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de elementos *</a:t>
            </a:r>
          </a:p>
          <a:p>
            <a:pPr lvl="1"/>
            <a:r>
              <a:rPr lang="pt-BR" dirty="0"/>
              <a:t>Isso pode ser feito 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 ponteiros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Um identificando o início do vetor</a:t>
            </a:r>
          </a:p>
          <a:p>
            <a:pPr lvl="2"/>
            <a:r>
              <a:rPr lang="pt-BR" dirty="0"/>
              <a:t>Outro identificando o fim do vetor</a:t>
            </a:r>
          </a:p>
        </p:txBody>
      </p:sp>
    </p:spTree>
    <p:extLst>
      <p:ext uri="{BB962C8B-B14F-4D97-AF65-F5344CB8AC3E}">
        <p14:creationId xmlns:p14="http://schemas.microsoft.com/office/powerpoint/2010/main" val="287654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convenção</a:t>
            </a:r>
            <a:r>
              <a:rPr lang="pt-BR" dirty="0"/>
              <a:t> é fazer o ponteiro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</a:t>
            </a:r>
            <a:r>
              <a:rPr lang="pt-BR" dirty="0"/>
              <a:t>apontar para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posição imediatamente após o último elemento</a:t>
            </a:r>
          </a:p>
          <a:p>
            <a:pPr lvl="1"/>
            <a:r>
              <a:rPr lang="pt-BR" dirty="0"/>
              <a:t>Uma faixa de elementos está vazia quando inicio == fim</a:t>
            </a:r>
          </a:p>
          <a:p>
            <a:pPr lvl="1"/>
            <a:r>
              <a:rPr lang="pt-BR" dirty="0"/>
              <a:t>Simplifica o teste para encerrar o laço</a:t>
            </a:r>
          </a:p>
          <a:p>
            <a:pPr lvl="1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DA10B7-ACE9-4E98-8B39-D24C76A3C11B}"/>
              </a:ext>
            </a:extLst>
          </p:cNvPr>
          <p:cNvSpPr/>
          <p:nvPr/>
        </p:nvSpPr>
        <p:spPr>
          <a:xfrm>
            <a:off x="2649876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10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1A4F82-BC39-447A-B207-184F656D4468}"/>
              </a:ext>
            </a:extLst>
          </p:cNvPr>
          <p:cNvSpPr/>
          <p:nvPr/>
        </p:nvSpPr>
        <p:spPr>
          <a:xfrm>
            <a:off x="3078504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20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9FF742-9386-4723-AC19-CC5C4375EDB1}"/>
              </a:ext>
            </a:extLst>
          </p:cNvPr>
          <p:cNvSpPr/>
          <p:nvPr/>
        </p:nvSpPr>
        <p:spPr>
          <a:xfrm>
            <a:off x="3507132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DBEE7E-7777-42F3-AD47-23147011916E}"/>
              </a:ext>
            </a:extLst>
          </p:cNvPr>
          <p:cNvSpPr/>
          <p:nvPr/>
        </p:nvSpPr>
        <p:spPr>
          <a:xfrm>
            <a:off x="3935760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40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4D2483-8F25-46AF-8D4D-C741C4B4BBF0}"/>
              </a:ext>
            </a:extLst>
          </p:cNvPr>
          <p:cNvSpPr/>
          <p:nvPr/>
        </p:nvSpPr>
        <p:spPr>
          <a:xfrm>
            <a:off x="4364388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50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928BF6-E809-418E-B99D-846248344E4F}"/>
              </a:ext>
            </a:extLst>
          </p:cNvPr>
          <p:cNvSpPr/>
          <p:nvPr/>
        </p:nvSpPr>
        <p:spPr>
          <a:xfrm>
            <a:off x="4793016" y="4797152"/>
            <a:ext cx="428628" cy="3571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EC22590-2FA1-4538-A8C7-E45449CBEF37}"/>
              </a:ext>
            </a:extLst>
          </p:cNvPr>
          <p:cNvCxnSpPr>
            <a:endCxn id="7" idx="2"/>
          </p:cNvCxnSpPr>
          <p:nvPr/>
        </p:nvCxnSpPr>
        <p:spPr>
          <a:xfrm flipV="1">
            <a:off x="2864190" y="5154342"/>
            <a:ext cx="0" cy="36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C47F0EC-4260-448F-ABBF-E6B47B9036AE}"/>
              </a:ext>
            </a:extLst>
          </p:cNvPr>
          <p:cNvCxnSpPr/>
          <p:nvPr/>
        </p:nvCxnSpPr>
        <p:spPr>
          <a:xfrm flipV="1">
            <a:off x="5015409" y="5182778"/>
            <a:ext cx="0" cy="36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2483BCD-28E1-4AE4-A4D7-97D082E008F3}"/>
              </a:ext>
            </a:extLst>
          </p:cNvPr>
          <p:cNvSpPr txBox="1"/>
          <p:nvPr/>
        </p:nvSpPr>
        <p:spPr>
          <a:xfrm>
            <a:off x="2519384" y="554623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FE46E7-64D1-4AFC-8EC4-7848B57D2551}"/>
              </a:ext>
            </a:extLst>
          </p:cNvPr>
          <p:cNvSpPr txBox="1"/>
          <p:nvPr/>
        </p:nvSpPr>
        <p:spPr>
          <a:xfrm>
            <a:off x="4756299" y="554623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E9ADC0-266C-40D4-915C-6761CDEEBE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64190" y="443711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B017ADC-1D5C-42F6-9E01-70FC8FE824C3}"/>
              </a:ext>
            </a:extLst>
          </p:cNvPr>
          <p:cNvSpPr txBox="1"/>
          <p:nvPr/>
        </p:nvSpPr>
        <p:spPr>
          <a:xfrm>
            <a:off x="2543429" y="4063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A0308FC-C5D8-4CE3-9531-931A6E9B9D76}"/>
              </a:ext>
            </a:extLst>
          </p:cNvPr>
          <p:cNvSpPr txBox="1"/>
          <p:nvPr/>
        </p:nvSpPr>
        <p:spPr>
          <a:xfrm>
            <a:off x="6816080" y="4326806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(atual != fim)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cout &lt;&lt; *atual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++atual;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46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 de inicio e fim</a:t>
            </a:r>
            <a:r>
              <a:rPr lang="pt-BR" dirty="0"/>
              <a:t> podem ser obtidos facilmente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do vetor</a:t>
            </a:r>
            <a:r>
              <a:rPr lang="pt-BR" dirty="0"/>
              <a:t> e do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</a:t>
            </a:r>
          </a:p>
          <a:p>
            <a:pPr lvl="1"/>
            <a:r>
              <a:rPr lang="pt-BR" dirty="0"/>
              <a:t>Considere a declaração abaixo: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dois ponteiros seriam: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vet</a:t>
            </a:r>
            <a:r>
              <a:rPr lang="pt-BR" dirty="0"/>
              <a:t> +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aponta para o último elemento (</a:t>
            </a:r>
            <a:r>
              <a:rPr lang="pt-BR" dirty="0" err="1"/>
              <a:t>vet</a:t>
            </a:r>
            <a:r>
              <a:rPr lang="pt-BR" dirty="0"/>
              <a:t>[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]), assim vet+</a:t>
            </a:r>
            <a:r>
              <a:rPr lang="pt-BR" dirty="0">
                <a:latin typeface="+mj-lt"/>
              </a:rPr>
              <a:t>5</a:t>
            </a:r>
            <a:r>
              <a:rPr lang="pt-BR" dirty="0"/>
              <a:t> aponta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da faixa</a:t>
            </a:r>
            <a:r>
              <a:rPr lang="pt-BR" dirty="0"/>
              <a:t>, isto é, um elemento após o último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5" y="32756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[5];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94838"/>
            <a:ext cx="5756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de início da faixa 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+ 5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de fim da faixa</a:t>
            </a:r>
          </a:p>
        </p:txBody>
      </p:sp>
    </p:spTree>
    <p:extLst>
      <p:ext uri="{BB962C8B-B14F-4D97-AF65-F5344CB8AC3E}">
        <p14:creationId xmlns:p14="http://schemas.microsoft.com/office/powerpoint/2010/main" val="230542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Funções recebendo faixa de elementos do vetor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fim);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8;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potencias[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{ 1, 2, 4, 8, 16, 32, 64, 128 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(potencias, potencias +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"Soma das potências de dois: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total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(potencias, potencias + 3);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"As três primeiras somam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total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(potencias + 4, potencias + 8);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"As quatro últimas somam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8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785927"/>
            <a:ext cx="8393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retorna a soma dos valores do vetor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fim)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atual = inicio; atual != fim; ++atual)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*atual;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= soma + *atual;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301208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Soma das potências de dois: 255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As três primeiras somam 7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As quatro últimas somam 240</a:t>
            </a:r>
          </a:p>
        </p:txBody>
      </p:sp>
    </p:spTree>
    <p:extLst>
      <p:ext uri="{BB962C8B-B14F-4D97-AF65-F5344CB8AC3E}">
        <p14:creationId xmlns:p14="http://schemas.microsoft.com/office/powerpoint/2010/main" val="36068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/>
              <a:t> pode ser usado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com ponteiros</a:t>
            </a:r>
            <a:r>
              <a:rPr lang="pt-BR" dirty="0"/>
              <a:t> de duas formas:</a:t>
            </a:r>
          </a:p>
          <a:p>
            <a:pPr lvl="1"/>
            <a:r>
              <a:rPr lang="pt-BR" dirty="0"/>
              <a:t>Ponteiro aponta para conteúdo constante: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ponteiro em si é uma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55736" y="2780928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idade = 20, total = 10;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variáveis inteiras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&amp;idade;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constante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30;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&amp;total;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// válido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pt-BR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55736" y="4725143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idade = 20, total = 10;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variáveis inteiras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&amp;idade;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constante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30;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// válido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&amp;total</a:t>
            </a:r>
            <a:r>
              <a:rPr lang="pt-BR">
                <a:latin typeface="Consolas" pitchFamily="49" charset="0"/>
                <a:cs typeface="Consolas" pitchFamily="49" charset="0"/>
              </a:rPr>
              <a:t>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7020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vetores para funções</a:t>
            </a:r>
            <a:r>
              <a:rPr lang="pt-BR" dirty="0"/>
              <a:t> manipula-se o vetor original</a:t>
            </a:r>
          </a:p>
          <a:p>
            <a:pPr lvl="1"/>
            <a:r>
              <a:rPr lang="pt-BR" dirty="0"/>
              <a:t>Para proteger o vetor contra alterações utiliza-se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pode ser passado para funções de duas formas:</a:t>
            </a:r>
          </a:p>
          <a:p>
            <a:pPr lvl="1"/>
            <a:r>
              <a:rPr lang="pt-BR" dirty="0"/>
              <a:t>O nome do vetor e o número de elementos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indicando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inicio e fim </a:t>
            </a:r>
            <a:r>
              <a:rPr lang="pt-BR" dirty="0"/>
              <a:t>do vetor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85766" y="5589240"/>
            <a:ext cx="7728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retorna a soma dos valores do vetor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fim)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85766" y="2852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38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pode ser usado de duas formas com ponteiros</a:t>
            </a:r>
          </a:p>
          <a:p>
            <a:pPr lvl="1"/>
            <a:r>
              <a:rPr lang="pt-BR" dirty="0"/>
              <a:t>Ponteiros para conteúdo constante</a:t>
            </a:r>
            <a:br>
              <a:rPr lang="pt-BR" dirty="0"/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pt-BR" dirty="0"/>
              <a:t>Ponteiros constantes</a:t>
            </a:r>
            <a:br>
              <a:rPr lang="pt-BR" dirty="0"/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pt-BR" sz="2000" dirty="0">
              <a:latin typeface="Consolas" pitchFamily="49" charset="0"/>
            </a:endParaRPr>
          </a:p>
          <a:p>
            <a:pPr lvl="1"/>
            <a:r>
              <a:rPr lang="pt-BR" dirty="0"/>
              <a:t>A primeira forma é bastante empregada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2"/>
            <a:r>
              <a:rPr lang="pt-BR" dirty="0"/>
              <a:t>Impede a modificação do conteúdo dentro da função</a:t>
            </a:r>
          </a:p>
          <a:p>
            <a:pPr lvl="2"/>
            <a:r>
              <a:rPr lang="pt-BR" dirty="0"/>
              <a:t>Funciona como uma documentação do código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18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armazena um conjunto de valores</a:t>
            </a:r>
          </a:p>
          <a:p>
            <a:pPr lvl="1"/>
            <a:r>
              <a:rPr lang="pt-BR" dirty="0"/>
              <a:t>Todos do mesmo tipo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</a:t>
            </a:r>
            <a:r>
              <a:rPr lang="pt-BR" dirty="0"/>
              <a:t>.: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 (valores tipo float)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vetor </a:t>
            </a:r>
            <a:r>
              <a:rPr lang="pt-BR" dirty="0"/>
              <a:t>deve conter: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670BB1-5640-4153-B5E7-4831AD26CB33}"/>
              </a:ext>
            </a:extLst>
          </p:cNvPr>
          <p:cNvGrpSpPr/>
          <p:nvPr/>
        </p:nvGrpSpPr>
        <p:grpSpPr>
          <a:xfrm>
            <a:off x="2351584" y="3429000"/>
            <a:ext cx="4357718" cy="428628"/>
            <a:chOff x="2351584" y="3429000"/>
            <a:chExt cx="4357718" cy="428628"/>
          </a:xfrm>
        </p:grpSpPr>
        <p:sp>
          <p:nvSpPr>
            <p:cNvPr id="4" name="Retângulo 3"/>
            <p:cNvSpPr/>
            <p:nvPr/>
          </p:nvSpPr>
          <p:spPr>
            <a:xfrm>
              <a:off x="235158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9.5</a:t>
              </a:r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780212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8.0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08840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5.0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637468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3.2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6096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7.3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9472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4.0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923352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2.1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852046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0.4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8067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8.0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423418" y="34290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14" name="Retângulo 3"/>
          <p:cNvSpPr/>
          <p:nvPr/>
        </p:nvSpPr>
        <p:spPr>
          <a:xfrm>
            <a:off x="4223792" y="5585648"/>
            <a:ext cx="3300968" cy="500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notas[30];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CaixaDeTexto 4"/>
          <p:cNvSpPr txBox="1"/>
          <p:nvPr/>
        </p:nvSpPr>
        <p:spPr>
          <a:xfrm>
            <a:off x="2999656" y="5030493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tipo de cada elemento</a:t>
            </a:r>
          </a:p>
        </p:txBody>
      </p:sp>
      <p:sp>
        <p:nvSpPr>
          <p:cNvPr id="16" name="CaixaDeTexto 5"/>
          <p:cNvSpPr txBox="1"/>
          <p:nvPr/>
        </p:nvSpPr>
        <p:spPr>
          <a:xfrm>
            <a:off x="6096000" y="503048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quantidade de elementos</a:t>
            </a:r>
          </a:p>
        </p:txBody>
      </p:sp>
      <p:cxnSp>
        <p:nvCxnSpPr>
          <p:cNvPr id="19" name="Conector reto 9"/>
          <p:cNvCxnSpPr/>
          <p:nvPr/>
        </p:nvCxnSpPr>
        <p:spPr>
          <a:xfrm>
            <a:off x="4906477" y="5399817"/>
            <a:ext cx="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0"/>
          <p:cNvCxnSpPr/>
          <p:nvPr/>
        </p:nvCxnSpPr>
        <p:spPr>
          <a:xfrm flipH="1">
            <a:off x="6555238" y="5371334"/>
            <a:ext cx="1588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3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1016" y="1595021"/>
            <a:ext cx="7715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std;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prova[3];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de 3 elementos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prova[0] = 6.8f;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1° elemento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prova[1] = 5.5f;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2° elemento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prova[2] = 6.2f;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3° elemento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trabalho[3] = {2.5f, 3.0f, 1.2f};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e inicializa vetor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"Notas\n"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prova[0] + trabalho[0] &lt;&lt; endl;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prova[1] + trabalho[1]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prova[2] + trabalho[2]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total = 0.0f;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i=0; i &lt; 3; ++i)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total += prova[i] + trabalho[i];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média das notas é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total/3.0f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87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inicializado </a:t>
            </a:r>
            <a:r>
              <a:rPr lang="pt-BR" dirty="0"/>
              <a:t>contém valores indefinidos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3699" y="2348880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Notas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9.3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8.5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7.4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 média das notas é 8.4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3699" y="4676943"/>
            <a:ext cx="71497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prova[3];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os valores armazenados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não são iguais a 0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eles são indefinidos até que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seja feita uma atribuição de valor 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o problema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verificar o número de licenças </a:t>
            </a:r>
            <a:r>
              <a:rPr lang="pt-BR" dirty="0"/>
              <a:t>de um software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vendidas em um período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dias</a:t>
            </a:r>
          </a:p>
          <a:p>
            <a:pPr lvl="1"/>
            <a:r>
              <a:rPr lang="pt-BR" dirty="0"/>
              <a:t>Uma solução é armazenar a quantidade de vendas diárias</a:t>
            </a:r>
            <a:br>
              <a:rPr lang="pt-BR" dirty="0"/>
            </a:br>
            <a:r>
              <a:rPr lang="pt-BR" dirty="0"/>
              <a:t>em um vetor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elementos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Para saber o total basta usar um laço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somar os elementos</a:t>
            </a:r>
          </a:p>
          <a:p>
            <a:pPr lvl="1"/>
            <a:r>
              <a:rPr lang="pt-BR" dirty="0"/>
              <a:t>Essa é uma tarefa tão comum que vale a pena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2EF993A-736D-4052-AC88-7C189FE074EE}"/>
              </a:ext>
            </a:extLst>
          </p:cNvPr>
          <p:cNvGrpSpPr/>
          <p:nvPr/>
        </p:nvGrpSpPr>
        <p:grpSpPr>
          <a:xfrm>
            <a:off x="2063552" y="3789040"/>
            <a:ext cx="4357718" cy="428628"/>
            <a:chOff x="2063552" y="3789040"/>
            <a:chExt cx="4357718" cy="428628"/>
          </a:xfrm>
        </p:grpSpPr>
        <p:sp>
          <p:nvSpPr>
            <p:cNvPr id="4" name="Retângulo 3"/>
            <p:cNvSpPr/>
            <p:nvPr/>
          </p:nvSpPr>
          <p:spPr>
            <a:xfrm>
              <a:off x="206355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0</a:t>
              </a:r>
              <a:endParaRPr lang="pt-BR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492180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920808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49436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778064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7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0669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635320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64014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99264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135386" y="378904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deve receber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vetor </a:t>
            </a:r>
            <a:r>
              <a:rPr lang="pt-BR" dirty="0"/>
              <a:t>mais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seu tamanho </a:t>
            </a:r>
            <a:r>
              <a:rPr lang="pt-BR" dirty="0"/>
              <a:t>e retornar a soma dos elementos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parâmetro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vet</a:t>
            </a:r>
            <a:r>
              <a:rPr lang="pt-BR" dirty="0"/>
              <a:t> não recebe uma cópia dos elementos do vetor, </a:t>
            </a:r>
            <a:br>
              <a:rPr lang="pt-BR" dirty="0"/>
            </a:br>
            <a:r>
              <a:rPr lang="pt-BR" dirty="0"/>
              <a:t>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um ponteiro </a:t>
            </a:r>
            <a:r>
              <a:rPr lang="pt-BR" dirty="0"/>
              <a:t>e poderia ser escrito assim: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8398" y="2852936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os elementos de um vetor de tamanho n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941168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os elementos de um vetor de tamanho n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38445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0446" y="1426464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n);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7;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vendas: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n;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01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importa se o parâmetro da função usa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 ponteiro ou a notação de vetor</a:t>
            </a:r>
            <a:r>
              <a:rPr lang="pt-BR" dirty="0"/>
              <a:t>, os elementos podem sempre ser acessados com a notação de vetor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vendas: 10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013176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soma +=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9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4372</TotalTime>
  <Words>2223</Words>
  <Application>Microsoft Office PowerPoint</Application>
  <PresentationFormat>Widescreen</PresentationFormat>
  <Paragraphs>429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Funções com vetores</vt:lpstr>
      <vt:lpstr>Introdução</vt:lpstr>
      <vt:lpstr>Vetores</vt:lpstr>
      <vt:lpstr>Vetores</vt:lpstr>
      <vt:lpstr>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Vetores em Aplicações</vt:lpstr>
      <vt:lpstr>Vetores em Aplicações</vt:lpstr>
      <vt:lpstr>Preencher Vetor</vt:lpstr>
      <vt:lpstr>Preencher Vetor</vt:lpstr>
      <vt:lpstr>Mostrar Vetor</vt:lpstr>
      <vt:lpstr>Mostrar Vetor</vt:lpstr>
      <vt:lpstr>Modificar Vetor</vt:lpstr>
      <vt:lpstr>Construindo a Aplicação</vt:lpstr>
      <vt:lpstr>Faixa de Elementos</vt:lpstr>
      <vt:lpstr>Faixa de Elementos</vt:lpstr>
      <vt:lpstr>Faixa de Elementos</vt:lpstr>
      <vt:lpstr>Faixa de Elementos</vt:lpstr>
      <vt:lpstr>Faixa de Elementos</vt:lpstr>
      <vt:lpstr>Ponteiros Constantes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457</cp:revision>
  <dcterms:created xsi:type="dcterms:W3CDTF">2009-04-23T16:40:18Z</dcterms:created>
  <dcterms:modified xsi:type="dcterms:W3CDTF">2019-09-25T02:10:18Z</dcterms:modified>
</cp:coreProperties>
</file>