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201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28632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532" y="411910"/>
            <a:ext cx="34804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2025" y="3351784"/>
            <a:ext cx="44767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9983" y="3351784"/>
            <a:ext cx="4762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9198" y="3351784"/>
            <a:ext cx="2540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gif"/><Relationship Id="rId5" Type="http://schemas.openxmlformats.org/officeDocument/2006/relationships/slide" Target="slide1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867498"/>
            <a:ext cx="4483735" cy="529590"/>
            <a:chOff x="87743" y="867498"/>
            <a:chExt cx="4483735" cy="529590"/>
          </a:xfrm>
        </p:grpSpPr>
        <p:sp>
          <p:nvSpPr>
            <p:cNvPr id="3" name="object 3"/>
            <p:cNvSpPr/>
            <p:nvPr/>
          </p:nvSpPr>
          <p:spPr>
            <a:xfrm>
              <a:off x="87743" y="86749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930754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911918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930754"/>
            <a:ext cx="4432935" cy="4660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195070">
              <a:lnSpc>
                <a:spcPct val="100000"/>
              </a:lnSpc>
              <a:spcBef>
                <a:spcPts val="44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Survived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Scattering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4339" y="1556129"/>
            <a:ext cx="800100" cy="745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Tymon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Sharp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0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May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63124" y="160584"/>
            <a:ext cx="86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59878"/>
            <a:ext cx="37179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4:</a:t>
            </a: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Spatial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Absorption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5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′</a:t>
            </a:r>
            <a:r>
              <a:rPr sz="1500" i="1" spc="-89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i="1" spc="-10" dirty="0">
                <a:solidFill>
                  <a:srgbClr val="FFFFFF"/>
                </a:solidFill>
                <a:latin typeface="Arial"/>
                <a:cs typeface="Arial"/>
              </a:rPr>
              <a:t>kr</a:t>
            </a:r>
            <a:r>
              <a:rPr sz="1400" i="1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127970"/>
            <a:ext cx="4287628" cy="107191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10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7484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5: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Normalized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Mueller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Matrix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213718"/>
            <a:ext cx="4287621" cy="8575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11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Simulating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Coated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Sphere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11910"/>
            <a:ext cx="365887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Modeled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quantum </a:t>
            </a:r>
            <a:r>
              <a:rPr sz="1100" dirty="0">
                <a:latin typeface="Tahoma"/>
                <a:cs typeface="Tahoma"/>
              </a:rPr>
              <a:t>dot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core-</a:t>
            </a:r>
            <a:r>
              <a:rPr sz="1100" spc="-30" dirty="0">
                <a:latin typeface="Tahoma"/>
                <a:cs typeface="Tahoma"/>
              </a:rPr>
              <a:t>shell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particle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Calculated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four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Mie-like</a:t>
            </a:r>
            <a:r>
              <a:rPr sz="1100" spc="-35" dirty="0">
                <a:latin typeface="Tahoma"/>
                <a:cs typeface="Tahoma"/>
              </a:rPr>
              <a:t> coefficients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account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inner/outer </a:t>
            </a:r>
            <a:r>
              <a:rPr sz="1100" spc="-45" dirty="0">
                <a:latin typeface="Tahoma"/>
                <a:cs typeface="Tahoma"/>
              </a:rPr>
              <a:t>boundary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effects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667435"/>
            <a:ext cx="65265" cy="652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953199"/>
            <a:ext cx="4608195" cy="2503170"/>
            <a:chOff x="0" y="953199"/>
            <a:chExt cx="4608195" cy="25031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187" y="953199"/>
              <a:ext cx="3031644" cy="24471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12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Simulating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Coated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Sphere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97390"/>
            <a:ext cx="4608195" cy="3058795"/>
            <a:chOff x="0" y="397390"/>
            <a:chExt cx="4608195" cy="305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709" y="397390"/>
              <a:ext cx="2598573" cy="29349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13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3187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048421"/>
            <a:ext cx="1135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agreement!!!!!!!!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340" y="2111375"/>
            <a:ext cx="4331335" cy="1111250"/>
            <a:chOff x="138544" y="1277197"/>
            <a:chExt cx="4331335" cy="11112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69214"/>
              <a:ext cx="2165439" cy="527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995" y="1277197"/>
              <a:ext cx="2165445" cy="111121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14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5EAC37-B9F5-CA82-7B32-9279EA621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86" y="372233"/>
            <a:ext cx="1499830" cy="16498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Takeaways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from</a:t>
            </a:r>
            <a:r>
              <a:rPr sz="1400" spc="-9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the</a:t>
            </a:r>
            <a:r>
              <a:rPr sz="1400" spc="-7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Semester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1338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86152"/>
            <a:ext cx="335978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Tahoma"/>
                <a:cs typeface="Tahoma"/>
              </a:rPr>
              <a:t>Mie </a:t>
            </a:r>
            <a:r>
              <a:rPr sz="1100" spc="-45" dirty="0">
                <a:latin typeface="Tahoma"/>
                <a:cs typeface="Tahoma"/>
              </a:rPr>
              <a:t>theory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tough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40" dirty="0">
                <a:latin typeface="Tahoma"/>
                <a:cs typeface="Tahoma"/>
              </a:rPr>
              <a:t>Recursive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Bessel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resonances,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angular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scattering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confusion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applying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nanophotonics</a:t>
            </a:r>
            <a:r>
              <a:rPr sz="1100" spc="-10" dirty="0">
                <a:latin typeface="Tahoma"/>
                <a:cs typeface="Tahoma"/>
              </a:rPr>
              <a:t> research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2341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33448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15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</a:rPr>
              <a:t>Starting</a:t>
            </a:r>
            <a:r>
              <a:rPr sz="1400" spc="-5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Point:</a:t>
            </a:r>
            <a:r>
              <a:rPr sz="1400" spc="8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The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Amplitude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Matrix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12520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885289"/>
            <a:ext cx="408114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Tahoma"/>
                <a:cs typeface="Tahoma"/>
              </a:rPr>
              <a:t>First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learned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S</a:t>
            </a:r>
            <a:r>
              <a:rPr sz="1200" baseline="-10416" dirty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Trebuchet MS"/>
                <a:cs typeface="Trebuchet MS"/>
              </a:rPr>
              <a:t>S</a:t>
            </a:r>
            <a:r>
              <a:rPr sz="1200" spc="-30" baseline="-10416" dirty="0">
                <a:latin typeface="Tahoma"/>
                <a:cs typeface="Tahoma"/>
              </a:rPr>
              <a:t>2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θ</a:t>
            </a:r>
            <a:r>
              <a:rPr sz="1100" spc="-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latin typeface="Tahoma"/>
                <a:cs typeface="Tahoma"/>
              </a:rPr>
              <a:t>These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depend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4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(Mie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coefficients)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angle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Calibri"/>
                <a:cs typeface="Calibri"/>
              </a:rPr>
              <a:t>π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τ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2255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8268" y="1567005"/>
            <a:ext cx="2030837" cy="3946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948" y="2173502"/>
            <a:ext cx="3833521" cy="2567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2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59878"/>
            <a:ext cx="2535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Recursively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Arial"/>
                <a:cs typeface="Arial"/>
              </a:rPr>
              <a:t>π</a:t>
            </a:r>
            <a:r>
              <a:rPr sz="1500" i="1" spc="-15" baseline="-1111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i="1" spc="195" baseline="-1111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Arial"/>
                <a:cs typeface="Arial"/>
              </a:rPr>
              <a:t>τ</a:t>
            </a:r>
            <a:r>
              <a:rPr sz="1500" i="1" spc="-37" baseline="-1111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500" baseline="-11111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Implemented</a:t>
            </a:r>
            <a:r>
              <a:rPr spc="-35" dirty="0"/>
              <a:t> </a:t>
            </a:r>
            <a:r>
              <a:rPr spc="-45" dirty="0"/>
              <a:t>recursive</a:t>
            </a:r>
            <a:r>
              <a:rPr spc="-20" dirty="0"/>
              <a:t> </a:t>
            </a:r>
            <a:r>
              <a:rPr spc="-35" dirty="0"/>
              <a:t>relations</a:t>
            </a:r>
            <a:r>
              <a:rPr spc="-15" dirty="0"/>
              <a:t> </a:t>
            </a:r>
            <a:r>
              <a:rPr spc="-20" dirty="0"/>
              <a:t>for</a:t>
            </a:r>
            <a:r>
              <a:rPr spc="-10" dirty="0"/>
              <a:t> </a:t>
            </a:r>
            <a:r>
              <a:rPr i="1" spc="-25" dirty="0">
                <a:latin typeface="Calibri"/>
                <a:cs typeface="Calibri"/>
              </a:rPr>
              <a:t>π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spc="-25" dirty="0"/>
              <a:t>(cos</a:t>
            </a:r>
            <a:r>
              <a:rPr sz="1100" spc="-165" dirty="0"/>
              <a:t> 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dirty="0"/>
              <a:t>)</a:t>
            </a:r>
            <a:r>
              <a:rPr sz="1100" spc="-10" dirty="0"/>
              <a:t> </a:t>
            </a:r>
            <a:r>
              <a:rPr sz="1100" spc="-35" dirty="0"/>
              <a:t>and</a:t>
            </a:r>
            <a:r>
              <a:rPr sz="1100" spc="-10" dirty="0"/>
              <a:t> </a:t>
            </a:r>
            <a:r>
              <a:rPr sz="1100" i="1" spc="-20" dirty="0">
                <a:latin typeface="Calibri"/>
                <a:cs typeface="Calibri"/>
              </a:rPr>
              <a:t>τ</a:t>
            </a:r>
            <a:r>
              <a:rPr sz="1200" i="1" spc="-30" baseline="-10416" dirty="0">
                <a:latin typeface="Arial"/>
                <a:cs typeface="Arial"/>
              </a:rPr>
              <a:t>n</a:t>
            </a:r>
            <a:r>
              <a:rPr sz="1100" spc="-20" dirty="0"/>
              <a:t>(cos</a:t>
            </a:r>
            <a:r>
              <a:rPr sz="1100" spc="-165" dirty="0"/>
              <a:t> </a:t>
            </a:r>
            <a:r>
              <a:rPr sz="1100" i="1" spc="-25" dirty="0">
                <a:latin typeface="Calibri"/>
                <a:cs typeface="Calibri"/>
              </a:rPr>
              <a:t>θ</a:t>
            </a:r>
            <a:r>
              <a:rPr sz="1100" spc="-25" dirty="0"/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616792"/>
            <a:ext cx="4608195" cy="2839720"/>
            <a:chOff x="0" y="616792"/>
            <a:chExt cx="4608195" cy="28397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616792"/>
              <a:ext cx="3897715" cy="27010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3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832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Core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Mie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Theory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51631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401902"/>
            <a:ext cx="2727325" cy="4203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55" dirty="0">
                <a:latin typeface="Tahoma"/>
                <a:cs typeface="Tahoma"/>
              </a:rPr>
              <a:t>Implemented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Mie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coefficients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baseline="-10416" dirty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a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200" spc="-37" baseline="-10416" dirty="0">
                <a:latin typeface="Tahoma"/>
                <a:cs typeface="Tahoma"/>
              </a:rPr>
              <a:t>2</a:t>
            </a:r>
            <a:endParaRPr sz="1200" baseline="-10416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100" spc="-30" dirty="0">
                <a:latin typeface="Tahoma"/>
                <a:cs typeface="Tahoma"/>
              </a:rPr>
              <a:t>Used </a:t>
            </a:r>
            <a:r>
              <a:rPr sz="1100" spc="-50" dirty="0">
                <a:latin typeface="Tahoma"/>
                <a:cs typeface="Tahoma"/>
              </a:rPr>
              <a:t>recurrence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functions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Calibri"/>
                <a:cs typeface="Calibri"/>
              </a:rPr>
              <a:t>ψ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70" dirty="0">
                <a:latin typeface="Calibri"/>
                <a:cs typeface="Calibri"/>
              </a:rPr>
              <a:t>χ</a:t>
            </a:r>
            <a:r>
              <a:rPr sz="1200" i="1" spc="104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71353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1270" y="848164"/>
            <a:ext cx="2165327" cy="24475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4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</a:rPr>
              <a:t>Connecting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to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Real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Data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11910"/>
            <a:ext cx="37420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ahoma"/>
                <a:cs typeface="Tahoma"/>
              </a:rPr>
              <a:t>Compared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scattering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gold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nanoparticles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bulk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reflectance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04" y="609066"/>
            <a:ext cx="3903345" cy="2737485"/>
            <a:chOff x="136004" y="609066"/>
            <a:chExt cx="3903345" cy="2737485"/>
          </a:xfrm>
        </p:grpSpPr>
        <p:sp>
          <p:nvSpPr>
            <p:cNvPr id="6" name="object 6"/>
            <p:cNvSpPr/>
            <p:nvPr/>
          </p:nvSpPr>
          <p:spPr>
            <a:xfrm>
              <a:off x="138544" y="609066"/>
              <a:ext cx="5080" cy="2737485"/>
            </a:xfrm>
            <a:custGeom>
              <a:avLst/>
              <a:gdLst/>
              <a:ahLst/>
              <a:cxnLst/>
              <a:rect l="l" t="t" r="r" b="b"/>
              <a:pathLst>
                <a:path w="5080" h="2737485">
                  <a:moveTo>
                    <a:pt x="0" y="2737281"/>
                  </a:moveTo>
                  <a:lnTo>
                    <a:pt x="5054" y="2737281"/>
                  </a:lnTo>
                  <a:lnTo>
                    <a:pt x="5054" y="0"/>
                  </a:lnTo>
                  <a:lnTo>
                    <a:pt x="0" y="0"/>
                  </a:lnTo>
                  <a:lnTo>
                    <a:pt x="0" y="2737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611606"/>
              <a:ext cx="3898265" cy="0"/>
            </a:xfrm>
            <a:custGeom>
              <a:avLst/>
              <a:gdLst/>
              <a:ahLst/>
              <a:cxnLst/>
              <a:rect l="l" t="t" r="r" b="b"/>
              <a:pathLst>
                <a:path w="3898265">
                  <a:moveTo>
                    <a:pt x="0" y="0"/>
                  </a:moveTo>
                  <a:lnTo>
                    <a:pt x="38977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2021" y="2434207"/>
            <a:ext cx="1917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latin typeface="Calibri"/>
                <a:cs typeface="Calibri"/>
              </a:rPr>
              <a:t>gold_nanoparticle_plot.png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609066"/>
            <a:ext cx="4608195" cy="2847340"/>
            <a:chOff x="0" y="609066"/>
            <a:chExt cx="4608195" cy="2847340"/>
          </a:xfrm>
        </p:grpSpPr>
        <p:sp>
          <p:nvSpPr>
            <p:cNvPr id="10" name="object 10"/>
            <p:cNvSpPr/>
            <p:nvPr/>
          </p:nvSpPr>
          <p:spPr>
            <a:xfrm>
              <a:off x="4031284" y="609066"/>
              <a:ext cx="5080" cy="2737485"/>
            </a:xfrm>
            <a:custGeom>
              <a:avLst/>
              <a:gdLst/>
              <a:ahLst/>
              <a:cxnLst/>
              <a:rect l="l" t="t" r="r" b="b"/>
              <a:pathLst>
                <a:path w="5079" h="2737485">
                  <a:moveTo>
                    <a:pt x="0" y="2737281"/>
                  </a:moveTo>
                  <a:lnTo>
                    <a:pt x="5054" y="2737281"/>
                  </a:lnTo>
                  <a:lnTo>
                    <a:pt x="5054" y="0"/>
                  </a:lnTo>
                  <a:lnTo>
                    <a:pt x="0" y="0"/>
                  </a:lnTo>
                  <a:lnTo>
                    <a:pt x="0" y="2737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5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</a:rPr>
              <a:t>Quantum</a:t>
            </a:r>
            <a:r>
              <a:rPr sz="1400" spc="-5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Dots</a:t>
            </a:r>
            <a:r>
              <a:rPr sz="1400" spc="-50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and</a:t>
            </a:r>
            <a:r>
              <a:rPr sz="1400" spc="-50" dirty="0">
                <a:solidFill>
                  <a:srgbClr val="FFFFFF"/>
                </a:solidFill>
              </a:rPr>
              <a:t> Nanoarrays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9316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65947"/>
            <a:ext cx="354837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Tahoma"/>
                <a:cs typeface="Tahoma"/>
              </a:rPr>
              <a:t>Mie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theory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coated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spheres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like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quantum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dots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latin typeface="Tahoma"/>
                <a:cs typeface="Tahoma"/>
              </a:rPr>
              <a:t>Helped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</a:t>
            </a:r>
            <a:r>
              <a:rPr sz="1100" spc="-30" dirty="0">
                <a:latin typeface="Tahoma"/>
                <a:cs typeface="Tahoma"/>
              </a:rPr>
              <a:t> visualize </a:t>
            </a:r>
            <a:r>
              <a:rPr sz="1100" spc="-20" dirty="0">
                <a:latin typeface="Tahoma"/>
                <a:cs typeface="Tahoma"/>
              </a:rPr>
              <a:t>field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localization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resonance</a:t>
            </a:r>
            <a:r>
              <a:rPr sz="1100" spc="-30" dirty="0">
                <a:latin typeface="Tahoma"/>
                <a:cs typeface="Tahoma"/>
              </a:rPr>
              <a:t> behavior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0319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949" y="1595964"/>
            <a:ext cx="2136797" cy="844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1839" y="1226363"/>
            <a:ext cx="2041626" cy="16064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6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832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1: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4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Parameter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127970"/>
            <a:ext cx="4287628" cy="10719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7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41262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Homework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Silicon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4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Wavelength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89" y="902645"/>
            <a:ext cx="3166940" cy="18027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8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Homework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3:</a:t>
            </a: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Bulk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Reflectance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Comparison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97379"/>
            <a:ext cx="4608195" cy="3058795"/>
            <a:chOff x="0" y="397379"/>
            <a:chExt cx="4608195" cy="3058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397379"/>
              <a:ext cx="3898006" cy="29235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Tymon</a:t>
            </a:r>
            <a:r>
              <a:rPr spc="15" dirty="0"/>
              <a:t> </a:t>
            </a:r>
            <a:r>
              <a:rPr spc="-10" dirty="0"/>
              <a:t>Sharp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0986" y="3351784"/>
            <a:ext cx="906144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I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Survived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Scattering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May</a:t>
            </a:r>
            <a:r>
              <a:rPr spc="35" dirty="0"/>
              <a:t> </a:t>
            </a:r>
            <a:r>
              <a:rPr dirty="0"/>
              <a:t>1,</a:t>
            </a:r>
            <a:r>
              <a:rPr spc="3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spc="-10" dirty="0"/>
              <a:t>9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3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Trebuchet MS</vt:lpstr>
      <vt:lpstr>Office Theme</vt:lpstr>
      <vt:lpstr>PowerPoint Presentation</vt:lpstr>
      <vt:lpstr>Starting Point: The Amplitude Matrix</vt:lpstr>
      <vt:lpstr>Implemented recursive relations for πn(cos θ) and τn(cos θ)</vt:lpstr>
      <vt:lpstr>PowerPoint Presentation</vt:lpstr>
      <vt:lpstr>Connecting to Real Data</vt:lpstr>
      <vt:lpstr>Quantum Dots and Nanoarrays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 from the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Survived Scattering</dc:title>
  <dc:creator>Tymon Sharp</dc:creator>
  <cp:lastModifiedBy>Tymon Sharp</cp:lastModifiedBy>
  <cp:revision>1</cp:revision>
  <dcterms:created xsi:type="dcterms:W3CDTF">2025-05-01T17:26:02Z</dcterms:created>
  <dcterms:modified xsi:type="dcterms:W3CDTF">2025-05-01T17:29:08Z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2025-05-01T00:00:00Z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