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8273" autoAdjust="0"/>
  </p:normalViewPr>
  <p:slideViewPr>
    <p:cSldViewPr snapToGrid="0">
      <p:cViewPr varScale="1">
        <p:scale>
          <a:sx n="78" d="100"/>
          <a:sy n="78" d="100"/>
        </p:scale>
        <p:origin x="1758" y="78"/>
      </p:cViewPr>
      <p:guideLst/>
    </p:cSldViewPr>
  </p:slideViewPr>
  <p:notesTextViewPr>
    <p:cViewPr>
      <p:scale>
        <a:sx n="1" d="1"/>
        <a:sy n="1" d="1"/>
      </p:scale>
      <p:origin x="0" y="0"/>
    </p:cViewPr>
  </p:notesTextViewPr>
  <p:notesViewPr>
    <p:cSldViewPr snapToGrid="0">
      <p:cViewPr varScale="1">
        <p:scale>
          <a:sx n="61" d="100"/>
          <a:sy n="61" d="100"/>
        </p:scale>
        <p:origin x="295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5228-A13E-4C85-A0AD-73A54B234870}" type="datetimeFigureOut">
              <a:rPr lang="en-AU" smtClean="0"/>
              <a:t>21/10/2020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D3825-B347-4594-9E7F-A1323566AA11}" type="slidenum">
              <a:rPr lang="en-AU" smtClean="0"/>
              <a:t>‹#›</a:t>
            </a:fld>
            <a:endParaRPr lang="en-AU"/>
          </a:p>
        </p:txBody>
      </p:sp>
    </p:spTree>
    <p:extLst>
      <p:ext uri="{BB962C8B-B14F-4D97-AF65-F5344CB8AC3E}">
        <p14:creationId xmlns:p14="http://schemas.microsoft.com/office/powerpoint/2010/main" val="3464920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https://martinfowler.com/articles/micro-frontends.html</a:t>
            </a:r>
          </a:p>
        </p:txBody>
      </p:sp>
      <p:sp>
        <p:nvSpPr>
          <p:cNvPr id="4" name="Slide Number Placeholder 3"/>
          <p:cNvSpPr>
            <a:spLocks noGrp="1"/>
          </p:cNvSpPr>
          <p:nvPr>
            <p:ph type="sldNum" sz="quarter" idx="5"/>
          </p:nvPr>
        </p:nvSpPr>
        <p:spPr/>
        <p:txBody>
          <a:bodyPr/>
          <a:lstStyle/>
          <a:p>
            <a:fld id="{1E1D3825-B347-4594-9E7F-A1323566AA11}" type="slidenum">
              <a:rPr lang="en-AU" smtClean="0"/>
              <a:t>1</a:t>
            </a:fld>
            <a:endParaRPr lang="en-AU"/>
          </a:p>
        </p:txBody>
      </p:sp>
    </p:spTree>
    <p:extLst>
      <p:ext uri="{BB962C8B-B14F-4D97-AF65-F5344CB8AC3E}">
        <p14:creationId xmlns:p14="http://schemas.microsoft.com/office/powerpoint/2010/main" val="71333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sohne"/>
              </a:rPr>
              <a:t>Microservices advantages</a:t>
            </a:r>
          </a:p>
          <a:p>
            <a:pPr algn="l">
              <a:buFont typeface="Arial" panose="020B0604020202020204" pitchFamily="34" charset="0"/>
              <a:buNone/>
            </a:pPr>
            <a:r>
              <a:rPr lang="en-US" b="0" i="0" dirty="0">
                <a:solidFill>
                  <a:srgbClr val="292929"/>
                </a:solidFill>
                <a:effectLst/>
                <a:latin typeface="charter"/>
              </a:rPr>
              <a:t>decoupled codebase</a:t>
            </a:r>
          </a:p>
          <a:p>
            <a:pPr algn="l">
              <a:buFont typeface="Arial" panose="020B0604020202020204" pitchFamily="34" charset="0"/>
              <a:buNone/>
            </a:pPr>
            <a:r>
              <a:rPr lang="en-US" b="0" i="0" dirty="0">
                <a:solidFill>
                  <a:srgbClr val="292929"/>
                </a:solidFill>
                <a:effectLst/>
                <a:latin typeface="charter"/>
              </a:rPr>
              <a:t>autonomous teams</a:t>
            </a:r>
          </a:p>
          <a:p>
            <a:pPr algn="l">
              <a:buFont typeface="Arial" panose="020B0604020202020204" pitchFamily="34" charset="0"/>
              <a:buNone/>
            </a:pPr>
            <a:r>
              <a:rPr lang="en-US" b="0" i="0" dirty="0">
                <a:solidFill>
                  <a:srgbClr val="292929"/>
                </a:solidFill>
                <a:effectLst/>
                <a:latin typeface="charter"/>
              </a:rPr>
              <a:t>technology and framework agnostic</a:t>
            </a:r>
          </a:p>
          <a:p>
            <a:pPr algn="l">
              <a:buFont typeface="Arial" panose="020B0604020202020204" pitchFamily="34" charset="0"/>
              <a:buNone/>
            </a:pPr>
            <a:r>
              <a:rPr lang="en-US" b="0" i="0" dirty="0">
                <a:solidFill>
                  <a:srgbClr val="292929"/>
                </a:solidFill>
                <a:effectLst/>
                <a:latin typeface="charter"/>
              </a:rPr>
              <a:t>independent deployments</a:t>
            </a:r>
          </a:p>
          <a:p>
            <a:pPr algn="l">
              <a:buFont typeface="Arial" panose="020B0604020202020204" pitchFamily="34" charset="0"/>
              <a:buNone/>
            </a:pPr>
            <a:r>
              <a:rPr lang="en-US" b="0" i="0" dirty="0">
                <a:solidFill>
                  <a:srgbClr val="292929"/>
                </a:solidFill>
                <a:effectLst/>
                <a:latin typeface="charter"/>
              </a:rPr>
              <a:t>scalability</a:t>
            </a:r>
          </a:p>
          <a:p>
            <a:pPr algn="l">
              <a:buFont typeface="Arial" panose="020B0604020202020204" pitchFamily="34" charset="0"/>
              <a:buNone/>
            </a:pPr>
            <a:r>
              <a:rPr lang="en-US" b="0" i="0" dirty="0">
                <a:solidFill>
                  <a:srgbClr val="292929"/>
                </a:solidFill>
                <a:effectLst/>
                <a:latin typeface="charter"/>
              </a:rPr>
              <a:t>reusability</a:t>
            </a:r>
          </a:p>
          <a:p>
            <a:endParaRPr lang="en-AU" dirty="0"/>
          </a:p>
        </p:txBody>
      </p:sp>
      <p:sp>
        <p:nvSpPr>
          <p:cNvPr id="4" name="Slide Number Placeholder 3"/>
          <p:cNvSpPr>
            <a:spLocks noGrp="1"/>
          </p:cNvSpPr>
          <p:nvPr>
            <p:ph type="sldNum" sz="quarter" idx="5"/>
          </p:nvPr>
        </p:nvSpPr>
        <p:spPr/>
        <p:txBody>
          <a:bodyPr/>
          <a:lstStyle/>
          <a:p>
            <a:fld id="{1E1D3825-B347-4594-9E7F-A1323566AA11}" type="slidenum">
              <a:rPr lang="en-AU" smtClean="0"/>
              <a:t>2</a:t>
            </a:fld>
            <a:endParaRPr lang="en-AU"/>
          </a:p>
        </p:txBody>
      </p:sp>
    </p:spTree>
    <p:extLst>
      <p:ext uri="{BB962C8B-B14F-4D97-AF65-F5344CB8AC3E}">
        <p14:creationId xmlns:p14="http://schemas.microsoft.com/office/powerpoint/2010/main" val="212382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Deployments </a:t>
            </a:r>
          </a:p>
          <a:p>
            <a:r>
              <a:rPr lang="en-US" dirty="0"/>
              <a:t>Reduced Risk: You are only deploying what has changed instead of the entire application. “If it is not broken don’t fix it”</a:t>
            </a:r>
          </a:p>
          <a:p>
            <a:r>
              <a:rPr lang="en-US" dirty="0"/>
              <a:t>Quick fixes to production: Avoiding dependencies on other teams or code allows you to ship critical fixes faster.</a:t>
            </a:r>
          </a:p>
          <a:p>
            <a:r>
              <a:rPr lang="en-US" dirty="0"/>
              <a:t>Simplified testing: Run tests for the individual frontends with defined boundaries and guarantee their functionality by following the single responsibility approach.</a:t>
            </a:r>
          </a:p>
          <a:p>
            <a:endParaRPr lang="en-US" dirty="0"/>
          </a:p>
          <a:p>
            <a:r>
              <a:rPr lang="en-US" dirty="0"/>
              <a:t>Independent Teams </a:t>
            </a:r>
          </a:p>
          <a:p>
            <a:r>
              <a:rPr lang="en-US" dirty="0"/>
              <a:t>Full ownership: Vertical slicing could be applied to the team structure to deliver features end to end, owning the entire tech stack.</a:t>
            </a:r>
          </a:p>
          <a:p>
            <a:r>
              <a:rPr lang="en-US" dirty="0"/>
              <a:t>Avoid dependencies: The team’s autonomy helps to reduce the need for coordination and helps avoid interference/blockers.</a:t>
            </a:r>
          </a:p>
          <a:p>
            <a:r>
              <a:rPr lang="en-US" dirty="0"/>
              <a:t>Faster time to market: Increased velocity and autonomy to push features out of the door faster.</a:t>
            </a:r>
          </a:p>
          <a:p>
            <a:endParaRPr lang="en-US" dirty="0"/>
          </a:p>
          <a:p>
            <a:r>
              <a:rPr lang="en-US" dirty="0"/>
              <a:t>Decoupled Codebases</a:t>
            </a:r>
          </a:p>
          <a:p>
            <a:r>
              <a:rPr lang="en-US" dirty="0"/>
              <a:t>Developer Experience: Improvements in productivity and focus.</a:t>
            </a:r>
          </a:p>
          <a:p>
            <a:r>
              <a:rPr lang="en-US" dirty="0"/>
              <a:t>Reduced Scope: Helps developers to understand the code better and prevents being overwhelmed by a huge codebase</a:t>
            </a:r>
          </a:p>
          <a:p>
            <a:r>
              <a:rPr lang="en-US" dirty="0"/>
              <a:t>Avoid accidental coupling: Developers only interact with specific parts of the code when developing new features and because there are set boundaries, this stops the need for connecting components that should not know about each other.</a:t>
            </a:r>
          </a:p>
          <a:p>
            <a:endParaRPr lang="en-US" dirty="0"/>
          </a:p>
          <a:p>
            <a:r>
              <a:rPr lang="en-US" dirty="0"/>
              <a:t>Reusability </a:t>
            </a:r>
          </a:p>
          <a:p>
            <a:r>
              <a:rPr lang="en-US" dirty="0"/>
              <a:t>Encapsulated Experiences: Features built as independent user experiences can be easily reused throughout the application.</a:t>
            </a:r>
          </a:p>
          <a:p>
            <a:r>
              <a:rPr lang="en-US" dirty="0"/>
              <a:t>Composition: similar to the reusability of components achieved by composition this approach can also be applied to micro frontends.</a:t>
            </a:r>
          </a:p>
          <a:p>
            <a:r>
              <a:rPr lang="en-US" dirty="0"/>
              <a:t>Reuse by other applications: Because micro frontends have their own CI/CD pipeline, they can be deployed to different applications and even be shared as “plug and play” solutions that contain all the business logic and UI presentation required to fulfil multiple use cases.</a:t>
            </a:r>
            <a:endParaRPr lang="en-AU" dirty="0"/>
          </a:p>
        </p:txBody>
      </p:sp>
      <p:sp>
        <p:nvSpPr>
          <p:cNvPr id="4" name="Slide Number Placeholder 3"/>
          <p:cNvSpPr>
            <a:spLocks noGrp="1"/>
          </p:cNvSpPr>
          <p:nvPr>
            <p:ph type="sldNum" sz="quarter" idx="5"/>
          </p:nvPr>
        </p:nvSpPr>
        <p:spPr/>
        <p:txBody>
          <a:bodyPr/>
          <a:lstStyle/>
          <a:p>
            <a:fld id="{1E1D3825-B347-4594-9E7F-A1323566AA11}" type="slidenum">
              <a:rPr lang="en-AU" smtClean="0"/>
              <a:t>3</a:t>
            </a:fld>
            <a:endParaRPr lang="en-AU"/>
          </a:p>
        </p:txBody>
      </p:sp>
    </p:spTree>
    <p:extLst>
      <p:ext uri="{BB962C8B-B14F-4D97-AF65-F5344CB8AC3E}">
        <p14:creationId xmlns:p14="http://schemas.microsoft.com/office/powerpoint/2010/main" val="319530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iframe</a:t>
            </a:r>
          </a:p>
          <a:p>
            <a:r>
              <a:rPr lang="en-US" dirty="0"/>
              <a:t>retired</a:t>
            </a:r>
          </a:p>
          <a:p>
            <a:endParaRPr lang="en-AU" dirty="0"/>
          </a:p>
          <a:p>
            <a:r>
              <a:rPr lang="en-AU" dirty="0"/>
              <a:t>DOM Render</a:t>
            </a:r>
          </a:p>
          <a:p>
            <a:r>
              <a:rPr lang="en-AU" dirty="0"/>
              <a:t>Vast majority of SPA micro frontend applications</a:t>
            </a:r>
          </a:p>
          <a:p>
            <a:endParaRPr lang="en-AU" dirty="0"/>
          </a:p>
          <a:p>
            <a:r>
              <a:rPr lang="en-AU" dirty="0"/>
              <a:t>Web Component</a:t>
            </a:r>
          </a:p>
          <a:p>
            <a:r>
              <a:rPr lang="en-AU" dirty="0"/>
              <a:t>The future</a:t>
            </a:r>
          </a:p>
        </p:txBody>
      </p:sp>
      <p:sp>
        <p:nvSpPr>
          <p:cNvPr id="4" name="Slide Number Placeholder 3"/>
          <p:cNvSpPr>
            <a:spLocks noGrp="1"/>
          </p:cNvSpPr>
          <p:nvPr>
            <p:ph type="sldNum" sz="quarter" idx="5"/>
          </p:nvPr>
        </p:nvSpPr>
        <p:spPr/>
        <p:txBody>
          <a:bodyPr/>
          <a:lstStyle/>
          <a:p>
            <a:fld id="{1E1D3825-B347-4594-9E7F-A1323566AA11}" type="slidenum">
              <a:rPr lang="en-AU" smtClean="0"/>
              <a:t>4</a:t>
            </a:fld>
            <a:endParaRPr lang="en-AU"/>
          </a:p>
        </p:txBody>
      </p:sp>
    </p:spTree>
    <p:extLst>
      <p:ext uri="{BB962C8B-B14F-4D97-AF65-F5344CB8AC3E}">
        <p14:creationId xmlns:p14="http://schemas.microsoft.com/office/powerpoint/2010/main" val="333110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E1D3825-B347-4594-9E7F-A1323566AA11}" type="slidenum">
              <a:rPr lang="en-AU" smtClean="0"/>
              <a:t>5</a:t>
            </a:fld>
            <a:endParaRPr lang="en-AU"/>
          </a:p>
        </p:txBody>
      </p:sp>
    </p:spTree>
    <p:extLst>
      <p:ext uri="{BB962C8B-B14F-4D97-AF65-F5344CB8AC3E}">
        <p14:creationId xmlns:p14="http://schemas.microsoft.com/office/powerpoint/2010/main" val="74047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7C02-3BBB-4DC6-96FB-D73DD0FB3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2BEB19B-A610-4C55-832F-FA1A56918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048FABB-3A9A-419F-9BA9-C9359D5642AA}"/>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5" name="Footer Placeholder 4">
            <a:extLst>
              <a:ext uri="{FF2B5EF4-FFF2-40B4-BE49-F238E27FC236}">
                <a16:creationId xmlns:a16="http://schemas.microsoft.com/office/drawing/2014/main" id="{852EDDC8-A2ED-4D21-A132-BA2DCC501F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B5367-15F4-46BD-96A2-FE9C7DEAD6B6}"/>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81386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97B7-E2FF-44F2-916A-6B0286DB487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4B3CA3-9361-4EF4-8481-F52A527E3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09FB8C-2D6E-4321-B4D3-C23EC52E334D}"/>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5" name="Footer Placeholder 4">
            <a:extLst>
              <a:ext uri="{FF2B5EF4-FFF2-40B4-BE49-F238E27FC236}">
                <a16:creationId xmlns:a16="http://schemas.microsoft.com/office/drawing/2014/main" id="{DBE22078-8BCA-4270-87F6-34238ABFE2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1F0F04-3C08-4074-B3DE-B0FFA52B3718}"/>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26710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FB83E-AAE8-4F15-9FD5-7D6A07169D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73E4506-BFEA-4D36-A340-9B056F249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02540F-4713-4457-BAA1-81665D27A18A}"/>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5" name="Footer Placeholder 4">
            <a:extLst>
              <a:ext uri="{FF2B5EF4-FFF2-40B4-BE49-F238E27FC236}">
                <a16:creationId xmlns:a16="http://schemas.microsoft.com/office/drawing/2014/main" id="{CC1014AA-AD76-4E93-A1D9-84C65BEDFD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BBA646-7DE0-4E7E-AB48-7F6856AB1220}"/>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24818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49DF-DFFF-4411-B833-1E91344434B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960456-FC5F-45C1-9A9C-B980279FE8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BBA2DC-17D7-44D1-954C-0364E9D3549E}"/>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5" name="Footer Placeholder 4">
            <a:extLst>
              <a:ext uri="{FF2B5EF4-FFF2-40B4-BE49-F238E27FC236}">
                <a16:creationId xmlns:a16="http://schemas.microsoft.com/office/drawing/2014/main" id="{EB2D9A0C-1029-43FA-9E1D-2CB8B145FD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021FB0-F797-4AE4-80CE-22CFD9EBC47A}"/>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4903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14A9-469C-40A6-99CF-B61A4633D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79278A-634B-439B-83F1-F34FC2BFD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EDC1AF-4C50-4499-95C9-141CFEB2F44C}"/>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5" name="Footer Placeholder 4">
            <a:extLst>
              <a:ext uri="{FF2B5EF4-FFF2-40B4-BE49-F238E27FC236}">
                <a16:creationId xmlns:a16="http://schemas.microsoft.com/office/drawing/2014/main" id="{D184D855-C475-4FB5-B85E-DA2CA97EE5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23BF0F6-00C3-4F2B-8135-613865727C6B}"/>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264331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879E-9BA8-4EB3-BFE4-C95D13409C9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2C77AC-CEBC-4CC5-A33B-34B63B7432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54C9F40-5303-4218-9AA5-6B633994D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F4F674-7353-4B34-92D3-4C97CA380A05}"/>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6" name="Footer Placeholder 5">
            <a:extLst>
              <a:ext uri="{FF2B5EF4-FFF2-40B4-BE49-F238E27FC236}">
                <a16:creationId xmlns:a16="http://schemas.microsoft.com/office/drawing/2014/main" id="{0D01FD03-3562-469C-A88F-56F4CC4C8E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0E43C9C-8A2C-4FD4-9E58-3272B97B5A6A}"/>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181336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5CD6-BD72-4CAD-8641-E03AD005EB7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A7F897E-A040-4030-8A16-823AEAD20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9AFC0-5AE2-426E-9D5C-7B3C7A414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D142FA6-F9F2-4DF6-A4FC-F8EDEF9DC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3ADC9-F137-4A99-8476-6F97E99E95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895E9C7-7709-4096-AD3E-46BC20269FEC}"/>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8" name="Footer Placeholder 7">
            <a:extLst>
              <a:ext uri="{FF2B5EF4-FFF2-40B4-BE49-F238E27FC236}">
                <a16:creationId xmlns:a16="http://schemas.microsoft.com/office/drawing/2014/main" id="{60A60D47-C970-41E6-9885-FE6DA4EECB0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C011AD4-F527-4EE5-BA60-A9A51DE1EE39}"/>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377865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1F28-7F67-4086-87AB-8113CFB225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DC2D866-F3C4-4950-804B-E1FA5C46CE7C}"/>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4" name="Footer Placeholder 3">
            <a:extLst>
              <a:ext uri="{FF2B5EF4-FFF2-40B4-BE49-F238E27FC236}">
                <a16:creationId xmlns:a16="http://schemas.microsoft.com/office/drawing/2014/main" id="{DB42DE65-890C-42F8-AD7A-2E3E563E20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E35E19F-906D-446D-88D4-265DA517A485}"/>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23369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CC17D-10E0-4249-AD47-78704619552C}"/>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3" name="Footer Placeholder 2">
            <a:extLst>
              <a:ext uri="{FF2B5EF4-FFF2-40B4-BE49-F238E27FC236}">
                <a16:creationId xmlns:a16="http://schemas.microsoft.com/office/drawing/2014/main" id="{FF8F7D32-99E2-4DA4-9BE5-BF54EA869C0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6CC61C-B5AE-4596-A360-42C5C1888FA6}"/>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350911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399F-620D-4A37-ABCE-0EF2A0EE9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E3FEA9C-9225-4DFF-A3FE-920A42F766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2936A4F-A391-4050-9352-6C3A975BB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264CE-EC06-4FEA-B942-C2D26B2C66C4}"/>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6" name="Footer Placeholder 5">
            <a:extLst>
              <a:ext uri="{FF2B5EF4-FFF2-40B4-BE49-F238E27FC236}">
                <a16:creationId xmlns:a16="http://schemas.microsoft.com/office/drawing/2014/main" id="{271B895A-4F12-4CCD-993E-CEDD9B3881B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8062E06-D26E-4438-A06B-089E0DE5065A}"/>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243686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8099-E373-4D2D-A092-73299A292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1F02CEB-4CF1-4449-B1EA-682972E4C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103A105-98F1-473C-A09F-9537547A0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99C71-8C32-4700-B43E-0549092BD9E6}"/>
              </a:ext>
            </a:extLst>
          </p:cNvPr>
          <p:cNvSpPr>
            <a:spLocks noGrp="1"/>
          </p:cNvSpPr>
          <p:nvPr>
            <p:ph type="dt" sz="half" idx="10"/>
          </p:nvPr>
        </p:nvSpPr>
        <p:spPr/>
        <p:txBody>
          <a:bodyPr/>
          <a:lstStyle/>
          <a:p>
            <a:fld id="{9ED3D637-421C-44AF-BB04-BB9D8AF9370B}" type="datetimeFigureOut">
              <a:rPr lang="en-AU" smtClean="0"/>
              <a:t>21/10/2020</a:t>
            </a:fld>
            <a:endParaRPr lang="en-AU"/>
          </a:p>
        </p:txBody>
      </p:sp>
      <p:sp>
        <p:nvSpPr>
          <p:cNvPr id="6" name="Footer Placeholder 5">
            <a:extLst>
              <a:ext uri="{FF2B5EF4-FFF2-40B4-BE49-F238E27FC236}">
                <a16:creationId xmlns:a16="http://schemas.microsoft.com/office/drawing/2014/main" id="{49C5578B-2169-4238-BDC9-371678FA3AD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9CB6812-7432-4F9B-B1B9-43DFE9626C0B}"/>
              </a:ext>
            </a:extLst>
          </p:cNvPr>
          <p:cNvSpPr>
            <a:spLocks noGrp="1"/>
          </p:cNvSpPr>
          <p:nvPr>
            <p:ph type="sldNum" sz="quarter" idx="12"/>
          </p:nvPr>
        </p:nvSpPr>
        <p:spPr/>
        <p:txBody>
          <a:bodyPr/>
          <a:lstStyle/>
          <a:p>
            <a:fld id="{DF9530B6-F6D4-4D87-95AC-F63196547E9B}" type="slidenum">
              <a:rPr lang="en-AU" smtClean="0"/>
              <a:t>‹#›</a:t>
            </a:fld>
            <a:endParaRPr lang="en-AU"/>
          </a:p>
        </p:txBody>
      </p:sp>
    </p:spTree>
    <p:extLst>
      <p:ext uri="{BB962C8B-B14F-4D97-AF65-F5344CB8AC3E}">
        <p14:creationId xmlns:p14="http://schemas.microsoft.com/office/powerpoint/2010/main" val="160979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3C491-2591-4CFA-A778-0CB3ACC9B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C4AD675-A2EE-4B8E-ABFE-C243919AE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59EB972-C9F8-4D57-B295-C50AE2EAA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3D637-421C-44AF-BB04-BB9D8AF9370B}" type="datetimeFigureOut">
              <a:rPr lang="en-AU" smtClean="0"/>
              <a:t>21/10/2020</a:t>
            </a:fld>
            <a:endParaRPr lang="en-AU"/>
          </a:p>
        </p:txBody>
      </p:sp>
      <p:sp>
        <p:nvSpPr>
          <p:cNvPr id="5" name="Footer Placeholder 4">
            <a:extLst>
              <a:ext uri="{FF2B5EF4-FFF2-40B4-BE49-F238E27FC236}">
                <a16:creationId xmlns:a16="http://schemas.microsoft.com/office/drawing/2014/main" id="{6326FD76-5584-4D0E-9E7C-A95724968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52EEF0-1C23-4E33-8C00-C600037AD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530B6-F6D4-4D87-95AC-F63196547E9B}" type="slidenum">
              <a:rPr lang="en-AU" smtClean="0"/>
              <a:t>‹#›</a:t>
            </a:fld>
            <a:endParaRPr lang="en-AU"/>
          </a:p>
        </p:txBody>
      </p:sp>
    </p:spTree>
    <p:extLst>
      <p:ext uri="{BB962C8B-B14F-4D97-AF65-F5344CB8AC3E}">
        <p14:creationId xmlns:p14="http://schemas.microsoft.com/office/powerpoint/2010/main" val="23559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7DFCD1-D3EA-424C-9552-1D873F83A6BF}"/>
              </a:ext>
            </a:extLst>
          </p:cNvPr>
          <p:cNvSpPr>
            <a:spLocks noGrp="1"/>
          </p:cNvSpPr>
          <p:nvPr>
            <p:ph type="ctrTitle"/>
          </p:nvPr>
        </p:nvSpPr>
        <p:spPr>
          <a:xfrm>
            <a:off x="1524000" y="1122363"/>
            <a:ext cx="9144000" cy="2387600"/>
          </a:xfrm>
        </p:spPr>
        <p:txBody>
          <a:bodyPr/>
          <a:lstStyle/>
          <a:p>
            <a:r>
              <a:rPr lang="en-US" dirty="0"/>
              <a:t>Micro Frontend</a:t>
            </a:r>
            <a:endParaRPr lang="en-AU" dirty="0"/>
          </a:p>
        </p:txBody>
      </p:sp>
    </p:spTree>
    <p:extLst>
      <p:ext uri="{BB962C8B-B14F-4D97-AF65-F5344CB8AC3E}">
        <p14:creationId xmlns:p14="http://schemas.microsoft.com/office/powerpoint/2010/main" val="29092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E7F-AE95-4617-9F31-E11BDEA60D0F}"/>
              </a:ext>
            </a:extLst>
          </p:cNvPr>
          <p:cNvSpPr>
            <a:spLocks noGrp="1"/>
          </p:cNvSpPr>
          <p:nvPr>
            <p:ph type="title"/>
          </p:nvPr>
        </p:nvSpPr>
        <p:spPr/>
        <p:txBody>
          <a:bodyPr/>
          <a:lstStyle/>
          <a:p>
            <a:r>
              <a:rPr lang="en-US" dirty="0"/>
              <a:t>The last mile of microservice</a:t>
            </a:r>
            <a:endParaRPr lang="en-AU" dirty="0"/>
          </a:p>
        </p:txBody>
      </p:sp>
      <p:sp>
        <p:nvSpPr>
          <p:cNvPr id="3" name="Content Placeholder 2">
            <a:extLst>
              <a:ext uri="{FF2B5EF4-FFF2-40B4-BE49-F238E27FC236}">
                <a16:creationId xmlns:a16="http://schemas.microsoft.com/office/drawing/2014/main" id="{1326F0C6-1E1C-4EF4-9419-0F0E33FB8EB0}"/>
              </a:ext>
            </a:extLst>
          </p:cNvPr>
          <p:cNvSpPr>
            <a:spLocks noGrp="1"/>
          </p:cNvSpPr>
          <p:nvPr>
            <p:ph idx="1"/>
          </p:nvPr>
        </p:nvSpPr>
        <p:spPr/>
        <p:txBody>
          <a:bodyPr/>
          <a:lstStyle/>
          <a:p>
            <a:r>
              <a:rPr lang="en-US" dirty="0"/>
              <a:t>The Micro frontend architecture is a new paradigm that allows you to split the “frontend monolith” into small, reusable and independent user experiences.</a:t>
            </a:r>
          </a:p>
          <a:p>
            <a:r>
              <a:rPr lang="en-US" dirty="0"/>
              <a:t>These experiences have their own repositories, their own CI/CD pipeline and can be deployed and tested independently.</a:t>
            </a:r>
            <a:endParaRPr lang="en-AU" dirty="0"/>
          </a:p>
          <a:p>
            <a:endParaRPr lang="en-AU" dirty="0"/>
          </a:p>
        </p:txBody>
      </p:sp>
    </p:spTree>
    <p:extLst>
      <p:ext uri="{BB962C8B-B14F-4D97-AF65-F5344CB8AC3E}">
        <p14:creationId xmlns:p14="http://schemas.microsoft.com/office/powerpoint/2010/main" val="228821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87C7C-9B54-4DD4-AA09-C14A7055F985}"/>
              </a:ext>
            </a:extLst>
          </p:cNvPr>
          <p:cNvSpPr>
            <a:spLocks noGrp="1"/>
          </p:cNvSpPr>
          <p:nvPr>
            <p:ph idx="1"/>
          </p:nvPr>
        </p:nvSpPr>
        <p:spPr>
          <a:xfrm>
            <a:off x="838200" y="2579427"/>
            <a:ext cx="10515600" cy="3025242"/>
          </a:xfrm>
        </p:spPr>
        <p:txBody>
          <a:bodyPr/>
          <a:lstStyle/>
          <a:p>
            <a:r>
              <a:rPr lang="en-AU" dirty="0"/>
              <a:t>Independent Deployments</a:t>
            </a:r>
          </a:p>
          <a:p>
            <a:r>
              <a:rPr lang="en-AU" dirty="0"/>
              <a:t>Independent Teams</a:t>
            </a:r>
          </a:p>
          <a:p>
            <a:r>
              <a:rPr lang="en-AU" dirty="0"/>
              <a:t>Decoupled Codebases</a:t>
            </a:r>
          </a:p>
          <a:p>
            <a:r>
              <a:rPr lang="en-AU" dirty="0"/>
              <a:t>Developer Experience</a:t>
            </a:r>
          </a:p>
        </p:txBody>
      </p:sp>
      <p:sp>
        <p:nvSpPr>
          <p:cNvPr id="4" name="Title 1">
            <a:extLst>
              <a:ext uri="{FF2B5EF4-FFF2-40B4-BE49-F238E27FC236}">
                <a16:creationId xmlns:a16="http://schemas.microsoft.com/office/drawing/2014/main" id="{A7C68ABD-35F3-4161-8EFE-A0D4225E2962}"/>
              </a:ext>
            </a:extLst>
          </p:cNvPr>
          <p:cNvSpPr>
            <a:spLocks noGrp="1"/>
          </p:cNvSpPr>
          <p:nvPr>
            <p:ph type="title"/>
          </p:nvPr>
        </p:nvSpPr>
        <p:spPr>
          <a:xfrm>
            <a:off x="838200" y="365125"/>
            <a:ext cx="10515600" cy="1325563"/>
          </a:xfrm>
        </p:spPr>
        <p:txBody>
          <a:bodyPr/>
          <a:lstStyle/>
          <a:p>
            <a:r>
              <a:rPr lang="en-US" dirty="0"/>
              <a:t>Benefits</a:t>
            </a:r>
            <a:endParaRPr lang="en-AU" dirty="0"/>
          </a:p>
        </p:txBody>
      </p:sp>
    </p:spTree>
    <p:extLst>
      <p:ext uri="{BB962C8B-B14F-4D97-AF65-F5344CB8AC3E}">
        <p14:creationId xmlns:p14="http://schemas.microsoft.com/office/powerpoint/2010/main" val="356358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E318-D260-4411-8EDE-838950FACBD4}"/>
              </a:ext>
            </a:extLst>
          </p:cNvPr>
          <p:cNvSpPr>
            <a:spLocks noGrp="1"/>
          </p:cNvSpPr>
          <p:nvPr>
            <p:ph type="title"/>
          </p:nvPr>
        </p:nvSpPr>
        <p:spPr/>
        <p:txBody>
          <a:bodyPr/>
          <a:lstStyle/>
          <a:p>
            <a:r>
              <a:rPr lang="en-US" dirty="0"/>
              <a:t>Approaches</a:t>
            </a:r>
            <a:endParaRPr lang="en-AU" dirty="0"/>
          </a:p>
        </p:txBody>
      </p:sp>
      <p:sp>
        <p:nvSpPr>
          <p:cNvPr id="3" name="Content Placeholder 2">
            <a:extLst>
              <a:ext uri="{FF2B5EF4-FFF2-40B4-BE49-F238E27FC236}">
                <a16:creationId xmlns:a16="http://schemas.microsoft.com/office/drawing/2014/main" id="{994A61ED-B4F2-441B-832E-2D8F1B074A68}"/>
              </a:ext>
            </a:extLst>
          </p:cNvPr>
          <p:cNvSpPr>
            <a:spLocks noGrp="1"/>
          </p:cNvSpPr>
          <p:nvPr>
            <p:ph idx="1"/>
          </p:nvPr>
        </p:nvSpPr>
        <p:spPr/>
        <p:txBody>
          <a:bodyPr/>
          <a:lstStyle/>
          <a:p>
            <a:r>
              <a:rPr lang="en-US" dirty="0"/>
              <a:t>iframe </a:t>
            </a:r>
          </a:p>
          <a:p>
            <a:r>
              <a:rPr lang="en-US" dirty="0"/>
              <a:t>DOM Render</a:t>
            </a:r>
          </a:p>
          <a:p>
            <a:r>
              <a:rPr lang="en-AU" dirty="0"/>
              <a:t>Web Component</a:t>
            </a:r>
          </a:p>
        </p:txBody>
      </p:sp>
      <p:sp>
        <p:nvSpPr>
          <p:cNvPr id="5" name="Arrow: Left 4">
            <a:extLst>
              <a:ext uri="{FF2B5EF4-FFF2-40B4-BE49-F238E27FC236}">
                <a16:creationId xmlns:a16="http://schemas.microsoft.com/office/drawing/2014/main" id="{A367E8F1-B172-4607-826B-6A3348BB53DE}"/>
              </a:ext>
            </a:extLst>
          </p:cNvPr>
          <p:cNvSpPr/>
          <p:nvPr/>
        </p:nvSpPr>
        <p:spPr>
          <a:xfrm>
            <a:off x="3163329" y="2397209"/>
            <a:ext cx="370703" cy="3089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962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illustration of an example micro frontend–based app as described above.">
            <a:extLst>
              <a:ext uri="{FF2B5EF4-FFF2-40B4-BE49-F238E27FC236}">
                <a16:creationId xmlns:a16="http://schemas.microsoft.com/office/drawing/2014/main" id="{5761287E-39A6-4C27-9E96-173D919B3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909" y="559558"/>
            <a:ext cx="8872182" cy="5323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854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1FEDB476-96A7-4E2F-A2B8-817D1081DDBE}"/>
              </a:ext>
            </a:extLst>
          </p:cNvPr>
          <p:cNvGrpSpPr/>
          <p:nvPr/>
        </p:nvGrpSpPr>
        <p:grpSpPr>
          <a:xfrm>
            <a:off x="3188598" y="1293758"/>
            <a:ext cx="1247477" cy="3389968"/>
            <a:chOff x="1854068" y="2492363"/>
            <a:chExt cx="1247477" cy="3389968"/>
          </a:xfrm>
        </p:grpSpPr>
        <p:sp>
          <p:nvSpPr>
            <p:cNvPr id="22" name="Rectangle 21">
              <a:extLst>
                <a:ext uri="{FF2B5EF4-FFF2-40B4-BE49-F238E27FC236}">
                  <a16:creationId xmlns:a16="http://schemas.microsoft.com/office/drawing/2014/main" id="{0D1921CE-DC2B-4460-9612-42A6DE77E525}"/>
                </a:ext>
              </a:extLst>
            </p:cNvPr>
            <p:cNvSpPr/>
            <p:nvPr/>
          </p:nvSpPr>
          <p:spPr>
            <a:xfrm>
              <a:off x="1854068" y="2492363"/>
              <a:ext cx="1247477" cy="30916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3ABB36D8-E281-490E-9C5F-976FF84E627D}"/>
                </a:ext>
              </a:extLst>
            </p:cNvPr>
            <p:cNvSpPr/>
            <p:nvPr/>
          </p:nvSpPr>
          <p:spPr>
            <a:xfrm>
              <a:off x="2063301" y="2614786"/>
              <a:ext cx="848380" cy="7098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endParaRPr lang="en-AU" dirty="0"/>
            </a:p>
          </p:txBody>
        </p:sp>
        <p:sp>
          <p:nvSpPr>
            <p:cNvPr id="6" name="Rectangle 5">
              <a:extLst>
                <a:ext uri="{FF2B5EF4-FFF2-40B4-BE49-F238E27FC236}">
                  <a16:creationId xmlns:a16="http://schemas.microsoft.com/office/drawing/2014/main" id="{49C13604-0550-4C9A-B3F6-C14192E2FFC6}"/>
                </a:ext>
              </a:extLst>
            </p:cNvPr>
            <p:cNvSpPr/>
            <p:nvPr/>
          </p:nvSpPr>
          <p:spPr>
            <a:xfrm>
              <a:off x="2063301" y="3677076"/>
              <a:ext cx="848380" cy="7098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endParaRPr lang="en-AU" dirty="0"/>
            </a:p>
          </p:txBody>
        </p:sp>
        <p:sp>
          <p:nvSpPr>
            <p:cNvPr id="8" name="Rectangle 7">
              <a:extLst>
                <a:ext uri="{FF2B5EF4-FFF2-40B4-BE49-F238E27FC236}">
                  <a16:creationId xmlns:a16="http://schemas.microsoft.com/office/drawing/2014/main" id="{1D689DCF-1E9A-465F-B0D4-AAA2CDAA3EB0}"/>
                </a:ext>
              </a:extLst>
            </p:cNvPr>
            <p:cNvSpPr/>
            <p:nvPr/>
          </p:nvSpPr>
          <p:spPr>
            <a:xfrm>
              <a:off x="2067814" y="4744750"/>
              <a:ext cx="848381" cy="7098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Storage</a:t>
              </a:r>
              <a:endParaRPr lang="en-AU" sz="1400" dirty="0"/>
            </a:p>
          </p:txBody>
        </p:sp>
        <p:sp>
          <p:nvSpPr>
            <p:cNvPr id="9" name="Arrow: Up-Down 8">
              <a:extLst>
                <a:ext uri="{FF2B5EF4-FFF2-40B4-BE49-F238E27FC236}">
                  <a16:creationId xmlns:a16="http://schemas.microsoft.com/office/drawing/2014/main" id="{1D20629B-DB6C-4AE9-A8DC-E8FCED7A33A1}"/>
                </a:ext>
              </a:extLst>
            </p:cNvPr>
            <p:cNvSpPr/>
            <p:nvPr/>
          </p:nvSpPr>
          <p:spPr>
            <a:xfrm>
              <a:off x="2372843" y="4381061"/>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Arrow: Up-Down 10">
              <a:extLst>
                <a:ext uri="{FF2B5EF4-FFF2-40B4-BE49-F238E27FC236}">
                  <a16:creationId xmlns:a16="http://schemas.microsoft.com/office/drawing/2014/main" id="{EC03F97A-4A6B-4DE8-B11E-F21C248390D6}"/>
                </a:ext>
              </a:extLst>
            </p:cNvPr>
            <p:cNvSpPr/>
            <p:nvPr/>
          </p:nvSpPr>
          <p:spPr>
            <a:xfrm>
              <a:off x="2384664" y="3312864"/>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Up-Down 18">
              <a:extLst>
                <a:ext uri="{FF2B5EF4-FFF2-40B4-BE49-F238E27FC236}">
                  <a16:creationId xmlns:a16="http://schemas.microsoft.com/office/drawing/2014/main" id="{160ED543-3A4A-4DF1-9D87-11DBE43CE920}"/>
                </a:ext>
              </a:extLst>
            </p:cNvPr>
            <p:cNvSpPr/>
            <p:nvPr/>
          </p:nvSpPr>
          <p:spPr>
            <a:xfrm>
              <a:off x="2383265" y="5530498"/>
              <a:ext cx="165438"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27" name="Group 126">
            <a:extLst>
              <a:ext uri="{FF2B5EF4-FFF2-40B4-BE49-F238E27FC236}">
                <a16:creationId xmlns:a16="http://schemas.microsoft.com/office/drawing/2014/main" id="{4AEDEF3E-9660-4919-8DA9-C5D88E98F6EF}"/>
              </a:ext>
            </a:extLst>
          </p:cNvPr>
          <p:cNvGrpSpPr/>
          <p:nvPr/>
        </p:nvGrpSpPr>
        <p:grpSpPr>
          <a:xfrm>
            <a:off x="3188598" y="4753645"/>
            <a:ext cx="6009896" cy="359314"/>
            <a:chOff x="1792675" y="5951601"/>
            <a:chExt cx="6009896" cy="359314"/>
          </a:xfrm>
        </p:grpSpPr>
        <p:sp>
          <p:nvSpPr>
            <p:cNvPr id="13" name="Cylinder 12">
              <a:extLst>
                <a:ext uri="{FF2B5EF4-FFF2-40B4-BE49-F238E27FC236}">
                  <a16:creationId xmlns:a16="http://schemas.microsoft.com/office/drawing/2014/main" id="{0201DCE8-A7C2-4BF7-A039-8AA9805C5352}"/>
                </a:ext>
              </a:extLst>
            </p:cNvPr>
            <p:cNvSpPr/>
            <p:nvPr/>
          </p:nvSpPr>
          <p:spPr>
            <a:xfrm rot="5400000">
              <a:off x="4622416" y="3121860"/>
              <a:ext cx="350413" cy="6009896"/>
            </a:xfrm>
            <a:prstGeom prst="can">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AU" dirty="0"/>
            </a:p>
          </p:txBody>
        </p:sp>
        <p:pic>
          <p:nvPicPr>
            <p:cNvPr id="21" name="Graphic 20" descr="Envelope">
              <a:extLst>
                <a:ext uri="{FF2B5EF4-FFF2-40B4-BE49-F238E27FC236}">
                  <a16:creationId xmlns:a16="http://schemas.microsoft.com/office/drawing/2014/main" id="{20AEA2E6-9316-45F6-8A1A-FD566043F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5951601"/>
              <a:ext cx="354645" cy="350414"/>
            </a:xfrm>
            <a:prstGeom prst="rect">
              <a:avLst/>
            </a:prstGeom>
          </p:spPr>
        </p:pic>
        <p:pic>
          <p:nvPicPr>
            <p:cNvPr id="53" name="Graphic 52" descr="Envelope">
              <a:extLst>
                <a:ext uri="{FF2B5EF4-FFF2-40B4-BE49-F238E27FC236}">
                  <a16:creationId xmlns:a16="http://schemas.microsoft.com/office/drawing/2014/main" id="{8D8BCFAB-79D6-4F22-A0A8-AF2226F06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2464" y="5960501"/>
              <a:ext cx="354645" cy="350414"/>
            </a:xfrm>
            <a:prstGeom prst="rect">
              <a:avLst/>
            </a:prstGeom>
          </p:spPr>
        </p:pic>
        <p:pic>
          <p:nvPicPr>
            <p:cNvPr id="55" name="Graphic 54" descr="Envelope">
              <a:extLst>
                <a:ext uri="{FF2B5EF4-FFF2-40B4-BE49-F238E27FC236}">
                  <a16:creationId xmlns:a16="http://schemas.microsoft.com/office/drawing/2014/main" id="{86BB197B-5921-465E-B441-2DCC97390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2372" y="5951601"/>
              <a:ext cx="354645" cy="350414"/>
            </a:xfrm>
            <a:prstGeom prst="rect">
              <a:avLst/>
            </a:prstGeom>
          </p:spPr>
        </p:pic>
      </p:grpSp>
      <p:grpSp>
        <p:nvGrpSpPr>
          <p:cNvPr id="52" name="Group 51">
            <a:extLst>
              <a:ext uri="{FF2B5EF4-FFF2-40B4-BE49-F238E27FC236}">
                <a16:creationId xmlns:a16="http://schemas.microsoft.com/office/drawing/2014/main" id="{2D320007-0D73-4E4B-8928-3EABF9F4A1CF}"/>
              </a:ext>
            </a:extLst>
          </p:cNvPr>
          <p:cNvGrpSpPr/>
          <p:nvPr/>
        </p:nvGrpSpPr>
        <p:grpSpPr>
          <a:xfrm>
            <a:off x="4787505" y="1293757"/>
            <a:ext cx="1247477" cy="3384710"/>
            <a:chOff x="1951613" y="2497621"/>
            <a:chExt cx="1247477" cy="3384710"/>
          </a:xfrm>
        </p:grpSpPr>
        <p:sp>
          <p:nvSpPr>
            <p:cNvPr id="54" name="Rectangle 53">
              <a:extLst>
                <a:ext uri="{FF2B5EF4-FFF2-40B4-BE49-F238E27FC236}">
                  <a16:creationId xmlns:a16="http://schemas.microsoft.com/office/drawing/2014/main" id="{475B5623-4081-4AA7-BB1D-2D91466AA3AC}"/>
                </a:ext>
              </a:extLst>
            </p:cNvPr>
            <p:cNvSpPr/>
            <p:nvPr/>
          </p:nvSpPr>
          <p:spPr>
            <a:xfrm>
              <a:off x="1951613" y="2497621"/>
              <a:ext cx="1247477" cy="30916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Rectangle 55">
              <a:extLst>
                <a:ext uri="{FF2B5EF4-FFF2-40B4-BE49-F238E27FC236}">
                  <a16:creationId xmlns:a16="http://schemas.microsoft.com/office/drawing/2014/main" id="{220CA399-0D42-4985-B7D5-24A1F48B370A}"/>
                </a:ext>
              </a:extLst>
            </p:cNvPr>
            <p:cNvSpPr/>
            <p:nvPr/>
          </p:nvSpPr>
          <p:spPr>
            <a:xfrm>
              <a:off x="2063301" y="2614786"/>
              <a:ext cx="848380" cy="7098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endParaRPr lang="en-AU" dirty="0"/>
            </a:p>
          </p:txBody>
        </p:sp>
        <p:sp>
          <p:nvSpPr>
            <p:cNvPr id="57" name="Rectangle 56">
              <a:extLst>
                <a:ext uri="{FF2B5EF4-FFF2-40B4-BE49-F238E27FC236}">
                  <a16:creationId xmlns:a16="http://schemas.microsoft.com/office/drawing/2014/main" id="{9FB1E7B0-B447-4D7A-BA19-486F3D956F17}"/>
                </a:ext>
              </a:extLst>
            </p:cNvPr>
            <p:cNvSpPr/>
            <p:nvPr/>
          </p:nvSpPr>
          <p:spPr>
            <a:xfrm>
              <a:off x="2063301" y="3677076"/>
              <a:ext cx="848380" cy="7098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endParaRPr lang="en-AU" dirty="0"/>
            </a:p>
          </p:txBody>
        </p:sp>
        <p:sp>
          <p:nvSpPr>
            <p:cNvPr id="58" name="Rectangle 57">
              <a:extLst>
                <a:ext uri="{FF2B5EF4-FFF2-40B4-BE49-F238E27FC236}">
                  <a16:creationId xmlns:a16="http://schemas.microsoft.com/office/drawing/2014/main" id="{D6AF4817-4187-499E-9455-EABAB8BB7AE8}"/>
                </a:ext>
              </a:extLst>
            </p:cNvPr>
            <p:cNvSpPr/>
            <p:nvPr/>
          </p:nvSpPr>
          <p:spPr>
            <a:xfrm>
              <a:off x="2067814" y="4744750"/>
              <a:ext cx="848381" cy="7098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Storage</a:t>
              </a:r>
              <a:endParaRPr lang="en-AU" sz="1400" dirty="0"/>
            </a:p>
          </p:txBody>
        </p:sp>
        <p:sp>
          <p:nvSpPr>
            <p:cNvPr id="59" name="Arrow: Up-Down 58">
              <a:extLst>
                <a:ext uri="{FF2B5EF4-FFF2-40B4-BE49-F238E27FC236}">
                  <a16:creationId xmlns:a16="http://schemas.microsoft.com/office/drawing/2014/main" id="{78CB0557-047B-452E-94C6-16AE0DD96A54}"/>
                </a:ext>
              </a:extLst>
            </p:cNvPr>
            <p:cNvSpPr/>
            <p:nvPr/>
          </p:nvSpPr>
          <p:spPr>
            <a:xfrm>
              <a:off x="2372843" y="4381061"/>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Arrow: Up-Down 59">
              <a:extLst>
                <a:ext uri="{FF2B5EF4-FFF2-40B4-BE49-F238E27FC236}">
                  <a16:creationId xmlns:a16="http://schemas.microsoft.com/office/drawing/2014/main" id="{002CD3CB-A345-461A-8D69-9DDB601BC3F0}"/>
                </a:ext>
              </a:extLst>
            </p:cNvPr>
            <p:cNvSpPr/>
            <p:nvPr/>
          </p:nvSpPr>
          <p:spPr>
            <a:xfrm>
              <a:off x="2384664" y="3312864"/>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Arrow: Up-Down 60">
              <a:extLst>
                <a:ext uri="{FF2B5EF4-FFF2-40B4-BE49-F238E27FC236}">
                  <a16:creationId xmlns:a16="http://schemas.microsoft.com/office/drawing/2014/main" id="{D733D252-BDFE-4B04-ABB5-BA7B9C84A45B}"/>
                </a:ext>
              </a:extLst>
            </p:cNvPr>
            <p:cNvSpPr/>
            <p:nvPr/>
          </p:nvSpPr>
          <p:spPr>
            <a:xfrm>
              <a:off x="2383265" y="5530498"/>
              <a:ext cx="165438"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2" name="Group 61">
            <a:extLst>
              <a:ext uri="{FF2B5EF4-FFF2-40B4-BE49-F238E27FC236}">
                <a16:creationId xmlns:a16="http://schemas.microsoft.com/office/drawing/2014/main" id="{52BEDC58-5341-4A93-AB81-285BEC48076B}"/>
              </a:ext>
            </a:extLst>
          </p:cNvPr>
          <p:cNvGrpSpPr/>
          <p:nvPr/>
        </p:nvGrpSpPr>
        <p:grpSpPr>
          <a:xfrm>
            <a:off x="6339823" y="1293757"/>
            <a:ext cx="1247477" cy="3389968"/>
            <a:chOff x="1854068" y="2492363"/>
            <a:chExt cx="1247477" cy="3389968"/>
          </a:xfrm>
        </p:grpSpPr>
        <p:sp>
          <p:nvSpPr>
            <p:cNvPr id="63" name="Rectangle 62">
              <a:extLst>
                <a:ext uri="{FF2B5EF4-FFF2-40B4-BE49-F238E27FC236}">
                  <a16:creationId xmlns:a16="http://schemas.microsoft.com/office/drawing/2014/main" id="{ADC6D7B0-AA5D-492B-9240-040BE598478E}"/>
                </a:ext>
              </a:extLst>
            </p:cNvPr>
            <p:cNvSpPr/>
            <p:nvPr/>
          </p:nvSpPr>
          <p:spPr>
            <a:xfrm>
              <a:off x="1854068" y="2492363"/>
              <a:ext cx="1247477" cy="30916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Rectangle 63">
              <a:extLst>
                <a:ext uri="{FF2B5EF4-FFF2-40B4-BE49-F238E27FC236}">
                  <a16:creationId xmlns:a16="http://schemas.microsoft.com/office/drawing/2014/main" id="{2D46EE87-17E6-42CB-96F9-6DCC8ECD54C8}"/>
                </a:ext>
              </a:extLst>
            </p:cNvPr>
            <p:cNvSpPr/>
            <p:nvPr/>
          </p:nvSpPr>
          <p:spPr>
            <a:xfrm>
              <a:off x="2063301" y="2614786"/>
              <a:ext cx="848380" cy="7098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endParaRPr lang="en-AU" dirty="0"/>
            </a:p>
          </p:txBody>
        </p:sp>
        <p:sp>
          <p:nvSpPr>
            <p:cNvPr id="65" name="Rectangle 64">
              <a:extLst>
                <a:ext uri="{FF2B5EF4-FFF2-40B4-BE49-F238E27FC236}">
                  <a16:creationId xmlns:a16="http://schemas.microsoft.com/office/drawing/2014/main" id="{6BA9B617-D8CE-4A47-969B-495142145F40}"/>
                </a:ext>
              </a:extLst>
            </p:cNvPr>
            <p:cNvSpPr/>
            <p:nvPr/>
          </p:nvSpPr>
          <p:spPr>
            <a:xfrm>
              <a:off x="2063301" y="3677076"/>
              <a:ext cx="848380" cy="7098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endParaRPr lang="en-AU" dirty="0"/>
            </a:p>
          </p:txBody>
        </p:sp>
        <p:sp>
          <p:nvSpPr>
            <p:cNvPr id="66" name="Rectangle 65">
              <a:extLst>
                <a:ext uri="{FF2B5EF4-FFF2-40B4-BE49-F238E27FC236}">
                  <a16:creationId xmlns:a16="http://schemas.microsoft.com/office/drawing/2014/main" id="{7DEE213E-27C0-460F-BC40-3A52E26B063B}"/>
                </a:ext>
              </a:extLst>
            </p:cNvPr>
            <p:cNvSpPr/>
            <p:nvPr/>
          </p:nvSpPr>
          <p:spPr>
            <a:xfrm>
              <a:off x="2067814" y="4744750"/>
              <a:ext cx="848381" cy="7098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Storage</a:t>
              </a:r>
              <a:endParaRPr lang="en-AU" sz="1400" dirty="0"/>
            </a:p>
          </p:txBody>
        </p:sp>
        <p:sp>
          <p:nvSpPr>
            <p:cNvPr id="67" name="Arrow: Up-Down 66">
              <a:extLst>
                <a:ext uri="{FF2B5EF4-FFF2-40B4-BE49-F238E27FC236}">
                  <a16:creationId xmlns:a16="http://schemas.microsoft.com/office/drawing/2014/main" id="{9B2F6BE9-E754-4EA6-8180-9C11020C985A}"/>
                </a:ext>
              </a:extLst>
            </p:cNvPr>
            <p:cNvSpPr/>
            <p:nvPr/>
          </p:nvSpPr>
          <p:spPr>
            <a:xfrm>
              <a:off x="2372843" y="4381061"/>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Arrow: Up-Down 67">
              <a:extLst>
                <a:ext uri="{FF2B5EF4-FFF2-40B4-BE49-F238E27FC236}">
                  <a16:creationId xmlns:a16="http://schemas.microsoft.com/office/drawing/2014/main" id="{5B3D0BF8-69E2-4707-9A03-680E2458C552}"/>
                </a:ext>
              </a:extLst>
            </p:cNvPr>
            <p:cNvSpPr/>
            <p:nvPr/>
          </p:nvSpPr>
          <p:spPr>
            <a:xfrm>
              <a:off x="2384664" y="3312864"/>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Arrow: Up-Down 68">
              <a:extLst>
                <a:ext uri="{FF2B5EF4-FFF2-40B4-BE49-F238E27FC236}">
                  <a16:creationId xmlns:a16="http://schemas.microsoft.com/office/drawing/2014/main" id="{03448B32-ACBE-4914-B20E-5933D245E0E2}"/>
                </a:ext>
              </a:extLst>
            </p:cNvPr>
            <p:cNvSpPr/>
            <p:nvPr/>
          </p:nvSpPr>
          <p:spPr>
            <a:xfrm>
              <a:off x="2383265" y="5530498"/>
              <a:ext cx="165438"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0" name="Group 69">
            <a:extLst>
              <a:ext uri="{FF2B5EF4-FFF2-40B4-BE49-F238E27FC236}">
                <a16:creationId xmlns:a16="http://schemas.microsoft.com/office/drawing/2014/main" id="{80CC47A9-A977-41FE-B193-474EFFE09C4E}"/>
              </a:ext>
            </a:extLst>
          </p:cNvPr>
          <p:cNvGrpSpPr/>
          <p:nvPr/>
        </p:nvGrpSpPr>
        <p:grpSpPr>
          <a:xfrm>
            <a:off x="7892141" y="1299316"/>
            <a:ext cx="1247477" cy="3389968"/>
            <a:chOff x="1854068" y="2492363"/>
            <a:chExt cx="1247477" cy="3389968"/>
          </a:xfrm>
        </p:grpSpPr>
        <p:sp>
          <p:nvSpPr>
            <p:cNvPr id="71" name="Rectangle 70">
              <a:extLst>
                <a:ext uri="{FF2B5EF4-FFF2-40B4-BE49-F238E27FC236}">
                  <a16:creationId xmlns:a16="http://schemas.microsoft.com/office/drawing/2014/main" id="{38FD35D1-1370-49F1-A2BE-F5ADD024D6D2}"/>
                </a:ext>
              </a:extLst>
            </p:cNvPr>
            <p:cNvSpPr/>
            <p:nvPr/>
          </p:nvSpPr>
          <p:spPr>
            <a:xfrm>
              <a:off x="1854068" y="2492363"/>
              <a:ext cx="1247477" cy="309162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Rectangle 71">
              <a:extLst>
                <a:ext uri="{FF2B5EF4-FFF2-40B4-BE49-F238E27FC236}">
                  <a16:creationId xmlns:a16="http://schemas.microsoft.com/office/drawing/2014/main" id="{2D1B789B-25F9-45AE-ABED-8ECFA6E56335}"/>
                </a:ext>
              </a:extLst>
            </p:cNvPr>
            <p:cNvSpPr/>
            <p:nvPr/>
          </p:nvSpPr>
          <p:spPr>
            <a:xfrm>
              <a:off x="2063301" y="2614786"/>
              <a:ext cx="848380" cy="70989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endParaRPr lang="en-AU" dirty="0"/>
            </a:p>
          </p:txBody>
        </p:sp>
        <p:sp>
          <p:nvSpPr>
            <p:cNvPr id="73" name="Rectangle 72">
              <a:extLst>
                <a:ext uri="{FF2B5EF4-FFF2-40B4-BE49-F238E27FC236}">
                  <a16:creationId xmlns:a16="http://schemas.microsoft.com/office/drawing/2014/main" id="{810D5628-6548-4D96-B486-E08E78D5A88F}"/>
                </a:ext>
              </a:extLst>
            </p:cNvPr>
            <p:cNvSpPr/>
            <p:nvPr/>
          </p:nvSpPr>
          <p:spPr>
            <a:xfrm>
              <a:off x="2063301" y="3677076"/>
              <a:ext cx="848380" cy="70989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endParaRPr lang="en-AU" dirty="0"/>
            </a:p>
          </p:txBody>
        </p:sp>
        <p:sp>
          <p:nvSpPr>
            <p:cNvPr id="74" name="Rectangle 73">
              <a:extLst>
                <a:ext uri="{FF2B5EF4-FFF2-40B4-BE49-F238E27FC236}">
                  <a16:creationId xmlns:a16="http://schemas.microsoft.com/office/drawing/2014/main" id="{94D86182-F76E-4EC9-B4CE-52B6483A45D4}"/>
                </a:ext>
              </a:extLst>
            </p:cNvPr>
            <p:cNvSpPr/>
            <p:nvPr/>
          </p:nvSpPr>
          <p:spPr>
            <a:xfrm>
              <a:off x="2067814" y="4744750"/>
              <a:ext cx="848381" cy="7098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Storage</a:t>
              </a:r>
              <a:endParaRPr lang="en-AU" sz="1400" dirty="0"/>
            </a:p>
          </p:txBody>
        </p:sp>
        <p:sp>
          <p:nvSpPr>
            <p:cNvPr id="103" name="Arrow: Up-Down 102">
              <a:extLst>
                <a:ext uri="{FF2B5EF4-FFF2-40B4-BE49-F238E27FC236}">
                  <a16:creationId xmlns:a16="http://schemas.microsoft.com/office/drawing/2014/main" id="{8FF94E5D-B2E4-4199-A53D-1DD1F4672388}"/>
                </a:ext>
              </a:extLst>
            </p:cNvPr>
            <p:cNvSpPr/>
            <p:nvPr/>
          </p:nvSpPr>
          <p:spPr>
            <a:xfrm>
              <a:off x="2372843" y="4381061"/>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Arrow: Up-Down 103">
              <a:extLst>
                <a:ext uri="{FF2B5EF4-FFF2-40B4-BE49-F238E27FC236}">
                  <a16:creationId xmlns:a16="http://schemas.microsoft.com/office/drawing/2014/main" id="{5F96CF8B-70C1-4AC3-A788-A65761BC87D5}"/>
                </a:ext>
              </a:extLst>
            </p:cNvPr>
            <p:cNvSpPr/>
            <p:nvPr/>
          </p:nvSpPr>
          <p:spPr>
            <a:xfrm>
              <a:off x="2384664" y="3312864"/>
              <a:ext cx="186283"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Arrow: Up-Down 104">
              <a:extLst>
                <a:ext uri="{FF2B5EF4-FFF2-40B4-BE49-F238E27FC236}">
                  <a16:creationId xmlns:a16="http://schemas.microsoft.com/office/drawing/2014/main" id="{913B2D7F-D6C1-4352-9A87-AE2F2F0439D9}"/>
                </a:ext>
              </a:extLst>
            </p:cNvPr>
            <p:cNvSpPr/>
            <p:nvPr/>
          </p:nvSpPr>
          <p:spPr>
            <a:xfrm>
              <a:off x="2383265" y="5530498"/>
              <a:ext cx="165438" cy="351833"/>
            </a:xfrm>
            <a:prstGeom prst="up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1625684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421</Words>
  <Application>Microsoft Office PowerPoint</Application>
  <PresentationFormat>Widescreen</PresentationFormat>
  <Paragraphs>66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charter</vt:lpstr>
      <vt:lpstr>sohne</vt:lpstr>
      <vt:lpstr>Office Theme</vt:lpstr>
      <vt:lpstr>Micro Frontend</vt:lpstr>
      <vt:lpstr>The last mile of microservice</vt:lpstr>
      <vt:lpstr>Benefits</vt:lpstr>
      <vt:lpstr>Approaches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Johnny Zou</dc:creator>
  <cp:lastModifiedBy>Johnny Zou</cp:lastModifiedBy>
  <cp:revision>21</cp:revision>
  <dcterms:created xsi:type="dcterms:W3CDTF">2020-10-20T22:21:55Z</dcterms:created>
  <dcterms:modified xsi:type="dcterms:W3CDTF">2020-10-21T01:21:53Z</dcterms:modified>
</cp:coreProperties>
</file>