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7"/>
  </p:notesMasterIdLst>
  <p:handoutMasterIdLst>
    <p:handoutMasterId r:id="rId18"/>
  </p:handoutMasterIdLst>
  <p:sldIdLst>
    <p:sldId id="256" r:id="rId3"/>
    <p:sldId id="257" r:id="rId4"/>
    <p:sldId id="262" r:id="rId5"/>
    <p:sldId id="282" r:id="rId6"/>
    <p:sldId id="298" r:id="rId7"/>
    <p:sldId id="285" r:id="rId8"/>
    <p:sldId id="293" r:id="rId9"/>
    <p:sldId id="290" r:id="rId10"/>
    <p:sldId id="296" r:id="rId11"/>
    <p:sldId id="297" r:id="rId12"/>
    <p:sldId id="294" r:id="rId13"/>
    <p:sldId id="299" r:id="rId14"/>
    <p:sldId id="295" r:id="rId15"/>
    <p:sldId id="300" r:id="rId16"/>
  </p:sldIdLst>
  <p:sldSz cx="10080625" cy="7559675"/>
  <p:notesSz cx="7559675" cy="10691813"/>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840" y="48"/>
      </p:cViewPr>
      <p:guideLst/>
    </p:cSldViewPr>
  </p:slideViewPr>
  <p:notesTextViewPr>
    <p:cViewPr>
      <p:scale>
        <a:sx n="1" d="1"/>
        <a:sy n="1" d="1"/>
      </p:scale>
      <p:origin x="0" y="0"/>
    </p:cViewPr>
  </p:notesTextViewPr>
  <p:sorterViewPr>
    <p:cViewPr>
      <p:scale>
        <a:sx n="100" d="100"/>
        <a:sy n="100" d="100"/>
      </p:scale>
      <p:origin x="0" y="-28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handoutMaster" Target="handoutMasters/handout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53462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idx="2"/>
          </p:nvPr>
        </p:nvSpPr>
        <p:spPr>
          <a:xfrm>
            <a:off x="1311275" y="1027113"/>
            <a:ext cx="4933950" cy="3700462"/>
          </a:xfrm>
          <a:prstGeom prst="rect">
            <a:avLst/>
          </a:prstGeom>
          <a:noFill/>
          <a:ln>
            <a:noFill/>
            <a:prstDash val="solid"/>
          </a:ln>
        </p:spPr>
      </p:sp>
      <p:sp>
        <p:nvSpPr>
          <p:cNvPr id="3" name="備忘稿版面配置區 2"/>
          <p:cNvSpPr txBox="1">
            <a:spLocks noGrp="1"/>
          </p:cNvSpPr>
          <p:nvPr>
            <p:ph type="body" sz="quarter" idx="3"/>
          </p:nvPr>
        </p:nvSpPr>
        <p:spPr>
          <a:xfrm>
            <a:off x="1169280" y="5086800"/>
            <a:ext cx="5222520" cy="4107600"/>
          </a:xfrm>
          <a:prstGeom prst="rect">
            <a:avLst/>
          </a:prstGeom>
          <a:noFill/>
          <a:ln>
            <a:noFill/>
          </a:ln>
        </p:spPr>
        <p:txBody>
          <a:bodyPr lIns="0" tIns="0" rIns="0" bIns="0"/>
          <a:lstStyle/>
          <a:p>
            <a:endParaRPr lang="en-US" altLang="zh-TW"/>
          </a:p>
        </p:txBody>
      </p:sp>
    </p:spTree>
    <p:extLst>
      <p:ext uri="{BB962C8B-B14F-4D97-AF65-F5344CB8AC3E}">
        <p14:creationId xmlns:p14="http://schemas.microsoft.com/office/powerpoint/2010/main" val="3674147635"/>
      </p:ext>
    </p:extLst>
  </p:cSld>
  <p:clrMap bg1="lt1" tx1="dk1" bg2="lt2" tx2="dk2" accent1="accent1" accent2="accent2" accent3="accent3" accent4="accent4" accent5="accent5" accent6="accent6" hlink="hlink" folHlink="folHlink"/>
  <p:notesStyle>
    <a:lvl1pPr marL="216000" marR="0" indent="0" rtl="0" hangingPunct="0">
      <a:tabLst/>
      <a:defRPr lang="en-US" altLang="zh-TW" sz="2000" b="0" i="0" u="none" strike="noStrike">
        <a:ln>
          <a:noFill/>
        </a:ln>
        <a:latin typeface="Bitstream Vera Serif" pitchFamily="18"/>
        <a:ea typeface="MingLiU" pitchFamily="2"/>
        <a:cs typeface="Tahoma" pitchFamily="2"/>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備忘稿版面配置區 2"/>
          <p:cNvSpPr txBox="1">
            <a:spLocks noGrp="1"/>
          </p:cNvSpPr>
          <p:nvPr>
            <p:ph type="body" sz="quarter" idx="1"/>
          </p:nvPr>
        </p:nvSpPr>
        <p:spPr/>
        <p:txBody>
          <a:bodyPr>
            <a:spAutoFit/>
          </a:bodyPr>
          <a:lstStyle/>
          <a:p>
            <a:endParaRPr lang="en-US" altLang="zh-TW"/>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備忘稿版面配置區 2"/>
          <p:cNvSpPr txBox="1">
            <a:spLocks noGrp="1"/>
          </p:cNvSpPr>
          <p:nvPr>
            <p:ph type="body" sz="quarter" idx="1"/>
          </p:nvPr>
        </p:nvSpPr>
        <p:spPr/>
        <p:txBody>
          <a:bodyPr/>
          <a:lstStyle/>
          <a:p>
            <a:endParaRPr lang="en-US" altLang="zh-TW"/>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noResize="1"/>
          </p:cNvSpPr>
          <p:nvPr>
            <p:ph type="sldImg"/>
          </p:nvPr>
        </p:nvSpPr>
        <p:spPr>
          <a:xfrm>
            <a:off x="1311275" y="1027113"/>
            <a:ext cx="4933950" cy="3700462"/>
          </a:xfrm>
          <a:solidFill>
            <a:schemeClr val="accent1"/>
          </a:solidFill>
          <a:ln w="25400">
            <a:solidFill>
              <a:schemeClr val="accent1">
                <a:shade val="50000"/>
              </a:schemeClr>
            </a:solidFill>
            <a:prstDash val="solid"/>
          </a:ln>
        </p:spPr>
      </p:sp>
      <p:sp>
        <p:nvSpPr>
          <p:cNvPr id="3" name="備忘稿版面配置區 2"/>
          <p:cNvSpPr txBox="1">
            <a:spLocks noGrp="1"/>
          </p:cNvSpPr>
          <p:nvPr>
            <p:ph type="body" sz="quarter" idx="1"/>
          </p:nvPr>
        </p:nvSpPr>
        <p:spPr/>
        <p:txBody>
          <a:bodyPr/>
          <a:lstStyle/>
          <a:p>
            <a:endParaRPr lang="en-US" altLang="zh-TW"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1311275" y="1027113"/>
            <a:ext cx="4933950" cy="3700462"/>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0143182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260476" y="1236665"/>
            <a:ext cx="7559675" cy="2632075"/>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260476" y="3970340"/>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5212676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006212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380289" y="330202"/>
            <a:ext cx="2339975" cy="6689725"/>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360364" y="330202"/>
            <a:ext cx="6867525" cy="6689725"/>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3671398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260476" y="1236665"/>
            <a:ext cx="7559675" cy="2632075"/>
          </a:xfrm>
        </p:spPr>
        <p:txBody>
          <a:bodyPr anchor="b"/>
          <a:lstStyle>
            <a:lvl1pPr algn="ctr">
              <a:defRPr sz="6000"/>
            </a:lvl1pPr>
          </a:lstStyle>
          <a:p>
            <a:r>
              <a:rPr lang="zh-TW" altLang="en-US" smtClean="0"/>
              <a:t>按一下以編輯母片標題樣式</a:t>
            </a:r>
            <a:endParaRPr lang="zh-TW" altLang="en-US"/>
          </a:p>
        </p:txBody>
      </p:sp>
      <p:sp>
        <p:nvSpPr>
          <p:cNvPr id="3" name="副標題 2"/>
          <p:cNvSpPr>
            <a:spLocks noGrp="1"/>
          </p:cNvSpPr>
          <p:nvPr>
            <p:ph type="subTitle" idx="1"/>
          </p:nvPr>
        </p:nvSpPr>
        <p:spPr>
          <a:xfrm>
            <a:off x="1260476" y="3970340"/>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zh-TW" altLang="en-US"/>
          </a:p>
        </p:txBody>
      </p:sp>
    </p:spTree>
    <p:extLst>
      <p:ext uri="{BB962C8B-B14F-4D97-AF65-F5344CB8AC3E}">
        <p14:creationId xmlns:p14="http://schemas.microsoft.com/office/powerpoint/2010/main" val="12618196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8222469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87388" y="1884365"/>
            <a:ext cx="8694737" cy="31448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87388" y="5059365"/>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Tree>
    <p:extLst>
      <p:ext uri="{BB962C8B-B14F-4D97-AF65-F5344CB8AC3E}">
        <p14:creationId xmlns:p14="http://schemas.microsoft.com/office/powerpoint/2010/main" val="38556911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1082675" y="3540127"/>
            <a:ext cx="4038600" cy="33242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273675" y="3540127"/>
            <a:ext cx="4040188" cy="332422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5496482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93738" y="403225"/>
            <a:ext cx="8694737" cy="1460500"/>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693738" y="2760663"/>
            <a:ext cx="4265612" cy="406241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103814"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5103814" y="2760663"/>
            <a:ext cx="4284662" cy="406241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141927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854172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416703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93738" y="503238"/>
            <a:ext cx="3251200" cy="17653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86251"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93738" y="2268540"/>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Tree>
    <p:extLst>
      <p:ext uri="{BB962C8B-B14F-4D97-AF65-F5344CB8AC3E}">
        <p14:creationId xmlns:p14="http://schemas.microsoft.com/office/powerpoint/2010/main" val="3198688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6578419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93738" y="503238"/>
            <a:ext cx="3251200" cy="17653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4286251"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93738" y="2268540"/>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Tree>
    <p:extLst>
      <p:ext uri="{BB962C8B-B14F-4D97-AF65-F5344CB8AC3E}">
        <p14:creationId xmlns:p14="http://schemas.microsoft.com/office/powerpoint/2010/main" val="145103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396342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78689" y="1890715"/>
            <a:ext cx="2065337" cy="4973637"/>
          </a:xfrm>
        </p:spPr>
        <p:txBody>
          <a:bodyPr vert="eaVert"/>
          <a:lstStyle/>
          <a:p>
            <a:r>
              <a:rPr lang="zh-TW" altLang="en-US" smtClean="0"/>
              <a:t>按一下以編輯母片標題樣式</a:t>
            </a:r>
            <a:endParaRPr lang="zh-TW" altLang="en-US"/>
          </a:p>
        </p:txBody>
      </p:sp>
      <p:sp>
        <p:nvSpPr>
          <p:cNvPr id="3" name="直排文字版面配置區 2"/>
          <p:cNvSpPr>
            <a:spLocks noGrp="1"/>
          </p:cNvSpPr>
          <p:nvPr>
            <p:ph type="body" orient="vert" idx="1"/>
          </p:nvPr>
        </p:nvSpPr>
        <p:spPr>
          <a:xfrm>
            <a:off x="1082676" y="1890715"/>
            <a:ext cx="6043613" cy="4973637"/>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624803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687388" y="1884365"/>
            <a:ext cx="8694737" cy="3144837"/>
          </a:xfrm>
        </p:spPr>
        <p:txBody>
          <a:bodyPr anchor="b"/>
          <a:lstStyle>
            <a:lvl1pPr>
              <a:defRPr sz="6000"/>
            </a:lvl1p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87388" y="5059365"/>
            <a:ext cx="8694737" cy="16525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Tree>
    <p:extLst>
      <p:ext uri="{BB962C8B-B14F-4D97-AF65-F5344CB8AC3E}">
        <p14:creationId xmlns:p14="http://schemas.microsoft.com/office/powerpoint/2010/main" val="32569011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
        <p:nvSpPr>
          <p:cNvPr id="3" name="內容版面配置區 2"/>
          <p:cNvSpPr>
            <a:spLocks noGrp="1"/>
          </p:cNvSpPr>
          <p:nvPr>
            <p:ph sz="half" idx="1"/>
          </p:nvPr>
        </p:nvSpPr>
        <p:spPr>
          <a:xfrm>
            <a:off x="360363" y="1885952"/>
            <a:ext cx="4603750" cy="513397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內容版面配置區 3"/>
          <p:cNvSpPr>
            <a:spLocks noGrp="1"/>
          </p:cNvSpPr>
          <p:nvPr>
            <p:ph sz="half" idx="2"/>
          </p:nvPr>
        </p:nvSpPr>
        <p:spPr>
          <a:xfrm>
            <a:off x="5116514" y="1885952"/>
            <a:ext cx="4603750" cy="5133975"/>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28651330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93738" y="403225"/>
            <a:ext cx="8694737" cy="1460500"/>
          </a:xfrm>
        </p:spPr>
        <p:txBody>
          <a:bodyPr/>
          <a:lstStyle/>
          <a:p>
            <a:r>
              <a:rPr lang="zh-TW" altLang="en-US" smtClean="0"/>
              <a:t>按一下以編輯母片標題樣式</a:t>
            </a:r>
            <a:endParaRPr lang="zh-TW" altLang="en-US"/>
          </a:p>
        </p:txBody>
      </p:sp>
      <p:sp>
        <p:nvSpPr>
          <p:cNvPr id="3" name="文字版面配置區 2"/>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內容版面配置區 3"/>
          <p:cNvSpPr>
            <a:spLocks noGrp="1"/>
          </p:cNvSpPr>
          <p:nvPr>
            <p:ph sz="half" idx="2"/>
          </p:nvPr>
        </p:nvSpPr>
        <p:spPr>
          <a:xfrm>
            <a:off x="693738" y="2760663"/>
            <a:ext cx="4265612" cy="406241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5" name="文字版面配置區 4"/>
          <p:cNvSpPr>
            <a:spLocks noGrp="1"/>
          </p:cNvSpPr>
          <p:nvPr>
            <p:ph type="body" sz="quarter" idx="3"/>
          </p:nvPr>
        </p:nvSpPr>
        <p:spPr>
          <a:xfrm>
            <a:off x="5103814"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內容版面配置區 5"/>
          <p:cNvSpPr>
            <a:spLocks noGrp="1"/>
          </p:cNvSpPr>
          <p:nvPr>
            <p:ph sz="quarter" idx="4"/>
          </p:nvPr>
        </p:nvSpPr>
        <p:spPr>
          <a:xfrm>
            <a:off x="5103814" y="2760663"/>
            <a:ext cx="4284662" cy="4062412"/>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Tree>
    <p:extLst>
      <p:ext uri="{BB962C8B-B14F-4D97-AF65-F5344CB8AC3E}">
        <p14:creationId xmlns:p14="http://schemas.microsoft.com/office/powerpoint/2010/main" val="18973596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mtClean="0"/>
              <a:t>按一下以編輯母片標題樣式</a:t>
            </a:r>
            <a:endParaRPr lang="zh-TW" altLang="en-US"/>
          </a:p>
        </p:txBody>
      </p:sp>
    </p:spTree>
    <p:extLst>
      <p:ext uri="{BB962C8B-B14F-4D97-AF65-F5344CB8AC3E}">
        <p14:creationId xmlns:p14="http://schemas.microsoft.com/office/powerpoint/2010/main" val="117455345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28174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93738" y="503238"/>
            <a:ext cx="3251200" cy="1765300"/>
          </a:xfrm>
        </p:spPr>
        <p:txBody>
          <a:bodyPr anchor="b"/>
          <a:lstStyle>
            <a:lvl1pPr>
              <a:defRPr sz="3200"/>
            </a:lvl1pPr>
          </a:lstStyle>
          <a:p>
            <a:r>
              <a:rPr lang="zh-TW" altLang="en-US" smtClean="0"/>
              <a:t>按一下以編輯母片標題樣式</a:t>
            </a:r>
            <a:endParaRPr lang="zh-TW" altLang="en-US"/>
          </a:p>
        </p:txBody>
      </p:sp>
      <p:sp>
        <p:nvSpPr>
          <p:cNvPr id="3" name="內容版面配置區 2"/>
          <p:cNvSpPr>
            <a:spLocks noGrp="1"/>
          </p:cNvSpPr>
          <p:nvPr>
            <p:ph idx="1"/>
          </p:nvPr>
        </p:nvSpPr>
        <p:spPr>
          <a:xfrm>
            <a:off x="4286251"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4" name="文字版面配置區 3"/>
          <p:cNvSpPr>
            <a:spLocks noGrp="1"/>
          </p:cNvSpPr>
          <p:nvPr>
            <p:ph type="body" sz="half" idx="2"/>
          </p:nvPr>
        </p:nvSpPr>
        <p:spPr>
          <a:xfrm>
            <a:off x="693738" y="2268540"/>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Tree>
    <p:extLst>
      <p:ext uri="{BB962C8B-B14F-4D97-AF65-F5344CB8AC3E}">
        <p14:creationId xmlns:p14="http://schemas.microsoft.com/office/powerpoint/2010/main" val="15162219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693738" y="503238"/>
            <a:ext cx="3251200" cy="1765300"/>
          </a:xfrm>
        </p:spPr>
        <p:txBody>
          <a:bodyPr anchor="b"/>
          <a:lstStyle>
            <a:lvl1pPr>
              <a:defRPr sz="3200"/>
            </a:lvl1pPr>
          </a:lstStyle>
          <a:p>
            <a:r>
              <a:rPr lang="zh-TW" altLang="en-US" smtClean="0"/>
              <a:t>按一下以編輯母片標題樣式</a:t>
            </a:r>
            <a:endParaRPr lang="zh-TW" altLang="en-US"/>
          </a:p>
        </p:txBody>
      </p:sp>
      <p:sp>
        <p:nvSpPr>
          <p:cNvPr id="3" name="圖片版面配置區 2"/>
          <p:cNvSpPr>
            <a:spLocks noGrp="1"/>
          </p:cNvSpPr>
          <p:nvPr>
            <p:ph type="pic" idx="1"/>
          </p:nvPr>
        </p:nvSpPr>
        <p:spPr>
          <a:xfrm>
            <a:off x="4286251"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693738" y="2268540"/>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Tree>
    <p:extLst>
      <p:ext uri="{BB962C8B-B14F-4D97-AF65-F5344CB8AC3E}">
        <p14:creationId xmlns:p14="http://schemas.microsoft.com/office/powerpoint/2010/main" val="12567085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版面配置區 1"/>
          <p:cNvSpPr txBox="1">
            <a:spLocks noGrp="1"/>
          </p:cNvSpPr>
          <p:nvPr>
            <p:ph type="title"/>
          </p:nvPr>
        </p:nvSpPr>
        <p:spPr>
          <a:xfrm>
            <a:off x="1227241" y="329760"/>
            <a:ext cx="8276760" cy="1262160"/>
          </a:xfrm>
          <a:prstGeom prst="rect">
            <a:avLst/>
          </a:prstGeom>
          <a:noFill/>
          <a:ln>
            <a:noFill/>
          </a:ln>
        </p:spPr>
        <p:txBody>
          <a:bodyPr lIns="0" tIns="0" rIns="0" bIns="0" anchor="ctr">
            <a:noAutofit/>
          </a:bodyPr>
          <a:lstStyle/>
          <a:p>
            <a:pPr lvl="0"/>
            <a:r>
              <a:rPr lang="zh-TW"/>
              <a:t>請按一下鼠標，編輯標題文的格式。</a:t>
            </a:r>
          </a:p>
        </p:txBody>
      </p:sp>
      <p:sp>
        <p:nvSpPr>
          <p:cNvPr id="3" name="文字版面配置區 2"/>
          <p:cNvSpPr txBox="1">
            <a:spLocks noGrp="1"/>
          </p:cNvSpPr>
          <p:nvPr>
            <p:ph type="body" idx="1"/>
          </p:nvPr>
        </p:nvSpPr>
        <p:spPr>
          <a:xfrm>
            <a:off x="360000" y="1885320"/>
            <a:ext cx="9360000" cy="5134680"/>
          </a:xfrm>
          <a:prstGeom prst="rect">
            <a:avLst/>
          </a:prstGeom>
          <a:noFill/>
          <a:ln>
            <a:noFill/>
          </a:ln>
        </p:spPr>
        <p:txBody>
          <a:bodyPr lIns="0" tIns="0" rIns="0" bIns="0">
            <a:noAutofit/>
          </a:bodyPr>
          <a:lstStyle/>
          <a:p>
            <a:pPr lvl="0"/>
            <a:r>
              <a:rPr lang="zh-TW"/>
              <a:t>請按鼠標，編輯大綱文字格式。</a:t>
            </a:r>
          </a:p>
          <a:p>
            <a:pPr lvl="1"/>
            <a:r>
              <a:rPr lang="zh-TW"/>
              <a:t>第二個大綱級</a:t>
            </a:r>
          </a:p>
          <a:p>
            <a:pPr lvl="2"/>
            <a:r>
              <a:rPr lang="zh-TW"/>
              <a:t>第三個大綱級</a:t>
            </a:r>
          </a:p>
          <a:p>
            <a:pPr lvl="3"/>
            <a:r>
              <a:rPr lang="zh-TW"/>
              <a:t>第四個大綱級</a:t>
            </a:r>
          </a:p>
          <a:p>
            <a:pPr lvl="4"/>
            <a:r>
              <a:rPr lang="zh-TW"/>
              <a:t>第五個大綱級</a:t>
            </a:r>
          </a:p>
          <a:p>
            <a:pPr lvl="5"/>
            <a:r>
              <a:rPr lang="zh-TW"/>
              <a:t>第六個大綱級</a:t>
            </a:r>
          </a:p>
          <a:p>
            <a:pPr lvl="6"/>
            <a:r>
              <a:rPr lang="zh-TW"/>
              <a:t>第七個大綱級</a:t>
            </a:r>
          </a:p>
          <a:p>
            <a:pPr lvl="7"/>
            <a:r>
              <a:rPr lang="zh-TW"/>
              <a:t>第八個大綱級</a:t>
            </a:r>
          </a:p>
          <a:p>
            <a:pPr lvl="8"/>
            <a:r>
              <a:rPr lang="zh-TW"/>
              <a:t>第九個大綱級</a:t>
            </a:r>
          </a:p>
        </p:txBody>
      </p:sp>
      <p:grpSp>
        <p:nvGrpSpPr>
          <p:cNvPr id="4" name="群組 3"/>
          <p:cNvGrpSpPr/>
          <p:nvPr/>
        </p:nvGrpSpPr>
        <p:grpSpPr>
          <a:xfrm>
            <a:off x="198000" y="735840"/>
            <a:ext cx="8542079" cy="1052280"/>
            <a:chOff x="198000" y="735840"/>
            <a:chExt cx="8542079" cy="1052280"/>
          </a:xfrm>
        </p:grpSpPr>
        <p:sp>
          <p:nvSpPr>
            <p:cNvPr id="5" name="手繪多邊形 4"/>
            <p:cNvSpPr/>
            <p:nvPr/>
          </p:nvSpPr>
          <p:spPr>
            <a:xfrm>
              <a:off x="488520" y="843840"/>
              <a:ext cx="438119" cy="474480"/>
            </a:xfrm>
            <a:custGeom>
              <a:avLst/>
              <a:gdLst>
                <a:gd name="x1" fmla="*/ ss 328 100000"/>
                <a:gd name="x2" fmla="+- r 0 x1"/>
                <a:gd name="y1" fmla="*/ ss 328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solidFill>
              <a:srgbClr val="FFCF01"/>
            </a:soli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sp>
          <p:nvSpPr>
            <p:cNvPr id="6" name="手繪多邊形 5"/>
            <p:cNvSpPr/>
            <p:nvPr/>
          </p:nvSpPr>
          <p:spPr>
            <a:xfrm>
              <a:off x="871200" y="843840"/>
              <a:ext cx="328320" cy="474480"/>
            </a:xfrm>
            <a:custGeom>
              <a:avLst/>
              <a:gdLst>
                <a:gd name="x1" fmla="*/ ss 438 100000"/>
                <a:gd name="x2" fmla="+- r 0 x1"/>
                <a:gd name="y1" fmla="*/ ss 438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gradFill>
              <a:gsLst>
                <a:gs pos="0">
                  <a:srgbClr val="FFFFFF"/>
                </a:gs>
                <a:gs pos="100000">
                  <a:srgbClr val="FFCF01"/>
                </a:gs>
              </a:gsLst>
              <a:lin ang="10800000"/>
            </a:gra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pic>
          <p:nvPicPr>
            <p:cNvPr id="7" name="圖片 6">
              <a:extLst>
                <a:ext uri="{FF2B5EF4-FFF2-40B4-BE49-F238E27FC236}">
                  <a16:creationId xmlns:a16="http://schemas.microsoft.com/office/drawing/2014/main" id="{00000000-0000-0000-0000-000000000000}"/>
                </a:ext>
              </a:extLst>
            </p:cNvPr>
            <p:cNvPicPr>
              <a:picLocks noChangeAspect="1"/>
            </p:cNvPicPr>
            <p:nvPr/>
          </p:nvPicPr>
          <p:blipFill>
            <a:blip r:embed="rId13">
              <a:lum/>
              <a:alphaModFix/>
            </a:blip>
            <a:srcRect/>
            <a:stretch>
              <a:fillRect/>
            </a:stretch>
          </p:blipFill>
          <p:spPr>
            <a:xfrm>
              <a:off x="596520" y="1271519"/>
              <a:ext cx="741600" cy="475200"/>
            </a:xfrm>
            <a:prstGeom prst="rect">
              <a:avLst/>
            </a:prstGeom>
            <a:noFill/>
            <a:ln>
              <a:noFill/>
            </a:ln>
          </p:spPr>
        </p:pic>
        <p:sp>
          <p:nvSpPr>
            <p:cNvPr id="8" name="手繪多邊形 7"/>
            <p:cNvSpPr/>
            <p:nvPr/>
          </p:nvSpPr>
          <p:spPr>
            <a:xfrm>
              <a:off x="198000" y="1193039"/>
              <a:ext cx="560160" cy="422280"/>
            </a:xfrm>
            <a:custGeom>
              <a:avLst/>
              <a:gdLst>
                <a:gd name="x1" fmla="*/ ss 341 100000"/>
                <a:gd name="x2" fmla="+- r 0 x1"/>
                <a:gd name="y1" fmla="*/ ss 341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gradFill>
              <a:gsLst>
                <a:gs pos="0">
                  <a:srgbClr val="FF0000"/>
                </a:gs>
                <a:gs pos="100000">
                  <a:srgbClr val="FFFFFF"/>
                </a:gs>
              </a:gsLst>
              <a:lin ang="8100000"/>
            </a:gra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sp>
          <p:nvSpPr>
            <p:cNvPr id="9" name="手繪多邊形 8"/>
            <p:cNvSpPr/>
            <p:nvPr/>
          </p:nvSpPr>
          <p:spPr>
            <a:xfrm>
              <a:off x="833039" y="735840"/>
              <a:ext cx="31680" cy="1052280"/>
            </a:xfrm>
            <a:custGeom>
              <a:avLst/>
              <a:gdLst>
                <a:gd name="x1" fmla="*/ ss 4545 100000"/>
                <a:gd name="x2" fmla="+- r 0 x1"/>
                <a:gd name="y1" fmla="*/ ss 4545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solidFill>
              <a:srgbClr val="1C1C1C"/>
            </a:soli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sp>
          <p:nvSpPr>
            <p:cNvPr id="10" name="手繪多邊形 9"/>
            <p:cNvSpPr/>
            <p:nvPr/>
          </p:nvSpPr>
          <p:spPr>
            <a:xfrm>
              <a:off x="513719" y="1526400"/>
              <a:ext cx="8226360" cy="31680"/>
            </a:xfrm>
            <a:custGeom>
              <a:avLst/>
              <a:gdLst>
                <a:gd name="x1" fmla="*/ ss 4545 100000"/>
                <a:gd name="x2" fmla="+- r 0 x1"/>
                <a:gd name="y1" fmla="*/ ss 4545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gradFill>
              <a:gsLst>
                <a:gs pos="0">
                  <a:srgbClr val="FFFFFF"/>
                </a:gs>
                <a:gs pos="100000">
                  <a:srgbClr val="1C1C1C"/>
                </a:gs>
              </a:gsLst>
              <a:lin ang="10800000"/>
            </a:gra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grpSp>
      <p:sp>
        <p:nvSpPr>
          <p:cNvPr id="11" name="文字方塊 10"/>
          <p:cNvSpPr txBox="1"/>
          <p:nvPr/>
        </p:nvSpPr>
        <p:spPr>
          <a:xfrm>
            <a:off x="9284400" y="7150321"/>
            <a:ext cx="610200" cy="313227"/>
          </a:xfrm>
          <a:prstGeom prst="rect">
            <a:avLst/>
          </a:prstGeom>
          <a:noFill/>
          <a:ln>
            <a:noFill/>
          </a:ln>
        </p:spPr>
        <p:txBody>
          <a:bodyPr vert="horz" wrap="square" lIns="0" tIns="0" rIns="0" bIns="0" compatLnSpc="0">
            <a:spAutoFit/>
          </a:bodyPr>
          <a:lstStyle/>
          <a:p>
            <a:pPr marL="0" marR="0" lvl="0" indent="0" algn="ctr" rtl="0" hangingPunct="0">
              <a:lnSpc>
                <a:spcPct val="100000"/>
              </a:lnSpc>
              <a:spcBef>
                <a:spcPts val="0"/>
              </a:spcBef>
              <a:spcAft>
                <a:spcPts val="0"/>
              </a:spcAft>
              <a:buNone/>
              <a:tabLst/>
            </a:pPr>
            <a:fld id="{AB2235C4-C86B-4FB7-A6F3-C004229074F3}" type="slidenum">
              <a:rPr sz="1800"/>
              <a:pPr marL="0" marR="0" lvl="0" indent="0" algn="ctr" rtl="0" hangingPunct="0">
                <a:lnSpc>
                  <a:spcPct val="100000"/>
                </a:lnSpc>
                <a:spcBef>
                  <a:spcPts val="0"/>
                </a:spcBef>
                <a:spcAft>
                  <a:spcPts val="0"/>
                </a:spcAft>
                <a:buNone/>
                <a:tabLst/>
              </a:pPr>
              <a:t>‹#›</a:t>
            </a:fld>
            <a:endParaRPr lang="en-US" sz="1600" b="0" i="0" u="none" strike="noStrike">
              <a:ln>
                <a:noFill/>
              </a:ln>
              <a:latin typeface="Bitstream Vera Sans" pitchFamily="34"/>
              <a:ea typeface="標楷體" pitchFamily="1"/>
              <a:cs typeface="Tahoma" pitchFamily="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rtl="0" hangingPunct="0">
        <a:buNone/>
        <a:tabLst/>
        <a:defRPr lang="zh-TW" sz="4400" b="0" i="0" u="none" strike="noStrike">
          <a:ln>
            <a:noFill/>
          </a:ln>
          <a:latin typeface="Arial" pitchFamily="34"/>
          <a:ea typeface="標楷體" pitchFamily="1"/>
          <a:cs typeface="Tahoma" pitchFamily="2"/>
        </a:defRPr>
      </a:lvl1pPr>
    </p:titleStyle>
    <p:bodyStyle>
      <a:lvl1pPr marL="432000" marR="0" lvl="0" indent="-324000" rtl="0" hangingPunct="0">
        <a:spcBef>
          <a:spcPts val="0"/>
        </a:spcBef>
        <a:spcAft>
          <a:spcPts val="0"/>
        </a:spcAft>
        <a:buSzPts val="2466"/>
        <a:buBlip>
          <a:blip r:embed="rId14"/>
        </a:buBlip>
        <a:tabLst/>
        <a:defRPr lang="zh-TW" sz="3200" b="0" i="0" u="none" strike="noStrike">
          <a:ln>
            <a:noFill/>
          </a:ln>
          <a:latin typeface="Arial" pitchFamily="34"/>
          <a:ea typeface="標楷體" pitchFamily="1"/>
          <a:cs typeface="Tahoma" pitchFamily="2"/>
        </a:defRPr>
      </a:lvl1pPr>
      <a:lvl2pPr marL="864000" marR="0" lvl="1" indent="-288000" rtl="0" hangingPunct="0">
        <a:spcBef>
          <a:spcPts val="0"/>
        </a:spcBef>
        <a:spcAft>
          <a:spcPts val="0"/>
        </a:spcAft>
        <a:buSzPts val="1956"/>
        <a:buBlip>
          <a:blip r:embed="rId14"/>
        </a:buBlip>
        <a:tabLst/>
        <a:defRPr lang="zh-TW" sz="3200" b="0" i="0" u="none" strike="noStrike">
          <a:ln>
            <a:noFill/>
          </a:ln>
          <a:latin typeface="Arial" pitchFamily="34"/>
          <a:ea typeface="標楷體" pitchFamily="1"/>
          <a:cs typeface="Tahoma" pitchFamily="2"/>
        </a:defRPr>
      </a:lvl2pPr>
      <a:lvl3pPr marL="1296000" marR="0" lvl="2" indent="-216000" rtl="0" hangingPunct="0">
        <a:spcBef>
          <a:spcPts val="0"/>
        </a:spcBef>
        <a:spcAft>
          <a:spcPts val="0"/>
        </a:spcAft>
        <a:buSzPts val="1441"/>
        <a:buBlip>
          <a:blip r:embed="rId14"/>
        </a:buBlip>
        <a:tabLst/>
        <a:defRPr lang="zh-TW" sz="3200" b="0" i="0" u="none" strike="noStrike">
          <a:ln>
            <a:noFill/>
          </a:ln>
          <a:latin typeface="Arial" pitchFamily="34"/>
          <a:ea typeface="標楷體" pitchFamily="1"/>
          <a:cs typeface="Tahoma" pitchFamily="2"/>
        </a:defRPr>
      </a:lvl3pPr>
      <a:lvl4pPr marL="1728000" marR="0" lvl="3" indent="-216000" rtl="0" hangingPunct="0">
        <a:spcBef>
          <a:spcPts val="0"/>
        </a:spcBef>
        <a:spcAft>
          <a:spcPts val="0"/>
        </a:spcAft>
        <a:buSzPct val="75000"/>
        <a:buFont typeface="StarSymbol"/>
        <a:buChar char="–"/>
        <a:tabLst/>
        <a:defRPr lang="zh-TW" sz="3200" b="0" i="0" u="none" strike="noStrike">
          <a:ln>
            <a:noFill/>
          </a:ln>
          <a:latin typeface="Arial" pitchFamily="34"/>
          <a:ea typeface="標楷體" pitchFamily="1"/>
          <a:cs typeface="Tahoma" pitchFamily="2"/>
        </a:defRPr>
      </a:lvl4pPr>
      <a:lvl5pPr marL="2160000" marR="0" lvl="4"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5pPr>
      <a:lvl6pPr marL="2592000" marR="0" lvl="5"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6pPr>
      <a:lvl7pPr marL="3024000" marR="0" lvl="6"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7pPr>
      <a:lvl8pPr marL="3456000" marR="0" lvl="7"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8pPr>
      <a:lvl9pPr marL="3888000" marR="0" lvl="8"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標題版面配置區 1"/>
          <p:cNvSpPr txBox="1">
            <a:spLocks noGrp="1"/>
          </p:cNvSpPr>
          <p:nvPr>
            <p:ph type="title"/>
          </p:nvPr>
        </p:nvSpPr>
        <p:spPr>
          <a:xfrm>
            <a:off x="1101600" y="1890720"/>
            <a:ext cx="8242920" cy="1262160"/>
          </a:xfrm>
          <a:prstGeom prst="rect">
            <a:avLst/>
          </a:prstGeom>
          <a:noFill/>
          <a:ln>
            <a:noFill/>
          </a:ln>
        </p:spPr>
        <p:txBody>
          <a:bodyPr lIns="0" tIns="0" rIns="0" bIns="0" anchor="ctr">
            <a:noAutofit/>
          </a:bodyPr>
          <a:lstStyle/>
          <a:p>
            <a:pPr lvl="0"/>
            <a:r>
              <a:rPr lang="zh-TW"/>
              <a:t>請按一下鼠標，編輯標題文的格式。</a:t>
            </a:r>
          </a:p>
        </p:txBody>
      </p:sp>
      <p:sp>
        <p:nvSpPr>
          <p:cNvPr id="3" name="文字版面配置區 2"/>
          <p:cNvSpPr txBox="1">
            <a:spLocks noGrp="1"/>
          </p:cNvSpPr>
          <p:nvPr>
            <p:ph type="body" idx="1"/>
          </p:nvPr>
        </p:nvSpPr>
        <p:spPr>
          <a:xfrm>
            <a:off x="1082881" y="3539520"/>
            <a:ext cx="8231399" cy="3324600"/>
          </a:xfrm>
          <a:prstGeom prst="rect">
            <a:avLst/>
          </a:prstGeom>
          <a:noFill/>
          <a:ln>
            <a:noFill/>
          </a:ln>
        </p:spPr>
        <p:txBody>
          <a:bodyPr lIns="0" tIns="0" rIns="0" bIns="0">
            <a:noAutofit/>
          </a:bodyPr>
          <a:lstStyle/>
          <a:p>
            <a:pPr lvl="0"/>
            <a:r>
              <a:rPr lang="zh-TW"/>
              <a:t>請按鼠標，編輯大綱文字格式。</a:t>
            </a:r>
          </a:p>
          <a:p>
            <a:pPr lvl="1"/>
            <a:r>
              <a:rPr lang="zh-TW"/>
              <a:t>第二個大綱級</a:t>
            </a:r>
          </a:p>
          <a:p>
            <a:pPr lvl="2"/>
            <a:r>
              <a:rPr lang="zh-TW"/>
              <a:t>第三個大綱級</a:t>
            </a:r>
          </a:p>
          <a:p>
            <a:pPr lvl="3"/>
            <a:r>
              <a:rPr lang="zh-TW"/>
              <a:t>第四個大綱級</a:t>
            </a:r>
          </a:p>
          <a:p>
            <a:pPr lvl="4"/>
            <a:r>
              <a:rPr lang="zh-TW"/>
              <a:t>第五個大綱級</a:t>
            </a:r>
          </a:p>
          <a:p>
            <a:pPr lvl="5"/>
            <a:r>
              <a:rPr lang="zh-TW"/>
              <a:t>第六個大綱級</a:t>
            </a:r>
          </a:p>
          <a:p>
            <a:pPr lvl="6"/>
            <a:r>
              <a:rPr lang="zh-TW"/>
              <a:t>第七個大綱級</a:t>
            </a:r>
          </a:p>
          <a:p>
            <a:pPr lvl="7"/>
            <a:r>
              <a:rPr lang="zh-TW"/>
              <a:t>第八個大綱級</a:t>
            </a:r>
          </a:p>
          <a:p>
            <a:pPr lvl="8"/>
            <a:r>
              <a:rPr lang="zh-TW"/>
              <a:t>第九個大綱級</a:t>
            </a:r>
          </a:p>
        </p:txBody>
      </p:sp>
      <p:grpSp>
        <p:nvGrpSpPr>
          <p:cNvPr id="4" name="群組 3"/>
          <p:cNvGrpSpPr/>
          <p:nvPr/>
        </p:nvGrpSpPr>
        <p:grpSpPr>
          <a:xfrm>
            <a:off x="147600" y="2438642"/>
            <a:ext cx="8978760" cy="1049399"/>
            <a:chOff x="147600" y="2438640"/>
            <a:chExt cx="8978760" cy="1049399"/>
          </a:xfrm>
        </p:grpSpPr>
        <p:grpSp>
          <p:nvGrpSpPr>
            <p:cNvPr id="5" name="群組 4"/>
            <p:cNvGrpSpPr/>
            <p:nvPr/>
          </p:nvGrpSpPr>
          <p:grpSpPr>
            <a:xfrm>
              <a:off x="411120" y="2546280"/>
              <a:ext cx="707760" cy="470880"/>
              <a:chOff x="411120" y="2546280"/>
              <a:chExt cx="707760" cy="470880"/>
            </a:xfrm>
          </p:grpSpPr>
          <p:sp>
            <p:nvSpPr>
              <p:cNvPr id="6" name="手繪多邊形 5"/>
              <p:cNvSpPr/>
              <p:nvPr/>
            </p:nvSpPr>
            <p:spPr>
              <a:xfrm>
                <a:off x="411120" y="2546280"/>
                <a:ext cx="437040" cy="470880"/>
              </a:xfrm>
              <a:custGeom>
                <a:avLst/>
                <a:gdLst>
                  <a:gd name="x1" fmla="*/ ss 329 100000"/>
                  <a:gd name="x2" fmla="+- r 0 x1"/>
                  <a:gd name="y1" fmla="*/ ss 329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solidFill>
                <a:srgbClr val="3333CC"/>
              </a:soli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sp>
            <p:nvSpPr>
              <p:cNvPr id="7" name="手繪多邊形 6"/>
              <p:cNvSpPr/>
              <p:nvPr/>
            </p:nvSpPr>
            <p:spPr>
              <a:xfrm>
                <a:off x="790920" y="2546280"/>
                <a:ext cx="327960" cy="470880"/>
              </a:xfrm>
              <a:custGeom>
                <a:avLst/>
                <a:gdLst>
                  <a:gd name="x1" fmla="*/ ss 439 100000"/>
                  <a:gd name="x2" fmla="+- r 0 x1"/>
                  <a:gd name="y1" fmla="*/ ss 439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gradFill>
                <a:gsLst>
                  <a:gs pos="0">
                    <a:srgbClr val="FFFFFF"/>
                  </a:gs>
                  <a:gs pos="100000">
                    <a:srgbClr val="3333CC"/>
                  </a:gs>
                </a:gsLst>
                <a:lin ang="10800000"/>
              </a:gra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grpSp>
        <p:grpSp>
          <p:nvGrpSpPr>
            <p:cNvPr id="8" name="群組 7"/>
            <p:cNvGrpSpPr/>
            <p:nvPr/>
          </p:nvGrpSpPr>
          <p:grpSpPr>
            <a:xfrm>
              <a:off x="534960" y="2967839"/>
              <a:ext cx="734759" cy="470880"/>
              <a:chOff x="534960" y="2967839"/>
              <a:chExt cx="734759" cy="470880"/>
            </a:xfrm>
          </p:grpSpPr>
          <p:sp>
            <p:nvSpPr>
              <p:cNvPr id="9" name="手繪多邊形 8"/>
              <p:cNvSpPr/>
              <p:nvPr/>
            </p:nvSpPr>
            <p:spPr>
              <a:xfrm>
                <a:off x="534960" y="2967839"/>
                <a:ext cx="420120" cy="470880"/>
              </a:xfrm>
              <a:custGeom>
                <a:avLst/>
                <a:gdLst>
                  <a:gd name="x1" fmla="*/ ss 342 100000"/>
                  <a:gd name="x2" fmla="+- r 0 x1"/>
                  <a:gd name="y1" fmla="*/ ss 342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solidFill>
                <a:srgbClr val="FFCF01"/>
              </a:soli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sp>
            <p:nvSpPr>
              <p:cNvPr id="10" name="手繪多邊形 9"/>
              <p:cNvSpPr/>
              <p:nvPr/>
            </p:nvSpPr>
            <p:spPr>
              <a:xfrm>
                <a:off x="901440" y="2967839"/>
                <a:ext cx="368279" cy="461520"/>
              </a:xfrm>
              <a:custGeom>
                <a:avLst/>
                <a:gdLst>
                  <a:gd name="x1" fmla="*/ ss 391 100000"/>
                  <a:gd name="x2" fmla="+- r 0 x1"/>
                  <a:gd name="y1" fmla="*/ ss 391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gradFill>
                <a:gsLst>
                  <a:gs pos="0">
                    <a:srgbClr val="FFFFFF"/>
                  </a:gs>
                  <a:gs pos="100000">
                    <a:srgbClr val="FFCF01"/>
                  </a:gs>
                </a:gsLst>
                <a:lin ang="10800000"/>
              </a:gra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grpSp>
        <p:sp>
          <p:nvSpPr>
            <p:cNvPr id="11" name="手繪多邊形 10"/>
            <p:cNvSpPr/>
            <p:nvPr/>
          </p:nvSpPr>
          <p:spPr>
            <a:xfrm>
              <a:off x="147600" y="2902680"/>
              <a:ext cx="560520" cy="421560"/>
            </a:xfrm>
            <a:custGeom>
              <a:avLst/>
              <a:gdLst>
                <a:gd name="x1" fmla="*/ ss 341 100000"/>
                <a:gd name="x2" fmla="+- r 0 x1"/>
                <a:gd name="y1" fmla="*/ ss 341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gradFill>
              <a:gsLst>
                <a:gs pos="0">
                  <a:srgbClr val="FF0000"/>
                </a:gs>
                <a:gs pos="100000">
                  <a:srgbClr val="FFFFFF"/>
                </a:gs>
              </a:gsLst>
              <a:lin ang="8100000"/>
            </a:gra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sp>
          <p:nvSpPr>
            <p:cNvPr id="12" name="手繪多邊形 11"/>
            <p:cNvSpPr/>
            <p:nvPr/>
          </p:nvSpPr>
          <p:spPr>
            <a:xfrm>
              <a:off x="755280" y="2438640"/>
              <a:ext cx="31680" cy="1049399"/>
            </a:xfrm>
            <a:custGeom>
              <a:avLst/>
              <a:gdLst>
                <a:gd name="x1" fmla="*/ ss 4545 100000"/>
                <a:gd name="x2" fmla="+- r 0 x1"/>
                <a:gd name="y1" fmla="*/ ss 4545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solidFill>
              <a:srgbClr val="1C1C1C"/>
            </a:soli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sp>
          <p:nvSpPr>
            <p:cNvPr id="13" name="手繪多邊形 12"/>
            <p:cNvSpPr/>
            <p:nvPr/>
          </p:nvSpPr>
          <p:spPr>
            <a:xfrm rot="10800000">
              <a:off x="437760" y="3264480"/>
              <a:ext cx="8688600" cy="55440"/>
            </a:xfrm>
            <a:custGeom>
              <a:avLst/>
              <a:gdLst>
                <a:gd name="x1" fmla="*/ ss 2597 100000"/>
                <a:gd name="x2" fmla="+- r 0 x1"/>
                <a:gd name="y1" fmla="*/ ss 2597 100000"/>
                <a:gd name="y2" fmla="+- b 0 y1"/>
                <a:gd name="il" fmla="*/ x1 29289 100000"/>
                <a:gd name="ir" fmla="+- r 0 il"/>
                <a:gd name="it" fmla="*/ y1 29289 100000"/>
                <a:gd name="ib" fmla="+- b 0 it"/>
              </a:gdLst>
              <a:ahLst/>
              <a:cxnLst>
                <a:cxn ang="3cd4">
                  <a:pos x="hc" y="t"/>
                </a:cxn>
                <a:cxn ang="cd2">
                  <a:pos x="l" y="vc"/>
                </a:cxn>
                <a:cxn ang="cd4">
                  <a:pos x="hc" y="b"/>
                </a:cxn>
                <a:cxn ang="0">
                  <a:pos x="r" y="vc"/>
                </a:cxn>
              </a:cxnLst>
              <a:rect l="il" t="il" r="ir" b="ib"/>
              <a:pathLst>
                <a:path>
                  <a:moveTo>
                    <a:pt x="l" y="y1"/>
                  </a:moveTo>
                  <a:arcTo wR="x1" hR="y1" stAng="cd2" swAng="cd4"/>
                  <a:lnTo>
                    <a:pt x="x2" y="t"/>
                  </a:lnTo>
                  <a:arcTo wR="x1" hR="y1" stAng="3cd4" swAng="cd4"/>
                  <a:lnTo>
                    <a:pt x="r" y="y2"/>
                  </a:lnTo>
                  <a:arcTo wR="x1" hR="y1" stAng="0" swAng="cd4"/>
                  <a:lnTo>
                    <a:pt x="x1" y="b"/>
                  </a:lnTo>
                  <a:arcTo wR="x1" hR="y1" stAng="cd4" swAng="cd4"/>
                  <a:close/>
                </a:path>
              </a:pathLst>
            </a:custGeom>
            <a:gradFill>
              <a:gsLst>
                <a:gs pos="0">
                  <a:srgbClr val="FFFFFF"/>
                </a:gs>
                <a:gs pos="100000">
                  <a:srgbClr val="1C1C1C"/>
                </a:gs>
              </a:gsLst>
              <a:lin ang="10800000"/>
            </a:gradFill>
            <a:ln>
              <a:noFill/>
              <a:prstDash val="solid"/>
            </a:ln>
          </p:spPr>
          <p:txBody>
            <a:bodyPr vert="horz" wrap="square" lIns="0" tIns="0" rIns="0" bIns="0" anchor="ctr" anchorCtr="1" compatLnSpc="0"/>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grpSp>
      <p:sp>
        <p:nvSpPr>
          <p:cNvPr id="14" name="文字方塊 13"/>
          <p:cNvSpPr txBox="1"/>
          <p:nvPr/>
        </p:nvSpPr>
        <p:spPr>
          <a:xfrm>
            <a:off x="8321760" y="5083559"/>
            <a:ext cx="720" cy="357120"/>
          </a:xfrm>
          <a:prstGeom prst="rect">
            <a:avLst/>
          </a:prstGeom>
          <a:noFill/>
          <a:ln>
            <a:noFill/>
          </a:ln>
        </p:spPr>
        <p:txBody>
          <a:bodyPr vert="horz" wrap="square" lIns="0" tIns="0" rIns="0" bIns="0" anchorCtr="0" compatLnSpc="0">
            <a:spAutoFit/>
          </a:bodyPr>
          <a:lstStyle/>
          <a:p>
            <a:pPr marL="0" marR="0" lvl="0" indent="0" rtl="0" hangingPunct="0">
              <a:lnSpc>
                <a:spcPct val="100000"/>
              </a:lnSpc>
              <a:spcBef>
                <a:spcPts val="0"/>
              </a:spcBef>
              <a:spcAft>
                <a:spcPts val="0"/>
              </a:spcAft>
              <a:buNone/>
              <a:tabLst/>
            </a:pPr>
            <a:endParaRPr lang="en-US" sz="2400" b="0" i="0" u="none" strike="noStrike">
              <a:ln>
                <a:noFill/>
              </a:ln>
              <a:latin typeface="Arial" pitchFamily="34"/>
              <a:ea typeface="標楷體" pitchFamily="1"/>
              <a:cs typeface="Tahoma" pitchFamily="2"/>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ctr" rtl="0" hangingPunct="0">
        <a:buNone/>
        <a:tabLst/>
        <a:defRPr lang="zh-TW" sz="4400" b="0" i="0" u="none" strike="noStrike">
          <a:ln>
            <a:noFill/>
          </a:ln>
          <a:latin typeface="Arial" pitchFamily="34"/>
          <a:ea typeface="標楷體" pitchFamily="1"/>
          <a:cs typeface="Tahoma" pitchFamily="2"/>
        </a:defRPr>
      </a:lvl1pPr>
    </p:titleStyle>
    <p:bodyStyle>
      <a:lvl1pPr marL="432000" marR="0" lvl="0" indent="-324000" rtl="0" hangingPunct="0">
        <a:spcBef>
          <a:spcPts val="0"/>
        </a:spcBef>
        <a:spcAft>
          <a:spcPts val="1412"/>
        </a:spcAft>
        <a:buSzPts val="2466"/>
        <a:buBlip>
          <a:blip r:embed="rId13"/>
        </a:buBlip>
        <a:tabLst/>
        <a:defRPr lang="zh-TW" sz="3200" b="0" i="0" u="none" strike="noStrike">
          <a:ln>
            <a:noFill/>
          </a:ln>
          <a:latin typeface="新細明體" pitchFamily="18"/>
          <a:ea typeface="標楷體" pitchFamily="1"/>
          <a:cs typeface="Tahoma" pitchFamily="2"/>
        </a:defRPr>
      </a:lvl1pPr>
      <a:lvl2pPr marL="864000" marR="0" lvl="1" indent="-288000" rtl="0" hangingPunct="0">
        <a:spcBef>
          <a:spcPts val="0"/>
        </a:spcBef>
        <a:spcAft>
          <a:spcPts val="1412"/>
        </a:spcAft>
        <a:buSzPts val="1956"/>
        <a:buBlip>
          <a:blip r:embed="rId13"/>
        </a:buBlip>
        <a:tabLst/>
        <a:defRPr lang="zh-TW" sz="3200" b="0" i="0" u="none" strike="noStrike">
          <a:ln>
            <a:noFill/>
          </a:ln>
          <a:latin typeface="新細明體" pitchFamily="18"/>
          <a:ea typeface="標楷體" pitchFamily="1"/>
          <a:cs typeface="Tahoma" pitchFamily="2"/>
        </a:defRPr>
      </a:lvl2pPr>
      <a:lvl3pPr marL="1296000" marR="0" lvl="2" indent="-216000" rtl="0" hangingPunct="0">
        <a:spcBef>
          <a:spcPts val="0"/>
        </a:spcBef>
        <a:spcAft>
          <a:spcPts val="1412"/>
        </a:spcAft>
        <a:buSzPts val="1441"/>
        <a:buBlip>
          <a:blip r:embed="rId13"/>
        </a:buBlip>
        <a:tabLst/>
        <a:defRPr lang="zh-TW" sz="3200" b="0" i="0" u="none" strike="noStrike">
          <a:ln>
            <a:noFill/>
          </a:ln>
          <a:latin typeface="新細明體" pitchFamily="18"/>
          <a:ea typeface="標楷體" pitchFamily="1"/>
          <a:cs typeface="Tahoma" pitchFamily="2"/>
        </a:defRPr>
      </a:lvl3pPr>
      <a:lvl4pPr marL="1728000" marR="0" lvl="3" indent="-216000" rtl="0" hangingPunct="0">
        <a:spcBef>
          <a:spcPts val="0"/>
        </a:spcBef>
        <a:spcAft>
          <a:spcPts val="1412"/>
        </a:spcAft>
        <a:buSzPct val="75000"/>
        <a:buFont typeface="StarSymbol"/>
        <a:buChar char="–"/>
        <a:tabLst/>
        <a:defRPr lang="zh-TW" sz="3200" b="0" i="0" u="none" strike="noStrike">
          <a:ln>
            <a:noFill/>
          </a:ln>
          <a:latin typeface="新細明體" pitchFamily="18"/>
          <a:ea typeface="標楷體" pitchFamily="1"/>
          <a:cs typeface="Tahoma" pitchFamily="2"/>
        </a:defRPr>
      </a:lvl4pPr>
      <a:lvl5pPr marL="2160000" marR="0" lvl="4" indent="-216000" rtl="0" hangingPunct="0">
        <a:spcBef>
          <a:spcPts val="0"/>
        </a:spcBef>
        <a:spcAft>
          <a:spcPts val="1412"/>
        </a:spcAft>
        <a:buSzPct val="45000"/>
        <a:buFont typeface="StarSymbol"/>
        <a:buChar char="●"/>
        <a:tabLst/>
        <a:defRPr lang="zh-TW" sz="3200" b="0" i="0" u="none" strike="noStrike">
          <a:ln>
            <a:noFill/>
          </a:ln>
          <a:latin typeface="新細明體" pitchFamily="18"/>
          <a:ea typeface="標楷體" pitchFamily="1"/>
          <a:cs typeface="Tahoma" pitchFamily="2"/>
        </a:defRPr>
      </a:lvl5pPr>
      <a:lvl6pPr marL="2592000" marR="0" lvl="5" indent="-216000" rtl="0" hangingPunct="0">
        <a:spcBef>
          <a:spcPts val="0"/>
        </a:spcBef>
        <a:spcAft>
          <a:spcPts val="1412"/>
        </a:spcAft>
        <a:buSzPct val="45000"/>
        <a:buFont typeface="StarSymbol"/>
        <a:buChar char="●"/>
        <a:tabLst/>
        <a:defRPr lang="zh-TW" sz="3200" b="0" i="0" u="none" strike="noStrike">
          <a:ln>
            <a:noFill/>
          </a:ln>
          <a:latin typeface="新細明體" pitchFamily="18"/>
          <a:ea typeface="標楷體" pitchFamily="1"/>
          <a:cs typeface="Tahoma" pitchFamily="2"/>
        </a:defRPr>
      </a:lvl6pPr>
      <a:lvl7pPr marL="3024000" marR="0" lvl="6" indent="-216000" rtl="0" hangingPunct="0">
        <a:spcBef>
          <a:spcPts val="0"/>
        </a:spcBef>
        <a:spcAft>
          <a:spcPts val="1412"/>
        </a:spcAft>
        <a:buSzPct val="45000"/>
        <a:buFont typeface="StarSymbol"/>
        <a:buChar char="●"/>
        <a:tabLst/>
        <a:defRPr lang="zh-TW" sz="3200" b="0" i="0" u="none" strike="noStrike">
          <a:ln>
            <a:noFill/>
          </a:ln>
          <a:latin typeface="新細明體" pitchFamily="18"/>
          <a:ea typeface="標楷體" pitchFamily="1"/>
          <a:cs typeface="Tahoma" pitchFamily="2"/>
        </a:defRPr>
      </a:lvl7pPr>
      <a:lvl8pPr marL="3456000" marR="0" lvl="7" indent="-216000" rtl="0" hangingPunct="0">
        <a:spcBef>
          <a:spcPts val="0"/>
        </a:spcBef>
        <a:spcAft>
          <a:spcPts val="1412"/>
        </a:spcAft>
        <a:buSzPct val="45000"/>
        <a:buFont typeface="StarSymbol"/>
        <a:buChar char="●"/>
        <a:tabLst/>
        <a:defRPr lang="zh-TW" sz="3200" b="0" i="0" u="none" strike="noStrike">
          <a:ln>
            <a:noFill/>
          </a:ln>
          <a:latin typeface="新細明體" pitchFamily="18"/>
          <a:ea typeface="標楷體" pitchFamily="1"/>
          <a:cs typeface="Tahoma" pitchFamily="2"/>
        </a:defRPr>
      </a:lvl8pPr>
      <a:lvl9pPr marL="3888000" marR="0" lvl="8" indent="-216000" rtl="0" hangingPunct="0">
        <a:spcBef>
          <a:spcPts val="0"/>
        </a:spcBef>
        <a:spcAft>
          <a:spcPts val="1412"/>
        </a:spcAft>
        <a:buSzPct val="45000"/>
        <a:buFont typeface="StarSymbol"/>
        <a:buChar char="●"/>
        <a:tabLst/>
        <a:defRPr lang="zh-TW" sz="3200" b="0" i="0" u="none" strike="noStrike">
          <a:ln>
            <a:noFill/>
          </a:ln>
          <a:latin typeface="新細明體" pitchFamily="18"/>
          <a:ea typeface="標楷體" pitchFamily="1"/>
          <a:cs typeface="Tahoma" pitchFamily="2"/>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hyperlink" Target="https://www.rapidtables.com/code/text/ascii-table.htm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封面">
    <p:spTree>
      <p:nvGrpSpPr>
        <p:cNvPr id="1" name=""/>
        <p:cNvGrpSpPr/>
        <p:nvPr/>
      </p:nvGrpSpPr>
      <p:grpSpPr>
        <a:xfrm>
          <a:off x="0" y="0"/>
          <a:ext cx="0" cy="0"/>
          <a:chOff x="0" y="0"/>
          <a:chExt cx="0" cy="0"/>
        </a:xfrm>
      </p:grpSpPr>
      <p:sp>
        <p:nvSpPr>
          <p:cNvPr id="7" name="標題 1"/>
          <p:cNvSpPr txBox="1">
            <a:spLocks/>
          </p:cNvSpPr>
          <p:nvPr/>
        </p:nvSpPr>
        <p:spPr>
          <a:xfrm>
            <a:off x="686960" y="358184"/>
            <a:ext cx="8753039" cy="1231102"/>
          </a:xfrm>
          <a:prstGeom prst="rect">
            <a:avLst/>
          </a:prstGeom>
          <a:noFill/>
          <a:ln>
            <a:noFill/>
          </a:ln>
        </p:spPr>
        <p:txBody>
          <a:bodyPr lIns="0" tIns="0" rIns="0" bIns="0" anchor="ctr">
            <a:spAutoFit/>
          </a:bodyPr>
          <a:lstStyle>
            <a:lvl1pPr marL="0" marR="0" lvl="0" indent="0" algn="ctr" rtl="0" hangingPunct="0">
              <a:buNone/>
              <a:tabLst/>
              <a:defRPr lang="zh-TW" sz="4400" b="0" i="0" u="none" strike="noStrike">
                <a:ln>
                  <a:noFill/>
                </a:ln>
                <a:latin typeface="Arial" pitchFamily="34"/>
                <a:ea typeface="標楷體" pitchFamily="1"/>
                <a:cs typeface="Tahoma" pitchFamily="2"/>
              </a:defRPr>
            </a:lvl1pPr>
          </a:lstStyle>
          <a:p>
            <a:r>
              <a:rPr lang="en-US" sz="4000" b="1" kern="0" dirty="0">
                <a:solidFill>
                  <a:sysClr val="windowText" lastClr="000000"/>
                </a:solidFill>
                <a:latin typeface="Arial Black" pitchFamily="34"/>
              </a:rPr>
              <a:t>Fundamental Computer Programming- C++ Lab(</a:t>
            </a:r>
            <a:r>
              <a:rPr lang="en-US" altLang="zh-TW" sz="4000" b="1" kern="0" dirty="0">
                <a:solidFill>
                  <a:sysClr val="windowText" lastClr="000000"/>
                </a:solidFill>
                <a:latin typeface="Arial Black" pitchFamily="34"/>
              </a:rPr>
              <a:t>I</a:t>
            </a:r>
            <a:r>
              <a:rPr lang="en-US" sz="4000" b="1" kern="0" dirty="0">
                <a:solidFill>
                  <a:sysClr val="windowText" lastClr="000000"/>
                </a:solidFill>
                <a:latin typeface="Arial Black" pitchFamily="34"/>
              </a:rPr>
              <a:t>) </a:t>
            </a:r>
          </a:p>
        </p:txBody>
      </p:sp>
      <p:sp>
        <p:nvSpPr>
          <p:cNvPr id="9" name="文字方塊 5"/>
          <p:cNvSpPr txBox="1"/>
          <p:nvPr/>
        </p:nvSpPr>
        <p:spPr>
          <a:xfrm>
            <a:off x="885940" y="3397431"/>
            <a:ext cx="8355074" cy="3046988"/>
          </a:xfrm>
          <a:prstGeom prst="rect">
            <a:avLst/>
          </a:prstGeom>
          <a:noFill/>
          <a:ln cap="flat">
            <a:noFill/>
          </a:ln>
        </p:spPr>
        <p:txBody>
          <a:bodyPr vert="horz" wrap="square" lIns="91440" tIns="45720" rIns="91440" bIns="45720" anchor="t" anchorCtr="0" compatLnSpc="1">
            <a:spAutoFit/>
          </a:bodyPr>
          <a:lstStyle/>
          <a:p>
            <a:pPr algn="ctr">
              <a:defRPr sz="1800" b="0" i="0" u="none" strike="noStrike" kern="0" cap="none" spc="0" baseline="0">
                <a:solidFill>
                  <a:srgbClr val="000000"/>
                </a:solidFill>
                <a:uFillTx/>
              </a:defRPr>
            </a:pPr>
            <a:r>
              <a:rPr lang="en-US" altLang="zh-TW" sz="3200" dirty="0">
                <a:solidFill>
                  <a:srgbClr val="000000"/>
                </a:solidFill>
                <a:latin typeface="Calibri"/>
                <a:ea typeface="新細明體" pitchFamily="18"/>
              </a:rPr>
              <a:t>Week </a:t>
            </a:r>
            <a:r>
              <a:rPr lang="en-US" altLang="zh-TW" sz="3200" kern="0" dirty="0">
                <a:solidFill>
                  <a:srgbClr val="000000"/>
                </a:solidFill>
                <a:latin typeface="Calibri"/>
                <a:ea typeface="新細明體" pitchFamily="18"/>
              </a:rPr>
              <a:t>4</a:t>
            </a:r>
            <a:r>
              <a:rPr lang="en-US" altLang="zh-TW" sz="3200" dirty="0">
                <a:solidFill>
                  <a:srgbClr val="000000"/>
                </a:solidFill>
                <a:latin typeface="Calibri"/>
                <a:ea typeface="新細明體" pitchFamily="18"/>
              </a:rPr>
              <a:t>, </a:t>
            </a:r>
            <a:r>
              <a:rPr lang="en-US" sz="3200" dirty="0">
                <a:solidFill>
                  <a:srgbClr val="000000"/>
                </a:solidFill>
                <a:latin typeface="Calibri"/>
                <a:ea typeface="新細明體" pitchFamily="18"/>
              </a:rPr>
              <a:t>Fall </a:t>
            </a:r>
            <a:r>
              <a:rPr lang="en-US" sz="3200" dirty="0" smtClean="0">
                <a:solidFill>
                  <a:srgbClr val="000000"/>
                </a:solidFill>
                <a:latin typeface="Calibri"/>
                <a:ea typeface="新細明體" pitchFamily="18"/>
              </a:rPr>
              <a:t>2022</a:t>
            </a:r>
            <a:endParaRPr lang="en-US" sz="3200" dirty="0">
              <a:solidFill>
                <a:srgbClr val="000000"/>
              </a:solidFill>
              <a:latin typeface="Calibri"/>
              <a:ea typeface="新細明體" pitchFamily="18"/>
            </a:endParaRPr>
          </a:p>
          <a:p>
            <a:pPr algn="ctr">
              <a:defRPr sz="1800" b="0" i="0" u="none" strike="noStrike" kern="0" cap="none" spc="0" baseline="0">
                <a:solidFill>
                  <a:srgbClr val="000000"/>
                </a:solidFill>
                <a:uFillTx/>
              </a:defRPr>
            </a:pPr>
            <a:r>
              <a:rPr lang="en-US" altLang="zh-TW" sz="3200" dirty="0">
                <a:solidFill>
                  <a:srgbClr val="000000"/>
                </a:solidFill>
                <a:ea typeface="新細明體" pitchFamily="18"/>
              </a:rPr>
              <a:t>Rung-Bin Lin</a:t>
            </a:r>
            <a:endParaRPr lang="en-US" sz="3200" dirty="0">
              <a:solidFill>
                <a:srgbClr val="000000"/>
              </a:solidFill>
              <a:latin typeface="Calibri"/>
              <a:ea typeface="新細明體" pitchFamily="18"/>
            </a:endParaRPr>
          </a:p>
          <a:p>
            <a:pPr algn="ctr">
              <a:defRPr sz="1800" b="0" i="0" u="none" strike="noStrike" kern="0" cap="none" spc="0" baseline="0">
                <a:solidFill>
                  <a:srgbClr val="000000"/>
                </a:solidFill>
                <a:uFillTx/>
              </a:defRPr>
            </a:pPr>
            <a:endParaRPr lang="en-US" sz="3200" dirty="0">
              <a:solidFill>
                <a:srgbClr val="000000"/>
              </a:solidFill>
              <a:latin typeface="Calibri"/>
              <a:ea typeface="新細明體" pitchFamily="18"/>
            </a:endParaRPr>
          </a:p>
          <a:p>
            <a:pPr algn="ctr">
              <a:defRPr sz="1800" b="0" i="0" u="none" strike="noStrike" kern="0" cap="none" spc="0" baseline="0">
                <a:solidFill>
                  <a:srgbClr val="000000"/>
                </a:solidFill>
                <a:uFillTx/>
              </a:defRPr>
            </a:pPr>
            <a:r>
              <a:rPr lang="en-US" sz="3200" dirty="0">
                <a:solidFill>
                  <a:srgbClr val="000000"/>
                </a:solidFill>
                <a:latin typeface="Calibri"/>
                <a:ea typeface="新細明體" pitchFamily="18"/>
              </a:rPr>
              <a:t>International Bachelor Program in Informatics</a:t>
            </a:r>
          </a:p>
          <a:p>
            <a:pPr algn="ctr">
              <a:defRPr sz="1800" b="0" i="0" u="none" strike="noStrike" kern="0" cap="none" spc="0" baseline="0">
                <a:solidFill>
                  <a:srgbClr val="000000"/>
                </a:solidFill>
                <a:uFillTx/>
              </a:defRPr>
            </a:pPr>
            <a:r>
              <a:rPr lang="en-US" sz="3200" dirty="0">
                <a:solidFill>
                  <a:srgbClr val="000000"/>
                </a:solidFill>
                <a:latin typeface="Calibri"/>
                <a:ea typeface="新細明體" pitchFamily="18"/>
              </a:rPr>
              <a:t>College of Informatics</a:t>
            </a:r>
          </a:p>
          <a:p>
            <a:pPr algn="ctr">
              <a:defRPr sz="1800" b="0" i="0" u="none" strike="noStrike" kern="0" cap="none" spc="0" baseline="0">
                <a:solidFill>
                  <a:srgbClr val="000000"/>
                </a:solidFill>
                <a:uFillTx/>
              </a:defRPr>
            </a:pPr>
            <a:r>
              <a:rPr lang="en-US" sz="3200" dirty="0">
                <a:solidFill>
                  <a:srgbClr val="000000"/>
                </a:solidFill>
                <a:latin typeface="Calibri"/>
                <a:ea typeface="新細明體" pitchFamily="18"/>
              </a:rPr>
              <a:t>Yuan </a:t>
            </a:r>
            <a:r>
              <a:rPr lang="en-US" sz="3200" dirty="0" err="1">
                <a:solidFill>
                  <a:srgbClr val="000000"/>
                </a:solidFill>
                <a:latin typeface="Calibri"/>
                <a:ea typeface="新細明體" pitchFamily="18"/>
              </a:rPr>
              <a:t>Ze</a:t>
            </a:r>
            <a:r>
              <a:rPr lang="en-US" sz="3200" dirty="0">
                <a:solidFill>
                  <a:srgbClr val="000000"/>
                </a:solidFill>
                <a:latin typeface="Calibri"/>
                <a:ea typeface="新細明體" pitchFamily="18"/>
              </a:rPr>
              <a:t> University</a:t>
            </a:r>
          </a:p>
        </p:txBody>
      </p:sp>
      <p:sp>
        <p:nvSpPr>
          <p:cNvPr id="10" name="文字方塊 9"/>
          <p:cNvSpPr txBox="1"/>
          <p:nvPr/>
        </p:nvSpPr>
        <p:spPr>
          <a:xfrm>
            <a:off x="511862" y="1714141"/>
            <a:ext cx="9231539" cy="1446550"/>
          </a:xfrm>
          <a:prstGeom prst="rect">
            <a:avLst/>
          </a:prstGeom>
          <a:noFill/>
        </p:spPr>
        <p:txBody>
          <a:bodyPr wrap="square" rtlCol="0">
            <a:spAutoFit/>
          </a:bodyPr>
          <a:lstStyle/>
          <a:p>
            <a:pPr algn="ctr"/>
            <a:r>
              <a:rPr lang="en-US" altLang="zh-TW" sz="4400" dirty="0"/>
              <a:t>Lab 4</a:t>
            </a:r>
          </a:p>
          <a:p>
            <a:pPr algn="ctr"/>
            <a:r>
              <a:rPr lang="en-US" altLang="zh-TW" sz="4400" b="1" dirty="0"/>
              <a:t>Runs in a String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1620" y="225998"/>
            <a:ext cx="8276760" cy="1262160"/>
          </a:xfrm>
        </p:spPr>
        <p:txBody>
          <a:bodyPr/>
          <a:lstStyle/>
          <a:p>
            <a:r>
              <a:rPr lang="en-US" altLang="zh-TW" b="1" dirty="0" smtClean="0">
                <a:solidFill>
                  <a:srgbClr val="C00000"/>
                </a:solidFill>
              </a:rPr>
              <a:t>Algorithm for Group Reverse</a:t>
            </a:r>
            <a:endParaRPr lang="zh-TW" altLang="en-US" b="1" dirty="0">
              <a:solidFill>
                <a:srgbClr val="C00000"/>
              </a:solidFill>
            </a:endParaRPr>
          </a:p>
        </p:txBody>
      </p:sp>
      <p:sp>
        <p:nvSpPr>
          <p:cNvPr id="3" name="內容版面配置區 2"/>
          <p:cNvSpPr>
            <a:spLocks noGrp="1"/>
          </p:cNvSpPr>
          <p:nvPr>
            <p:ph idx="1"/>
          </p:nvPr>
        </p:nvSpPr>
        <p:spPr>
          <a:xfrm>
            <a:off x="794503" y="1405423"/>
            <a:ext cx="8557020" cy="4068009"/>
          </a:xfrm>
        </p:spPr>
        <p:txBody>
          <a:bodyPr/>
          <a:lstStyle/>
          <a:p>
            <a:pPr marL="622350" indent="-514350">
              <a:buFont typeface="+mj-lt"/>
              <a:buAutoNum type="arabicPeriod"/>
            </a:pPr>
            <a:r>
              <a:rPr lang="en-US" altLang="zh-TW" b="1" dirty="0" smtClean="0"/>
              <a:t>Input the number of </a:t>
            </a:r>
            <a:r>
              <a:rPr lang="en-US" altLang="zh-TW" b="1" dirty="0" smtClean="0"/>
              <a:t>groups</a:t>
            </a:r>
            <a:endParaRPr lang="en-US" altLang="zh-TW" b="1" dirty="0" smtClean="0"/>
          </a:p>
          <a:p>
            <a:pPr marL="622350" indent="-514350">
              <a:buFont typeface="+mj-lt"/>
              <a:buAutoNum type="arabicPeriod"/>
            </a:pPr>
            <a:r>
              <a:rPr lang="en-US" altLang="zh-TW" b="1" dirty="0" smtClean="0"/>
              <a:t>Read a string</a:t>
            </a:r>
          </a:p>
          <a:p>
            <a:pPr marL="622350" indent="-514350">
              <a:buFont typeface="+mj-lt"/>
              <a:buAutoNum type="arabicPeriod"/>
            </a:pPr>
            <a:r>
              <a:rPr lang="en-US" altLang="zh-TW" b="1" dirty="0" smtClean="0"/>
              <a:t>Calculate string </a:t>
            </a:r>
            <a:r>
              <a:rPr lang="en-US" altLang="zh-TW" b="1" dirty="0" smtClean="0"/>
              <a:t>length</a:t>
            </a:r>
          </a:p>
          <a:p>
            <a:pPr marL="622350" indent="-514350">
              <a:buFont typeface="+mj-lt"/>
              <a:buAutoNum type="arabicPeriod"/>
            </a:pPr>
            <a:r>
              <a:rPr lang="en-US" altLang="zh-TW" b="1" dirty="0" smtClean="0"/>
              <a:t>Calculate the length of each group</a:t>
            </a:r>
            <a:endParaRPr lang="en-US" altLang="zh-TW" b="1" dirty="0" smtClean="0"/>
          </a:p>
          <a:p>
            <a:pPr marL="622350" indent="-514350">
              <a:buFont typeface="+mj-lt"/>
              <a:buAutoNum type="arabicPeriod"/>
            </a:pPr>
            <a:r>
              <a:rPr lang="en-US" altLang="zh-TW" b="1" dirty="0" smtClean="0"/>
              <a:t>For each of all the groups</a:t>
            </a:r>
          </a:p>
          <a:p>
            <a:pPr marL="576000" lvl="1" indent="0">
              <a:buNone/>
            </a:pPr>
            <a:r>
              <a:rPr lang="en-US" altLang="zh-TW" b="1" dirty="0" smtClean="0"/>
              <a:t>	</a:t>
            </a:r>
            <a:r>
              <a:rPr lang="en-US" altLang="zh-TW" b="1" dirty="0"/>
              <a:t>R</a:t>
            </a:r>
            <a:r>
              <a:rPr lang="en-US" altLang="zh-TW" b="1" dirty="0" smtClean="0"/>
              <a:t>everse string</a:t>
            </a:r>
          </a:p>
          <a:p>
            <a:pPr marL="658350" indent="-514350">
              <a:buFont typeface="+mj-lt"/>
              <a:buAutoNum type="arabicPeriod"/>
            </a:pPr>
            <a:r>
              <a:rPr lang="en-US" altLang="zh-TW" b="1" dirty="0" smtClean="0"/>
              <a:t>Print out the reversed string</a:t>
            </a:r>
          </a:p>
          <a:p>
            <a:pPr marL="658350" indent="-514350">
              <a:buFont typeface="+mj-lt"/>
              <a:buAutoNum type="arabicPeriod"/>
            </a:pPr>
            <a:r>
              <a:rPr lang="en-US" altLang="zh-TW" b="1" dirty="0" smtClean="0"/>
              <a:t>Repeat (1) through </a:t>
            </a:r>
            <a:r>
              <a:rPr lang="en-US" altLang="zh-TW" b="1" dirty="0" smtClean="0"/>
              <a:t>(6) </a:t>
            </a:r>
            <a:r>
              <a:rPr lang="en-US" altLang="zh-TW" b="1" dirty="0" smtClean="0"/>
              <a:t>until end of input</a:t>
            </a:r>
          </a:p>
          <a:p>
            <a:pPr marL="108000" indent="0">
              <a:buNone/>
            </a:pPr>
            <a:endParaRPr lang="zh-TW" altLang="en-US" dirty="0"/>
          </a:p>
        </p:txBody>
      </p:sp>
    </p:spTree>
    <p:extLst>
      <p:ext uri="{BB962C8B-B14F-4D97-AF65-F5344CB8AC3E}">
        <p14:creationId xmlns:p14="http://schemas.microsoft.com/office/powerpoint/2010/main" val="29054757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558534" y="220628"/>
            <a:ext cx="8962935" cy="824403"/>
          </a:xfrm>
        </p:spPr>
        <p:txBody>
          <a:bodyPr/>
          <a:lstStyle/>
          <a:p>
            <a:r>
              <a:rPr lang="en-US" altLang="zh-TW" b="1" dirty="0" smtClean="0">
                <a:solidFill>
                  <a:srgbClr val="C00000"/>
                </a:solidFill>
              </a:rPr>
              <a:t>Lab 4: Runs in a String</a:t>
            </a:r>
            <a:endParaRPr lang="zh-TW" altLang="en-US" b="1" dirty="0">
              <a:solidFill>
                <a:srgbClr val="C00000"/>
              </a:solidFill>
            </a:endParaRPr>
          </a:p>
        </p:txBody>
      </p:sp>
      <p:sp>
        <p:nvSpPr>
          <p:cNvPr id="3" name="內容版面配置區 2"/>
          <p:cNvSpPr>
            <a:spLocks noGrp="1"/>
          </p:cNvSpPr>
          <p:nvPr>
            <p:ph idx="1"/>
          </p:nvPr>
        </p:nvSpPr>
        <p:spPr>
          <a:xfrm>
            <a:off x="359999" y="1045031"/>
            <a:ext cx="9360000" cy="6112125"/>
          </a:xfrm>
        </p:spPr>
        <p:txBody>
          <a:bodyPr/>
          <a:lstStyle/>
          <a:p>
            <a:pPr>
              <a:buFont typeface="Arial" panose="020B0604020202020204" pitchFamily="34" charset="0"/>
              <a:buChar char="•"/>
            </a:pPr>
            <a:r>
              <a:rPr lang="en-US" altLang="zh-TW" sz="2400" dirty="0"/>
              <a:t>A run is a string’s substring that contains only one type of symbol. A run is not contained in any other runs. The length of a run is the number of symbols in the run. Given </a:t>
            </a:r>
            <a:r>
              <a:rPr lang="en-US" altLang="zh-TW" sz="2400" dirty="0"/>
              <a:t>a string without containing any whitespaces, find </a:t>
            </a:r>
            <a:endParaRPr lang="en-US" altLang="zh-TW" sz="2400" dirty="0" smtClean="0"/>
          </a:p>
          <a:p>
            <a:pPr lvl="1">
              <a:buFont typeface="Wingdings" panose="05000000000000000000" pitchFamily="2" charset="2"/>
              <a:buChar char="ü"/>
            </a:pPr>
            <a:r>
              <a:rPr lang="en-US" altLang="zh-TW" sz="2400" dirty="0" smtClean="0"/>
              <a:t>the </a:t>
            </a:r>
            <a:r>
              <a:rPr lang="en-US" altLang="zh-TW" sz="2400" dirty="0"/>
              <a:t>number of </a:t>
            </a:r>
            <a:r>
              <a:rPr lang="en-US" altLang="zh-TW" sz="2400" dirty="0" smtClean="0"/>
              <a:t>runs,</a:t>
            </a:r>
          </a:p>
          <a:p>
            <a:pPr lvl="1">
              <a:buFont typeface="Wingdings" panose="05000000000000000000" pitchFamily="2" charset="2"/>
              <a:buChar char="ü"/>
            </a:pPr>
            <a:r>
              <a:rPr lang="en-US" altLang="zh-TW" sz="2400" dirty="0" smtClean="0"/>
              <a:t>the </a:t>
            </a:r>
            <a:r>
              <a:rPr lang="en-US" altLang="zh-TW" sz="2400" dirty="0"/>
              <a:t>length of the longest runs</a:t>
            </a:r>
            <a:r>
              <a:rPr lang="en-US" altLang="zh-TW" sz="2400" dirty="0" smtClean="0"/>
              <a:t>,</a:t>
            </a:r>
          </a:p>
          <a:p>
            <a:pPr lvl="1">
              <a:buFont typeface="Wingdings" panose="05000000000000000000" pitchFamily="2" charset="2"/>
              <a:buChar char="ü"/>
            </a:pPr>
            <a:r>
              <a:rPr lang="en-US" altLang="zh-TW" sz="2400" dirty="0" smtClean="0"/>
              <a:t>the </a:t>
            </a:r>
            <a:r>
              <a:rPr lang="en-US" altLang="zh-TW" sz="2400" dirty="0"/>
              <a:t>number of longest </a:t>
            </a:r>
            <a:r>
              <a:rPr lang="en-US" altLang="zh-TW" sz="2400" dirty="0" smtClean="0"/>
              <a:t>runs</a:t>
            </a:r>
            <a:r>
              <a:rPr lang="en-US" altLang="zh-TW" sz="2400" dirty="0" smtClean="0"/>
              <a:t>, and</a:t>
            </a:r>
          </a:p>
          <a:p>
            <a:pPr lvl="2">
              <a:buFont typeface="Wingdings" panose="05000000000000000000" pitchFamily="2" charset="2"/>
              <a:buChar char="Ø"/>
            </a:pPr>
            <a:r>
              <a:rPr lang="en-US" altLang="zh-TW" sz="2000" dirty="0" smtClean="0"/>
              <a:t>As an example for </a:t>
            </a:r>
            <a:r>
              <a:rPr lang="en-US" altLang="zh-TW" sz="2000" b="1" dirty="0" smtClean="0"/>
              <a:t>the above three items</a:t>
            </a:r>
            <a:r>
              <a:rPr lang="en-US" altLang="zh-TW" sz="2000" dirty="0" smtClean="0"/>
              <a:t>, </a:t>
            </a:r>
            <a:r>
              <a:rPr lang="en-US" altLang="zh-TW" sz="2000" dirty="0"/>
              <a:t>given a string “</a:t>
            </a:r>
            <a:r>
              <a:rPr lang="en-US" altLang="zh-TW" sz="2000" dirty="0" smtClean="0"/>
              <a:t>2AaaabB3333o</a:t>
            </a:r>
            <a:r>
              <a:rPr lang="en-US" altLang="zh-TW" sz="2000" dirty="0"/>
              <a:t>#”, “2” is a run of length  1; “</a:t>
            </a:r>
            <a:r>
              <a:rPr lang="en-US" altLang="zh-TW" sz="2000" dirty="0" err="1"/>
              <a:t>Aaaa</a:t>
            </a:r>
            <a:r>
              <a:rPr lang="en-US" altLang="zh-TW" sz="2000" dirty="0"/>
              <a:t>” is a run of length 4. The above string has 6 runs, the length of its longest run is 4, </a:t>
            </a:r>
            <a:r>
              <a:rPr lang="en-US" altLang="zh-TW" sz="2000" dirty="0" smtClean="0"/>
              <a:t>the </a:t>
            </a:r>
            <a:r>
              <a:rPr lang="en-US" altLang="zh-TW" sz="2000" dirty="0"/>
              <a:t>number of longest runs is 2. Here, the </a:t>
            </a:r>
            <a:r>
              <a:rPr lang="en-US" altLang="zh-TW" sz="2000" dirty="0" smtClean="0"/>
              <a:t>lowercase </a:t>
            </a:r>
            <a:r>
              <a:rPr lang="en-US" altLang="zh-TW" sz="2000" dirty="0"/>
              <a:t>and </a:t>
            </a:r>
            <a:r>
              <a:rPr lang="en-US" altLang="zh-TW" sz="2000" dirty="0" smtClean="0"/>
              <a:t>uppercase </a:t>
            </a:r>
            <a:r>
              <a:rPr lang="en-US" altLang="zh-TW" sz="2000" dirty="0"/>
              <a:t>of an alphabet letter are treated as the same </a:t>
            </a:r>
            <a:r>
              <a:rPr lang="en-US" altLang="zh-TW" sz="2000" dirty="0" smtClean="0"/>
              <a:t>type of symbol.</a:t>
            </a:r>
          </a:p>
          <a:p>
            <a:pPr lvl="1">
              <a:buFont typeface="Wingdings" panose="05000000000000000000" pitchFamily="2" charset="2"/>
              <a:buChar char="ü"/>
            </a:pPr>
            <a:r>
              <a:rPr lang="en-US" altLang="zh-TW" sz="2400" dirty="0"/>
              <a:t>The length of the longest alphabet letter run.</a:t>
            </a:r>
          </a:p>
          <a:p>
            <a:pPr lvl="2">
              <a:buFont typeface="Wingdings" panose="05000000000000000000" pitchFamily="2" charset="2"/>
              <a:buChar char="Ø"/>
            </a:pPr>
            <a:r>
              <a:rPr lang="en-US" altLang="zh-TW" sz="2000" dirty="0" smtClean="0"/>
              <a:t>For this, all alphabet letters are treated as the same type of symbol. For the above example, the length of </a:t>
            </a:r>
            <a:r>
              <a:rPr lang="en-US" altLang="zh-TW" sz="2000" dirty="0"/>
              <a:t>the longest alphabet letter </a:t>
            </a:r>
            <a:r>
              <a:rPr lang="en-US" altLang="zh-TW" sz="2000" dirty="0" smtClean="0"/>
              <a:t>run is 6.</a:t>
            </a:r>
            <a:endParaRPr lang="en-US" altLang="zh-TW" sz="2000" dirty="0"/>
          </a:p>
          <a:p>
            <a:pPr>
              <a:buFont typeface="Arial" panose="020B0604020202020204" pitchFamily="34" charset="0"/>
              <a:buChar char="•"/>
            </a:pPr>
            <a:r>
              <a:rPr lang="en-US" altLang="zh-TW" sz="2400" dirty="0"/>
              <a:t>Requirements:</a:t>
            </a:r>
          </a:p>
          <a:p>
            <a:pPr lvl="1">
              <a:buFont typeface="Arial" panose="020B0604020202020204" pitchFamily="34" charset="0"/>
              <a:buChar char="•"/>
            </a:pPr>
            <a:r>
              <a:rPr lang="en-US" altLang="zh-TW" sz="2000" dirty="0"/>
              <a:t>Your program should use </a:t>
            </a:r>
            <a:r>
              <a:rPr lang="en-US" altLang="zh-TW" sz="2000" b="1" dirty="0" err="1"/>
              <a:t>cin</a:t>
            </a:r>
            <a:r>
              <a:rPr lang="en-US" altLang="zh-TW" sz="2000" dirty="0"/>
              <a:t> to read a whole string into the program before it </a:t>
            </a:r>
            <a:r>
              <a:rPr lang="en-US" altLang="zh-TW" sz="2000" dirty="0" smtClean="0"/>
              <a:t>starts to </a:t>
            </a:r>
            <a:r>
              <a:rPr lang="en-US" altLang="zh-TW" sz="2000" dirty="0" smtClean="0"/>
              <a:t>find the runs </a:t>
            </a:r>
            <a:r>
              <a:rPr lang="en-US" altLang="zh-TW" sz="2000" dirty="0"/>
              <a:t>in the string.</a:t>
            </a:r>
            <a:endParaRPr lang="zh-TW" altLang="en-US" sz="2000" dirty="0"/>
          </a:p>
        </p:txBody>
      </p:sp>
    </p:spTree>
    <p:extLst>
      <p:ext uri="{BB962C8B-B14F-4D97-AF65-F5344CB8AC3E}">
        <p14:creationId xmlns:p14="http://schemas.microsoft.com/office/powerpoint/2010/main" val="3131161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781764" y="241837"/>
            <a:ext cx="8276760" cy="1262160"/>
          </a:xfrm>
        </p:spPr>
        <p:txBody>
          <a:bodyPr/>
          <a:lstStyle/>
          <a:p>
            <a:r>
              <a:rPr lang="en-US" altLang="zh-TW" b="1" dirty="0" smtClean="0">
                <a:solidFill>
                  <a:srgbClr val="C00000"/>
                </a:solidFill>
              </a:rPr>
              <a:t>Two Keys</a:t>
            </a:r>
            <a:endParaRPr lang="zh-TW" altLang="en-US" b="1" dirty="0">
              <a:solidFill>
                <a:srgbClr val="C00000"/>
              </a:solidFill>
            </a:endParaRPr>
          </a:p>
        </p:txBody>
      </p:sp>
      <p:sp>
        <p:nvSpPr>
          <p:cNvPr id="3" name="內容版面配置區 2"/>
          <p:cNvSpPr>
            <a:spLocks noGrp="1"/>
          </p:cNvSpPr>
          <p:nvPr>
            <p:ph idx="1"/>
          </p:nvPr>
        </p:nvSpPr>
        <p:spPr>
          <a:xfrm>
            <a:off x="360000" y="1503997"/>
            <a:ext cx="9360000" cy="5516003"/>
          </a:xfrm>
        </p:spPr>
        <p:txBody>
          <a:bodyPr/>
          <a:lstStyle/>
          <a:p>
            <a:r>
              <a:rPr lang="en-US" altLang="zh-TW" b="1" dirty="0" smtClean="0"/>
              <a:t>Dealing with uppercase and lowercase of a letter</a:t>
            </a:r>
          </a:p>
          <a:p>
            <a:r>
              <a:rPr lang="en-US" altLang="zh-TW" b="1" dirty="0" smtClean="0"/>
              <a:t>Determining a run</a:t>
            </a:r>
          </a:p>
          <a:p>
            <a:pPr lvl="1">
              <a:buFont typeface="Wingdings" panose="05000000000000000000" pitchFamily="2" charset="2"/>
              <a:buChar char="Ø"/>
            </a:pPr>
            <a:r>
              <a:rPr lang="en-US" altLang="zh-TW" sz="2800" dirty="0" smtClean="0"/>
              <a:t>Remember which symbol is being checked in the string.</a:t>
            </a:r>
          </a:p>
          <a:p>
            <a:pPr lvl="1">
              <a:buFont typeface="Wingdings" panose="05000000000000000000" pitchFamily="2" charset="2"/>
              <a:buChar char="Ø"/>
            </a:pPr>
            <a:r>
              <a:rPr lang="en-US" altLang="zh-TW" sz="2800" dirty="0" smtClean="0"/>
              <a:t>Remember which type of symbol is being checked for forming a run.</a:t>
            </a:r>
          </a:p>
          <a:p>
            <a:pPr lvl="1">
              <a:buFont typeface="Wingdings" panose="05000000000000000000" pitchFamily="2" charset="2"/>
              <a:buChar char="Ø"/>
            </a:pPr>
            <a:r>
              <a:rPr lang="en-US" altLang="zh-TW" sz="2800" dirty="0" smtClean="0"/>
              <a:t>Calculate run length, </a:t>
            </a:r>
          </a:p>
          <a:p>
            <a:pPr lvl="1">
              <a:buFont typeface="Wingdings" panose="05000000000000000000" pitchFamily="2" charset="2"/>
              <a:buChar char="Ø"/>
            </a:pPr>
            <a:r>
              <a:rPr lang="en-US" altLang="zh-TW" sz="2800" dirty="0"/>
              <a:t>U</a:t>
            </a:r>
            <a:r>
              <a:rPr lang="en-US" altLang="zh-TW" sz="2800" dirty="0" smtClean="0"/>
              <a:t>pdate longest run length and count the number of runs with the longest run length.</a:t>
            </a:r>
            <a:endParaRPr lang="zh-TW" altLang="en-US" sz="2800" dirty="0"/>
          </a:p>
        </p:txBody>
      </p:sp>
    </p:spTree>
    <p:extLst>
      <p:ext uri="{BB962C8B-B14F-4D97-AF65-F5344CB8AC3E}">
        <p14:creationId xmlns:p14="http://schemas.microsoft.com/office/powerpoint/2010/main" val="33257257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1620" y="264835"/>
            <a:ext cx="8276760" cy="838253"/>
          </a:xfrm>
        </p:spPr>
        <p:txBody>
          <a:bodyPr/>
          <a:lstStyle/>
          <a:p>
            <a:r>
              <a:rPr lang="en-US" altLang="zh-TW" b="1" dirty="0" smtClean="0">
                <a:solidFill>
                  <a:srgbClr val="C00000"/>
                </a:solidFill>
              </a:rPr>
              <a:t>Input &amp; Output Formats</a:t>
            </a:r>
            <a:endParaRPr lang="zh-TW" altLang="en-US" b="1" dirty="0">
              <a:solidFill>
                <a:srgbClr val="C00000"/>
              </a:solidFill>
            </a:endParaRPr>
          </a:p>
        </p:txBody>
      </p:sp>
      <p:sp>
        <p:nvSpPr>
          <p:cNvPr id="3" name="內容版面配置區 2"/>
          <p:cNvSpPr>
            <a:spLocks noGrp="1"/>
          </p:cNvSpPr>
          <p:nvPr>
            <p:ph idx="1"/>
          </p:nvPr>
        </p:nvSpPr>
        <p:spPr>
          <a:xfrm>
            <a:off x="435749" y="1244880"/>
            <a:ext cx="9360000" cy="1372405"/>
          </a:xfrm>
        </p:spPr>
        <p:txBody>
          <a:bodyPr/>
          <a:lstStyle/>
          <a:p>
            <a:pPr marL="108000" indent="0">
              <a:buNone/>
            </a:pPr>
            <a:r>
              <a:rPr lang="en-US" altLang="zh-TW" dirty="0" smtClean="0"/>
              <a:t>Input format</a:t>
            </a:r>
          </a:p>
          <a:p>
            <a:pPr marL="540000" lvl="1" indent="0">
              <a:buNone/>
            </a:pPr>
            <a:r>
              <a:rPr lang="en-US" altLang="zh-TW" sz="2400" dirty="0"/>
              <a:t>The first line gives the number of test cases. Each test case takes a line which </a:t>
            </a:r>
            <a:r>
              <a:rPr lang="en-US" altLang="zh-TW" sz="2400" dirty="0" smtClean="0"/>
              <a:t>contains </a:t>
            </a:r>
            <a:r>
              <a:rPr lang="en-US" altLang="zh-TW" sz="2400" dirty="0"/>
              <a:t>a </a:t>
            </a:r>
            <a:r>
              <a:rPr lang="en-US" altLang="zh-TW" sz="2400" dirty="0" smtClean="0"/>
              <a:t>string.</a:t>
            </a:r>
            <a:endParaRPr lang="en-US" altLang="zh-TW" sz="2400" dirty="0"/>
          </a:p>
        </p:txBody>
      </p:sp>
      <p:sp>
        <p:nvSpPr>
          <p:cNvPr id="7" name="內容版面配置區 2"/>
          <p:cNvSpPr txBox="1">
            <a:spLocks/>
          </p:cNvSpPr>
          <p:nvPr/>
        </p:nvSpPr>
        <p:spPr>
          <a:xfrm>
            <a:off x="435749" y="2759077"/>
            <a:ext cx="8742631" cy="3267075"/>
          </a:xfrm>
          <a:prstGeom prst="rect">
            <a:avLst/>
          </a:prstGeom>
          <a:noFill/>
          <a:ln>
            <a:noFill/>
          </a:ln>
        </p:spPr>
        <p:txBody>
          <a:bodyPr lIns="0" tIns="0" rIns="0" bIns="0">
            <a:noAutofit/>
          </a:bodyPr>
          <a:lstStyle>
            <a:lvl1pPr marL="432000" marR="0" lvl="0" indent="-324000" rtl="0" hangingPunct="0">
              <a:spcBef>
                <a:spcPts val="0"/>
              </a:spcBef>
              <a:spcAft>
                <a:spcPts val="0"/>
              </a:spcAft>
              <a:buSzPts val="2466"/>
              <a:buBlip>
                <a:blip r:embed="rId2"/>
              </a:buBlip>
              <a:tabLst/>
              <a:defRPr lang="zh-TW" sz="3200" b="0" i="0" u="none" strike="noStrike">
                <a:ln>
                  <a:noFill/>
                </a:ln>
                <a:latin typeface="Arial" pitchFamily="34"/>
                <a:ea typeface="標楷體" pitchFamily="1"/>
                <a:cs typeface="Tahoma" pitchFamily="2"/>
              </a:defRPr>
            </a:lvl1pPr>
            <a:lvl2pPr marL="864000" marR="0" lvl="1" indent="-288000" rtl="0" hangingPunct="0">
              <a:spcBef>
                <a:spcPts val="0"/>
              </a:spcBef>
              <a:spcAft>
                <a:spcPts val="0"/>
              </a:spcAft>
              <a:buSzPts val="1956"/>
              <a:buBlip>
                <a:blip r:embed="rId2"/>
              </a:buBlip>
              <a:tabLst/>
              <a:defRPr lang="zh-TW" sz="3200" b="0" i="0" u="none" strike="noStrike">
                <a:ln>
                  <a:noFill/>
                </a:ln>
                <a:latin typeface="Arial" pitchFamily="34"/>
                <a:ea typeface="標楷體" pitchFamily="1"/>
                <a:cs typeface="Tahoma" pitchFamily="2"/>
              </a:defRPr>
            </a:lvl2pPr>
            <a:lvl3pPr marL="1296000" marR="0" lvl="2" indent="-216000" rtl="0" hangingPunct="0">
              <a:spcBef>
                <a:spcPts val="0"/>
              </a:spcBef>
              <a:spcAft>
                <a:spcPts val="0"/>
              </a:spcAft>
              <a:buSzPts val="1441"/>
              <a:buBlip>
                <a:blip r:embed="rId2"/>
              </a:buBlip>
              <a:tabLst/>
              <a:defRPr lang="zh-TW" sz="3200" b="0" i="0" u="none" strike="noStrike">
                <a:ln>
                  <a:noFill/>
                </a:ln>
                <a:latin typeface="Arial" pitchFamily="34"/>
                <a:ea typeface="標楷體" pitchFamily="1"/>
                <a:cs typeface="Tahoma" pitchFamily="2"/>
              </a:defRPr>
            </a:lvl3pPr>
            <a:lvl4pPr marL="1728000" marR="0" lvl="3" indent="-216000" rtl="0" hangingPunct="0">
              <a:spcBef>
                <a:spcPts val="0"/>
              </a:spcBef>
              <a:spcAft>
                <a:spcPts val="0"/>
              </a:spcAft>
              <a:buSzPct val="75000"/>
              <a:buFont typeface="StarSymbol"/>
              <a:buChar char="–"/>
              <a:tabLst/>
              <a:defRPr lang="zh-TW" sz="3200" b="0" i="0" u="none" strike="noStrike">
                <a:ln>
                  <a:noFill/>
                </a:ln>
                <a:latin typeface="Arial" pitchFamily="34"/>
                <a:ea typeface="標楷體" pitchFamily="1"/>
                <a:cs typeface="Tahoma" pitchFamily="2"/>
              </a:defRPr>
            </a:lvl4pPr>
            <a:lvl5pPr marL="2160000" marR="0" lvl="4"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5pPr>
            <a:lvl6pPr marL="2592000" marR="0" lvl="5"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6pPr>
            <a:lvl7pPr marL="3024000" marR="0" lvl="6"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7pPr>
            <a:lvl8pPr marL="3456000" marR="0" lvl="7"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8pPr>
            <a:lvl9pPr marL="3888000" marR="0" lvl="8"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9pPr>
          </a:lstStyle>
          <a:p>
            <a:pPr marL="108000" indent="0">
              <a:buNone/>
            </a:pPr>
            <a:r>
              <a:rPr lang="en-US" altLang="zh-TW" sz="2800" kern="0" dirty="0">
                <a:solidFill>
                  <a:sysClr val="windowText" lastClr="000000"/>
                </a:solidFill>
              </a:rPr>
              <a:t>Output Format</a:t>
            </a:r>
          </a:p>
          <a:p>
            <a:pPr marL="540000" lvl="1" indent="0">
              <a:buNone/>
            </a:pPr>
            <a:r>
              <a:rPr lang="en-US" altLang="zh-TW" sz="2400" kern="0" dirty="0">
                <a:solidFill>
                  <a:sysClr val="windowText" lastClr="000000"/>
                </a:solidFill>
              </a:rPr>
              <a:t>The output of a test case takes three lines as shown in the example on the right. The first line gives the number of runs, the second line gives the length of longest runs, and the third line gives the number of longest runs .</a:t>
            </a:r>
            <a:endParaRPr lang="en-US" altLang="en-US" sz="2400" kern="0" dirty="0">
              <a:solidFill>
                <a:sysClr val="windowText" lastClr="000000"/>
              </a:solidFill>
            </a:endParaRPr>
          </a:p>
        </p:txBody>
      </p:sp>
    </p:spTree>
    <p:extLst>
      <p:ext uri="{BB962C8B-B14F-4D97-AF65-F5344CB8AC3E}">
        <p14:creationId xmlns:p14="http://schemas.microsoft.com/office/powerpoint/2010/main" val="23395546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4399836" cy="654979"/>
          </a:xfrm>
        </p:spPr>
        <p:txBody>
          <a:bodyPr/>
          <a:lstStyle/>
          <a:p>
            <a:r>
              <a:rPr lang="en-US" altLang="zh-TW" sz="4000" b="1" dirty="0" smtClean="0">
                <a:solidFill>
                  <a:srgbClr val="C00000"/>
                </a:solidFill>
              </a:rPr>
              <a:t>Output Example</a:t>
            </a:r>
            <a:endParaRPr lang="zh-TW" altLang="en-US" sz="4000" b="1" dirty="0">
              <a:solidFill>
                <a:srgbClr val="C00000"/>
              </a:solidFill>
            </a:endParaRPr>
          </a:p>
        </p:txBody>
      </p:sp>
      <p:pic>
        <p:nvPicPr>
          <p:cNvPr id="5" name="圖片 4"/>
          <p:cNvPicPr>
            <a:picLocks noChangeAspect="1"/>
          </p:cNvPicPr>
          <p:nvPr/>
        </p:nvPicPr>
        <p:blipFill>
          <a:blip r:embed="rId2"/>
          <a:stretch>
            <a:fillRect/>
          </a:stretch>
        </p:blipFill>
        <p:spPr>
          <a:xfrm>
            <a:off x="4259365" y="169984"/>
            <a:ext cx="5123764" cy="7291755"/>
          </a:xfrm>
          <a:prstGeom prst="rect">
            <a:avLst/>
          </a:prstGeom>
        </p:spPr>
      </p:pic>
    </p:spTree>
    <p:extLst>
      <p:ext uri="{BB962C8B-B14F-4D97-AF65-F5344CB8AC3E}">
        <p14:creationId xmlns:p14="http://schemas.microsoft.com/office/powerpoint/2010/main" val="3152356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name="page2">
    <p:spTree>
      <p:nvGrpSpPr>
        <p:cNvPr id="1" name=""/>
        <p:cNvGrpSpPr/>
        <p:nvPr/>
      </p:nvGrpSpPr>
      <p:grpSpPr>
        <a:xfrm>
          <a:off x="0" y="0"/>
          <a:ext cx="0" cy="0"/>
          <a:chOff x="0" y="0"/>
          <a:chExt cx="0" cy="0"/>
        </a:xfrm>
      </p:grpSpPr>
      <p:sp>
        <p:nvSpPr>
          <p:cNvPr id="2" name="標題 1"/>
          <p:cNvSpPr txBox="1">
            <a:spLocks noGrp="1"/>
          </p:cNvSpPr>
          <p:nvPr>
            <p:ph type="title" idx="4294967295"/>
          </p:nvPr>
        </p:nvSpPr>
        <p:spPr/>
        <p:txBody>
          <a:bodyPr/>
          <a:lstStyle/>
          <a:p>
            <a:pPr lvl="0"/>
            <a:r>
              <a:rPr lang="en-US" b="1" dirty="0" smtClean="0">
                <a:solidFill>
                  <a:srgbClr val="C00000"/>
                </a:solidFill>
              </a:rPr>
              <a:t>Purposes</a:t>
            </a:r>
            <a:endParaRPr lang="en-US" b="1" dirty="0">
              <a:solidFill>
                <a:srgbClr val="C00000"/>
              </a:solidFill>
            </a:endParaRPr>
          </a:p>
        </p:txBody>
      </p:sp>
      <p:sp>
        <p:nvSpPr>
          <p:cNvPr id="3" name="文字版面配置區 2"/>
          <p:cNvSpPr txBox="1">
            <a:spLocks noGrp="1"/>
          </p:cNvSpPr>
          <p:nvPr>
            <p:ph type="body" idx="4294967295"/>
          </p:nvPr>
        </p:nvSpPr>
        <p:spPr>
          <a:xfrm>
            <a:off x="360000" y="1885320"/>
            <a:ext cx="9360000" cy="1393534"/>
          </a:xfrm>
        </p:spPr>
        <p:txBody>
          <a:bodyPr/>
          <a:lstStyle/>
          <a:p>
            <a:pPr marL="355600" indent="-355600">
              <a:buClr>
                <a:srgbClr val="0066CC"/>
              </a:buClr>
              <a:buSzPct val="100000"/>
              <a:buFont typeface="Arial" pitchFamily="32"/>
              <a:buChar char="■"/>
            </a:pPr>
            <a:r>
              <a:rPr lang="en-US" sz="2800" dirty="0"/>
              <a:t>Learn about characters and strings</a:t>
            </a:r>
          </a:p>
          <a:p>
            <a:pPr marL="355600" indent="-355600">
              <a:buClr>
                <a:srgbClr val="0066CC"/>
              </a:buClr>
              <a:buSzPct val="100000"/>
              <a:buFont typeface="Arial" pitchFamily="32"/>
              <a:buChar char="■"/>
            </a:pPr>
            <a:r>
              <a:rPr lang="en-US" sz="2800" dirty="0"/>
              <a:t>Learn how to use </a:t>
            </a:r>
            <a:r>
              <a:rPr lang="en-US" sz="2800" i="1" dirty="0"/>
              <a:t>for</a:t>
            </a:r>
            <a:r>
              <a:rPr lang="en-US" sz="2800" dirty="0"/>
              <a:t> loop</a:t>
            </a:r>
          </a:p>
          <a:p>
            <a:pPr marL="355600" indent="-355600">
              <a:buClr>
                <a:srgbClr val="0066CC"/>
              </a:buClr>
              <a:buSzPct val="100000"/>
              <a:buFont typeface="Arial" pitchFamily="32"/>
              <a:buChar char="■"/>
            </a:pPr>
            <a:r>
              <a:rPr lang="en-US" sz="2800" dirty="0"/>
              <a:t>Develop problem solving skills</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name="page7">
    <p:spTree>
      <p:nvGrpSpPr>
        <p:cNvPr id="1" name=""/>
        <p:cNvGrpSpPr/>
        <p:nvPr/>
      </p:nvGrpSpPr>
      <p:grpSpPr>
        <a:xfrm>
          <a:off x="0" y="0"/>
          <a:ext cx="0" cy="0"/>
          <a:chOff x="0" y="0"/>
          <a:chExt cx="0" cy="0"/>
        </a:xfrm>
      </p:grpSpPr>
      <p:sp>
        <p:nvSpPr>
          <p:cNvPr id="2" name="標題 1"/>
          <p:cNvSpPr txBox="1">
            <a:spLocks noGrp="1"/>
          </p:cNvSpPr>
          <p:nvPr>
            <p:ph type="title" idx="4294967295"/>
          </p:nvPr>
        </p:nvSpPr>
        <p:spPr>
          <a:xfrm>
            <a:off x="825163" y="162333"/>
            <a:ext cx="8513660" cy="615553"/>
          </a:xfrm>
        </p:spPr>
        <p:txBody>
          <a:bodyPr wrap="square">
            <a:spAutoFit/>
          </a:bodyPr>
          <a:lstStyle/>
          <a:p>
            <a:pPr lvl="0"/>
            <a:r>
              <a:rPr lang="en-US" altLang="zh-TW" sz="4000" b="1" dirty="0">
                <a:solidFill>
                  <a:srgbClr val="C00000"/>
                </a:solidFill>
              </a:rPr>
              <a:t>String Type</a:t>
            </a:r>
            <a:endParaRPr lang="en-US" sz="4000" dirty="0">
              <a:solidFill>
                <a:srgbClr val="C00000"/>
              </a:solidFill>
            </a:endParaRPr>
          </a:p>
        </p:txBody>
      </p:sp>
      <p:sp>
        <p:nvSpPr>
          <p:cNvPr id="6" name="文字版面配置區 5"/>
          <p:cNvSpPr txBox="1">
            <a:spLocks noGrp="1"/>
          </p:cNvSpPr>
          <p:nvPr>
            <p:ph type="body" idx="4294967295"/>
          </p:nvPr>
        </p:nvSpPr>
        <p:spPr>
          <a:xfrm>
            <a:off x="440987" y="897592"/>
            <a:ext cx="9014298" cy="2441808"/>
          </a:xfrm>
        </p:spPr>
        <p:txBody>
          <a:bodyPr/>
          <a:lstStyle/>
          <a:p>
            <a:pPr marL="358775" indent="-358775">
              <a:buClr>
                <a:srgbClr val="0066CC"/>
              </a:buClr>
              <a:buSzPct val="100000"/>
              <a:buFont typeface="Arial" pitchFamily="32"/>
              <a:buChar char="■"/>
            </a:pPr>
            <a:r>
              <a:rPr lang="en-US" sz="2800" b="1" dirty="0"/>
              <a:t>#include &lt;string&gt;</a:t>
            </a:r>
          </a:p>
          <a:p>
            <a:pPr marL="790775" lvl="1" indent="-358775">
              <a:buClr>
                <a:srgbClr val="0066CC"/>
              </a:buClr>
              <a:buSzPct val="100000"/>
              <a:buFont typeface="Wingdings" panose="05000000000000000000" pitchFamily="2" charset="2"/>
              <a:buChar char="Ø"/>
            </a:pPr>
            <a:r>
              <a:rPr lang="en-US" sz="2000" b="1" dirty="0"/>
              <a:t>A string is stored as an array of characters.</a:t>
            </a:r>
          </a:p>
          <a:p>
            <a:pPr marL="790775" lvl="1" indent="-358775">
              <a:buClr>
                <a:srgbClr val="0066CC"/>
              </a:buClr>
              <a:buSzPct val="100000"/>
              <a:buFont typeface="Wingdings" panose="05000000000000000000" pitchFamily="2" charset="2"/>
              <a:buChar char="Ø"/>
            </a:pPr>
            <a:r>
              <a:rPr lang="en-US" sz="2000" b="1" dirty="0"/>
              <a:t>An array is a continuous memory region that will store objects of the same type. The object’s type can be </a:t>
            </a:r>
            <a:r>
              <a:rPr lang="en-US" sz="2000" b="1" i="1" dirty="0"/>
              <a:t>char</a:t>
            </a:r>
            <a:r>
              <a:rPr lang="en-US" sz="2000" b="1" dirty="0"/>
              <a:t>, </a:t>
            </a:r>
            <a:r>
              <a:rPr lang="en-US" sz="2000" b="1" i="1" dirty="0" err="1"/>
              <a:t>int</a:t>
            </a:r>
            <a:r>
              <a:rPr lang="en-US" sz="2000" b="1" dirty="0"/>
              <a:t>, </a:t>
            </a:r>
            <a:r>
              <a:rPr lang="en-US" sz="2000" b="1" i="1" dirty="0"/>
              <a:t>string</a:t>
            </a:r>
            <a:r>
              <a:rPr lang="en-US" sz="2000" b="1" dirty="0"/>
              <a:t>, </a:t>
            </a:r>
            <a:r>
              <a:rPr lang="en-US" sz="2000" b="1" i="1" dirty="0"/>
              <a:t>double</a:t>
            </a:r>
            <a:r>
              <a:rPr lang="en-US" sz="2000" b="1" dirty="0"/>
              <a:t>, etc. It has a sequence of locations. A location will hold exactly one object.</a:t>
            </a:r>
          </a:p>
          <a:p>
            <a:pPr marL="790775" lvl="1" indent="-358775">
              <a:buClr>
                <a:srgbClr val="0066CC"/>
              </a:buClr>
              <a:buSzPct val="100000"/>
              <a:buFont typeface="Wingdings" panose="05000000000000000000" pitchFamily="2" charset="2"/>
              <a:buChar char="Ø"/>
            </a:pPr>
            <a:r>
              <a:rPr lang="en-US" sz="2000" b="1" dirty="0"/>
              <a:t>A string </a:t>
            </a:r>
            <a:r>
              <a:rPr lang="en-US" sz="2000" b="1" i="1" dirty="0"/>
              <a:t>constant</a:t>
            </a:r>
            <a:r>
              <a:rPr lang="en-US" sz="2000" b="1" dirty="0"/>
              <a:t> is double quoted by “”, for example “</a:t>
            </a:r>
            <a:r>
              <a:rPr lang="en-US" sz="2000" b="1" dirty="0" err="1"/>
              <a:t>astring</a:t>
            </a:r>
            <a:r>
              <a:rPr lang="en-US" sz="2000" b="1" dirty="0" smtClean="0"/>
              <a:t>”.</a:t>
            </a:r>
            <a:endParaRPr lang="en-US" sz="2400" b="1" dirty="0"/>
          </a:p>
          <a:p>
            <a:pPr marL="0" indent="0">
              <a:buClr>
                <a:srgbClr val="0066CC"/>
              </a:buClr>
              <a:buSzPct val="100000"/>
              <a:buNone/>
            </a:pPr>
            <a:endParaRPr lang="en-US" sz="2400" dirty="0"/>
          </a:p>
        </p:txBody>
      </p:sp>
      <p:sp>
        <p:nvSpPr>
          <p:cNvPr id="4" name="文字方塊 3"/>
          <p:cNvSpPr txBox="1"/>
          <p:nvPr/>
        </p:nvSpPr>
        <p:spPr>
          <a:xfrm>
            <a:off x="731470" y="3459106"/>
            <a:ext cx="5065591" cy="1323439"/>
          </a:xfrm>
          <a:prstGeom prst="rect">
            <a:avLst/>
          </a:prstGeom>
          <a:noFill/>
        </p:spPr>
        <p:txBody>
          <a:bodyPr wrap="square" rtlCol="0">
            <a:spAutoFit/>
          </a:bodyPr>
          <a:lstStyle/>
          <a:p>
            <a:r>
              <a:rPr lang="en-US" altLang="zh-TW" sz="2000" b="1" dirty="0" smtClean="0"/>
              <a:t>A string is an array of characters.</a:t>
            </a:r>
          </a:p>
          <a:p>
            <a:r>
              <a:rPr lang="en-US" altLang="zh-TW" sz="2000" b="1" dirty="0" smtClean="0">
                <a:solidFill>
                  <a:srgbClr val="7030A0"/>
                </a:solidFill>
              </a:rPr>
              <a:t>char s1[] = “happy”; </a:t>
            </a:r>
          </a:p>
          <a:p>
            <a:r>
              <a:rPr lang="en-US" altLang="zh-TW" sz="2000" b="1" dirty="0">
                <a:solidFill>
                  <a:srgbClr val="7030A0"/>
                </a:solidFill>
              </a:rPr>
              <a:t>s</a:t>
            </a:r>
            <a:r>
              <a:rPr lang="en-US" altLang="zh-TW" sz="2000" b="1" dirty="0" smtClean="0">
                <a:solidFill>
                  <a:srgbClr val="7030A0"/>
                </a:solidFill>
              </a:rPr>
              <a:t>tring s1(“happy”);</a:t>
            </a:r>
          </a:p>
          <a:p>
            <a:r>
              <a:rPr lang="en-US" altLang="zh-TW" sz="2000" b="1" dirty="0" smtClean="0"/>
              <a:t>Length = 5 (not including end-of-string \0)</a:t>
            </a:r>
          </a:p>
        </p:txBody>
      </p:sp>
      <p:graphicFrame>
        <p:nvGraphicFramePr>
          <p:cNvPr id="5" name="表格 4"/>
          <p:cNvGraphicFramePr>
            <a:graphicFrameLocks noGrp="1"/>
          </p:cNvGraphicFramePr>
          <p:nvPr>
            <p:extLst>
              <p:ext uri="{D42A27DB-BD31-4B8C-83A1-F6EECF244321}">
                <p14:modId xmlns:p14="http://schemas.microsoft.com/office/powerpoint/2010/main" val="1386481147"/>
              </p:ext>
            </p:extLst>
          </p:nvPr>
        </p:nvGraphicFramePr>
        <p:xfrm>
          <a:off x="1897013" y="4940768"/>
          <a:ext cx="2962236" cy="792480"/>
        </p:xfrm>
        <a:graphic>
          <a:graphicData uri="http://schemas.openxmlformats.org/drawingml/2006/table">
            <a:tbl>
              <a:tblPr firstRow="1" bandRow="1">
                <a:tableStyleId>{5C22544A-7EE6-4342-B048-85BDC9FD1C3A}</a:tableStyleId>
              </a:tblPr>
              <a:tblGrid>
                <a:gridCol w="493706">
                  <a:extLst>
                    <a:ext uri="{9D8B030D-6E8A-4147-A177-3AD203B41FA5}">
                      <a16:colId xmlns:a16="http://schemas.microsoft.com/office/drawing/2014/main" val="1627669589"/>
                    </a:ext>
                  </a:extLst>
                </a:gridCol>
                <a:gridCol w="493706">
                  <a:extLst>
                    <a:ext uri="{9D8B030D-6E8A-4147-A177-3AD203B41FA5}">
                      <a16:colId xmlns:a16="http://schemas.microsoft.com/office/drawing/2014/main" val="2409287130"/>
                    </a:ext>
                  </a:extLst>
                </a:gridCol>
                <a:gridCol w="493706">
                  <a:extLst>
                    <a:ext uri="{9D8B030D-6E8A-4147-A177-3AD203B41FA5}">
                      <a16:colId xmlns:a16="http://schemas.microsoft.com/office/drawing/2014/main" val="2566891480"/>
                    </a:ext>
                  </a:extLst>
                </a:gridCol>
                <a:gridCol w="493706">
                  <a:extLst>
                    <a:ext uri="{9D8B030D-6E8A-4147-A177-3AD203B41FA5}">
                      <a16:colId xmlns:a16="http://schemas.microsoft.com/office/drawing/2014/main" val="2329482402"/>
                    </a:ext>
                  </a:extLst>
                </a:gridCol>
                <a:gridCol w="493706">
                  <a:extLst>
                    <a:ext uri="{9D8B030D-6E8A-4147-A177-3AD203B41FA5}">
                      <a16:colId xmlns:a16="http://schemas.microsoft.com/office/drawing/2014/main" val="494567146"/>
                    </a:ext>
                  </a:extLst>
                </a:gridCol>
                <a:gridCol w="493706">
                  <a:extLst>
                    <a:ext uri="{9D8B030D-6E8A-4147-A177-3AD203B41FA5}">
                      <a16:colId xmlns:a16="http://schemas.microsoft.com/office/drawing/2014/main" val="2182196060"/>
                    </a:ext>
                  </a:extLst>
                </a:gridCol>
              </a:tblGrid>
              <a:tr h="324000">
                <a:tc>
                  <a:txBody>
                    <a:bodyPr/>
                    <a:lstStyle/>
                    <a:p>
                      <a:r>
                        <a:rPr lang="en-US" altLang="zh-TW" dirty="0" smtClean="0">
                          <a:solidFill>
                            <a:schemeClr val="tx1"/>
                          </a:solidFill>
                        </a:rPr>
                        <a:t>0</a:t>
                      </a:r>
                      <a:endParaRPr lang="zh-TW" altLang="en-US" dirty="0">
                        <a:solidFill>
                          <a:schemeClr val="tx1"/>
                        </a:solidFill>
                      </a:endParaRPr>
                    </a:p>
                  </a:txBody>
                  <a:tcPr>
                    <a:solidFill>
                      <a:schemeClr val="bg1"/>
                    </a:solidFill>
                  </a:tcPr>
                </a:tc>
                <a:tc>
                  <a:txBody>
                    <a:bodyPr/>
                    <a:lstStyle/>
                    <a:p>
                      <a:r>
                        <a:rPr lang="en-US" altLang="zh-TW" sz="2000" dirty="0" smtClean="0">
                          <a:solidFill>
                            <a:schemeClr val="tx1"/>
                          </a:solidFill>
                        </a:rPr>
                        <a:t>1</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2</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3</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4</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5</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1934790343"/>
                  </a:ext>
                </a:extLst>
              </a:tr>
              <a:tr h="324000">
                <a:tc>
                  <a:txBody>
                    <a:bodyPr/>
                    <a:lstStyle/>
                    <a:p>
                      <a:r>
                        <a:rPr lang="en-US" altLang="zh-TW" sz="2000" b="1" dirty="0" smtClean="0">
                          <a:solidFill>
                            <a:schemeClr val="bg1"/>
                          </a:solidFill>
                        </a:rPr>
                        <a:t>h</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a</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p</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p</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y</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\0</a:t>
                      </a:r>
                      <a:endParaRPr lang="zh-TW" altLang="en-US" sz="2000" b="1" dirty="0">
                        <a:solidFill>
                          <a:schemeClr val="bg1"/>
                        </a:solidFill>
                      </a:endParaRPr>
                    </a:p>
                  </a:txBody>
                  <a:tcPr>
                    <a:solidFill>
                      <a:schemeClr val="accent1"/>
                    </a:solidFill>
                  </a:tcPr>
                </a:tc>
                <a:extLst>
                  <a:ext uri="{0D108BD9-81ED-4DB2-BD59-A6C34878D82A}">
                    <a16:rowId xmlns:a16="http://schemas.microsoft.com/office/drawing/2014/main" val="3488701700"/>
                  </a:ext>
                </a:extLst>
              </a:tr>
            </a:tbl>
          </a:graphicData>
        </a:graphic>
      </p:graphicFrame>
      <p:sp>
        <p:nvSpPr>
          <p:cNvPr id="7" name="文字方塊 6"/>
          <p:cNvSpPr txBox="1"/>
          <p:nvPr/>
        </p:nvSpPr>
        <p:spPr>
          <a:xfrm>
            <a:off x="6106502" y="3658676"/>
            <a:ext cx="3658821" cy="1015663"/>
          </a:xfrm>
          <a:prstGeom prst="rect">
            <a:avLst/>
          </a:prstGeom>
          <a:noFill/>
        </p:spPr>
        <p:txBody>
          <a:bodyPr wrap="square" rtlCol="0">
            <a:spAutoFit/>
          </a:bodyPr>
          <a:lstStyle/>
          <a:p>
            <a:r>
              <a:rPr lang="en-US" altLang="zh-TW" sz="2000" b="1" dirty="0" smtClean="0">
                <a:solidFill>
                  <a:srgbClr val="7030A0"/>
                </a:solidFill>
              </a:rPr>
              <a:t>char s2[] = “ birthday”; </a:t>
            </a:r>
          </a:p>
          <a:p>
            <a:r>
              <a:rPr lang="en-US" altLang="zh-TW" sz="2000" b="1" dirty="0">
                <a:solidFill>
                  <a:srgbClr val="7030A0"/>
                </a:solidFill>
              </a:rPr>
              <a:t>s</a:t>
            </a:r>
            <a:r>
              <a:rPr lang="en-US" altLang="zh-TW" sz="2000" b="1" dirty="0" smtClean="0">
                <a:solidFill>
                  <a:srgbClr val="7030A0"/>
                </a:solidFill>
              </a:rPr>
              <a:t>tring s2(“ birthday”);</a:t>
            </a:r>
          </a:p>
          <a:p>
            <a:r>
              <a:rPr lang="en-US" altLang="zh-TW" sz="2000" b="1" dirty="0" smtClean="0"/>
              <a:t>Length = 9</a:t>
            </a:r>
          </a:p>
        </p:txBody>
      </p:sp>
      <p:sp>
        <p:nvSpPr>
          <p:cNvPr id="8" name="文字方塊 7"/>
          <p:cNvSpPr txBox="1"/>
          <p:nvPr/>
        </p:nvSpPr>
        <p:spPr>
          <a:xfrm>
            <a:off x="1125414" y="4940768"/>
            <a:ext cx="711115" cy="369332"/>
          </a:xfrm>
          <a:prstGeom prst="rect">
            <a:avLst/>
          </a:prstGeom>
          <a:noFill/>
        </p:spPr>
        <p:txBody>
          <a:bodyPr wrap="square" rtlCol="0">
            <a:spAutoFit/>
          </a:bodyPr>
          <a:lstStyle/>
          <a:p>
            <a:r>
              <a:rPr lang="en-US" altLang="zh-TW" b="1" dirty="0" smtClean="0">
                <a:solidFill>
                  <a:srgbClr val="0070C0"/>
                </a:solidFill>
              </a:rPr>
              <a:t>index</a:t>
            </a:r>
            <a:endParaRPr lang="zh-TW" altLang="en-US" b="1" dirty="0">
              <a:solidFill>
                <a:srgbClr val="0070C0"/>
              </a:solidFill>
            </a:endParaRPr>
          </a:p>
        </p:txBody>
      </p:sp>
      <p:sp>
        <p:nvSpPr>
          <p:cNvPr id="9" name="文字方塊 8"/>
          <p:cNvSpPr txBox="1"/>
          <p:nvPr/>
        </p:nvSpPr>
        <p:spPr>
          <a:xfrm>
            <a:off x="1436078" y="5337008"/>
            <a:ext cx="412176" cy="369332"/>
          </a:xfrm>
          <a:prstGeom prst="rect">
            <a:avLst/>
          </a:prstGeom>
          <a:noFill/>
        </p:spPr>
        <p:txBody>
          <a:bodyPr wrap="square" rtlCol="0">
            <a:spAutoFit/>
          </a:bodyPr>
          <a:lstStyle/>
          <a:p>
            <a:r>
              <a:rPr lang="en-US" altLang="zh-TW" b="1" dirty="0" smtClean="0">
                <a:solidFill>
                  <a:srgbClr val="0070C0"/>
                </a:solidFill>
              </a:rPr>
              <a:t>s1</a:t>
            </a:r>
            <a:endParaRPr lang="zh-TW" altLang="en-US" b="1" dirty="0">
              <a:solidFill>
                <a:srgbClr val="0070C0"/>
              </a:solidFill>
            </a:endParaRPr>
          </a:p>
        </p:txBody>
      </p:sp>
      <p:graphicFrame>
        <p:nvGraphicFramePr>
          <p:cNvPr id="10" name="表格 9"/>
          <p:cNvGraphicFramePr>
            <a:graphicFrameLocks noGrp="1"/>
          </p:cNvGraphicFramePr>
          <p:nvPr>
            <p:extLst>
              <p:ext uri="{D42A27DB-BD31-4B8C-83A1-F6EECF244321}">
                <p14:modId xmlns:p14="http://schemas.microsoft.com/office/powerpoint/2010/main" val="1418443158"/>
              </p:ext>
            </p:extLst>
          </p:nvPr>
        </p:nvGraphicFramePr>
        <p:xfrm>
          <a:off x="6703472" y="4940768"/>
          <a:ext cx="2809805" cy="792480"/>
        </p:xfrm>
        <a:graphic>
          <a:graphicData uri="http://schemas.openxmlformats.org/drawingml/2006/table">
            <a:tbl>
              <a:tblPr firstRow="1" bandRow="1">
                <a:tableStyleId>{5C22544A-7EE6-4342-B048-85BDC9FD1C3A}</a:tableStyleId>
              </a:tblPr>
              <a:tblGrid>
                <a:gridCol w="318790">
                  <a:extLst>
                    <a:ext uri="{9D8B030D-6E8A-4147-A177-3AD203B41FA5}">
                      <a16:colId xmlns:a16="http://schemas.microsoft.com/office/drawing/2014/main" val="1627669589"/>
                    </a:ext>
                  </a:extLst>
                </a:gridCol>
                <a:gridCol w="208280">
                  <a:extLst>
                    <a:ext uri="{9D8B030D-6E8A-4147-A177-3AD203B41FA5}">
                      <a16:colId xmlns:a16="http://schemas.microsoft.com/office/drawing/2014/main" val="2409287130"/>
                    </a:ext>
                  </a:extLst>
                </a:gridCol>
                <a:gridCol w="263535">
                  <a:extLst>
                    <a:ext uri="{9D8B030D-6E8A-4147-A177-3AD203B41FA5}">
                      <a16:colId xmlns:a16="http://schemas.microsoft.com/office/drawing/2014/main" val="2566891480"/>
                    </a:ext>
                  </a:extLst>
                </a:gridCol>
                <a:gridCol w="263535">
                  <a:extLst>
                    <a:ext uri="{9D8B030D-6E8A-4147-A177-3AD203B41FA5}">
                      <a16:colId xmlns:a16="http://schemas.microsoft.com/office/drawing/2014/main" val="2329482402"/>
                    </a:ext>
                  </a:extLst>
                </a:gridCol>
                <a:gridCol w="263535">
                  <a:extLst>
                    <a:ext uri="{9D8B030D-6E8A-4147-A177-3AD203B41FA5}">
                      <a16:colId xmlns:a16="http://schemas.microsoft.com/office/drawing/2014/main" val="494567146"/>
                    </a:ext>
                  </a:extLst>
                </a:gridCol>
                <a:gridCol w="263535">
                  <a:extLst>
                    <a:ext uri="{9D8B030D-6E8A-4147-A177-3AD203B41FA5}">
                      <a16:colId xmlns:a16="http://schemas.microsoft.com/office/drawing/2014/main" val="2182196060"/>
                    </a:ext>
                  </a:extLst>
                </a:gridCol>
                <a:gridCol w="263535">
                  <a:extLst>
                    <a:ext uri="{9D8B030D-6E8A-4147-A177-3AD203B41FA5}">
                      <a16:colId xmlns:a16="http://schemas.microsoft.com/office/drawing/2014/main" val="1498394870"/>
                    </a:ext>
                  </a:extLst>
                </a:gridCol>
                <a:gridCol w="263535">
                  <a:extLst>
                    <a:ext uri="{9D8B030D-6E8A-4147-A177-3AD203B41FA5}">
                      <a16:colId xmlns:a16="http://schemas.microsoft.com/office/drawing/2014/main" val="315812379"/>
                    </a:ext>
                  </a:extLst>
                </a:gridCol>
                <a:gridCol w="263535">
                  <a:extLst>
                    <a:ext uri="{9D8B030D-6E8A-4147-A177-3AD203B41FA5}">
                      <a16:colId xmlns:a16="http://schemas.microsoft.com/office/drawing/2014/main" val="2582006697"/>
                    </a:ext>
                  </a:extLst>
                </a:gridCol>
                <a:gridCol w="437990">
                  <a:extLst>
                    <a:ext uri="{9D8B030D-6E8A-4147-A177-3AD203B41FA5}">
                      <a16:colId xmlns:a16="http://schemas.microsoft.com/office/drawing/2014/main" val="858926866"/>
                    </a:ext>
                  </a:extLst>
                </a:gridCol>
              </a:tblGrid>
              <a:tr h="324000">
                <a:tc>
                  <a:txBody>
                    <a:bodyPr/>
                    <a:lstStyle/>
                    <a:p>
                      <a:r>
                        <a:rPr lang="en-US" altLang="zh-TW" dirty="0" smtClean="0">
                          <a:solidFill>
                            <a:schemeClr val="tx1"/>
                          </a:solidFill>
                        </a:rPr>
                        <a:t>0</a:t>
                      </a:r>
                      <a:endParaRPr lang="zh-TW" altLang="en-US" dirty="0">
                        <a:solidFill>
                          <a:schemeClr val="tx1"/>
                        </a:solidFill>
                      </a:endParaRPr>
                    </a:p>
                  </a:txBody>
                  <a:tcPr>
                    <a:solidFill>
                      <a:schemeClr val="bg1"/>
                    </a:solidFill>
                  </a:tcPr>
                </a:tc>
                <a:tc>
                  <a:txBody>
                    <a:bodyPr/>
                    <a:lstStyle/>
                    <a:p>
                      <a:r>
                        <a:rPr lang="en-US" altLang="zh-TW" sz="2000" dirty="0" smtClean="0">
                          <a:solidFill>
                            <a:schemeClr val="tx1"/>
                          </a:solidFill>
                        </a:rPr>
                        <a:t>1</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2</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3</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4</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5</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6</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7</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8</a:t>
                      </a:r>
                      <a:endParaRPr lang="zh-TW" altLang="en-US" sz="2000" dirty="0">
                        <a:solidFill>
                          <a:schemeClr val="tx1"/>
                        </a:solidFill>
                      </a:endParaRPr>
                    </a:p>
                  </a:txBody>
                  <a:tcPr>
                    <a:solidFill>
                      <a:schemeClr val="bg1"/>
                    </a:solidFill>
                  </a:tcPr>
                </a:tc>
                <a:tc>
                  <a:txBody>
                    <a:bodyPr/>
                    <a:lstStyle/>
                    <a:p>
                      <a:r>
                        <a:rPr lang="en-US" altLang="zh-TW" sz="2000" dirty="0" smtClean="0">
                          <a:solidFill>
                            <a:schemeClr val="tx1"/>
                          </a:solidFill>
                        </a:rPr>
                        <a:t>9</a:t>
                      </a:r>
                      <a:endParaRPr lang="zh-TW" altLang="en-US" sz="2000" dirty="0">
                        <a:solidFill>
                          <a:schemeClr val="tx1"/>
                        </a:solidFill>
                      </a:endParaRPr>
                    </a:p>
                  </a:txBody>
                  <a:tcPr>
                    <a:solidFill>
                      <a:schemeClr val="bg1"/>
                    </a:solidFill>
                  </a:tcPr>
                </a:tc>
                <a:extLst>
                  <a:ext uri="{0D108BD9-81ED-4DB2-BD59-A6C34878D82A}">
                    <a16:rowId xmlns:a16="http://schemas.microsoft.com/office/drawing/2014/main" val="1934790343"/>
                  </a:ext>
                </a:extLst>
              </a:tr>
              <a:tr h="324000">
                <a:tc>
                  <a:txBody>
                    <a:bodyPr/>
                    <a:lstStyle/>
                    <a:p>
                      <a:endParaRPr lang="zh-TW" altLang="en-US">
                        <a:solidFill>
                          <a:schemeClr val="bg1"/>
                        </a:solidFill>
                      </a:endParaRPr>
                    </a:p>
                  </a:txBody>
                  <a:tcPr>
                    <a:solidFill>
                      <a:schemeClr val="accent1"/>
                    </a:solidFill>
                  </a:tcPr>
                </a:tc>
                <a:tc>
                  <a:txBody>
                    <a:bodyPr/>
                    <a:lstStyle/>
                    <a:p>
                      <a:r>
                        <a:rPr lang="en-US" altLang="zh-TW" sz="2000" b="1" dirty="0" smtClean="0">
                          <a:solidFill>
                            <a:schemeClr val="bg1"/>
                          </a:solidFill>
                        </a:rPr>
                        <a:t>b</a:t>
                      </a:r>
                      <a:endParaRPr lang="zh-TW" altLang="en-US" sz="2000" b="1" dirty="0">
                        <a:solidFill>
                          <a:schemeClr val="bg1"/>
                        </a:solidFill>
                      </a:endParaRPr>
                    </a:p>
                  </a:txBody>
                  <a:tcPr>
                    <a:solidFill>
                      <a:schemeClr val="accent1"/>
                    </a:solidFill>
                  </a:tcPr>
                </a:tc>
                <a:tc>
                  <a:txBody>
                    <a:bodyPr/>
                    <a:lstStyle/>
                    <a:p>
                      <a:r>
                        <a:rPr lang="en-US" altLang="zh-TW" sz="2000" b="1" dirty="0" err="1" smtClean="0">
                          <a:solidFill>
                            <a:schemeClr val="bg1"/>
                          </a:solidFill>
                        </a:rPr>
                        <a:t>i</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r</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t</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h</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d</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a</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y</a:t>
                      </a:r>
                      <a:endParaRPr lang="zh-TW" altLang="en-US" sz="2000" b="1" dirty="0">
                        <a:solidFill>
                          <a:schemeClr val="bg1"/>
                        </a:solidFill>
                      </a:endParaRPr>
                    </a:p>
                  </a:txBody>
                  <a:tcPr>
                    <a:solidFill>
                      <a:schemeClr val="accent1"/>
                    </a:solidFill>
                  </a:tcPr>
                </a:tc>
                <a:tc>
                  <a:txBody>
                    <a:bodyPr/>
                    <a:lstStyle/>
                    <a:p>
                      <a:r>
                        <a:rPr lang="en-US" altLang="zh-TW" sz="2000" b="1" dirty="0" smtClean="0">
                          <a:solidFill>
                            <a:schemeClr val="bg1"/>
                          </a:solidFill>
                        </a:rPr>
                        <a:t>\0</a:t>
                      </a:r>
                      <a:endParaRPr lang="zh-TW" altLang="en-US" sz="2000" b="1" dirty="0">
                        <a:solidFill>
                          <a:schemeClr val="bg1"/>
                        </a:solidFill>
                      </a:endParaRPr>
                    </a:p>
                  </a:txBody>
                  <a:tcPr>
                    <a:solidFill>
                      <a:schemeClr val="accent1"/>
                    </a:solidFill>
                  </a:tcPr>
                </a:tc>
                <a:extLst>
                  <a:ext uri="{0D108BD9-81ED-4DB2-BD59-A6C34878D82A}">
                    <a16:rowId xmlns:a16="http://schemas.microsoft.com/office/drawing/2014/main" val="3488701700"/>
                  </a:ext>
                </a:extLst>
              </a:tr>
            </a:tbl>
          </a:graphicData>
        </a:graphic>
      </p:graphicFrame>
      <p:sp>
        <p:nvSpPr>
          <p:cNvPr id="11" name="文字方塊 10"/>
          <p:cNvSpPr txBox="1"/>
          <p:nvPr/>
        </p:nvSpPr>
        <p:spPr>
          <a:xfrm>
            <a:off x="5908431" y="4940768"/>
            <a:ext cx="734560" cy="369332"/>
          </a:xfrm>
          <a:prstGeom prst="rect">
            <a:avLst/>
          </a:prstGeom>
          <a:noFill/>
        </p:spPr>
        <p:txBody>
          <a:bodyPr wrap="square" rtlCol="0">
            <a:spAutoFit/>
          </a:bodyPr>
          <a:lstStyle/>
          <a:p>
            <a:r>
              <a:rPr lang="en-US" altLang="zh-TW" b="1" dirty="0" smtClean="0">
                <a:solidFill>
                  <a:srgbClr val="0070C0"/>
                </a:solidFill>
              </a:rPr>
              <a:t>index</a:t>
            </a:r>
            <a:endParaRPr lang="zh-TW" altLang="en-US" b="1" dirty="0">
              <a:solidFill>
                <a:srgbClr val="0070C0"/>
              </a:solidFill>
            </a:endParaRPr>
          </a:p>
        </p:txBody>
      </p:sp>
      <p:sp>
        <p:nvSpPr>
          <p:cNvPr id="12" name="文字方塊 11"/>
          <p:cNvSpPr txBox="1"/>
          <p:nvPr/>
        </p:nvSpPr>
        <p:spPr>
          <a:xfrm>
            <a:off x="6159260" y="5337008"/>
            <a:ext cx="536489" cy="369332"/>
          </a:xfrm>
          <a:prstGeom prst="rect">
            <a:avLst/>
          </a:prstGeom>
          <a:noFill/>
        </p:spPr>
        <p:txBody>
          <a:bodyPr wrap="square" rtlCol="0">
            <a:spAutoFit/>
          </a:bodyPr>
          <a:lstStyle/>
          <a:p>
            <a:r>
              <a:rPr lang="en-US" altLang="zh-TW" b="1" dirty="0" smtClean="0">
                <a:solidFill>
                  <a:srgbClr val="0070C0"/>
                </a:solidFill>
              </a:rPr>
              <a:t>S2:</a:t>
            </a:r>
            <a:endParaRPr lang="zh-TW" altLang="en-US" b="1" dirty="0">
              <a:solidFill>
                <a:srgbClr val="0070C0"/>
              </a:solidFil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1096611" y="0"/>
            <a:ext cx="8276760" cy="1262160"/>
          </a:xfrm>
        </p:spPr>
        <p:txBody>
          <a:bodyPr/>
          <a:lstStyle/>
          <a:p>
            <a:r>
              <a:rPr lang="en-US" altLang="zh-TW" b="1" dirty="0" smtClean="0">
                <a:solidFill>
                  <a:srgbClr val="C00000"/>
                </a:solidFill>
              </a:rPr>
              <a:t>More on string and characters</a:t>
            </a:r>
            <a:endParaRPr lang="zh-TW" altLang="en-US" b="1" dirty="0">
              <a:solidFill>
                <a:srgbClr val="C00000"/>
              </a:solidFill>
            </a:endParaRPr>
          </a:p>
        </p:txBody>
      </p:sp>
      <p:sp>
        <p:nvSpPr>
          <p:cNvPr id="3" name="內容版面配置區 2"/>
          <p:cNvSpPr>
            <a:spLocks noGrp="1"/>
          </p:cNvSpPr>
          <p:nvPr>
            <p:ph idx="1"/>
          </p:nvPr>
        </p:nvSpPr>
        <p:spPr>
          <a:xfrm>
            <a:off x="343672" y="1059544"/>
            <a:ext cx="9360000" cy="6304184"/>
          </a:xfrm>
        </p:spPr>
        <p:txBody>
          <a:bodyPr/>
          <a:lstStyle/>
          <a:p>
            <a:r>
              <a:rPr lang="en-US" altLang="zh-TW" sz="2800" dirty="0"/>
              <a:t>Each string is a character array. For example, if </a:t>
            </a:r>
            <a:r>
              <a:rPr lang="en-US" altLang="zh-TW" sz="2800" b="1" dirty="0" err="1"/>
              <a:t>aStr</a:t>
            </a:r>
            <a:r>
              <a:rPr lang="en-US" altLang="zh-TW" sz="2800" dirty="0"/>
              <a:t> is a string variable that stores a string “</a:t>
            </a:r>
            <a:r>
              <a:rPr lang="en-US" altLang="zh-TW" sz="2800" b="1" dirty="0">
                <a:solidFill>
                  <a:srgbClr val="7030A0"/>
                </a:solidFill>
              </a:rPr>
              <a:t>He loves you.</a:t>
            </a:r>
            <a:r>
              <a:rPr lang="en-US" altLang="zh-TW" sz="2800" dirty="0"/>
              <a:t>”, </a:t>
            </a:r>
            <a:r>
              <a:rPr lang="en-US" altLang="zh-TW" sz="2800" dirty="0" err="1"/>
              <a:t>aStr</a:t>
            </a:r>
            <a:r>
              <a:rPr lang="en-US" altLang="zh-TW" sz="2800" dirty="0"/>
              <a:t>[0] will contain ‘H’, </a:t>
            </a:r>
            <a:r>
              <a:rPr lang="en-US" altLang="zh-TW" sz="2800" dirty="0" err="1" smtClean="0"/>
              <a:t>aStr</a:t>
            </a:r>
            <a:r>
              <a:rPr lang="en-US" altLang="zh-TW" sz="2800" dirty="0" smtClean="0"/>
              <a:t>[1</a:t>
            </a:r>
            <a:r>
              <a:rPr lang="en-US" altLang="zh-TW" sz="2800" dirty="0"/>
              <a:t>] contains ‘e’, </a:t>
            </a:r>
            <a:r>
              <a:rPr lang="en-US" altLang="zh-TW" sz="2800" dirty="0" err="1"/>
              <a:t>aStr</a:t>
            </a:r>
            <a:r>
              <a:rPr lang="en-US" altLang="zh-TW" sz="2800" dirty="0"/>
              <a:t>[2] contains ‘ ‘, </a:t>
            </a:r>
            <a:r>
              <a:rPr lang="en-US" altLang="zh-TW" sz="2800" dirty="0" err="1"/>
              <a:t>aStr</a:t>
            </a:r>
            <a:r>
              <a:rPr lang="en-US" altLang="zh-TW" sz="2800" dirty="0"/>
              <a:t>[3] contains ‘l’, </a:t>
            </a:r>
            <a:r>
              <a:rPr lang="en-US" altLang="zh-TW" sz="2800" dirty="0" err="1"/>
              <a:t>aStr</a:t>
            </a:r>
            <a:r>
              <a:rPr lang="en-US" altLang="zh-TW" sz="2800" dirty="0"/>
              <a:t>[4] contains ‘o’, etc.</a:t>
            </a:r>
          </a:p>
          <a:p>
            <a:r>
              <a:rPr lang="en-US" altLang="zh-TW" sz="2800" dirty="0"/>
              <a:t>We can use a function </a:t>
            </a:r>
            <a:r>
              <a:rPr lang="en-US" altLang="zh-TW" sz="2800" b="1" dirty="0" err="1"/>
              <a:t>aStr.length</a:t>
            </a:r>
            <a:r>
              <a:rPr lang="en-US" altLang="zh-TW" sz="2800" b="1" dirty="0"/>
              <a:t>() </a:t>
            </a:r>
            <a:r>
              <a:rPr lang="en-US" altLang="zh-TW" sz="2800" dirty="0"/>
              <a:t>to get the length of the string stored in </a:t>
            </a:r>
            <a:r>
              <a:rPr lang="en-US" altLang="zh-TW" sz="2800" dirty="0" err="1"/>
              <a:t>aStr</a:t>
            </a:r>
            <a:r>
              <a:rPr lang="en-US" altLang="zh-TW" sz="2800" dirty="0"/>
              <a:t>. It will return </a:t>
            </a:r>
            <a:r>
              <a:rPr lang="en-US" altLang="zh-TW" sz="2800" dirty="0" smtClean="0"/>
              <a:t>13 for this example.</a:t>
            </a:r>
            <a:endParaRPr lang="en-US" altLang="zh-TW" sz="2800" dirty="0"/>
          </a:p>
          <a:p>
            <a:r>
              <a:rPr lang="en-US" altLang="zh-TW" sz="2800" dirty="0"/>
              <a:t>Each character is stored in computers using </a:t>
            </a:r>
            <a:r>
              <a:rPr lang="en-US" altLang="zh-TW" sz="2800" dirty="0" smtClean="0">
                <a:hlinkClick r:id="rId2"/>
              </a:rPr>
              <a:t>ASCII</a:t>
            </a:r>
            <a:r>
              <a:rPr lang="zh-TW" altLang="en-US" sz="2800" dirty="0" smtClean="0"/>
              <a:t> </a:t>
            </a:r>
            <a:r>
              <a:rPr lang="en-US" altLang="zh-TW" sz="2800" dirty="0" smtClean="0"/>
              <a:t>code. </a:t>
            </a:r>
            <a:r>
              <a:rPr lang="en-US" altLang="zh-TW" sz="2800" dirty="0"/>
              <a:t>It is an integer. So we can have the following code.</a:t>
            </a:r>
          </a:p>
          <a:p>
            <a:pPr marL="108000" indent="0">
              <a:buNone/>
            </a:pPr>
            <a:r>
              <a:rPr lang="en-US" altLang="zh-TW" sz="2800" dirty="0"/>
              <a:t>	</a:t>
            </a:r>
            <a:r>
              <a:rPr lang="en-US" altLang="zh-TW" sz="2400" dirty="0" err="1"/>
              <a:t>int</a:t>
            </a:r>
            <a:r>
              <a:rPr lang="en-US" altLang="zh-TW" sz="2400" dirty="0"/>
              <a:t> </a:t>
            </a:r>
            <a:r>
              <a:rPr lang="en-US" altLang="zh-TW" sz="2400" dirty="0" err="1"/>
              <a:t>aDigit</a:t>
            </a:r>
            <a:r>
              <a:rPr lang="en-US" altLang="zh-TW" sz="2400" dirty="0"/>
              <a:t>, </a:t>
            </a:r>
            <a:r>
              <a:rPr lang="en-US" altLang="zh-TW" sz="2400" dirty="0" err="1"/>
              <a:t>anInt</a:t>
            </a:r>
            <a:r>
              <a:rPr lang="en-US" altLang="zh-TW" sz="2400" dirty="0" smtClean="0"/>
              <a:t>;</a:t>
            </a:r>
          </a:p>
          <a:p>
            <a:pPr marL="108000" indent="0">
              <a:buNone/>
            </a:pPr>
            <a:r>
              <a:rPr lang="en-US" altLang="zh-TW" sz="2400" dirty="0"/>
              <a:t>	</a:t>
            </a:r>
            <a:r>
              <a:rPr lang="en-US" altLang="zh-TW" sz="2400" dirty="0" smtClean="0"/>
              <a:t>char </a:t>
            </a:r>
            <a:r>
              <a:rPr lang="en-US" altLang="zh-TW" sz="2400" dirty="0" err="1" smtClean="0"/>
              <a:t>aLetter</a:t>
            </a:r>
            <a:r>
              <a:rPr lang="en-US" altLang="zh-TW" sz="2400" dirty="0" smtClean="0"/>
              <a:t>;</a:t>
            </a:r>
            <a:endParaRPr lang="en-US" altLang="zh-TW" sz="2400" dirty="0"/>
          </a:p>
          <a:p>
            <a:pPr marL="108000" indent="0">
              <a:buNone/>
            </a:pPr>
            <a:r>
              <a:rPr lang="en-US" altLang="zh-TW" sz="2400" dirty="0"/>
              <a:t>	</a:t>
            </a:r>
            <a:r>
              <a:rPr lang="en-US" altLang="zh-TW" sz="2400" b="1" dirty="0" err="1">
                <a:solidFill>
                  <a:srgbClr val="7030A0"/>
                </a:solidFill>
              </a:rPr>
              <a:t>aDigit</a:t>
            </a:r>
            <a:r>
              <a:rPr lang="en-US" altLang="zh-TW" sz="2400" b="1" dirty="0">
                <a:solidFill>
                  <a:srgbClr val="7030A0"/>
                </a:solidFill>
              </a:rPr>
              <a:t> = ‘9’ – ‘0’;   </a:t>
            </a:r>
            <a:r>
              <a:rPr lang="en-US" altLang="zh-TW" sz="2400" dirty="0"/>
              <a:t>// </a:t>
            </a:r>
            <a:r>
              <a:rPr lang="en-US" altLang="zh-TW" sz="2400" dirty="0" err="1"/>
              <a:t>aDigit</a:t>
            </a:r>
            <a:r>
              <a:rPr lang="en-US" altLang="zh-TW" sz="2400" dirty="0"/>
              <a:t> will have a value of 9.</a:t>
            </a:r>
          </a:p>
          <a:p>
            <a:pPr marL="108000" indent="0">
              <a:buNone/>
            </a:pPr>
            <a:r>
              <a:rPr lang="en-US" altLang="zh-TW" sz="2400" dirty="0"/>
              <a:t>	</a:t>
            </a:r>
            <a:r>
              <a:rPr lang="en-US" altLang="zh-TW" sz="2400" b="1" dirty="0" err="1">
                <a:solidFill>
                  <a:srgbClr val="7030A0"/>
                </a:solidFill>
              </a:rPr>
              <a:t>anInt</a:t>
            </a:r>
            <a:r>
              <a:rPr lang="en-US" altLang="zh-TW" sz="2400" b="1" dirty="0">
                <a:solidFill>
                  <a:srgbClr val="7030A0"/>
                </a:solidFill>
              </a:rPr>
              <a:t> = ‘z’ – ‘a’</a:t>
            </a:r>
            <a:r>
              <a:rPr lang="en-US" altLang="zh-TW" sz="2400" dirty="0"/>
              <a:t>;    // </a:t>
            </a:r>
            <a:r>
              <a:rPr lang="en-US" altLang="zh-TW" sz="2400" dirty="0" err="1"/>
              <a:t>anInt</a:t>
            </a:r>
            <a:r>
              <a:rPr lang="en-US" altLang="zh-TW" sz="2400" dirty="0"/>
              <a:t> will have a value of 25</a:t>
            </a:r>
            <a:r>
              <a:rPr lang="en-US" altLang="zh-TW" sz="2400" dirty="0" smtClean="0"/>
              <a:t>.</a:t>
            </a:r>
          </a:p>
          <a:p>
            <a:pPr marL="108000" indent="0">
              <a:buNone/>
            </a:pPr>
            <a:r>
              <a:rPr lang="en-US" altLang="zh-TW" sz="2400" dirty="0"/>
              <a:t>	</a:t>
            </a:r>
            <a:r>
              <a:rPr lang="en-US" altLang="zh-TW" sz="2400" b="1" dirty="0" err="1" smtClean="0">
                <a:solidFill>
                  <a:srgbClr val="7030A0"/>
                </a:solidFill>
              </a:rPr>
              <a:t>aLetter</a:t>
            </a:r>
            <a:r>
              <a:rPr lang="en-US" altLang="zh-TW" sz="2400" b="1" dirty="0" smtClean="0">
                <a:solidFill>
                  <a:srgbClr val="7030A0"/>
                </a:solidFill>
              </a:rPr>
              <a:t> = ‘a’ + 5;  </a:t>
            </a:r>
            <a:r>
              <a:rPr lang="en-US" altLang="zh-TW" sz="2400" dirty="0" smtClean="0"/>
              <a:t>// </a:t>
            </a:r>
            <a:r>
              <a:rPr lang="en-US" altLang="zh-TW" sz="2400" dirty="0" err="1" smtClean="0"/>
              <a:t>aLetter</a:t>
            </a:r>
            <a:r>
              <a:rPr lang="en-US" altLang="zh-TW" sz="2400" dirty="0" smtClean="0"/>
              <a:t> will be the letter f.</a:t>
            </a:r>
            <a:endParaRPr lang="en-US" altLang="zh-TW" sz="2400" dirty="0"/>
          </a:p>
          <a:p>
            <a:pPr marL="108000" indent="0">
              <a:buNone/>
            </a:pPr>
            <a:endParaRPr lang="en-US" altLang="zh-TW" sz="2400" dirty="0"/>
          </a:p>
          <a:p>
            <a:pPr marL="901700" indent="0">
              <a:buNone/>
            </a:pPr>
            <a:r>
              <a:rPr lang="en-US" altLang="zh-TW" sz="2000" dirty="0"/>
              <a:t>	</a:t>
            </a:r>
            <a:r>
              <a:rPr lang="en-US" altLang="zh-TW" sz="2000" dirty="0">
                <a:solidFill>
                  <a:srgbClr val="0070C0"/>
                </a:solidFill>
              </a:rPr>
              <a:t>You may need use </a:t>
            </a:r>
            <a:r>
              <a:rPr lang="en-US" altLang="zh-TW" sz="2000" dirty="0" err="1">
                <a:solidFill>
                  <a:srgbClr val="7030A0"/>
                </a:solidFill>
              </a:rPr>
              <a:t>static_cast</a:t>
            </a:r>
            <a:r>
              <a:rPr lang="en-US" altLang="zh-TW" sz="2000" dirty="0">
                <a:solidFill>
                  <a:srgbClr val="7030A0"/>
                </a:solidFill>
              </a:rPr>
              <a:t>&lt;char&gt;(90)  </a:t>
            </a:r>
            <a:r>
              <a:rPr lang="en-US" altLang="zh-TW" sz="2000" dirty="0">
                <a:solidFill>
                  <a:srgbClr val="0070C0"/>
                </a:solidFill>
              </a:rPr>
              <a:t>to convert an integer to a character</a:t>
            </a:r>
            <a:r>
              <a:rPr lang="en-US" altLang="zh-TW" sz="2000" dirty="0" smtClean="0">
                <a:solidFill>
                  <a:srgbClr val="0070C0"/>
                </a:solidFill>
              </a:rPr>
              <a:t>. You will get character ‘A’ in this example.</a:t>
            </a:r>
            <a:endParaRPr lang="en-US" altLang="zh-TW" sz="2000" dirty="0">
              <a:solidFill>
                <a:srgbClr val="0070C0"/>
              </a:solidFill>
            </a:endParaRPr>
          </a:p>
        </p:txBody>
      </p:sp>
    </p:spTree>
    <p:extLst>
      <p:ext uri="{BB962C8B-B14F-4D97-AF65-F5344CB8AC3E}">
        <p14:creationId xmlns:p14="http://schemas.microsoft.com/office/powerpoint/2010/main" val="31596857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1620" y="141075"/>
            <a:ext cx="8276760" cy="1262160"/>
          </a:xfrm>
        </p:spPr>
        <p:txBody>
          <a:bodyPr/>
          <a:lstStyle/>
          <a:p>
            <a:r>
              <a:rPr lang="en-US" altLang="zh-TW" b="1" dirty="0" smtClean="0">
                <a:solidFill>
                  <a:srgbClr val="C00000"/>
                </a:solidFill>
              </a:rPr>
              <a:t>Substring of a string</a:t>
            </a:r>
            <a:endParaRPr lang="zh-TW" altLang="en-US" b="1" dirty="0">
              <a:solidFill>
                <a:srgbClr val="C00000"/>
              </a:solidFill>
            </a:endParaRPr>
          </a:p>
        </p:txBody>
      </p:sp>
      <mc:AlternateContent xmlns:mc="http://schemas.openxmlformats.org/markup-compatibility/2006">
        <mc:Choice xmlns:a14="http://schemas.microsoft.com/office/drawing/2010/main" Requires="a14">
          <p:sp>
            <p:nvSpPr>
              <p:cNvPr id="3" name="內容版面配置區 2"/>
              <p:cNvSpPr>
                <a:spLocks noGrp="1"/>
              </p:cNvSpPr>
              <p:nvPr>
                <p:ph idx="1"/>
              </p:nvPr>
            </p:nvSpPr>
            <p:spPr>
              <a:xfrm>
                <a:off x="360000" y="1343454"/>
                <a:ext cx="9360000" cy="5134680"/>
              </a:xfrm>
            </p:spPr>
            <p:txBody>
              <a:bodyPr/>
              <a:lstStyle/>
              <a:p>
                <a:r>
                  <a:rPr lang="en-US" altLang="zh-TW" b="1" dirty="0" smtClean="0"/>
                  <a:t>subStr</a:t>
                </a:r>
                <a:r>
                  <a:rPr lang="en-US" altLang="zh-TW" dirty="0" smtClean="0"/>
                  <a:t> is a substring of a string </a:t>
                </a:r>
                <a:r>
                  <a:rPr lang="en-US" altLang="zh-TW" b="1" dirty="0" err="1" smtClean="0"/>
                  <a:t>orgStr</a:t>
                </a:r>
                <a:r>
                  <a:rPr lang="en-US" altLang="zh-TW" dirty="0" smtClean="0"/>
                  <a:t> if there exists an integer </a:t>
                </a:r>
                <a:r>
                  <a:rPr lang="en-US" altLang="zh-TW" dirty="0" smtClean="0">
                    <a:solidFill>
                      <a:srgbClr val="7030A0"/>
                    </a:solidFill>
                  </a:rPr>
                  <a:t>g</a:t>
                </a:r>
                <a:r>
                  <a:rPr lang="en-US" altLang="zh-TW" dirty="0" smtClean="0"/>
                  <a:t> such that </a:t>
                </a:r>
                <a:r>
                  <a:rPr lang="en-US" altLang="zh-TW" dirty="0" err="1" smtClean="0"/>
                  <a:t>subStr</a:t>
                </a:r>
                <a:r>
                  <a:rPr lang="en-US" altLang="zh-TW" dirty="0" smtClean="0"/>
                  <a:t>[</a:t>
                </a:r>
                <a:r>
                  <a:rPr lang="en-US" altLang="zh-TW" dirty="0" err="1" smtClean="0"/>
                  <a:t>i</a:t>
                </a:r>
                <a:r>
                  <a:rPr lang="en-US" altLang="zh-TW" dirty="0" smtClean="0"/>
                  <a:t>] == </a:t>
                </a:r>
                <a:r>
                  <a:rPr lang="en-US" altLang="zh-TW" dirty="0" err="1" smtClean="0"/>
                  <a:t>orgStr</a:t>
                </a:r>
                <a:r>
                  <a:rPr lang="en-US" altLang="zh-TW" dirty="0" smtClean="0"/>
                  <a:t>[</a:t>
                </a:r>
                <a:r>
                  <a:rPr lang="en-US" altLang="zh-TW" dirty="0" err="1" smtClean="0"/>
                  <a:t>g+i</a:t>
                </a:r>
                <a:r>
                  <a:rPr lang="en-US" altLang="zh-TW" dirty="0" smtClean="0"/>
                  <a:t>] for </a:t>
                </a:r>
                <a14:m>
                  <m:oMath xmlns:m="http://schemas.openxmlformats.org/officeDocument/2006/math">
                    <m:r>
                      <a:rPr lang="en-US" altLang="zh-TW" b="0" i="1" smtClean="0">
                        <a:latin typeface="Cambria Math" panose="02040503050406030204" pitchFamily="18" charset="0"/>
                      </a:rPr>
                      <m:t>0≤</m:t>
                    </m:r>
                    <m:r>
                      <a:rPr lang="en-US" altLang="zh-TW" b="0" i="1" smtClean="0">
                        <a:latin typeface="Cambria Math" panose="02040503050406030204" pitchFamily="18" charset="0"/>
                      </a:rPr>
                      <m:t>𝑖</m:t>
                    </m:r>
                    <m:r>
                      <a:rPr lang="en-US" altLang="zh-TW" b="0" i="1" smtClean="0">
                        <a:latin typeface="Cambria Math" panose="02040503050406030204" pitchFamily="18" charset="0"/>
                      </a:rPr>
                      <m:t>&lt;</m:t>
                    </m:r>
                    <m:r>
                      <a:rPr lang="en-US" altLang="zh-TW" b="0" i="1" smtClean="0">
                        <a:latin typeface="Cambria Math" panose="02040503050406030204" pitchFamily="18" charset="0"/>
                      </a:rPr>
                      <m:t>𝑠𝑢𝑏𝑆𝑡𝑟</m:t>
                    </m:r>
                    <m:r>
                      <a:rPr lang="en-US" altLang="zh-TW" b="0" i="1" smtClean="0">
                        <a:latin typeface="Cambria Math" panose="02040503050406030204" pitchFamily="18" charset="0"/>
                      </a:rPr>
                      <m:t>.</m:t>
                    </m:r>
                    <m:r>
                      <a:rPr lang="en-US" altLang="zh-TW" b="0" i="1" smtClean="0">
                        <a:latin typeface="Cambria Math" panose="02040503050406030204" pitchFamily="18" charset="0"/>
                      </a:rPr>
                      <m:t>𝑙𝑒𝑛𝑔𝑡h</m:t>
                    </m:r>
                    <m:r>
                      <a:rPr lang="en-US" altLang="zh-TW" b="0" i="1" smtClean="0">
                        <a:latin typeface="Cambria Math" panose="02040503050406030204" pitchFamily="18" charset="0"/>
                      </a:rPr>
                      <m:t>( )</m:t>
                    </m:r>
                  </m:oMath>
                </a14:m>
                <a:r>
                  <a:rPr lang="en-US" altLang="zh-TW" b="0" dirty="0" smtClean="0"/>
                  <a:t>.</a:t>
                </a:r>
              </a:p>
              <a:p>
                <a:r>
                  <a:rPr lang="en-US" altLang="zh-TW" dirty="0" smtClean="0"/>
                  <a:t>For example, given the following declaration,</a:t>
                </a:r>
              </a:p>
              <a:p>
                <a:pPr marL="576000" lvl="1" indent="0">
                  <a:buNone/>
                </a:pPr>
                <a:r>
                  <a:rPr lang="en-US" altLang="zh-TW" dirty="0" smtClean="0">
                    <a:solidFill>
                      <a:srgbClr val="7030A0"/>
                    </a:solidFill>
                  </a:rPr>
                  <a:t>string </a:t>
                </a:r>
                <a:r>
                  <a:rPr lang="en-US" altLang="zh-TW" dirty="0" err="1" smtClean="0">
                    <a:solidFill>
                      <a:srgbClr val="7030A0"/>
                    </a:solidFill>
                  </a:rPr>
                  <a:t>orgStr</a:t>
                </a:r>
                <a:r>
                  <a:rPr lang="en-US" altLang="zh-TW" dirty="0" smtClean="0">
                    <a:solidFill>
                      <a:srgbClr val="7030A0"/>
                    </a:solidFill>
                  </a:rPr>
                  <a:t> = “He loves me.”;</a:t>
                </a:r>
              </a:p>
              <a:p>
                <a:pPr marL="576000" lvl="1" indent="0">
                  <a:buNone/>
                </a:pPr>
                <a:r>
                  <a:rPr lang="en-US" altLang="zh-TW" dirty="0">
                    <a:solidFill>
                      <a:srgbClr val="7030A0"/>
                    </a:solidFill>
                  </a:rPr>
                  <a:t>s</a:t>
                </a:r>
                <a:r>
                  <a:rPr lang="en-US" altLang="zh-TW" dirty="0" smtClean="0">
                    <a:solidFill>
                      <a:srgbClr val="7030A0"/>
                    </a:solidFill>
                  </a:rPr>
                  <a:t>tring </a:t>
                </a:r>
                <a:r>
                  <a:rPr lang="en-US" altLang="zh-TW" dirty="0" err="1" smtClean="0">
                    <a:solidFill>
                      <a:srgbClr val="7030A0"/>
                    </a:solidFill>
                  </a:rPr>
                  <a:t>subStr</a:t>
                </a:r>
                <a:r>
                  <a:rPr lang="en-US" altLang="zh-TW" dirty="0" smtClean="0">
                    <a:solidFill>
                      <a:srgbClr val="7030A0"/>
                    </a:solidFill>
                  </a:rPr>
                  <a:t> = “e loves m</a:t>
                </a:r>
                <a:r>
                  <a:rPr lang="en-US" altLang="zh-TW" dirty="0" smtClean="0">
                    <a:solidFill>
                      <a:srgbClr val="7030A0"/>
                    </a:solidFill>
                  </a:rPr>
                  <a:t>”;  </a:t>
                </a:r>
                <a:r>
                  <a:rPr lang="en-US" altLang="zh-TW" dirty="0" smtClean="0">
                    <a:solidFill>
                      <a:schemeClr val="tx1"/>
                    </a:solidFill>
                  </a:rPr>
                  <a:t>// </a:t>
                </a:r>
                <a:r>
                  <a:rPr lang="en-US" altLang="zh-TW" dirty="0" smtClean="0">
                    <a:solidFill>
                      <a:schemeClr val="tx1"/>
                    </a:solidFill>
                  </a:rPr>
                  <a:t>g=1</a:t>
                </a:r>
                <a:endParaRPr lang="en-US" altLang="zh-TW" dirty="0" smtClean="0">
                  <a:solidFill>
                    <a:schemeClr val="tx1"/>
                  </a:solidFill>
                </a:endParaRPr>
              </a:p>
              <a:p>
                <a:pPr marL="576000" lvl="1" indent="0">
                  <a:buNone/>
                </a:pPr>
                <a:r>
                  <a:rPr lang="en-US" altLang="zh-TW" dirty="0">
                    <a:solidFill>
                      <a:srgbClr val="7030A0"/>
                    </a:solidFill>
                  </a:rPr>
                  <a:t>s</a:t>
                </a:r>
                <a:r>
                  <a:rPr lang="en-US" altLang="zh-TW" dirty="0" smtClean="0">
                    <a:solidFill>
                      <a:srgbClr val="7030A0"/>
                    </a:solidFill>
                  </a:rPr>
                  <a:t>tring subStr2 = “loves</a:t>
                </a:r>
                <a:r>
                  <a:rPr lang="en-US" altLang="zh-TW" dirty="0" smtClean="0">
                    <a:solidFill>
                      <a:srgbClr val="7030A0"/>
                    </a:solidFill>
                  </a:rPr>
                  <a:t>”;  </a:t>
                </a:r>
                <a:r>
                  <a:rPr lang="en-US" altLang="zh-TW" dirty="0" smtClean="0">
                    <a:solidFill>
                      <a:schemeClr val="tx1"/>
                    </a:solidFill>
                  </a:rPr>
                  <a:t>// g=3</a:t>
                </a:r>
                <a:endParaRPr lang="en-US" altLang="zh-TW" dirty="0" smtClean="0">
                  <a:solidFill>
                    <a:schemeClr val="tx1"/>
                  </a:solidFill>
                </a:endParaRPr>
              </a:p>
              <a:p>
                <a:pPr marL="576000" lvl="1" indent="0">
                  <a:buNone/>
                </a:pPr>
                <a:r>
                  <a:rPr lang="en-US" altLang="zh-TW" dirty="0" smtClean="0"/>
                  <a:t>Here, both </a:t>
                </a:r>
                <a:r>
                  <a:rPr lang="en-US" altLang="zh-TW" dirty="0" err="1" smtClean="0"/>
                  <a:t>subStr</a:t>
                </a:r>
                <a:r>
                  <a:rPr lang="en-US" altLang="zh-TW" dirty="0" smtClean="0"/>
                  <a:t> and subStr2 are substrings of </a:t>
                </a:r>
                <a:r>
                  <a:rPr lang="en-US" altLang="zh-TW" dirty="0" err="1" smtClean="0"/>
                  <a:t>orgStr</a:t>
                </a:r>
                <a:r>
                  <a:rPr lang="en-US" altLang="zh-TW" dirty="0" smtClean="0"/>
                  <a:t>.</a:t>
                </a:r>
                <a:endParaRPr lang="zh-TW" altLang="en-US"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xfrm>
                <a:off x="360000" y="1343454"/>
                <a:ext cx="9360000" cy="5134680"/>
              </a:xfrm>
              <a:blipFill>
                <a:blip r:embed="rId2"/>
                <a:stretch>
                  <a:fillRect t="-2372" r="-1824"/>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486390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1019717" y="82529"/>
            <a:ext cx="8276760" cy="1262160"/>
          </a:xfrm>
        </p:spPr>
        <p:txBody>
          <a:bodyPr/>
          <a:lstStyle/>
          <a:p>
            <a:r>
              <a:rPr lang="en-US" altLang="zh-TW" b="1" dirty="0" smtClean="0">
                <a:solidFill>
                  <a:srgbClr val="C00000"/>
                </a:solidFill>
              </a:rPr>
              <a:t>Manipulating a string </a:t>
            </a:r>
            <a:endParaRPr lang="zh-TW" altLang="en-US" b="1" dirty="0">
              <a:solidFill>
                <a:srgbClr val="C00000"/>
              </a:solidFill>
            </a:endParaRPr>
          </a:p>
        </p:txBody>
      </p:sp>
      <p:sp>
        <p:nvSpPr>
          <p:cNvPr id="3" name="內容版面配置區 2"/>
          <p:cNvSpPr>
            <a:spLocks noGrp="1"/>
          </p:cNvSpPr>
          <p:nvPr>
            <p:ph idx="1"/>
          </p:nvPr>
        </p:nvSpPr>
        <p:spPr>
          <a:xfrm>
            <a:off x="348848" y="1493150"/>
            <a:ext cx="4270370" cy="5468346"/>
          </a:xfrm>
        </p:spPr>
        <p:txBody>
          <a:bodyPr/>
          <a:lstStyle/>
          <a:p>
            <a:pPr marL="0" indent="0">
              <a:buClr>
                <a:srgbClr val="0066CC"/>
              </a:buClr>
              <a:buSzPct val="100000"/>
              <a:buNone/>
            </a:pPr>
            <a:r>
              <a:rPr lang="en-US" altLang="zh-TW" sz="2000" dirty="0"/>
              <a:t>// Reversing a string</a:t>
            </a:r>
          </a:p>
          <a:p>
            <a:pPr marL="0" indent="0">
              <a:buClr>
                <a:srgbClr val="0066CC"/>
              </a:buClr>
              <a:buSzPct val="100000"/>
              <a:buNone/>
            </a:pPr>
            <a:r>
              <a:rPr lang="en-US" altLang="zh-TW" sz="2000" b="1" dirty="0"/>
              <a:t>#include &lt;</a:t>
            </a:r>
            <a:r>
              <a:rPr lang="en-US" altLang="zh-TW" sz="2000" b="1" dirty="0" err="1"/>
              <a:t>iostream</a:t>
            </a:r>
            <a:r>
              <a:rPr lang="en-US" altLang="zh-TW" sz="2000" b="1" dirty="0"/>
              <a:t>&gt;</a:t>
            </a:r>
          </a:p>
          <a:p>
            <a:pPr marL="0" indent="0">
              <a:buClr>
                <a:srgbClr val="0066CC"/>
              </a:buClr>
              <a:buSzPct val="100000"/>
              <a:buNone/>
            </a:pPr>
            <a:r>
              <a:rPr lang="en-US" altLang="zh-TW" sz="2000" b="1" dirty="0"/>
              <a:t>#</a:t>
            </a:r>
            <a:r>
              <a:rPr lang="en-US" altLang="zh-TW" sz="2000" b="1" dirty="0">
                <a:solidFill>
                  <a:srgbClr val="7030A0"/>
                </a:solidFill>
              </a:rPr>
              <a:t>include &lt;string&gt;</a:t>
            </a:r>
          </a:p>
          <a:p>
            <a:pPr marL="0" indent="0">
              <a:buClr>
                <a:srgbClr val="0066CC"/>
              </a:buClr>
              <a:buSzPct val="100000"/>
              <a:buNone/>
            </a:pPr>
            <a:r>
              <a:rPr lang="en-US" altLang="zh-TW" sz="2000" b="1" dirty="0"/>
              <a:t>using namespace </a:t>
            </a:r>
            <a:r>
              <a:rPr lang="en-US" altLang="zh-TW" sz="2000" b="1" dirty="0" err="1"/>
              <a:t>std</a:t>
            </a:r>
            <a:r>
              <a:rPr lang="en-US" altLang="zh-TW" sz="2000" b="1" dirty="0"/>
              <a:t>;</a:t>
            </a:r>
          </a:p>
          <a:p>
            <a:pPr marL="0" indent="0">
              <a:buClr>
                <a:srgbClr val="0066CC"/>
              </a:buClr>
              <a:buSzPct val="100000"/>
              <a:buNone/>
            </a:pPr>
            <a:endParaRPr lang="en-US" altLang="zh-TW" sz="2000" b="1" dirty="0"/>
          </a:p>
          <a:p>
            <a:pPr marL="0" indent="0">
              <a:buClr>
                <a:srgbClr val="0066CC"/>
              </a:buClr>
              <a:buSzPct val="100000"/>
              <a:buNone/>
            </a:pPr>
            <a:r>
              <a:rPr lang="en-US" altLang="zh-TW" sz="2000" b="1" dirty="0" err="1"/>
              <a:t>Int</a:t>
            </a:r>
            <a:r>
              <a:rPr lang="en-US" altLang="zh-TW" sz="2000" b="1" dirty="0"/>
              <a:t> main(){</a:t>
            </a:r>
          </a:p>
          <a:p>
            <a:pPr marL="0" indent="0">
              <a:buClr>
                <a:srgbClr val="0066CC"/>
              </a:buClr>
              <a:buSzPct val="100000"/>
              <a:buNone/>
            </a:pPr>
            <a:r>
              <a:rPr lang="en-US" altLang="zh-TW" sz="2000" b="1" dirty="0"/>
              <a:t>     string </a:t>
            </a:r>
            <a:r>
              <a:rPr lang="en-US" altLang="zh-TW" sz="2000" b="1" dirty="0" err="1"/>
              <a:t>aStr</a:t>
            </a:r>
            <a:r>
              <a:rPr lang="en-US" altLang="zh-TW" sz="2000" b="1" dirty="0"/>
              <a:t>=“</a:t>
            </a:r>
            <a:r>
              <a:rPr lang="en-US" altLang="zh-TW" sz="2000" b="1" dirty="0" err="1"/>
              <a:t>abcdefg</a:t>
            </a:r>
            <a:r>
              <a:rPr lang="en-US" altLang="zh-TW" sz="2000" b="1" dirty="0"/>
              <a:t>”;</a:t>
            </a:r>
          </a:p>
          <a:p>
            <a:pPr marL="0" indent="0">
              <a:buClr>
                <a:srgbClr val="0066CC"/>
              </a:buClr>
              <a:buSzPct val="100000"/>
              <a:buNone/>
            </a:pPr>
            <a:r>
              <a:rPr lang="en-US" altLang="zh-TW" sz="2000" b="1" dirty="0"/>
              <a:t>     char c;</a:t>
            </a:r>
          </a:p>
          <a:p>
            <a:pPr marL="0" indent="0">
              <a:buClr>
                <a:srgbClr val="0066CC"/>
              </a:buClr>
              <a:buSzPct val="100000"/>
              <a:buNone/>
            </a:pPr>
            <a:r>
              <a:rPr lang="en-US" altLang="zh-TW" sz="2000" b="1" dirty="0"/>
              <a:t>     </a:t>
            </a:r>
            <a:r>
              <a:rPr lang="en-US" altLang="zh-TW" sz="2000" b="1" dirty="0" err="1"/>
              <a:t>int</a:t>
            </a:r>
            <a:r>
              <a:rPr lang="en-US" altLang="zh-TW" sz="2000" b="1" dirty="0"/>
              <a:t> </a:t>
            </a:r>
            <a:r>
              <a:rPr lang="en-US" altLang="zh-TW" sz="2000" b="1" dirty="0" err="1">
                <a:solidFill>
                  <a:srgbClr val="C00000"/>
                </a:solidFill>
              </a:rPr>
              <a:t>strLen</a:t>
            </a:r>
            <a:r>
              <a:rPr lang="en-US" altLang="zh-TW" sz="2000" b="1" dirty="0"/>
              <a:t> = </a:t>
            </a:r>
            <a:r>
              <a:rPr lang="en-US" altLang="zh-TW" sz="2000" b="1" dirty="0" err="1"/>
              <a:t>aStr.length</a:t>
            </a:r>
            <a:r>
              <a:rPr lang="en-US" altLang="zh-TW" sz="2000" b="1" dirty="0"/>
              <a:t>();</a:t>
            </a:r>
          </a:p>
          <a:p>
            <a:pPr marL="0" indent="0">
              <a:buClr>
                <a:srgbClr val="0066CC"/>
              </a:buClr>
              <a:buSzPct val="100000"/>
              <a:buNone/>
            </a:pPr>
            <a:r>
              <a:rPr lang="en-US" altLang="zh-TW" sz="2000" b="1" dirty="0"/>
              <a:t>     for(</a:t>
            </a:r>
            <a:r>
              <a:rPr lang="en-US" altLang="zh-TW" sz="2000" b="1" dirty="0" err="1"/>
              <a:t>int</a:t>
            </a:r>
            <a:r>
              <a:rPr lang="en-US" altLang="zh-TW" sz="2000" b="1" dirty="0"/>
              <a:t> </a:t>
            </a:r>
            <a:r>
              <a:rPr lang="en-US" altLang="zh-TW" sz="2000" b="1" dirty="0" err="1"/>
              <a:t>i</a:t>
            </a:r>
            <a:r>
              <a:rPr lang="en-US" altLang="zh-TW" sz="2000" b="1" dirty="0"/>
              <a:t>=0; </a:t>
            </a:r>
            <a:r>
              <a:rPr lang="en-US" altLang="zh-TW" sz="2000" b="1" dirty="0" err="1"/>
              <a:t>i</a:t>
            </a:r>
            <a:r>
              <a:rPr lang="en-US" altLang="zh-TW" sz="2000" b="1" dirty="0"/>
              <a:t>&lt;</a:t>
            </a:r>
            <a:r>
              <a:rPr lang="en-US" altLang="zh-TW" sz="2000" b="1" dirty="0" err="1"/>
              <a:t>strLen</a:t>
            </a:r>
            <a:r>
              <a:rPr lang="en-US" altLang="zh-TW" sz="2000" b="1" dirty="0"/>
              <a:t>/2; </a:t>
            </a:r>
            <a:r>
              <a:rPr lang="en-US" altLang="zh-TW" sz="2000" b="1" dirty="0" err="1"/>
              <a:t>i</a:t>
            </a:r>
            <a:r>
              <a:rPr lang="en-US" altLang="zh-TW" sz="2000" b="1" dirty="0"/>
              <a:t>++){</a:t>
            </a:r>
          </a:p>
          <a:p>
            <a:pPr marL="0" indent="0">
              <a:buClr>
                <a:srgbClr val="0066CC"/>
              </a:buClr>
              <a:buSzPct val="100000"/>
              <a:buNone/>
            </a:pPr>
            <a:r>
              <a:rPr lang="en-US" altLang="zh-TW" sz="2000" b="1" dirty="0"/>
              <a:t>          	c=</a:t>
            </a:r>
            <a:r>
              <a:rPr lang="en-US" altLang="zh-TW" sz="2000" b="1" dirty="0" err="1"/>
              <a:t>aStr</a:t>
            </a:r>
            <a:r>
              <a:rPr lang="en-US" altLang="zh-TW" sz="2000" b="1" dirty="0"/>
              <a:t>[</a:t>
            </a:r>
            <a:r>
              <a:rPr lang="en-US" altLang="zh-TW" sz="2000" b="1" dirty="0" err="1">
                <a:solidFill>
                  <a:srgbClr val="C00000"/>
                </a:solidFill>
              </a:rPr>
              <a:t>i</a:t>
            </a:r>
            <a:r>
              <a:rPr lang="en-US" altLang="zh-TW" sz="2000" b="1" dirty="0"/>
              <a:t>];</a:t>
            </a:r>
          </a:p>
          <a:p>
            <a:pPr marL="0" indent="0">
              <a:buClr>
                <a:srgbClr val="0066CC"/>
              </a:buClr>
              <a:buSzPct val="100000"/>
              <a:buNone/>
            </a:pPr>
            <a:r>
              <a:rPr lang="en-US" altLang="zh-TW" sz="2000" b="1" dirty="0"/>
              <a:t>  	</a:t>
            </a:r>
            <a:r>
              <a:rPr lang="en-US" altLang="zh-TW" sz="2000" b="1" dirty="0" err="1"/>
              <a:t>aStr</a:t>
            </a:r>
            <a:r>
              <a:rPr lang="en-US" altLang="zh-TW" sz="2000" b="1" dirty="0"/>
              <a:t>[</a:t>
            </a:r>
            <a:r>
              <a:rPr lang="en-US" altLang="zh-TW" sz="2000" b="1" dirty="0" err="1">
                <a:solidFill>
                  <a:srgbClr val="C00000"/>
                </a:solidFill>
              </a:rPr>
              <a:t>i</a:t>
            </a:r>
            <a:r>
              <a:rPr lang="en-US" altLang="zh-TW" sz="2000" b="1" dirty="0"/>
              <a:t>] = </a:t>
            </a:r>
            <a:r>
              <a:rPr lang="en-US" altLang="zh-TW" sz="2000" b="1" dirty="0" err="1"/>
              <a:t>aStr</a:t>
            </a:r>
            <a:r>
              <a:rPr lang="en-US" altLang="zh-TW" sz="2000" b="1" dirty="0"/>
              <a:t>[</a:t>
            </a:r>
            <a:r>
              <a:rPr lang="en-US" altLang="zh-TW" sz="2000" b="1" dirty="0">
                <a:solidFill>
                  <a:srgbClr val="C00000"/>
                </a:solidFill>
              </a:rPr>
              <a:t>strLen-1-i</a:t>
            </a:r>
            <a:r>
              <a:rPr lang="en-US" altLang="zh-TW" sz="2000" b="1" dirty="0"/>
              <a:t>];</a:t>
            </a:r>
          </a:p>
          <a:p>
            <a:pPr marL="0" indent="0">
              <a:buClr>
                <a:srgbClr val="0066CC"/>
              </a:buClr>
              <a:buSzPct val="100000"/>
              <a:buNone/>
            </a:pPr>
            <a:r>
              <a:rPr lang="en-US" altLang="zh-TW" sz="2000" b="1" dirty="0"/>
              <a:t>	</a:t>
            </a:r>
            <a:r>
              <a:rPr lang="en-US" altLang="zh-TW" sz="2000" b="1" dirty="0" err="1"/>
              <a:t>aStr</a:t>
            </a:r>
            <a:r>
              <a:rPr lang="en-US" altLang="zh-TW" sz="2000" b="1" dirty="0"/>
              <a:t>[</a:t>
            </a:r>
            <a:r>
              <a:rPr lang="en-US" altLang="zh-TW" sz="2000" b="1" dirty="0">
                <a:solidFill>
                  <a:srgbClr val="C00000"/>
                </a:solidFill>
              </a:rPr>
              <a:t>strLen-1-i</a:t>
            </a:r>
            <a:r>
              <a:rPr lang="en-US" altLang="zh-TW" sz="2000" b="1" dirty="0"/>
              <a:t>] = c;</a:t>
            </a:r>
          </a:p>
          <a:p>
            <a:pPr marL="0" indent="0">
              <a:buClr>
                <a:srgbClr val="0066CC"/>
              </a:buClr>
              <a:buSzPct val="100000"/>
              <a:buNone/>
            </a:pPr>
            <a:r>
              <a:rPr lang="en-US" altLang="zh-TW" sz="2000" b="1" dirty="0"/>
              <a:t>     }</a:t>
            </a:r>
          </a:p>
          <a:p>
            <a:pPr marL="0" indent="0">
              <a:buClr>
                <a:srgbClr val="0066CC"/>
              </a:buClr>
              <a:buSzPct val="100000"/>
              <a:buNone/>
            </a:pPr>
            <a:r>
              <a:rPr lang="en-US" altLang="zh-TW" sz="2000" b="1" dirty="0"/>
              <a:t>     </a:t>
            </a:r>
            <a:r>
              <a:rPr lang="en-US" altLang="zh-TW" sz="2000" b="1" dirty="0" err="1"/>
              <a:t>cout</a:t>
            </a:r>
            <a:r>
              <a:rPr lang="en-US" altLang="zh-TW" sz="2000" b="1" dirty="0"/>
              <a:t> &lt;&lt; </a:t>
            </a:r>
            <a:r>
              <a:rPr lang="en-US" altLang="zh-TW" sz="2000" b="1" dirty="0" err="1"/>
              <a:t>aStr</a:t>
            </a:r>
            <a:r>
              <a:rPr lang="en-US" altLang="zh-TW" sz="2000" b="1" dirty="0"/>
              <a:t> &lt;&lt; </a:t>
            </a:r>
            <a:r>
              <a:rPr lang="en-US" altLang="zh-TW" sz="2000" b="1" dirty="0" err="1"/>
              <a:t>endl</a:t>
            </a:r>
            <a:r>
              <a:rPr lang="en-US" altLang="zh-TW" sz="2000" b="1" dirty="0"/>
              <a:t>;</a:t>
            </a:r>
          </a:p>
          <a:p>
            <a:pPr marL="0" indent="0">
              <a:buClr>
                <a:srgbClr val="0066CC"/>
              </a:buClr>
              <a:buSzPct val="100000"/>
              <a:buNone/>
            </a:pPr>
            <a:r>
              <a:rPr lang="en-US" altLang="zh-TW" sz="2000" b="1" dirty="0"/>
              <a:t>     return 0;</a:t>
            </a:r>
          </a:p>
          <a:p>
            <a:pPr marL="0" indent="0">
              <a:buClr>
                <a:srgbClr val="0066CC"/>
              </a:buClr>
              <a:buSzPct val="100000"/>
              <a:buNone/>
            </a:pPr>
            <a:r>
              <a:rPr lang="en-US" altLang="zh-TW" sz="2000" b="1" dirty="0"/>
              <a:t>}</a:t>
            </a:r>
          </a:p>
          <a:p>
            <a:pPr marL="0" indent="0">
              <a:buClr>
                <a:srgbClr val="0066CC"/>
              </a:buClr>
              <a:buSzPct val="100000"/>
              <a:buNone/>
            </a:pPr>
            <a:endParaRPr lang="en-US" altLang="zh-TW" sz="2000" b="1" dirty="0"/>
          </a:p>
          <a:p>
            <a:pPr marL="0" indent="0">
              <a:buClr>
                <a:srgbClr val="0066CC"/>
              </a:buClr>
              <a:buSzPct val="100000"/>
              <a:buNone/>
            </a:pPr>
            <a:endParaRPr lang="en-US" altLang="zh-TW" sz="2000" b="1" dirty="0"/>
          </a:p>
        </p:txBody>
      </p:sp>
      <p:sp>
        <p:nvSpPr>
          <p:cNvPr id="4" name="內容版面配置區 2"/>
          <p:cNvSpPr txBox="1">
            <a:spLocks/>
          </p:cNvSpPr>
          <p:nvPr/>
        </p:nvSpPr>
        <p:spPr>
          <a:xfrm>
            <a:off x="4413956" y="1488617"/>
            <a:ext cx="5144114" cy="4674993"/>
          </a:xfrm>
          <a:prstGeom prst="rect">
            <a:avLst/>
          </a:prstGeom>
          <a:noFill/>
          <a:ln>
            <a:noFill/>
          </a:ln>
        </p:spPr>
        <p:txBody>
          <a:bodyPr lIns="0" tIns="0" rIns="0" bIns="0">
            <a:noAutofit/>
          </a:bodyPr>
          <a:lstStyle>
            <a:lvl1pPr marL="432000" marR="0" lvl="0" indent="-324000" rtl="0" hangingPunct="0">
              <a:spcBef>
                <a:spcPts val="0"/>
              </a:spcBef>
              <a:spcAft>
                <a:spcPts val="0"/>
              </a:spcAft>
              <a:buSzPts val="2466"/>
              <a:buBlip>
                <a:blip r:embed="rId3"/>
              </a:buBlip>
              <a:tabLst/>
              <a:defRPr lang="zh-TW" sz="3200" b="0" i="0" u="none" strike="noStrike">
                <a:ln>
                  <a:noFill/>
                </a:ln>
                <a:latin typeface="Arial" pitchFamily="34"/>
                <a:ea typeface="標楷體" pitchFamily="1"/>
                <a:cs typeface="Tahoma" pitchFamily="2"/>
              </a:defRPr>
            </a:lvl1pPr>
            <a:lvl2pPr marL="864000" marR="0" lvl="1" indent="-288000" rtl="0" hangingPunct="0">
              <a:spcBef>
                <a:spcPts val="0"/>
              </a:spcBef>
              <a:spcAft>
                <a:spcPts val="0"/>
              </a:spcAft>
              <a:buSzPts val="1956"/>
              <a:buBlip>
                <a:blip r:embed="rId3"/>
              </a:buBlip>
              <a:tabLst/>
              <a:defRPr lang="zh-TW" sz="3200" b="0" i="0" u="none" strike="noStrike">
                <a:ln>
                  <a:noFill/>
                </a:ln>
                <a:latin typeface="Arial" pitchFamily="34"/>
                <a:ea typeface="標楷體" pitchFamily="1"/>
                <a:cs typeface="Tahoma" pitchFamily="2"/>
              </a:defRPr>
            </a:lvl2pPr>
            <a:lvl3pPr marL="1296000" marR="0" lvl="2" indent="-216000" rtl="0" hangingPunct="0">
              <a:spcBef>
                <a:spcPts val="0"/>
              </a:spcBef>
              <a:spcAft>
                <a:spcPts val="0"/>
              </a:spcAft>
              <a:buSzPts val="1441"/>
              <a:buBlip>
                <a:blip r:embed="rId3"/>
              </a:buBlip>
              <a:tabLst/>
              <a:defRPr lang="zh-TW" sz="3200" b="0" i="0" u="none" strike="noStrike">
                <a:ln>
                  <a:noFill/>
                </a:ln>
                <a:latin typeface="Arial" pitchFamily="34"/>
                <a:ea typeface="標楷體" pitchFamily="1"/>
                <a:cs typeface="Tahoma" pitchFamily="2"/>
              </a:defRPr>
            </a:lvl3pPr>
            <a:lvl4pPr marL="1728000" marR="0" lvl="3" indent="-216000" rtl="0" hangingPunct="0">
              <a:spcBef>
                <a:spcPts val="0"/>
              </a:spcBef>
              <a:spcAft>
                <a:spcPts val="0"/>
              </a:spcAft>
              <a:buSzPct val="75000"/>
              <a:buFont typeface="StarSymbol"/>
              <a:buChar char="–"/>
              <a:tabLst/>
              <a:defRPr lang="zh-TW" sz="3200" b="0" i="0" u="none" strike="noStrike">
                <a:ln>
                  <a:noFill/>
                </a:ln>
                <a:latin typeface="Arial" pitchFamily="34"/>
                <a:ea typeface="標楷體" pitchFamily="1"/>
                <a:cs typeface="Tahoma" pitchFamily="2"/>
              </a:defRPr>
            </a:lvl4pPr>
            <a:lvl5pPr marL="2160000" marR="0" lvl="4"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5pPr>
            <a:lvl6pPr marL="2592000" marR="0" lvl="5"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6pPr>
            <a:lvl7pPr marL="3024000" marR="0" lvl="6"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7pPr>
            <a:lvl8pPr marL="3456000" marR="0" lvl="7"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8pPr>
            <a:lvl9pPr marL="3888000" marR="0" lvl="8" indent="-216000" rtl="0" hangingPunct="0">
              <a:spcBef>
                <a:spcPts val="0"/>
              </a:spcBef>
              <a:spcAft>
                <a:spcPts val="0"/>
              </a:spcAft>
              <a:buSzPct val="45000"/>
              <a:buFont typeface="StarSymbol"/>
              <a:buChar char="●"/>
              <a:tabLst/>
              <a:defRPr lang="zh-TW" sz="3200" b="0" i="0" u="none" strike="noStrike">
                <a:ln>
                  <a:noFill/>
                </a:ln>
                <a:latin typeface="Arial" pitchFamily="34"/>
                <a:ea typeface="標楷體" pitchFamily="1"/>
                <a:cs typeface="Tahoma" pitchFamily="2"/>
              </a:defRPr>
            </a:lvl9pPr>
          </a:lstStyle>
          <a:p>
            <a:pPr marL="342900" indent="-342900">
              <a:buClr>
                <a:srgbClr val="0066CC"/>
              </a:buClr>
              <a:buSzPct val="100000"/>
              <a:buFont typeface="Arial" panose="020B0604020202020204" pitchFamily="34" charset="0"/>
              <a:buChar char="•"/>
            </a:pPr>
            <a:r>
              <a:rPr lang="en-US" altLang="zh-TW" sz="2000" b="1" kern="0" dirty="0">
                <a:solidFill>
                  <a:sysClr val="windowText" lastClr="000000"/>
                </a:solidFill>
              </a:rPr>
              <a:t>Calculate string </a:t>
            </a:r>
            <a:r>
              <a:rPr lang="en-US" altLang="zh-TW" sz="2000" b="1" kern="0" dirty="0" smtClean="0">
                <a:solidFill>
                  <a:sysClr val="windowText" lastClr="000000"/>
                </a:solidFill>
              </a:rPr>
              <a:t>length</a:t>
            </a:r>
          </a:p>
          <a:p>
            <a:pPr marL="432000" lvl="1" indent="0">
              <a:buClr>
                <a:srgbClr val="0066CC"/>
              </a:buClr>
              <a:buSzPct val="100000"/>
              <a:buNone/>
            </a:pPr>
            <a:r>
              <a:rPr lang="en-US" altLang="zh-TW" sz="2000" b="1" kern="0" dirty="0" err="1" smtClean="0">
                <a:solidFill>
                  <a:sysClr val="windowText" lastClr="000000"/>
                </a:solidFill>
              </a:rPr>
              <a:t>aStr.length</a:t>
            </a:r>
            <a:r>
              <a:rPr lang="en-US" altLang="zh-TW" sz="2000" b="1" kern="0" dirty="0" smtClean="0">
                <a:solidFill>
                  <a:sysClr val="windowText" lastClr="000000"/>
                </a:solidFill>
              </a:rPr>
              <a:t>();</a:t>
            </a:r>
          </a:p>
          <a:p>
            <a:pPr marL="342900" indent="-342900">
              <a:buClr>
                <a:srgbClr val="0066CC"/>
              </a:buClr>
              <a:buSzPct val="100000"/>
              <a:buFont typeface="Arial" panose="020B0604020202020204" pitchFamily="34" charset="0"/>
              <a:buChar char="•"/>
            </a:pPr>
            <a:r>
              <a:rPr lang="en-US" altLang="zh-TW" sz="2000" b="1" kern="0" dirty="0" smtClean="0">
                <a:solidFill>
                  <a:sysClr val="windowText" lastClr="000000"/>
                </a:solidFill>
              </a:rPr>
              <a:t>Get </a:t>
            </a:r>
            <a:r>
              <a:rPr lang="en-US" altLang="zh-TW" sz="2000" b="1" kern="0" dirty="0">
                <a:solidFill>
                  <a:sysClr val="windowText" lastClr="000000"/>
                </a:solidFill>
              </a:rPr>
              <a:t>access to a string element (i.e., a characters) at position </a:t>
            </a:r>
            <a:r>
              <a:rPr lang="en-US" altLang="zh-TW" sz="2000" b="1" kern="0" dirty="0" err="1">
                <a:solidFill>
                  <a:sysClr val="windowText" lastClr="000000"/>
                </a:solidFill>
              </a:rPr>
              <a:t>i</a:t>
            </a:r>
            <a:endParaRPr lang="en-US" altLang="zh-TW" sz="2000" b="1" kern="0" dirty="0">
              <a:solidFill>
                <a:sysClr val="windowText" lastClr="000000"/>
              </a:solidFill>
            </a:endParaRPr>
          </a:p>
          <a:p>
            <a:pPr marL="0" indent="0">
              <a:buClr>
                <a:srgbClr val="0066CC"/>
              </a:buClr>
              <a:buSzPct val="100000"/>
              <a:buNone/>
            </a:pPr>
            <a:r>
              <a:rPr lang="en-US" altLang="zh-TW" sz="2000" b="1" kern="0" dirty="0">
                <a:solidFill>
                  <a:sysClr val="windowText" lastClr="000000"/>
                </a:solidFill>
              </a:rPr>
              <a:t>   </a:t>
            </a:r>
            <a:r>
              <a:rPr lang="en-US" altLang="zh-TW" sz="2000" b="1" kern="0" dirty="0" smtClean="0">
                <a:solidFill>
                  <a:sysClr val="windowText" lastClr="000000"/>
                </a:solidFill>
              </a:rPr>
              <a:t>   </a:t>
            </a:r>
            <a:r>
              <a:rPr lang="en-US" altLang="zh-TW" sz="2000" b="1" kern="0" dirty="0" err="1" smtClean="0">
                <a:solidFill>
                  <a:sysClr val="windowText" lastClr="000000"/>
                </a:solidFill>
              </a:rPr>
              <a:t>aStr</a:t>
            </a:r>
            <a:r>
              <a:rPr lang="en-US" altLang="zh-TW" sz="2000" b="1" kern="0" dirty="0">
                <a:solidFill>
                  <a:sysClr val="windowText" lastClr="000000"/>
                </a:solidFill>
              </a:rPr>
              <a:t>[ </a:t>
            </a:r>
            <a:r>
              <a:rPr lang="en-US" altLang="zh-TW" sz="2000" b="1" kern="0" dirty="0" err="1">
                <a:solidFill>
                  <a:sysClr val="windowText" lastClr="000000"/>
                </a:solidFill>
              </a:rPr>
              <a:t>i</a:t>
            </a:r>
            <a:r>
              <a:rPr lang="en-US" altLang="zh-TW" sz="2000" b="1" kern="0" dirty="0">
                <a:solidFill>
                  <a:sysClr val="windowText" lastClr="000000"/>
                </a:solidFill>
              </a:rPr>
              <a:t> ]</a:t>
            </a:r>
          </a:p>
          <a:p>
            <a:pPr marL="342900" indent="-342900">
              <a:buClr>
                <a:srgbClr val="0066CC"/>
              </a:buClr>
              <a:buSzPct val="100000"/>
              <a:buFont typeface="Arial" panose="020B0604020202020204" pitchFamily="34" charset="0"/>
              <a:buChar char="•"/>
            </a:pPr>
            <a:r>
              <a:rPr lang="en-US" altLang="zh-TW" sz="2000" b="1" kern="0" dirty="0">
                <a:solidFill>
                  <a:sysClr val="windowText" lastClr="000000"/>
                </a:solidFill>
              </a:rPr>
              <a:t>A string of length </a:t>
            </a:r>
            <a:r>
              <a:rPr lang="en-US" altLang="zh-TW" sz="2000" b="1" kern="0" dirty="0">
                <a:solidFill>
                  <a:srgbClr val="C00000"/>
                </a:solidFill>
              </a:rPr>
              <a:t>n</a:t>
            </a:r>
            <a:r>
              <a:rPr lang="en-US" altLang="zh-TW" sz="2000" b="1" kern="0" dirty="0">
                <a:solidFill>
                  <a:sysClr val="windowText" lastClr="000000"/>
                </a:solidFill>
              </a:rPr>
              <a:t> is stored starting from position </a:t>
            </a:r>
            <a:r>
              <a:rPr lang="en-US" altLang="zh-TW" sz="2000" b="1" kern="0" dirty="0">
                <a:solidFill>
                  <a:srgbClr val="C00000"/>
                </a:solidFill>
              </a:rPr>
              <a:t>0</a:t>
            </a:r>
            <a:r>
              <a:rPr lang="en-US" altLang="zh-TW" sz="2000" b="1" kern="0" dirty="0">
                <a:solidFill>
                  <a:sysClr val="windowText" lastClr="000000"/>
                </a:solidFill>
              </a:rPr>
              <a:t> through position </a:t>
            </a:r>
            <a:r>
              <a:rPr lang="en-US" altLang="zh-TW" sz="2000" b="1" kern="0" dirty="0">
                <a:solidFill>
                  <a:srgbClr val="C00000"/>
                </a:solidFill>
              </a:rPr>
              <a:t>n-1</a:t>
            </a:r>
            <a:r>
              <a:rPr lang="en-US" altLang="zh-TW" sz="2000" b="1" kern="0" dirty="0">
                <a:solidFill>
                  <a:sysClr val="windowText" lastClr="000000"/>
                </a:solidFill>
              </a:rPr>
              <a:t> in a character array.</a:t>
            </a:r>
          </a:p>
          <a:p>
            <a:pPr marL="342900" indent="-342900">
              <a:buClr>
                <a:srgbClr val="0066CC"/>
              </a:buClr>
              <a:buSzPct val="100000"/>
              <a:buFont typeface="Arial" panose="020B0604020202020204" pitchFamily="34" charset="0"/>
              <a:buChar char="•"/>
            </a:pPr>
            <a:r>
              <a:rPr lang="en-US" altLang="zh-TW" sz="2000" b="1" kern="0" dirty="0">
                <a:solidFill>
                  <a:sysClr val="windowText" lastClr="000000"/>
                </a:solidFill>
              </a:rPr>
              <a:t>Reversing a string of length n can be done by exchanging the character at position n-1 with the one at position 0, the one at position n-2 with the one at position </a:t>
            </a:r>
            <a:r>
              <a:rPr lang="en-US" altLang="zh-TW" sz="2000" b="1" kern="0" dirty="0" smtClean="0">
                <a:solidFill>
                  <a:sysClr val="windowText" lastClr="000000"/>
                </a:solidFill>
              </a:rPr>
              <a:t>1, etc. The </a:t>
            </a:r>
            <a:r>
              <a:rPr lang="en-US" altLang="zh-TW" sz="2000" b="1" kern="0" dirty="0">
                <a:solidFill>
                  <a:sysClr val="windowText" lastClr="000000"/>
                </a:solidFill>
              </a:rPr>
              <a:t>code is shown on the left.	 </a:t>
            </a:r>
          </a:p>
          <a:p>
            <a:pPr marL="0" indent="0">
              <a:buClr>
                <a:srgbClr val="0066CC"/>
              </a:buClr>
              <a:buSzPct val="100000"/>
              <a:buNone/>
            </a:pPr>
            <a:endParaRPr lang="en-US" altLang="zh-TW" sz="2000" b="1" kern="0" dirty="0">
              <a:solidFill>
                <a:sysClr val="windowText" lastClr="000000"/>
              </a:solidFill>
            </a:endParaRPr>
          </a:p>
          <a:p>
            <a:pPr marL="0" indent="0">
              <a:buClr>
                <a:srgbClr val="0066CC"/>
              </a:buClr>
              <a:buSzPct val="100000"/>
              <a:buNone/>
            </a:pPr>
            <a:endParaRPr lang="en-US" altLang="zh-TW" sz="2000" b="1" kern="0" dirty="0">
              <a:solidFill>
                <a:sysClr val="windowText" lastClr="000000"/>
              </a:solidFill>
            </a:endParaRPr>
          </a:p>
          <a:p>
            <a:pPr marL="0" indent="0">
              <a:buClr>
                <a:srgbClr val="0066CC"/>
              </a:buClr>
              <a:buSzPct val="100000"/>
              <a:buNone/>
            </a:pPr>
            <a:endParaRPr lang="en-US" altLang="zh-TW" sz="2000" b="1" kern="0" dirty="0">
              <a:solidFill>
                <a:sysClr val="windowText" lastClr="000000"/>
              </a:solidFill>
            </a:endParaRPr>
          </a:p>
        </p:txBody>
      </p:sp>
      <p:graphicFrame>
        <p:nvGraphicFramePr>
          <p:cNvPr id="5" name="表格 4"/>
          <p:cNvGraphicFramePr>
            <a:graphicFrameLocks noGrp="1"/>
          </p:cNvGraphicFramePr>
          <p:nvPr>
            <p:extLst>
              <p:ext uri="{D42A27DB-BD31-4B8C-83A1-F6EECF244321}">
                <p14:modId xmlns:p14="http://schemas.microsoft.com/office/powerpoint/2010/main" val="976661721"/>
              </p:ext>
            </p:extLst>
          </p:nvPr>
        </p:nvGraphicFramePr>
        <p:xfrm>
          <a:off x="5494813" y="6656695"/>
          <a:ext cx="3309682" cy="304800"/>
        </p:xfrm>
        <a:graphic>
          <a:graphicData uri="http://schemas.openxmlformats.org/drawingml/2006/table">
            <a:tbl>
              <a:tblPr firstRow="1" firstCol="1" bandRow="1">
                <a:tableStyleId>{5C22544A-7EE6-4342-B048-85BDC9FD1C3A}</a:tableStyleId>
              </a:tblPr>
              <a:tblGrid>
                <a:gridCol w="540844">
                  <a:extLst>
                    <a:ext uri="{9D8B030D-6E8A-4147-A177-3AD203B41FA5}">
                      <a16:colId xmlns:a16="http://schemas.microsoft.com/office/drawing/2014/main" val="568122419"/>
                    </a:ext>
                  </a:extLst>
                </a:gridCol>
                <a:gridCol w="539439">
                  <a:extLst>
                    <a:ext uri="{9D8B030D-6E8A-4147-A177-3AD203B41FA5}">
                      <a16:colId xmlns:a16="http://schemas.microsoft.com/office/drawing/2014/main" val="1411789229"/>
                    </a:ext>
                  </a:extLst>
                </a:gridCol>
                <a:gridCol w="542248">
                  <a:extLst>
                    <a:ext uri="{9D8B030D-6E8A-4147-A177-3AD203B41FA5}">
                      <a16:colId xmlns:a16="http://schemas.microsoft.com/office/drawing/2014/main" val="1639341240"/>
                    </a:ext>
                  </a:extLst>
                </a:gridCol>
                <a:gridCol w="542248">
                  <a:extLst>
                    <a:ext uri="{9D8B030D-6E8A-4147-A177-3AD203B41FA5}">
                      <a16:colId xmlns:a16="http://schemas.microsoft.com/office/drawing/2014/main" val="2156760304"/>
                    </a:ext>
                  </a:extLst>
                </a:gridCol>
                <a:gridCol w="539439">
                  <a:extLst>
                    <a:ext uri="{9D8B030D-6E8A-4147-A177-3AD203B41FA5}">
                      <a16:colId xmlns:a16="http://schemas.microsoft.com/office/drawing/2014/main" val="705597906"/>
                    </a:ext>
                  </a:extLst>
                </a:gridCol>
                <a:gridCol w="605464">
                  <a:extLst>
                    <a:ext uri="{9D8B030D-6E8A-4147-A177-3AD203B41FA5}">
                      <a16:colId xmlns:a16="http://schemas.microsoft.com/office/drawing/2014/main" val="2115715610"/>
                    </a:ext>
                  </a:extLst>
                </a:gridCol>
              </a:tblGrid>
              <a:tr h="0">
                <a:tc>
                  <a:txBody>
                    <a:bodyPr/>
                    <a:lstStyle/>
                    <a:p>
                      <a:pPr algn="ctr">
                        <a:spcAft>
                          <a:spcPts val="0"/>
                        </a:spcAft>
                      </a:pPr>
                      <a:r>
                        <a:rPr lang="en-US" sz="1800" kern="100" dirty="0">
                          <a:effectLst/>
                        </a:rPr>
                        <a:t>h</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a</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800" kern="100">
                          <a:effectLst/>
                        </a:rPr>
                        <a:t>p</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p</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800" kern="100" dirty="0">
                          <a:effectLst/>
                        </a:rPr>
                        <a:t>y</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2000" kern="100" dirty="0">
                          <a:effectLst/>
                        </a:rPr>
                        <a:t>\0</a:t>
                      </a:r>
                      <a:endParaRPr lang="zh-TW" sz="20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881351469"/>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3893525357"/>
              </p:ext>
            </p:extLst>
          </p:nvPr>
        </p:nvGraphicFramePr>
        <p:xfrm>
          <a:off x="5494813" y="6290935"/>
          <a:ext cx="3309682" cy="304800"/>
        </p:xfrm>
        <a:graphic>
          <a:graphicData uri="http://schemas.openxmlformats.org/drawingml/2006/table">
            <a:tbl>
              <a:tblPr firstRow="1" firstCol="1" bandRow="1">
                <a:tableStyleId>{5C22544A-7EE6-4342-B048-85BDC9FD1C3A}</a:tableStyleId>
              </a:tblPr>
              <a:tblGrid>
                <a:gridCol w="540844">
                  <a:extLst>
                    <a:ext uri="{9D8B030D-6E8A-4147-A177-3AD203B41FA5}">
                      <a16:colId xmlns:a16="http://schemas.microsoft.com/office/drawing/2014/main" val="568122419"/>
                    </a:ext>
                  </a:extLst>
                </a:gridCol>
                <a:gridCol w="539439">
                  <a:extLst>
                    <a:ext uri="{9D8B030D-6E8A-4147-A177-3AD203B41FA5}">
                      <a16:colId xmlns:a16="http://schemas.microsoft.com/office/drawing/2014/main" val="1411789229"/>
                    </a:ext>
                  </a:extLst>
                </a:gridCol>
                <a:gridCol w="542248">
                  <a:extLst>
                    <a:ext uri="{9D8B030D-6E8A-4147-A177-3AD203B41FA5}">
                      <a16:colId xmlns:a16="http://schemas.microsoft.com/office/drawing/2014/main" val="1639341240"/>
                    </a:ext>
                  </a:extLst>
                </a:gridCol>
                <a:gridCol w="542248">
                  <a:extLst>
                    <a:ext uri="{9D8B030D-6E8A-4147-A177-3AD203B41FA5}">
                      <a16:colId xmlns:a16="http://schemas.microsoft.com/office/drawing/2014/main" val="2156760304"/>
                    </a:ext>
                  </a:extLst>
                </a:gridCol>
                <a:gridCol w="539439">
                  <a:extLst>
                    <a:ext uri="{9D8B030D-6E8A-4147-A177-3AD203B41FA5}">
                      <a16:colId xmlns:a16="http://schemas.microsoft.com/office/drawing/2014/main" val="705597906"/>
                    </a:ext>
                  </a:extLst>
                </a:gridCol>
                <a:gridCol w="605464">
                  <a:extLst>
                    <a:ext uri="{9D8B030D-6E8A-4147-A177-3AD203B41FA5}">
                      <a16:colId xmlns:a16="http://schemas.microsoft.com/office/drawing/2014/main" val="2115715610"/>
                    </a:ext>
                  </a:extLst>
                </a:gridCol>
              </a:tblGrid>
              <a:tr h="0">
                <a:tc>
                  <a:txBody>
                    <a:bodyPr/>
                    <a:lstStyle/>
                    <a:p>
                      <a:pPr algn="ctr">
                        <a:spcAft>
                          <a:spcPts val="0"/>
                        </a:spcAft>
                      </a:pPr>
                      <a:r>
                        <a:rPr lang="en-US" altLang="zh-TW" sz="1800" kern="100" dirty="0" smtClean="0">
                          <a:solidFill>
                            <a:schemeClr val="tx1"/>
                          </a:solidFill>
                          <a:effectLst/>
                          <a:latin typeface="+mn-lt"/>
                          <a:ea typeface="+mn-ea"/>
                          <a:cs typeface="+mn-cs"/>
                        </a:rPr>
                        <a:t>0</a:t>
                      </a:r>
                      <a:endParaRPr lang="zh-TW" sz="12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spcAft>
                          <a:spcPts val="0"/>
                        </a:spcAft>
                      </a:pPr>
                      <a:r>
                        <a:rPr lang="en-US" altLang="zh-TW" sz="1800" kern="100" dirty="0" smtClean="0">
                          <a:solidFill>
                            <a:schemeClr val="tx1"/>
                          </a:solidFill>
                          <a:effectLst/>
                          <a:latin typeface="+mn-lt"/>
                          <a:ea typeface="+mn-ea"/>
                          <a:cs typeface="+mn-cs"/>
                        </a:rPr>
                        <a:t>1</a:t>
                      </a:r>
                      <a:endParaRPr lang="zh-TW" sz="12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spcAft>
                          <a:spcPts val="0"/>
                        </a:spcAft>
                      </a:pPr>
                      <a:r>
                        <a:rPr lang="en-US" altLang="zh-TW" sz="1800" kern="100" dirty="0" smtClean="0">
                          <a:solidFill>
                            <a:schemeClr val="tx1"/>
                          </a:solidFill>
                          <a:effectLst/>
                          <a:latin typeface="+mn-lt"/>
                          <a:ea typeface="+mn-ea"/>
                          <a:cs typeface="+mn-cs"/>
                        </a:rPr>
                        <a:t>2</a:t>
                      </a:r>
                      <a:endParaRPr lang="zh-TW" sz="12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spcAft>
                          <a:spcPts val="0"/>
                        </a:spcAft>
                      </a:pPr>
                      <a:r>
                        <a:rPr lang="en-US" altLang="zh-TW" sz="1800" kern="100" dirty="0" smtClean="0">
                          <a:solidFill>
                            <a:schemeClr val="tx1"/>
                          </a:solidFill>
                          <a:effectLst/>
                          <a:latin typeface="+mn-lt"/>
                          <a:ea typeface="+mn-ea"/>
                          <a:cs typeface="+mn-cs"/>
                        </a:rPr>
                        <a:t>3</a:t>
                      </a:r>
                      <a:endParaRPr lang="zh-TW" sz="12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spcAft>
                          <a:spcPts val="0"/>
                        </a:spcAft>
                      </a:pPr>
                      <a:r>
                        <a:rPr lang="en-US" altLang="zh-TW" sz="1800" kern="100" dirty="0" smtClean="0">
                          <a:solidFill>
                            <a:schemeClr val="tx1"/>
                          </a:solidFill>
                          <a:effectLst/>
                          <a:latin typeface="+mn-lt"/>
                          <a:ea typeface="+mn-ea"/>
                          <a:cs typeface="+mn-cs"/>
                        </a:rPr>
                        <a:t>4</a:t>
                      </a:r>
                      <a:endParaRPr lang="zh-TW" sz="12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spcAft>
                          <a:spcPts val="0"/>
                        </a:spcAft>
                      </a:pPr>
                      <a:r>
                        <a:rPr lang="en-US" altLang="zh-TW" sz="2000" kern="100" dirty="0" smtClean="0">
                          <a:solidFill>
                            <a:schemeClr val="tx1"/>
                          </a:solidFill>
                          <a:effectLst/>
                          <a:latin typeface="+mn-lt"/>
                          <a:ea typeface="+mn-ea"/>
                          <a:cs typeface="+mn-cs"/>
                        </a:rPr>
                        <a:t>5</a:t>
                      </a:r>
                      <a:endParaRPr lang="zh-TW" sz="2000" kern="100" dirty="0">
                        <a:solidFill>
                          <a:schemeClr val="tx1"/>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81351469"/>
                  </a:ext>
                </a:extLst>
              </a:tr>
            </a:tbl>
          </a:graphicData>
        </a:graphic>
      </p:graphicFrame>
      <p:sp>
        <p:nvSpPr>
          <p:cNvPr id="7" name="文字方塊 6"/>
          <p:cNvSpPr txBox="1"/>
          <p:nvPr/>
        </p:nvSpPr>
        <p:spPr>
          <a:xfrm>
            <a:off x="4625238" y="6226403"/>
            <a:ext cx="776116" cy="369332"/>
          </a:xfrm>
          <a:prstGeom prst="rect">
            <a:avLst/>
          </a:prstGeom>
          <a:noFill/>
        </p:spPr>
        <p:txBody>
          <a:bodyPr wrap="square" rtlCol="0">
            <a:spAutoFit/>
          </a:bodyPr>
          <a:lstStyle/>
          <a:p>
            <a:r>
              <a:rPr lang="en-US" altLang="zh-TW" dirty="0" smtClean="0"/>
              <a:t>Index</a:t>
            </a:r>
            <a:r>
              <a:rPr lang="en-US" altLang="zh-TW" dirty="0" smtClean="0"/>
              <a:t>:</a:t>
            </a:r>
            <a:endParaRPr lang="zh-TW" altLang="en-US" dirty="0"/>
          </a:p>
        </p:txBody>
      </p:sp>
      <p:sp>
        <p:nvSpPr>
          <p:cNvPr id="8" name="文字方塊 7"/>
          <p:cNvSpPr txBox="1"/>
          <p:nvPr/>
        </p:nvSpPr>
        <p:spPr>
          <a:xfrm>
            <a:off x="4712677" y="6595735"/>
            <a:ext cx="782136" cy="369332"/>
          </a:xfrm>
          <a:prstGeom prst="rect">
            <a:avLst/>
          </a:prstGeom>
          <a:noFill/>
        </p:spPr>
        <p:txBody>
          <a:bodyPr wrap="square" rtlCol="0">
            <a:spAutoFit/>
          </a:bodyPr>
          <a:lstStyle/>
          <a:p>
            <a:r>
              <a:rPr lang="en-US" altLang="zh-TW" dirty="0" err="1"/>
              <a:t>aStr</a:t>
            </a:r>
            <a:r>
              <a:rPr lang="en-US" altLang="zh-TW" dirty="0"/>
              <a:t>:</a:t>
            </a:r>
            <a:endParaRPr lang="zh-TW" altLang="en-US" dirty="0"/>
          </a:p>
        </p:txBody>
      </p:sp>
      <p:sp>
        <p:nvSpPr>
          <p:cNvPr id="9" name="文字方塊 8"/>
          <p:cNvSpPr txBox="1"/>
          <p:nvPr/>
        </p:nvSpPr>
        <p:spPr>
          <a:xfrm>
            <a:off x="8199943" y="5891123"/>
            <a:ext cx="604552" cy="369332"/>
          </a:xfrm>
          <a:prstGeom prst="rect">
            <a:avLst/>
          </a:prstGeom>
          <a:noFill/>
        </p:spPr>
        <p:txBody>
          <a:bodyPr wrap="square" rtlCol="0">
            <a:spAutoFit/>
          </a:bodyPr>
          <a:lstStyle/>
          <a:p>
            <a:r>
              <a:rPr lang="en-US" altLang="zh-TW" b="1" dirty="0">
                <a:solidFill>
                  <a:srgbClr val="C00000"/>
                </a:solidFill>
              </a:rPr>
              <a:t>n=5</a:t>
            </a:r>
            <a:endParaRPr lang="zh-TW" altLang="en-US" b="1" dirty="0">
              <a:solidFill>
                <a:srgbClr val="C00000"/>
              </a:solidFill>
            </a:endParaRPr>
          </a:p>
        </p:txBody>
      </p:sp>
      <p:grpSp>
        <p:nvGrpSpPr>
          <p:cNvPr id="25" name="群組 24"/>
          <p:cNvGrpSpPr/>
          <p:nvPr/>
        </p:nvGrpSpPr>
        <p:grpSpPr>
          <a:xfrm>
            <a:off x="5783986" y="6948750"/>
            <a:ext cx="2185904" cy="456421"/>
            <a:chOff x="5783986" y="6948748"/>
            <a:chExt cx="2185904" cy="456421"/>
          </a:xfrm>
        </p:grpSpPr>
        <p:cxnSp>
          <p:nvCxnSpPr>
            <p:cNvPr id="13" name="直線接點 12"/>
            <p:cNvCxnSpPr/>
            <p:nvPr/>
          </p:nvCxnSpPr>
          <p:spPr>
            <a:xfrm flipH="1" flipV="1">
              <a:off x="5783986" y="6961495"/>
              <a:ext cx="10822" cy="443674"/>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直線接點 14"/>
            <p:cNvCxnSpPr/>
            <p:nvPr/>
          </p:nvCxnSpPr>
          <p:spPr>
            <a:xfrm flipV="1">
              <a:off x="5800218" y="7379674"/>
              <a:ext cx="2153439" cy="16688"/>
            </a:xfrm>
            <a:prstGeom prst="line">
              <a:avLst/>
            </a:prstGeom>
          </p:spPr>
          <p:style>
            <a:lnRef idx="3">
              <a:schemeClr val="accent2"/>
            </a:lnRef>
            <a:fillRef idx="0">
              <a:schemeClr val="accent2"/>
            </a:fillRef>
            <a:effectRef idx="2">
              <a:schemeClr val="accent2"/>
            </a:effectRef>
            <a:fontRef idx="minor">
              <a:schemeClr val="tx1"/>
            </a:fontRef>
          </p:style>
        </p:cxnSp>
        <p:cxnSp>
          <p:nvCxnSpPr>
            <p:cNvPr id="18" name="直線接點 17"/>
            <p:cNvCxnSpPr/>
            <p:nvPr/>
          </p:nvCxnSpPr>
          <p:spPr>
            <a:xfrm flipV="1">
              <a:off x="7964479" y="6948748"/>
              <a:ext cx="5411" cy="443674"/>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grpSp>
        <p:nvGrpSpPr>
          <p:cNvPr id="26" name="群組 25"/>
          <p:cNvGrpSpPr/>
          <p:nvPr/>
        </p:nvGrpSpPr>
        <p:grpSpPr>
          <a:xfrm>
            <a:off x="6276950" y="6961497"/>
            <a:ext cx="1184339" cy="269719"/>
            <a:chOff x="5783986" y="6948748"/>
            <a:chExt cx="2185904" cy="456421"/>
          </a:xfrm>
        </p:grpSpPr>
        <p:cxnSp>
          <p:nvCxnSpPr>
            <p:cNvPr id="27" name="直線接點 26"/>
            <p:cNvCxnSpPr/>
            <p:nvPr/>
          </p:nvCxnSpPr>
          <p:spPr>
            <a:xfrm flipH="1" flipV="1">
              <a:off x="5783986" y="6961495"/>
              <a:ext cx="10822" cy="443674"/>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28" name="直線接點 27"/>
            <p:cNvCxnSpPr/>
            <p:nvPr/>
          </p:nvCxnSpPr>
          <p:spPr>
            <a:xfrm flipV="1">
              <a:off x="5800218" y="7379674"/>
              <a:ext cx="2153439" cy="16688"/>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直線接點 28"/>
            <p:cNvCxnSpPr/>
            <p:nvPr/>
          </p:nvCxnSpPr>
          <p:spPr>
            <a:xfrm flipV="1">
              <a:off x="7964479" y="6948748"/>
              <a:ext cx="5411" cy="443674"/>
            </a:xfrm>
            <a:prstGeom prst="line">
              <a:avLst/>
            </a:prstGeom>
            <a:ln w="9525"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Tree>
    <p:extLst>
      <p:ext uri="{BB962C8B-B14F-4D97-AF65-F5344CB8AC3E}">
        <p14:creationId xmlns:p14="http://schemas.microsoft.com/office/powerpoint/2010/main" val="2951623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863683" y="164507"/>
            <a:ext cx="8276760" cy="1262160"/>
          </a:xfrm>
        </p:spPr>
        <p:txBody>
          <a:bodyPr/>
          <a:lstStyle/>
          <a:p>
            <a:r>
              <a:rPr lang="en-US" altLang="zh-TW" b="1" dirty="0" smtClean="0">
                <a:solidFill>
                  <a:srgbClr val="C00000"/>
                </a:solidFill>
              </a:rPr>
              <a:t>Group Reverse </a:t>
            </a:r>
            <a:endParaRPr lang="zh-TW" altLang="en-US" dirty="0">
              <a:solidFill>
                <a:srgbClr val="C00000"/>
              </a:solidFill>
            </a:endParaRPr>
          </a:p>
        </p:txBody>
      </p:sp>
      <p:pic>
        <p:nvPicPr>
          <p:cNvPr id="3" name="圖片 2"/>
          <p:cNvPicPr>
            <a:picLocks noChangeAspect="1"/>
          </p:cNvPicPr>
          <p:nvPr/>
        </p:nvPicPr>
        <p:blipFill>
          <a:blip r:embed="rId2"/>
          <a:stretch>
            <a:fillRect/>
          </a:stretch>
        </p:blipFill>
        <p:spPr>
          <a:xfrm>
            <a:off x="148729" y="1591920"/>
            <a:ext cx="9858699" cy="4929350"/>
          </a:xfrm>
          <a:prstGeom prst="rect">
            <a:avLst/>
          </a:prstGeom>
        </p:spPr>
      </p:pic>
      <p:sp>
        <p:nvSpPr>
          <p:cNvPr id="4" name="文字方塊 3"/>
          <p:cNvSpPr txBox="1"/>
          <p:nvPr/>
        </p:nvSpPr>
        <p:spPr>
          <a:xfrm>
            <a:off x="7089423" y="4329288"/>
            <a:ext cx="242710" cy="369332"/>
          </a:xfrm>
          <a:prstGeom prst="rect">
            <a:avLst/>
          </a:prstGeom>
          <a:solidFill>
            <a:schemeClr val="bg1"/>
          </a:solidFill>
        </p:spPr>
        <p:txBody>
          <a:bodyPr wrap="square" lIns="0" rIns="0" rtlCol="0">
            <a:spAutoFit/>
          </a:bodyPr>
          <a:lstStyle/>
          <a:p>
            <a:r>
              <a:rPr lang="en-US" altLang="zh-TW" dirty="0" smtClean="0"/>
              <a:t>an</a:t>
            </a:r>
            <a:endParaRPr lang="zh-TW" altLang="en-US" dirty="0"/>
          </a:p>
        </p:txBody>
      </p:sp>
    </p:spTree>
    <p:extLst>
      <p:ext uri="{BB962C8B-B14F-4D97-AF65-F5344CB8AC3E}">
        <p14:creationId xmlns:p14="http://schemas.microsoft.com/office/powerpoint/2010/main" val="4181420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標題 1"/>
          <p:cNvSpPr>
            <a:spLocks noGrp="1"/>
          </p:cNvSpPr>
          <p:nvPr>
            <p:ph type="title"/>
          </p:nvPr>
        </p:nvSpPr>
        <p:spPr>
          <a:xfrm>
            <a:off x="781057" y="400189"/>
            <a:ext cx="8276760" cy="1262160"/>
          </a:xfrm>
        </p:spPr>
        <p:txBody>
          <a:bodyPr/>
          <a:lstStyle/>
          <a:p>
            <a:r>
              <a:rPr lang="en-US" altLang="zh-TW" b="1" dirty="0" smtClean="0">
                <a:solidFill>
                  <a:srgbClr val="C00000"/>
                </a:solidFill>
              </a:rPr>
              <a:t>Example</a:t>
            </a:r>
            <a:endParaRPr lang="zh-TW" altLang="en-US" b="1" dirty="0">
              <a:solidFill>
                <a:srgbClr val="C00000"/>
              </a:solidFill>
            </a:endParaRPr>
          </a:p>
        </p:txBody>
      </p:sp>
      <p:pic>
        <p:nvPicPr>
          <p:cNvPr id="10" name="圖片 9"/>
          <p:cNvPicPr>
            <a:picLocks noChangeAspect="1"/>
          </p:cNvPicPr>
          <p:nvPr/>
        </p:nvPicPr>
        <p:blipFill>
          <a:blip r:embed="rId2"/>
          <a:stretch>
            <a:fillRect/>
          </a:stretch>
        </p:blipFill>
        <p:spPr>
          <a:xfrm>
            <a:off x="2070348" y="1943233"/>
            <a:ext cx="6248400" cy="3276600"/>
          </a:xfrm>
          <a:prstGeom prst="rect">
            <a:avLst/>
          </a:prstGeom>
        </p:spPr>
      </p:pic>
    </p:spTree>
    <p:extLst>
      <p:ext uri="{BB962C8B-B14F-4D97-AF65-F5344CB8AC3E}">
        <p14:creationId xmlns:p14="http://schemas.microsoft.com/office/powerpoint/2010/main" val="21053988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901620" y="225998"/>
            <a:ext cx="8276760" cy="889440"/>
          </a:xfrm>
        </p:spPr>
        <p:txBody>
          <a:bodyPr/>
          <a:lstStyle/>
          <a:p>
            <a:r>
              <a:rPr lang="en-US" altLang="zh-TW" b="1" dirty="0" smtClean="0">
                <a:solidFill>
                  <a:srgbClr val="C00000"/>
                </a:solidFill>
              </a:rPr>
              <a:t>Group Reverse</a:t>
            </a:r>
            <a:endParaRPr lang="zh-TW" altLang="en-US" b="1" dirty="0">
              <a:solidFill>
                <a:srgbClr val="C00000"/>
              </a:solidFill>
            </a:endParaRPr>
          </a:p>
        </p:txBody>
      </p:sp>
      <p:graphicFrame>
        <p:nvGraphicFramePr>
          <p:cNvPr id="7" name="表格 6"/>
          <p:cNvGraphicFramePr>
            <a:graphicFrameLocks noGrp="1"/>
          </p:cNvGraphicFramePr>
          <p:nvPr>
            <p:extLst>
              <p:ext uri="{D42A27DB-BD31-4B8C-83A1-F6EECF244321}">
                <p14:modId xmlns:p14="http://schemas.microsoft.com/office/powerpoint/2010/main" val="532340728"/>
              </p:ext>
            </p:extLst>
          </p:nvPr>
        </p:nvGraphicFramePr>
        <p:xfrm>
          <a:off x="480366" y="5210266"/>
          <a:ext cx="1847795" cy="370840"/>
        </p:xfrm>
        <a:graphic>
          <a:graphicData uri="http://schemas.openxmlformats.org/drawingml/2006/table">
            <a:tbl>
              <a:tblPr firstRow="1" bandRow="1">
                <a:tableStyleId>{5C22544A-7EE6-4342-B048-85BDC9FD1C3A}</a:tableStyleId>
              </a:tblPr>
              <a:tblGrid>
                <a:gridCol w="369559">
                  <a:extLst>
                    <a:ext uri="{9D8B030D-6E8A-4147-A177-3AD203B41FA5}">
                      <a16:colId xmlns:a16="http://schemas.microsoft.com/office/drawing/2014/main" val="16796447"/>
                    </a:ext>
                  </a:extLst>
                </a:gridCol>
                <a:gridCol w="369559">
                  <a:extLst>
                    <a:ext uri="{9D8B030D-6E8A-4147-A177-3AD203B41FA5}">
                      <a16:colId xmlns:a16="http://schemas.microsoft.com/office/drawing/2014/main" val="2765992697"/>
                    </a:ext>
                  </a:extLst>
                </a:gridCol>
                <a:gridCol w="369559">
                  <a:extLst>
                    <a:ext uri="{9D8B030D-6E8A-4147-A177-3AD203B41FA5}">
                      <a16:colId xmlns:a16="http://schemas.microsoft.com/office/drawing/2014/main" val="4230467354"/>
                    </a:ext>
                  </a:extLst>
                </a:gridCol>
                <a:gridCol w="369559">
                  <a:extLst>
                    <a:ext uri="{9D8B030D-6E8A-4147-A177-3AD203B41FA5}">
                      <a16:colId xmlns:a16="http://schemas.microsoft.com/office/drawing/2014/main" val="973136526"/>
                    </a:ext>
                  </a:extLst>
                </a:gridCol>
                <a:gridCol w="369559">
                  <a:extLst>
                    <a:ext uri="{9D8B030D-6E8A-4147-A177-3AD203B41FA5}">
                      <a16:colId xmlns:a16="http://schemas.microsoft.com/office/drawing/2014/main" val="2555916234"/>
                    </a:ext>
                  </a:extLst>
                </a:gridCol>
              </a:tblGrid>
              <a:tr h="370840">
                <a:tc>
                  <a:txBody>
                    <a:bodyPr/>
                    <a:lstStyle/>
                    <a:p>
                      <a:endParaRPr lang="zh-TW" altLang="en-US" dirty="0"/>
                    </a:p>
                  </a:txBody>
                  <a:tcPr/>
                </a:tc>
                <a:tc>
                  <a:txBody>
                    <a:bodyPr/>
                    <a:lstStyle/>
                    <a:p>
                      <a:endParaRPr lang="zh-TW" altLang="en-US" dirty="0">
                        <a:solidFill>
                          <a:schemeClr val="tx1"/>
                        </a:solidFill>
                      </a:endParaRPr>
                    </a:p>
                  </a:txBody>
                  <a:tcPr/>
                </a:tc>
                <a:tc>
                  <a:txBody>
                    <a:bodyPr/>
                    <a:lstStyle/>
                    <a:p>
                      <a:r>
                        <a:rPr lang="en-US" altLang="zh-TW" dirty="0" smtClean="0">
                          <a:solidFill>
                            <a:schemeClr val="tx1"/>
                          </a:solidFill>
                        </a:rPr>
                        <a:t>…</a:t>
                      </a:r>
                      <a:endParaRPr lang="zh-TW" altLang="en-US" dirty="0">
                        <a:solidFill>
                          <a:schemeClr val="tx1"/>
                        </a:solidFill>
                      </a:endParaRPr>
                    </a:p>
                  </a:txBody>
                  <a:tcPr>
                    <a:noFill/>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274936459"/>
                  </a:ext>
                </a:extLst>
              </a:tr>
            </a:tbl>
          </a:graphicData>
        </a:graphic>
      </p:graphicFrame>
      <p:grpSp>
        <p:nvGrpSpPr>
          <p:cNvPr id="22" name="群組 21"/>
          <p:cNvGrpSpPr/>
          <p:nvPr/>
        </p:nvGrpSpPr>
        <p:grpSpPr>
          <a:xfrm>
            <a:off x="661675" y="5568137"/>
            <a:ext cx="1497871" cy="573259"/>
            <a:chOff x="985925" y="1715984"/>
            <a:chExt cx="1497871" cy="573259"/>
          </a:xfrm>
        </p:grpSpPr>
        <p:grpSp>
          <p:nvGrpSpPr>
            <p:cNvPr id="17" name="群組 16"/>
            <p:cNvGrpSpPr/>
            <p:nvPr/>
          </p:nvGrpSpPr>
          <p:grpSpPr>
            <a:xfrm>
              <a:off x="985925" y="1728955"/>
              <a:ext cx="1497871" cy="560288"/>
              <a:chOff x="985925" y="1728955"/>
              <a:chExt cx="1497871" cy="560288"/>
            </a:xfrm>
          </p:grpSpPr>
          <p:cxnSp>
            <p:nvCxnSpPr>
              <p:cNvPr id="11" name="直線單箭頭接點 10"/>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直線接點 12"/>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15" name="直線單箭頭接點 14"/>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8" name="群組 17"/>
            <p:cNvGrpSpPr/>
            <p:nvPr/>
          </p:nvGrpSpPr>
          <p:grpSpPr>
            <a:xfrm>
              <a:off x="1339052" y="1715984"/>
              <a:ext cx="758840" cy="346280"/>
              <a:chOff x="985925" y="1728955"/>
              <a:chExt cx="1497871" cy="560288"/>
            </a:xfrm>
          </p:grpSpPr>
          <p:cxnSp>
            <p:nvCxnSpPr>
              <p:cNvPr id="19" name="直線單箭頭接點 18"/>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0" name="直線接點 19"/>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21" name="直線單箭頭接點 20"/>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graphicFrame>
        <p:nvGraphicFramePr>
          <p:cNvPr id="23" name="表格 22"/>
          <p:cNvGraphicFramePr>
            <a:graphicFrameLocks noGrp="1"/>
          </p:cNvGraphicFramePr>
          <p:nvPr>
            <p:extLst>
              <p:ext uri="{D42A27DB-BD31-4B8C-83A1-F6EECF244321}">
                <p14:modId xmlns:p14="http://schemas.microsoft.com/office/powerpoint/2010/main" val="32720837"/>
              </p:ext>
            </p:extLst>
          </p:nvPr>
        </p:nvGraphicFramePr>
        <p:xfrm>
          <a:off x="2403200" y="5214183"/>
          <a:ext cx="1847795" cy="370840"/>
        </p:xfrm>
        <a:graphic>
          <a:graphicData uri="http://schemas.openxmlformats.org/drawingml/2006/table">
            <a:tbl>
              <a:tblPr firstRow="1" bandRow="1">
                <a:tableStyleId>{5C22544A-7EE6-4342-B048-85BDC9FD1C3A}</a:tableStyleId>
              </a:tblPr>
              <a:tblGrid>
                <a:gridCol w="369559">
                  <a:extLst>
                    <a:ext uri="{9D8B030D-6E8A-4147-A177-3AD203B41FA5}">
                      <a16:colId xmlns:a16="http://schemas.microsoft.com/office/drawing/2014/main" val="16796447"/>
                    </a:ext>
                  </a:extLst>
                </a:gridCol>
                <a:gridCol w="369559">
                  <a:extLst>
                    <a:ext uri="{9D8B030D-6E8A-4147-A177-3AD203B41FA5}">
                      <a16:colId xmlns:a16="http://schemas.microsoft.com/office/drawing/2014/main" val="2765992697"/>
                    </a:ext>
                  </a:extLst>
                </a:gridCol>
                <a:gridCol w="369559">
                  <a:extLst>
                    <a:ext uri="{9D8B030D-6E8A-4147-A177-3AD203B41FA5}">
                      <a16:colId xmlns:a16="http://schemas.microsoft.com/office/drawing/2014/main" val="4230467354"/>
                    </a:ext>
                  </a:extLst>
                </a:gridCol>
                <a:gridCol w="369559">
                  <a:extLst>
                    <a:ext uri="{9D8B030D-6E8A-4147-A177-3AD203B41FA5}">
                      <a16:colId xmlns:a16="http://schemas.microsoft.com/office/drawing/2014/main" val="973136526"/>
                    </a:ext>
                  </a:extLst>
                </a:gridCol>
                <a:gridCol w="369559">
                  <a:extLst>
                    <a:ext uri="{9D8B030D-6E8A-4147-A177-3AD203B41FA5}">
                      <a16:colId xmlns:a16="http://schemas.microsoft.com/office/drawing/2014/main" val="2555916234"/>
                    </a:ext>
                  </a:extLst>
                </a:gridCol>
              </a:tblGrid>
              <a:tr h="370840">
                <a:tc>
                  <a:txBody>
                    <a:bodyPr/>
                    <a:lstStyle/>
                    <a:p>
                      <a:endParaRPr lang="zh-TW" altLang="en-US" dirty="0"/>
                    </a:p>
                  </a:txBody>
                  <a:tcPr/>
                </a:tc>
                <a:tc>
                  <a:txBody>
                    <a:bodyPr/>
                    <a:lstStyle/>
                    <a:p>
                      <a:endParaRPr lang="zh-TW" altLang="en-US" dirty="0"/>
                    </a:p>
                  </a:txBody>
                  <a:tcPr/>
                </a:tc>
                <a:tc>
                  <a:txBody>
                    <a:bodyPr/>
                    <a:lstStyle/>
                    <a:p>
                      <a:r>
                        <a:rPr lang="en-US" altLang="zh-TW" dirty="0" smtClean="0">
                          <a:solidFill>
                            <a:schemeClr val="tx1"/>
                          </a:solidFill>
                        </a:rPr>
                        <a:t>…</a:t>
                      </a:r>
                      <a:endParaRPr lang="zh-TW" altLang="en-US" dirty="0">
                        <a:solidFill>
                          <a:schemeClr val="tx1"/>
                        </a:solidFill>
                      </a:endParaRPr>
                    </a:p>
                  </a:txBody>
                  <a:tcPr>
                    <a:noFill/>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274936459"/>
                  </a:ext>
                </a:extLst>
              </a:tr>
            </a:tbl>
          </a:graphicData>
        </a:graphic>
      </p:graphicFrame>
      <p:grpSp>
        <p:nvGrpSpPr>
          <p:cNvPr id="24" name="群組 23"/>
          <p:cNvGrpSpPr/>
          <p:nvPr/>
        </p:nvGrpSpPr>
        <p:grpSpPr>
          <a:xfrm>
            <a:off x="2584509" y="5572054"/>
            <a:ext cx="1497871" cy="573259"/>
            <a:chOff x="985925" y="1715984"/>
            <a:chExt cx="1497871" cy="573259"/>
          </a:xfrm>
        </p:grpSpPr>
        <p:grpSp>
          <p:nvGrpSpPr>
            <p:cNvPr id="25" name="群組 24"/>
            <p:cNvGrpSpPr/>
            <p:nvPr/>
          </p:nvGrpSpPr>
          <p:grpSpPr>
            <a:xfrm>
              <a:off x="985925" y="1728955"/>
              <a:ext cx="1497871" cy="560288"/>
              <a:chOff x="985925" y="1728955"/>
              <a:chExt cx="1497871" cy="560288"/>
            </a:xfrm>
          </p:grpSpPr>
          <p:cxnSp>
            <p:nvCxnSpPr>
              <p:cNvPr id="30" name="直線單箭頭接點 29"/>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1" name="直線接點 30"/>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32" name="直線單箭頭接點 31"/>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26" name="群組 25"/>
            <p:cNvGrpSpPr/>
            <p:nvPr/>
          </p:nvGrpSpPr>
          <p:grpSpPr>
            <a:xfrm>
              <a:off x="1339052" y="1715984"/>
              <a:ext cx="758840" cy="346280"/>
              <a:chOff x="985925" y="1728955"/>
              <a:chExt cx="1497871" cy="560288"/>
            </a:xfrm>
          </p:grpSpPr>
          <p:cxnSp>
            <p:nvCxnSpPr>
              <p:cNvPr id="27" name="直線單箭頭接點 26"/>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8" name="直線接點 27"/>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直線單箭頭接點 28"/>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graphicFrame>
        <p:nvGraphicFramePr>
          <p:cNvPr id="33" name="表格 32"/>
          <p:cNvGraphicFramePr>
            <a:graphicFrameLocks noGrp="1"/>
          </p:cNvGraphicFramePr>
          <p:nvPr>
            <p:extLst>
              <p:ext uri="{D42A27DB-BD31-4B8C-83A1-F6EECF244321}">
                <p14:modId xmlns:p14="http://schemas.microsoft.com/office/powerpoint/2010/main" val="2752863028"/>
              </p:ext>
            </p:extLst>
          </p:nvPr>
        </p:nvGraphicFramePr>
        <p:xfrm>
          <a:off x="5801395" y="5210266"/>
          <a:ext cx="1847795" cy="370840"/>
        </p:xfrm>
        <a:graphic>
          <a:graphicData uri="http://schemas.openxmlformats.org/drawingml/2006/table">
            <a:tbl>
              <a:tblPr firstRow="1" bandRow="1">
                <a:tableStyleId>{5C22544A-7EE6-4342-B048-85BDC9FD1C3A}</a:tableStyleId>
              </a:tblPr>
              <a:tblGrid>
                <a:gridCol w="369559">
                  <a:extLst>
                    <a:ext uri="{9D8B030D-6E8A-4147-A177-3AD203B41FA5}">
                      <a16:colId xmlns:a16="http://schemas.microsoft.com/office/drawing/2014/main" val="16796447"/>
                    </a:ext>
                  </a:extLst>
                </a:gridCol>
                <a:gridCol w="369559">
                  <a:extLst>
                    <a:ext uri="{9D8B030D-6E8A-4147-A177-3AD203B41FA5}">
                      <a16:colId xmlns:a16="http://schemas.microsoft.com/office/drawing/2014/main" val="2765992697"/>
                    </a:ext>
                  </a:extLst>
                </a:gridCol>
                <a:gridCol w="369559">
                  <a:extLst>
                    <a:ext uri="{9D8B030D-6E8A-4147-A177-3AD203B41FA5}">
                      <a16:colId xmlns:a16="http://schemas.microsoft.com/office/drawing/2014/main" val="4230467354"/>
                    </a:ext>
                  </a:extLst>
                </a:gridCol>
                <a:gridCol w="369559">
                  <a:extLst>
                    <a:ext uri="{9D8B030D-6E8A-4147-A177-3AD203B41FA5}">
                      <a16:colId xmlns:a16="http://schemas.microsoft.com/office/drawing/2014/main" val="973136526"/>
                    </a:ext>
                  </a:extLst>
                </a:gridCol>
                <a:gridCol w="369559">
                  <a:extLst>
                    <a:ext uri="{9D8B030D-6E8A-4147-A177-3AD203B41FA5}">
                      <a16:colId xmlns:a16="http://schemas.microsoft.com/office/drawing/2014/main" val="2555916234"/>
                    </a:ext>
                  </a:extLst>
                </a:gridCol>
              </a:tblGrid>
              <a:tr h="370840">
                <a:tc>
                  <a:txBody>
                    <a:bodyPr/>
                    <a:lstStyle/>
                    <a:p>
                      <a:endParaRPr lang="zh-TW" altLang="en-US" dirty="0"/>
                    </a:p>
                  </a:txBody>
                  <a:tcPr/>
                </a:tc>
                <a:tc>
                  <a:txBody>
                    <a:bodyPr/>
                    <a:lstStyle/>
                    <a:p>
                      <a:endParaRPr lang="zh-TW" altLang="en-US" dirty="0"/>
                    </a:p>
                  </a:txBody>
                  <a:tcPr/>
                </a:tc>
                <a:tc>
                  <a:txBody>
                    <a:bodyPr/>
                    <a:lstStyle/>
                    <a:p>
                      <a:r>
                        <a:rPr lang="en-US" altLang="zh-TW" dirty="0" smtClean="0">
                          <a:solidFill>
                            <a:schemeClr val="tx1"/>
                          </a:solidFill>
                        </a:rPr>
                        <a:t>…</a:t>
                      </a:r>
                      <a:endParaRPr lang="zh-TW" altLang="en-US" dirty="0">
                        <a:solidFill>
                          <a:schemeClr val="tx1"/>
                        </a:solidFill>
                      </a:endParaRPr>
                    </a:p>
                  </a:txBody>
                  <a:tcPr>
                    <a:noFill/>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274936459"/>
                  </a:ext>
                </a:extLst>
              </a:tr>
            </a:tbl>
          </a:graphicData>
        </a:graphic>
      </p:graphicFrame>
      <p:grpSp>
        <p:nvGrpSpPr>
          <p:cNvPr id="34" name="群組 33"/>
          <p:cNvGrpSpPr/>
          <p:nvPr/>
        </p:nvGrpSpPr>
        <p:grpSpPr>
          <a:xfrm>
            <a:off x="5982704" y="5568137"/>
            <a:ext cx="1497871" cy="573259"/>
            <a:chOff x="985925" y="1715984"/>
            <a:chExt cx="1497871" cy="573259"/>
          </a:xfrm>
        </p:grpSpPr>
        <p:grpSp>
          <p:nvGrpSpPr>
            <p:cNvPr id="35" name="群組 34"/>
            <p:cNvGrpSpPr/>
            <p:nvPr/>
          </p:nvGrpSpPr>
          <p:grpSpPr>
            <a:xfrm>
              <a:off x="985925" y="1728955"/>
              <a:ext cx="1497871" cy="560288"/>
              <a:chOff x="985925" y="1728955"/>
              <a:chExt cx="1497871" cy="560288"/>
            </a:xfrm>
          </p:grpSpPr>
          <p:cxnSp>
            <p:nvCxnSpPr>
              <p:cNvPr id="40" name="直線單箭頭接點 39"/>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1" name="直線接點 40"/>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42" name="直線單箭頭接點 41"/>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36" name="群組 35"/>
            <p:cNvGrpSpPr/>
            <p:nvPr/>
          </p:nvGrpSpPr>
          <p:grpSpPr>
            <a:xfrm>
              <a:off x="1339052" y="1715984"/>
              <a:ext cx="758840" cy="346280"/>
              <a:chOff x="985925" y="1728955"/>
              <a:chExt cx="1497871" cy="560288"/>
            </a:xfrm>
          </p:grpSpPr>
          <p:cxnSp>
            <p:nvCxnSpPr>
              <p:cNvPr id="37" name="直線單箭頭接點 36"/>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8" name="直線接點 37"/>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39" name="直線單箭頭接點 38"/>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graphicFrame>
        <p:nvGraphicFramePr>
          <p:cNvPr id="43" name="表格 42"/>
          <p:cNvGraphicFramePr>
            <a:graphicFrameLocks noGrp="1"/>
          </p:cNvGraphicFramePr>
          <p:nvPr>
            <p:extLst>
              <p:ext uri="{D42A27DB-BD31-4B8C-83A1-F6EECF244321}">
                <p14:modId xmlns:p14="http://schemas.microsoft.com/office/powerpoint/2010/main" val="2340694022"/>
              </p:ext>
            </p:extLst>
          </p:nvPr>
        </p:nvGraphicFramePr>
        <p:xfrm>
          <a:off x="7723196" y="5201212"/>
          <a:ext cx="1847795" cy="370840"/>
        </p:xfrm>
        <a:graphic>
          <a:graphicData uri="http://schemas.openxmlformats.org/drawingml/2006/table">
            <a:tbl>
              <a:tblPr firstRow="1" bandRow="1">
                <a:tableStyleId>{5C22544A-7EE6-4342-B048-85BDC9FD1C3A}</a:tableStyleId>
              </a:tblPr>
              <a:tblGrid>
                <a:gridCol w="369559">
                  <a:extLst>
                    <a:ext uri="{9D8B030D-6E8A-4147-A177-3AD203B41FA5}">
                      <a16:colId xmlns:a16="http://schemas.microsoft.com/office/drawing/2014/main" val="16796447"/>
                    </a:ext>
                  </a:extLst>
                </a:gridCol>
                <a:gridCol w="369559">
                  <a:extLst>
                    <a:ext uri="{9D8B030D-6E8A-4147-A177-3AD203B41FA5}">
                      <a16:colId xmlns:a16="http://schemas.microsoft.com/office/drawing/2014/main" val="2765992697"/>
                    </a:ext>
                  </a:extLst>
                </a:gridCol>
                <a:gridCol w="369559">
                  <a:extLst>
                    <a:ext uri="{9D8B030D-6E8A-4147-A177-3AD203B41FA5}">
                      <a16:colId xmlns:a16="http://schemas.microsoft.com/office/drawing/2014/main" val="4230467354"/>
                    </a:ext>
                  </a:extLst>
                </a:gridCol>
                <a:gridCol w="369559">
                  <a:extLst>
                    <a:ext uri="{9D8B030D-6E8A-4147-A177-3AD203B41FA5}">
                      <a16:colId xmlns:a16="http://schemas.microsoft.com/office/drawing/2014/main" val="973136526"/>
                    </a:ext>
                  </a:extLst>
                </a:gridCol>
                <a:gridCol w="369559">
                  <a:extLst>
                    <a:ext uri="{9D8B030D-6E8A-4147-A177-3AD203B41FA5}">
                      <a16:colId xmlns:a16="http://schemas.microsoft.com/office/drawing/2014/main" val="2555916234"/>
                    </a:ext>
                  </a:extLst>
                </a:gridCol>
              </a:tblGrid>
              <a:tr h="370840">
                <a:tc>
                  <a:txBody>
                    <a:bodyPr/>
                    <a:lstStyle/>
                    <a:p>
                      <a:endParaRPr lang="zh-TW" altLang="en-US" dirty="0"/>
                    </a:p>
                  </a:txBody>
                  <a:tcPr/>
                </a:tc>
                <a:tc>
                  <a:txBody>
                    <a:bodyPr/>
                    <a:lstStyle/>
                    <a:p>
                      <a:endParaRPr lang="zh-TW" altLang="en-US" dirty="0"/>
                    </a:p>
                  </a:txBody>
                  <a:tcPr/>
                </a:tc>
                <a:tc>
                  <a:txBody>
                    <a:bodyPr/>
                    <a:lstStyle/>
                    <a:p>
                      <a:r>
                        <a:rPr lang="en-US" altLang="zh-TW" dirty="0" smtClean="0">
                          <a:solidFill>
                            <a:schemeClr val="tx1"/>
                          </a:solidFill>
                        </a:rPr>
                        <a:t>…</a:t>
                      </a:r>
                      <a:endParaRPr lang="zh-TW" altLang="en-US" dirty="0">
                        <a:solidFill>
                          <a:schemeClr val="tx1"/>
                        </a:solidFill>
                      </a:endParaRPr>
                    </a:p>
                  </a:txBody>
                  <a:tcPr>
                    <a:noFill/>
                  </a:tcPr>
                </a:tc>
                <a:tc>
                  <a:txBody>
                    <a:bodyPr/>
                    <a:lstStyle/>
                    <a:p>
                      <a:endParaRPr lang="zh-TW" altLang="en-US" dirty="0"/>
                    </a:p>
                  </a:txBody>
                  <a:tcPr/>
                </a:tc>
                <a:tc>
                  <a:txBody>
                    <a:bodyPr/>
                    <a:lstStyle/>
                    <a:p>
                      <a:endParaRPr lang="zh-TW" altLang="en-US" dirty="0"/>
                    </a:p>
                  </a:txBody>
                  <a:tcPr/>
                </a:tc>
                <a:extLst>
                  <a:ext uri="{0D108BD9-81ED-4DB2-BD59-A6C34878D82A}">
                    <a16:rowId xmlns:a16="http://schemas.microsoft.com/office/drawing/2014/main" val="1274936459"/>
                  </a:ext>
                </a:extLst>
              </a:tr>
            </a:tbl>
          </a:graphicData>
        </a:graphic>
      </p:graphicFrame>
      <p:grpSp>
        <p:nvGrpSpPr>
          <p:cNvPr id="44" name="群組 43"/>
          <p:cNvGrpSpPr/>
          <p:nvPr/>
        </p:nvGrpSpPr>
        <p:grpSpPr>
          <a:xfrm>
            <a:off x="7904505" y="5559083"/>
            <a:ext cx="1497871" cy="573259"/>
            <a:chOff x="985925" y="1715984"/>
            <a:chExt cx="1497871" cy="573259"/>
          </a:xfrm>
        </p:grpSpPr>
        <p:grpSp>
          <p:nvGrpSpPr>
            <p:cNvPr id="45" name="群組 44"/>
            <p:cNvGrpSpPr/>
            <p:nvPr/>
          </p:nvGrpSpPr>
          <p:grpSpPr>
            <a:xfrm>
              <a:off x="985925" y="1728955"/>
              <a:ext cx="1497871" cy="560288"/>
              <a:chOff x="985925" y="1728955"/>
              <a:chExt cx="1497871" cy="560288"/>
            </a:xfrm>
          </p:grpSpPr>
          <p:cxnSp>
            <p:nvCxnSpPr>
              <p:cNvPr id="50" name="直線單箭頭接點 49"/>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1" name="直線接點 50"/>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52" name="直線單箭頭接點 51"/>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46" name="群組 45"/>
            <p:cNvGrpSpPr/>
            <p:nvPr/>
          </p:nvGrpSpPr>
          <p:grpSpPr>
            <a:xfrm>
              <a:off x="1339052" y="1715984"/>
              <a:ext cx="758840" cy="346280"/>
              <a:chOff x="985925" y="1728955"/>
              <a:chExt cx="1497871" cy="560288"/>
            </a:xfrm>
          </p:grpSpPr>
          <p:cxnSp>
            <p:nvCxnSpPr>
              <p:cNvPr id="47" name="直線單箭頭接點 46"/>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8" name="直線接點 47"/>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49" name="直線單箭頭接點 48"/>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sp>
        <p:nvSpPr>
          <p:cNvPr id="53" name="文字方塊 52"/>
          <p:cNvSpPr txBox="1"/>
          <p:nvPr/>
        </p:nvSpPr>
        <p:spPr>
          <a:xfrm>
            <a:off x="4539770" y="5168786"/>
            <a:ext cx="1154159" cy="382622"/>
          </a:xfrm>
          <a:prstGeom prst="rect">
            <a:avLst/>
          </a:prstGeom>
          <a:noFill/>
        </p:spPr>
        <p:txBody>
          <a:bodyPr wrap="square" rtlCol="0">
            <a:spAutoFit/>
          </a:bodyPr>
          <a:lstStyle/>
          <a:p>
            <a:r>
              <a:rPr lang="en-US" altLang="zh-TW" dirty="0"/>
              <a:t>. . .</a:t>
            </a:r>
            <a:endParaRPr lang="zh-TW" altLang="en-US" dirty="0"/>
          </a:p>
        </p:txBody>
      </p:sp>
      <p:sp>
        <p:nvSpPr>
          <p:cNvPr id="54" name="文字方塊 53"/>
          <p:cNvSpPr txBox="1"/>
          <p:nvPr/>
        </p:nvSpPr>
        <p:spPr>
          <a:xfrm>
            <a:off x="2847294" y="4134327"/>
            <a:ext cx="1154159" cy="382622"/>
          </a:xfrm>
          <a:prstGeom prst="rect">
            <a:avLst/>
          </a:prstGeom>
          <a:noFill/>
        </p:spPr>
        <p:txBody>
          <a:bodyPr wrap="square" rtlCol="0">
            <a:spAutoFit/>
          </a:bodyPr>
          <a:lstStyle/>
          <a:p>
            <a:r>
              <a:rPr lang="en-US" altLang="zh-TW" dirty="0"/>
              <a:t>Group 1</a:t>
            </a:r>
            <a:endParaRPr lang="zh-TW" altLang="en-US" dirty="0"/>
          </a:p>
        </p:txBody>
      </p:sp>
      <p:sp>
        <p:nvSpPr>
          <p:cNvPr id="55" name="文字方塊 54"/>
          <p:cNvSpPr txBox="1"/>
          <p:nvPr/>
        </p:nvSpPr>
        <p:spPr>
          <a:xfrm>
            <a:off x="875822" y="4162398"/>
            <a:ext cx="1154159" cy="382622"/>
          </a:xfrm>
          <a:prstGeom prst="rect">
            <a:avLst/>
          </a:prstGeom>
          <a:noFill/>
        </p:spPr>
        <p:txBody>
          <a:bodyPr wrap="square" rtlCol="0">
            <a:spAutoFit/>
          </a:bodyPr>
          <a:lstStyle/>
          <a:p>
            <a:r>
              <a:rPr lang="en-US" altLang="zh-TW" dirty="0"/>
              <a:t>Group 0</a:t>
            </a:r>
            <a:endParaRPr lang="zh-TW" altLang="en-US" dirty="0"/>
          </a:p>
        </p:txBody>
      </p:sp>
      <p:sp>
        <p:nvSpPr>
          <p:cNvPr id="56" name="文字方塊 55"/>
          <p:cNvSpPr txBox="1"/>
          <p:nvPr/>
        </p:nvSpPr>
        <p:spPr>
          <a:xfrm>
            <a:off x="6063857" y="4178689"/>
            <a:ext cx="1154159" cy="382622"/>
          </a:xfrm>
          <a:prstGeom prst="rect">
            <a:avLst/>
          </a:prstGeom>
          <a:noFill/>
        </p:spPr>
        <p:txBody>
          <a:bodyPr wrap="square" rtlCol="0">
            <a:spAutoFit/>
          </a:bodyPr>
          <a:lstStyle/>
          <a:p>
            <a:r>
              <a:rPr lang="en-US" altLang="zh-TW" dirty="0"/>
              <a:t>Group k-2</a:t>
            </a:r>
            <a:endParaRPr lang="zh-TW" altLang="en-US" dirty="0"/>
          </a:p>
        </p:txBody>
      </p:sp>
      <p:sp>
        <p:nvSpPr>
          <p:cNvPr id="57" name="文字方塊 56"/>
          <p:cNvSpPr txBox="1"/>
          <p:nvPr/>
        </p:nvSpPr>
        <p:spPr>
          <a:xfrm>
            <a:off x="8126261" y="4147296"/>
            <a:ext cx="1154159" cy="382622"/>
          </a:xfrm>
          <a:prstGeom prst="rect">
            <a:avLst/>
          </a:prstGeom>
          <a:noFill/>
        </p:spPr>
        <p:txBody>
          <a:bodyPr wrap="square" rtlCol="0">
            <a:spAutoFit/>
          </a:bodyPr>
          <a:lstStyle/>
          <a:p>
            <a:r>
              <a:rPr lang="en-US" altLang="zh-TW" dirty="0"/>
              <a:t>Group k-1</a:t>
            </a:r>
            <a:endParaRPr lang="zh-TW" altLang="en-US" dirty="0"/>
          </a:p>
        </p:txBody>
      </p:sp>
      <p:sp>
        <p:nvSpPr>
          <p:cNvPr id="58" name="文字方塊 57"/>
          <p:cNvSpPr txBox="1"/>
          <p:nvPr/>
        </p:nvSpPr>
        <p:spPr>
          <a:xfrm>
            <a:off x="519170" y="4843697"/>
            <a:ext cx="356650" cy="382622"/>
          </a:xfrm>
          <a:prstGeom prst="rect">
            <a:avLst/>
          </a:prstGeom>
          <a:noFill/>
        </p:spPr>
        <p:txBody>
          <a:bodyPr wrap="square" rtlCol="0">
            <a:spAutoFit/>
          </a:bodyPr>
          <a:lstStyle/>
          <a:p>
            <a:r>
              <a:rPr lang="en-US" altLang="zh-TW" dirty="0"/>
              <a:t>0</a:t>
            </a:r>
            <a:endParaRPr lang="zh-TW" altLang="en-US" dirty="0"/>
          </a:p>
        </p:txBody>
      </p:sp>
      <p:sp>
        <p:nvSpPr>
          <p:cNvPr id="60" name="文字方塊 59"/>
          <p:cNvSpPr txBox="1"/>
          <p:nvPr/>
        </p:nvSpPr>
        <p:spPr>
          <a:xfrm>
            <a:off x="885306" y="4854260"/>
            <a:ext cx="356650" cy="382622"/>
          </a:xfrm>
          <a:prstGeom prst="rect">
            <a:avLst/>
          </a:prstGeom>
          <a:noFill/>
        </p:spPr>
        <p:txBody>
          <a:bodyPr wrap="square" rtlCol="0">
            <a:spAutoFit/>
          </a:bodyPr>
          <a:lstStyle/>
          <a:p>
            <a:r>
              <a:rPr lang="en-US" altLang="zh-TW" dirty="0"/>
              <a:t>1</a:t>
            </a:r>
            <a:endParaRPr lang="zh-TW" altLang="en-US" dirty="0"/>
          </a:p>
        </p:txBody>
      </p:sp>
      <p:sp>
        <p:nvSpPr>
          <p:cNvPr id="63" name="文字方塊 62"/>
          <p:cNvSpPr txBox="1"/>
          <p:nvPr/>
        </p:nvSpPr>
        <p:spPr>
          <a:xfrm>
            <a:off x="1986416" y="4890224"/>
            <a:ext cx="354285" cy="284078"/>
          </a:xfrm>
          <a:prstGeom prst="rect">
            <a:avLst/>
          </a:prstGeom>
          <a:noFill/>
        </p:spPr>
        <p:txBody>
          <a:bodyPr wrap="square" lIns="0" tIns="0" rIns="0" bIns="0" rtlCol="0">
            <a:spAutoFit/>
          </a:bodyPr>
          <a:lstStyle/>
          <a:p>
            <a:r>
              <a:rPr lang="en-US" altLang="zh-TW" dirty="0"/>
              <a:t>p-1</a:t>
            </a:r>
            <a:endParaRPr lang="zh-TW" altLang="en-US" dirty="0"/>
          </a:p>
        </p:txBody>
      </p:sp>
      <p:sp>
        <p:nvSpPr>
          <p:cNvPr id="66" name="文字方塊 65"/>
          <p:cNvSpPr txBox="1"/>
          <p:nvPr/>
        </p:nvSpPr>
        <p:spPr>
          <a:xfrm>
            <a:off x="9085035" y="4778925"/>
            <a:ext cx="608741" cy="369332"/>
          </a:xfrm>
          <a:prstGeom prst="rect">
            <a:avLst/>
          </a:prstGeom>
          <a:noFill/>
        </p:spPr>
        <p:txBody>
          <a:bodyPr wrap="square" rtlCol="0">
            <a:spAutoFit/>
          </a:bodyPr>
          <a:lstStyle/>
          <a:p>
            <a:r>
              <a:rPr lang="en-US" altLang="zh-TW" dirty="0"/>
              <a:t>kp-1</a:t>
            </a:r>
            <a:endParaRPr lang="zh-TW" altLang="en-US" dirty="0"/>
          </a:p>
        </p:txBody>
      </p:sp>
      <p:sp>
        <p:nvSpPr>
          <p:cNvPr id="67" name="文字方塊 66"/>
          <p:cNvSpPr txBox="1"/>
          <p:nvPr/>
        </p:nvSpPr>
        <p:spPr>
          <a:xfrm>
            <a:off x="7529835" y="4774716"/>
            <a:ext cx="945731" cy="369332"/>
          </a:xfrm>
          <a:prstGeom prst="rect">
            <a:avLst/>
          </a:prstGeom>
          <a:noFill/>
        </p:spPr>
        <p:txBody>
          <a:bodyPr wrap="square" rtlCol="0">
            <a:spAutoFit/>
          </a:bodyPr>
          <a:lstStyle/>
          <a:p>
            <a:r>
              <a:rPr lang="en-US" altLang="zh-TW" dirty="0"/>
              <a:t>(k-1)p</a:t>
            </a:r>
            <a:endParaRPr lang="zh-TW" altLang="en-US" dirty="0"/>
          </a:p>
        </p:txBody>
      </p:sp>
      <p:sp>
        <p:nvSpPr>
          <p:cNvPr id="68" name="文字方塊 67"/>
          <p:cNvSpPr txBox="1"/>
          <p:nvPr/>
        </p:nvSpPr>
        <p:spPr>
          <a:xfrm>
            <a:off x="6982998" y="4529508"/>
            <a:ext cx="935859" cy="369332"/>
          </a:xfrm>
          <a:prstGeom prst="rect">
            <a:avLst/>
          </a:prstGeom>
          <a:noFill/>
        </p:spPr>
        <p:txBody>
          <a:bodyPr wrap="square" rtlCol="0">
            <a:spAutoFit/>
          </a:bodyPr>
          <a:lstStyle/>
          <a:p>
            <a:r>
              <a:rPr lang="en-US" altLang="zh-TW" dirty="0"/>
              <a:t>(k-1)p-1</a:t>
            </a:r>
            <a:endParaRPr lang="zh-TW" altLang="en-US" dirty="0"/>
          </a:p>
        </p:txBody>
      </p:sp>
      <p:sp>
        <p:nvSpPr>
          <p:cNvPr id="69" name="文字方塊 68"/>
          <p:cNvSpPr txBox="1"/>
          <p:nvPr/>
        </p:nvSpPr>
        <p:spPr>
          <a:xfrm>
            <a:off x="5596897" y="4809722"/>
            <a:ext cx="875811" cy="369332"/>
          </a:xfrm>
          <a:prstGeom prst="rect">
            <a:avLst/>
          </a:prstGeom>
          <a:noFill/>
        </p:spPr>
        <p:txBody>
          <a:bodyPr wrap="square" rtlCol="0">
            <a:spAutoFit/>
          </a:bodyPr>
          <a:lstStyle/>
          <a:p>
            <a:r>
              <a:rPr lang="en-US" altLang="zh-TW" dirty="0"/>
              <a:t>(k-2)p</a:t>
            </a:r>
            <a:endParaRPr lang="zh-TW" altLang="en-US" dirty="0"/>
          </a:p>
        </p:txBody>
      </p:sp>
      <p:graphicFrame>
        <p:nvGraphicFramePr>
          <p:cNvPr id="71" name="表格 70"/>
          <p:cNvGraphicFramePr>
            <a:graphicFrameLocks noGrp="1"/>
          </p:cNvGraphicFramePr>
          <p:nvPr>
            <p:extLst>
              <p:ext uri="{D42A27DB-BD31-4B8C-83A1-F6EECF244321}">
                <p14:modId xmlns:p14="http://schemas.microsoft.com/office/powerpoint/2010/main" val="3736980718"/>
              </p:ext>
            </p:extLst>
          </p:nvPr>
        </p:nvGraphicFramePr>
        <p:xfrm>
          <a:off x="545218" y="2434642"/>
          <a:ext cx="1847795" cy="370840"/>
        </p:xfrm>
        <a:graphic>
          <a:graphicData uri="http://schemas.openxmlformats.org/drawingml/2006/table">
            <a:tbl>
              <a:tblPr firstRow="1" bandRow="1">
                <a:tableStyleId>{5C22544A-7EE6-4342-B048-85BDC9FD1C3A}</a:tableStyleId>
              </a:tblPr>
              <a:tblGrid>
                <a:gridCol w="369559">
                  <a:extLst>
                    <a:ext uri="{9D8B030D-6E8A-4147-A177-3AD203B41FA5}">
                      <a16:colId xmlns:a16="http://schemas.microsoft.com/office/drawing/2014/main" val="16796447"/>
                    </a:ext>
                  </a:extLst>
                </a:gridCol>
                <a:gridCol w="369559">
                  <a:extLst>
                    <a:ext uri="{9D8B030D-6E8A-4147-A177-3AD203B41FA5}">
                      <a16:colId xmlns:a16="http://schemas.microsoft.com/office/drawing/2014/main" val="2765992697"/>
                    </a:ext>
                  </a:extLst>
                </a:gridCol>
                <a:gridCol w="369559">
                  <a:extLst>
                    <a:ext uri="{9D8B030D-6E8A-4147-A177-3AD203B41FA5}">
                      <a16:colId xmlns:a16="http://schemas.microsoft.com/office/drawing/2014/main" val="4230467354"/>
                    </a:ext>
                  </a:extLst>
                </a:gridCol>
                <a:gridCol w="369559">
                  <a:extLst>
                    <a:ext uri="{9D8B030D-6E8A-4147-A177-3AD203B41FA5}">
                      <a16:colId xmlns:a16="http://schemas.microsoft.com/office/drawing/2014/main" val="973136526"/>
                    </a:ext>
                  </a:extLst>
                </a:gridCol>
                <a:gridCol w="369559">
                  <a:extLst>
                    <a:ext uri="{9D8B030D-6E8A-4147-A177-3AD203B41FA5}">
                      <a16:colId xmlns:a16="http://schemas.microsoft.com/office/drawing/2014/main" val="2555916234"/>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274936459"/>
                  </a:ext>
                </a:extLst>
              </a:tr>
            </a:tbl>
          </a:graphicData>
        </a:graphic>
      </p:graphicFrame>
      <p:grpSp>
        <p:nvGrpSpPr>
          <p:cNvPr id="72" name="群組 71"/>
          <p:cNvGrpSpPr/>
          <p:nvPr/>
        </p:nvGrpSpPr>
        <p:grpSpPr>
          <a:xfrm>
            <a:off x="726527" y="2792513"/>
            <a:ext cx="1497871" cy="573259"/>
            <a:chOff x="985925" y="1715984"/>
            <a:chExt cx="1497871" cy="573259"/>
          </a:xfrm>
        </p:grpSpPr>
        <p:grpSp>
          <p:nvGrpSpPr>
            <p:cNvPr id="73" name="群組 72"/>
            <p:cNvGrpSpPr/>
            <p:nvPr/>
          </p:nvGrpSpPr>
          <p:grpSpPr>
            <a:xfrm>
              <a:off x="985925" y="1728955"/>
              <a:ext cx="1497871" cy="560288"/>
              <a:chOff x="985925" y="1728955"/>
              <a:chExt cx="1497871" cy="560288"/>
            </a:xfrm>
          </p:grpSpPr>
          <p:cxnSp>
            <p:nvCxnSpPr>
              <p:cNvPr id="78" name="直線單箭頭接點 77"/>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9" name="直線接點 78"/>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80" name="直線單箭頭接點 79"/>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74" name="群組 73"/>
            <p:cNvGrpSpPr/>
            <p:nvPr/>
          </p:nvGrpSpPr>
          <p:grpSpPr>
            <a:xfrm>
              <a:off x="1339052" y="1715984"/>
              <a:ext cx="758840" cy="346280"/>
              <a:chOff x="985925" y="1728955"/>
              <a:chExt cx="1497871" cy="560288"/>
            </a:xfrm>
          </p:grpSpPr>
          <p:cxnSp>
            <p:nvCxnSpPr>
              <p:cNvPr id="75" name="直線單箭頭接點 74"/>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76" name="直線接點 75"/>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77" name="直線單箭頭接點 76"/>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graphicFrame>
        <p:nvGraphicFramePr>
          <p:cNvPr id="81" name="表格 80"/>
          <p:cNvGraphicFramePr>
            <a:graphicFrameLocks noGrp="1"/>
          </p:cNvGraphicFramePr>
          <p:nvPr>
            <p:extLst>
              <p:ext uri="{D42A27DB-BD31-4B8C-83A1-F6EECF244321}">
                <p14:modId xmlns:p14="http://schemas.microsoft.com/office/powerpoint/2010/main" val="3447250651"/>
              </p:ext>
            </p:extLst>
          </p:nvPr>
        </p:nvGraphicFramePr>
        <p:xfrm>
          <a:off x="2468052" y="2438559"/>
          <a:ext cx="1847795" cy="370840"/>
        </p:xfrm>
        <a:graphic>
          <a:graphicData uri="http://schemas.openxmlformats.org/drawingml/2006/table">
            <a:tbl>
              <a:tblPr firstRow="1" bandRow="1">
                <a:tableStyleId>{5C22544A-7EE6-4342-B048-85BDC9FD1C3A}</a:tableStyleId>
              </a:tblPr>
              <a:tblGrid>
                <a:gridCol w="369559">
                  <a:extLst>
                    <a:ext uri="{9D8B030D-6E8A-4147-A177-3AD203B41FA5}">
                      <a16:colId xmlns:a16="http://schemas.microsoft.com/office/drawing/2014/main" val="16796447"/>
                    </a:ext>
                  </a:extLst>
                </a:gridCol>
                <a:gridCol w="369559">
                  <a:extLst>
                    <a:ext uri="{9D8B030D-6E8A-4147-A177-3AD203B41FA5}">
                      <a16:colId xmlns:a16="http://schemas.microsoft.com/office/drawing/2014/main" val="2765992697"/>
                    </a:ext>
                  </a:extLst>
                </a:gridCol>
                <a:gridCol w="369559">
                  <a:extLst>
                    <a:ext uri="{9D8B030D-6E8A-4147-A177-3AD203B41FA5}">
                      <a16:colId xmlns:a16="http://schemas.microsoft.com/office/drawing/2014/main" val="4230467354"/>
                    </a:ext>
                  </a:extLst>
                </a:gridCol>
                <a:gridCol w="369559">
                  <a:extLst>
                    <a:ext uri="{9D8B030D-6E8A-4147-A177-3AD203B41FA5}">
                      <a16:colId xmlns:a16="http://schemas.microsoft.com/office/drawing/2014/main" val="973136526"/>
                    </a:ext>
                  </a:extLst>
                </a:gridCol>
                <a:gridCol w="369559">
                  <a:extLst>
                    <a:ext uri="{9D8B030D-6E8A-4147-A177-3AD203B41FA5}">
                      <a16:colId xmlns:a16="http://schemas.microsoft.com/office/drawing/2014/main" val="2555916234"/>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274936459"/>
                  </a:ext>
                </a:extLst>
              </a:tr>
            </a:tbl>
          </a:graphicData>
        </a:graphic>
      </p:graphicFrame>
      <p:grpSp>
        <p:nvGrpSpPr>
          <p:cNvPr id="82" name="群組 81"/>
          <p:cNvGrpSpPr/>
          <p:nvPr/>
        </p:nvGrpSpPr>
        <p:grpSpPr>
          <a:xfrm>
            <a:off x="2649361" y="2796430"/>
            <a:ext cx="1497871" cy="573259"/>
            <a:chOff x="985925" y="1715984"/>
            <a:chExt cx="1497871" cy="573259"/>
          </a:xfrm>
        </p:grpSpPr>
        <p:grpSp>
          <p:nvGrpSpPr>
            <p:cNvPr id="83" name="群組 82"/>
            <p:cNvGrpSpPr/>
            <p:nvPr/>
          </p:nvGrpSpPr>
          <p:grpSpPr>
            <a:xfrm>
              <a:off x="985925" y="1728955"/>
              <a:ext cx="1497871" cy="560288"/>
              <a:chOff x="985925" y="1728955"/>
              <a:chExt cx="1497871" cy="560288"/>
            </a:xfrm>
          </p:grpSpPr>
          <p:cxnSp>
            <p:nvCxnSpPr>
              <p:cNvPr id="88" name="直線單箭頭接點 87"/>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9" name="直線接點 88"/>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90" name="直線單箭頭接點 89"/>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84" name="群組 83"/>
            <p:cNvGrpSpPr/>
            <p:nvPr/>
          </p:nvGrpSpPr>
          <p:grpSpPr>
            <a:xfrm>
              <a:off x="1339052" y="1715984"/>
              <a:ext cx="758840" cy="346280"/>
              <a:chOff x="985925" y="1728955"/>
              <a:chExt cx="1497871" cy="560288"/>
            </a:xfrm>
          </p:grpSpPr>
          <p:cxnSp>
            <p:nvCxnSpPr>
              <p:cNvPr id="85" name="直線單箭頭接點 84"/>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86" name="直線接點 85"/>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87" name="直線單箭頭接點 86"/>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graphicFrame>
        <p:nvGraphicFramePr>
          <p:cNvPr id="91" name="表格 90"/>
          <p:cNvGraphicFramePr>
            <a:graphicFrameLocks noGrp="1"/>
          </p:cNvGraphicFramePr>
          <p:nvPr>
            <p:extLst>
              <p:ext uri="{D42A27DB-BD31-4B8C-83A1-F6EECF244321}">
                <p14:modId xmlns:p14="http://schemas.microsoft.com/office/powerpoint/2010/main" val="1623038794"/>
              </p:ext>
            </p:extLst>
          </p:nvPr>
        </p:nvGraphicFramePr>
        <p:xfrm>
          <a:off x="5866247" y="2434642"/>
          <a:ext cx="1847795" cy="370840"/>
        </p:xfrm>
        <a:graphic>
          <a:graphicData uri="http://schemas.openxmlformats.org/drawingml/2006/table">
            <a:tbl>
              <a:tblPr firstRow="1" bandRow="1">
                <a:tableStyleId>{5C22544A-7EE6-4342-B048-85BDC9FD1C3A}</a:tableStyleId>
              </a:tblPr>
              <a:tblGrid>
                <a:gridCol w="369559">
                  <a:extLst>
                    <a:ext uri="{9D8B030D-6E8A-4147-A177-3AD203B41FA5}">
                      <a16:colId xmlns:a16="http://schemas.microsoft.com/office/drawing/2014/main" val="16796447"/>
                    </a:ext>
                  </a:extLst>
                </a:gridCol>
                <a:gridCol w="369559">
                  <a:extLst>
                    <a:ext uri="{9D8B030D-6E8A-4147-A177-3AD203B41FA5}">
                      <a16:colId xmlns:a16="http://schemas.microsoft.com/office/drawing/2014/main" val="2765992697"/>
                    </a:ext>
                  </a:extLst>
                </a:gridCol>
                <a:gridCol w="369559">
                  <a:extLst>
                    <a:ext uri="{9D8B030D-6E8A-4147-A177-3AD203B41FA5}">
                      <a16:colId xmlns:a16="http://schemas.microsoft.com/office/drawing/2014/main" val="4230467354"/>
                    </a:ext>
                  </a:extLst>
                </a:gridCol>
                <a:gridCol w="369559">
                  <a:extLst>
                    <a:ext uri="{9D8B030D-6E8A-4147-A177-3AD203B41FA5}">
                      <a16:colId xmlns:a16="http://schemas.microsoft.com/office/drawing/2014/main" val="973136526"/>
                    </a:ext>
                  </a:extLst>
                </a:gridCol>
                <a:gridCol w="369559">
                  <a:extLst>
                    <a:ext uri="{9D8B030D-6E8A-4147-A177-3AD203B41FA5}">
                      <a16:colId xmlns:a16="http://schemas.microsoft.com/office/drawing/2014/main" val="2555916234"/>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274936459"/>
                  </a:ext>
                </a:extLst>
              </a:tr>
            </a:tbl>
          </a:graphicData>
        </a:graphic>
      </p:graphicFrame>
      <p:grpSp>
        <p:nvGrpSpPr>
          <p:cNvPr id="92" name="群組 91"/>
          <p:cNvGrpSpPr/>
          <p:nvPr/>
        </p:nvGrpSpPr>
        <p:grpSpPr>
          <a:xfrm>
            <a:off x="6047556" y="2792513"/>
            <a:ext cx="1497871" cy="573259"/>
            <a:chOff x="985925" y="1715984"/>
            <a:chExt cx="1497871" cy="573259"/>
          </a:xfrm>
        </p:grpSpPr>
        <p:grpSp>
          <p:nvGrpSpPr>
            <p:cNvPr id="93" name="群組 92"/>
            <p:cNvGrpSpPr/>
            <p:nvPr/>
          </p:nvGrpSpPr>
          <p:grpSpPr>
            <a:xfrm>
              <a:off x="985925" y="1728955"/>
              <a:ext cx="1497871" cy="560288"/>
              <a:chOff x="985925" y="1728955"/>
              <a:chExt cx="1497871" cy="560288"/>
            </a:xfrm>
          </p:grpSpPr>
          <p:cxnSp>
            <p:nvCxnSpPr>
              <p:cNvPr id="98" name="直線單箭頭接點 97"/>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9" name="直線接點 98"/>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100" name="直線單箭頭接點 99"/>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94" name="群組 93"/>
            <p:cNvGrpSpPr/>
            <p:nvPr/>
          </p:nvGrpSpPr>
          <p:grpSpPr>
            <a:xfrm>
              <a:off x="1339052" y="1715984"/>
              <a:ext cx="758840" cy="346280"/>
              <a:chOff x="985925" y="1728955"/>
              <a:chExt cx="1497871" cy="560288"/>
            </a:xfrm>
          </p:grpSpPr>
          <p:cxnSp>
            <p:nvCxnSpPr>
              <p:cNvPr id="95" name="直線單箭頭接點 94"/>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96" name="直線接點 95"/>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97" name="直線單箭頭接點 96"/>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graphicFrame>
        <p:nvGraphicFramePr>
          <p:cNvPr id="101" name="表格 100"/>
          <p:cNvGraphicFramePr>
            <a:graphicFrameLocks noGrp="1"/>
          </p:cNvGraphicFramePr>
          <p:nvPr>
            <p:extLst>
              <p:ext uri="{D42A27DB-BD31-4B8C-83A1-F6EECF244321}">
                <p14:modId xmlns:p14="http://schemas.microsoft.com/office/powerpoint/2010/main" val="1160889095"/>
              </p:ext>
            </p:extLst>
          </p:nvPr>
        </p:nvGraphicFramePr>
        <p:xfrm>
          <a:off x="7788048" y="2425588"/>
          <a:ext cx="1847795" cy="370840"/>
        </p:xfrm>
        <a:graphic>
          <a:graphicData uri="http://schemas.openxmlformats.org/drawingml/2006/table">
            <a:tbl>
              <a:tblPr firstRow="1" bandRow="1">
                <a:tableStyleId>{5C22544A-7EE6-4342-B048-85BDC9FD1C3A}</a:tableStyleId>
              </a:tblPr>
              <a:tblGrid>
                <a:gridCol w="369559">
                  <a:extLst>
                    <a:ext uri="{9D8B030D-6E8A-4147-A177-3AD203B41FA5}">
                      <a16:colId xmlns:a16="http://schemas.microsoft.com/office/drawing/2014/main" val="16796447"/>
                    </a:ext>
                  </a:extLst>
                </a:gridCol>
                <a:gridCol w="369559">
                  <a:extLst>
                    <a:ext uri="{9D8B030D-6E8A-4147-A177-3AD203B41FA5}">
                      <a16:colId xmlns:a16="http://schemas.microsoft.com/office/drawing/2014/main" val="2765992697"/>
                    </a:ext>
                  </a:extLst>
                </a:gridCol>
                <a:gridCol w="369559">
                  <a:extLst>
                    <a:ext uri="{9D8B030D-6E8A-4147-A177-3AD203B41FA5}">
                      <a16:colId xmlns:a16="http://schemas.microsoft.com/office/drawing/2014/main" val="4230467354"/>
                    </a:ext>
                  </a:extLst>
                </a:gridCol>
                <a:gridCol w="369559">
                  <a:extLst>
                    <a:ext uri="{9D8B030D-6E8A-4147-A177-3AD203B41FA5}">
                      <a16:colId xmlns:a16="http://schemas.microsoft.com/office/drawing/2014/main" val="973136526"/>
                    </a:ext>
                  </a:extLst>
                </a:gridCol>
                <a:gridCol w="369559">
                  <a:extLst>
                    <a:ext uri="{9D8B030D-6E8A-4147-A177-3AD203B41FA5}">
                      <a16:colId xmlns:a16="http://schemas.microsoft.com/office/drawing/2014/main" val="2555916234"/>
                    </a:ext>
                  </a:extLst>
                </a:gridCol>
              </a:tblGrid>
              <a:tr h="370840">
                <a:tc>
                  <a:txBody>
                    <a:bodyPr/>
                    <a:lstStyle/>
                    <a:p>
                      <a:endParaRPr lang="zh-TW" altLang="en-US" dirty="0"/>
                    </a:p>
                  </a:txBody>
                  <a:tcPr/>
                </a:tc>
                <a:tc>
                  <a:txBody>
                    <a:bodyPr/>
                    <a:lstStyle/>
                    <a:p>
                      <a:endParaRPr lang="zh-TW" altLang="en-US" dirty="0"/>
                    </a:p>
                  </a:txBody>
                  <a:tcPr/>
                </a:tc>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1274936459"/>
                  </a:ext>
                </a:extLst>
              </a:tr>
            </a:tbl>
          </a:graphicData>
        </a:graphic>
      </p:graphicFrame>
      <p:grpSp>
        <p:nvGrpSpPr>
          <p:cNvPr id="102" name="群組 101"/>
          <p:cNvGrpSpPr/>
          <p:nvPr/>
        </p:nvGrpSpPr>
        <p:grpSpPr>
          <a:xfrm>
            <a:off x="7969357" y="2783459"/>
            <a:ext cx="1497871" cy="573259"/>
            <a:chOff x="985925" y="1715984"/>
            <a:chExt cx="1497871" cy="573259"/>
          </a:xfrm>
        </p:grpSpPr>
        <p:grpSp>
          <p:nvGrpSpPr>
            <p:cNvPr id="103" name="群組 102"/>
            <p:cNvGrpSpPr/>
            <p:nvPr/>
          </p:nvGrpSpPr>
          <p:grpSpPr>
            <a:xfrm>
              <a:off x="985925" y="1728955"/>
              <a:ext cx="1497871" cy="560288"/>
              <a:chOff x="985925" y="1728955"/>
              <a:chExt cx="1497871" cy="560288"/>
            </a:xfrm>
          </p:grpSpPr>
          <p:cxnSp>
            <p:nvCxnSpPr>
              <p:cNvPr id="108" name="直線單箭頭接點 107"/>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9" name="直線接點 108"/>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110" name="直線單箭頭接點 109"/>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nvGrpSpPr>
            <p:cNvPr id="104" name="群組 103"/>
            <p:cNvGrpSpPr/>
            <p:nvPr/>
          </p:nvGrpSpPr>
          <p:grpSpPr>
            <a:xfrm>
              <a:off x="1339052" y="1715984"/>
              <a:ext cx="758840" cy="346280"/>
              <a:chOff x="985925" y="1728955"/>
              <a:chExt cx="1497871" cy="560288"/>
            </a:xfrm>
          </p:grpSpPr>
          <p:cxnSp>
            <p:nvCxnSpPr>
              <p:cNvPr id="105" name="直線單箭頭接點 104"/>
              <p:cNvCxnSpPr/>
              <p:nvPr/>
            </p:nvCxnSpPr>
            <p:spPr>
              <a:xfrm flipV="1">
                <a:off x="985925" y="1728955"/>
                <a:ext cx="0"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6" name="直線接點 105"/>
              <p:cNvCxnSpPr/>
              <p:nvPr/>
            </p:nvCxnSpPr>
            <p:spPr>
              <a:xfrm>
                <a:off x="985925" y="2276272"/>
                <a:ext cx="1497871" cy="12971"/>
              </a:xfrm>
              <a:prstGeom prst="line">
                <a:avLst/>
              </a:prstGeom>
            </p:spPr>
            <p:style>
              <a:lnRef idx="3">
                <a:schemeClr val="accent2"/>
              </a:lnRef>
              <a:fillRef idx="0">
                <a:schemeClr val="accent2"/>
              </a:fillRef>
              <a:effectRef idx="2">
                <a:schemeClr val="accent2"/>
              </a:effectRef>
              <a:fontRef idx="minor">
                <a:schemeClr val="tx1"/>
              </a:fontRef>
            </p:style>
          </p:cxnSp>
          <p:cxnSp>
            <p:nvCxnSpPr>
              <p:cNvPr id="107" name="直線單箭頭接點 106"/>
              <p:cNvCxnSpPr/>
              <p:nvPr/>
            </p:nvCxnSpPr>
            <p:spPr>
              <a:xfrm flipH="1" flipV="1">
                <a:off x="2470826" y="1728955"/>
                <a:ext cx="6485" cy="547317"/>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grpSp>
      </p:grpSp>
      <p:sp>
        <p:nvSpPr>
          <p:cNvPr id="111" name="文字方塊 110"/>
          <p:cNvSpPr txBox="1"/>
          <p:nvPr/>
        </p:nvSpPr>
        <p:spPr>
          <a:xfrm>
            <a:off x="4604622" y="2393162"/>
            <a:ext cx="1154159" cy="382622"/>
          </a:xfrm>
          <a:prstGeom prst="rect">
            <a:avLst/>
          </a:prstGeom>
          <a:noFill/>
        </p:spPr>
        <p:txBody>
          <a:bodyPr wrap="square" rtlCol="0">
            <a:spAutoFit/>
          </a:bodyPr>
          <a:lstStyle/>
          <a:p>
            <a:r>
              <a:rPr lang="en-US" altLang="zh-TW" dirty="0"/>
              <a:t>. . .</a:t>
            </a:r>
            <a:endParaRPr lang="zh-TW" altLang="en-US" dirty="0"/>
          </a:p>
        </p:txBody>
      </p:sp>
      <p:sp>
        <p:nvSpPr>
          <p:cNvPr id="112" name="文字方塊 111"/>
          <p:cNvSpPr txBox="1"/>
          <p:nvPr/>
        </p:nvSpPr>
        <p:spPr>
          <a:xfrm>
            <a:off x="2912146" y="1358703"/>
            <a:ext cx="1154159" cy="382622"/>
          </a:xfrm>
          <a:prstGeom prst="rect">
            <a:avLst/>
          </a:prstGeom>
          <a:noFill/>
        </p:spPr>
        <p:txBody>
          <a:bodyPr wrap="square" rtlCol="0">
            <a:spAutoFit/>
          </a:bodyPr>
          <a:lstStyle/>
          <a:p>
            <a:r>
              <a:rPr lang="en-US" altLang="zh-TW" dirty="0"/>
              <a:t>Group 1</a:t>
            </a:r>
            <a:endParaRPr lang="zh-TW" altLang="en-US" dirty="0"/>
          </a:p>
        </p:txBody>
      </p:sp>
      <p:sp>
        <p:nvSpPr>
          <p:cNvPr id="113" name="文字方塊 112"/>
          <p:cNvSpPr txBox="1"/>
          <p:nvPr/>
        </p:nvSpPr>
        <p:spPr>
          <a:xfrm>
            <a:off x="940674" y="1386774"/>
            <a:ext cx="1154159" cy="382622"/>
          </a:xfrm>
          <a:prstGeom prst="rect">
            <a:avLst/>
          </a:prstGeom>
          <a:noFill/>
        </p:spPr>
        <p:txBody>
          <a:bodyPr wrap="square" rtlCol="0">
            <a:spAutoFit/>
          </a:bodyPr>
          <a:lstStyle/>
          <a:p>
            <a:r>
              <a:rPr lang="en-US" altLang="zh-TW" dirty="0"/>
              <a:t>Group 0</a:t>
            </a:r>
            <a:endParaRPr lang="zh-TW" altLang="en-US" dirty="0"/>
          </a:p>
        </p:txBody>
      </p:sp>
      <p:sp>
        <p:nvSpPr>
          <p:cNvPr id="114" name="文字方塊 113"/>
          <p:cNvSpPr txBox="1"/>
          <p:nvPr/>
        </p:nvSpPr>
        <p:spPr>
          <a:xfrm>
            <a:off x="6128709" y="1403065"/>
            <a:ext cx="1154159" cy="382622"/>
          </a:xfrm>
          <a:prstGeom prst="rect">
            <a:avLst/>
          </a:prstGeom>
          <a:noFill/>
        </p:spPr>
        <p:txBody>
          <a:bodyPr wrap="square" rtlCol="0">
            <a:spAutoFit/>
          </a:bodyPr>
          <a:lstStyle/>
          <a:p>
            <a:r>
              <a:rPr lang="en-US" altLang="zh-TW" dirty="0"/>
              <a:t>Group k-2</a:t>
            </a:r>
            <a:endParaRPr lang="zh-TW" altLang="en-US" dirty="0"/>
          </a:p>
        </p:txBody>
      </p:sp>
      <p:sp>
        <p:nvSpPr>
          <p:cNvPr id="115" name="文字方塊 114"/>
          <p:cNvSpPr txBox="1"/>
          <p:nvPr/>
        </p:nvSpPr>
        <p:spPr>
          <a:xfrm>
            <a:off x="8191113" y="1371672"/>
            <a:ext cx="1154159" cy="382622"/>
          </a:xfrm>
          <a:prstGeom prst="rect">
            <a:avLst/>
          </a:prstGeom>
          <a:noFill/>
        </p:spPr>
        <p:txBody>
          <a:bodyPr wrap="square" rtlCol="0">
            <a:spAutoFit/>
          </a:bodyPr>
          <a:lstStyle/>
          <a:p>
            <a:r>
              <a:rPr lang="en-US" altLang="zh-TW" dirty="0"/>
              <a:t>Group k-1</a:t>
            </a:r>
            <a:endParaRPr lang="zh-TW" altLang="en-US" dirty="0"/>
          </a:p>
        </p:txBody>
      </p:sp>
      <p:sp>
        <p:nvSpPr>
          <p:cNvPr id="116" name="文字方塊 115"/>
          <p:cNvSpPr txBox="1"/>
          <p:nvPr/>
        </p:nvSpPr>
        <p:spPr>
          <a:xfrm>
            <a:off x="584022" y="2068073"/>
            <a:ext cx="356650" cy="382622"/>
          </a:xfrm>
          <a:prstGeom prst="rect">
            <a:avLst/>
          </a:prstGeom>
          <a:noFill/>
        </p:spPr>
        <p:txBody>
          <a:bodyPr wrap="square" rtlCol="0">
            <a:spAutoFit/>
          </a:bodyPr>
          <a:lstStyle/>
          <a:p>
            <a:r>
              <a:rPr lang="en-US" altLang="zh-TW" dirty="0"/>
              <a:t>0</a:t>
            </a:r>
            <a:endParaRPr lang="zh-TW" altLang="en-US" dirty="0"/>
          </a:p>
        </p:txBody>
      </p:sp>
      <p:sp>
        <p:nvSpPr>
          <p:cNvPr id="117" name="文字方塊 116"/>
          <p:cNvSpPr txBox="1"/>
          <p:nvPr/>
        </p:nvSpPr>
        <p:spPr>
          <a:xfrm>
            <a:off x="950158" y="2078636"/>
            <a:ext cx="356650" cy="382622"/>
          </a:xfrm>
          <a:prstGeom prst="rect">
            <a:avLst/>
          </a:prstGeom>
          <a:noFill/>
        </p:spPr>
        <p:txBody>
          <a:bodyPr wrap="square" rtlCol="0">
            <a:spAutoFit/>
          </a:bodyPr>
          <a:lstStyle/>
          <a:p>
            <a:r>
              <a:rPr lang="en-US" altLang="zh-TW" dirty="0"/>
              <a:t>1</a:t>
            </a:r>
            <a:endParaRPr lang="zh-TW" altLang="en-US" dirty="0"/>
          </a:p>
        </p:txBody>
      </p:sp>
      <p:sp>
        <p:nvSpPr>
          <p:cNvPr id="118" name="文字方塊 117"/>
          <p:cNvSpPr txBox="1"/>
          <p:nvPr/>
        </p:nvSpPr>
        <p:spPr>
          <a:xfrm>
            <a:off x="1316294" y="2078636"/>
            <a:ext cx="356650" cy="382622"/>
          </a:xfrm>
          <a:prstGeom prst="rect">
            <a:avLst/>
          </a:prstGeom>
          <a:noFill/>
        </p:spPr>
        <p:txBody>
          <a:bodyPr wrap="square" rtlCol="0">
            <a:spAutoFit/>
          </a:bodyPr>
          <a:lstStyle/>
          <a:p>
            <a:r>
              <a:rPr lang="en-US" altLang="zh-TW" dirty="0"/>
              <a:t>2</a:t>
            </a:r>
            <a:endParaRPr lang="zh-TW" altLang="en-US" dirty="0"/>
          </a:p>
        </p:txBody>
      </p:sp>
      <p:sp>
        <p:nvSpPr>
          <p:cNvPr id="119" name="文字方塊 118"/>
          <p:cNvSpPr txBox="1"/>
          <p:nvPr/>
        </p:nvSpPr>
        <p:spPr>
          <a:xfrm>
            <a:off x="1676327" y="2078636"/>
            <a:ext cx="356650" cy="382622"/>
          </a:xfrm>
          <a:prstGeom prst="rect">
            <a:avLst/>
          </a:prstGeom>
          <a:noFill/>
        </p:spPr>
        <p:txBody>
          <a:bodyPr wrap="square" rtlCol="0">
            <a:spAutoFit/>
          </a:bodyPr>
          <a:lstStyle/>
          <a:p>
            <a:r>
              <a:rPr lang="en-US" altLang="zh-TW" dirty="0"/>
              <a:t>3</a:t>
            </a:r>
            <a:endParaRPr lang="zh-TW" altLang="en-US" dirty="0"/>
          </a:p>
        </p:txBody>
      </p:sp>
      <p:sp>
        <p:nvSpPr>
          <p:cNvPr id="120" name="文字方塊 119"/>
          <p:cNvSpPr txBox="1"/>
          <p:nvPr/>
        </p:nvSpPr>
        <p:spPr>
          <a:xfrm>
            <a:off x="2052707" y="2070442"/>
            <a:ext cx="356650" cy="382622"/>
          </a:xfrm>
          <a:prstGeom prst="rect">
            <a:avLst/>
          </a:prstGeom>
          <a:noFill/>
        </p:spPr>
        <p:txBody>
          <a:bodyPr wrap="square" rtlCol="0">
            <a:spAutoFit/>
          </a:bodyPr>
          <a:lstStyle/>
          <a:p>
            <a:r>
              <a:rPr lang="en-US" altLang="zh-TW" dirty="0"/>
              <a:t>4</a:t>
            </a:r>
            <a:endParaRPr lang="zh-TW" altLang="en-US" dirty="0"/>
          </a:p>
        </p:txBody>
      </p:sp>
      <p:sp>
        <p:nvSpPr>
          <p:cNvPr id="121" name="文字方塊 120"/>
          <p:cNvSpPr txBox="1"/>
          <p:nvPr/>
        </p:nvSpPr>
        <p:spPr>
          <a:xfrm>
            <a:off x="2507372" y="2063363"/>
            <a:ext cx="356650" cy="382622"/>
          </a:xfrm>
          <a:prstGeom prst="rect">
            <a:avLst/>
          </a:prstGeom>
          <a:noFill/>
        </p:spPr>
        <p:txBody>
          <a:bodyPr wrap="square" rtlCol="0">
            <a:spAutoFit/>
          </a:bodyPr>
          <a:lstStyle/>
          <a:p>
            <a:r>
              <a:rPr lang="en-US" altLang="zh-TW" dirty="0"/>
              <a:t>5</a:t>
            </a:r>
            <a:endParaRPr lang="zh-TW" altLang="en-US" dirty="0"/>
          </a:p>
        </p:txBody>
      </p:sp>
      <p:sp>
        <p:nvSpPr>
          <p:cNvPr id="122" name="文字方塊 121"/>
          <p:cNvSpPr txBox="1"/>
          <p:nvPr/>
        </p:nvSpPr>
        <p:spPr>
          <a:xfrm>
            <a:off x="3955284" y="2078636"/>
            <a:ext cx="356650" cy="382622"/>
          </a:xfrm>
          <a:prstGeom prst="rect">
            <a:avLst/>
          </a:prstGeom>
          <a:noFill/>
        </p:spPr>
        <p:txBody>
          <a:bodyPr wrap="square" rtlCol="0">
            <a:spAutoFit/>
          </a:bodyPr>
          <a:lstStyle/>
          <a:p>
            <a:r>
              <a:rPr lang="en-US" altLang="zh-TW" dirty="0"/>
              <a:t>9</a:t>
            </a:r>
            <a:endParaRPr lang="zh-TW" altLang="en-US" dirty="0"/>
          </a:p>
        </p:txBody>
      </p:sp>
      <p:sp>
        <p:nvSpPr>
          <p:cNvPr id="123" name="文字方塊 122"/>
          <p:cNvSpPr txBox="1"/>
          <p:nvPr/>
        </p:nvSpPr>
        <p:spPr>
          <a:xfrm>
            <a:off x="9149887" y="2003301"/>
            <a:ext cx="608741" cy="369332"/>
          </a:xfrm>
          <a:prstGeom prst="rect">
            <a:avLst/>
          </a:prstGeom>
          <a:noFill/>
        </p:spPr>
        <p:txBody>
          <a:bodyPr wrap="square" rtlCol="0">
            <a:spAutoFit/>
          </a:bodyPr>
          <a:lstStyle/>
          <a:p>
            <a:r>
              <a:rPr lang="en-US" altLang="zh-TW" dirty="0"/>
              <a:t>5k-1</a:t>
            </a:r>
            <a:endParaRPr lang="zh-TW" altLang="en-US" dirty="0"/>
          </a:p>
        </p:txBody>
      </p:sp>
      <p:sp>
        <p:nvSpPr>
          <p:cNvPr id="124" name="文字方塊 123"/>
          <p:cNvSpPr txBox="1"/>
          <p:nvPr/>
        </p:nvSpPr>
        <p:spPr>
          <a:xfrm>
            <a:off x="7687452" y="2000600"/>
            <a:ext cx="670567" cy="369332"/>
          </a:xfrm>
          <a:prstGeom prst="rect">
            <a:avLst/>
          </a:prstGeom>
          <a:noFill/>
        </p:spPr>
        <p:txBody>
          <a:bodyPr wrap="square" rtlCol="0">
            <a:spAutoFit/>
          </a:bodyPr>
          <a:lstStyle/>
          <a:p>
            <a:r>
              <a:rPr lang="en-US" altLang="zh-TW" dirty="0"/>
              <a:t>5k-5</a:t>
            </a:r>
            <a:endParaRPr lang="zh-TW" altLang="en-US" dirty="0"/>
          </a:p>
        </p:txBody>
      </p:sp>
      <p:sp>
        <p:nvSpPr>
          <p:cNvPr id="125" name="文字方塊 124"/>
          <p:cNvSpPr txBox="1"/>
          <p:nvPr/>
        </p:nvSpPr>
        <p:spPr>
          <a:xfrm>
            <a:off x="7232787" y="1751224"/>
            <a:ext cx="608741" cy="369332"/>
          </a:xfrm>
          <a:prstGeom prst="rect">
            <a:avLst/>
          </a:prstGeom>
          <a:noFill/>
        </p:spPr>
        <p:txBody>
          <a:bodyPr wrap="square" rtlCol="0">
            <a:spAutoFit/>
          </a:bodyPr>
          <a:lstStyle/>
          <a:p>
            <a:r>
              <a:rPr lang="en-US" altLang="zh-TW" dirty="0"/>
              <a:t>4k-1</a:t>
            </a:r>
            <a:endParaRPr lang="zh-TW" altLang="en-US" dirty="0"/>
          </a:p>
        </p:txBody>
      </p:sp>
      <p:sp>
        <p:nvSpPr>
          <p:cNvPr id="126" name="文字方塊 125"/>
          <p:cNvSpPr txBox="1"/>
          <p:nvPr/>
        </p:nvSpPr>
        <p:spPr>
          <a:xfrm>
            <a:off x="5758781" y="2034694"/>
            <a:ext cx="608741" cy="369332"/>
          </a:xfrm>
          <a:prstGeom prst="rect">
            <a:avLst/>
          </a:prstGeom>
          <a:noFill/>
        </p:spPr>
        <p:txBody>
          <a:bodyPr wrap="square" rtlCol="0">
            <a:spAutoFit/>
          </a:bodyPr>
          <a:lstStyle/>
          <a:p>
            <a:r>
              <a:rPr lang="en-US" altLang="zh-TW" dirty="0"/>
              <a:t>4k-5</a:t>
            </a:r>
            <a:endParaRPr lang="zh-TW" altLang="en-US" dirty="0"/>
          </a:p>
        </p:txBody>
      </p:sp>
      <p:sp>
        <p:nvSpPr>
          <p:cNvPr id="127" name="文字方塊 126"/>
          <p:cNvSpPr txBox="1"/>
          <p:nvPr/>
        </p:nvSpPr>
        <p:spPr>
          <a:xfrm>
            <a:off x="3843604" y="4886600"/>
            <a:ext cx="527067" cy="276999"/>
          </a:xfrm>
          <a:prstGeom prst="rect">
            <a:avLst/>
          </a:prstGeom>
          <a:noFill/>
        </p:spPr>
        <p:txBody>
          <a:bodyPr wrap="square" lIns="0" tIns="0" rIns="0" bIns="0" rtlCol="0">
            <a:spAutoFit/>
          </a:bodyPr>
          <a:lstStyle/>
          <a:p>
            <a:r>
              <a:rPr lang="en-US" altLang="zh-TW" dirty="0"/>
              <a:t>2p-1</a:t>
            </a:r>
            <a:endParaRPr lang="zh-TW" altLang="en-US" dirty="0"/>
          </a:p>
        </p:txBody>
      </p:sp>
      <p:sp>
        <p:nvSpPr>
          <p:cNvPr id="128" name="文字方塊 127"/>
          <p:cNvSpPr txBox="1"/>
          <p:nvPr/>
        </p:nvSpPr>
        <p:spPr>
          <a:xfrm>
            <a:off x="2559492" y="4886598"/>
            <a:ext cx="354285" cy="284078"/>
          </a:xfrm>
          <a:prstGeom prst="rect">
            <a:avLst/>
          </a:prstGeom>
          <a:noFill/>
        </p:spPr>
        <p:txBody>
          <a:bodyPr wrap="square" lIns="0" tIns="0" rIns="0" bIns="0" rtlCol="0">
            <a:spAutoFit/>
          </a:bodyPr>
          <a:lstStyle/>
          <a:p>
            <a:r>
              <a:rPr lang="en-US" altLang="zh-TW" dirty="0"/>
              <a:t>p</a:t>
            </a:r>
            <a:endParaRPr lang="zh-TW" altLang="en-US" dirty="0"/>
          </a:p>
        </p:txBody>
      </p:sp>
      <p:cxnSp>
        <p:nvCxnSpPr>
          <p:cNvPr id="130" name="直線單箭頭接點 129"/>
          <p:cNvCxnSpPr>
            <a:stCxn id="68" idx="2"/>
          </p:cNvCxnSpPr>
          <p:nvPr/>
        </p:nvCxnSpPr>
        <p:spPr>
          <a:xfrm flipH="1">
            <a:off x="7450927" y="4898840"/>
            <a:ext cx="1" cy="27183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155164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內文">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y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10856</TotalTime>
  <Words>988</Words>
  <Application>Microsoft Office PowerPoint</Application>
  <PresentationFormat>自訂</PresentationFormat>
  <Paragraphs>188</Paragraphs>
  <Slides>14</Slides>
  <Notes>4</Notes>
  <HiddenSlides>0</HiddenSlides>
  <MMClips>0</MMClips>
  <ScaleCrop>false</ScaleCrop>
  <HeadingPairs>
    <vt:vector size="6" baseType="variant">
      <vt:variant>
        <vt:lpstr>使用字型</vt:lpstr>
      </vt:variant>
      <vt:variant>
        <vt:i4>13</vt:i4>
      </vt:variant>
      <vt:variant>
        <vt:lpstr>佈景主題</vt:lpstr>
      </vt:variant>
      <vt:variant>
        <vt:i4>2</vt:i4>
      </vt:variant>
      <vt:variant>
        <vt:lpstr>投影片標題</vt:lpstr>
      </vt:variant>
      <vt:variant>
        <vt:i4>14</vt:i4>
      </vt:variant>
    </vt:vector>
  </HeadingPairs>
  <TitlesOfParts>
    <vt:vector size="29" baseType="lpstr">
      <vt:lpstr>Bitstream Vera Sans</vt:lpstr>
      <vt:lpstr>Bitstream Vera Serif</vt:lpstr>
      <vt:lpstr>StarSymbol</vt:lpstr>
      <vt:lpstr>MingLiU</vt:lpstr>
      <vt:lpstr>新細明體</vt:lpstr>
      <vt:lpstr>標楷體</vt:lpstr>
      <vt:lpstr>Arial</vt:lpstr>
      <vt:lpstr>Arial Black</vt:lpstr>
      <vt:lpstr>Calibri</vt:lpstr>
      <vt:lpstr>Cambria Math</vt:lpstr>
      <vt:lpstr>Tahoma</vt:lpstr>
      <vt:lpstr>Times New Roman</vt:lpstr>
      <vt:lpstr>Wingdings</vt:lpstr>
      <vt:lpstr>內文</vt:lpstr>
      <vt:lpstr>mytemplate</vt:lpstr>
      <vt:lpstr>PowerPoint 簡報</vt:lpstr>
      <vt:lpstr>Purposes</vt:lpstr>
      <vt:lpstr>String Type</vt:lpstr>
      <vt:lpstr>More on string and characters</vt:lpstr>
      <vt:lpstr>Substring of a string</vt:lpstr>
      <vt:lpstr>Manipulating a string </vt:lpstr>
      <vt:lpstr>Group Reverse </vt:lpstr>
      <vt:lpstr>Example</vt:lpstr>
      <vt:lpstr>Group Reverse</vt:lpstr>
      <vt:lpstr>Algorithm for Group Reverse</vt:lpstr>
      <vt:lpstr>Lab 4: Runs in a String</vt:lpstr>
      <vt:lpstr>Two Keys</vt:lpstr>
      <vt:lpstr>Input &amp; Output Formats</vt:lpstr>
      <vt:lpstr>Output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mytemplate</dc:title>
  <dc:creator>rabit</dc:creator>
  <cp:lastModifiedBy>Windows 使用者</cp:lastModifiedBy>
  <cp:revision>273</cp:revision>
  <dcterms:created xsi:type="dcterms:W3CDTF">2013-09-25T11:29:07Z</dcterms:created>
  <dcterms:modified xsi:type="dcterms:W3CDTF">2022-10-04T01:54:48Z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fo 1">
    <vt:lpwstr/>
  </property>
  <property fmtid="{D5CDD505-2E9C-101B-9397-08002B2CF9AE}" pid="3" name="Info 2">
    <vt:lpwstr/>
  </property>
  <property fmtid="{D5CDD505-2E9C-101B-9397-08002B2CF9AE}" pid="4" name="Info 3">
    <vt:lpwstr/>
  </property>
  <property fmtid="{D5CDD505-2E9C-101B-9397-08002B2CF9AE}" pid="5" name="Info 4">
    <vt:lpwstr/>
  </property>
</Properties>
</file>