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7" r:id="rId4"/>
    <p:sldId id="261" r:id="rId5"/>
    <p:sldId id="271" r:id="rId6"/>
    <p:sldId id="270" r:id="rId7"/>
    <p:sldId id="265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11.12.2022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11.12.2022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11.12.2022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11.12.2022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11.12.2022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u-dresden.de/ing/informatik/sya/ps/ressourcen/dateien/studium/materialien/mat_kp_datensicherheit/v08_doku.pdf?lang=de" TargetMode="External"/><Relationship Id="rId2" Type="http://schemas.openxmlformats.org/officeDocument/2006/relationships/hyperlink" Target="https://www.youtube.com/watch?v=TWEXCYQKyD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Steganographie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Weiterführende </a:t>
            </a:r>
            <a:r>
              <a:rPr lang="de-DE" dirty="0" err="1"/>
              <a:t>steganografische</a:t>
            </a:r>
            <a:r>
              <a:rPr lang="de-DE" dirty="0"/>
              <a:t> Methoden &amp; </a:t>
            </a:r>
            <a:r>
              <a:rPr lang="de-DE" dirty="0" err="1"/>
              <a:t>Paritätsencoding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7A23E-E86C-8AEC-7DB6-04B56C70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- </a:t>
            </a:r>
            <a:r>
              <a:rPr lang="de-DE" dirty="0" err="1"/>
              <a:t>StegProg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B9E76-E04C-47FE-1080-C584943D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Einbetten und Extrahieren von Text in Bildern</a:t>
            </a:r>
          </a:p>
          <a:p>
            <a:pPr lvl="1"/>
            <a:r>
              <a:rPr lang="de-DE" dirty="0"/>
              <a:t>LSB-Methode </a:t>
            </a:r>
          </a:p>
          <a:p>
            <a:pPr lvl="1"/>
            <a:r>
              <a:rPr lang="de-DE" dirty="0"/>
              <a:t>Paritäts-Enkodierung mit variabler Blocklänge</a:t>
            </a:r>
          </a:p>
          <a:p>
            <a:r>
              <a:rPr lang="de-DE" dirty="0"/>
              <a:t>Kommandozeilen-Anwendung</a:t>
            </a:r>
          </a:p>
          <a:p>
            <a:r>
              <a:rPr lang="de-DE" dirty="0"/>
              <a:t>C# .Net</a:t>
            </a:r>
          </a:p>
          <a:p>
            <a:pPr lvl="1"/>
            <a:r>
              <a:rPr lang="de-DE" dirty="0"/>
              <a:t>GDI+ unterstützt nicht das Laden von </a:t>
            </a:r>
            <a:r>
              <a:rPr lang="de-DE" dirty="0" err="1"/>
              <a:t>Aplha</a:t>
            </a:r>
            <a:r>
              <a:rPr lang="de-DE" dirty="0"/>
              <a:t>-Werten aus </a:t>
            </a:r>
            <a:r>
              <a:rPr lang="de-DE" dirty="0" err="1"/>
              <a:t>bmp</a:t>
            </a:r>
            <a:r>
              <a:rPr lang="de-DE" dirty="0"/>
              <a:t>-Dateien!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E6A2B-A365-FED2-8984-95C6440BB5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BA3B2-7E23-11CA-9B3A-66A613CA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C94A97C-942C-5120-5E4F-9B2953AD8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</p:spTree>
    <p:extLst>
      <p:ext uri="{BB962C8B-B14F-4D97-AF65-F5344CB8AC3E}">
        <p14:creationId xmlns:p14="http://schemas.microsoft.com/office/powerpoint/2010/main" val="299062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FD503-9CB6-78A8-1397-7CAD19FF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E7C07-D7CD-C93C-3FDD-A8FA0D76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Dateiformat ist relevant für die Funktionsweise</a:t>
            </a:r>
          </a:p>
          <a:p>
            <a:r>
              <a:rPr lang="de-DE" dirty="0"/>
              <a:t>Eingeschränkte Anwendungsfälle</a:t>
            </a:r>
          </a:p>
          <a:p>
            <a:r>
              <a:rPr lang="de-DE" dirty="0"/>
              <a:t>Entdeckung der Nachricht durch statische Analyse als größtes Risiko</a:t>
            </a:r>
          </a:p>
          <a:p>
            <a:r>
              <a:rPr lang="de-DE" dirty="0"/>
              <a:t>Schlüsselaustausch limitiert Geheimhaltungsprinzip und dadurch horizontale Skalierung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7857E7-1471-6D95-2919-B73DA30B67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810F00-C993-4228-FC4A-AB8516778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58D29A67-82D0-C0CD-FF0D-94C4B78F6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</p:spTree>
    <p:extLst>
      <p:ext uri="{BB962C8B-B14F-4D97-AF65-F5344CB8AC3E}">
        <p14:creationId xmlns:p14="http://schemas.microsoft.com/office/powerpoint/2010/main" val="74651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DD74D-6C29-F6DC-7367-107AD6EF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und nützliche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3CBEC-DB15-FB1F-E99B-99C35654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Literatur: </a:t>
            </a: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</a:rPr>
              <a:t>Anderson, Ross: Stretching the limits of steganography.</a:t>
            </a: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</a:rPr>
              <a:t>Ross J. Anderson, Fabien A.P. </a:t>
            </a:r>
            <a:r>
              <a:rPr lang="en-US" sz="2800" b="0" i="0" u="none" strike="noStrike" baseline="0" dirty="0" err="1">
                <a:latin typeface="Calibri" panose="020F0502020204030204" pitchFamily="34" charset="0"/>
              </a:rPr>
              <a:t>Petitcolas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: On The Limits of Steganography. In: IEEE Journal of Selected Areas in Communications, S. 474–482.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Weblinks &amp; Videos:</a:t>
            </a:r>
          </a:p>
          <a:p>
            <a:pPr lvl="1"/>
            <a:r>
              <a:rPr lang="de-DE" dirty="0">
                <a:hlinkClick r:id="rId2"/>
              </a:rPr>
              <a:t>https://www.youtube.com/watch?v=TWEXCYQKyDc</a:t>
            </a:r>
            <a:r>
              <a:rPr lang="de-DE" dirty="0"/>
              <a:t> (</a:t>
            </a:r>
            <a:r>
              <a:rPr lang="de-DE" dirty="0" err="1"/>
              <a:t>computerphile</a:t>
            </a:r>
            <a:r>
              <a:rPr lang="de-DE" dirty="0"/>
              <a:t>) </a:t>
            </a:r>
          </a:p>
          <a:p>
            <a:pPr lvl="1"/>
            <a:r>
              <a:rPr lang="de-DE" dirty="0">
                <a:hlinkClick r:id="rId3"/>
              </a:rPr>
              <a:t>https://tu-dresden.de/ing/informatik/sya/ps/ressourcen/dateien/studium/materialien/mat_kp_datensicherheit/v08_doku.pdf?lang=de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CAF57-3079-F6CC-FCE2-BBF013DE92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74344F-F628-2726-865D-29D4E9299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65023C0-0C9A-EEEF-54DD-DC7C5D96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</p:spTree>
    <p:extLst>
      <p:ext uri="{BB962C8B-B14F-4D97-AF65-F5344CB8AC3E}">
        <p14:creationId xmlns:p14="http://schemas.microsoft.com/office/powerpoint/2010/main" val="377154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915C2-ECBB-F6A4-2CBE-FA5F2AA4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999BB-D366-B878-9B4E-5FF5B69E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11.12.2022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D8842-F9B7-B5C1-5689-BBE75BFE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B097414-2EDC-BFCA-200F-BDEF8F650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ADD091FB-5112-C517-A309-F1558A2AD0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Verschlüsselung</a:t>
            </a:r>
          </a:p>
          <a:p>
            <a:r>
              <a:rPr lang="de-DE" sz="2000" dirty="0"/>
              <a:t>Schutz durch Konfusion &amp; Diffusion des Geheimnisses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916063F6-5DAB-6766-C934-E08804ACF0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Steganografie</a:t>
            </a:r>
          </a:p>
          <a:p>
            <a:r>
              <a:rPr lang="de-DE" sz="2000" dirty="0"/>
              <a:t>Schutz durch Verstecken des Geheimnisses in einem Container</a:t>
            </a:r>
          </a:p>
        </p:txBody>
      </p:sp>
      <p:pic>
        <p:nvPicPr>
          <p:cNvPr id="18" name="Inhaltsplatzhalter 8" descr="Detektiv Silhouette">
            <a:extLst>
              <a:ext uri="{FF2B5EF4-FFF2-40B4-BE49-F238E27FC236}">
                <a16:creationId xmlns:a16="http://schemas.microsoft.com/office/drawing/2014/main" id="{1CAF35ED-8C08-0229-4281-9D35D91FF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7760" y="3392805"/>
            <a:ext cx="914400" cy="914400"/>
          </a:xfrm>
          <a:prstGeom prst="rect">
            <a:avLst/>
          </a:prstGeom>
        </p:spPr>
      </p:pic>
      <p:pic>
        <p:nvPicPr>
          <p:cNvPr id="19" name="Inhaltsplatzhalter 10" descr="Büromitarbeiterin mit einfarbiger Füllung">
            <a:extLst>
              <a:ext uri="{FF2B5EF4-FFF2-40B4-BE49-F238E27FC236}">
                <a16:creationId xmlns:a16="http://schemas.microsoft.com/office/drawing/2014/main" id="{50842E5F-06ED-450D-322F-A76F9DB5B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5360" y="4952401"/>
            <a:ext cx="914400" cy="914400"/>
          </a:xfrm>
          <a:prstGeom prst="rect">
            <a:avLst/>
          </a:prstGeom>
        </p:spPr>
      </p:pic>
      <p:pic>
        <p:nvPicPr>
          <p:cNvPr id="20" name="Grafik 19" descr="Büromitarbeiter mit einfarbiger Füllung">
            <a:extLst>
              <a:ext uri="{FF2B5EF4-FFF2-40B4-BE49-F238E27FC236}">
                <a16:creationId xmlns:a16="http://schemas.microsoft.com/office/drawing/2014/main" id="{9D853266-9A09-88C7-7F15-11EBCEEF9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0160" y="4952401"/>
            <a:ext cx="914400" cy="91440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A9CBA7C-C0C8-1005-EF46-6C6A13BC595F}"/>
              </a:ext>
            </a:extLst>
          </p:cNvPr>
          <p:cNvCxnSpPr>
            <a:stCxn id="19" idx="3"/>
          </p:cNvCxnSpPr>
          <p:nvPr/>
        </p:nvCxnSpPr>
        <p:spPr>
          <a:xfrm>
            <a:off x="2499760" y="5409601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8983E14-0ACC-FE67-86BB-DA9FD3479D89}"/>
              </a:ext>
            </a:extLst>
          </p:cNvPr>
          <p:cNvCxnSpPr>
            <a:stCxn id="18" idx="2"/>
          </p:cNvCxnSpPr>
          <p:nvPr/>
        </p:nvCxnSpPr>
        <p:spPr>
          <a:xfrm>
            <a:off x="3464960" y="4307205"/>
            <a:ext cx="0" cy="9658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nhaltsplatzhalter 8" descr="Detektiv Silhouette">
            <a:extLst>
              <a:ext uri="{FF2B5EF4-FFF2-40B4-BE49-F238E27FC236}">
                <a16:creationId xmlns:a16="http://schemas.microsoft.com/office/drawing/2014/main" id="{D5D5B7AB-C1FA-3FC1-B033-B0A0E906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9840" y="3392805"/>
            <a:ext cx="914400" cy="914400"/>
          </a:xfrm>
          <a:prstGeom prst="rect">
            <a:avLst/>
          </a:prstGeom>
        </p:spPr>
      </p:pic>
      <p:pic>
        <p:nvPicPr>
          <p:cNvPr id="26" name="Inhaltsplatzhalter 10" descr="Büromitarbeiterin mit einfarbiger Füllung">
            <a:extLst>
              <a:ext uri="{FF2B5EF4-FFF2-40B4-BE49-F238E27FC236}">
                <a16:creationId xmlns:a16="http://schemas.microsoft.com/office/drawing/2014/main" id="{F9E60640-B3C9-A266-3F99-044F2BC57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7440" y="4952401"/>
            <a:ext cx="914400" cy="914400"/>
          </a:xfrm>
          <a:prstGeom prst="rect">
            <a:avLst/>
          </a:prstGeom>
        </p:spPr>
      </p:pic>
      <p:pic>
        <p:nvPicPr>
          <p:cNvPr id="27" name="Grafik 26" descr="Büromitarbeiter mit einfarbiger Füllung">
            <a:extLst>
              <a:ext uri="{FF2B5EF4-FFF2-40B4-BE49-F238E27FC236}">
                <a16:creationId xmlns:a16="http://schemas.microsoft.com/office/drawing/2014/main" id="{10BA9481-8D4A-3A55-D567-98BD0ED5D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2240" y="4952401"/>
            <a:ext cx="914400" cy="914400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0528A43-92AF-BA03-34A7-382A34F3BAF2}"/>
              </a:ext>
            </a:extLst>
          </p:cNvPr>
          <p:cNvCxnSpPr>
            <a:stCxn id="26" idx="3"/>
          </p:cNvCxnSpPr>
          <p:nvPr/>
        </p:nvCxnSpPr>
        <p:spPr>
          <a:xfrm>
            <a:off x="7761840" y="5409601"/>
            <a:ext cx="19304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7725EDC-8446-C824-B23E-5F1882944E52}"/>
              </a:ext>
            </a:extLst>
          </p:cNvPr>
          <p:cNvCxnSpPr>
            <a:stCxn id="25" idx="2"/>
          </p:cNvCxnSpPr>
          <p:nvPr/>
        </p:nvCxnSpPr>
        <p:spPr>
          <a:xfrm>
            <a:off x="8727040" y="4307205"/>
            <a:ext cx="0" cy="96583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7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64004-7F81-1353-2AE3-F68BA5C6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E002509-CB24-8653-ED90-15FB5AE4A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411" y="2137763"/>
            <a:ext cx="7311950" cy="41052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C6FE2-57B3-0A4A-CA17-4C326CD22D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D58C1C-1FD0-6DE7-A8DD-31D851A9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F0FF71DE-C301-9408-F87D-9FED414D5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</p:spTree>
    <p:extLst>
      <p:ext uri="{BB962C8B-B14F-4D97-AF65-F5344CB8AC3E}">
        <p14:creationId xmlns:p14="http://schemas.microsoft.com/office/powerpoint/2010/main" val="185218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4AC10-DBA6-BDBB-0E27-BB19890C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9CE81-D79F-7B9F-45CD-B27FFA4C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Verstecken von Daten/ einer Nachricht in einem Trägermedium, dem Container</a:t>
            </a:r>
          </a:p>
          <a:p>
            <a:endParaRPr lang="de-DE" dirty="0"/>
          </a:p>
          <a:p>
            <a:r>
              <a:rPr lang="de-DE" dirty="0"/>
              <a:t>Funktionsweise beruht teilweise auf der Unvollkommenheit der menschlichen Sinne</a:t>
            </a:r>
          </a:p>
          <a:p>
            <a:pPr lvl="1"/>
            <a:r>
              <a:rPr lang="de-DE" dirty="0"/>
              <a:t>Leichten Veränderungen wird keine Beachtung zugeschrieben, werden nicht bemerkt.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543F8-9E0B-32FC-9F4F-19B6705EA7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71A7FF-6CB2-B4CD-7261-B1913D05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B32B0DC-5C9D-5EFA-A921-9561AB5F6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</p:spTree>
    <p:extLst>
      <p:ext uri="{BB962C8B-B14F-4D97-AF65-F5344CB8AC3E}">
        <p14:creationId xmlns:p14="http://schemas.microsoft.com/office/powerpoint/2010/main" val="27246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96B7C-C17B-F99F-5B00-C5573384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pic>
        <p:nvPicPr>
          <p:cNvPr id="11" name="Inhaltsplatzhalter 10" descr="Ein Bild, das Essen, Teller, Gericht, Pfanne enthält.&#10;&#10;Automatisch generierte Beschreibung">
            <a:extLst>
              <a:ext uri="{FF2B5EF4-FFF2-40B4-BE49-F238E27FC236}">
                <a16:creationId xmlns:a16="http://schemas.microsoft.com/office/drawing/2014/main" id="{890409F5-D3FB-9EB8-46E5-21323C3A4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69792"/>
            <a:ext cx="4900613" cy="367872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91452-F487-0AC7-1205-B97DEE26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11.12.2022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4A862-A8B9-04DF-E1F4-7D31851C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/>
          </a:p>
        </p:txBody>
      </p:sp>
      <p:pic>
        <p:nvPicPr>
          <p:cNvPr id="15" name="Inhaltsplatzhalter 14" descr="Ein Bild, das Essen, Teller, Gericht, Pfanne enthält.&#10;&#10;Automatisch generierte Beschreibung">
            <a:extLst>
              <a:ext uri="{FF2B5EF4-FFF2-40B4-BE49-F238E27FC236}">
                <a16:creationId xmlns:a16="http://schemas.microsoft.com/office/drawing/2014/main" id="{528543D2-4CEA-5F0D-CB72-845FB14EEC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1227" y="2269792"/>
            <a:ext cx="4900613" cy="3678727"/>
          </a:xfrm>
        </p:spPr>
      </p:pic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EC432B4D-6B97-DD29-1C07-9E8939D10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9A56508-1BD6-7D5B-8CB1-0C1FEF40F1A0}"/>
              </a:ext>
            </a:extLst>
          </p:cNvPr>
          <p:cNvSpPr/>
          <p:nvPr/>
        </p:nvSpPr>
        <p:spPr>
          <a:xfrm>
            <a:off x="3535680" y="5008880"/>
            <a:ext cx="1960880" cy="110347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Original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63C5D9B-1757-7003-CCA7-BBDB9FA81CF4}"/>
              </a:ext>
            </a:extLst>
          </p:cNvPr>
          <p:cNvSpPr/>
          <p:nvPr/>
        </p:nvSpPr>
        <p:spPr>
          <a:xfrm>
            <a:off x="8768080" y="5008880"/>
            <a:ext cx="1960880" cy="110347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Eingebettet</a:t>
            </a:r>
          </a:p>
        </p:txBody>
      </p:sp>
    </p:spTree>
    <p:extLst>
      <p:ext uri="{BB962C8B-B14F-4D97-AF65-F5344CB8AC3E}">
        <p14:creationId xmlns:p14="http://schemas.microsoft.com/office/powerpoint/2010/main" val="26467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3BD38-AC55-B8D9-7E38-9A0D3459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 Steganografie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C3DC9-A248-0E49-C6A3-7D38A061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bereits veröffentlichter Dateien</a:t>
            </a:r>
          </a:p>
          <a:p>
            <a:r>
              <a:rPr lang="de-DE" dirty="0"/>
              <a:t>LSB-Methode erzeugt visuelles Rauschen</a:t>
            </a:r>
          </a:p>
          <a:p>
            <a:r>
              <a:rPr lang="de-DE" dirty="0"/>
              <a:t>Statistische Analyse der niederwertigen Bits</a:t>
            </a:r>
          </a:p>
          <a:p>
            <a:pPr lvl="1"/>
            <a:r>
              <a:rPr lang="de-DE" dirty="0"/>
              <a:t>Häufig ähnliche Werte, welche sich nur in einem Bit unterschieden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4BFBD4-8844-D000-2516-AEA8DA2FD4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851BE4-2C8F-B77E-46B0-AA1CA52D2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0F5B6-F731-084D-16B8-25384DC27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6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4DC29-2BE6-7AB4-61B5-ADF2215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Methoden zur Sicherheitssteigerung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79D22-9BA9-8DF1-84AB-57D6771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Verschlüsselung der versandten Nachricht</a:t>
            </a:r>
          </a:p>
          <a:p>
            <a:r>
              <a:rPr lang="de-DE" dirty="0"/>
              <a:t>Schlüsselgesteuerte Einbettung in Pixel</a:t>
            </a:r>
          </a:p>
          <a:p>
            <a:r>
              <a:rPr lang="de-DE" dirty="0"/>
              <a:t>Diskrete Kosinus Transformation (JPEG)</a:t>
            </a:r>
          </a:p>
          <a:p>
            <a:r>
              <a:rPr lang="de-DE" u="sng" dirty="0"/>
              <a:t>Paritäts-Encoding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34F86-A7E5-3071-B637-EB9F81C1A8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8AA3F3-C017-74F5-98BB-7E3E4AABB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6B2459-FD80-988A-9B02-89ADE0C45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</p:spTree>
    <p:extLst>
      <p:ext uri="{BB962C8B-B14F-4D97-AF65-F5344CB8AC3E}">
        <p14:creationId xmlns:p14="http://schemas.microsoft.com/office/powerpoint/2010/main" val="3195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15F91-7BF0-2979-4E67-AC91EFE3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Paritäts-Encoding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EF4BE-E8AE-DDA8-4A8B-D7805C29FD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C14445-3438-DCD3-CF3E-A134DFEF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FF3C006-7221-9288-EB2E-5EC0AE24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Betrachtung eines Pixel-Blocks (Parität der niederwertigsten Bits)</a:t>
            </a:r>
          </a:p>
          <a:p>
            <a:r>
              <a:rPr lang="de-DE" sz="2400" dirty="0"/>
              <a:t>Blockgröße n als Variable</a:t>
            </a:r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EE650A-6F9C-BD7C-F1A2-6C09F5FB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04" y="2980534"/>
            <a:ext cx="7785696" cy="3145630"/>
          </a:xfrm>
          <a:prstGeom prst="rect">
            <a:avLst/>
          </a:prstGeom>
        </p:spPr>
      </p:pic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4A27DD55-FB45-6D10-78A5-196B2F7C6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</p:spTree>
    <p:extLst>
      <p:ext uri="{BB962C8B-B14F-4D97-AF65-F5344CB8AC3E}">
        <p14:creationId xmlns:p14="http://schemas.microsoft.com/office/powerpoint/2010/main" val="15003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BF656-D901-B1D3-64A8-A802E467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Paritäts-Encoding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9E5D52-CCAF-0CEA-D583-A9BDB2263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𝐺𝑒h𝑒𝑖𝑚𝑛𝑖𝑠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𝐶𝑜𝑛𝑡𝑎𝑖𝑛𝑒𝑟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𝐶𝑜𝑛𝑡𝑎𝑖𝑛𝑒𝑟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𝐵𝑟𝑒𝑖𝑡𝑒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𝑇𝑒𝑥𝑡𝑙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𝐿𝑆𝐵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𝐺𝑒h𝑒𝑖𝑚𝑛𝑖𝑠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16 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𝑈𝑇𝐹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𝑇𝑒𝑥𝑡𝑙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𝑛𝑔𝑒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𝑃𝑎𝑟𝑖𝑡𝑦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𝐺𝑒h𝑒𝑖𝑚𝑛𝑖𝑠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16 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𝑈𝑇𝐹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Vorteile: Änderungsrate sinkt, In einem Block kann ein passendes Bit gewählt werden </a:t>
                </a:r>
              </a:p>
              <a:p>
                <a:r>
                  <a:rPr lang="de-DE" dirty="0"/>
                  <a:t>Nachteile: geringere Speicherkapazität reduziert um Faktor 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9E5D52-CCAF-0CEA-D583-A9BDB2263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0" b="-1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D48A6-569C-4ACE-B584-E7B9610EF5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11.12.2022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CCA14F-746C-3ED1-3808-5BCE66FB9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4730E44-4BD3-E3A2-64D5-B72AB2D84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111125"/>
          </a:xfrm>
        </p:spPr>
        <p:txBody>
          <a:bodyPr/>
          <a:lstStyle/>
          <a:p>
            <a:r>
              <a:rPr lang="de-DE" dirty="0"/>
              <a:t>Intelligent Systems Design „Hackathon“ – Jonas Behrens</a:t>
            </a:r>
          </a:p>
        </p:txBody>
      </p:sp>
    </p:spTree>
    <p:extLst>
      <p:ext uri="{BB962C8B-B14F-4D97-AF65-F5344CB8AC3E}">
        <p14:creationId xmlns:p14="http://schemas.microsoft.com/office/powerpoint/2010/main" val="180796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0</TotalTime>
  <Words>433</Words>
  <Application>Microsoft Office PowerPoint</Application>
  <PresentationFormat>Breitbild</PresentationFormat>
  <Paragraphs>90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Source Sans Pro</vt:lpstr>
      <vt:lpstr>Office-Design</vt:lpstr>
      <vt:lpstr>Steganographie</vt:lpstr>
      <vt:lpstr>Recap</vt:lpstr>
      <vt:lpstr>Recap</vt:lpstr>
      <vt:lpstr>Recap</vt:lpstr>
      <vt:lpstr>Vergleich</vt:lpstr>
      <vt:lpstr>Schwachstellen Steganografie</vt:lpstr>
      <vt:lpstr>Weitere Methoden zur Sicherheitssteigerung</vt:lpstr>
      <vt:lpstr>Paritäts-Encoding</vt:lpstr>
      <vt:lpstr>Paritäts-Encoding</vt:lpstr>
      <vt:lpstr>Demo - StegProg</vt:lpstr>
      <vt:lpstr>Fazit</vt:lpstr>
      <vt:lpstr>Quellen und nützliche Links</vt:lpstr>
    </vt:vector>
  </TitlesOfParts>
  <Company>viadee Unternehmensberatung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Steganographie</dc:title>
  <dc:creator>Behrens, Jonas</dc:creator>
  <cp:lastModifiedBy>Behrens, Jonas</cp:lastModifiedBy>
  <cp:revision>2</cp:revision>
  <dcterms:created xsi:type="dcterms:W3CDTF">2022-12-11T10:59:46Z</dcterms:created>
  <dcterms:modified xsi:type="dcterms:W3CDTF">2022-12-11T16:38:34Z</dcterms:modified>
</cp:coreProperties>
</file>