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90CB-3A0C-4E9C-97C3-FD2E99DA1F54}" type="datetimeFigureOut">
              <a:rPr lang="en-US" smtClean="0"/>
              <a:t>12/03/2012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242D-70A9-4A9F-94B5-FF9C55FC1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Study Guide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701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6: Metropolis-Hastings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General: Proposal density q, target f.  Generate a Y from proposal, move with probability f(y)q(</a:t>
            </a:r>
            <a:r>
              <a:rPr lang="en-US" dirty="0" err="1"/>
              <a:t>x|y</a:t>
            </a:r>
            <a:r>
              <a:rPr lang="en-US" dirty="0"/>
              <a:t>)/(f(x)q(</a:t>
            </a:r>
            <a:r>
              <a:rPr lang="en-US" dirty="0" err="1"/>
              <a:t>y|x</a:t>
            </a:r>
            <a:r>
              <a:rPr lang="en-US" dirty="0"/>
              <a:t>)).  Otherwise, repeat current x</a:t>
            </a:r>
          </a:p>
          <a:p>
            <a:r>
              <a:rPr lang="en-US" dirty="0"/>
              <a:t>Independent – when you have a good shape match.  Conditions drop in conditionals</a:t>
            </a:r>
          </a:p>
          <a:p>
            <a:r>
              <a:rPr lang="en-US" dirty="0">
                <a:solidFill>
                  <a:schemeClr val="bg1"/>
                </a:solidFill>
              </a:rPr>
              <a:t>Random Walk (Proposal Symmetric about </a:t>
            </a:r>
            <a:r>
              <a:rPr lang="en-US" dirty="0" err="1">
                <a:solidFill>
                  <a:schemeClr val="bg1"/>
                </a:solidFill>
              </a:rPr>
              <a:t>X_t</a:t>
            </a:r>
            <a:r>
              <a:rPr lang="en-US" dirty="0">
                <a:solidFill>
                  <a:schemeClr val="bg1"/>
                </a:solidFill>
              </a:rPr>
              <a:t>/Perturbation symmetric about 0) – computing is easier because q’s cancel and we just evaluate the target.</a:t>
            </a:r>
          </a:p>
          <a:p>
            <a:r>
              <a:rPr lang="en-US" dirty="0">
                <a:solidFill>
                  <a:schemeClr val="bg1"/>
                </a:solidFill>
              </a:rPr>
              <a:t>Relation to Accept-Reject</a:t>
            </a:r>
          </a:p>
          <a:p>
            <a:r>
              <a:rPr lang="en-US" dirty="0">
                <a:solidFill>
                  <a:schemeClr val="bg1"/>
                </a:solidFill>
              </a:rPr>
              <a:t>Acceptance Rates – 25-50% is good target.  Tune scale of proposal to achieve</a:t>
            </a:r>
          </a:p>
        </p:txBody>
      </p:sp>
    </p:spTree>
    <p:extLst>
      <p:ext uri="{BB962C8B-B14F-4D97-AF65-F5344CB8AC3E}">
        <p14:creationId xmlns:p14="http://schemas.microsoft.com/office/powerpoint/2010/main" val="5541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6: Metropolis-Hastings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General: Proposal density q, target f.  Generate a Y from proposal, move with probability f(y)q(</a:t>
            </a:r>
            <a:r>
              <a:rPr lang="en-US" dirty="0" err="1"/>
              <a:t>x|y</a:t>
            </a:r>
            <a:r>
              <a:rPr lang="en-US" dirty="0"/>
              <a:t>)/(f(x)q(</a:t>
            </a:r>
            <a:r>
              <a:rPr lang="en-US" dirty="0" err="1"/>
              <a:t>y|x</a:t>
            </a:r>
            <a:r>
              <a:rPr lang="en-US" dirty="0"/>
              <a:t>)).  Otherwise, repeat current x</a:t>
            </a:r>
          </a:p>
          <a:p>
            <a:r>
              <a:rPr lang="en-US" dirty="0"/>
              <a:t>Independent – when you have a good shape match.  Conditions drop in conditionals</a:t>
            </a:r>
          </a:p>
          <a:p>
            <a:r>
              <a:rPr lang="en-US" dirty="0"/>
              <a:t>Random Walk (Proposal Symmetric about </a:t>
            </a:r>
            <a:r>
              <a:rPr lang="en-US" dirty="0" err="1"/>
              <a:t>X_t</a:t>
            </a:r>
            <a:r>
              <a:rPr lang="en-US" dirty="0"/>
              <a:t>/Perturbation symmetric about 0) – computing is easier because q’s cancel and we just evaluate the target.</a:t>
            </a:r>
          </a:p>
          <a:p>
            <a:r>
              <a:rPr lang="en-US" dirty="0">
                <a:solidFill>
                  <a:schemeClr val="bg1"/>
                </a:solidFill>
              </a:rPr>
              <a:t>Relation to Accept-Reject</a:t>
            </a:r>
          </a:p>
          <a:p>
            <a:r>
              <a:rPr lang="en-US" dirty="0">
                <a:solidFill>
                  <a:schemeClr val="bg1"/>
                </a:solidFill>
              </a:rPr>
              <a:t>Acceptance Rates – 25-50% is good target.  Tune scale of proposal to achieve</a:t>
            </a:r>
          </a:p>
        </p:txBody>
      </p:sp>
    </p:spTree>
    <p:extLst>
      <p:ext uri="{BB962C8B-B14F-4D97-AF65-F5344CB8AC3E}">
        <p14:creationId xmlns:p14="http://schemas.microsoft.com/office/powerpoint/2010/main" val="5541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6: Metropolis-Hastings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General: Proposal density q, target f.  Generate a Y from proposal, move with probability f(y)q(</a:t>
            </a:r>
            <a:r>
              <a:rPr lang="en-US" dirty="0" err="1"/>
              <a:t>x|y</a:t>
            </a:r>
            <a:r>
              <a:rPr lang="en-US" dirty="0"/>
              <a:t>)/(f(x)q(</a:t>
            </a:r>
            <a:r>
              <a:rPr lang="en-US" dirty="0" err="1"/>
              <a:t>y|x</a:t>
            </a:r>
            <a:r>
              <a:rPr lang="en-US" dirty="0"/>
              <a:t>)).  Otherwise, repeat current x</a:t>
            </a:r>
          </a:p>
          <a:p>
            <a:r>
              <a:rPr lang="en-US" dirty="0"/>
              <a:t>Independent – when you have a good shape match.  Conditions drop in conditionals</a:t>
            </a:r>
          </a:p>
          <a:p>
            <a:r>
              <a:rPr lang="en-US" dirty="0"/>
              <a:t>Random Walk (Proposal Symmetric about </a:t>
            </a:r>
            <a:r>
              <a:rPr lang="en-US" dirty="0" err="1"/>
              <a:t>X_t</a:t>
            </a:r>
            <a:r>
              <a:rPr lang="en-US" dirty="0"/>
              <a:t>/Perturbation symmetric about 0) – computing is easier because q’s cancel and we just evaluate the target.</a:t>
            </a:r>
          </a:p>
          <a:p>
            <a:r>
              <a:rPr lang="en-US" dirty="0"/>
              <a:t>Relation to Accept-Reject</a:t>
            </a:r>
          </a:p>
          <a:p>
            <a:r>
              <a:rPr lang="en-US" dirty="0">
                <a:solidFill>
                  <a:schemeClr val="bg1"/>
                </a:solidFill>
              </a:rPr>
              <a:t>Acceptance Rates – 25-50% is good target.  Tune scale of proposal to achieve</a:t>
            </a:r>
          </a:p>
        </p:txBody>
      </p:sp>
    </p:spTree>
    <p:extLst>
      <p:ext uri="{BB962C8B-B14F-4D97-AF65-F5344CB8AC3E}">
        <p14:creationId xmlns:p14="http://schemas.microsoft.com/office/powerpoint/2010/main" val="5541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6: Metropolis-Hastings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General: Proposal density q, target f.  Generate a Y from proposal, move with probability f(y)q(</a:t>
            </a:r>
            <a:r>
              <a:rPr lang="en-US" dirty="0" err="1"/>
              <a:t>x|y</a:t>
            </a:r>
            <a:r>
              <a:rPr lang="en-US" dirty="0"/>
              <a:t>)/(f(x)q(</a:t>
            </a:r>
            <a:r>
              <a:rPr lang="en-US" dirty="0" err="1"/>
              <a:t>y|x</a:t>
            </a:r>
            <a:r>
              <a:rPr lang="en-US" dirty="0"/>
              <a:t>)).  Otherwise, repeat current x</a:t>
            </a:r>
          </a:p>
          <a:p>
            <a:r>
              <a:rPr lang="en-US" dirty="0"/>
              <a:t>Independent – when you have a good shape match.  Conditions drop in conditionals</a:t>
            </a:r>
          </a:p>
          <a:p>
            <a:r>
              <a:rPr lang="en-US" dirty="0"/>
              <a:t>Random Walk (Proposal Symmetric about </a:t>
            </a:r>
            <a:r>
              <a:rPr lang="en-US" dirty="0" err="1"/>
              <a:t>X_t</a:t>
            </a:r>
            <a:r>
              <a:rPr lang="en-US" dirty="0"/>
              <a:t>/Perturbation symmetric about 0) – computing is easier because q’s cancel and we just evaluate the target.</a:t>
            </a:r>
          </a:p>
          <a:p>
            <a:r>
              <a:rPr lang="en-US" dirty="0"/>
              <a:t>Relation to Accept-Reject</a:t>
            </a:r>
          </a:p>
          <a:p>
            <a:r>
              <a:rPr lang="en-US" dirty="0"/>
              <a:t>Acceptance Rates – 25-50% is good target.  Tune scale of proposal to achieve</a:t>
            </a:r>
          </a:p>
        </p:txBody>
      </p:sp>
    </p:spTree>
    <p:extLst>
      <p:ext uri="{BB962C8B-B14F-4D97-AF65-F5344CB8AC3E}">
        <p14:creationId xmlns:p14="http://schemas.microsoft.com/office/powerpoint/2010/main" val="17493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7: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the multidimensional problem down into smaller pieces.  Sample from full conditional distributions in turn</a:t>
            </a:r>
          </a:p>
          <a:p>
            <a:r>
              <a:rPr lang="en-US" dirty="0"/>
              <a:t>Works well for hierarchical models, missing &amp; latent variables models</a:t>
            </a:r>
          </a:p>
          <a:p>
            <a:r>
              <a:rPr lang="en-US" dirty="0"/>
              <a:t>Different parameterizations can produce different full conditionals – want the least covariance between the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7: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Rao-Blackwellization</a:t>
            </a:r>
            <a:r>
              <a:rPr lang="en-US" dirty="0"/>
              <a:t> – used in estimation.  Instead of averaging the draws, average the expected values of the full conditionals from each iteration.</a:t>
            </a:r>
          </a:p>
          <a:p>
            <a:r>
              <a:rPr lang="en-US" dirty="0"/>
              <a:t>Varying the structure</a:t>
            </a:r>
          </a:p>
          <a:p>
            <a:pPr lvl="1"/>
            <a:r>
              <a:rPr lang="en-US" dirty="0" smtClean="0"/>
              <a:t>Metropolis </a:t>
            </a:r>
            <a:r>
              <a:rPr lang="en-US" dirty="0"/>
              <a:t>within Gibbs – Other methods may be used in combination with Gibbs sampling to sample the full conditionals</a:t>
            </a:r>
          </a:p>
          <a:p>
            <a:pPr lvl="1"/>
            <a:r>
              <a:rPr lang="en-US" dirty="0"/>
              <a:t>Blocking – multivariate draws may speed convergence</a:t>
            </a:r>
          </a:p>
          <a:p>
            <a:r>
              <a:rPr lang="en-US" dirty="0"/>
              <a:t>Improper Priors – be careful that model is set-up to give a proper stationary/posterior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8: Monitoring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Reaching Stationary Distribution (Chain is independent of initial values)</a:t>
            </a:r>
          </a:p>
          <a:p>
            <a:r>
              <a:rPr lang="en-US" dirty="0"/>
              <a:t>Enough observations collected so that inference can be performed (managing correlation in draws)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8: Convergence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Autocorrelation- </a:t>
            </a:r>
            <a:r>
              <a:rPr lang="en-US" dirty="0"/>
              <a:t>Reveal how correlated the draws are.  The worse these </a:t>
            </a:r>
            <a:r>
              <a:rPr lang="en-US" dirty="0" smtClean="0"/>
              <a:t>look (correlation at higher lags), </a:t>
            </a:r>
            <a:r>
              <a:rPr lang="en-US" dirty="0"/>
              <a:t>the more burn-in and more collection you will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History-</a:t>
            </a:r>
            <a:r>
              <a:rPr lang="en-US" dirty="0"/>
              <a:t>plots that meander slowly through parameter space </a:t>
            </a:r>
            <a:r>
              <a:rPr lang="en-US" dirty="0" smtClean="0"/>
              <a:t>reveal problems, should </a:t>
            </a:r>
            <a:r>
              <a:rPr lang="en-US" dirty="0"/>
              <a:t>bounce around </a:t>
            </a:r>
            <a:r>
              <a:rPr lang="en-US" dirty="0" smtClean="0"/>
              <a:t>rapidly</a:t>
            </a:r>
          </a:p>
          <a:p>
            <a:r>
              <a:rPr lang="en-US" dirty="0" smtClean="0"/>
              <a:t>Density – should be smooth for continuous variables</a:t>
            </a:r>
          </a:p>
          <a:p>
            <a:r>
              <a:rPr lang="en-US" dirty="0" smtClean="0"/>
              <a:t>Cumulative – indicates convergence of averages</a:t>
            </a:r>
          </a:p>
        </p:txBody>
      </p:sp>
    </p:spTree>
    <p:extLst>
      <p:ext uri="{BB962C8B-B14F-4D97-AF65-F5344CB8AC3E}">
        <p14:creationId xmlns:p14="http://schemas.microsoft.com/office/powerpoint/2010/main" val="12380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8: Comparing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Are the two chains in the </a:t>
            </a:r>
            <a:r>
              <a:rPr lang="en-US" dirty="0" smtClean="0"/>
              <a:t>same spot/distribution</a:t>
            </a:r>
            <a:r>
              <a:rPr lang="en-US" dirty="0"/>
              <a:t>?</a:t>
            </a:r>
          </a:p>
          <a:p>
            <a:r>
              <a:rPr lang="en-US" dirty="0" smtClean="0"/>
              <a:t>Kolmogorov-Smirnov </a:t>
            </a:r>
            <a:r>
              <a:rPr lang="en-US" dirty="0"/>
              <a:t>– want p-values to be uniformly distributed to indicate no problem with lack of fit.</a:t>
            </a:r>
          </a:p>
          <a:p>
            <a:r>
              <a:rPr lang="en-US" dirty="0" err="1" smtClean="0"/>
              <a:t>Gelman</a:t>
            </a:r>
            <a:r>
              <a:rPr lang="en-US" dirty="0" smtClean="0"/>
              <a:t>-Rubin </a:t>
            </a:r>
            <a:r>
              <a:rPr lang="en-US" dirty="0"/>
              <a:t>– compare within and between chain variances.  Want the between chain variance to become small, shrink factor to be close to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8: </a:t>
            </a:r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Thinning/Subsampling – used in some diagnostics to approximate an </a:t>
            </a:r>
            <a:r>
              <a:rPr lang="en-US" dirty="0" err="1"/>
              <a:t>iid</a:t>
            </a:r>
            <a:r>
              <a:rPr lang="en-US" dirty="0"/>
              <a:t> sample.  Useful when storage is an issue, but all values should be included in inference, in spite of correlation.</a:t>
            </a:r>
          </a:p>
          <a:p>
            <a:r>
              <a:rPr lang="en-US" dirty="0" smtClean="0"/>
              <a:t>Effective </a:t>
            </a:r>
            <a:r>
              <a:rPr lang="en-US" dirty="0"/>
              <a:t>sample size and fixed-width batch means – can be used in conjunction with half-width rule to determine how large an </a:t>
            </a:r>
            <a:r>
              <a:rPr lang="en-US" dirty="0" err="1"/>
              <a:t>Nsim</a:t>
            </a:r>
            <a:r>
              <a:rPr lang="en-US" dirty="0"/>
              <a:t> is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Newton-</a:t>
            </a:r>
            <a:r>
              <a:rPr lang="en-US" dirty="0" err="1"/>
              <a:t>Raphson</a:t>
            </a:r>
            <a:r>
              <a:rPr lang="en-US" dirty="0"/>
              <a:t>/Gradient Method (non- MC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Newton-</a:t>
            </a:r>
            <a:r>
              <a:rPr lang="en-US" dirty="0" err="1"/>
              <a:t>Raphson</a:t>
            </a:r>
            <a:r>
              <a:rPr lang="en-US" dirty="0"/>
              <a:t>/Gradient Method (non- MC)</a:t>
            </a:r>
          </a:p>
          <a:p>
            <a:r>
              <a:rPr lang="en-US" dirty="0"/>
              <a:t>Stochastic Search – sample from the domain of the variable, apply objective function to all values in sample and choose value for which max objective is achieved</a:t>
            </a:r>
          </a:p>
          <a:p>
            <a:pPr lvl="1"/>
            <a:r>
              <a:rPr lang="en-US" dirty="0"/>
              <a:t>	Sampling uniformly from domain </a:t>
            </a:r>
          </a:p>
          <a:p>
            <a:pPr lvl="1"/>
            <a:r>
              <a:rPr lang="en-US" dirty="0"/>
              <a:t>	Sampling from a density related to the </a:t>
            </a:r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Newton-</a:t>
            </a:r>
            <a:r>
              <a:rPr lang="en-US" dirty="0" err="1"/>
              <a:t>Raphson</a:t>
            </a:r>
            <a:r>
              <a:rPr lang="en-US" dirty="0"/>
              <a:t>/Gradient Method (non- MC)</a:t>
            </a:r>
          </a:p>
          <a:p>
            <a:r>
              <a:rPr lang="en-US" dirty="0"/>
              <a:t>Stochastic Search – sample from the domain of the variable, apply objective function to all values in sample and choose value for which max objective is achieved</a:t>
            </a:r>
          </a:p>
          <a:p>
            <a:pPr lvl="1"/>
            <a:r>
              <a:rPr lang="en-US" dirty="0"/>
              <a:t>	Sampling uniformly from domain </a:t>
            </a:r>
          </a:p>
          <a:p>
            <a:pPr lvl="1"/>
            <a:r>
              <a:rPr lang="en-US" dirty="0"/>
              <a:t>	Sampling from a density related to the objective</a:t>
            </a:r>
          </a:p>
          <a:p>
            <a:r>
              <a:rPr lang="en-US" dirty="0"/>
              <a:t>Stochastic Gradient Method – randomness in direction of move</a:t>
            </a:r>
          </a:p>
        </p:txBody>
      </p:sp>
    </p:spTree>
    <p:extLst>
      <p:ext uri="{BB962C8B-B14F-4D97-AF65-F5344CB8AC3E}">
        <p14:creationId xmlns:p14="http://schemas.microsoft.com/office/powerpoint/2010/main" val="1544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5: 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iteration is a single draw from a sequence of densities with increasing temperatures</a:t>
            </a:r>
          </a:p>
          <a:p>
            <a:r>
              <a:rPr lang="en-US" dirty="0"/>
              <a:t>Increase temperature via: </a:t>
            </a:r>
          </a:p>
          <a:p>
            <a:pPr lvl="1"/>
            <a:r>
              <a:rPr lang="en-US" dirty="0"/>
              <a:t>Re-observing same sample to concentrate likelihood</a:t>
            </a:r>
          </a:p>
          <a:p>
            <a:pPr lvl="1"/>
            <a:r>
              <a:rPr lang="en-US" dirty="0" err="1"/>
              <a:t>Boltzman</a:t>
            </a:r>
            <a:r>
              <a:rPr lang="en-US" dirty="0"/>
              <a:t>-Gibbs transforms </a:t>
            </a:r>
            <a:r>
              <a:rPr lang="en-US" dirty="0" err="1"/>
              <a:t>exp</a:t>
            </a:r>
            <a:r>
              <a:rPr lang="en-US" dirty="0"/>
              <a:t>(h(theta)/</a:t>
            </a:r>
            <a:r>
              <a:rPr lang="en-US" dirty="0" err="1"/>
              <a:t>T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Cooling schedule important for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5: 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implemented via a Metropolis Hastings draw with a symmetric proposal (can adjust scale of proposal within algorithm)</a:t>
            </a:r>
          </a:p>
          <a:p>
            <a:pPr lvl="1"/>
            <a:r>
              <a:rPr lang="en-US" dirty="0"/>
              <a:t>	Move to the perturbed location if density is higher there.</a:t>
            </a:r>
          </a:p>
          <a:p>
            <a:pPr lvl="1"/>
            <a:r>
              <a:rPr lang="en-US" dirty="0"/>
              <a:t>	Probability of moving if density is lower</a:t>
            </a:r>
          </a:p>
        </p:txBody>
      </p:sp>
    </p:spTree>
    <p:extLst>
      <p:ext uri="{BB962C8B-B14F-4D97-AF65-F5344CB8AC3E}">
        <p14:creationId xmlns:p14="http://schemas.microsoft.com/office/powerpoint/2010/main" val="35707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5: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observed data x, missing data z, parameter of interest </a:t>
            </a:r>
            <a:r>
              <a:rPr lang="en-US" dirty="0" smtClean="0"/>
              <a:t>theta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Initialize theta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Find the expected value of z given theta and x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Maximize theta given the complete data x and z.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Monte Carlo EM – replace the expected value in step 2 with a draw from the conditional distribution.  Useful when computing the expected value is computationally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– Markov Chains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Markov property - the next state depends only on the current state and not on the sequence of events that preceded it. </a:t>
            </a:r>
          </a:p>
          <a:p>
            <a:r>
              <a:rPr lang="en-US" dirty="0"/>
              <a:t>Irreducible </a:t>
            </a:r>
            <a:r>
              <a:rPr lang="en-US" dirty="0" smtClean="0"/>
              <a:t>– it </a:t>
            </a:r>
            <a:r>
              <a:rPr lang="en-US" dirty="0"/>
              <a:t>is possible to get to any state from any state.</a:t>
            </a:r>
          </a:p>
          <a:p>
            <a:r>
              <a:rPr lang="en-US" dirty="0"/>
              <a:t>Aperiodic - returns to state </a:t>
            </a:r>
            <a:r>
              <a:rPr lang="en-US" i="1" dirty="0" err="1"/>
              <a:t>i</a:t>
            </a:r>
            <a:r>
              <a:rPr lang="en-US" dirty="0"/>
              <a:t> can occur at irregular times</a:t>
            </a:r>
          </a:p>
          <a:p>
            <a:r>
              <a:rPr lang="en-US" dirty="0"/>
              <a:t>Stationary distribution – limiting probability of being in a particular state</a:t>
            </a:r>
          </a:p>
          <a:p>
            <a:r>
              <a:rPr lang="en-US" dirty="0" err="1"/>
              <a:t>Ergodic</a:t>
            </a:r>
            <a:r>
              <a:rPr lang="en-US" dirty="0"/>
              <a:t> - A Markov chain is </a:t>
            </a:r>
            <a:r>
              <a:rPr lang="en-US" dirty="0" err="1"/>
              <a:t>ergodic</a:t>
            </a:r>
            <a:r>
              <a:rPr lang="en-US" dirty="0"/>
              <a:t> if the chain is irreducible, aperiodic, and positive recurrent.  An </a:t>
            </a:r>
            <a:r>
              <a:rPr lang="en-US" dirty="0" err="1"/>
              <a:t>ergodic</a:t>
            </a:r>
            <a:r>
              <a:rPr lang="en-US" dirty="0"/>
              <a:t> chain has a unique stationary distribution.</a:t>
            </a:r>
          </a:p>
          <a:p>
            <a:r>
              <a:rPr lang="en-US" dirty="0"/>
              <a:t>Key  is constructing a kernel to give the target distribution as the stationary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449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6: Metropolis-Hastings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General: Proposal density q, target f.  Generate a Y from proposal, move with probability f(y)q(</a:t>
            </a:r>
            <a:r>
              <a:rPr lang="en-US" dirty="0" err="1"/>
              <a:t>x|y</a:t>
            </a:r>
            <a:r>
              <a:rPr lang="en-US" dirty="0"/>
              <a:t>)/(f(x)q(</a:t>
            </a:r>
            <a:r>
              <a:rPr lang="en-US" dirty="0" err="1"/>
              <a:t>y|x</a:t>
            </a:r>
            <a:r>
              <a:rPr lang="en-US" dirty="0"/>
              <a:t>)).  Otherwise, repeat current </a:t>
            </a:r>
            <a:r>
              <a:rPr lang="en-US" dirty="0" smtClean="0"/>
              <a:t>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Independent – when you have a good shape match.  Conditions drop in conditionals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Random Walk (Proposal Symmetric about </a:t>
            </a:r>
            <a:r>
              <a:rPr lang="en-US" dirty="0" err="1" smtClean="0">
                <a:solidFill>
                  <a:schemeClr val="bg1"/>
                </a:solidFill>
              </a:rPr>
              <a:t>X_t</a:t>
            </a:r>
            <a:r>
              <a:rPr lang="en-US" dirty="0" smtClean="0">
                <a:solidFill>
                  <a:schemeClr val="bg1"/>
                </a:solidFill>
              </a:rPr>
              <a:t>/Perturbation symmetric about 0) – computing is easier because q’s cancel and we just evaluate the target.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Relation to Accept-Reject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Acceptance Rates – 25-50% is good target.  Tune scale of proposal to achieve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1013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Final Exam Study Guide </vt:lpstr>
      <vt:lpstr>Module 5: Optimization</vt:lpstr>
      <vt:lpstr>Module 5: Optimization</vt:lpstr>
      <vt:lpstr>Module 5: Optimization</vt:lpstr>
      <vt:lpstr>Module 5: Simulated Annealing</vt:lpstr>
      <vt:lpstr>Module 5: Simulated Annealing</vt:lpstr>
      <vt:lpstr>Module 5: EM Algorithm</vt:lpstr>
      <vt:lpstr>Module 6 – Markov Chains </vt:lpstr>
      <vt:lpstr>Module 6: Metropolis-Hastings</vt:lpstr>
      <vt:lpstr>Module 6: Metropolis-Hastings</vt:lpstr>
      <vt:lpstr>Module 6: Metropolis-Hastings</vt:lpstr>
      <vt:lpstr>Module 6: Metropolis-Hastings</vt:lpstr>
      <vt:lpstr>Module 6: Metropolis-Hastings</vt:lpstr>
      <vt:lpstr>Module 7: Gibbs Sampling</vt:lpstr>
      <vt:lpstr>Module 7: Gibbs Sampling</vt:lpstr>
      <vt:lpstr>Module 8: Monitoring Convergence</vt:lpstr>
      <vt:lpstr>Module 8: Convergence Tools</vt:lpstr>
      <vt:lpstr>Module 8: Comparing Chains</vt:lpstr>
      <vt:lpstr>Module 8: Misc</vt:lpstr>
    </vt:vector>
  </TitlesOfParts>
  <Company>College of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Study Guide </dc:title>
  <dc:creator>Kristin Duncan</dc:creator>
  <cp:lastModifiedBy>Kristin Duncan</cp:lastModifiedBy>
  <cp:revision>4</cp:revision>
  <dcterms:created xsi:type="dcterms:W3CDTF">2012-12-03T19:36:52Z</dcterms:created>
  <dcterms:modified xsi:type="dcterms:W3CDTF">2012-12-03T19:55:22Z</dcterms:modified>
</cp:coreProperties>
</file>