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9" r:id="rId4"/>
    <p:sldId id="264" r:id="rId5"/>
    <p:sldId id="268" r:id="rId6"/>
    <p:sldId id="265" r:id="rId7"/>
    <p:sldId id="271" r:id="rId8"/>
    <p:sldId id="266" r:id="rId9"/>
    <p:sldId id="272" r:id="rId10"/>
    <p:sldId id="270" r:id="rId11"/>
    <p:sldId id="260" r:id="rId12"/>
    <p:sldId id="267" r:id="rId13"/>
  </p:sldIdLst>
  <p:sldSz cx="9144000" cy="5143500" type="screen16x9"/>
  <p:notesSz cx="6858000" cy="9144000"/>
  <p:embeddedFontLst>
    <p:embeddedFont>
      <p:font typeface="Microsoft Yahei" panose="020B0503020204020204" pitchFamily="34" charset="-122"/>
      <p:regular r:id="rId15"/>
      <p:bold r:id="rId16"/>
    </p:embeddedFont>
    <p:embeddedFont>
      <p:font typeface="Arial Black" panose="020B0A04020102020204" pitchFamily="34" charset="0"/>
      <p:bold r:id="rId17"/>
    </p:embeddedFont>
    <p:embeddedFont>
      <p:font typeface="宋体" panose="02010600030101010101" pitchFamily="2" charset="-122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1">
          <p15:clr>
            <a:srgbClr val="A4A3A4"/>
          </p15:clr>
        </p15:guide>
        <p15:guide id="4" orient="horz" pos="680">
          <p15:clr>
            <a:srgbClr val="A4A3A4"/>
          </p15:clr>
        </p15:guide>
        <p15:guide id="5" orient="horz" pos="2927">
          <p15:clr>
            <a:srgbClr val="A4A3A4"/>
          </p15:clr>
        </p15:guide>
        <p15:guide id="6" pos="2875">
          <p15:clr>
            <a:srgbClr val="A4A3A4"/>
          </p15:clr>
        </p15:guide>
        <p15:guide id="7" pos="373">
          <p15:clr>
            <a:srgbClr val="A4A3A4"/>
          </p15:clr>
        </p15:guide>
        <p15:guide id="8" pos="5385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ScJUuEI+pi60fOCTGhidUP8NR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98" y="72"/>
      </p:cViewPr>
      <p:guideLst>
        <p:guide orient="horz" pos="2160"/>
        <p:guide orient="horz" pos="1621"/>
        <p:guide orient="horz" pos="680"/>
        <p:guide orient="horz" pos="2927"/>
        <p:guide pos="3840"/>
        <p:guide pos="2875"/>
        <p:guide pos="373"/>
        <p:guide pos="53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67732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ㄑ</a:t>
            </a:r>
            <a:endParaRPr/>
          </a:p>
        </p:txBody>
      </p:sp>
      <p:sp>
        <p:nvSpPr>
          <p:cNvPr id="242" name="Google Shape;24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ㄑ</a:t>
            </a:r>
            <a:endParaRPr/>
          </a:p>
        </p:txBody>
      </p:sp>
      <p:sp>
        <p:nvSpPr>
          <p:cNvPr id="242" name="Google Shape;24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bg>
      <p:bgPr>
        <a:solidFill>
          <a:srgbClr val="F2F2F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空白">
  <p:cSld name="1_空白">
    <p:bg>
      <p:bgPr>
        <a:solidFill>
          <a:srgbClr val="F2F2F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/>
          <p:nvPr/>
        </p:nvSpPr>
        <p:spPr>
          <a:xfrm>
            <a:off x="8136860" y="4786900"/>
            <a:ext cx="8202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第 </a:t>
            </a:r>
            <a:fld id="{00000000-1234-1234-1234-123412341234}" type="slidenum">
              <a:rPr lang="zh-TW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zh-TW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頁</a:t>
            </a:r>
            <a:endParaRPr sz="12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自定义版式">
  <p:cSld name="1_自定义版式">
    <p:bg>
      <p:bgPr>
        <a:solidFill>
          <a:schemeClr val="accen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4136861" y="3501938"/>
            <a:ext cx="1499449" cy="28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 dirty="0">
                <a:solidFill>
                  <a:srgbClr val="071F6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指導老師: 張哲唯</a:t>
            </a:r>
            <a:endParaRPr sz="14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2529001" y="2948830"/>
            <a:ext cx="3422909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Black"/>
                <a:sym typeface="Arial Black"/>
              </a:rPr>
              <a:t>組別</a:t>
            </a:r>
            <a:r>
              <a:rPr lang="zh-TW" sz="1400" b="1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: A16</a:t>
            </a:r>
            <a:endParaRPr dirty="0"/>
          </a:p>
        </p:txBody>
      </p:sp>
      <p:sp>
        <p:nvSpPr>
          <p:cNvPr id="21" name="Google Shape;21;p1"/>
          <p:cNvSpPr/>
          <p:nvPr/>
        </p:nvSpPr>
        <p:spPr>
          <a:xfrm>
            <a:off x="2542581" y="3501938"/>
            <a:ext cx="1153201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dirty="0">
                <a:solidFill>
                  <a:srgbClr val="071F6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組員: 章弘諭</a:t>
            </a:r>
            <a:endParaRPr sz="1400" b="1" dirty="0">
              <a:solidFill>
                <a:srgbClr val="071F6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dirty="0">
                <a:solidFill>
                  <a:srgbClr val="071F6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 林柏</a:t>
            </a:r>
            <a:r>
              <a:rPr lang="zh-TW" sz="1400" b="1" dirty="0" smtClean="0">
                <a:solidFill>
                  <a:srgbClr val="071F6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汎</a:t>
            </a:r>
            <a:endParaRPr lang="en-US" altLang="zh-TW" sz="1400" b="1" dirty="0" smtClean="0">
              <a:solidFill>
                <a:srgbClr val="071F6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071F6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zh-TW" altLang="en-US" b="1" dirty="0" smtClean="0">
                <a:solidFill>
                  <a:srgbClr val="071F6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黃冠翰</a:t>
            </a:r>
            <a:endParaRPr sz="14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458991" y="1941827"/>
            <a:ext cx="5839485" cy="83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 dirty="0">
                <a:solidFill>
                  <a:srgbClr val="071F65"/>
                </a:solidFill>
                <a:latin typeface="Arial Black"/>
                <a:ea typeface="Arial Black"/>
                <a:cs typeface="Arial Black"/>
                <a:sym typeface="Arial Black"/>
              </a:rPr>
              <a:t>AR電梯系統</a:t>
            </a:r>
            <a:endParaRPr sz="5000" b="1" dirty="0">
              <a:solidFill>
                <a:srgbClr val="071F65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3" name="Google Shape;23;p1"/>
          <p:cNvCxnSpPr/>
          <p:nvPr/>
        </p:nvCxnSpPr>
        <p:spPr>
          <a:xfrm rot="10800000">
            <a:off x="2542581" y="2900164"/>
            <a:ext cx="50318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1"/>
          <p:cNvSpPr/>
          <p:nvPr/>
        </p:nvSpPr>
        <p:spPr>
          <a:xfrm>
            <a:off x="2529001" y="1633327"/>
            <a:ext cx="3422909" cy="28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文化大學資訊工程學系</a:t>
            </a:r>
            <a:endParaRPr sz="14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0" y="1164127"/>
            <a:ext cx="1790977" cy="2869814"/>
          </a:xfrm>
          <a:custGeom>
            <a:avLst/>
            <a:gdLst/>
            <a:ahLst/>
            <a:cxnLst/>
            <a:rect l="l" t="t" r="r" b="b"/>
            <a:pathLst>
              <a:path w="7449" h="11906" extrusionOk="0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24211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1722420" y="2203161"/>
            <a:ext cx="137114" cy="1694253"/>
          </a:xfrm>
          <a:custGeom>
            <a:avLst/>
            <a:gdLst/>
            <a:ahLst/>
            <a:cxnLst/>
            <a:rect l="l" t="t" r="r" b="b"/>
            <a:pathLst>
              <a:path w="571" h="7028" extrusionOk="0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5;p4"/>
          <p:cNvSpPr/>
          <p:nvPr/>
        </p:nvSpPr>
        <p:spPr>
          <a:xfrm>
            <a:off x="476188" y="177842"/>
            <a:ext cx="141576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zh-TW" altLang="en-US" sz="2400" b="1" dirty="0" smtClean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預期成果</a:t>
            </a:r>
            <a:endParaRPr sz="24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/>
            </a:endParaRPr>
          </a:p>
        </p:txBody>
      </p:sp>
      <p:sp>
        <p:nvSpPr>
          <p:cNvPr id="13" name="Google Shape;126;p4"/>
          <p:cNvSpPr/>
          <p:nvPr/>
        </p:nvSpPr>
        <p:spPr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997" y="163214"/>
            <a:ext cx="3857625" cy="385762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01585" y="923925"/>
            <a:ext cx="4213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</a:t>
            </a:r>
            <a:r>
              <a:rPr lang="en-US" altLang="zh-TW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 APP</a:t>
            </a:r>
            <a:r>
              <a:rPr lang="zh-TW" altLang="en-US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能夠遠端控制</a:t>
            </a:r>
            <a:r>
              <a:rPr lang="en-US" altLang="zh-TW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Arduino</a:t>
            </a:r>
            <a:r>
              <a:rPr lang="zh-TW" altLang="en-US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小型電梯的樓層，</a:t>
            </a:r>
            <a:endParaRPr lang="en-US" altLang="zh-TW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並透過網頁更新</a:t>
            </a:r>
            <a:r>
              <a:rPr lang="en-US" altLang="zh-TW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TW" altLang="en-US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所需掃描的</a:t>
            </a:r>
            <a:r>
              <a:rPr lang="en-US" altLang="zh-TW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QRCODE</a:t>
            </a:r>
            <a:endParaRPr lang="zh-TW" altLang="en-US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558456" y="1619250"/>
            <a:ext cx="13335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kern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AR APP</a:t>
            </a:r>
            <a:endParaRPr lang="zh-TW" altLang="en-US" kern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558456" y="2990850"/>
            <a:ext cx="13335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QRCODE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558456" y="4295775"/>
            <a:ext cx="13335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Arduino</a:t>
            </a:r>
          </a:p>
          <a:p>
            <a:pPr algn="ctr"/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小型電梯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3381739" y="2990850"/>
            <a:ext cx="13335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網頁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3" name="直線單箭頭接點 22"/>
          <p:cNvCxnSpPr>
            <a:stCxn id="4" idx="2"/>
            <a:endCxn id="20" idx="0"/>
          </p:cNvCxnSpPr>
          <p:nvPr/>
        </p:nvCxnSpPr>
        <p:spPr>
          <a:xfrm>
            <a:off x="1225206" y="230505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20" idx="2"/>
            <a:endCxn id="21" idx="0"/>
          </p:cNvCxnSpPr>
          <p:nvPr/>
        </p:nvCxnSpPr>
        <p:spPr>
          <a:xfrm>
            <a:off x="1225206" y="3676650"/>
            <a:ext cx="0" cy="619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22" idx="1"/>
            <a:endCxn id="20" idx="3"/>
          </p:cNvCxnSpPr>
          <p:nvPr/>
        </p:nvCxnSpPr>
        <p:spPr>
          <a:xfrm flipH="1">
            <a:off x="1891956" y="3333750"/>
            <a:ext cx="14897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1241551" y="24940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掃描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241551" y="38323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162197" y="2810530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更新新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endParaRPr lang="en-US" altLang="zh-TW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QRCODE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546491" y="4162426"/>
            <a:ext cx="27382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目前進度條： 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AR APP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50%</a:t>
            </a: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網頁         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60%</a:t>
            </a:r>
          </a:p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小型電梯  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5%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46491" y="4140100"/>
            <a:ext cx="2654636" cy="7609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77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/>
          <p:nvPr/>
        </p:nvSpPr>
        <p:spPr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zh-TW" sz="24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預計進度</a:t>
            </a:r>
            <a:endParaRPr sz="24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3" name="Google Shape;133;p5"/>
          <p:cNvSpPr/>
          <p:nvPr/>
        </p:nvSpPr>
        <p:spPr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009650"/>
            <a:ext cx="778192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"/>
          <p:cNvSpPr/>
          <p:nvPr/>
        </p:nvSpPr>
        <p:spPr>
          <a:xfrm>
            <a:off x="2458991" y="1941827"/>
            <a:ext cx="5839485" cy="83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 dirty="0">
                <a:solidFill>
                  <a:srgbClr val="071F6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Black"/>
                <a:sym typeface="Arial Black"/>
              </a:rPr>
              <a:t>報告結束 請多指點</a:t>
            </a:r>
            <a:endParaRPr sz="5000" b="1" dirty="0">
              <a:solidFill>
                <a:srgbClr val="071F6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Black"/>
              <a:sym typeface="Arial Black"/>
            </a:endParaRPr>
          </a:p>
        </p:txBody>
      </p:sp>
      <p:cxnSp>
        <p:nvCxnSpPr>
          <p:cNvPr id="260" name="Google Shape;260;p12"/>
          <p:cNvCxnSpPr/>
          <p:nvPr/>
        </p:nvCxnSpPr>
        <p:spPr>
          <a:xfrm rot="10800000">
            <a:off x="2542581" y="2900164"/>
            <a:ext cx="50318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1" name="Google Shape;261;p12"/>
          <p:cNvSpPr/>
          <p:nvPr/>
        </p:nvSpPr>
        <p:spPr>
          <a:xfrm>
            <a:off x="0" y="1164127"/>
            <a:ext cx="1790977" cy="2869814"/>
          </a:xfrm>
          <a:custGeom>
            <a:avLst/>
            <a:gdLst/>
            <a:ahLst/>
            <a:cxnLst/>
            <a:rect l="l" t="t" r="r" b="b"/>
            <a:pathLst>
              <a:path w="7449" h="11906" extrusionOk="0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24211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2"/>
          <p:cNvSpPr/>
          <p:nvPr/>
        </p:nvSpPr>
        <p:spPr>
          <a:xfrm>
            <a:off x="1722420" y="2203161"/>
            <a:ext cx="137114" cy="1694253"/>
          </a:xfrm>
          <a:custGeom>
            <a:avLst/>
            <a:gdLst/>
            <a:ahLst/>
            <a:cxnLst/>
            <a:rect l="l" t="t" r="r" b="b"/>
            <a:pathLst>
              <a:path w="571" h="7028" extrusionOk="0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1210656" y="1369259"/>
            <a:ext cx="6672278" cy="30931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540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AR環境建置</a:t>
            </a:r>
            <a:r>
              <a:rPr lang="zh-TW" sz="1200" dirty="0" smtClean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、</a:t>
            </a:r>
            <a:r>
              <a:rPr lang="en-US" altLang="zh-TW" sz="1200" dirty="0" smtClean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APP</a:t>
            </a:r>
            <a:r>
              <a:rPr lang="zh-TW" altLang="en-US" sz="1200" dirty="0" smtClean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開發</a:t>
            </a:r>
            <a:r>
              <a:rPr lang="zh-TW" sz="1200" dirty="0" smtClean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、</a:t>
            </a:r>
            <a:r>
              <a:rPr lang="zh-TW" sz="1200" dirty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系統整合</a:t>
            </a:r>
            <a:r>
              <a:rPr lang="zh-TW" sz="1200" dirty="0" smtClean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、資料</a:t>
            </a:r>
            <a:r>
              <a:rPr lang="zh-TW" altLang="en-US" sz="1200" dirty="0" smtClean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彙整</a:t>
            </a:r>
            <a:endParaRPr sz="1200" dirty="0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894812" y="1055293"/>
            <a:ext cx="1447306" cy="318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章弘諭</a:t>
            </a:r>
            <a:endParaRPr sz="1800" b="1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1210656" y="2626631"/>
            <a:ext cx="6672300" cy="30928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540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架設前後端、軟硬體</a:t>
            </a:r>
            <a:r>
              <a:rPr lang="zh-TW" sz="1200" dirty="0" smtClean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串聯</a:t>
            </a:r>
            <a:endParaRPr lang="en-US" altLang="zh-TW" sz="1200" dirty="0" smtClean="0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894812" y="2312665"/>
            <a:ext cx="1447306" cy="318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林柏汎</a:t>
            </a:r>
            <a:endParaRPr sz="1800" b="1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zh-TW" sz="24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rPr>
              <a:t>組員分工</a:t>
            </a:r>
            <a:endParaRPr sz="24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/>
            </a:endParaRPr>
          </a:p>
        </p:txBody>
      </p:sp>
      <p:sp>
        <p:nvSpPr>
          <p:cNvPr id="126" name="Google Shape;126;p4"/>
          <p:cNvSpPr/>
          <p:nvPr/>
        </p:nvSpPr>
        <p:spPr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" name="Google Shape;123;p4"/>
          <p:cNvSpPr txBox="1"/>
          <p:nvPr/>
        </p:nvSpPr>
        <p:spPr>
          <a:xfrm>
            <a:off x="1210634" y="3760106"/>
            <a:ext cx="6672300" cy="30928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540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200" dirty="0" smtClean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Arduino</a:t>
            </a:r>
            <a:r>
              <a:rPr lang="zh-TW" altLang="en-US" sz="1200" dirty="0" smtClean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、</a:t>
            </a:r>
            <a:r>
              <a:rPr lang="en-US" altLang="zh-TW" sz="1200" dirty="0" err="1" smtClean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AIoT</a:t>
            </a:r>
            <a:r>
              <a:rPr lang="zh-TW" altLang="en-US" sz="1200" dirty="0" smtClean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系統</a:t>
            </a:r>
            <a:r>
              <a:rPr lang="zh-TW" altLang="en-US" sz="1200" dirty="0" smtClean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開發</a:t>
            </a:r>
            <a:endParaRPr sz="1200" dirty="0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" name="Google Shape;124;p4"/>
          <p:cNvSpPr/>
          <p:nvPr/>
        </p:nvSpPr>
        <p:spPr>
          <a:xfrm>
            <a:off x="894790" y="3446140"/>
            <a:ext cx="1447306" cy="318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黃冠翰</a:t>
            </a:r>
            <a:endParaRPr sz="1800" b="1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3"/>
          <p:cNvSpPr>
            <a:spLocks/>
          </p:cNvSpPr>
          <p:nvPr/>
        </p:nvSpPr>
        <p:spPr bwMode="gray">
          <a:xfrm flipV="1">
            <a:off x="1641706" y="2935489"/>
            <a:ext cx="819764" cy="114053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>
            <a:noFill/>
          </a:ln>
          <a:effectLst/>
          <a:ex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" name="箭头2"/>
          <p:cNvSpPr>
            <a:spLocks/>
          </p:cNvSpPr>
          <p:nvPr/>
        </p:nvSpPr>
        <p:spPr bwMode="gray">
          <a:xfrm rot="16200000">
            <a:off x="1857717" y="2460834"/>
            <a:ext cx="243647" cy="974403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>
            <a:noFill/>
          </a:ln>
          <a:effectLst/>
          <a:ex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" name="箭头1"/>
          <p:cNvSpPr>
            <a:spLocks/>
          </p:cNvSpPr>
          <p:nvPr/>
        </p:nvSpPr>
        <p:spPr bwMode="gray">
          <a:xfrm>
            <a:off x="1636435" y="1689581"/>
            <a:ext cx="819764" cy="132119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>
            <a:noFill/>
          </a:ln>
          <a:effectLst/>
          <a:ex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5" name="文本1"/>
          <p:cNvSpPr>
            <a:spLocks noChangeArrowheads="1"/>
          </p:cNvSpPr>
          <p:nvPr/>
        </p:nvSpPr>
        <p:spPr bwMode="gray">
          <a:xfrm>
            <a:off x="3488123" y="1398027"/>
            <a:ext cx="4434093" cy="896993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rgbClr val="071F65"/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zh-TW" altLang="zh-TW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透過</a:t>
            </a:r>
            <a:r>
              <a:rPr lang="en-US" altLang="zh-TW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APP</a:t>
            </a:r>
            <a:r>
              <a:rPr lang="zh-TW" altLang="zh-TW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來實現</a:t>
            </a:r>
            <a:r>
              <a:rPr lang="en-US" altLang="zh-TW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AR</a:t>
            </a:r>
            <a:r>
              <a:rPr lang="zh-TW" altLang="zh-TW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功能，使用者不必真的去按電梯按鈕，只需要在鏡頭前比劃幾下，即可按下電梯按鈕</a:t>
            </a:r>
            <a:r>
              <a:rPr lang="zh-TW" altLang="zh-TW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。</a:t>
            </a:r>
            <a:endParaRPr lang="zh-CN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6" name="标题1"/>
          <p:cNvSpPr>
            <a:spLocks noChangeArrowheads="1"/>
          </p:cNvSpPr>
          <p:nvPr/>
        </p:nvSpPr>
        <p:spPr bwMode="gray">
          <a:xfrm>
            <a:off x="2556169" y="1393436"/>
            <a:ext cx="931954" cy="901585"/>
          </a:xfrm>
          <a:prstGeom prst="roundRect">
            <a:avLst>
              <a:gd name="adj" fmla="val 11921"/>
            </a:avLst>
          </a:prstGeom>
          <a:solidFill>
            <a:srgbClr val="071F65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AR APP</a:t>
            </a:r>
            <a:endParaRPr kumimoji="0" lang="zh-CN" altLang="zh-CN" sz="1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文本2"/>
          <p:cNvSpPr>
            <a:spLocks noChangeArrowheads="1"/>
          </p:cNvSpPr>
          <p:nvPr/>
        </p:nvSpPr>
        <p:spPr bwMode="gray">
          <a:xfrm>
            <a:off x="3488123" y="2488060"/>
            <a:ext cx="4434093" cy="894027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rgbClr val="071F65"/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zh-TW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開發一個用於</a:t>
            </a:r>
            <a:r>
              <a:rPr lang="zh-TW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顯示</a:t>
            </a:r>
            <a:r>
              <a:rPr lang="en-US" altLang="zh-TW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QRCODE</a:t>
            </a:r>
            <a:r>
              <a:rPr lang="zh-TW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的</a:t>
            </a:r>
            <a:r>
              <a:rPr lang="zh-TW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網頁</a:t>
            </a:r>
            <a:r>
              <a:rPr lang="zh-TW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，每經過一段時間，自動生成新的</a:t>
            </a:r>
            <a:r>
              <a:rPr lang="en-US" altLang="zh-TW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QRCODE</a:t>
            </a:r>
            <a:r>
              <a:rPr lang="zh-TW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，並取代原來的</a:t>
            </a:r>
            <a:r>
              <a:rPr lang="en-US" altLang="zh-TW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QRCODE</a:t>
            </a:r>
            <a:r>
              <a:rPr lang="zh-TW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。</a:t>
            </a:r>
            <a:endParaRPr lang="zh-CN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8" name="标题2"/>
          <p:cNvSpPr>
            <a:spLocks noChangeArrowheads="1"/>
          </p:cNvSpPr>
          <p:nvPr/>
        </p:nvSpPr>
        <p:spPr bwMode="gray">
          <a:xfrm>
            <a:off x="2556169" y="2488060"/>
            <a:ext cx="931955" cy="894027"/>
          </a:xfrm>
          <a:prstGeom prst="roundRect">
            <a:avLst>
              <a:gd name="adj" fmla="val 11921"/>
            </a:avLst>
          </a:prstGeom>
          <a:solidFill>
            <a:srgbClr val="071F65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網頁</a:t>
            </a:r>
            <a:endParaRPr kumimoji="0" lang="zh-CN" altLang="zh-CN" sz="1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文本3"/>
          <p:cNvSpPr>
            <a:spLocks noChangeArrowheads="1"/>
          </p:cNvSpPr>
          <p:nvPr/>
        </p:nvSpPr>
        <p:spPr bwMode="ltGray">
          <a:xfrm>
            <a:off x="3488123" y="3568864"/>
            <a:ext cx="4434093" cy="886051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rgbClr val="071F65"/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zh-TW" altLang="zh-TW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開發一個功能與真實電梯相同，但體積較為迷你的小型電梯，以便演示</a:t>
            </a:r>
            <a:r>
              <a:rPr lang="en-US" altLang="zh-TW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AR</a:t>
            </a:r>
            <a:r>
              <a:rPr lang="zh-TW" altLang="zh-TW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控制</a:t>
            </a:r>
            <a:r>
              <a:rPr lang="zh-TW" altLang="zh-TW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電梯</a:t>
            </a:r>
            <a:r>
              <a:rPr lang="zh-TW" altLang="en-US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樓層</a:t>
            </a:r>
            <a:r>
              <a:rPr lang="zh-TW" altLang="zh-TW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的</a:t>
            </a:r>
            <a:r>
              <a:rPr lang="zh-TW" altLang="zh-TW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實作成果。</a:t>
            </a:r>
            <a:endParaRPr lang="zh-CN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10" name="标题3"/>
          <p:cNvSpPr>
            <a:spLocks noChangeArrowheads="1"/>
          </p:cNvSpPr>
          <p:nvPr/>
        </p:nvSpPr>
        <p:spPr bwMode="gray">
          <a:xfrm>
            <a:off x="2556169" y="3568864"/>
            <a:ext cx="931954" cy="886051"/>
          </a:xfrm>
          <a:prstGeom prst="roundRect">
            <a:avLst>
              <a:gd name="adj" fmla="val 11921"/>
            </a:avLst>
          </a:prstGeom>
          <a:solidFill>
            <a:srgbClr val="071F65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小型電梯</a:t>
            </a:r>
            <a:endParaRPr kumimoji="0" lang="zh-CN" altLang="zh-CN" sz="1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Oval 19"/>
          <p:cNvSpPr>
            <a:spLocks noChangeArrowheads="1"/>
          </p:cNvSpPr>
          <p:nvPr/>
        </p:nvSpPr>
        <p:spPr bwMode="auto">
          <a:xfrm>
            <a:off x="1221784" y="2488060"/>
            <a:ext cx="892911" cy="894027"/>
          </a:xfrm>
          <a:prstGeom prst="ellipse">
            <a:avLst/>
          </a:prstGeom>
          <a:solidFill>
            <a:srgbClr val="071F65"/>
          </a:solidFill>
          <a:ln w="9525">
            <a:noFill/>
            <a:round/>
            <a:headEnd/>
            <a:tailEnd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AR</a:t>
            </a:r>
            <a:r>
              <a:rPr kumimoji="0" lang="zh-TW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電梯</a:t>
            </a:r>
            <a:endParaRPr kumimoji="0" lang="zh-CN" altLang="en-US" sz="19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12" name="Google Shape;125;p4"/>
          <p:cNvSpPr/>
          <p:nvPr/>
        </p:nvSpPr>
        <p:spPr>
          <a:xfrm>
            <a:off x="476188" y="177842"/>
            <a:ext cx="141576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zh-TW" altLang="en-US" sz="2400" b="1" dirty="0" smtClean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rPr>
              <a:t>研究目標</a:t>
            </a:r>
            <a:endParaRPr sz="24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/>
            </a:endParaRPr>
          </a:p>
        </p:txBody>
      </p:sp>
      <p:sp>
        <p:nvSpPr>
          <p:cNvPr id="13" name="Google Shape;126;p4"/>
          <p:cNvSpPr/>
          <p:nvPr/>
        </p:nvSpPr>
        <p:spPr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891956" y="639466"/>
            <a:ext cx="6128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本專題為實作性質，透過理論與應用實務之分析，形成之概念架構，為了達成上述之目標，並將未來之發展策略規劃成如下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TW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大項目：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300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/>
          <p:nvPr/>
        </p:nvSpPr>
        <p:spPr>
          <a:xfrm>
            <a:off x="476188" y="177842"/>
            <a:ext cx="2236506" cy="46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1"/>
              </a:buClr>
              <a:buSzPts val="2400"/>
            </a:pPr>
            <a:r>
              <a:rPr lang="en-US" sz="24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 APP</a:t>
            </a:r>
            <a:endParaRPr sz="24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3" name="Google Shape;213;p9"/>
          <p:cNvSpPr/>
          <p:nvPr/>
        </p:nvSpPr>
        <p:spPr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20" name="组合 12"/>
          <p:cNvGrpSpPr/>
          <p:nvPr/>
        </p:nvGrpSpPr>
        <p:grpSpPr>
          <a:xfrm>
            <a:off x="1903005" y="1148419"/>
            <a:ext cx="5763985" cy="348839"/>
            <a:chOff x="3002037" y="1465798"/>
            <a:chExt cx="7067433" cy="369332"/>
          </a:xfrm>
          <a:solidFill>
            <a:schemeClr val="accent2">
              <a:lumMod val="75000"/>
            </a:schemeClr>
          </a:solidFill>
        </p:grpSpPr>
        <p:sp>
          <p:nvSpPr>
            <p:cNvPr id="30" name="矩形 29"/>
            <p:cNvSpPr/>
            <p:nvPr/>
          </p:nvSpPr>
          <p:spPr bwMode="auto">
            <a:xfrm>
              <a:off x="3002037" y="1465798"/>
              <a:ext cx="7067433" cy="3693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Box 16"/>
            <p:cNvSpPr txBox="1"/>
            <p:nvPr/>
          </p:nvSpPr>
          <p:spPr>
            <a:xfrm>
              <a:off x="3033223" y="1474123"/>
              <a:ext cx="5688633" cy="358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r>
                <a:rPr lang="zh-TW" altLang="en-US" sz="1600" b="1" dirty="0" smtClean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開發</a:t>
              </a:r>
              <a:endParaRPr lang="zh-CN" altLang="en-US" sz="16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17"/>
          <p:cNvGrpSpPr/>
          <p:nvPr/>
        </p:nvGrpSpPr>
        <p:grpSpPr>
          <a:xfrm>
            <a:off x="1903005" y="2846736"/>
            <a:ext cx="5763985" cy="354849"/>
            <a:chOff x="3002037" y="3922395"/>
            <a:chExt cx="7067433" cy="375695"/>
          </a:xfrm>
          <a:solidFill>
            <a:schemeClr val="accent2">
              <a:lumMod val="75000"/>
            </a:schemeClr>
          </a:solidFill>
        </p:grpSpPr>
        <p:sp>
          <p:nvSpPr>
            <p:cNvPr id="28" name="矩形 27"/>
            <p:cNvSpPr/>
            <p:nvPr/>
          </p:nvSpPr>
          <p:spPr bwMode="auto">
            <a:xfrm>
              <a:off x="3002037" y="3922395"/>
              <a:ext cx="7067433" cy="3693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19"/>
            <p:cNvSpPr txBox="1"/>
            <p:nvPr/>
          </p:nvSpPr>
          <p:spPr>
            <a:xfrm>
              <a:off x="3023808" y="3939647"/>
              <a:ext cx="4085844" cy="358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600" b="1" dirty="0" smtClean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實現</a:t>
              </a:r>
              <a:r>
                <a:rPr lang="en-US" altLang="zh-CN" sz="1600" b="1" dirty="0" smtClean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AR</a:t>
              </a:r>
              <a:r>
                <a:rPr lang="zh-TW" altLang="en-US" sz="1600" b="1" dirty="0" smtClean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功能</a:t>
              </a:r>
              <a:endParaRPr lang="zh-CN" altLang="en-US" sz="16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2" name="TextBox 20"/>
          <p:cNvSpPr txBox="1"/>
          <p:nvPr/>
        </p:nvSpPr>
        <p:spPr>
          <a:xfrm>
            <a:off x="1903006" y="1680174"/>
            <a:ext cx="5763984" cy="76604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● </a:t>
            </a:r>
            <a:r>
              <a:rPr lang="zh-TW" altLang="zh-TW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TW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Unity</a:t>
            </a:r>
            <a:r>
              <a:rPr lang="zh-TW" altLang="zh-TW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做為開發工具。</a:t>
            </a:r>
            <a:endParaRPr lang="en-US" altLang="zh-TW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● 使用</a:t>
            </a:r>
            <a:r>
              <a:rPr lang="en-US" altLang="zh-TW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C#</a:t>
            </a:r>
            <a:r>
              <a:rPr lang="zh-TW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作為腳本語言。</a:t>
            </a:r>
            <a:endParaRPr lang="en-US" altLang="zh-TW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● 目前僅限使用</a:t>
            </a:r>
            <a:r>
              <a:rPr lang="en-US" altLang="zh-TW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r>
              <a:rPr lang="zh-TW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系統安裝</a:t>
            </a:r>
            <a:r>
              <a:rPr lang="en-US" altLang="zh-TW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TW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TextBox 21"/>
          <p:cNvSpPr txBox="1"/>
          <p:nvPr/>
        </p:nvSpPr>
        <p:spPr>
          <a:xfrm>
            <a:off x="1903006" y="3351262"/>
            <a:ext cx="5763984" cy="10295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● 使用</a:t>
            </a:r>
            <a:r>
              <a:rPr lang="en-US" altLang="zh-TW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Vuforia</a:t>
            </a:r>
            <a:r>
              <a:rPr lang="en-US" altLang="zh-TW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SDK</a:t>
            </a:r>
            <a:r>
              <a:rPr lang="zh-TW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擴</a:t>
            </a:r>
            <a:r>
              <a:rPr lang="zh-TW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增實境軟體開發工具包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 </a:t>
            </a:r>
            <a:r>
              <a:rPr lang="zh-TW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可啟動設備之拍照功能</a:t>
            </a:r>
            <a:endParaRPr lang="en-US" altLang="zh-TW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altLang="zh-TW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TW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可捕捉鏡頭所拍攝到的畫面</a:t>
            </a:r>
            <a:endParaRPr lang="en-US" altLang="zh-TW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altLang="zh-TW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TW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可辨識攝像頭中是否包含我們要的</a:t>
            </a:r>
            <a:r>
              <a:rPr lang="en-US" altLang="zh-TW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QRCODE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等腰三角形 2"/>
          <p:cNvSpPr/>
          <p:nvPr/>
        </p:nvSpPr>
        <p:spPr bwMode="auto">
          <a:xfrm rot="2747878">
            <a:off x="763954" y="1106056"/>
            <a:ext cx="992271" cy="1148109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wrap="none" lIns="68580" tIns="34290" rIns="68580" bIns="34290" anchor="ctr"/>
          <a:lstStyle>
            <a:defPPr>
              <a:defRPr lang="zh-CN"/>
            </a:defPPr>
            <a:lvl1pPr marL="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3"/>
          <p:cNvSpPr txBox="1"/>
          <p:nvPr/>
        </p:nvSpPr>
        <p:spPr>
          <a:xfrm>
            <a:off x="879888" y="1547316"/>
            <a:ext cx="643835" cy="369258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anchor="ctr"/>
          <a:lstStyle>
            <a:defPPr>
              <a:defRPr lang="zh-CN"/>
            </a:defPPr>
            <a:lvl1pPr marL="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APP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6" name="等腰三角形 2"/>
          <p:cNvSpPr/>
          <p:nvPr/>
        </p:nvSpPr>
        <p:spPr bwMode="auto">
          <a:xfrm rot="3036074">
            <a:off x="763953" y="2850949"/>
            <a:ext cx="992273" cy="1148112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wrap="none" lIns="68580" tIns="34290" rIns="68580" bIns="34290" anchor="ctr"/>
          <a:lstStyle>
            <a:defPPr>
              <a:defRPr lang="zh-CN"/>
            </a:defPPr>
            <a:lvl1pPr marL="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ker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5"/>
          <p:cNvSpPr txBox="1"/>
          <p:nvPr/>
        </p:nvSpPr>
        <p:spPr>
          <a:xfrm>
            <a:off x="887841" y="3286010"/>
            <a:ext cx="643835" cy="369258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anchor="ctr"/>
          <a:lstStyle>
            <a:defPPr>
              <a:defRPr lang="zh-CN"/>
            </a:defPPr>
            <a:lvl1pPr marL="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/>
              <a:t>AR</a:t>
            </a:r>
            <a:endParaRPr lang="zh-CN" altLang="en-US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1027227" y="240896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+</a:t>
            </a:r>
            <a:endParaRPr lang="zh-TW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5;p4"/>
          <p:cNvSpPr/>
          <p:nvPr/>
        </p:nvSpPr>
        <p:spPr>
          <a:xfrm>
            <a:off x="476188" y="177842"/>
            <a:ext cx="141576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2400" b="1" dirty="0" smtClean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 APP</a:t>
            </a:r>
            <a:endParaRPr sz="24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/>
            </a:endParaRPr>
          </a:p>
        </p:txBody>
      </p:sp>
      <p:sp>
        <p:nvSpPr>
          <p:cNvPr id="13" name="Google Shape;126;p4"/>
          <p:cNvSpPr/>
          <p:nvPr/>
        </p:nvSpPr>
        <p:spPr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5" y="698662"/>
            <a:ext cx="4405685" cy="4359113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442523" y="4228150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</a:rPr>
              <a:t>APP </a:t>
            </a:r>
            <a:r>
              <a:rPr lang="zh-TW" altLang="en-US" dirty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</a:rPr>
              <a:t>主要流程圖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473" y="698662"/>
            <a:ext cx="3119438" cy="311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19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"/>
          <p:cNvSpPr/>
          <p:nvPr/>
        </p:nvSpPr>
        <p:spPr>
          <a:xfrm>
            <a:off x="476188" y="177842"/>
            <a:ext cx="2236506" cy="46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1"/>
              </a:buClr>
              <a:buSzPts val="2400"/>
            </a:pPr>
            <a:r>
              <a:rPr lang="zh-TW" altLang="en-US" sz="2400" b="1" dirty="0" smtClean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網頁開發</a:t>
            </a:r>
            <a:endParaRPr sz="24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5" name="Google Shape;235;p10"/>
          <p:cNvSpPr/>
          <p:nvPr/>
        </p:nvSpPr>
        <p:spPr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205" y="2100065"/>
            <a:ext cx="5277587" cy="282932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501585" y="933580"/>
            <a:ext cx="71950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zh-TW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網頁使用</a:t>
            </a:r>
            <a:r>
              <a:rPr lang="en-US" altLang="zh-TW" kern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</a:t>
            </a:r>
            <a:r>
              <a:rPr lang="zh-TW" altLang="zh-TW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作為主要開發</a:t>
            </a:r>
            <a:r>
              <a:rPr lang="zh-TW" altLang="zh-TW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工具</a:t>
            </a:r>
            <a:r>
              <a:rPr lang="zh-TW" altLang="en-US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，並</a:t>
            </a:r>
            <a:r>
              <a:rPr lang="zh-TW" altLang="zh-TW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TW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jQuery</a:t>
            </a:r>
            <a:r>
              <a:rPr lang="zh-TW" altLang="zh-TW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產生</a:t>
            </a:r>
            <a:r>
              <a:rPr lang="en-US" altLang="zh-TW" kern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QRCode</a:t>
            </a:r>
            <a:endParaRPr lang="en-US" altLang="zh-TW" kern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zh-TW" altLang="zh-TW" kern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kern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* </a:t>
            </a:r>
            <a:r>
              <a:rPr lang="en-US" altLang="zh-TW" kern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jQuery</a:t>
            </a:r>
            <a:r>
              <a:rPr lang="zh-TW" altLang="zh-TW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是一套跨瀏覽器且開源的</a:t>
            </a:r>
            <a:r>
              <a:rPr lang="en-US" altLang="zh-TW" kern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</a:t>
            </a:r>
            <a:r>
              <a:rPr lang="zh-TW" altLang="zh-TW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函式庫，是最受歡迎的</a:t>
            </a:r>
            <a:r>
              <a:rPr lang="en-US" altLang="zh-TW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</a:t>
            </a:r>
            <a:r>
              <a:rPr lang="zh-TW" altLang="zh-TW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函式庫之一</a:t>
            </a:r>
            <a:endParaRPr lang="zh-TW" altLang="en-US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"/>
          <p:cNvSpPr/>
          <p:nvPr/>
        </p:nvSpPr>
        <p:spPr>
          <a:xfrm>
            <a:off x="476188" y="177842"/>
            <a:ext cx="2236506" cy="46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1"/>
              </a:buClr>
              <a:buSzPts val="2400"/>
            </a:pPr>
            <a:r>
              <a:rPr lang="zh-TW" altLang="en-US" sz="2400" b="1" dirty="0" smtClean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網頁開發</a:t>
            </a:r>
            <a:endParaRPr sz="24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5" name="Google Shape;235;p10"/>
          <p:cNvSpPr/>
          <p:nvPr/>
        </p:nvSpPr>
        <p:spPr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65" y="745906"/>
            <a:ext cx="5850010" cy="439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7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"/>
          <p:cNvSpPr/>
          <p:nvPr/>
        </p:nvSpPr>
        <p:spPr>
          <a:xfrm>
            <a:off x="476188" y="177842"/>
            <a:ext cx="232416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zh-TW" altLang="en-US" sz="24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小型</a:t>
            </a:r>
            <a:r>
              <a:rPr lang="zh-TW" altLang="en-US" sz="2400" b="1" dirty="0" smtClean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電梯</a:t>
            </a:r>
            <a:endParaRPr sz="24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5" name="Google Shape;245;p11"/>
          <p:cNvSpPr/>
          <p:nvPr/>
        </p:nvSpPr>
        <p:spPr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5" y="698662"/>
            <a:ext cx="7486706" cy="40124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"/>
          <p:cNvSpPr/>
          <p:nvPr/>
        </p:nvSpPr>
        <p:spPr>
          <a:xfrm>
            <a:off x="476188" y="177842"/>
            <a:ext cx="232416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zh-TW" altLang="en-US" sz="24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小型</a:t>
            </a:r>
            <a:r>
              <a:rPr lang="zh-TW" altLang="en-US" sz="2400" b="1" dirty="0" smtClean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電梯</a:t>
            </a:r>
            <a:endParaRPr sz="24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5" name="Google Shape;245;p11"/>
          <p:cNvSpPr/>
          <p:nvPr/>
        </p:nvSpPr>
        <p:spPr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01584" y="698662"/>
            <a:ext cx="582301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0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預計會使用的材料如下</a:t>
            </a:r>
            <a:r>
              <a:rPr lang="zh-TW" altLang="zh-TW" sz="2000" kern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TW" sz="20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TW" altLang="zh-TW" sz="2000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TW" altLang="en-US" sz="2000" kern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TW" sz="2000" kern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Arduino </a:t>
            </a:r>
            <a:r>
              <a:rPr lang="en-US" altLang="zh-TW" sz="20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Uno R3</a:t>
            </a:r>
            <a:r>
              <a:rPr lang="zh-TW" altLang="zh-TW" sz="20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　一塊</a:t>
            </a:r>
          </a:p>
          <a:p>
            <a:pPr lvl="1"/>
            <a:r>
              <a:rPr lang="zh-TW" altLang="en-US" sz="2000" kern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TW" sz="2000" kern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LCD </a:t>
            </a:r>
            <a:r>
              <a:rPr lang="en-US" altLang="zh-TW" sz="20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16x2</a:t>
            </a:r>
            <a:r>
              <a:rPr lang="zh-TW" altLang="zh-TW" sz="20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顯示板 一塊</a:t>
            </a:r>
          </a:p>
          <a:p>
            <a:pPr lvl="1"/>
            <a:r>
              <a:rPr lang="zh-TW" altLang="en-US" sz="2000" kern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zh-TW" altLang="zh-TW" sz="2000" kern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直流</a:t>
            </a:r>
            <a:r>
              <a:rPr lang="zh-TW" altLang="zh-TW" sz="20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馬達 一顆</a:t>
            </a:r>
          </a:p>
          <a:p>
            <a:pPr lvl="1"/>
            <a:r>
              <a:rPr lang="zh-TW" altLang="en-US" sz="2000" kern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zh-TW" altLang="zh-TW" sz="2000" kern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電路板 </a:t>
            </a:r>
            <a:r>
              <a:rPr lang="zh-TW" altLang="zh-TW" sz="20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兩塊</a:t>
            </a:r>
          </a:p>
          <a:p>
            <a:pPr lvl="1"/>
            <a:r>
              <a:rPr lang="zh-TW" altLang="en-US" sz="2000" kern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zh-TW" altLang="zh-TW" sz="2000" kern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電位器 </a:t>
            </a:r>
            <a:r>
              <a:rPr lang="zh-TW" altLang="zh-TW" sz="20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一顆</a:t>
            </a:r>
          </a:p>
          <a:p>
            <a:pPr lvl="1"/>
            <a:r>
              <a:rPr lang="zh-TW" altLang="en-US" sz="2000" kern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zh-TW" altLang="zh-TW" sz="2000" kern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馬達</a:t>
            </a:r>
            <a:r>
              <a:rPr lang="zh-TW" altLang="zh-TW" sz="20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驅動器 一顆</a:t>
            </a:r>
          </a:p>
          <a:p>
            <a:pPr lvl="1"/>
            <a:r>
              <a:rPr lang="zh-TW" altLang="en-US" sz="2000" kern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zh-TW" altLang="zh-TW" sz="2000" kern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電阻 </a:t>
            </a:r>
            <a:r>
              <a:rPr lang="zh-TW" altLang="zh-TW" sz="20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四塊</a:t>
            </a:r>
          </a:p>
          <a:p>
            <a:pPr lvl="1"/>
            <a:r>
              <a:rPr lang="zh-TW" altLang="en-US" sz="2000" kern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zh-TW" altLang="zh-TW" sz="2000" kern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按鈕 </a:t>
            </a:r>
            <a:r>
              <a:rPr lang="zh-TW" altLang="zh-TW" sz="20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三顆</a:t>
            </a:r>
          </a:p>
          <a:p>
            <a:pPr lvl="1"/>
            <a:r>
              <a:rPr lang="zh-TW" altLang="en-US" sz="20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2000" kern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zh-TW" sz="2000" kern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電線 </a:t>
            </a:r>
            <a:r>
              <a:rPr lang="zh-TW" altLang="zh-TW" sz="20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</a:t>
            </a:r>
            <a:r>
              <a:rPr lang="zh-TW" altLang="zh-TW" sz="20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組</a:t>
            </a:r>
            <a:endParaRPr lang="zh-TW" altLang="zh-TW" sz="2000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266" y="1641071"/>
            <a:ext cx="4942666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1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自定义 95">
      <a:dk1>
        <a:srgbClr val="000000"/>
      </a:dk1>
      <a:lt1>
        <a:srgbClr val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382</Words>
  <Application>Microsoft Office PowerPoint</Application>
  <PresentationFormat>如螢幕大小 (16:9)</PresentationFormat>
  <Paragraphs>84</Paragraphs>
  <Slides>12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Arial</vt:lpstr>
      <vt:lpstr>新細明體</vt:lpstr>
      <vt:lpstr>Microsoft Yahei</vt:lpstr>
      <vt:lpstr>Arial Black</vt:lpstr>
      <vt:lpstr>宋体</vt:lpstr>
      <vt:lpstr>Calibri</vt:lpstr>
      <vt:lpstr>A000120140530A99PPBG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Cow</dc:creator>
  <cp:lastModifiedBy>Maro</cp:lastModifiedBy>
  <cp:revision>24</cp:revision>
  <dcterms:created xsi:type="dcterms:W3CDTF">2014-06-03T07:56:23Z</dcterms:created>
  <dcterms:modified xsi:type="dcterms:W3CDTF">2022-06-01T09:51:33Z</dcterms:modified>
</cp:coreProperties>
</file>