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753600" cy="73152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Peace Sans" charset="1" panose="02000505040000020004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966558" y="1925715"/>
            <a:ext cx="3747574" cy="37475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19123" y="2672807"/>
            <a:ext cx="8514507" cy="2385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DIJKSTRA'S</a:t>
            </a:r>
          </a:p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ALGORITHM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410605">
            <a:off x="1861138" y="-1110200"/>
            <a:ext cx="2294359" cy="229435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762530">
            <a:off x="1224758" y="6663675"/>
            <a:ext cx="1436917" cy="143691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409240">
            <a:off x="7375114" y="1459827"/>
            <a:ext cx="1654919" cy="165491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896672">
            <a:off x="7064897" y="6234235"/>
            <a:ext cx="2294359" cy="2294359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319123" y="4990491"/>
            <a:ext cx="4894004" cy="707863"/>
            <a:chOff x="0" y="0"/>
            <a:chExt cx="1812594" cy="262172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12594" cy="262172"/>
            </a:xfrm>
            <a:custGeom>
              <a:avLst/>
              <a:gdLst/>
              <a:ahLst/>
              <a:cxnLst/>
              <a:rect r="r" b="b" t="t" l="l"/>
              <a:pathLst>
                <a:path h="262172" w="1812594">
                  <a:moveTo>
                    <a:pt x="56949" y="0"/>
                  </a:moveTo>
                  <a:lnTo>
                    <a:pt x="1755645" y="0"/>
                  </a:lnTo>
                  <a:cubicBezTo>
                    <a:pt x="1770749" y="0"/>
                    <a:pt x="1785234" y="6000"/>
                    <a:pt x="1795914" y="16680"/>
                  </a:cubicBezTo>
                  <a:cubicBezTo>
                    <a:pt x="1806594" y="27360"/>
                    <a:pt x="1812594" y="41845"/>
                    <a:pt x="1812594" y="56949"/>
                  </a:cubicBezTo>
                  <a:lnTo>
                    <a:pt x="1812594" y="205222"/>
                  </a:lnTo>
                  <a:cubicBezTo>
                    <a:pt x="1812594" y="220326"/>
                    <a:pt x="1806594" y="234811"/>
                    <a:pt x="1795914" y="245492"/>
                  </a:cubicBezTo>
                  <a:cubicBezTo>
                    <a:pt x="1785234" y="256172"/>
                    <a:pt x="1770749" y="262172"/>
                    <a:pt x="1755645" y="262172"/>
                  </a:cubicBezTo>
                  <a:lnTo>
                    <a:pt x="56949" y="262172"/>
                  </a:lnTo>
                  <a:cubicBezTo>
                    <a:pt x="41845" y="262172"/>
                    <a:pt x="27360" y="256172"/>
                    <a:pt x="16680" y="245492"/>
                  </a:cubicBezTo>
                  <a:cubicBezTo>
                    <a:pt x="6000" y="234811"/>
                    <a:pt x="0" y="220326"/>
                    <a:pt x="0" y="205222"/>
                  </a:cubicBezTo>
                  <a:lnTo>
                    <a:pt x="0" y="56949"/>
                  </a:lnTo>
                  <a:cubicBezTo>
                    <a:pt x="0" y="41845"/>
                    <a:pt x="6000" y="27360"/>
                    <a:pt x="16680" y="16680"/>
                  </a:cubicBezTo>
                  <a:cubicBezTo>
                    <a:pt x="27360" y="6000"/>
                    <a:pt x="41845" y="0"/>
                    <a:pt x="569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2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19123" y="2161690"/>
            <a:ext cx="6185603" cy="30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70"/>
              </a:lnSpc>
            </a:pPr>
            <a:r>
              <a:rPr lang="en-US" sz="2415" spc="362">
                <a:solidFill>
                  <a:srgbClr val="222222"/>
                </a:solidFill>
                <a:latin typeface="Montserrat Classic Bold"/>
              </a:rPr>
              <a:t>COP 4530 - DATA STRUCTURES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7014" y="5268777"/>
            <a:ext cx="5579794" cy="17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4"/>
              </a:lnSpc>
            </a:pPr>
            <a:r>
              <a:rPr lang="en-US" sz="1408" spc="211">
                <a:solidFill>
                  <a:srgbClr val="FFCE2B"/>
                </a:solidFill>
                <a:latin typeface="Montserrat Classic"/>
              </a:rPr>
              <a:t>BY KRISH VEERA AND JONATHAN KOCH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803198" y="1969869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31252" y="522348"/>
            <a:ext cx="7048500" cy="709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6"/>
              </a:lnSpc>
            </a:pPr>
            <a:r>
              <a:rPr lang="en-US" sz="5634">
                <a:solidFill>
                  <a:srgbClr val="00C9A8"/>
                </a:solidFill>
                <a:latin typeface="Peace Sans"/>
              </a:rPr>
              <a:t>MECHANISM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5792" y="2696473"/>
            <a:ext cx="1619250" cy="239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HANDS-ON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896672">
            <a:off x="9152406" y="1005853"/>
            <a:ext cx="1928031" cy="192803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277069">
            <a:off x="-232496" y="6718624"/>
            <a:ext cx="1928031" cy="1928031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533538" y="-1414180"/>
            <a:ext cx="2220062" cy="222006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975527">
            <a:off x="6790587" y="-108126"/>
            <a:ext cx="1378329" cy="1378329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1511110" y="2525741"/>
            <a:ext cx="6801783" cy="957396"/>
            <a:chOff x="0" y="0"/>
            <a:chExt cx="2519179" cy="354591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519179" cy="354591"/>
            </a:xfrm>
            <a:custGeom>
              <a:avLst/>
              <a:gdLst/>
              <a:ahLst/>
              <a:cxnLst/>
              <a:rect r="r" b="b" t="t" l="l"/>
              <a:pathLst>
                <a:path h="354591" w="2519179">
                  <a:moveTo>
                    <a:pt x="0" y="0"/>
                  </a:moveTo>
                  <a:lnTo>
                    <a:pt x="2519179" y="0"/>
                  </a:lnTo>
                  <a:lnTo>
                    <a:pt x="2519179" y="354591"/>
                  </a:lnTo>
                  <a:lnTo>
                    <a:pt x="0" y="354591"/>
                  </a:lnTo>
                  <a:close/>
                </a:path>
              </a:pathLst>
            </a:custGeom>
            <a:solidFill>
              <a:srgbClr val="00C9A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2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12189" y="1415945"/>
            <a:ext cx="6801783" cy="957396"/>
            <a:chOff x="0" y="0"/>
            <a:chExt cx="2519179" cy="35459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519179" cy="354591"/>
            </a:xfrm>
            <a:custGeom>
              <a:avLst/>
              <a:gdLst/>
              <a:ahLst/>
              <a:cxnLst/>
              <a:rect r="r" b="b" t="t" l="l"/>
              <a:pathLst>
                <a:path h="354591" w="2519179">
                  <a:moveTo>
                    <a:pt x="0" y="0"/>
                  </a:moveTo>
                  <a:lnTo>
                    <a:pt x="2519179" y="0"/>
                  </a:lnTo>
                  <a:lnTo>
                    <a:pt x="2519179" y="354591"/>
                  </a:lnTo>
                  <a:lnTo>
                    <a:pt x="0" y="354591"/>
                  </a:lnTo>
                  <a:close/>
                </a:path>
              </a:pathLst>
            </a:custGeom>
            <a:solidFill>
              <a:srgbClr val="00C9A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2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76995" y="1588515"/>
            <a:ext cx="6443436" cy="65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DIJKSTRA VALUE INITIALIZED - TRACKS THE WEIGHTAGE THAT THE ALGORITHM ENCOUNTERED WHILE BEING EXECUTED.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1252" y="1499905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0173" y="2592416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0173" y="3702212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8074" y="2663121"/>
            <a:ext cx="6443436" cy="65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DIJKSTRA VALUE FOR START NODE = 0 AND ALL THE OTHERS ARE MARKED ∞ SINCE NO NODES HAVE BEEN ENCOUNTERED YET.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512189" y="3616487"/>
            <a:ext cx="6801783" cy="1354445"/>
            <a:chOff x="0" y="0"/>
            <a:chExt cx="2519179" cy="501646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2519179" cy="501646"/>
            </a:xfrm>
            <a:custGeom>
              <a:avLst/>
              <a:gdLst/>
              <a:ahLst/>
              <a:cxnLst/>
              <a:rect r="r" b="b" t="t" l="l"/>
              <a:pathLst>
                <a:path h="501646" w="2519179">
                  <a:moveTo>
                    <a:pt x="0" y="0"/>
                  </a:moveTo>
                  <a:lnTo>
                    <a:pt x="2519179" y="0"/>
                  </a:lnTo>
                  <a:lnTo>
                    <a:pt x="2519179" y="501646"/>
                  </a:lnTo>
                  <a:lnTo>
                    <a:pt x="0" y="501646"/>
                  </a:lnTo>
                  <a:close/>
                </a:path>
              </a:pathLst>
            </a:custGeom>
            <a:solidFill>
              <a:srgbClr val="00C9A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2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691362" y="3787937"/>
            <a:ext cx="6443436" cy="106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AFTER PEEKING ALL THE EDGES CONNECTED TO THE NODE AND THEIR WEIGHT THE ALGORITHM THEN CHOOSES THE ONE WITH THE SMALLEST VALUE AND ADDS IT TO THE SHORTEST PATH.   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9094" y="5209057"/>
            <a:ext cx="935889" cy="46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04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11110" y="5123332"/>
            <a:ext cx="6801783" cy="957396"/>
            <a:chOff x="0" y="0"/>
            <a:chExt cx="2519179" cy="354591"/>
          </a:xfrm>
        </p:grpSpPr>
        <p:sp>
          <p:nvSpPr>
            <p:cNvPr name="Freeform 28" id="28"/>
            <p:cNvSpPr/>
            <p:nvPr/>
          </p:nvSpPr>
          <p:spPr>
            <a:xfrm>
              <a:off x="0" y="0"/>
              <a:ext cx="2519179" cy="354591"/>
            </a:xfrm>
            <a:custGeom>
              <a:avLst/>
              <a:gdLst/>
              <a:ahLst/>
              <a:cxnLst/>
              <a:rect r="r" b="b" t="t" l="l"/>
              <a:pathLst>
                <a:path h="354591" w="2519179">
                  <a:moveTo>
                    <a:pt x="0" y="0"/>
                  </a:moveTo>
                  <a:lnTo>
                    <a:pt x="2519179" y="0"/>
                  </a:lnTo>
                  <a:lnTo>
                    <a:pt x="2519179" y="354591"/>
                  </a:lnTo>
                  <a:lnTo>
                    <a:pt x="0" y="354591"/>
                  </a:lnTo>
                  <a:close/>
                </a:path>
              </a:pathLst>
            </a:custGeom>
            <a:solidFill>
              <a:srgbClr val="00C9A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2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655082" y="5275732"/>
            <a:ext cx="6443436" cy="65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THE NODE IS MARKED VISITED AND THE PROCESS IS REPEATED UNTIL THE DESTINATION HAS BEEN REACHED.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2845471" y="6757003"/>
            <a:ext cx="2220062" cy="2220062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490191">
            <a:off x="5354879" y="6636774"/>
            <a:ext cx="1928031" cy="1928031"/>
          </a:xfrm>
          <a:prstGeom prst="rect">
            <a:avLst/>
          </a:prstGeom>
        </p:spPr>
      </p:pic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8313972" y="5926090"/>
            <a:ext cx="2220062" cy="2220062"/>
            <a:chOff x="0" y="0"/>
            <a:chExt cx="6350000" cy="6350000"/>
          </a:xfrm>
        </p:grpSpPr>
        <p:sp>
          <p:nvSpPr>
            <p:cNvPr name="Freeform 35" id="3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379793">
            <a:off x="9042965" y="4334951"/>
            <a:ext cx="1928031" cy="19280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265" y="-463631"/>
            <a:ext cx="1817009" cy="181700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543800" y="5143500"/>
            <a:ext cx="3600609" cy="36006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927148">
            <a:off x="-332405" y="-183648"/>
            <a:ext cx="1785437" cy="178543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31095">
            <a:off x="7637780" y="-343927"/>
            <a:ext cx="998607" cy="99860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27782" y="2693743"/>
            <a:ext cx="8498036" cy="22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2"/>
              </a:lnSpc>
            </a:pPr>
            <a:r>
              <a:rPr lang="en-US" sz="3130">
                <a:solidFill>
                  <a:srgbClr val="000000"/>
                </a:solidFill>
                <a:latin typeface="Peace Sans"/>
              </a:rPr>
              <a:t>THE DIJKSTRA’S ALGORITHM CAN ONLY WORK WITH POSITIVE WEIGHTS OF EDGES. THEREFORE, IT CAN ONLY BE IMPLEMENTED</a:t>
            </a:r>
          </a:p>
          <a:p>
            <a:pPr algn="ctr">
              <a:lnSpc>
                <a:spcPts val="2942"/>
              </a:lnSpc>
            </a:pPr>
            <a:r>
              <a:rPr lang="en-US" sz="3130">
                <a:solidFill>
                  <a:srgbClr val="000000"/>
                </a:solidFill>
                <a:latin typeface="Peace Sans"/>
              </a:rPr>
              <a:t>on a non-negative weighted graph.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370814">
            <a:off x="8003028" y="5190551"/>
            <a:ext cx="1259044" cy="125904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801780">
            <a:off x="1297416" y="6167769"/>
            <a:ext cx="998607" cy="99860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03850" y="1605968"/>
            <a:ext cx="3345900" cy="57202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3258666" y="1750450"/>
            <a:ext cx="3209925" cy="30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0"/>
              </a:lnSpc>
            </a:pPr>
            <a:r>
              <a:rPr lang="en-US" sz="2415" spc="362">
                <a:solidFill>
                  <a:srgbClr val="FFCE2B"/>
                </a:solidFill>
                <a:latin typeface="Montserrat Classic Bold"/>
              </a:rPr>
              <a:t>LIMITATION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52076" y="5903972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896672">
            <a:off x="7666076" y="6041866"/>
            <a:ext cx="1928031" cy="1928031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124700" y="-1049279"/>
            <a:ext cx="2220062" cy="22200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975527">
            <a:off x="933449" y="-19849"/>
            <a:ext cx="1378329" cy="137832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58847" y="1271702"/>
            <a:ext cx="9235906" cy="2385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0"/>
              </a:lnSpc>
            </a:pPr>
            <a:r>
              <a:rPr lang="en-US" sz="9660">
                <a:solidFill>
                  <a:srgbClr val="FFCE2B"/>
                </a:solidFill>
                <a:latin typeface="Peace Sans"/>
              </a:rPr>
              <a:t>TIME COMPLEXITY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6093" y="3810000"/>
            <a:ext cx="6441414" cy="80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4"/>
              </a:lnSpc>
            </a:pPr>
            <a:r>
              <a:rPr lang="en-US" sz="6281">
                <a:solidFill>
                  <a:srgbClr val="00C9A8"/>
                </a:solidFill>
                <a:latin typeface="Peace Sans"/>
              </a:rPr>
              <a:t>O(N+E*LOG(N))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00477" y="4793706"/>
            <a:ext cx="5552647" cy="62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N: Number of Nodes in the Weighted Graph</a:t>
            </a:r>
          </a:p>
          <a:p>
            <a:pPr algn="ctr">
              <a:lnSpc>
                <a:spcPts val="2535"/>
              </a:lnSpc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E: Number of Edges in the Weighted Graph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182992" y="2199466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930110">
            <a:off x="5515315" y="1482587"/>
            <a:ext cx="1761640" cy="17616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277069">
            <a:off x="599811" y="4918914"/>
            <a:ext cx="998607" cy="99860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91331" y="525558"/>
            <a:ext cx="3421078" cy="118994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91331" y="1829799"/>
            <a:ext cx="3421078" cy="110583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91331" y="3049459"/>
            <a:ext cx="3421078" cy="115722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91331" y="4320988"/>
            <a:ext cx="3421078" cy="114491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391331" y="5580204"/>
            <a:ext cx="3421078" cy="120943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3933250" y="1157929"/>
            <a:ext cx="5680772" cy="35416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3933250" y="2199466"/>
            <a:ext cx="5680772" cy="36650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790123">
            <a:off x="6861955" y="3410630"/>
            <a:ext cx="1887254" cy="188725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3933250" y="3450992"/>
            <a:ext cx="5680772" cy="354163"/>
          </a:xfrm>
          <a:prstGeom prst="rect">
            <a:avLst/>
          </a:prstGeom>
        </p:spPr>
      </p:pic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528982" y="4608648"/>
            <a:ext cx="2220062" cy="2220062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95839">
            <a:off x="5262741" y="5609581"/>
            <a:ext cx="1969301" cy="196930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3933250" y="4665314"/>
            <a:ext cx="5680772" cy="367413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3933250" y="5987414"/>
            <a:ext cx="5680772" cy="390791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4467613" y="251326"/>
            <a:ext cx="4612047" cy="869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535">
                <a:solidFill>
                  <a:srgbClr val="000000"/>
                </a:solidFill>
                <a:latin typeface="Peace Sans"/>
              </a:rPr>
              <a:t>IMPLEMENTATION EXAMPLE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33065" y="5098969"/>
            <a:ext cx="1817009" cy="181700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86600" y="4667250"/>
            <a:ext cx="4058928" cy="405892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927148">
            <a:off x="587497" y="6069780"/>
            <a:ext cx="1393515" cy="139351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975527">
            <a:off x="-989241" y="3144944"/>
            <a:ext cx="1378329" cy="137832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31095">
            <a:off x="3599339" y="-572686"/>
            <a:ext cx="998607" cy="99860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370814">
            <a:off x="8498328" y="656651"/>
            <a:ext cx="1259044" cy="125904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7837" y="1523947"/>
            <a:ext cx="9017927" cy="426730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350074" y="947396"/>
            <a:ext cx="4612047" cy="45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535">
                <a:solidFill>
                  <a:srgbClr val="000000"/>
                </a:solidFill>
                <a:latin typeface="Peace Sans"/>
              </a:rPr>
              <a:t>INITIALIZATION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086600" y="5999221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647659" y="904482"/>
            <a:ext cx="2641688" cy="264168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896672">
            <a:off x="8799056" y="5635138"/>
            <a:ext cx="1388251" cy="138825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277069">
            <a:off x="658252" y="5735950"/>
            <a:ext cx="998607" cy="99860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975527">
            <a:off x="-501328" y="280318"/>
            <a:ext cx="1378329" cy="13783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31095">
            <a:off x="7701618" y="-112400"/>
            <a:ext cx="998607" cy="99860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49257" y="2022035"/>
            <a:ext cx="9255085" cy="375777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2570776" y="990207"/>
            <a:ext cx="4612047" cy="869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3535">
                <a:solidFill>
                  <a:srgbClr val="000000"/>
                </a:solidFill>
                <a:latin typeface="Peace Sans"/>
              </a:rPr>
              <a:t>ALGORITHM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DAFSb6T027c</dc:identifier>
  <dcterms:modified xsi:type="dcterms:W3CDTF">2011-08-01T06:04:30Z</dcterms:modified>
  <cp:revision>1</cp:revision>
  <dc:title>Dijkstra's Algorithm</dc:title>
</cp:coreProperties>
</file>