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300" r:id="rId2"/>
    <p:sldId id="284" r:id="rId3"/>
    <p:sldId id="285" r:id="rId4"/>
    <p:sldId id="257" r:id="rId5"/>
    <p:sldId id="296" r:id="rId6"/>
    <p:sldId id="260" r:id="rId7"/>
    <p:sldId id="281" r:id="rId8"/>
    <p:sldId id="297" r:id="rId9"/>
    <p:sldId id="298" r:id="rId10"/>
    <p:sldId id="282" r:id="rId11"/>
    <p:sldId id="267" r:id="rId12"/>
    <p:sldId id="264" r:id="rId13"/>
    <p:sldId id="292" r:id="rId14"/>
    <p:sldId id="29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rben"/>
      <p:bold r:id="rId21"/>
    </p:embeddedFont>
    <p:embeddedFont>
      <p:font typeface="华文细黑" panose="02010600040101010101" pitchFamily="2" charset="-12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B2A0"/>
    <a:srgbClr val="EC236E"/>
    <a:srgbClr val="FF33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E531BA-FC56-4478-AD43-23209585482F}">
  <a:tblStyle styleId="{18E531BA-FC56-4478-AD43-2320958548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Model</c:v>
                </c:pt>
              </c:strCache>
            </c:strRef>
          </c:tx>
          <c:spPr>
            <a:solidFill>
              <a:srgbClr val="55B2A0"/>
            </a:solidFill>
            <a:ln>
              <a:noFill/>
            </a:ln>
          </c:spPr>
          <c:dPt>
            <c:idx val="0"/>
            <c:bubble3D val="0"/>
            <c:spPr>
              <a:solidFill>
                <a:srgbClr val="55B2A0"/>
              </a:solidFill>
              <a:ln w="19050">
                <a:noFill/>
              </a:ln>
              <a:effectLst/>
            </c:spPr>
            <c:extLst>
              <c:ext xmlns:c16="http://schemas.microsoft.com/office/drawing/2014/chart" uri="{C3380CC4-5D6E-409C-BE32-E72D297353CC}">
                <c16:uniqueId val="{00000001-0AB9-486F-8C79-DF6655B56BCD}"/>
              </c:ext>
            </c:extLst>
          </c:dPt>
          <c:cat>
            <c:strRef>
              <c:f>Sheet1!$A$2</c:f>
              <c:strCache>
                <c:ptCount val="1"/>
                <c:pt idx="0">
                  <c:v>Goodness of Fit</c:v>
                </c:pt>
              </c:strCache>
            </c:strRef>
          </c:cat>
          <c:val>
            <c:numRef>
              <c:f>Sheet1!$B$2</c:f>
              <c:numCache>
                <c:formatCode>General</c:formatCode>
                <c:ptCount val="1"/>
                <c:pt idx="0">
                  <c:v>75.650000000000006</c:v>
                </c:pt>
              </c:numCache>
            </c:numRef>
          </c:val>
          <c:extLst>
            <c:ext xmlns:c16="http://schemas.microsoft.com/office/drawing/2014/chart" uri="{C3380CC4-5D6E-409C-BE32-E72D297353CC}">
              <c16:uniqueId val="{00000000-3B75-4188-92E6-17F4449FE909}"/>
            </c:ext>
          </c:extLst>
        </c:ser>
        <c:dLbls>
          <c:showLegendKey val="0"/>
          <c:showVal val="0"/>
          <c:showCatName val="0"/>
          <c:showSerName val="0"/>
          <c:showPercent val="0"/>
          <c:showBubbleSize val="0"/>
          <c:showLeaderLines val="1"/>
        </c:dLbls>
        <c:firstSliceAng val="0"/>
        <c:holeSize val="90"/>
      </c:doughnutChart>
      <c:spPr>
        <a:noFill/>
        <a:ln>
          <a:noFill/>
        </a:ln>
        <a:effectLst/>
      </c:spPr>
    </c:plotArea>
    <c:legend>
      <c:legendPos val="b"/>
      <c:layout>
        <c:manualLayout>
          <c:xMode val="edge"/>
          <c:yMode val="edge"/>
          <c:x val="0.10469369371135515"/>
          <c:y val="0.93069777736981596"/>
          <c:w val="0.79061261257728965"/>
          <c:h val="6.9302222630184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611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78624-6633-4516-95C4-B3B39AED3FC1}" type="slidenum">
              <a:rPr lang="zh-CN" altLang="en-US" smtClean="0"/>
              <a:t>4</a:t>
            </a:fld>
            <a:endParaRPr lang="zh-CN" altLang="en-US"/>
          </a:p>
        </p:txBody>
      </p:sp>
    </p:spTree>
    <p:extLst>
      <p:ext uri="{BB962C8B-B14F-4D97-AF65-F5344CB8AC3E}">
        <p14:creationId xmlns:p14="http://schemas.microsoft.com/office/powerpoint/2010/main" val="326488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78624-6633-4516-95C4-B3B39AED3FC1}" type="slidenum">
              <a:rPr lang="zh-CN" altLang="en-US" smtClean="0"/>
              <a:t>5</a:t>
            </a:fld>
            <a:endParaRPr lang="zh-CN" altLang="en-US"/>
          </a:p>
        </p:txBody>
      </p:sp>
    </p:spTree>
    <p:extLst>
      <p:ext uri="{BB962C8B-B14F-4D97-AF65-F5344CB8AC3E}">
        <p14:creationId xmlns:p14="http://schemas.microsoft.com/office/powerpoint/2010/main" val="242891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Shape 13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27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1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0" y="164638"/>
            <a:ext cx="12192000" cy="768085"/>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4800"/>
              <a:buFont typeface="Arial"/>
              <a:buNone/>
              <a:defRPr sz="4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0" y="932723"/>
            <a:ext cx="12192000" cy="384043"/>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1867"/>
              <a:buFont typeface="Arial"/>
              <a:buNone/>
              <a:defRPr sz="1867"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Shape 6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Shape 7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 id="2147483658" r:id="rId7"/>
    <p:sldLayoutId id="2147483659" r:id="rId8"/>
    <p:sldLayoutId id="2147483660" r:id="rId9"/>
    <p:sldLayoutId id="2147483661"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 r="-4000"/>
          </a:stretch>
        </a:blipFill>
        <a:effectLst/>
      </p:bgPr>
    </p:bg>
    <p:spTree>
      <p:nvGrpSpPr>
        <p:cNvPr id="1" name=""/>
        <p:cNvGrpSpPr/>
        <p:nvPr/>
      </p:nvGrpSpPr>
      <p:grpSpPr>
        <a:xfrm>
          <a:off x="0" y="0"/>
          <a:ext cx="0" cy="0"/>
          <a:chOff x="0" y="0"/>
          <a:chExt cx="0" cy="0"/>
        </a:xfrm>
      </p:grpSpPr>
      <p:sp useBgFill="1">
        <p:nvSpPr>
          <p:cNvPr id="2" name="Shape 96">
            <a:extLst>
              <a:ext uri="{FF2B5EF4-FFF2-40B4-BE49-F238E27FC236}">
                <a16:creationId xmlns:a16="http://schemas.microsoft.com/office/drawing/2014/main" id="{12F0FB68-12BC-428A-8FF1-CCF5A679C5C8}"/>
              </a:ext>
            </a:extLst>
          </p:cNvPr>
          <p:cNvSpPr txBox="1"/>
          <p:nvPr/>
        </p:nvSpPr>
        <p:spPr>
          <a:xfrm>
            <a:off x="2676054" y="4656131"/>
            <a:ext cx="6839892" cy="1301840"/>
          </a:xfrm>
          <a:prstGeom prst="rect">
            <a:avLst/>
          </a:prstGeom>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4000"/>
              <a:buFont typeface="Arial"/>
              <a:buNone/>
            </a:pPr>
            <a:r>
              <a:rPr lang="en-US" sz="3600" b="1" i="0" u="none" strike="noStrike" cap="none" dirty="0">
                <a:solidFill>
                  <a:schemeClr val="tx2">
                    <a:lumMod val="10000"/>
                  </a:schemeClr>
                </a:solidFill>
                <a:latin typeface="+mj-lt"/>
                <a:ea typeface="Libre Baskerville"/>
                <a:cs typeface="Libre Baskerville"/>
                <a:sym typeface="Libre Baskerville"/>
              </a:rPr>
              <a:t>Outlet Sales Forecasting with </a:t>
            </a:r>
            <a:r>
              <a:rPr lang="en-US" sz="3600" b="1" i="0" u="none" strike="noStrike" cap="none" dirty="0">
                <a:solidFill>
                  <a:schemeClr val="accent4">
                    <a:lumMod val="50000"/>
                  </a:schemeClr>
                </a:solidFill>
                <a:latin typeface="+mj-lt"/>
                <a:ea typeface="Libre Baskerville"/>
                <a:cs typeface="Libre Baskerville"/>
                <a:sym typeface="Libre Baskerville"/>
              </a:rPr>
              <a:t>Machine Learning</a:t>
            </a:r>
            <a:endParaRPr sz="3600" b="1" i="0" u="none" strike="noStrike" cap="none" dirty="0">
              <a:solidFill>
                <a:schemeClr val="accent4">
                  <a:lumMod val="50000"/>
                </a:schemeClr>
              </a:solidFill>
              <a:latin typeface="+mj-lt"/>
              <a:ea typeface="Libre Baskerville"/>
              <a:cs typeface="Libre Baskerville"/>
              <a:sym typeface="Libre Baskerville"/>
            </a:endParaRPr>
          </a:p>
        </p:txBody>
      </p:sp>
    </p:spTree>
    <p:extLst>
      <p:ext uri="{BB962C8B-B14F-4D97-AF65-F5344CB8AC3E}">
        <p14:creationId xmlns:p14="http://schemas.microsoft.com/office/powerpoint/2010/main" val="287263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4963" y="235773"/>
            <a:ext cx="3828664" cy="461665"/>
          </a:xfrm>
          <a:prstGeom prst="rect">
            <a:avLst/>
          </a:prstGeom>
          <a:noFill/>
        </p:spPr>
        <p:txBody>
          <a:bodyPr wrap="square" rtlCol="0">
            <a:spAutoFit/>
          </a:bodyPr>
          <a:lstStyle/>
          <a:p>
            <a:r>
              <a:rPr lang="en-US" altLang="zh-CN" sz="2400" dirty="0">
                <a:solidFill>
                  <a:schemeClr val="bg1"/>
                </a:solidFill>
                <a:latin typeface="+mj-lt"/>
              </a:rPr>
              <a:t>Model Building Iteration</a:t>
            </a:r>
            <a:endParaRPr lang="zh-CN" altLang="en-US" sz="2400" dirty="0">
              <a:solidFill>
                <a:schemeClr val="bg1"/>
              </a:solidFill>
              <a:latin typeface="+mj-lt"/>
            </a:endParaRPr>
          </a:p>
        </p:txBody>
      </p:sp>
      <p:sp>
        <p:nvSpPr>
          <p:cNvPr id="29" name="文本框 28"/>
          <p:cNvSpPr txBox="1"/>
          <p:nvPr/>
        </p:nvSpPr>
        <p:spPr>
          <a:xfrm>
            <a:off x="10273296" y="319509"/>
            <a:ext cx="873810" cy="230832"/>
          </a:xfrm>
          <a:prstGeom prst="rect">
            <a:avLst/>
          </a:prstGeom>
          <a:noFill/>
        </p:spPr>
        <p:txBody>
          <a:bodyPr wrap="square" rtlCol="0">
            <a:spAutoFit/>
          </a:bodyPr>
          <a:lstStyle/>
          <a:p>
            <a:pPr algn="ctr"/>
            <a:r>
              <a:rPr lang="en-US" altLang="zh-CN" sz="900" dirty="0">
                <a:solidFill>
                  <a:schemeClr val="bg1">
                    <a:lumMod val="85000"/>
                  </a:schemeClr>
                </a:solidFill>
              </a:rPr>
              <a:t>Model Page</a:t>
            </a:r>
            <a:endParaRPr lang="zh-CN" altLang="en-US" sz="900" dirty="0">
              <a:solidFill>
                <a:schemeClr val="bg1">
                  <a:lumMod val="85000"/>
                </a:schemeClr>
              </a:solidFill>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1B987B-8737-472D-AA24-E735A81E00D9}"/>
              </a:ext>
            </a:extLst>
          </p:cNvPr>
          <p:cNvPicPr>
            <a:picLocks noChangeAspect="1"/>
          </p:cNvPicPr>
          <p:nvPr/>
        </p:nvPicPr>
        <p:blipFill>
          <a:blip r:embed="rId2"/>
          <a:stretch>
            <a:fillRect/>
          </a:stretch>
        </p:blipFill>
        <p:spPr>
          <a:xfrm>
            <a:off x="2832873" y="814740"/>
            <a:ext cx="6293372" cy="5807487"/>
          </a:xfrm>
          <a:prstGeom prst="rect">
            <a:avLst/>
          </a:prstGeom>
        </p:spPr>
      </p:pic>
    </p:spTree>
    <p:extLst>
      <p:ext uri="{BB962C8B-B14F-4D97-AF65-F5344CB8AC3E}">
        <p14:creationId xmlns:p14="http://schemas.microsoft.com/office/powerpoint/2010/main" val="255449843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分点上标题"/>
          <p:cNvSpPr/>
          <p:nvPr/>
        </p:nvSpPr>
        <p:spPr>
          <a:xfrm>
            <a:off x="8165993" y="5478395"/>
            <a:ext cx="2631484" cy="400110"/>
          </a:xfrm>
          <a:prstGeom prst="rect">
            <a:avLst/>
          </a:prstGeom>
          <a:noFill/>
        </p:spPr>
        <p:txBody>
          <a:bodyPr wrap="square">
            <a:spAutoFit/>
          </a:bodyPr>
          <a:lstStyle/>
          <a:p>
            <a:pPr algn="r"/>
            <a:r>
              <a:rPr lang="en-US" altLang="zh-CN" sz="2000" b="1" dirty="0">
                <a:gradFill>
                  <a:gsLst>
                    <a:gs pos="0">
                      <a:srgbClr val="E13F3F"/>
                    </a:gs>
                    <a:gs pos="100000">
                      <a:srgbClr val="F03C89"/>
                    </a:gs>
                  </a:gsLst>
                  <a:lin ang="5400000" scaled="1"/>
                </a:gradFill>
                <a:latin typeface="华文细黑" panose="02010600040101010101" pitchFamily="2" charset="-122"/>
                <a:ea typeface="华文细黑" panose="02010600040101010101" pitchFamily="2" charset="-122"/>
              </a:rPr>
              <a:t>Notebook</a:t>
            </a:r>
            <a:r>
              <a:rPr lang="en-US" altLang="zh-CN" sz="2000" b="1"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Display</a:t>
            </a:r>
          </a:p>
        </p:txBody>
      </p:sp>
      <p:sp>
        <p:nvSpPr>
          <p:cNvPr id="5" name="文本框 4"/>
          <p:cNvSpPr txBox="1"/>
          <p:nvPr/>
        </p:nvSpPr>
        <p:spPr>
          <a:xfrm>
            <a:off x="4494047" y="1100831"/>
            <a:ext cx="594936" cy="4464287"/>
          </a:xfrm>
          <a:custGeom>
            <a:avLst/>
            <a:gdLst/>
            <a:ahLst/>
            <a:cxnLst/>
            <a:rect l="l" t="t" r="r" b="b"/>
            <a:pathLst>
              <a:path w="594936" h="2743232">
                <a:moveTo>
                  <a:pt x="0" y="0"/>
                </a:moveTo>
                <a:lnTo>
                  <a:pt x="594936" y="0"/>
                </a:lnTo>
                <a:lnTo>
                  <a:pt x="594936" y="142429"/>
                </a:lnTo>
                <a:lnTo>
                  <a:pt x="183970" y="142429"/>
                </a:lnTo>
                <a:lnTo>
                  <a:pt x="183970" y="2600804"/>
                </a:lnTo>
                <a:lnTo>
                  <a:pt x="594936" y="2600804"/>
                </a:lnTo>
                <a:lnTo>
                  <a:pt x="594936" y="2743232"/>
                </a:lnTo>
                <a:lnTo>
                  <a:pt x="0" y="2743232"/>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p>
        </p:txBody>
      </p:sp>
      <p:sp>
        <p:nvSpPr>
          <p:cNvPr id="6" name="文本框 5"/>
          <p:cNvSpPr txBox="1"/>
          <p:nvPr/>
        </p:nvSpPr>
        <p:spPr>
          <a:xfrm flipH="1">
            <a:off x="10797477" y="1100100"/>
            <a:ext cx="594936" cy="4386300"/>
          </a:xfrm>
          <a:custGeom>
            <a:avLst/>
            <a:gdLst/>
            <a:ahLst/>
            <a:cxnLst/>
            <a:rect l="l" t="t" r="r" b="b"/>
            <a:pathLst>
              <a:path w="594936" h="2743232">
                <a:moveTo>
                  <a:pt x="0" y="0"/>
                </a:moveTo>
                <a:lnTo>
                  <a:pt x="594936" y="0"/>
                </a:lnTo>
                <a:lnTo>
                  <a:pt x="594936" y="142429"/>
                </a:lnTo>
                <a:lnTo>
                  <a:pt x="183970" y="142429"/>
                </a:lnTo>
                <a:lnTo>
                  <a:pt x="183970" y="2600804"/>
                </a:lnTo>
                <a:lnTo>
                  <a:pt x="594936" y="2600804"/>
                </a:lnTo>
                <a:lnTo>
                  <a:pt x="594936" y="2743232"/>
                </a:lnTo>
                <a:lnTo>
                  <a:pt x="0" y="2743232"/>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p>
        </p:txBody>
      </p:sp>
      <p:sp>
        <p:nvSpPr>
          <p:cNvPr id="7" name="标题"/>
          <p:cNvSpPr/>
          <p:nvPr/>
        </p:nvSpPr>
        <p:spPr>
          <a:xfrm>
            <a:off x="1" y="2493796"/>
            <a:ext cx="3915368" cy="1569660"/>
          </a:xfrm>
          <a:prstGeom prst="rect">
            <a:avLst/>
          </a:prstGeom>
          <a:noFill/>
        </p:spPr>
        <p:txBody>
          <a:bodyPr wrap="square" rtlCol="0">
            <a:spAutoFit/>
          </a:bodyPr>
          <a:lstStyle/>
          <a:p>
            <a:pPr algn="r"/>
            <a:r>
              <a:rPr lang="en-US" altLang="zh-CN" sz="4800" b="1" dirty="0">
                <a:gradFill>
                  <a:gsLst>
                    <a:gs pos="0">
                      <a:srgbClr val="E03434"/>
                    </a:gs>
                    <a:gs pos="100000">
                      <a:srgbClr val="ED1773"/>
                    </a:gs>
                  </a:gsLst>
                  <a:path path="circle">
                    <a:fillToRect l="100000" t="100000"/>
                  </a:path>
                </a:gradFill>
                <a:latin typeface="+mj-lt"/>
                <a:ea typeface="华文细黑" panose="02010600040101010101" pitchFamily="2" charset="-122"/>
              </a:rPr>
              <a:t>Optimal</a:t>
            </a:r>
          </a:p>
          <a:p>
            <a:pPr algn="r"/>
            <a:r>
              <a:rPr lang="en-US" altLang="zh-CN" sz="4800" b="1" dirty="0">
                <a:solidFill>
                  <a:schemeClr val="tx1">
                    <a:lumMod val="95000"/>
                    <a:lumOff val="5000"/>
                  </a:schemeClr>
                </a:solidFill>
                <a:latin typeface="+mj-lt"/>
                <a:ea typeface="华文细黑" panose="02010600040101010101" pitchFamily="2" charset="-122"/>
              </a:rPr>
              <a:t>Model</a:t>
            </a:r>
            <a:endParaRPr lang="zh-CN" altLang="en-US" sz="4800" dirty="0">
              <a:solidFill>
                <a:schemeClr val="tx1">
                  <a:lumMod val="95000"/>
                  <a:lumOff val="5000"/>
                </a:schemeClr>
              </a:solidFill>
              <a:latin typeface="+mj-lt"/>
              <a:ea typeface="华文细黑" panose="02010600040101010101" pitchFamily="2" charset="-122"/>
            </a:endParaRPr>
          </a:p>
        </p:txBody>
      </p:sp>
      <p:sp>
        <p:nvSpPr>
          <p:cNvPr id="8" name="矩形 30">
            <a:extLst>
              <a:ext uri="{FF2B5EF4-FFF2-40B4-BE49-F238E27FC236}">
                <a16:creationId xmlns:a16="http://schemas.microsoft.com/office/drawing/2014/main" id="{0B283F54-20A8-4B8F-969C-40847B3DF3F0}"/>
              </a:ext>
            </a:extLst>
          </p:cNvPr>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1">
            <a:extLst>
              <a:ext uri="{FF2B5EF4-FFF2-40B4-BE49-F238E27FC236}">
                <a16:creationId xmlns:a16="http://schemas.microsoft.com/office/drawing/2014/main" id="{A408AAFF-77D7-498C-9576-7D701EA514CE}"/>
              </a:ext>
            </a:extLst>
          </p:cNvPr>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Model Explanation</a:t>
            </a:r>
            <a:endParaRPr lang="zh-CN" altLang="en-US" sz="2400" dirty="0">
              <a:solidFill>
                <a:schemeClr val="bg1"/>
              </a:solidFill>
              <a:latin typeface="+mj-lt"/>
            </a:endParaRPr>
          </a:p>
        </p:txBody>
      </p:sp>
      <p:sp>
        <p:nvSpPr>
          <p:cNvPr id="11" name="文本框 28">
            <a:extLst>
              <a:ext uri="{FF2B5EF4-FFF2-40B4-BE49-F238E27FC236}">
                <a16:creationId xmlns:a16="http://schemas.microsoft.com/office/drawing/2014/main" id="{015E5839-8D98-49C9-A70B-5EC42BCB644F}"/>
              </a:ext>
            </a:extLst>
          </p:cNvPr>
          <p:cNvSpPr txBox="1"/>
          <p:nvPr/>
        </p:nvSpPr>
        <p:spPr>
          <a:xfrm>
            <a:off x="10273296" y="319509"/>
            <a:ext cx="873810" cy="230832"/>
          </a:xfrm>
          <a:prstGeom prst="rect">
            <a:avLst/>
          </a:prstGeom>
          <a:noFill/>
        </p:spPr>
        <p:txBody>
          <a:bodyPr wrap="square" rtlCol="0">
            <a:spAutoFit/>
          </a:bodyPr>
          <a:lstStyle/>
          <a:p>
            <a:pPr algn="ctr"/>
            <a:r>
              <a:rPr lang="en-US" altLang="zh-CN" sz="900" dirty="0">
                <a:solidFill>
                  <a:schemeClr val="bg1">
                    <a:lumMod val="85000"/>
                  </a:schemeClr>
                </a:solidFill>
              </a:rPr>
              <a:t>Model Page</a:t>
            </a:r>
            <a:endParaRPr lang="zh-CN" altLang="en-US" sz="900" dirty="0">
              <a:solidFill>
                <a:schemeClr val="bg1">
                  <a:lumMod val="85000"/>
                </a:schemeClr>
              </a:solidFill>
            </a:endParaRPr>
          </a:p>
        </p:txBody>
      </p:sp>
      <p:grpSp>
        <p:nvGrpSpPr>
          <p:cNvPr id="12" name="组合 37">
            <a:extLst>
              <a:ext uri="{FF2B5EF4-FFF2-40B4-BE49-F238E27FC236}">
                <a16:creationId xmlns:a16="http://schemas.microsoft.com/office/drawing/2014/main" id="{41CF10A7-E3C9-4BEC-9996-7E00A70B0AF0}"/>
              </a:ext>
            </a:extLst>
          </p:cNvPr>
          <p:cNvGrpSpPr/>
          <p:nvPr/>
        </p:nvGrpSpPr>
        <p:grpSpPr>
          <a:xfrm>
            <a:off x="11596811" y="390475"/>
            <a:ext cx="144000" cy="88900"/>
            <a:chOff x="5794374" y="3203575"/>
            <a:chExt cx="216000" cy="88900"/>
          </a:xfrm>
        </p:grpSpPr>
        <p:cxnSp>
          <p:nvCxnSpPr>
            <p:cNvPr id="13" name="直接连接符 31">
              <a:extLst>
                <a:ext uri="{FF2B5EF4-FFF2-40B4-BE49-F238E27FC236}">
                  <a16:creationId xmlns:a16="http://schemas.microsoft.com/office/drawing/2014/main" id="{948EB044-3A5D-49EC-A00D-852720B2261E}"/>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32">
              <a:extLst>
                <a:ext uri="{FF2B5EF4-FFF2-40B4-BE49-F238E27FC236}">
                  <a16:creationId xmlns:a16="http://schemas.microsoft.com/office/drawing/2014/main" id="{BC9645FC-704A-4D56-AD96-89425870264A}"/>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33">
              <a:extLst>
                <a:ext uri="{FF2B5EF4-FFF2-40B4-BE49-F238E27FC236}">
                  <a16:creationId xmlns:a16="http://schemas.microsoft.com/office/drawing/2014/main" id="{158B83A2-5CCA-4BC3-A0DB-56E8156F1E3A}"/>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45">
            <a:extLst>
              <a:ext uri="{FF2B5EF4-FFF2-40B4-BE49-F238E27FC236}">
                <a16:creationId xmlns:a16="http://schemas.microsoft.com/office/drawing/2014/main" id="{E1148065-7034-492E-8DBB-4A8B804F117B}"/>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C20F93-81AA-464C-B687-28AE78033229}"/>
              </a:ext>
            </a:extLst>
          </p:cNvPr>
          <p:cNvPicPr>
            <a:picLocks noChangeAspect="1"/>
          </p:cNvPicPr>
          <p:nvPr/>
        </p:nvPicPr>
        <p:blipFill>
          <a:blip r:embed="rId2"/>
          <a:stretch>
            <a:fillRect/>
          </a:stretch>
        </p:blipFill>
        <p:spPr>
          <a:xfrm>
            <a:off x="4709493" y="1327961"/>
            <a:ext cx="6467475" cy="4010025"/>
          </a:xfrm>
          <a:prstGeom prst="rect">
            <a:avLst/>
          </a:prstGeom>
        </p:spPr>
      </p:pic>
    </p:spTree>
    <p:extLst>
      <p:ext uri="{BB962C8B-B14F-4D97-AF65-F5344CB8AC3E}">
        <p14:creationId xmlns:p14="http://schemas.microsoft.com/office/powerpoint/2010/main" val="25569632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自由: 形状 80"/>
          <p:cNvSpPr/>
          <p:nvPr/>
        </p:nvSpPr>
        <p:spPr>
          <a:xfrm rot="2700000">
            <a:off x="1607019" y="3692134"/>
            <a:ext cx="4927950" cy="2815779"/>
          </a:xfrm>
          <a:custGeom>
            <a:avLst/>
            <a:gdLst>
              <a:gd name="connsiteX0" fmla="*/ 0 w 4927950"/>
              <a:gd name="connsiteY0" fmla="*/ 0 h 2815779"/>
              <a:gd name="connsiteX1" fmla="*/ 4927950 w 4927950"/>
              <a:gd name="connsiteY1" fmla="*/ 0 h 2815779"/>
              <a:gd name="connsiteX2" fmla="*/ 4927950 w 4927950"/>
              <a:gd name="connsiteY2" fmla="*/ 2815779 h 2815779"/>
              <a:gd name="connsiteX3" fmla="*/ 0 w 4927950"/>
              <a:gd name="connsiteY3" fmla="*/ 2815779 h 2815779"/>
              <a:gd name="connsiteX4" fmla="*/ 0 w 4927950"/>
              <a:gd name="connsiteY4" fmla="*/ 2728442 h 2815779"/>
              <a:gd name="connsiteX5" fmla="*/ 32442 w 4927950"/>
              <a:gd name="connsiteY5" fmla="*/ 2729991 h 2815779"/>
              <a:gd name="connsiteX6" fmla="*/ 984295 w 4927950"/>
              <a:gd name="connsiteY6" fmla="*/ 2335720 h 2815779"/>
              <a:gd name="connsiteX7" fmla="*/ 984295 w 4927950"/>
              <a:gd name="connsiteY7" fmla="*/ 432013 h 2815779"/>
              <a:gd name="connsiteX8" fmla="*/ 32442 w 4927950"/>
              <a:gd name="connsiteY8" fmla="*/ 37742 h 2815779"/>
              <a:gd name="connsiteX9" fmla="*/ 0 w 4927950"/>
              <a:gd name="connsiteY9" fmla="*/ 39291 h 281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7950" h="2815779">
                <a:moveTo>
                  <a:pt x="0" y="0"/>
                </a:moveTo>
                <a:lnTo>
                  <a:pt x="4927950" y="0"/>
                </a:lnTo>
                <a:lnTo>
                  <a:pt x="4927950" y="2815779"/>
                </a:lnTo>
                <a:lnTo>
                  <a:pt x="0" y="2815779"/>
                </a:lnTo>
                <a:lnTo>
                  <a:pt x="0" y="2728442"/>
                </a:lnTo>
                <a:lnTo>
                  <a:pt x="32442" y="2729991"/>
                </a:lnTo>
                <a:cubicBezTo>
                  <a:pt x="376945" y="2729991"/>
                  <a:pt x="721448" y="2598567"/>
                  <a:pt x="984295" y="2335720"/>
                </a:cubicBezTo>
                <a:cubicBezTo>
                  <a:pt x="1509989" y="1810026"/>
                  <a:pt x="1509989" y="957707"/>
                  <a:pt x="984295" y="432013"/>
                </a:cubicBezTo>
                <a:cubicBezTo>
                  <a:pt x="721448" y="169166"/>
                  <a:pt x="376945" y="37742"/>
                  <a:pt x="32442" y="37742"/>
                </a:cubicBezTo>
                <a:lnTo>
                  <a:pt x="0" y="39291"/>
                </a:lnTo>
                <a:close/>
              </a:path>
            </a:pathLst>
          </a:custGeom>
          <a:gradFill flip="none" rotWithShape="1">
            <a:gsLst>
              <a:gs pos="58000">
                <a:srgbClr val="E6E6E6">
                  <a:alpha val="60000"/>
                </a:srgbClr>
              </a:gs>
              <a:gs pos="13000">
                <a:schemeClr val="bg1">
                  <a:alpha val="0"/>
                </a:schemeClr>
              </a:gs>
              <a:gs pos="100000">
                <a:srgbClr val="DCDCDC">
                  <a:alpha val="8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7" name="图表 76"/>
          <p:cNvGraphicFramePr/>
          <p:nvPr>
            <p:extLst>
              <p:ext uri="{D42A27DB-BD31-4B8C-83A1-F6EECF244321}">
                <p14:modId xmlns:p14="http://schemas.microsoft.com/office/powerpoint/2010/main" val="4291029112"/>
              </p:ext>
            </p:extLst>
          </p:nvPr>
        </p:nvGraphicFramePr>
        <p:xfrm>
          <a:off x="334963" y="1823124"/>
          <a:ext cx="4080752" cy="3442588"/>
        </p:xfrm>
        <a:graphic>
          <a:graphicData uri="http://schemas.openxmlformats.org/drawingml/2006/chart">
            <c:chart xmlns:c="http://schemas.openxmlformats.org/drawingml/2006/chart" xmlns:r="http://schemas.openxmlformats.org/officeDocument/2006/relationships" r:id="rId2"/>
          </a:graphicData>
        </a:graphic>
      </p:graphicFrame>
      <p:sp>
        <p:nvSpPr>
          <p:cNvPr id="82" name="文本框 81"/>
          <p:cNvSpPr txBox="1"/>
          <p:nvPr/>
        </p:nvSpPr>
        <p:spPr>
          <a:xfrm>
            <a:off x="1640114" y="3755083"/>
            <a:ext cx="1428620" cy="523220"/>
          </a:xfrm>
          <a:prstGeom prst="rect">
            <a:avLst/>
          </a:prstGeom>
          <a:noFill/>
        </p:spPr>
        <p:txBody>
          <a:bodyPr wrap="square" rtlCol="0">
            <a:spAutoFit/>
          </a:bodyPr>
          <a:lstStyle/>
          <a:p>
            <a:pPr algn="ctr"/>
            <a:r>
              <a:rPr lang="en-US" altLang="zh-CN" dirty="0">
                <a:solidFill>
                  <a:schemeClr val="bg1">
                    <a:lumMod val="65000"/>
                  </a:schemeClr>
                </a:solidFill>
              </a:rPr>
              <a:t>Predicting Power</a:t>
            </a:r>
            <a:endParaRPr lang="zh-CN" altLang="en-US" dirty="0">
              <a:solidFill>
                <a:schemeClr val="bg1">
                  <a:lumMod val="65000"/>
                </a:schemeClr>
              </a:solidFill>
            </a:endParaRPr>
          </a:p>
        </p:txBody>
      </p:sp>
      <p:sp>
        <p:nvSpPr>
          <p:cNvPr id="83" name="Freeform 41"/>
          <p:cNvSpPr>
            <a:spLocks noEditPoints="1"/>
          </p:cNvSpPr>
          <p:nvPr/>
        </p:nvSpPr>
        <p:spPr bwMode="auto">
          <a:xfrm>
            <a:off x="2122364" y="2981374"/>
            <a:ext cx="505950" cy="504436"/>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p:cNvGrpSpPr/>
          <p:nvPr/>
        </p:nvGrpSpPr>
        <p:grpSpPr>
          <a:xfrm>
            <a:off x="5050971" y="1896480"/>
            <a:ext cx="3299683" cy="1323439"/>
            <a:chOff x="5866081" y="1732189"/>
            <a:chExt cx="3299683" cy="1323439"/>
          </a:xfrm>
        </p:grpSpPr>
        <p:sp>
          <p:nvSpPr>
            <p:cNvPr id="4" name="文本框 3"/>
            <p:cNvSpPr txBox="1"/>
            <p:nvPr/>
          </p:nvSpPr>
          <p:spPr>
            <a:xfrm>
              <a:off x="5866081" y="1732189"/>
              <a:ext cx="3094285" cy="1323439"/>
            </a:xfrm>
            <a:prstGeom prst="rect">
              <a:avLst/>
            </a:prstGeom>
            <a:noFill/>
          </p:spPr>
          <p:txBody>
            <a:bodyPr wrap="square" rtlCol="0">
              <a:spAutoFit/>
            </a:bodyPr>
            <a:lstStyle/>
            <a:p>
              <a:r>
                <a:rPr lang="en-US" altLang="zh-CN" sz="8000" dirty="0">
                  <a:solidFill>
                    <a:srgbClr val="55B2A0"/>
                  </a:solidFill>
                </a:rPr>
                <a:t>75.65</a:t>
              </a:r>
              <a:endParaRPr lang="zh-CN" altLang="en-US" sz="8000" dirty="0">
                <a:solidFill>
                  <a:srgbClr val="55B2A0"/>
                </a:solidFill>
              </a:endParaRPr>
            </a:p>
          </p:txBody>
        </p:sp>
        <p:sp>
          <p:nvSpPr>
            <p:cNvPr id="11" name="文本框 10"/>
            <p:cNvSpPr txBox="1"/>
            <p:nvPr/>
          </p:nvSpPr>
          <p:spPr>
            <a:xfrm>
              <a:off x="8560133" y="2325561"/>
              <a:ext cx="605631" cy="523220"/>
            </a:xfrm>
            <a:prstGeom prst="rect">
              <a:avLst/>
            </a:prstGeom>
            <a:noFill/>
          </p:spPr>
          <p:txBody>
            <a:bodyPr wrap="square" rtlCol="0">
              <a:spAutoFit/>
            </a:bodyPr>
            <a:lstStyle/>
            <a:p>
              <a:r>
                <a:rPr lang="en-US" altLang="zh-CN" sz="2800" dirty="0">
                  <a:solidFill>
                    <a:srgbClr val="55B2A0"/>
                  </a:solidFill>
                </a:rPr>
                <a:t>%</a:t>
              </a:r>
              <a:endParaRPr lang="zh-CN" altLang="en-US" sz="2800" dirty="0">
                <a:solidFill>
                  <a:srgbClr val="55B2A0"/>
                </a:solidFill>
              </a:endParaRPr>
            </a:p>
          </p:txBody>
        </p:sp>
      </p:grpSp>
      <p:sp>
        <p:nvSpPr>
          <p:cNvPr id="13" name="文本框 12"/>
          <p:cNvSpPr txBox="1"/>
          <p:nvPr/>
        </p:nvSpPr>
        <p:spPr>
          <a:xfrm>
            <a:off x="5051425" y="2955333"/>
            <a:ext cx="6545386" cy="1503553"/>
          </a:xfrm>
          <a:prstGeom prst="rect">
            <a:avLst/>
          </a:prstGeom>
          <a:noFill/>
        </p:spPr>
        <p:txBody>
          <a:bodyPr wrap="square" rtlCol="0">
            <a:spAutoFit/>
          </a:bodyPr>
          <a:lstStyle/>
          <a:p>
            <a:pPr algn="just">
              <a:lnSpc>
                <a:spcPct val="130000"/>
              </a:lnSpc>
            </a:pPr>
            <a:r>
              <a:rPr lang="en-US" sz="1400" dirty="0">
                <a:latin typeface="Arial" panose="020B0604020202020204" pitchFamily="34" charset="0"/>
                <a:cs typeface="Arial" panose="020B0604020202020204" pitchFamily="34" charset="0"/>
              </a:rPr>
              <a:t>We used cross-validation to evaluate our model since test.csv did not provide the label. </a:t>
            </a:r>
            <a:r>
              <a:rPr lang="en-US" dirty="0">
                <a:latin typeface="Arial" panose="020B0604020202020204" pitchFamily="34" charset="0"/>
                <a:cs typeface="Arial" panose="020B0604020202020204" pitchFamily="34" charset="0"/>
              </a:rPr>
              <a:t>O</a:t>
            </a:r>
            <a:r>
              <a:rPr lang="en-US" sz="1400" dirty="0">
                <a:latin typeface="Arial" panose="020B0604020202020204" pitchFamily="34" charset="0"/>
                <a:cs typeface="Arial" panose="020B0604020202020204" pitchFamily="34" charset="0"/>
              </a:rPr>
              <a:t>ur model finally achieved a </a:t>
            </a:r>
            <a:r>
              <a:rPr lang="en-US" sz="1600" b="1" dirty="0">
                <a:latin typeface="Arial" panose="020B0604020202020204" pitchFamily="34" charset="0"/>
                <a:cs typeface="Arial" panose="020B0604020202020204" pitchFamily="34" charset="0"/>
              </a:rPr>
              <a:t>75.65% </a:t>
            </a:r>
            <a:r>
              <a:rPr lang="en-US" dirty="0">
                <a:latin typeface="Arial" panose="020B0604020202020204" pitchFamily="34" charset="0"/>
                <a:cs typeface="Arial" panose="020B0604020202020204" pitchFamily="34" charset="0"/>
              </a:rPr>
              <a:t>goodness of fit score(R^2)</a:t>
            </a:r>
            <a:r>
              <a:rPr lang="en-US" sz="1400" dirty="0">
                <a:latin typeface="Arial" panose="020B0604020202020204" pitchFamily="34" charset="0"/>
                <a:cs typeface="Arial" panose="020B0604020202020204" pitchFamily="34" charset="0"/>
              </a:rPr>
              <a:t> with an RMSE of 1.76. Although it is not our ultimate performance since parameter tuning is not finished due to time limit and complexity, it still indicated that our model performed well.  </a:t>
            </a:r>
            <a:endParaRPr lang="zh-CN" altLang="en-US" sz="1400" dirty="0">
              <a:solidFill>
                <a:schemeClr val="bg1">
                  <a:lumMod val="50000"/>
                </a:schemeClr>
              </a:solidFill>
              <a:latin typeface="Arial" panose="020B0604020202020204" pitchFamily="34" charset="0"/>
              <a:cs typeface="Arial" panose="020B0604020202020204" pitchFamily="34" charset="0"/>
            </a:endParaRPr>
          </a:p>
        </p:txBody>
      </p:sp>
      <p:sp>
        <p:nvSpPr>
          <p:cNvPr id="12" name="矩形 30">
            <a:extLst>
              <a:ext uri="{FF2B5EF4-FFF2-40B4-BE49-F238E27FC236}">
                <a16:creationId xmlns:a16="http://schemas.microsoft.com/office/drawing/2014/main" id="{CB9649B1-4219-4EF8-8158-285E7B9C6AAF}"/>
              </a:ext>
            </a:extLst>
          </p:cNvPr>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21">
            <a:extLst>
              <a:ext uri="{FF2B5EF4-FFF2-40B4-BE49-F238E27FC236}">
                <a16:creationId xmlns:a16="http://schemas.microsoft.com/office/drawing/2014/main" id="{83403E45-1CB4-4C6F-AA71-31432CAC5182}"/>
              </a:ext>
            </a:extLst>
          </p:cNvPr>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Model Validation</a:t>
            </a:r>
            <a:endParaRPr lang="zh-CN" altLang="en-US" sz="2400" dirty="0">
              <a:solidFill>
                <a:schemeClr val="bg1"/>
              </a:solidFill>
              <a:latin typeface="+mj-lt"/>
            </a:endParaRPr>
          </a:p>
        </p:txBody>
      </p:sp>
      <p:sp>
        <p:nvSpPr>
          <p:cNvPr id="15" name="文本框 28">
            <a:extLst>
              <a:ext uri="{FF2B5EF4-FFF2-40B4-BE49-F238E27FC236}">
                <a16:creationId xmlns:a16="http://schemas.microsoft.com/office/drawing/2014/main" id="{294872D0-E782-431E-8BA9-99B9B7614097}"/>
              </a:ext>
            </a:extLst>
          </p:cNvPr>
          <p:cNvSpPr txBox="1"/>
          <p:nvPr/>
        </p:nvSpPr>
        <p:spPr>
          <a:xfrm>
            <a:off x="10085043" y="319509"/>
            <a:ext cx="1062064" cy="230832"/>
          </a:xfrm>
          <a:prstGeom prst="rect">
            <a:avLst/>
          </a:prstGeom>
          <a:noFill/>
        </p:spPr>
        <p:txBody>
          <a:bodyPr wrap="square" rtlCol="0">
            <a:spAutoFit/>
          </a:bodyPr>
          <a:lstStyle/>
          <a:p>
            <a:pPr algn="ctr"/>
            <a:r>
              <a:rPr lang="en-US" altLang="zh-CN" sz="900" dirty="0">
                <a:solidFill>
                  <a:schemeClr val="bg1">
                    <a:lumMod val="85000"/>
                  </a:schemeClr>
                </a:solidFill>
              </a:rPr>
              <a:t>Model Results 1</a:t>
            </a:r>
            <a:endParaRPr lang="zh-CN" altLang="en-US" sz="900" dirty="0">
              <a:solidFill>
                <a:schemeClr val="bg1">
                  <a:lumMod val="85000"/>
                </a:schemeClr>
              </a:solidFill>
            </a:endParaRPr>
          </a:p>
        </p:txBody>
      </p:sp>
      <p:grpSp>
        <p:nvGrpSpPr>
          <p:cNvPr id="16" name="组合 37">
            <a:extLst>
              <a:ext uri="{FF2B5EF4-FFF2-40B4-BE49-F238E27FC236}">
                <a16:creationId xmlns:a16="http://schemas.microsoft.com/office/drawing/2014/main" id="{4085A72E-2478-49E0-B945-13D9E3D842F2}"/>
              </a:ext>
            </a:extLst>
          </p:cNvPr>
          <p:cNvGrpSpPr/>
          <p:nvPr/>
        </p:nvGrpSpPr>
        <p:grpSpPr>
          <a:xfrm>
            <a:off x="11596811" y="390475"/>
            <a:ext cx="144000" cy="88900"/>
            <a:chOff x="5794374" y="3203575"/>
            <a:chExt cx="216000" cy="88900"/>
          </a:xfrm>
        </p:grpSpPr>
        <p:cxnSp>
          <p:nvCxnSpPr>
            <p:cNvPr id="18" name="直接连接符 31">
              <a:extLst>
                <a:ext uri="{FF2B5EF4-FFF2-40B4-BE49-F238E27FC236}">
                  <a16:creationId xmlns:a16="http://schemas.microsoft.com/office/drawing/2014/main" id="{4AC22A68-A3C8-4A39-8678-6E2B9E18DD22}"/>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32">
              <a:extLst>
                <a:ext uri="{FF2B5EF4-FFF2-40B4-BE49-F238E27FC236}">
                  <a16:creationId xmlns:a16="http://schemas.microsoft.com/office/drawing/2014/main" id="{B8239ABC-BC2A-4585-9A37-6C2C93131BB6}"/>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33">
              <a:extLst>
                <a:ext uri="{FF2B5EF4-FFF2-40B4-BE49-F238E27FC236}">
                  <a16:creationId xmlns:a16="http://schemas.microsoft.com/office/drawing/2014/main" id="{305D1A66-F1E0-41DF-8203-F1A022A0D900}"/>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45">
            <a:extLst>
              <a:ext uri="{FF2B5EF4-FFF2-40B4-BE49-F238E27FC236}">
                <a16:creationId xmlns:a16="http://schemas.microsoft.com/office/drawing/2014/main" id="{F21CBA79-24C9-4EE1-AE10-47B536B52546}"/>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1CC4DC9-3C21-4C7A-BE3E-8135FD5BD839}"/>
              </a:ext>
            </a:extLst>
          </p:cNvPr>
          <p:cNvPicPr>
            <a:picLocks noChangeAspect="1"/>
          </p:cNvPicPr>
          <p:nvPr/>
        </p:nvPicPr>
        <p:blipFill>
          <a:blip r:embed="rId3"/>
          <a:stretch>
            <a:fillRect/>
          </a:stretch>
        </p:blipFill>
        <p:spPr>
          <a:xfrm>
            <a:off x="5413924" y="4558011"/>
            <a:ext cx="5038725" cy="1905000"/>
          </a:xfrm>
          <a:prstGeom prst="rect">
            <a:avLst/>
          </a:prstGeom>
        </p:spPr>
      </p:pic>
    </p:spTree>
    <p:extLst>
      <p:ext uri="{BB962C8B-B14F-4D97-AF65-F5344CB8AC3E}">
        <p14:creationId xmlns:p14="http://schemas.microsoft.com/office/powerpoint/2010/main" val="635026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heel(1)">
                                      <p:cBhvr>
                                        <p:cTn id="7" dur="2000"/>
                                        <p:tgtEl>
                                          <p:spTgt spid="7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up)">
                                      <p:cBhvr>
                                        <p:cTn id="10" dur="500"/>
                                        <p:tgtEl>
                                          <p:spTgt spid="81"/>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anim calcmode="lin" valueType="num">
                                      <p:cBhvr>
                                        <p:cTn id="15" dur="500" fill="hold"/>
                                        <p:tgtEl>
                                          <p:spTgt spid="83"/>
                                        </p:tgtEl>
                                        <p:attrNameLst>
                                          <p:attrName>ppt_x</p:attrName>
                                        </p:attrNameLst>
                                      </p:cBhvr>
                                      <p:tavLst>
                                        <p:tav tm="0">
                                          <p:val>
                                            <p:strVal val="#ppt_x"/>
                                          </p:val>
                                        </p:tav>
                                        <p:tav tm="100000">
                                          <p:val>
                                            <p:strVal val="#ppt_x"/>
                                          </p:val>
                                        </p:tav>
                                      </p:tavLst>
                                    </p:anim>
                                    <p:anim calcmode="lin" valueType="num">
                                      <p:cBhvr>
                                        <p:cTn id="16" dur="500" fill="hold"/>
                                        <p:tgtEl>
                                          <p:spTgt spid="83"/>
                                        </p:tgtEl>
                                        <p:attrNameLst>
                                          <p:attrName>ppt_y</p:attrName>
                                        </p:attrNameLst>
                                      </p:cBhvr>
                                      <p:tavLst>
                                        <p:tav tm="0">
                                          <p:val>
                                            <p:strVal val="#ppt_y+.1"/>
                                          </p:val>
                                        </p:tav>
                                        <p:tav tm="100000">
                                          <p:val>
                                            <p:strVal val="#ppt_y"/>
                                          </p:val>
                                        </p:tav>
                                      </p:tavLst>
                                    </p:anim>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anim calcmode="lin" valueType="num">
                                      <p:cBhvr>
                                        <p:cTn id="21" dur="500" fill="hold"/>
                                        <p:tgtEl>
                                          <p:spTgt spid="82"/>
                                        </p:tgtEl>
                                        <p:attrNameLst>
                                          <p:attrName>ppt_x</p:attrName>
                                        </p:attrNameLst>
                                      </p:cBhvr>
                                      <p:tavLst>
                                        <p:tav tm="0">
                                          <p:val>
                                            <p:strVal val="#ppt_x"/>
                                          </p:val>
                                        </p:tav>
                                        <p:tav tm="100000">
                                          <p:val>
                                            <p:strVal val="#ppt_x"/>
                                          </p:val>
                                        </p:tav>
                                      </p:tavLst>
                                    </p:anim>
                                    <p:anim calcmode="lin" valueType="num">
                                      <p:cBhvr>
                                        <p:cTn id="22" dur="5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anim calcmode="lin" valueType="num">
                                      <p:cBhvr>
                                        <p:cTn id="28" dur="250" fill="hold"/>
                                        <p:tgtEl>
                                          <p:spTgt spid="17"/>
                                        </p:tgtEl>
                                        <p:attrNameLst>
                                          <p:attrName>ppt_x</p:attrName>
                                        </p:attrNameLst>
                                      </p:cBhvr>
                                      <p:tavLst>
                                        <p:tav tm="0">
                                          <p:val>
                                            <p:strVal val="#ppt_x"/>
                                          </p:val>
                                        </p:tav>
                                        <p:tav tm="100000">
                                          <p:val>
                                            <p:strVal val="#ppt_x"/>
                                          </p:val>
                                        </p:tav>
                                      </p:tavLst>
                                    </p:anim>
                                    <p:anim calcmode="lin" valueType="num">
                                      <p:cBhvr>
                                        <p:cTn id="29" dur="25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anim calcmode="lin" valueType="num">
                                      <p:cBhvr>
                                        <p:cTn id="33" dur="250" fill="hold"/>
                                        <p:tgtEl>
                                          <p:spTgt spid="13"/>
                                        </p:tgtEl>
                                        <p:attrNameLst>
                                          <p:attrName>ppt_x</p:attrName>
                                        </p:attrNameLst>
                                      </p:cBhvr>
                                      <p:tavLst>
                                        <p:tav tm="0">
                                          <p:val>
                                            <p:strVal val="#ppt_x"/>
                                          </p:val>
                                        </p:tav>
                                        <p:tav tm="100000">
                                          <p:val>
                                            <p:strVal val="#ppt_x"/>
                                          </p:val>
                                        </p:tav>
                                      </p:tavLst>
                                    </p:anim>
                                    <p:anim calcmode="lin" valueType="num">
                                      <p:cBhvr>
                                        <p:cTn id="34"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096000" y="1724964"/>
            <a:ext cx="2642777" cy="400110"/>
          </a:xfrm>
          <a:prstGeom prst="rect">
            <a:avLst/>
          </a:prstGeom>
          <a:noFill/>
        </p:spPr>
        <p:txBody>
          <a:bodyPr wrap="square" rtlCol="0">
            <a:spAutoFit/>
          </a:bodyPr>
          <a:lstStyle/>
          <a:p>
            <a:pPr algn="ctr"/>
            <a:r>
              <a:rPr lang="en-US" altLang="zh-CN" sz="2000" dirty="0">
                <a:solidFill>
                  <a:srgbClr val="774F71"/>
                </a:solidFill>
                <a:latin typeface="+mj-lt"/>
              </a:rPr>
              <a:t>Further Improvement:</a:t>
            </a:r>
            <a:endParaRPr lang="zh-CN" altLang="en-US" sz="2000" dirty="0">
              <a:solidFill>
                <a:srgbClr val="774F71"/>
              </a:solidFill>
              <a:latin typeface="+mj-lt"/>
            </a:endParaRPr>
          </a:p>
        </p:txBody>
      </p:sp>
      <p:sp>
        <p:nvSpPr>
          <p:cNvPr id="24" name="文本框 23"/>
          <p:cNvSpPr txBox="1"/>
          <p:nvPr/>
        </p:nvSpPr>
        <p:spPr>
          <a:xfrm>
            <a:off x="6096000" y="2194346"/>
            <a:ext cx="5267719" cy="1463542"/>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solidFill>
                  <a:schemeClr val="bg1">
                    <a:lumMod val="50000"/>
                  </a:schemeClr>
                </a:solidFill>
              </a:rPr>
              <a:t>Impute the missing values for Item weight based on the relationship with other column values.  </a:t>
            </a:r>
          </a:p>
          <a:p>
            <a:pPr marL="285750" indent="-285750">
              <a:lnSpc>
                <a:spcPct val="130000"/>
              </a:lnSpc>
              <a:buFont typeface="Arial" panose="020B0604020202020204" pitchFamily="34" charset="0"/>
              <a:buChar char="•"/>
            </a:pPr>
            <a:r>
              <a:rPr lang="en-US" altLang="zh-CN" dirty="0">
                <a:solidFill>
                  <a:schemeClr val="bg1">
                    <a:lumMod val="50000"/>
                  </a:schemeClr>
                </a:solidFill>
              </a:rPr>
              <a:t>Customized feature encoding for every categorical variable.  </a:t>
            </a:r>
          </a:p>
          <a:p>
            <a:pPr marL="285750" indent="-285750">
              <a:lnSpc>
                <a:spcPct val="130000"/>
              </a:lnSpc>
              <a:buFont typeface="Arial" panose="020B0604020202020204" pitchFamily="34" charset="0"/>
              <a:buChar char="•"/>
            </a:pPr>
            <a:r>
              <a:rPr lang="en-US" altLang="zh-CN" dirty="0">
                <a:solidFill>
                  <a:schemeClr val="bg1">
                    <a:lumMod val="50000"/>
                  </a:schemeClr>
                </a:solidFill>
              </a:rPr>
              <a:t>Parameter tuning for the final ensemble model.</a:t>
            </a:r>
          </a:p>
          <a:p>
            <a:pPr marL="285750" indent="-285750">
              <a:lnSpc>
                <a:spcPct val="130000"/>
              </a:lnSpc>
              <a:buFont typeface="Arial" panose="020B0604020202020204" pitchFamily="34" charset="0"/>
              <a:buChar char="•"/>
            </a:pPr>
            <a:endParaRPr lang="zh-CN" altLang="en-US" dirty="0">
              <a:solidFill>
                <a:schemeClr val="bg1">
                  <a:lumMod val="50000"/>
                </a:schemeClr>
              </a:solidFill>
            </a:endParaRPr>
          </a:p>
        </p:txBody>
      </p:sp>
      <p:sp>
        <p:nvSpPr>
          <p:cNvPr id="28" name="Freeform 21"/>
          <p:cNvSpPr>
            <a:spLocks noEditPoints="1"/>
          </p:cNvSpPr>
          <p:nvPr/>
        </p:nvSpPr>
        <p:spPr bwMode="auto">
          <a:xfrm>
            <a:off x="6094667" y="4503062"/>
            <a:ext cx="372584" cy="280062"/>
          </a:xfrm>
          <a:custGeom>
            <a:avLst/>
            <a:gdLst>
              <a:gd name="T0" fmla="*/ 112 w 128"/>
              <a:gd name="T1" fmla="*/ 0 h 96"/>
              <a:gd name="T2" fmla="*/ 16 w 128"/>
              <a:gd name="T3" fmla="*/ 0 h 96"/>
              <a:gd name="T4" fmla="*/ 0 w 128"/>
              <a:gd name="T5" fmla="*/ 16 h 96"/>
              <a:gd name="T6" fmla="*/ 0 w 128"/>
              <a:gd name="T7" fmla="*/ 80 h 96"/>
              <a:gd name="T8" fmla="*/ 16 w 128"/>
              <a:gd name="T9" fmla="*/ 96 h 96"/>
              <a:gd name="T10" fmla="*/ 112 w 128"/>
              <a:gd name="T11" fmla="*/ 96 h 96"/>
              <a:gd name="T12" fmla="*/ 128 w 128"/>
              <a:gd name="T13" fmla="*/ 80 h 96"/>
              <a:gd name="T14" fmla="*/ 128 w 128"/>
              <a:gd name="T15" fmla="*/ 16 h 96"/>
              <a:gd name="T16" fmla="*/ 112 w 128"/>
              <a:gd name="T17" fmla="*/ 0 h 96"/>
              <a:gd name="T18" fmla="*/ 116 w 128"/>
              <a:gd name="T19" fmla="*/ 8 h 96"/>
              <a:gd name="T20" fmla="*/ 64 w 128"/>
              <a:gd name="T21" fmla="*/ 48 h 96"/>
              <a:gd name="T22" fmla="*/ 12 w 128"/>
              <a:gd name="T23" fmla="*/ 8 h 96"/>
              <a:gd name="T24" fmla="*/ 116 w 128"/>
              <a:gd name="T25" fmla="*/ 8 h 96"/>
              <a:gd name="T26" fmla="*/ 8 w 128"/>
              <a:gd name="T27" fmla="*/ 80 h 96"/>
              <a:gd name="T28" fmla="*/ 8 w 128"/>
              <a:gd name="T29" fmla="*/ 16 h 96"/>
              <a:gd name="T30" fmla="*/ 44 w 128"/>
              <a:gd name="T31" fmla="*/ 44 h 96"/>
              <a:gd name="T32" fmla="*/ 8 w 128"/>
              <a:gd name="T33" fmla="*/ 82 h 96"/>
              <a:gd name="T34" fmla="*/ 8 w 128"/>
              <a:gd name="T35" fmla="*/ 80 h 96"/>
              <a:gd name="T36" fmla="*/ 14 w 128"/>
              <a:gd name="T37" fmla="*/ 88 h 96"/>
              <a:gd name="T38" fmla="*/ 50 w 128"/>
              <a:gd name="T39" fmla="*/ 49 h 96"/>
              <a:gd name="T40" fmla="*/ 64 w 128"/>
              <a:gd name="T41" fmla="*/ 60 h 96"/>
              <a:gd name="T42" fmla="*/ 77 w 128"/>
              <a:gd name="T43" fmla="*/ 49 h 96"/>
              <a:gd name="T44" fmla="*/ 114 w 128"/>
              <a:gd name="T45" fmla="*/ 88 h 96"/>
              <a:gd name="T46" fmla="*/ 14 w 128"/>
              <a:gd name="T47" fmla="*/ 88 h 96"/>
              <a:gd name="T48" fmla="*/ 120 w 128"/>
              <a:gd name="T49" fmla="*/ 80 h 96"/>
              <a:gd name="T50" fmla="*/ 120 w 128"/>
              <a:gd name="T51" fmla="*/ 82 h 96"/>
              <a:gd name="T52" fmla="*/ 84 w 128"/>
              <a:gd name="T53" fmla="*/ 44 h 96"/>
              <a:gd name="T54" fmla="*/ 120 w 128"/>
              <a:gd name="T55" fmla="*/ 16 h 96"/>
              <a:gd name="T56" fmla="*/ 120 w 128"/>
              <a:gd name="T5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96">
                <a:moveTo>
                  <a:pt x="112" y="0"/>
                </a:moveTo>
                <a:cubicBezTo>
                  <a:pt x="16" y="0"/>
                  <a:pt x="16" y="0"/>
                  <a:pt x="16" y="0"/>
                </a:cubicBezTo>
                <a:cubicBezTo>
                  <a:pt x="7" y="0"/>
                  <a:pt x="0" y="7"/>
                  <a:pt x="0" y="16"/>
                </a:cubicBezTo>
                <a:cubicBezTo>
                  <a:pt x="0" y="80"/>
                  <a:pt x="0" y="80"/>
                  <a:pt x="0" y="80"/>
                </a:cubicBezTo>
                <a:cubicBezTo>
                  <a:pt x="0" y="89"/>
                  <a:pt x="7" y="96"/>
                  <a:pt x="16" y="96"/>
                </a:cubicBezTo>
                <a:cubicBezTo>
                  <a:pt x="112" y="96"/>
                  <a:pt x="112" y="96"/>
                  <a:pt x="112" y="96"/>
                </a:cubicBezTo>
                <a:cubicBezTo>
                  <a:pt x="121" y="96"/>
                  <a:pt x="128" y="89"/>
                  <a:pt x="128" y="80"/>
                </a:cubicBezTo>
                <a:cubicBezTo>
                  <a:pt x="128" y="16"/>
                  <a:pt x="128" y="16"/>
                  <a:pt x="128" y="16"/>
                </a:cubicBezTo>
                <a:cubicBezTo>
                  <a:pt x="128" y="7"/>
                  <a:pt x="121" y="0"/>
                  <a:pt x="112" y="0"/>
                </a:cubicBezTo>
                <a:close/>
                <a:moveTo>
                  <a:pt x="116" y="8"/>
                </a:moveTo>
                <a:cubicBezTo>
                  <a:pt x="64" y="48"/>
                  <a:pt x="64" y="48"/>
                  <a:pt x="64" y="48"/>
                </a:cubicBezTo>
                <a:cubicBezTo>
                  <a:pt x="12" y="8"/>
                  <a:pt x="12" y="8"/>
                  <a:pt x="12" y="8"/>
                </a:cubicBezTo>
                <a:lnTo>
                  <a:pt x="116" y="8"/>
                </a:lnTo>
                <a:close/>
                <a:moveTo>
                  <a:pt x="8" y="80"/>
                </a:moveTo>
                <a:cubicBezTo>
                  <a:pt x="8" y="16"/>
                  <a:pt x="8" y="16"/>
                  <a:pt x="8" y="16"/>
                </a:cubicBezTo>
                <a:cubicBezTo>
                  <a:pt x="44" y="44"/>
                  <a:pt x="44" y="44"/>
                  <a:pt x="44" y="44"/>
                </a:cubicBezTo>
                <a:cubicBezTo>
                  <a:pt x="8" y="82"/>
                  <a:pt x="8" y="82"/>
                  <a:pt x="8" y="82"/>
                </a:cubicBezTo>
                <a:cubicBezTo>
                  <a:pt x="8" y="82"/>
                  <a:pt x="8" y="81"/>
                  <a:pt x="8" y="80"/>
                </a:cubicBezTo>
                <a:close/>
                <a:moveTo>
                  <a:pt x="14" y="88"/>
                </a:moveTo>
                <a:cubicBezTo>
                  <a:pt x="50" y="49"/>
                  <a:pt x="50" y="49"/>
                  <a:pt x="50" y="49"/>
                </a:cubicBezTo>
                <a:cubicBezTo>
                  <a:pt x="64" y="60"/>
                  <a:pt x="64" y="60"/>
                  <a:pt x="64" y="60"/>
                </a:cubicBezTo>
                <a:cubicBezTo>
                  <a:pt x="77" y="49"/>
                  <a:pt x="77" y="49"/>
                  <a:pt x="77" y="49"/>
                </a:cubicBezTo>
                <a:cubicBezTo>
                  <a:pt x="114" y="88"/>
                  <a:pt x="114" y="88"/>
                  <a:pt x="114" y="88"/>
                </a:cubicBezTo>
                <a:cubicBezTo>
                  <a:pt x="113" y="88"/>
                  <a:pt x="15" y="88"/>
                  <a:pt x="14" y="88"/>
                </a:cubicBezTo>
                <a:close/>
                <a:moveTo>
                  <a:pt x="120" y="80"/>
                </a:moveTo>
                <a:cubicBezTo>
                  <a:pt x="120" y="81"/>
                  <a:pt x="120" y="82"/>
                  <a:pt x="120" y="82"/>
                </a:cubicBezTo>
                <a:cubicBezTo>
                  <a:pt x="84" y="44"/>
                  <a:pt x="84" y="44"/>
                  <a:pt x="84" y="44"/>
                </a:cubicBezTo>
                <a:cubicBezTo>
                  <a:pt x="120" y="16"/>
                  <a:pt x="120" y="16"/>
                  <a:pt x="120" y="16"/>
                </a:cubicBezTo>
                <a:lnTo>
                  <a:pt x="120" y="80"/>
                </a:lnTo>
                <a:close/>
              </a:path>
            </a:pathLst>
          </a:custGeom>
          <a:solidFill>
            <a:srgbClr val="774F7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6467251" y="4475347"/>
            <a:ext cx="3729945" cy="307777"/>
          </a:xfrm>
          <a:prstGeom prst="rect">
            <a:avLst/>
          </a:prstGeom>
          <a:noFill/>
        </p:spPr>
        <p:txBody>
          <a:bodyPr wrap="square" rtlCol="0">
            <a:spAutoFit/>
          </a:bodyPr>
          <a:lstStyle/>
          <a:p>
            <a:r>
              <a:rPr lang="en-US" altLang="zh-CN" dirty="0">
                <a:solidFill>
                  <a:schemeClr val="bg1">
                    <a:lumMod val="50000"/>
                  </a:schemeClr>
                </a:solidFill>
              </a:rPr>
              <a:t>mengqi0128@126.com</a:t>
            </a:r>
            <a:endParaRPr lang="zh-CN" altLang="en-US" dirty="0">
              <a:solidFill>
                <a:schemeClr val="bg1">
                  <a:lumMod val="50000"/>
                </a:schemeClr>
              </a:solidFill>
            </a:endParaRPr>
          </a:p>
        </p:txBody>
      </p:sp>
      <p:sp>
        <p:nvSpPr>
          <p:cNvPr id="33" name="矩形 30">
            <a:extLst>
              <a:ext uri="{FF2B5EF4-FFF2-40B4-BE49-F238E27FC236}">
                <a16:creationId xmlns:a16="http://schemas.microsoft.com/office/drawing/2014/main" id="{60BCA0D3-B67E-48AA-B10D-32A9F1F66BC4}"/>
              </a:ext>
            </a:extLst>
          </p:cNvPr>
          <p:cNvSpPr/>
          <p:nvPr/>
        </p:nvSpPr>
        <p:spPr>
          <a:xfrm>
            <a:off x="0" y="0"/>
            <a:ext cx="12192000" cy="908050"/>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21">
            <a:extLst>
              <a:ext uri="{FF2B5EF4-FFF2-40B4-BE49-F238E27FC236}">
                <a16:creationId xmlns:a16="http://schemas.microsoft.com/office/drawing/2014/main" id="{9ECCAD1C-DE0D-4BB5-8C44-D955B4A9C80F}"/>
              </a:ext>
            </a:extLst>
          </p:cNvPr>
          <p:cNvSpPr txBox="1"/>
          <p:nvPr/>
        </p:nvSpPr>
        <p:spPr>
          <a:xfrm>
            <a:off x="334963" y="235773"/>
            <a:ext cx="5053783" cy="461665"/>
          </a:xfrm>
          <a:prstGeom prst="rect">
            <a:avLst/>
          </a:prstGeom>
          <a:noFill/>
        </p:spPr>
        <p:txBody>
          <a:bodyPr wrap="square" rtlCol="0">
            <a:spAutoFit/>
          </a:bodyPr>
          <a:lstStyle/>
          <a:p>
            <a:r>
              <a:rPr lang="en-US" altLang="zh-CN" sz="2400" dirty="0">
                <a:solidFill>
                  <a:schemeClr val="tx1">
                    <a:lumMod val="95000"/>
                    <a:lumOff val="5000"/>
                  </a:schemeClr>
                </a:solidFill>
                <a:latin typeface="+mj-lt"/>
              </a:rPr>
              <a:t>Prediction &amp; Future Improvement</a:t>
            </a:r>
            <a:endParaRPr lang="zh-CN" altLang="en-US" sz="2400" dirty="0">
              <a:solidFill>
                <a:schemeClr val="tx1">
                  <a:lumMod val="95000"/>
                  <a:lumOff val="5000"/>
                </a:schemeClr>
              </a:solidFill>
              <a:latin typeface="+mj-lt"/>
            </a:endParaRPr>
          </a:p>
        </p:txBody>
      </p:sp>
      <p:sp>
        <p:nvSpPr>
          <p:cNvPr id="35" name="文本框 28">
            <a:extLst>
              <a:ext uri="{FF2B5EF4-FFF2-40B4-BE49-F238E27FC236}">
                <a16:creationId xmlns:a16="http://schemas.microsoft.com/office/drawing/2014/main" id="{F01C064D-E577-441D-A587-23B6DE763238}"/>
              </a:ext>
            </a:extLst>
          </p:cNvPr>
          <p:cNvSpPr txBox="1"/>
          <p:nvPr/>
        </p:nvSpPr>
        <p:spPr>
          <a:xfrm>
            <a:off x="10085043" y="319509"/>
            <a:ext cx="1062064" cy="230832"/>
          </a:xfrm>
          <a:prstGeom prst="rect">
            <a:avLst/>
          </a:prstGeom>
          <a:noFill/>
        </p:spPr>
        <p:txBody>
          <a:bodyPr wrap="square" rtlCol="0">
            <a:spAutoFit/>
          </a:bodyPr>
          <a:lstStyle/>
          <a:p>
            <a:pPr algn="ctr"/>
            <a:r>
              <a:rPr lang="en-US" altLang="zh-CN" sz="900" dirty="0">
                <a:solidFill>
                  <a:schemeClr val="bg1">
                    <a:lumMod val="50000"/>
                  </a:schemeClr>
                </a:solidFill>
              </a:rPr>
              <a:t>Home Page</a:t>
            </a:r>
            <a:endParaRPr lang="zh-CN" altLang="en-US" sz="900" dirty="0">
              <a:solidFill>
                <a:schemeClr val="bg1">
                  <a:lumMod val="50000"/>
                </a:schemeClr>
              </a:solidFill>
            </a:endParaRPr>
          </a:p>
        </p:txBody>
      </p:sp>
      <p:grpSp>
        <p:nvGrpSpPr>
          <p:cNvPr id="36" name="组合 37">
            <a:extLst>
              <a:ext uri="{FF2B5EF4-FFF2-40B4-BE49-F238E27FC236}">
                <a16:creationId xmlns:a16="http://schemas.microsoft.com/office/drawing/2014/main" id="{1235A9D1-4AD2-4488-836C-C3014ADE5B50}"/>
              </a:ext>
            </a:extLst>
          </p:cNvPr>
          <p:cNvGrpSpPr/>
          <p:nvPr/>
        </p:nvGrpSpPr>
        <p:grpSpPr>
          <a:xfrm>
            <a:off x="11596811" y="390475"/>
            <a:ext cx="144000" cy="88900"/>
            <a:chOff x="5794374" y="3203575"/>
            <a:chExt cx="216000" cy="88900"/>
          </a:xfrm>
        </p:grpSpPr>
        <p:cxnSp>
          <p:nvCxnSpPr>
            <p:cNvPr id="37" name="直接连接符 31">
              <a:extLst>
                <a:ext uri="{FF2B5EF4-FFF2-40B4-BE49-F238E27FC236}">
                  <a16:creationId xmlns:a16="http://schemas.microsoft.com/office/drawing/2014/main" id="{D71BD063-9993-4E34-828D-06A1DF5E65A6}"/>
                </a:ext>
              </a:extLst>
            </p:cNvPr>
            <p:cNvCxnSpPr/>
            <p:nvPr/>
          </p:nvCxnSpPr>
          <p:spPr>
            <a:xfrm>
              <a:off x="5794374" y="320357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2">
              <a:extLst>
                <a:ext uri="{FF2B5EF4-FFF2-40B4-BE49-F238E27FC236}">
                  <a16:creationId xmlns:a16="http://schemas.microsoft.com/office/drawing/2014/main" id="{55DBC24A-7F90-4228-A4EE-E474342EAE5B}"/>
                </a:ext>
              </a:extLst>
            </p:cNvPr>
            <p:cNvCxnSpPr/>
            <p:nvPr/>
          </p:nvCxnSpPr>
          <p:spPr>
            <a:xfrm>
              <a:off x="5794374" y="324802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3">
              <a:extLst>
                <a:ext uri="{FF2B5EF4-FFF2-40B4-BE49-F238E27FC236}">
                  <a16:creationId xmlns:a16="http://schemas.microsoft.com/office/drawing/2014/main" id="{21F57FEB-3AE9-4DEF-B487-D50E18E3044C}"/>
                </a:ext>
              </a:extLst>
            </p:cNvPr>
            <p:cNvCxnSpPr/>
            <p:nvPr/>
          </p:nvCxnSpPr>
          <p:spPr>
            <a:xfrm>
              <a:off x="5794374" y="329247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45">
            <a:extLst>
              <a:ext uri="{FF2B5EF4-FFF2-40B4-BE49-F238E27FC236}">
                <a16:creationId xmlns:a16="http://schemas.microsoft.com/office/drawing/2014/main" id="{3FB1F86E-72A7-4398-BA29-1384AAA8F8B2}"/>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1026" name="Picture 2" descr="âAI predictionâçå¾çæç´¢ç»æ">
            <a:extLst>
              <a:ext uri="{FF2B5EF4-FFF2-40B4-BE49-F238E27FC236}">
                <a16:creationId xmlns:a16="http://schemas.microsoft.com/office/drawing/2014/main" id="{4D56C74E-869E-46E0-ACE3-C17DADCE3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38" y="1372075"/>
            <a:ext cx="3797324" cy="382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16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23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50"/>
                                        <p:tgtEl>
                                          <p:spTgt spid="28"/>
                                        </p:tgtEl>
                                      </p:cBhvr>
                                    </p:animEffect>
                                    <p:anim calcmode="lin" valueType="num">
                                      <p:cBhvr>
                                        <p:cTn id="16" dur="250" fill="hold"/>
                                        <p:tgtEl>
                                          <p:spTgt spid="28"/>
                                        </p:tgtEl>
                                        <p:attrNameLst>
                                          <p:attrName>ppt_x</p:attrName>
                                        </p:attrNameLst>
                                      </p:cBhvr>
                                      <p:tavLst>
                                        <p:tav tm="0">
                                          <p:val>
                                            <p:strVal val="#ppt_x"/>
                                          </p:val>
                                        </p:tav>
                                        <p:tav tm="100000">
                                          <p:val>
                                            <p:strVal val="#ppt_x"/>
                                          </p:val>
                                        </p:tav>
                                      </p:tavLst>
                                    </p:anim>
                                    <p:anim calcmode="lin" valueType="num">
                                      <p:cBhvr>
                                        <p:cTn id="17" dur="25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255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endParaRPr>
          </a:p>
        </p:txBody>
      </p:sp>
      <p:sp>
        <p:nvSpPr>
          <p:cNvPr id="4" name="文本框 3"/>
          <p:cNvSpPr txBox="1"/>
          <p:nvPr/>
        </p:nvSpPr>
        <p:spPr>
          <a:xfrm>
            <a:off x="645888" y="2059704"/>
            <a:ext cx="4601029" cy="923330"/>
          </a:xfrm>
          <a:prstGeom prst="rect">
            <a:avLst/>
          </a:prstGeom>
          <a:noFill/>
        </p:spPr>
        <p:txBody>
          <a:bodyPr wrap="square" rtlCol="0">
            <a:spAutoFit/>
          </a:bodyPr>
          <a:lstStyle/>
          <a:p>
            <a:pPr algn="ctr"/>
            <a:r>
              <a:rPr lang="en-US" altLang="zh-CN" sz="5400" dirty="0">
                <a:solidFill>
                  <a:schemeClr val="bg1"/>
                </a:solidFill>
                <a:latin typeface="+mj-lt"/>
              </a:rPr>
              <a:t>THANK YOU</a:t>
            </a:r>
            <a:endParaRPr lang="zh-CN" altLang="en-US" sz="5400" dirty="0">
              <a:solidFill>
                <a:schemeClr val="bg1"/>
              </a:solidFill>
              <a:latin typeface="+mj-lt"/>
            </a:endParaRPr>
          </a:p>
        </p:txBody>
      </p:sp>
      <p:sp>
        <p:nvSpPr>
          <p:cNvPr id="2" name="Rectangle 1">
            <a:extLst>
              <a:ext uri="{FF2B5EF4-FFF2-40B4-BE49-F238E27FC236}">
                <a16:creationId xmlns:a16="http://schemas.microsoft.com/office/drawing/2014/main" id="{EFD96243-4C0E-43CE-9E91-C7B9B432DA5B}"/>
              </a:ext>
            </a:extLst>
          </p:cNvPr>
          <p:cNvSpPr/>
          <p:nvPr/>
        </p:nvSpPr>
        <p:spPr>
          <a:xfrm>
            <a:off x="1048752" y="4034877"/>
            <a:ext cx="1079142" cy="307777"/>
          </a:xfrm>
          <a:prstGeom prst="rect">
            <a:avLst/>
          </a:prstGeom>
        </p:spPr>
        <p:txBody>
          <a:bodyPr wrap="none">
            <a:spAutoFit/>
          </a:bodyPr>
          <a:lstStyle/>
          <a:p>
            <a:r>
              <a:rPr lang="en-US" dirty="0">
                <a:solidFill>
                  <a:schemeClr val="bg1"/>
                </a:solidFill>
              </a:rPr>
              <a:t>2019.04.03</a:t>
            </a:r>
          </a:p>
        </p:txBody>
      </p:sp>
    </p:spTree>
    <p:extLst>
      <p:ext uri="{BB962C8B-B14F-4D97-AF65-F5344CB8AC3E}">
        <p14:creationId xmlns:p14="http://schemas.microsoft.com/office/powerpoint/2010/main" val="406826612"/>
      </p:ext>
    </p:extLst>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30327" y="248542"/>
            <a:ext cx="3017837" cy="461665"/>
          </a:xfrm>
          <a:prstGeom prst="rect">
            <a:avLst/>
          </a:prstGeom>
          <a:noFill/>
        </p:spPr>
        <p:txBody>
          <a:bodyPr wrap="square" rtlCol="0">
            <a:spAutoFit/>
          </a:bodyPr>
          <a:lstStyle/>
          <a:p>
            <a:pPr algn="ctr"/>
            <a:r>
              <a:rPr lang="en-US" altLang="zh-CN" sz="2400" dirty="0">
                <a:solidFill>
                  <a:schemeClr val="bg1"/>
                </a:solidFill>
                <a:effectLst>
                  <a:outerShdw blurRad="38100" dist="38100" dir="2700000" algn="tl">
                    <a:srgbClr val="000000">
                      <a:alpha val="43137"/>
                    </a:srgbClr>
                  </a:outerShdw>
                </a:effectLst>
                <a:cs typeface="Arial" pitchFamily="34" charset="0"/>
              </a:rPr>
              <a:t>Outline</a:t>
            </a:r>
            <a:endParaRPr lang="zh-CN" altLang="en-US" sz="2400" dirty="0">
              <a:solidFill>
                <a:schemeClr val="bg1"/>
              </a:solidFill>
              <a:effectLst>
                <a:outerShdw blurRad="38100" dist="38100" dir="2700000" algn="tl">
                  <a:srgbClr val="000000">
                    <a:alpha val="43137"/>
                  </a:srgbClr>
                </a:outerShdw>
              </a:effectLst>
              <a:cs typeface="Arial"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sp>
        <p:nvSpPr>
          <p:cNvPr id="37" name="椭圆 24">
            <a:extLst>
              <a:ext uri="{FF2B5EF4-FFF2-40B4-BE49-F238E27FC236}">
                <a16:creationId xmlns:a16="http://schemas.microsoft.com/office/drawing/2014/main" id="{82F31EF1-5309-4AF9-8263-0E97750EBDA8}"/>
              </a:ext>
            </a:extLst>
          </p:cNvPr>
          <p:cNvSpPr/>
          <p:nvPr/>
        </p:nvSpPr>
        <p:spPr>
          <a:xfrm>
            <a:off x="3400503" y="4771601"/>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3">
            <a:extLst>
              <a:ext uri="{FF2B5EF4-FFF2-40B4-BE49-F238E27FC236}">
                <a16:creationId xmlns:a16="http://schemas.microsoft.com/office/drawing/2014/main" id="{FBB28DBE-0019-403D-AAD7-7127F93D9399}"/>
              </a:ext>
            </a:extLst>
          </p:cNvPr>
          <p:cNvSpPr/>
          <p:nvPr/>
        </p:nvSpPr>
        <p:spPr>
          <a:xfrm>
            <a:off x="2706610" y="404581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
            <a:extLst>
              <a:ext uri="{FF2B5EF4-FFF2-40B4-BE49-F238E27FC236}">
                <a16:creationId xmlns:a16="http://schemas.microsoft.com/office/drawing/2014/main" id="{EC8A69EF-8C39-4E6E-AD2F-35D39F924FE0}"/>
              </a:ext>
            </a:extLst>
          </p:cNvPr>
          <p:cNvSpPr txBox="1"/>
          <p:nvPr/>
        </p:nvSpPr>
        <p:spPr>
          <a:xfrm>
            <a:off x="2787510" y="4137348"/>
            <a:ext cx="813044" cy="769441"/>
          </a:xfrm>
          <a:prstGeom prst="rect">
            <a:avLst/>
          </a:prstGeom>
          <a:noFill/>
        </p:spPr>
        <p:txBody>
          <a:bodyPr wrap="none" rtlCol="0">
            <a:spAutoFit/>
          </a:bodyPr>
          <a:lstStyle/>
          <a:p>
            <a:pPr algn="ctr"/>
            <a:r>
              <a:rPr lang="en-US" altLang="zh-CN" sz="4400" b="1" dirty="0">
                <a:solidFill>
                  <a:srgbClr val="EC236E"/>
                </a:solidFill>
              </a:rPr>
              <a:t>01</a:t>
            </a:r>
            <a:endParaRPr lang="zh-CN" altLang="en-US" sz="4400" b="1" dirty="0">
              <a:solidFill>
                <a:srgbClr val="EC236E"/>
              </a:solidFill>
            </a:endParaRPr>
          </a:p>
        </p:txBody>
      </p:sp>
      <p:sp>
        <p:nvSpPr>
          <p:cNvPr id="45" name="文本框 6">
            <a:extLst>
              <a:ext uri="{FF2B5EF4-FFF2-40B4-BE49-F238E27FC236}">
                <a16:creationId xmlns:a16="http://schemas.microsoft.com/office/drawing/2014/main" id="{726D583D-48F8-4E44-9EDF-0B2C1ADDB73F}"/>
              </a:ext>
            </a:extLst>
          </p:cNvPr>
          <p:cNvSpPr txBox="1"/>
          <p:nvPr/>
        </p:nvSpPr>
        <p:spPr>
          <a:xfrm>
            <a:off x="2133993" y="5428858"/>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Exploratory Data Analysis</a:t>
            </a:r>
          </a:p>
        </p:txBody>
      </p:sp>
      <p:sp>
        <p:nvSpPr>
          <p:cNvPr id="53" name="文本框 11">
            <a:extLst>
              <a:ext uri="{FF2B5EF4-FFF2-40B4-BE49-F238E27FC236}">
                <a16:creationId xmlns:a16="http://schemas.microsoft.com/office/drawing/2014/main" id="{8CAF62D7-4FFE-473F-87A3-DBECB4EBB619}"/>
              </a:ext>
            </a:extLst>
          </p:cNvPr>
          <p:cNvSpPr txBox="1"/>
          <p:nvPr/>
        </p:nvSpPr>
        <p:spPr>
          <a:xfrm>
            <a:off x="4485863" y="5410123"/>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Data Preprocessing &amp;</a:t>
            </a:r>
          </a:p>
          <a:p>
            <a:pPr lvl="0"/>
            <a:r>
              <a:rPr lang="en-US" sz="1600" b="1" dirty="0">
                <a:solidFill>
                  <a:srgbClr val="3F3F3F"/>
                </a:solidFill>
                <a:latin typeface="Calibri"/>
                <a:ea typeface="Calibri"/>
                <a:cs typeface="Calibri"/>
                <a:sym typeface="Calibri"/>
              </a:rPr>
              <a:t>Feature Engineering</a:t>
            </a:r>
          </a:p>
        </p:txBody>
      </p:sp>
      <p:sp>
        <p:nvSpPr>
          <p:cNvPr id="54" name="文本框 16">
            <a:extLst>
              <a:ext uri="{FF2B5EF4-FFF2-40B4-BE49-F238E27FC236}">
                <a16:creationId xmlns:a16="http://schemas.microsoft.com/office/drawing/2014/main" id="{D69EDEC1-2966-4371-9939-E803DA1CE29D}"/>
              </a:ext>
            </a:extLst>
          </p:cNvPr>
          <p:cNvSpPr txBox="1"/>
          <p:nvPr/>
        </p:nvSpPr>
        <p:spPr>
          <a:xfrm>
            <a:off x="6837733" y="5463294"/>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Model Building &amp;</a:t>
            </a:r>
          </a:p>
          <a:p>
            <a:pPr lvl="0"/>
            <a:r>
              <a:rPr lang="en-US" sz="1600" b="1" dirty="0">
                <a:solidFill>
                  <a:srgbClr val="3F3F3F"/>
                </a:solidFill>
                <a:latin typeface="Calibri"/>
                <a:ea typeface="Calibri"/>
                <a:cs typeface="Calibri"/>
                <a:sym typeface="Calibri"/>
              </a:rPr>
              <a:t>Validation</a:t>
            </a:r>
          </a:p>
        </p:txBody>
      </p:sp>
      <p:sp>
        <p:nvSpPr>
          <p:cNvPr id="55" name="文本框 21">
            <a:extLst>
              <a:ext uri="{FF2B5EF4-FFF2-40B4-BE49-F238E27FC236}">
                <a16:creationId xmlns:a16="http://schemas.microsoft.com/office/drawing/2014/main" id="{9DE0B1C1-32F5-4A4C-9B51-09765F9C1749}"/>
              </a:ext>
            </a:extLst>
          </p:cNvPr>
          <p:cNvSpPr txBox="1"/>
          <p:nvPr/>
        </p:nvSpPr>
        <p:spPr>
          <a:xfrm>
            <a:off x="9189604" y="5435208"/>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Prediction &amp; Future Improvements</a:t>
            </a:r>
          </a:p>
        </p:txBody>
      </p:sp>
      <p:sp>
        <p:nvSpPr>
          <p:cNvPr id="58" name="椭圆 8">
            <a:extLst>
              <a:ext uri="{FF2B5EF4-FFF2-40B4-BE49-F238E27FC236}">
                <a16:creationId xmlns:a16="http://schemas.microsoft.com/office/drawing/2014/main" id="{DE77AA57-A992-492C-9F06-411BD7B32A6C}"/>
              </a:ext>
            </a:extLst>
          </p:cNvPr>
          <p:cNvSpPr/>
          <p:nvPr/>
        </p:nvSpPr>
        <p:spPr>
          <a:xfrm>
            <a:off x="4986260" y="4064554"/>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9">
            <a:extLst>
              <a:ext uri="{FF2B5EF4-FFF2-40B4-BE49-F238E27FC236}">
                <a16:creationId xmlns:a16="http://schemas.microsoft.com/office/drawing/2014/main" id="{B6309F76-457D-418C-B6DE-F070493D0846}"/>
              </a:ext>
            </a:extLst>
          </p:cNvPr>
          <p:cNvSpPr txBox="1"/>
          <p:nvPr/>
        </p:nvSpPr>
        <p:spPr>
          <a:xfrm>
            <a:off x="5055988" y="4156083"/>
            <a:ext cx="813044" cy="769441"/>
          </a:xfrm>
          <a:prstGeom prst="rect">
            <a:avLst/>
          </a:prstGeom>
          <a:noFill/>
        </p:spPr>
        <p:txBody>
          <a:bodyPr wrap="none" rtlCol="0">
            <a:spAutoFit/>
          </a:bodyPr>
          <a:lstStyle/>
          <a:p>
            <a:pPr algn="ctr"/>
            <a:r>
              <a:rPr lang="en-US" altLang="zh-CN" sz="4400" b="1" dirty="0">
                <a:solidFill>
                  <a:schemeClr val="tx1"/>
                </a:solidFill>
              </a:rPr>
              <a:t>02</a:t>
            </a:r>
            <a:endParaRPr lang="zh-CN" altLang="en-US" sz="4400" b="1" dirty="0">
              <a:solidFill>
                <a:schemeClr val="tx1"/>
              </a:solidFill>
            </a:endParaRPr>
          </a:p>
        </p:txBody>
      </p:sp>
      <p:sp>
        <p:nvSpPr>
          <p:cNvPr id="60" name="椭圆 32">
            <a:extLst>
              <a:ext uri="{FF2B5EF4-FFF2-40B4-BE49-F238E27FC236}">
                <a16:creationId xmlns:a16="http://schemas.microsoft.com/office/drawing/2014/main" id="{0F96F9A4-E844-41A3-8FAF-61B819F14954}"/>
              </a:ext>
            </a:extLst>
          </p:cNvPr>
          <p:cNvSpPr/>
          <p:nvPr/>
        </p:nvSpPr>
        <p:spPr>
          <a:xfrm>
            <a:off x="5694300" y="4771601"/>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13">
            <a:extLst>
              <a:ext uri="{FF2B5EF4-FFF2-40B4-BE49-F238E27FC236}">
                <a16:creationId xmlns:a16="http://schemas.microsoft.com/office/drawing/2014/main" id="{C1EE6CA6-92A1-49DA-84D6-4C5BCC4ED2F3}"/>
              </a:ext>
            </a:extLst>
          </p:cNvPr>
          <p:cNvSpPr/>
          <p:nvPr/>
        </p:nvSpPr>
        <p:spPr>
          <a:xfrm>
            <a:off x="7265910" y="40645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14">
            <a:extLst>
              <a:ext uri="{FF2B5EF4-FFF2-40B4-BE49-F238E27FC236}">
                <a16:creationId xmlns:a16="http://schemas.microsoft.com/office/drawing/2014/main" id="{688EFD6A-859E-4C1E-B5FF-F57200F58DFC}"/>
              </a:ext>
            </a:extLst>
          </p:cNvPr>
          <p:cNvSpPr txBox="1"/>
          <p:nvPr/>
        </p:nvSpPr>
        <p:spPr>
          <a:xfrm>
            <a:off x="7306815" y="4156083"/>
            <a:ext cx="813044" cy="769441"/>
          </a:xfrm>
          <a:prstGeom prst="rect">
            <a:avLst/>
          </a:prstGeom>
          <a:noFill/>
        </p:spPr>
        <p:txBody>
          <a:bodyPr wrap="none" rtlCol="0">
            <a:spAutoFit/>
          </a:bodyPr>
          <a:lstStyle/>
          <a:p>
            <a:pPr algn="ctr"/>
            <a:r>
              <a:rPr lang="en-US" altLang="zh-CN" sz="4400" b="1" dirty="0">
                <a:solidFill>
                  <a:schemeClr val="accent1">
                    <a:lumMod val="75000"/>
                  </a:schemeClr>
                </a:solidFill>
              </a:rPr>
              <a:t>03</a:t>
            </a:r>
            <a:endParaRPr lang="zh-CN" altLang="en-US" sz="4400" b="1" dirty="0">
              <a:solidFill>
                <a:schemeClr val="accent1">
                  <a:lumMod val="75000"/>
                </a:schemeClr>
              </a:solidFill>
            </a:endParaRPr>
          </a:p>
        </p:txBody>
      </p:sp>
      <p:sp>
        <p:nvSpPr>
          <p:cNvPr id="63" name="椭圆 33">
            <a:extLst>
              <a:ext uri="{FF2B5EF4-FFF2-40B4-BE49-F238E27FC236}">
                <a16:creationId xmlns:a16="http://schemas.microsoft.com/office/drawing/2014/main" id="{E618E626-5142-4CEA-AD7A-42F6C8A0C2D8}"/>
              </a:ext>
            </a:extLst>
          </p:cNvPr>
          <p:cNvSpPr/>
          <p:nvPr/>
        </p:nvSpPr>
        <p:spPr>
          <a:xfrm>
            <a:off x="8007132" y="4771601"/>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18">
            <a:extLst>
              <a:ext uri="{FF2B5EF4-FFF2-40B4-BE49-F238E27FC236}">
                <a16:creationId xmlns:a16="http://schemas.microsoft.com/office/drawing/2014/main" id="{25578DA3-6C40-4DF1-AC00-F3BD057D6880}"/>
              </a:ext>
            </a:extLst>
          </p:cNvPr>
          <p:cNvSpPr/>
          <p:nvPr/>
        </p:nvSpPr>
        <p:spPr>
          <a:xfrm>
            <a:off x="9545560" y="403947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19">
            <a:extLst>
              <a:ext uri="{FF2B5EF4-FFF2-40B4-BE49-F238E27FC236}">
                <a16:creationId xmlns:a16="http://schemas.microsoft.com/office/drawing/2014/main" id="{68912A63-5D1F-4FCB-B437-66B5553EAF57}"/>
              </a:ext>
            </a:extLst>
          </p:cNvPr>
          <p:cNvSpPr txBox="1"/>
          <p:nvPr/>
        </p:nvSpPr>
        <p:spPr>
          <a:xfrm>
            <a:off x="9636127" y="4130999"/>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66" name="椭圆 34">
            <a:extLst>
              <a:ext uri="{FF2B5EF4-FFF2-40B4-BE49-F238E27FC236}">
                <a16:creationId xmlns:a16="http://schemas.microsoft.com/office/drawing/2014/main" id="{31F6338A-B95C-443C-A938-A96E21FF0502}"/>
              </a:ext>
            </a:extLst>
          </p:cNvPr>
          <p:cNvSpPr/>
          <p:nvPr/>
        </p:nvSpPr>
        <p:spPr>
          <a:xfrm>
            <a:off x="10260866" y="4771601"/>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a:extLst>
              <a:ext uri="{FF2B5EF4-FFF2-40B4-BE49-F238E27FC236}">
                <a16:creationId xmlns:a16="http://schemas.microsoft.com/office/drawing/2014/main" id="{7BA36942-D992-4571-8342-7298754BDC5A}"/>
              </a:ext>
            </a:extLst>
          </p:cNvPr>
          <p:cNvPicPr>
            <a:picLocks noChangeAspect="1"/>
          </p:cNvPicPr>
          <p:nvPr/>
        </p:nvPicPr>
        <p:blipFill>
          <a:blip r:embed="rId2"/>
          <a:stretch>
            <a:fillRect/>
          </a:stretch>
        </p:blipFill>
        <p:spPr>
          <a:xfrm>
            <a:off x="6017871" y="1856014"/>
            <a:ext cx="5070007" cy="1755002"/>
          </a:xfrm>
          <a:prstGeom prst="rect">
            <a:avLst/>
          </a:prstGeom>
        </p:spPr>
      </p:pic>
    </p:spTree>
    <p:extLst>
      <p:ext uri="{BB962C8B-B14F-4D97-AF65-F5344CB8AC3E}">
        <p14:creationId xmlns:p14="http://schemas.microsoft.com/office/powerpoint/2010/main" val="2995044868"/>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组合 244"/>
          <p:cNvGrpSpPr/>
          <p:nvPr/>
        </p:nvGrpSpPr>
        <p:grpSpPr>
          <a:xfrm>
            <a:off x="-848696" y="-501423"/>
            <a:ext cx="7142800" cy="7207024"/>
            <a:chOff x="-420688" y="-312738"/>
            <a:chExt cx="8701089" cy="8296275"/>
          </a:xfrm>
          <a:solidFill>
            <a:srgbClr val="6ED5E0"/>
          </a:solidFill>
        </p:grpSpPr>
        <p:grpSp>
          <p:nvGrpSpPr>
            <p:cNvPr id="246" name="Group 205"/>
            <p:cNvGrpSpPr>
              <a:grpSpLocks/>
            </p:cNvGrpSpPr>
            <p:nvPr/>
          </p:nvGrpSpPr>
          <p:grpSpPr bwMode="auto">
            <a:xfrm>
              <a:off x="-420688" y="-312738"/>
              <a:ext cx="8701089" cy="8296275"/>
              <a:chOff x="-265" y="-197"/>
              <a:chExt cx="5481" cy="5226"/>
            </a:xfrm>
            <a:grpFill/>
          </p:grpSpPr>
          <p:sp>
            <p:nvSpPr>
              <p:cNvPr id="272" name="Line 5"/>
              <p:cNvSpPr>
                <a:spLocks noChangeShapeType="1"/>
              </p:cNvSpPr>
              <p:nvPr/>
            </p:nvSpPr>
            <p:spPr bwMode="auto">
              <a:xfrm>
                <a:off x="2289" y="114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Line 6"/>
              <p:cNvSpPr>
                <a:spLocks noChangeShapeType="1"/>
              </p:cNvSpPr>
              <p:nvPr/>
            </p:nvSpPr>
            <p:spPr bwMode="auto">
              <a:xfrm>
                <a:off x="2289" y="114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
              <p:cNvSpPr>
                <a:spLocks/>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8"/>
              <p:cNvSpPr>
                <a:spLocks/>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9"/>
              <p:cNvSpPr>
                <a:spLocks/>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0"/>
              <p:cNvSpPr>
                <a:spLocks/>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1"/>
              <p:cNvSpPr>
                <a:spLocks/>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2"/>
              <p:cNvSpPr>
                <a:spLocks/>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3"/>
              <p:cNvSpPr>
                <a:spLocks/>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4"/>
              <p:cNvSpPr>
                <a:spLocks/>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5"/>
              <p:cNvSpPr>
                <a:spLocks/>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Line 16"/>
              <p:cNvSpPr>
                <a:spLocks noChangeShapeType="1"/>
              </p:cNvSpPr>
              <p:nvPr/>
            </p:nvSpPr>
            <p:spPr bwMode="auto">
              <a:xfrm>
                <a:off x="4584" y="345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Line 17"/>
              <p:cNvSpPr>
                <a:spLocks noChangeShapeType="1"/>
              </p:cNvSpPr>
              <p:nvPr/>
            </p:nvSpPr>
            <p:spPr bwMode="auto">
              <a:xfrm>
                <a:off x="4584" y="345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8"/>
              <p:cNvSpPr>
                <a:spLocks/>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9"/>
              <p:cNvSpPr>
                <a:spLocks/>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0"/>
              <p:cNvSpPr>
                <a:spLocks/>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1"/>
              <p:cNvSpPr>
                <a:spLocks/>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2"/>
              <p:cNvSpPr>
                <a:spLocks/>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3"/>
              <p:cNvSpPr>
                <a:spLocks/>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4"/>
              <p:cNvSpPr>
                <a:spLocks/>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5"/>
              <p:cNvSpPr>
                <a:spLocks/>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Line 26"/>
              <p:cNvSpPr>
                <a:spLocks noChangeShapeType="1"/>
              </p:cNvSpPr>
              <p:nvPr/>
            </p:nvSpPr>
            <p:spPr bwMode="auto">
              <a:xfrm>
                <a:off x="4285" y="321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Line 27"/>
              <p:cNvSpPr>
                <a:spLocks noChangeShapeType="1"/>
              </p:cNvSpPr>
              <p:nvPr/>
            </p:nvSpPr>
            <p:spPr bwMode="auto">
              <a:xfrm>
                <a:off x="4285" y="321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Line 28"/>
              <p:cNvSpPr>
                <a:spLocks noChangeShapeType="1"/>
              </p:cNvSpPr>
              <p:nvPr/>
            </p:nvSpPr>
            <p:spPr bwMode="auto">
              <a:xfrm>
                <a:off x="4303" y="323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Line 29"/>
              <p:cNvSpPr>
                <a:spLocks noChangeShapeType="1"/>
              </p:cNvSpPr>
              <p:nvPr/>
            </p:nvSpPr>
            <p:spPr bwMode="auto">
              <a:xfrm>
                <a:off x="4303" y="323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Line 30"/>
              <p:cNvSpPr>
                <a:spLocks noChangeShapeType="1"/>
              </p:cNvSpPr>
              <p:nvPr/>
            </p:nvSpPr>
            <p:spPr bwMode="auto">
              <a:xfrm>
                <a:off x="4262" y="321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Line 31"/>
              <p:cNvSpPr>
                <a:spLocks noChangeShapeType="1"/>
              </p:cNvSpPr>
              <p:nvPr/>
            </p:nvSpPr>
            <p:spPr bwMode="auto">
              <a:xfrm>
                <a:off x="4262" y="321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2"/>
              <p:cNvSpPr>
                <a:spLocks/>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3"/>
              <p:cNvSpPr>
                <a:spLocks/>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4"/>
              <p:cNvSpPr>
                <a:spLocks/>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5"/>
              <p:cNvSpPr>
                <a:spLocks/>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Line 36"/>
              <p:cNvSpPr>
                <a:spLocks noChangeShapeType="1"/>
              </p:cNvSpPr>
              <p:nvPr/>
            </p:nvSpPr>
            <p:spPr bwMode="auto">
              <a:xfrm>
                <a:off x="3727" y="27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Line 37"/>
              <p:cNvSpPr>
                <a:spLocks noChangeShapeType="1"/>
              </p:cNvSpPr>
              <p:nvPr/>
            </p:nvSpPr>
            <p:spPr bwMode="auto">
              <a:xfrm>
                <a:off x="3727" y="27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8"/>
              <p:cNvSpPr>
                <a:spLocks/>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9"/>
              <p:cNvSpPr>
                <a:spLocks/>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40"/>
              <p:cNvSpPr>
                <a:spLocks/>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41"/>
              <p:cNvSpPr>
                <a:spLocks/>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42"/>
              <p:cNvSpPr>
                <a:spLocks/>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43"/>
              <p:cNvSpPr>
                <a:spLocks/>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44"/>
              <p:cNvSpPr>
                <a:spLocks/>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45"/>
              <p:cNvSpPr>
                <a:spLocks/>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46"/>
              <p:cNvSpPr>
                <a:spLocks/>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47"/>
              <p:cNvSpPr>
                <a:spLocks/>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49"/>
              <p:cNvSpPr>
                <a:spLocks/>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50"/>
              <p:cNvSpPr>
                <a:spLocks/>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52"/>
              <p:cNvSpPr>
                <a:spLocks/>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Line 53"/>
              <p:cNvSpPr>
                <a:spLocks noChangeShapeType="1"/>
              </p:cNvSpPr>
              <p:nvPr/>
            </p:nvSpPr>
            <p:spPr bwMode="auto">
              <a:xfrm>
                <a:off x="2418" y="14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Line 54"/>
              <p:cNvSpPr>
                <a:spLocks noChangeShapeType="1"/>
              </p:cNvSpPr>
              <p:nvPr/>
            </p:nvSpPr>
            <p:spPr bwMode="auto">
              <a:xfrm>
                <a:off x="2418" y="14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55"/>
              <p:cNvSpPr>
                <a:spLocks/>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56"/>
              <p:cNvSpPr>
                <a:spLocks/>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57"/>
              <p:cNvSpPr>
                <a:spLocks/>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58"/>
              <p:cNvSpPr>
                <a:spLocks/>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59"/>
              <p:cNvSpPr>
                <a:spLocks/>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60"/>
              <p:cNvSpPr>
                <a:spLocks/>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61"/>
              <p:cNvSpPr>
                <a:spLocks/>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62"/>
              <p:cNvSpPr>
                <a:spLocks/>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63"/>
              <p:cNvSpPr>
                <a:spLocks/>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64"/>
              <p:cNvSpPr>
                <a:spLocks/>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65"/>
              <p:cNvSpPr>
                <a:spLocks/>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66"/>
              <p:cNvSpPr>
                <a:spLocks/>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67"/>
              <p:cNvSpPr>
                <a:spLocks/>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68"/>
              <p:cNvSpPr>
                <a:spLocks/>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69"/>
              <p:cNvSpPr>
                <a:spLocks/>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70"/>
              <p:cNvSpPr>
                <a:spLocks/>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71"/>
              <p:cNvSpPr>
                <a:spLocks/>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72"/>
              <p:cNvSpPr>
                <a:spLocks/>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73"/>
              <p:cNvSpPr>
                <a:spLocks/>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74"/>
              <p:cNvSpPr>
                <a:spLocks/>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75"/>
              <p:cNvSpPr>
                <a:spLocks/>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76"/>
              <p:cNvSpPr>
                <a:spLocks/>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77"/>
              <p:cNvSpPr>
                <a:spLocks/>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78"/>
              <p:cNvSpPr>
                <a:spLocks/>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79"/>
              <p:cNvSpPr>
                <a:spLocks/>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80"/>
              <p:cNvSpPr>
                <a:spLocks/>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81"/>
              <p:cNvSpPr>
                <a:spLocks/>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82"/>
              <p:cNvSpPr>
                <a:spLocks/>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83"/>
              <p:cNvSpPr>
                <a:spLocks/>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84"/>
              <p:cNvSpPr>
                <a:spLocks/>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85"/>
              <p:cNvSpPr>
                <a:spLocks/>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86"/>
              <p:cNvSpPr>
                <a:spLocks/>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87"/>
              <p:cNvSpPr>
                <a:spLocks/>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88"/>
              <p:cNvSpPr>
                <a:spLocks/>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89"/>
              <p:cNvSpPr>
                <a:spLocks/>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90"/>
              <p:cNvSpPr>
                <a:spLocks/>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91"/>
              <p:cNvSpPr>
                <a:spLocks/>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92"/>
              <p:cNvSpPr>
                <a:spLocks/>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93"/>
              <p:cNvSpPr>
                <a:spLocks/>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Line 94"/>
              <p:cNvSpPr>
                <a:spLocks noChangeShapeType="1"/>
              </p:cNvSpPr>
              <p:nvPr/>
            </p:nvSpPr>
            <p:spPr bwMode="auto">
              <a:xfrm>
                <a:off x="2008" y="157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Line 95"/>
              <p:cNvSpPr>
                <a:spLocks noChangeShapeType="1"/>
              </p:cNvSpPr>
              <p:nvPr/>
            </p:nvSpPr>
            <p:spPr bwMode="auto">
              <a:xfrm>
                <a:off x="2008" y="157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96"/>
              <p:cNvSpPr>
                <a:spLocks/>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97"/>
              <p:cNvSpPr>
                <a:spLocks/>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98"/>
              <p:cNvSpPr>
                <a:spLocks/>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Line 99"/>
              <p:cNvSpPr>
                <a:spLocks noChangeShapeType="1"/>
              </p:cNvSpPr>
              <p:nvPr/>
            </p:nvSpPr>
            <p:spPr bwMode="auto">
              <a:xfrm>
                <a:off x="1809" y="131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Line 100"/>
              <p:cNvSpPr>
                <a:spLocks noChangeShapeType="1"/>
              </p:cNvSpPr>
              <p:nvPr/>
            </p:nvSpPr>
            <p:spPr bwMode="auto">
              <a:xfrm>
                <a:off x="1809" y="131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01"/>
              <p:cNvSpPr>
                <a:spLocks/>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02"/>
              <p:cNvSpPr>
                <a:spLocks/>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03"/>
              <p:cNvSpPr>
                <a:spLocks/>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04"/>
              <p:cNvSpPr>
                <a:spLocks/>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05"/>
              <p:cNvSpPr>
                <a:spLocks/>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06"/>
              <p:cNvSpPr>
                <a:spLocks/>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07"/>
              <p:cNvSpPr>
                <a:spLocks/>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08"/>
              <p:cNvSpPr>
                <a:spLocks/>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09"/>
              <p:cNvSpPr>
                <a:spLocks/>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110"/>
              <p:cNvSpPr>
                <a:spLocks/>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111"/>
              <p:cNvSpPr>
                <a:spLocks/>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112"/>
              <p:cNvSpPr>
                <a:spLocks/>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113"/>
              <p:cNvSpPr>
                <a:spLocks/>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114"/>
              <p:cNvSpPr>
                <a:spLocks/>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115"/>
              <p:cNvSpPr>
                <a:spLocks/>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116"/>
              <p:cNvSpPr>
                <a:spLocks/>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117"/>
              <p:cNvSpPr>
                <a:spLocks/>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118"/>
              <p:cNvSpPr>
                <a:spLocks/>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119"/>
              <p:cNvSpPr>
                <a:spLocks/>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120"/>
              <p:cNvSpPr>
                <a:spLocks/>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121"/>
              <p:cNvSpPr>
                <a:spLocks/>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122"/>
              <p:cNvSpPr>
                <a:spLocks/>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123"/>
              <p:cNvSpPr>
                <a:spLocks/>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124"/>
              <p:cNvSpPr>
                <a:spLocks/>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125"/>
              <p:cNvSpPr>
                <a:spLocks/>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126"/>
              <p:cNvSpPr>
                <a:spLocks/>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127"/>
              <p:cNvSpPr>
                <a:spLocks/>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128"/>
              <p:cNvSpPr>
                <a:spLocks/>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29"/>
              <p:cNvSpPr>
                <a:spLocks/>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130"/>
              <p:cNvSpPr>
                <a:spLocks/>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131"/>
              <p:cNvSpPr>
                <a:spLocks/>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132"/>
              <p:cNvSpPr>
                <a:spLocks/>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133"/>
              <p:cNvSpPr>
                <a:spLocks/>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134"/>
              <p:cNvSpPr>
                <a:spLocks/>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35"/>
              <p:cNvSpPr>
                <a:spLocks/>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136"/>
              <p:cNvSpPr>
                <a:spLocks/>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137"/>
              <p:cNvSpPr>
                <a:spLocks/>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138"/>
              <p:cNvSpPr>
                <a:spLocks/>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139"/>
              <p:cNvSpPr>
                <a:spLocks/>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140"/>
              <p:cNvSpPr>
                <a:spLocks/>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141"/>
              <p:cNvSpPr>
                <a:spLocks/>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142"/>
              <p:cNvSpPr>
                <a:spLocks/>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143"/>
              <p:cNvSpPr>
                <a:spLocks/>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144"/>
              <p:cNvSpPr>
                <a:spLocks/>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145"/>
              <p:cNvSpPr>
                <a:spLocks/>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146"/>
              <p:cNvSpPr>
                <a:spLocks/>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147"/>
              <p:cNvSpPr>
                <a:spLocks/>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148"/>
              <p:cNvSpPr>
                <a:spLocks/>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149"/>
              <p:cNvSpPr>
                <a:spLocks/>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150"/>
              <p:cNvSpPr>
                <a:spLocks/>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151"/>
              <p:cNvSpPr>
                <a:spLocks/>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152"/>
              <p:cNvSpPr>
                <a:spLocks/>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153"/>
              <p:cNvSpPr>
                <a:spLocks/>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154"/>
              <p:cNvSpPr>
                <a:spLocks/>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155"/>
              <p:cNvSpPr>
                <a:spLocks/>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156"/>
              <p:cNvSpPr>
                <a:spLocks/>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7"/>
              <p:cNvSpPr>
                <a:spLocks/>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158"/>
              <p:cNvSpPr>
                <a:spLocks noChangeArrowheads="1"/>
              </p:cNvSpPr>
              <p:nvPr/>
            </p:nvSpPr>
            <p:spPr bwMode="auto">
              <a:xfrm>
                <a:off x="-7" y="166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159"/>
              <p:cNvSpPr>
                <a:spLocks/>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160"/>
              <p:cNvSpPr>
                <a:spLocks/>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161"/>
              <p:cNvSpPr>
                <a:spLocks/>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162"/>
              <p:cNvSpPr>
                <a:spLocks/>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163"/>
              <p:cNvSpPr>
                <a:spLocks/>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164"/>
              <p:cNvSpPr>
                <a:spLocks/>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165"/>
              <p:cNvSpPr>
                <a:spLocks/>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166"/>
              <p:cNvSpPr>
                <a:spLocks/>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167"/>
              <p:cNvSpPr>
                <a:spLocks/>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168"/>
              <p:cNvSpPr>
                <a:spLocks/>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169"/>
              <p:cNvSpPr>
                <a:spLocks/>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170"/>
              <p:cNvSpPr>
                <a:spLocks/>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171"/>
              <p:cNvSpPr>
                <a:spLocks/>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72"/>
              <p:cNvSpPr>
                <a:spLocks/>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173"/>
              <p:cNvSpPr>
                <a:spLocks/>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174"/>
              <p:cNvSpPr>
                <a:spLocks/>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175"/>
              <p:cNvSpPr>
                <a:spLocks/>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176"/>
              <p:cNvSpPr>
                <a:spLocks/>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177"/>
              <p:cNvSpPr>
                <a:spLocks/>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178"/>
              <p:cNvSpPr>
                <a:spLocks/>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179"/>
              <p:cNvSpPr>
                <a:spLocks/>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180"/>
              <p:cNvSpPr>
                <a:spLocks/>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181"/>
              <p:cNvSpPr>
                <a:spLocks/>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82"/>
              <p:cNvSpPr>
                <a:spLocks/>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183"/>
              <p:cNvSpPr>
                <a:spLocks/>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184"/>
              <p:cNvSpPr>
                <a:spLocks/>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185"/>
              <p:cNvSpPr>
                <a:spLocks/>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186"/>
              <p:cNvSpPr>
                <a:spLocks/>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187"/>
              <p:cNvSpPr>
                <a:spLocks/>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188"/>
              <p:cNvSpPr>
                <a:spLocks/>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190"/>
              <p:cNvSpPr>
                <a:spLocks/>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191"/>
              <p:cNvSpPr>
                <a:spLocks/>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193"/>
              <p:cNvSpPr>
                <a:spLocks/>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194"/>
              <p:cNvSpPr>
                <a:spLocks/>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195"/>
              <p:cNvSpPr>
                <a:spLocks/>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196"/>
              <p:cNvSpPr>
                <a:spLocks/>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197"/>
              <p:cNvSpPr>
                <a:spLocks/>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198"/>
              <p:cNvSpPr>
                <a:spLocks/>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199"/>
              <p:cNvSpPr>
                <a:spLocks/>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200"/>
              <p:cNvSpPr>
                <a:spLocks/>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201"/>
              <p:cNvSpPr>
                <a:spLocks/>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202"/>
              <p:cNvSpPr>
                <a:spLocks/>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203"/>
              <p:cNvSpPr>
                <a:spLocks/>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204"/>
              <p:cNvSpPr>
                <a:spLocks/>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7" name="Freeform 206"/>
            <p:cNvSpPr>
              <a:spLocks/>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07"/>
            <p:cNvSpPr>
              <a:spLocks/>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08"/>
            <p:cNvSpPr>
              <a:spLocks/>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09"/>
            <p:cNvSpPr>
              <a:spLocks/>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10"/>
            <p:cNvSpPr>
              <a:spLocks/>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11"/>
            <p:cNvSpPr>
              <a:spLocks/>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12"/>
            <p:cNvSpPr>
              <a:spLocks/>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13"/>
            <p:cNvSpPr>
              <a:spLocks/>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14"/>
            <p:cNvSpPr>
              <a:spLocks/>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15"/>
            <p:cNvSpPr>
              <a:spLocks/>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16"/>
            <p:cNvSpPr>
              <a:spLocks/>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17"/>
            <p:cNvSpPr>
              <a:spLocks/>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8"/>
            <p:cNvSpPr>
              <a:spLocks/>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19"/>
            <p:cNvSpPr>
              <a:spLocks/>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20"/>
            <p:cNvSpPr>
              <a:spLocks/>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21"/>
            <p:cNvSpPr>
              <a:spLocks/>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22"/>
            <p:cNvSpPr>
              <a:spLocks/>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23"/>
            <p:cNvSpPr>
              <a:spLocks/>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24"/>
            <p:cNvSpPr>
              <a:spLocks/>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25"/>
            <p:cNvSpPr>
              <a:spLocks/>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26"/>
            <p:cNvSpPr>
              <a:spLocks/>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27"/>
            <p:cNvSpPr>
              <a:spLocks/>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28"/>
            <p:cNvSpPr>
              <a:spLocks/>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29"/>
            <p:cNvSpPr>
              <a:spLocks/>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30"/>
            <p:cNvSpPr>
              <a:spLocks/>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10395882" y="2"/>
            <a:ext cx="1796118" cy="405410"/>
          </a:xfrm>
          <a:prstGeom prst="rect">
            <a:avLst/>
          </a:prstGeom>
          <a:solidFill>
            <a:srgbClr val="6ED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395882" y="151495"/>
            <a:ext cx="184731" cy="253916"/>
          </a:xfrm>
          <a:prstGeom prst="rect">
            <a:avLst/>
          </a:prstGeom>
          <a:noFill/>
        </p:spPr>
        <p:txBody>
          <a:bodyPr wrap="none" rtlCol="0">
            <a:spAutoFit/>
          </a:bodyPr>
          <a:lstStyle/>
          <a:p>
            <a:endParaRPr lang="zh-CN" altLang="en-US" sz="1050" dirty="0"/>
          </a:p>
        </p:txBody>
      </p:sp>
      <p:grpSp>
        <p:nvGrpSpPr>
          <p:cNvPr id="474" name="组合 473"/>
          <p:cNvGrpSpPr/>
          <p:nvPr/>
        </p:nvGrpSpPr>
        <p:grpSpPr>
          <a:xfrm>
            <a:off x="6608813" y="1431069"/>
            <a:ext cx="5463916" cy="3407494"/>
            <a:chOff x="7956778" y="1299457"/>
            <a:chExt cx="3939745" cy="3082599"/>
          </a:xfrm>
        </p:grpSpPr>
        <p:sp>
          <p:nvSpPr>
            <p:cNvPr id="244" name="Rectangle 96"/>
            <p:cNvSpPr/>
            <p:nvPr/>
          </p:nvSpPr>
          <p:spPr>
            <a:xfrm>
              <a:off x="7956778" y="2603811"/>
              <a:ext cx="3536460" cy="1778245"/>
            </a:xfrm>
            <a:prstGeom prst="rect">
              <a:avLst/>
            </a:prstGeom>
            <a:noFill/>
          </p:spPr>
          <p:txBody>
            <a:bodyPr wrap="square">
              <a:spAutoFit/>
            </a:bodyPr>
            <a:lstStyle/>
            <a:p>
              <a:pPr marL="457200" lvl="0" indent="-406400">
                <a:lnSpc>
                  <a:spcPct val="90000"/>
                </a:lnSpc>
                <a:spcBef>
                  <a:spcPts val="1000"/>
                </a:spcBef>
                <a:buSzPts val="2800"/>
                <a:buFont typeface="Wingdings" pitchFamily="2" charset="2"/>
                <a:buChar char="Ø"/>
              </a:pPr>
              <a:r>
                <a:rPr lang="en-US" sz="1800" dirty="0">
                  <a:latin typeface="Calibri"/>
                  <a:cs typeface="Calibri"/>
                  <a:sym typeface="Calibri"/>
                </a:rPr>
                <a:t>From the descriptive analysis we could find out the distribution of target variables is not normalized.</a:t>
              </a:r>
              <a:endParaRPr lang="en-US" sz="2800" dirty="0">
                <a:latin typeface="Calibri"/>
                <a:cs typeface="Calibri"/>
                <a:sym typeface="Calibri"/>
              </a:endParaRPr>
            </a:p>
            <a:p>
              <a:pPr marL="457200" lvl="0" indent="-406400">
                <a:lnSpc>
                  <a:spcPct val="90000"/>
                </a:lnSpc>
                <a:spcBef>
                  <a:spcPts val="1000"/>
                </a:spcBef>
                <a:buSzPts val="2800"/>
                <a:buFont typeface="Wingdings" pitchFamily="2" charset="2"/>
                <a:buChar char="Ø"/>
              </a:pPr>
              <a:r>
                <a:rPr lang="en-US" sz="1800" dirty="0">
                  <a:solidFill>
                    <a:schemeClr val="tx1"/>
                  </a:solidFill>
                  <a:latin typeface="Calibri" panose="020F0502020204030204" pitchFamily="34" charset="0"/>
                  <a:ea typeface="华文细黑" panose="02010600040101010101" pitchFamily="2" charset="-122"/>
                  <a:cs typeface="Calibri" panose="020F0502020204030204" pitchFamily="34" charset="0"/>
                </a:rPr>
                <a:t>We also found out that there are both continuous and categorical missing values and duplicated dimensions existed in our features.</a:t>
              </a:r>
            </a:p>
          </p:txBody>
        </p:sp>
        <p:sp>
          <p:nvSpPr>
            <p:cNvPr id="12" name="矩形 11"/>
            <p:cNvSpPr/>
            <p:nvPr/>
          </p:nvSpPr>
          <p:spPr>
            <a:xfrm>
              <a:off x="7992091" y="1299457"/>
              <a:ext cx="3904432" cy="417646"/>
            </a:xfrm>
            <a:prstGeom prst="rect">
              <a:avLst/>
            </a:prstGeom>
            <a:solidFill>
              <a:srgbClr val="6ED5E0"/>
            </a:solidFill>
          </p:spPr>
          <p:txBody>
            <a:bodyPr wrap="square" rtlCol="0">
              <a:spAutoFit/>
            </a:bodyPr>
            <a:lstStyle/>
            <a:p>
              <a:r>
                <a:rPr lang="en-US" altLang="zh-CN" sz="2400" dirty="0">
                  <a:latin typeface="+mj-lt"/>
                  <a:ea typeface="华文细黑" panose="02010600040101010101" pitchFamily="2" charset="-122"/>
                  <a:cs typeface="Calibri" panose="020F0502020204030204" pitchFamily="34" charset="0"/>
                </a:rPr>
                <a:t>What is the target variable? </a:t>
              </a:r>
            </a:p>
          </p:txBody>
        </p:sp>
        <p:sp>
          <p:nvSpPr>
            <p:cNvPr id="13" name="矩形 12"/>
            <p:cNvSpPr/>
            <p:nvPr/>
          </p:nvSpPr>
          <p:spPr>
            <a:xfrm>
              <a:off x="7992092" y="1944777"/>
              <a:ext cx="3591421" cy="417647"/>
            </a:xfrm>
            <a:prstGeom prst="rect">
              <a:avLst/>
            </a:prstGeom>
            <a:solidFill>
              <a:srgbClr val="6ED5E0"/>
            </a:solidFill>
          </p:spPr>
          <p:txBody>
            <a:bodyPr wrap="square" rtlCol="0">
              <a:spAutoFit/>
            </a:bodyPr>
            <a:lstStyle/>
            <a:p>
              <a:r>
                <a:rPr lang="en-US" altLang="zh-CN" sz="2400" dirty="0">
                  <a:latin typeface="+mj-lt"/>
                  <a:ea typeface="华文细黑" panose="02010600040101010101" pitchFamily="2" charset="-122"/>
                </a:rPr>
                <a:t>And what are the features we have?</a:t>
              </a:r>
            </a:p>
          </p:txBody>
        </p:sp>
      </p:grpSp>
      <p:grpSp>
        <p:nvGrpSpPr>
          <p:cNvPr id="473" name="组合 472"/>
          <p:cNvGrpSpPr/>
          <p:nvPr/>
        </p:nvGrpSpPr>
        <p:grpSpPr>
          <a:xfrm>
            <a:off x="469414" y="998779"/>
            <a:ext cx="4562467" cy="3788657"/>
            <a:chOff x="1160628" y="958561"/>
            <a:chExt cx="4562467" cy="3788657"/>
          </a:xfrm>
        </p:grpSpPr>
        <p:sp>
          <p:nvSpPr>
            <p:cNvPr id="5" name="文本框 4"/>
            <p:cNvSpPr txBox="1"/>
            <p:nvPr/>
          </p:nvSpPr>
          <p:spPr>
            <a:xfrm>
              <a:off x="1471611" y="3237735"/>
              <a:ext cx="184731" cy="1015663"/>
            </a:xfrm>
            <a:prstGeom prst="rect">
              <a:avLst/>
            </a:prstGeom>
            <a:noFill/>
          </p:spPr>
          <p:txBody>
            <a:bodyPr vert="horz" wrap="none" rtlCol="0">
              <a:spAutoFit/>
            </a:bodyPr>
            <a:lstStyle/>
            <a:p>
              <a:endParaRPr lang="zh-CN" altLang="en-US" sz="6000" dirty="0">
                <a:latin typeface="华文细黑" panose="02010600040101010101" pitchFamily="2" charset="-122"/>
                <a:ea typeface="华文细黑" panose="02010600040101010101" pitchFamily="2" charset="-122"/>
              </a:endParaRPr>
            </a:p>
          </p:txBody>
        </p:sp>
        <p:sp>
          <p:nvSpPr>
            <p:cNvPr id="11" name="矩形 10"/>
            <p:cNvSpPr/>
            <p:nvPr/>
          </p:nvSpPr>
          <p:spPr>
            <a:xfrm>
              <a:off x="1160628" y="958561"/>
              <a:ext cx="4562467" cy="2646878"/>
            </a:xfrm>
            <a:prstGeom prst="rect">
              <a:avLst/>
            </a:prstGeom>
          </p:spPr>
          <p:txBody>
            <a:bodyPr vert="horz" wrap="none">
              <a:spAutoFit/>
            </a:bodyPr>
            <a:lstStyle/>
            <a:p>
              <a:r>
                <a:rPr lang="en-US" altLang="zh-CN" sz="16600" dirty="0">
                  <a:solidFill>
                    <a:srgbClr val="EC236E"/>
                  </a:solidFill>
                  <a:latin typeface="+mj-lt"/>
                  <a:ea typeface="华文细黑" panose="02010600040101010101" pitchFamily="2" charset="-122"/>
                </a:rPr>
                <a:t>EDA</a:t>
              </a:r>
              <a:endParaRPr lang="zh-CN" altLang="en-US" sz="16600" dirty="0">
                <a:solidFill>
                  <a:srgbClr val="EC236E"/>
                </a:solidFill>
                <a:latin typeface="+mj-lt"/>
              </a:endParaRPr>
            </a:p>
          </p:txBody>
        </p:sp>
        <p:sp>
          <p:nvSpPr>
            <p:cNvPr id="14" name="矩形 13"/>
            <p:cNvSpPr/>
            <p:nvPr/>
          </p:nvSpPr>
          <p:spPr>
            <a:xfrm>
              <a:off x="1537350" y="2885170"/>
              <a:ext cx="184731" cy="1862048"/>
            </a:xfrm>
            <a:prstGeom prst="rect">
              <a:avLst/>
            </a:prstGeom>
          </p:spPr>
          <p:txBody>
            <a:bodyPr vert="horz" wrap="none">
              <a:spAutoFit/>
            </a:bodyPr>
            <a:lstStyle/>
            <a:p>
              <a:endParaRPr lang="zh-CN" altLang="en-US" sz="11500" dirty="0">
                <a:latin typeface="+mj-lt"/>
              </a:endParaRPr>
            </a:p>
          </p:txBody>
        </p:sp>
      </p:grpSp>
      <p:sp>
        <p:nvSpPr>
          <p:cNvPr id="241" name="文本框 28">
            <a:extLst>
              <a:ext uri="{FF2B5EF4-FFF2-40B4-BE49-F238E27FC236}">
                <a16:creationId xmlns:a16="http://schemas.microsoft.com/office/drawing/2014/main" id="{B9339FE8-5811-4E71-BB3E-5071F3C579F0}"/>
              </a:ext>
            </a:extLst>
          </p:cNvPr>
          <p:cNvSpPr txBox="1"/>
          <p:nvPr/>
        </p:nvSpPr>
        <p:spPr>
          <a:xfrm>
            <a:off x="10409776" y="114789"/>
            <a:ext cx="873810" cy="246221"/>
          </a:xfrm>
          <a:prstGeom prst="rect">
            <a:avLst/>
          </a:prstGeom>
          <a:noFill/>
        </p:spPr>
        <p:txBody>
          <a:bodyPr wrap="square" rtlCol="0">
            <a:spAutoFit/>
          </a:bodyPr>
          <a:lstStyle/>
          <a:p>
            <a:pPr algn="ctr"/>
            <a:r>
              <a:rPr lang="en-US" altLang="zh-CN" sz="1000" dirty="0">
                <a:solidFill>
                  <a:schemeClr val="bg1"/>
                </a:solidFill>
              </a:rPr>
              <a:t>Home Page</a:t>
            </a:r>
            <a:endParaRPr lang="zh-CN" altLang="en-US" sz="1000" dirty="0">
              <a:solidFill>
                <a:schemeClr val="bg1"/>
              </a:solidFill>
            </a:endParaRPr>
          </a:p>
        </p:txBody>
      </p:sp>
      <p:grpSp>
        <p:nvGrpSpPr>
          <p:cNvPr id="242" name="组合 37">
            <a:extLst>
              <a:ext uri="{FF2B5EF4-FFF2-40B4-BE49-F238E27FC236}">
                <a16:creationId xmlns:a16="http://schemas.microsoft.com/office/drawing/2014/main" id="{3CF2D450-20A2-4C94-B6FB-0BA14E56DDCC}"/>
              </a:ext>
            </a:extLst>
          </p:cNvPr>
          <p:cNvGrpSpPr/>
          <p:nvPr/>
        </p:nvGrpSpPr>
        <p:grpSpPr>
          <a:xfrm>
            <a:off x="11733291" y="185755"/>
            <a:ext cx="144000" cy="88900"/>
            <a:chOff x="5794374" y="3203575"/>
            <a:chExt cx="216000" cy="88900"/>
          </a:xfrm>
        </p:grpSpPr>
        <p:cxnSp>
          <p:nvCxnSpPr>
            <p:cNvPr id="243" name="直接连接符 31">
              <a:extLst>
                <a:ext uri="{FF2B5EF4-FFF2-40B4-BE49-F238E27FC236}">
                  <a16:creationId xmlns:a16="http://schemas.microsoft.com/office/drawing/2014/main" id="{EFF236BB-DA1F-4EA8-AD87-FF55F81E417A}"/>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2" name="直接连接符 32">
              <a:extLst>
                <a:ext uri="{FF2B5EF4-FFF2-40B4-BE49-F238E27FC236}">
                  <a16:creationId xmlns:a16="http://schemas.microsoft.com/office/drawing/2014/main" id="{94F52011-F20C-4391-B25B-E44C0B719830}"/>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5" name="直接连接符 33">
              <a:extLst>
                <a:ext uri="{FF2B5EF4-FFF2-40B4-BE49-F238E27FC236}">
                  <a16:creationId xmlns:a16="http://schemas.microsoft.com/office/drawing/2014/main" id="{81E0376A-A006-45AE-9C0C-C10D2BCAE669}"/>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76" name="直接连接符 45">
            <a:extLst>
              <a:ext uri="{FF2B5EF4-FFF2-40B4-BE49-F238E27FC236}">
                <a16:creationId xmlns:a16="http://schemas.microsoft.com/office/drawing/2014/main" id="{1BEC2FE3-3CA6-4AA7-8E97-CA2025D3799F}"/>
              </a:ext>
            </a:extLst>
          </p:cNvPr>
          <p:cNvCxnSpPr/>
          <p:nvPr/>
        </p:nvCxnSpPr>
        <p:spPr>
          <a:xfrm>
            <a:off x="11435597" y="13336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01614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底纹DATA"/>
          <p:cNvSpPr txBox="1"/>
          <p:nvPr/>
        </p:nvSpPr>
        <p:spPr>
          <a:xfrm rot="5400000">
            <a:off x="-3563827" y="1543869"/>
            <a:ext cx="8358378" cy="3770263"/>
          </a:xfrm>
          <a:prstGeom prst="rect">
            <a:avLst/>
          </a:prstGeom>
          <a:noFill/>
        </p:spPr>
        <p:txBody>
          <a:bodyPr wrap="none" rtlCol="0">
            <a:spAutoFit/>
          </a:bodyPr>
          <a:lstStyle/>
          <a:p>
            <a:r>
              <a:rPr lang="en-US" altLang="zh-CN"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rPr>
              <a:t>DATA</a:t>
            </a:r>
            <a:endParaRPr lang="zh-CN" altLang="en-US"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endParaRPr>
          </a:p>
        </p:txBody>
      </p:sp>
      <p:sp>
        <p:nvSpPr>
          <p:cNvPr id="11" name="大标题"/>
          <p:cNvSpPr txBox="1"/>
          <p:nvPr/>
        </p:nvSpPr>
        <p:spPr>
          <a:xfrm>
            <a:off x="685800" y="514458"/>
            <a:ext cx="10452100" cy="923330"/>
          </a:xfrm>
          <a:prstGeom prst="rect">
            <a:avLst/>
          </a:prstGeom>
          <a:noFill/>
        </p:spPr>
        <p:txBody>
          <a:bodyPr wrap="square" rtlCol="0">
            <a:spAutoFit/>
          </a:bodyPr>
          <a:lstStyle/>
          <a:p>
            <a:pPr algn="ctr"/>
            <a:r>
              <a:rPr lang="en-US" altLang="zh-CN" sz="5400" b="1" dirty="0">
                <a:gradFill>
                  <a:gsLst>
                    <a:gs pos="0">
                      <a:srgbClr val="E03434"/>
                    </a:gs>
                    <a:gs pos="100000">
                      <a:srgbClr val="ED1773"/>
                    </a:gs>
                  </a:gsLst>
                  <a:path path="circle">
                    <a:fillToRect l="100000" t="100000"/>
                  </a:path>
                </a:gradFill>
                <a:latin typeface="+mj-lt"/>
                <a:ea typeface="华文细黑" panose="02010600040101010101" pitchFamily="2" charset="-122"/>
              </a:rPr>
              <a:t>Data</a:t>
            </a:r>
            <a:r>
              <a:rPr lang="en-US" sz="5400" dirty="0">
                <a:solidFill>
                  <a:schemeClr val="dk1"/>
                </a:solidFill>
                <a:latin typeface="+mj-lt"/>
                <a:ea typeface="Calibri"/>
                <a:cs typeface="Calibri"/>
                <a:sym typeface="Calibri"/>
              </a:rPr>
              <a:t> Preprocessing</a:t>
            </a:r>
          </a:p>
        </p:txBody>
      </p:sp>
      <p:sp>
        <p:nvSpPr>
          <p:cNvPr id="62" name="正文"/>
          <p:cNvSpPr/>
          <p:nvPr/>
        </p:nvSpPr>
        <p:spPr>
          <a:xfrm>
            <a:off x="2172859" y="2102270"/>
            <a:ext cx="2804986" cy="1200329"/>
          </a:xfrm>
          <a:prstGeom prst="rect">
            <a:avLst/>
          </a:prstGeom>
        </p:spPr>
        <p:txBody>
          <a:bodyPr wrap="square">
            <a:spAutoFit/>
          </a:bodyPr>
          <a:lstStyle/>
          <a:p>
            <a:r>
              <a:rPr lang="en-US" altLang="zh-CN" sz="1800" dirty="0">
                <a:solidFill>
                  <a:schemeClr val="tx1">
                    <a:lumMod val="95000"/>
                    <a:lumOff val="5000"/>
                  </a:schemeClr>
                </a:solidFill>
                <a:latin typeface="Calibri" panose="020F0502020204030204" pitchFamily="34" charset="0"/>
                <a:ea typeface="华文细黑" panose="02010600040101010101" pitchFamily="2" charset="-122"/>
                <a:cs typeface="Calibri" panose="020F0502020204030204" pitchFamily="34" charset="0"/>
              </a:rPr>
              <a:t>From the chart, we could see that the Item weight is not missing at random but limited to two Outlet ids.</a:t>
            </a:r>
          </a:p>
        </p:txBody>
      </p:sp>
      <p:sp>
        <p:nvSpPr>
          <p:cNvPr id="9" name="矩形 5">
            <a:extLst>
              <a:ext uri="{FF2B5EF4-FFF2-40B4-BE49-F238E27FC236}">
                <a16:creationId xmlns:a16="http://schemas.microsoft.com/office/drawing/2014/main" id="{987FA4AD-9BC6-449D-BFE7-6B8C395787E7}"/>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8">
            <a:extLst>
              <a:ext uri="{FF2B5EF4-FFF2-40B4-BE49-F238E27FC236}">
                <a16:creationId xmlns:a16="http://schemas.microsoft.com/office/drawing/2014/main" id="{BE3D20C9-6CE7-43F0-B7E7-63566BFB45A3}"/>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Data</a:t>
            </a:r>
            <a:endParaRPr lang="zh-CN" altLang="en-US" sz="1000" dirty="0">
              <a:solidFill>
                <a:srgbClr val="EC236E"/>
              </a:solidFill>
            </a:endParaRPr>
          </a:p>
        </p:txBody>
      </p:sp>
      <p:grpSp>
        <p:nvGrpSpPr>
          <p:cNvPr id="13" name="组合 37">
            <a:extLst>
              <a:ext uri="{FF2B5EF4-FFF2-40B4-BE49-F238E27FC236}">
                <a16:creationId xmlns:a16="http://schemas.microsoft.com/office/drawing/2014/main" id="{60EA8EC0-90B1-4ECF-A6C7-60FF334C159C}"/>
              </a:ext>
            </a:extLst>
          </p:cNvPr>
          <p:cNvGrpSpPr/>
          <p:nvPr/>
        </p:nvGrpSpPr>
        <p:grpSpPr>
          <a:xfrm>
            <a:off x="11733291" y="185755"/>
            <a:ext cx="144000" cy="88900"/>
            <a:chOff x="5794374" y="3203575"/>
            <a:chExt cx="216000" cy="88900"/>
          </a:xfrm>
        </p:grpSpPr>
        <p:cxnSp>
          <p:nvCxnSpPr>
            <p:cNvPr id="14" name="直接连接符 31">
              <a:extLst>
                <a:ext uri="{FF2B5EF4-FFF2-40B4-BE49-F238E27FC236}">
                  <a16:creationId xmlns:a16="http://schemas.microsoft.com/office/drawing/2014/main" id="{C9B3B02D-7478-44E6-AEB5-E267727FA2C1}"/>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5" name="直接连接符 32">
              <a:extLst>
                <a:ext uri="{FF2B5EF4-FFF2-40B4-BE49-F238E27FC236}">
                  <a16:creationId xmlns:a16="http://schemas.microsoft.com/office/drawing/2014/main" id="{83D8F85F-E8CB-4921-8C67-15DB7B003398}"/>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6" name="直接连接符 33">
              <a:extLst>
                <a:ext uri="{FF2B5EF4-FFF2-40B4-BE49-F238E27FC236}">
                  <a16:creationId xmlns:a16="http://schemas.microsoft.com/office/drawing/2014/main" id="{FB3FF347-0015-45C0-8057-FF7E83C9CC1E}"/>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45">
            <a:extLst>
              <a:ext uri="{FF2B5EF4-FFF2-40B4-BE49-F238E27FC236}">
                <a16:creationId xmlns:a16="http://schemas.microsoft.com/office/drawing/2014/main" id="{948F8E4A-2960-44E7-B1A4-9B618EE6F72D}"/>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D045BA1-C38E-4D44-AEE2-1DA2C91E5163}"/>
              </a:ext>
            </a:extLst>
          </p:cNvPr>
          <p:cNvPicPr>
            <a:picLocks noChangeAspect="1"/>
          </p:cNvPicPr>
          <p:nvPr/>
        </p:nvPicPr>
        <p:blipFill>
          <a:blip r:embed="rId3"/>
          <a:stretch>
            <a:fillRect/>
          </a:stretch>
        </p:blipFill>
        <p:spPr>
          <a:xfrm>
            <a:off x="6853326" y="1546834"/>
            <a:ext cx="4105275" cy="2800350"/>
          </a:xfrm>
          <a:prstGeom prst="rect">
            <a:avLst/>
          </a:prstGeom>
        </p:spPr>
      </p:pic>
      <p:sp>
        <p:nvSpPr>
          <p:cNvPr id="4" name="TextBox 3">
            <a:extLst>
              <a:ext uri="{FF2B5EF4-FFF2-40B4-BE49-F238E27FC236}">
                <a16:creationId xmlns:a16="http://schemas.microsoft.com/office/drawing/2014/main" id="{308D0177-F51E-4A17-B6C9-CB4A111F63BE}"/>
              </a:ext>
            </a:extLst>
          </p:cNvPr>
          <p:cNvSpPr txBox="1"/>
          <p:nvPr/>
        </p:nvSpPr>
        <p:spPr>
          <a:xfrm>
            <a:off x="2299608" y="4347184"/>
            <a:ext cx="5751896" cy="1200329"/>
          </a:xfrm>
          <a:prstGeom prst="rect">
            <a:avLst/>
          </a:prstGeom>
          <a:noFill/>
        </p:spPr>
        <p:txBody>
          <a:bodyPr wrap="none" rtlCol="0">
            <a:spAutoFit/>
          </a:bodyPr>
          <a:lstStyle/>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Data imputation would be conducted based on</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findings, we randomly chose item weights from </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Those two kinds of outlet to fill in as the actual item weight</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For the missing values.</a:t>
            </a:r>
            <a:endParaRPr lang="zh-CN" altLang="en-US" sz="18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235019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底纹DATA"/>
          <p:cNvSpPr txBox="1"/>
          <p:nvPr/>
        </p:nvSpPr>
        <p:spPr>
          <a:xfrm rot="5400000">
            <a:off x="-3563827" y="1543869"/>
            <a:ext cx="8358378" cy="3770263"/>
          </a:xfrm>
          <a:prstGeom prst="rect">
            <a:avLst/>
          </a:prstGeom>
          <a:noFill/>
        </p:spPr>
        <p:txBody>
          <a:bodyPr wrap="none" rtlCol="0">
            <a:spAutoFit/>
          </a:bodyPr>
          <a:lstStyle/>
          <a:p>
            <a:r>
              <a:rPr lang="en-US" altLang="zh-CN"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rPr>
              <a:t>DATA</a:t>
            </a:r>
            <a:endParaRPr lang="zh-CN" altLang="en-US"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endParaRPr>
          </a:p>
        </p:txBody>
      </p:sp>
      <p:sp>
        <p:nvSpPr>
          <p:cNvPr id="11" name="大标题"/>
          <p:cNvSpPr txBox="1"/>
          <p:nvPr/>
        </p:nvSpPr>
        <p:spPr>
          <a:xfrm>
            <a:off x="685800" y="514458"/>
            <a:ext cx="10452100" cy="923330"/>
          </a:xfrm>
          <a:prstGeom prst="rect">
            <a:avLst/>
          </a:prstGeom>
          <a:noFill/>
        </p:spPr>
        <p:txBody>
          <a:bodyPr wrap="square" rtlCol="0">
            <a:spAutoFit/>
          </a:bodyPr>
          <a:lstStyle/>
          <a:p>
            <a:pPr algn="ctr"/>
            <a:r>
              <a:rPr lang="en-US" altLang="zh-CN" sz="5400" b="1" dirty="0">
                <a:gradFill>
                  <a:gsLst>
                    <a:gs pos="0">
                      <a:srgbClr val="E03434"/>
                    </a:gs>
                    <a:gs pos="100000">
                      <a:srgbClr val="ED1773"/>
                    </a:gs>
                  </a:gsLst>
                  <a:path path="circle">
                    <a:fillToRect l="100000" t="100000"/>
                  </a:path>
                </a:gradFill>
                <a:latin typeface="+mj-lt"/>
                <a:ea typeface="华文细黑" panose="02010600040101010101" pitchFamily="2" charset="-122"/>
              </a:rPr>
              <a:t>Data</a:t>
            </a:r>
            <a:r>
              <a:rPr lang="en-US" sz="5400" dirty="0">
                <a:solidFill>
                  <a:schemeClr val="dk1"/>
                </a:solidFill>
                <a:latin typeface="+mj-lt"/>
                <a:ea typeface="Calibri"/>
                <a:cs typeface="Calibri"/>
                <a:sym typeface="Calibri"/>
              </a:rPr>
              <a:t> Preprocessing</a:t>
            </a:r>
          </a:p>
        </p:txBody>
      </p:sp>
      <p:sp>
        <p:nvSpPr>
          <p:cNvPr id="62" name="正文"/>
          <p:cNvSpPr/>
          <p:nvPr/>
        </p:nvSpPr>
        <p:spPr>
          <a:xfrm>
            <a:off x="7647247" y="2166622"/>
            <a:ext cx="3035842" cy="1477328"/>
          </a:xfrm>
          <a:prstGeom prst="rect">
            <a:avLst/>
          </a:prstGeom>
        </p:spPr>
        <p:txBody>
          <a:bodyPr wrap="square">
            <a:spAutoFit/>
          </a:bodyPr>
          <a:lstStyle/>
          <a:p>
            <a:r>
              <a:rPr lang="en-US" altLang="zh-CN" sz="1800" dirty="0">
                <a:solidFill>
                  <a:schemeClr val="tx1">
                    <a:lumMod val="95000"/>
                    <a:lumOff val="5000"/>
                  </a:schemeClr>
                </a:solidFill>
                <a:latin typeface="Calibri" panose="020F0502020204030204" pitchFamily="34" charset="0"/>
                <a:ea typeface="华文细黑" panose="02010600040101010101" pitchFamily="2" charset="-122"/>
                <a:cs typeface="Calibri" panose="020F0502020204030204" pitchFamily="34" charset="0"/>
              </a:rPr>
              <a:t>From the scatterplot, we could see that the feature Outlet Size is not missing at random but only happened with three specific Outlet ids.</a:t>
            </a:r>
          </a:p>
        </p:txBody>
      </p:sp>
      <p:sp>
        <p:nvSpPr>
          <p:cNvPr id="9" name="矩形 5">
            <a:extLst>
              <a:ext uri="{FF2B5EF4-FFF2-40B4-BE49-F238E27FC236}">
                <a16:creationId xmlns:a16="http://schemas.microsoft.com/office/drawing/2014/main" id="{987FA4AD-9BC6-449D-BFE7-6B8C395787E7}"/>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8">
            <a:extLst>
              <a:ext uri="{FF2B5EF4-FFF2-40B4-BE49-F238E27FC236}">
                <a16:creationId xmlns:a16="http://schemas.microsoft.com/office/drawing/2014/main" id="{BE3D20C9-6CE7-43F0-B7E7-63566BFB45A3}"/>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Data</a:t>
            </a:r>
            <a:endParaRPr lang="zh-CN" altLang="en-US" sz="1000" dirty="0">
              <a:solidFill>
                <a:srgbClr val="EC236E"/>
              </a:solidFill>
            </a:endParaRPr>
          </a:p>
        </p:txBody>
      </p:sp>
      <p:grpSp>
        <p:nvGrpSpPr>
          <p:cNvPr id="13" name="组合 37">
            <a:extLst>
              <a:ext uri="{FF2B5EF4-FFF2-40B4-BE49-F238E27FC236}">
                <a16:creationId xmlns:a16="http://schemas.microsoft.com/office/drawing/2014/main" id="{60EA8EC0-90B1-4ECF-A6C7-60FF334C159C}"/>
              </a:ext>
            </a:extLst>
          </p:cNvPr>
          <p:cNvGrpSpPr/>
          <p:nvPr/>
        </p:nvGrpSpPr>
        <p:grpSpPr>
          <a:xfrm>
            <a:off x="11733291" y="185755"/>
            <a:ext cx="144000" cy="88900"/>
            <a:chOff x="5794374" y="3203575"/>
            <a:chExt cx="216000" cy="88900"/>
          </a:xfrm>
        </p:grpSpPr>
        <p:cxnSp>
          <p:nvCxnSpPr>
            <p:cNvPr id="14" name="直接连接符 31">
              <a:extLst>
                <a:ext uri="{FF2B5EF4-FFF2-40B4-BE49-F238E27FC236}">
                  <a16:creationId xmlns:a16="http://schemas.microsoft.com/office/drawing/2014/main" id="{C9B3B02D-7478-44E6-AEB5-E267727FA2C1}"/>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5" name="直接连接符 32">
              <a:extLst>
                <a:ext uri="{FF2B5EF4-FFF2-40B4-BE49-F238E27FC236}">
                  <a16:creationId xmlns:a16="http://schemas.microsoft.com/office/drawing/2014/main" id="{83D8F85F-E8CB-4921-8C67-15DB7B003398}"/>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6" name="直接连接符 33">
              <a:extLst>
                <a:ext uri="{FF2B5EF4-FFF2-40B4-BE49-F238E27FC236}">
                  <a16:creationId xmlns:a16="http://schemas.microsoft.com/office/drawing/2014/main" id="{FB3FF347-0015-45C0-8057-FF7E83C9CC1E}"/>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45">
            <a:extLst>
              <a:ext uri="{FF2B5EF4-FFF2-40B4-BE49-F238E27FC236}">
                <a16:creationId xmlns:a16="http://schemas.microsoft.com/office/drawing/2014/main" id="{948F8E4A-2960-44E7-B1A4-9B618EE6F72D}"/>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8D0177-F51E-4A17-B6C9-CB4A111F63BE}"/>
              </a:ext>
            </a:extLst>
          </p:cNvPr>
          <p:cNvSpPr txBox="1"/>
          <p:nvPr/>
        </p:nvSpPr>
        <p:spPr>
          <a:xfrm>
            <a:off x="3711948" y="4443729"/>
            <a:ext cx="7479933" cy="1200329"/>
          </a:xfrm>
          <a:prstGeom prst="rect">
            <a:avLst/>
          </a:prstGeom>
          <a:noFill/>
        </p:spPr>
        <p:txBody>
          <a:bodyPr wrap="none" rtlCol="0">
            <a:spAutoFit/>
          </a:bodyPr>
          <a:lstStyle/>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Missing values for the categorical variables would be imputed based on</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specific outlet ids and its corresponding Outlet Size and Item sales.</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For example, We find out that Out010 corresponds to grocery store therefore</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missing values for Outlet Size should be small. </a:t>
            </a:r>
            <a:endParaRPr lang="zh-CN" altLang="en-US" sz="18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56B0E4C-E11A-4B25-84D6-B19F7C5BC153}"/>
              </a:ext>
            </a:extLst>
          </p:cNvPr>
          <p:cNvPicPr>
            <a:picLocks noChangeAspect="1"/>
          </p:cNvPicPr>
          <p:nvPr/>
        </p:nvPicPr>
        <p:blipFill>
          <a:blip r:embed="rId3"/>
          <a:stretch>
            <a:fillRect/>
          </a:stretch>
        </p:blipFill>
        <p:spPr>
          <a:xfrm>
            <a:off x="2500494" y="1576486"/>
            <a:ext cx="4181475" cy="2676525"/>
          </a:xfrm>
          <a:prstGeom prst="rect">
            <a:avLst/>
          </a:prstGeom>
        </p:spPr>
      </p:pic>
    </p:spTree>
    <p:extLst>
      <p:ext uri="{BB962C8B-B14F-4D97-AF65-F5344CB8AC3E}">
        <p14:creationId xmlns:p14="http://schemas.microsoft.com/office/powerpoint/2010/main" val="41314084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266799"/>
            <a:ext cx="12192000" cy="76808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800"/>
              <a:buFont typeface="Arial"/>
              <a:buNone/>
            </a:pPr>
            <a:r>
              <a:rPr lang="en-US" altLang="zh-CN" dirty="0">
                <a:solidFill>
                  <a:srgbClr val="EC236E"/>
                </a:solidFill>
              </a:rPr>
              <a:t>Feature</a:t>
            </a:r>
            <a:r>
              <a:rPr lang="zh-CN" altLang="en-US" dirty="0">
                <a:solidFill>
                  <a:srgbClr val="EC236E"/>
                </a:solidFill>
              </a:rPr>
              <a:t> </a:t>
            </a:r>
            <a:r>
              <a:rPr lang="en-US" altLang="zh-CN" dirty="0">
                <a:solidFill>
                  <a:schemeClr val="dk1"/>
                </a:solidFill>
              </a:rPr>
              <a:t>Engineering</a:t>
            </a:r>
            <a:endParaRPr sz="4800" b="0" i="0" u="none" strike="noStrike" cap="none" dirty="0">
              <a:solidFill>
                <a:schemeClr val="dk1"/>
              </a:solidFill>
              <a:latin typeface="Calibri"/>
              <a:ea typeface="Calibri"/>
              <a:cs typeface="Calibri"/>
              <a:sym typeface="Calibri"/>
            </a:endParaRPr>
          </a:p>
        </p:txBody>
      </p:sp>
      <p:sp>
        <p:nvSpPr>
          <p:cNvPr id="142" name="Shape 142"/>
          <p:cNvSpPr txBox="1">
            <a:spLocks noGrp="1"/>
          </p:cNvSpPr>
          <p:nvPr>
            <p:ph type="body" idx="2"/>
          </p:nvPr>
        </p:nvSpPr>
        <p:spPr>
          <a:xfrm>
            <a:off x="0" y="925298"/>
            <a:ext cx="12192000" cy="65918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F3F3F"/>
              </a:buClr>
              <a:buSzPts val="2400"/>
              <a:buFont typeface="Arial"/>
              <a:buNone/>
            </a:pPr>
            <a:r>
              <a:rPr lang="en-US" sz="2400" dirty="0">
                <a:latin typeface="Corben"/>
                <a:sym typeface="Corben"/>
              </a:rPr>
              <a:t>Encoding</a:t>
            </a:r>
            <a:endParaRPr dirty="0"/>
          </a:p>
        </p:txBody>
      </p:sp>
      <p:grpSp>
        <p:nvGrpSpPr>
          <p:cNvPr id="143" name="Shape 143"/>
          <p:cNvGrpSpPr/>
          <p:nvPr/>
        </p:nvGrpSpPr>
        <p:grpSpPr>
          <a:xfrm>
            <a:off x="3684262" y="1888879"/>
            <a:ext cx="4617637" cy="5086091"/>
            <a:chOff x="2767975" y="1294535"/>
            <a:chExt cx="3463228" cy="3814568"/>
          </a:xfrm>
        </p:grpSpPr>
        <p:sp>
          <p:nvSpPr>
            <p:cNvPr id="144" name="Shape 144"/>
            <p:cNvSpPr/>
            <p:nvPr/>
          </p:nvSpPr>
          <p:spPr>
            <a:xfrm rot="-2265570">
              <a:off x="3344732" y="2008240"/>
              <a:ext cx="2309714" cy="2673634"/>
            </a:xfrm>
            <a:custGeom>
              <a:avLst/>
              <a:gdLst/>
              <a:ahLst/>
              <a:cxnLst/>
              <a:rect l="0" t="0" r="0" b="0"/>
              <a:pathLst>
                <a:path w="4039355" h="4675800" extrusionOk="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45" name="Shape 145"/>
            <p:cNvGrpSpPr/>
            <p:nvPr/>
          </p:nvGrpSpPr>
          <p:grpSpPr>
            <a:xfrm>
              <a:off x="4126835" y="1294535"/>
              <a:ext cx="888362" cy="888362"/>
              <a:chOff x="4212559" y="1523958"/>
              <a:chExt cx="1002207" cy="1002207"/>
            </a:xfrm>
          </p:grpSpPr>
          <p:sp>
            <p:nvSpPr>
              <p:cNvPr id="146" name="Shape 146"/>
              <p:cNvSpPr/>
              <p:nvPr/>
            </p:nvSpPr>
            <p:spPr>
              <a:xfrm>
                <a:off x="4212559" y="1523958"/>
                <a:ext cx="1002207" cy="1002207"/>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47" name="Shape 147"/>
              <p:cNvSpPr/>
              <p:nvPr/>
            </p:nvSpPr>
            <p:spPr>
              <a:xfrm>
                <a:off x="4326404" y="1637803"/>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148" name="Shape 148"/>
            <p:cNvGrpSpPr/>
            <p:nvPr/>
          </p:nvGrpSpPr>
          <p:grpSpPr>
            <a:xfrm>
              <a:off x="2939645" y="3147199"/>
              <a:ext cx="888362" cy="888362"/>
              <a:chOff x="3240721" y="3131245"/>
              <a:chExt cx="1002207" cy="1002207"/>
            </a:xfrm>
          </p:grpSpPr>
          <p:sp>
            <p:nvSpPr>
              <p:cNvPr id="149" name="Shape 149"/>
              <p:cNvSpPr/>
              <p:nvPr/>
            </p:nvSpPr>
            <p:spPr>
              <a:xfrm>
                <a:off x="3240721" y="3131245"/>
                <a:ext cx="1002207" cy="1002207"/>
              </a:xfrm>
              <a:prstGeom prst="ellipse">
                <a:avLst/>
              </a:prstGeom>
              <a:solidFill>
                <a:schemeClr val="accent2">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0" name="Shape 150"/>
              <p:cNvSpPr/>
              <p:nvPr/>
            </p:nvSpPr>
            <p:spPr>
              <a:xfrm>
                <a:off x="3354566" y="3245090"/>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151" name="Shape 151"/>
            <p:cNvGrpSpPr/>
            <p:nvPr/>
          </p:nvGrpSpPr>
          <p:grpSpPr>
            <a:xfrm>
              <a:off x="5314025" y="3147199"/>
              <a:ext cx="888362" cy="888362"/>
              <a:chOff x="5209064" y="3231212"/>
              <a:chExt cx="1002207" cy="1002207"/>
            </a:xfrm>
          </p:grpSpPr>
          <p:sp>
            <p:nvSpPr>
              <p:cNvPr id="152" name="Shape 152"/>
              <p:cNvSpPr/>
              <p:nvPr/>
            </p:nvSpPr>
            <p:spPr>
              <a:xfrm>
                <a:off x="5209064" y="3231212"/>
                <a:ext cx="1002207" cy="1002207"/>
              </a:xfrm>
              <a:prstGeom prst="ellipse">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3" name="Shape 153"/>
              <p:cNvSpPr/>
              <p:nvPr/>
            </p:nvSpPr>
            <p:spPr>
              <a:xfrm>
                <a:off x="5322909" y="3345057"/>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grpSp>
        <p:nvGrpSpPr>
          <p:cNvPr id="154" name="Shape 154"/>
          <p:cNvGrpSpPr/>
          <p:nvPr/>
        </p:nvGrpSpPr>
        <p:grpSpPr>
          <a:xfrm>
            <a:off x="7283539" y="1734581"/>
            <a:ext cx="3063617" cy="1649841"/>
            <a:chOff x="5671395" y="1623494"/>
            <a:chExt cx="2488335" cy="1237381"/>
          </a:xfrm>
        </p:grpSpPr>
        <p:sp>
          <p:nvSpPr>
            <p:cNvPr id="155" name="Shape 155"/>
            <p:cNvSpPr txBox="1"/>
            <p:nvPr/>
          </p:nvSpPr>
          <p:spPr>
            <a:xfrm>
              <a:off x="5671395" y="1623494"/>
              <a:ext cx="2488335" cy="43858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3F3F3F"/>
                  </a:solidFill>
                  <a:latin typeface="Calibri"/>
                  <a:ea typeface="Calibri"/>
                  <a:cs typeface="Calibri"/>
                  <a:sym typeface="Calibri"/>
                </a:rPr>
                <a:t>Option A(Target Encoding)</a:t>
              </a:r>
              <a:endParaRPr sz="2400" b="1" dirty="0">
                <a:solidFill>
                  <a:srgbClr val="3F3F3F"/>
                </a:solidFill>
                <a:latin typeface="Calibri"/>
                <a:ea typeface="Calibri"/>
                <a:cs typeface="Calibri"/>
                <a:sym typeface="Calibri"/>
              </a:endParaRPr>
            </a:p>
          </p:txBody>
        </p:sp>
        <p:sp>
          <p:nvSpPr>
            <p:cNvPr id="156" name="Shape 156"/>
            <p:cNvSpPr txBox="1"/>
            <p:nvPr/>
          </p:nvSpPr>
          <p:spPr>
            <a:xfrm>
              <a:off x="5679175" y="2052961"/>
              <a:ext cx="2349209" cy="80791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dirty="0">
                  <a:solidFill>
                    <a:srgbClr val="3F3F3F"/>
                  </a:solidFill>
                  <a:latin typeface="Calibri"/>
                  <a:ea typeface="Calibri"/>
                  <a:cs typeface="Calibri"/>
                  <a:sym typeface="Calibri"/>
                </a:rPr>
                <a:t>Replacing the categorical feature based on the target mean value of each category.</a:t>
              </a:r>
              <a:endParaRPr sz="1600" dirty="0">
                <a:solidFill>
                  <a:srgbClr val="3F3F3F"/>
                </a:solidFill>
                <a:latin typeface="Calibri"/>
                <a:ea typeface="Calibri"/>
                <a:cs typeface="Calibri"/>
                <a:sym typeface="Calibri"/>
              </a:endParaRPr>
            </a:p>
          </p:txBody>
        </p:sp>
      </p:grpSp>
      <p:sp>
        <p:nvSpPr>
          <p:cNvPr id="157" name="Shape 157"/>
          <p:cNvSpPr/>
          <p:nvPr/>
        </p:nvSpPr>
        <p:spPr>
          <a:xfrm>
            <a:off x="7056107" y="1839500"/>
            <a:ext cx="144000" cy="144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58" name="Shape 158"/>
          <p:cNvGrpSpPr/>
          <p:nvPr/>
        </p:nvGrpSpPr>
        <p:grpSpPr>
          <a:xfrm>
            <a:off x="8815347" y="3975107"/>
            <a:ext cx="3243951" cy="1809578"/>
            <a:chOff x="6212679" y="4627005"/>
            <a:chExt cx="2356988" cy="1088025"/>
          </a:xfrm>
        </p:grpSpPr>
        <p:sp>
          <p:nvSpPr>
            <p:cNvPr id="159" name="Shape 159"/>
            <p:cNvSpPr txBox="1"/>
            <p:nvPr/>
          </p:nvSpPr>
          <p:spPr>
            <a:xfrm>
              <a:off x="6212679" y="4627005"/>
              <a:ext cx="2355573" cy="43858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3F3F3F"/>
                  </a:solidFill>
                  <a:latin typeface="Calibri"/>
                  <a:ea typeface="Calibri"/>
                  <a:cs typeface="Calibri"/>
                  <a:sym typeface="Calibri"/>
                </a:rPr>
                <a:t>Option C(One-Hot Encoding)</a:t>
              </a:r>
              <a:endParaRPr sz="2400" b="1" dirty="0">
                <a:solidFill>
                  <a:srgbClr val="3F3F3F"/>
                </a:solidFill>
                <a:latin typeface="Calibri"/>
                <a:ea typeface="Calibri"/>
                <a:cs typeface="Calibri"/>
                <a:sym typeface="Calibri"/>
              </a:endParaRPr>
            </a:p>
          </p:txBody>
        </p:sp>
        <p:sp>
          <p:nvSpPr>
            <p:cNvPr id="160" name="Shape 160"/>
            <p:cNvSpPr txBox="1"/>
            <p:nvPr/>
          </p:nvSpPr>
          <p:spPr>
            <a:xfrm>
              <a:off x="6220458" y="4871806"/>
              <a:ext cx="2349209" cy="84322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dirty="0">
                  <a:solidFill>
                    <a:srgbClr val="3F3F3F"/>
                  </a:solidFill>
                  <a:latin typeface="Calibri"/>
                  <a:ea typeface="Calibri"/>
                  <a:cs typeface="Calibri"/>
                  <a:sym typeface="Calibri"/>
                </a:rPr>
                <a:t>Encode each categorical feature by creating a new binary column. </a:t>
              </a:r>
              <a:endParaRPr sz="1600" dirty="0">
                <a:solidFill>
                  <a:srgbClr val="3F3F3F"/>
                </a:solidFill>
                <a:latin typeface="Calibri"/>
                <a:ea typeface="Calibri"/>
                <a:cs typeface="Calibri"/>
                <a:sym typeface="Calibri"/>
              </a:endParaRPr>
            </a:p>
          </p:txBody>
        </p:sp>
      </p:grpSp>
      <p:sp>
        <p:nvSpPr>
          <p:cNvPr id="161" name="Shape 161"/>
          <p:cNvSpPr/>
          <p:nvPr/>
        </p:nvSpPr>
        <p:spPr>
          <a:xfrm>
            <a:off x="8592277" y="4239767"/>
            <a:ext cx="144000" cy="1440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62" name="Shape 162"/>
          <p:cNvGrpSpPr/>
          <p:nvPr/>
        </p:nvGrpSpPr>
        <p:grpSpPr>
          <a:xfrm>
            <a:off x="300842" y="3665800"/>
            <a:ext cx="3137873" cy="1877782"/>
            <a:chOff x="59861" y="4423732"/>
            <a:chExt cx="2548647" cy="1209757"/>
          </a:xfrm>
        </p:grpSpPr>
        <p:sp>
          <p:nvSpPr>
            <p:cNvPr id="163" name="Shape 163"/>
            <p:cNvSpPr txBox="1"/>
            <p:nvPr/>
          </p:nvSpPr>
          <p:spPr>
            <a:xfrm>
              <a:off x="59861" y="4423732"/>
              <a:ext cx="2547232" cy="69399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b="1" dirty="0">
                  <a:solidFill>
                    <a:srgbClr val="3F3F3F"/>
                  </a:solidFill>
                  <a:latin typeface="Calibri"/>
                  <a:ea typeface="Calibri"/>
                  <a:cs typeface="Calibri"/>
                  <a:sym typeface="Calibri"/>
                </a:rPr>
                <a:t>Option B (Label-Encoding)</a:t>
              </a:r>
              <a:endParaRPr sz="2400" b="1" dirty="0">
                <a:solidFill>
                  <a:srgbClr val="3F3F3F"/>
                </a:solidFill>
                <a:latin typeface="Calibri"/>
                <a:ea typeface="Calibri"/>
                <a:cs typeface="Calibri"/>
                <a:sym typeface="Calibri"/>
              </a:endParaRPr>
            </a:p>
          </p:txBody>
        </p:sp>
        <p:sp>
          <p:nvSpPr>
            <p:cNvPr id="164" name="Shape 164"/>
            <p:cNvSpPr txBox="1"/>
            <p:nvPr/>
          </p:nvSpPr>
          <p:spPr>
            <a:xfrm>
              <a:off x="59861" y="4980906"/>
              <a:ext cx="2548647" cy="652583"/>
            </a:xfrm>
            <a:prstGeom prst="rect">
              <a:avLst/>
            </a:prstGeom>
            <a:noFill/>
            <a:ln>
              <a:noFill/>
            </a:ln>
          </p:spPr>
          <p:txBody>
            <a:bodyPr spcFirstLastPara="1" wrap="square" lIns="91425" tIns="45700" rIns="91425" bIns="45700" anchor="ctr" anchorCtr="0">
              <a:noAutofit/>
            </a:bodyPr>
            <a:lstStyle/>
            <a:p>
              <a:pPr lvl="0" algn="r"/>
              <a:r>
                <a:rPr lang="en-US" sz="1600" dirty="0">
                  <a:solidFill>
                    <a:srgbClr val="3F3F3F"/>
                  </a:solidFill>
                  <a:latin typeface="Calibri"/>
                  <a:ea typeface="Calibri"/>
                  <a:cs typeface="Calibri"/>
                  <a:sym typeface="Calibri"/>
                </a:rPr>
                <a:t>Convert categorical features into numerical features based on the feature’s ordinary sequence</a:t>
              </a:r>
              <a:endParaRPr sz="1600" dirty="0">
                <a:solidFill>
                  <a:srgbClr val="3F3F3F"/>
                </a:solidFill>
                <a:latin typeface="Calibri"/>
                <a:ea typeface="Calibri"/>
                <a:cs typeface="Calibri"/>
                <a:sym typeface="Calibri"/>
              </a:endParaRPr>
            </a:p>
          </p:txBody>
        </p:sp>
      </p:grpSp>
      <p:sp>
        <p:nvSpPr>
          <p:cNvPr id="165" name="Shape 165"/>
          <p:cNvSpPr/>
          <p:nvPr/>
        </p:nvSpPr>
        <p:spPr>
          <a:xfrm>
            <a:off x="3511172" y="4239767"/>
            <a:ext cx="144000" cy="144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6" name="Shape 166"/>
          <p:cNvSpPr txBox="1"/>
          <p:nvPr/>
        </p:nvSpPr>
        <p:spPr>
          <a:xfrm rot="-5400000">
            <a:off x="4442033" y="4509137"/>
            <a:ext cx="3291935" cy="46166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rgbClr val="3F3F3F"/>
                </a:solidFill>
                <a:latin typeface="Calibri"/>
                <a:ea typeface="Calibri"/>
                <a:cs typeface="Calibri"/>
                <a:sym typeface="Calibri"/>
              </a:rPr>
              <a:t>Final Suggestion</a:t>
            </a:r>
            <a:endParaRPr dirty="0"/>
          </a:p>
        </p:txBody>
      </p:sp>
      <p:sp>
        <p:nvSpPr>
          <p:cNvPr id="167" name="Shape 167"/>
          <p:cNvSpPr/>
          <p:nvPr/>
        </p:nvSpPr>
        <p:spPr>
          <a:xfrm rot="2160000">
            <a:off x="4238572" y="4663440"/>
            <a:ext cx="533646" cy="575796"/>
          </a:xfrm>
          <a:custGeom>
            <a:avLst/>
            <a:gdLst/>
            <a:ahLst/>
            <a:cxnLst/>
            <a:rect l="0" t="0" r="0" b="0"/>
            <a:pathLst>
              <a:path w="2735240" h="2951283" extrusionOk="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Shape 168"/>
          <p:cNvSpPr/>
          <p:nvPr/>
        </p:nvSpPr>
        <p:spPr>
          <a:xfrm rot="-5400000" flipH="1">
            <a:off x="5696365" y="2139620"/>
            <a:ext cx="783270" cy="620876"/>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rot="10800000">
            <a:off x="7482056" y="4659208"/>
            <a:ext cx="378360" cy="601118"/>
          </a:xfrm>
          <a:custGeom>
            <a:avLst/>
            <a:gdLst/>
            <a:ahLst/>
            <a:cxnLst/>
            <a:rect l="0" t="0" r="0" b="0"/>
            <a:pathLst>
              <a:path w="3636337" h="7138182" extrusionOk="0">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矩形 5">
            <a:extLst>
              <a:ext uri="{FF2B5EF4-FFF2-40B4-BE49-F238E27FC236}">
                <a16:creationId xmlns:a16="http://schemas.microsoft.com/office/drawing/2014/main" id="{95BC3827-FCFE-41ED-88FC-E0846BEBBF93}"/>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8">
            <a:extLst>
              <a:ext uri="{FF2B5EF4-FFF2-40B4-BE49-F238E27FC236}">
                <a16:creationId xmlns:a16="http://schemas.microsoft.com/office/drawing/2014/main" id="{08C587CF-A2FA-4B9F-AF92-A17D075C7560}"/>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Transition</a:t>
            </a:r>
            <a:endParaRPr lang="zh-CN" altLang="en-US" sz="1000" dirty="0">
              <a:solidFill>
                <a:srgbClr val="EC236E"/>
              </a:solidFill>
            </a:endParaRPr>
          </a:p>
        </p:txBody>
      </p:sp>
      <p:grpSp>
        <p:nvGrpSpPr>
          <p:cNvPr id="33" name="组合 37">
            <a:extLst>
              <a:ext uri="{FF2B5EF4-FFF2-40B4-BE49-F238E27FC236}">
                <a16:creationId xmlns:a16="http://schemas.microsoft.com/office/drawing/2014/main" id="{DCCB6234-32AB-4454-AC42-C17DA9528267}"/>
              </a:ext>
            </a:extLst>
          </p:cNvPr>
          <p:cNvGrpSpPr/>
          <p:nvPr/>
        </p:nvGrpSpPr>
        <p:grpSpPr>
          <a:xfrm>
            <a:off x="11733291" y="185755"/>
            <a:ext cx="144000" cy="88900"/>
            <a:chOff x="5794374" y="3203575"/>
            <a:chExt cx="216000" cy="88900"/>
          </a:xfrm>
        </p:grpSpPr>
        <p:cxnSp>
          <p:nvCxnSpPr>
            <p:cNvPr id="34" name="直接连接符 31">
              <a:extLst>
                <a:ext uri="{FF2B5EF4-FFF2-40B4-BE49-F238E27FC236}">
                  <a16:creationId xmlns:a16="http://schemas.microsoft.com/office/drawing/2014/main" id="{636DD76E-AD44-448A-8543-E67CB9D96236}"/>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35" name="直接连接符 32">
              <a:extLst>
                <a:ext uri="{FF2B5EF4-FFF2-40B4-BE49-F238E27FC236}">
                  <a16:creationId xmlns:a16="http://schemas.microsoft.com/office/drawing/2014/main" id="{40503759-DBA8-4D37-B546-076A11E5E122}"/>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36" name="直接连接符 33">
              <a:extLst>
                <a:ext uri="{FF2B5EF4-FFF2-40B4-BE49-F238E27FC236}">
                  <a16:creationId xmlns:a16="http://schemas.microsoft.com/office/drawing/2014/main" id="{35947C1E-2216-4E42-BAE4-14FB9A9B0C92}"/>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45">
            <a:extLst>
              <a:ext uri="{FF2B5EF4-FFF2-40B4-BE49-F238E27FC236}">
                <a16:creationId xmlns:a16="http://schemas.microsoft.com/office/drawing/2014/main" id="{046AFA44-BBC4-4A8D-9623-28BD1CBF989C}"/>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6334852" y="1143821"/>
            <a:ext cx="5326640" cy="4480859"/>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7" name="矩形 46"/>
          <p:cNvSpPr/>
          <p:nvPr/>
        </p:nvSpPr>
        <p:spPr>
          <a:xfrm>
            <a:off x="769360" y="1143822"/>
            <a:ext cx="5326640" cy="4480860"/>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5"/>
          <p:cNvSpPr>
            <a:spLocks noEditPoints="1"/>
          </p:cNvSpPr>
          <p:nvPr/>
        </p:nvSpPr>
        <p:spPr bwMode="auto">
          <a:xfrm>
            <a:off x="1008212" y="1552544"/>
            <a:ext cx="486876" cy="485872"/>
          </a:xfrm>
          <a:custGeom>
            <a:avLst/>
            <a:gdLst>
              <a:gd name="T0" fmla="*/ 16 w 112"/>
              <a:gd name="T1" fmla="*/ 64 h 112"/>
              <a:gd name="T2" fmla="*/ 0 w 112"/>
              <a:gd name="T3" fmla="*/ 96 h 112"/>
              <a:gd name="T4" fmla="*/ 32 w 112"/>
              <a:gd name="T5" fmla="*/ 112 h 112"/>
              <a:gd name="T6" fmla="*/ 48 w 112"/>
              <a:gd name="T7" fmla="*/ 80 h 112"/>
              <a:gd name="T8" fmla="*/ 40 w 112"/>
              <a:gd name="T9" fmla="*/ 96 h 112"/>
              <a:gd name="T10" fmla="*/ 16 w 112"/>
              <a:gd name="T11" fmla="*/ 104 h 112"/>
              <a:gd name="T12" fmla="*/ 8 w 112"/>
              <a:gd name="T13" fmla="*/ 80 h 112"/>
              <a:gd name="T14" fmla="*/ 32 w 112"/>
              <a:gd name="T15" fmla="*/ 72 h 112"/>
              <a:gd name="T16" fmla="*/ 40 w 112"/>
              <a:gd name="T17" fmla="*/ 96 h 112"/>
              <a:gd name="T18" fmla="*/ 16 w 112"/>
              <a:gd name="T19" fmla="*/ 0 h 112"/>
              <a:gd name="T20" fmla="*/ 0 w 112"/>
              <a:gd name="T21" fmla="*/ 32 h 112"/>
              <a:gd name="T22" fmla="*/ 32 w 112"/>
              <a:gd name="T23" fmla="*/ 48 h 112"/>
              <a:gd name="T24" fmla="*/ 48 w 112"/>
              <a:gd name="T25" fmla="*/ 16 h 112"/>
              <a:gd name="T26" fmla="*/ 40 w 112"/>
              <a:gd name="T27" fmla="*/ 32 h 112"/>
              <a:gd name="T28" fmla="*/ 16 w 112"/>
              <a:gd name="T29" fmla="*/ 40 h 112"/>
              <a:gd name="T30" fmla="*/ 8 w 112"/>
              <a:gd name="T31" fmla="*/ 16 h 112"/>
              <a:gd name="T32" fmla="*/ 32 w 112"/>
              <a:gd name="T33" fmla="*/ 8 h 112"/>
              <a:gd name="T34" fmla="*/ 40 w 112"/>
              <a:gd name="T35" fmla="*/ 32 h 112"/>
              <a:gd name="T36" fmla="*/ 80 w 112"/>
              <a:gd name="T37" fmla="*/ 64 h 112"/>
              <a:gd name="T38" fmla="*/ 64 w 112"/>
              <a:gd name="T39" fmla="*/ 96 h 112"/>
              <a:gd name="T40" fmla="*/ 96 w 112"/>
              <a:gd name="T41" fmla="*/ 112 h 112"/>
              <a:gd name="T42" fmla="*/ 112 w 112"/>
              <a:gd name="T43" fmla="*/ 80 h 112"/>
              <a:gd name="T44" fmla="*/ 104 w 112"/>
              <a:gd name="T45" fmla="*/ 96 h 112"/>
              <a:gd name="T46" fmla="*/ 80 w 112"/>
              <a:gd name="T47" fmla="*/ 104 h 112"/>
              <a:gd name="T48" fmla="*/ 72 w 112"/>
              <a:gd name="T49" fmla="*/ 80 h 112"/>
              <a:gd name="T50" fmla="*/ 96 w 112"/>
              <a:gd name="T51" fmla="*/ 72 h 112"/>
              <a:gd name="T52" fmla="*/ 104 w 112"/>
              <a:gd name="T53" fmla="*/ 96 h 112"/>
              <a:gd name="T54" fmla="*/ 80 w 112"/>
              <a:gd name="T55" fmla="*/ 0 h 112"/>
              <a:gd name="T56" fmla="*/ 64 w 112"/>
              <a:gd name="T57" fmla="*/ 32 h 112"/>
              <a:gd name="T58" fmla="*/ 96 w 112"/>
              <a:gd name="T59" fmla="*/ 48 h 112"/>
              <a:gd name="T60" fmla="*/ 112 w 112"/>
              <a:gd name="T61" fmla="*/ 16 h 112"/>
              <a:gd name="T62" fmla="*/ 104 w 112"/>
              <a:gd name="T63" fmla="*/ 32 h 112"/>
              <a:gd name="T64" fmla="*/ 80 w 112"/>
              <a:gd name="T65" fmla="*/ 40 h 112"/>
              <a:gd name="T66" fmla="*/ 72 w 112"/>
              <a:gd name="T67" fmla="*/ 16 h 112"/>
              <a:gd name="T68" fmla="*/ 96 w 112"/>
              <a:gd name="T69" fmla="*/ 8 h 112"/>
              <a:gd name="T70" fmla="*/ 104 w 112"/>
              <a:gd name="T71"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112">
                <a:moveTo>
                  <a:pt x="32" y="64"/>
                </a:moveTo>
                <a:cubicBezTo>
                  <a:pt x="16" y="64"/>
                  <a:pt x="16" y="64"/>
                  <a:pt x="16" y="64"/>
                </a:cubicBezTo>
                <a:cubicBezTo>
                  <a:pt x="7" y="64"/>
                  <a:pt x="0" y="71"/>
                  <a:pt x="0" y="80"/>
                </a:cubicBezTo>
                <a:cubicBezTo>
                  <a:pt x="0" y="96"/>
                  <a:pt x="0" y="96"/>
                  <a:pt x="0" y="96"/>
                </a:cubicBezTo>
                <a:cubicBezTo>
                  <a:pt x="0" y="105"/>
                  <a:pt x="7" y="112"/>
                  <a:pt x="16" y="112"/>
                </a:cubicBezTo>
                <a:cubicBezTo>
                  <a:pt x="32" y="112"/>
                  <a:pt x="32" y="112"/>
                  <a:pt x="32" y="112"/>
                </a:cubicBezTo>
                <a:cubicBezTo>
                  <a:pt x="41" y="112"/>
                  <a:pt x="48" y="105"/>
                  <a:pt x="48" y="96"/>
                </a:cubicBezTo>
                <a:cubicBezTo>
                  <a:pt x="48" y="80"/>
                  <a:pt x="48" y="80"/>
                  <a:pt x="48" y="80"/>
                </a:cubicBezTo>
                <a:cubicBezTo>
                  <a:pt x="48" y="71"/>
                  <a:pt x="41" y="64"/>
                  <a:pt x="32" y="64"/>
                </a:cubicBezTo>
                <a:close/>
                <a:moveTo>
                  <a:pt x="40" y="96"/>
                </a:moveTo>
                <a:cubicBezTo>
                  <a:pt x="40" y="100"/>
                  <a:pt x="36" y="104"/>
                  <a:pt x="32" y="104"/>
                </a:cubicBezTo>
                <a:cubicBezTo>
                  <a:pt x="16" y="104"/>
                  <a:pt x="16" y="104"/>
                  <a:pt x="16" y="104"/>
                </a:cubicBezTo>
                <a:cubicBezTo>
                  <a:pt x="12" y="104"/>
                  <a:pt x="8" y="100"/>
                  <a:pt x="8" y="96"/>
                </a:cubicBezTo>
                <a:cubicBezTo>
                  <a:pt x="8" y="80"/>
                  <a:pt x="8" y="80"/>
                  <a:pt x="8" y="80"/>
                </a:cubicBezTo>
                <a:cubicBezTo>
                  <a:pt x="8" y="76"/>
                  <a:pt x="12" y="72"/>
                  <a:pt x="16" y="72"/>
                </a:cubicBezTo>
                <a:cubicBezTo>
                  <a:pt x="32" y="72"/>
                  <a:pt x="32" y="72"/>
                  <a:pt x="32" y="72"/>
                </a:cubicBezTo>
                <a:cubicBezTo>
                  <a:pt x="36" y="72"/>
                  <a:pt x="40" y="76"/>
                  <a:pt x="40" y="80"/>
                </a:cubicBezTo>
                <a:lnTo>
                  <a:pt x="40" y="96"/>
                </a:lnTo>
                <a:close/>
                <a:moveTo>
                  <a:pt x="32" y="0"/>
                </a:moveTo>
                <a:cubicBezTo>
                  <a:pt x="16" y="0"/>
                  <a:pt x="16" y="0"/>
                  <a:pt x="16" y="0"/>
                </a:cubicBezTo>
                <a:cubicBezTo>
                  <a:pt x="7" y="0"/>
                  <a:pt x="0" y="7"/>
                  <a:pt x="0" y="16"/>
                </a:cubicBezTo>
                <a:cubicBezTo>
                  <a:pt x="0" y="32"/>
                  <a:pt x="0" y="32"/>
                  <a:pt x="0" y="32"/>
                </a:cubicBezTo>
                <a:cubicBezTo>
                  <a:pt x="0" y="41"/>
                  <a:pt x="7" y="48"/>
                  <a:pt x="16" y="48"/>
                </a:cubicBezTo>
                <a:cubicBezTo>
                  <a:pt x="32" y="48"/>
                  <a:pt x="32" y="48"/>
                  <a:pt x="32" y="48"/>
                </a:cubicBezTo>
                <a:cubicBezTo>
                  <a:pt x="41" y="48"/>
                  <a:pt x="48" y="41"/>
                  <a:pt x="48" y="32"/>
                </a:cubicBezTo>
                <a:cubicBezTo>
                  <a:pt x="48" y="16"/>
                  <a:pt x="48" y="16"/>
                  <a:pt x="48" y="16"/>
                </a:cubicBezTo>
                <a:cubicBezTo>
                  <a:pt x="48" y="7"/>
                  <a:pt x="41" y="0"/>
                  <a:pt x="32" y="0"/>
                </a:cubicBezTo>
                <a:close/>
                <a:moveTo>
                  <a:pt x="40" y="32"/>
                </a:moveTo>
                <a:cubicBezTo>
                  <a:pt x="40" y="36"/>
                  <a:pt x="36" y="40"/>
                  <a:pt x="32" y="40"/>
                </a:cubicBezTo>
                <a:cubicBezTo>
                  <a:pt x="16" y="40"/>
                  <a:pt x="16" y="40"/>
                  <a:pt x="16" y="40"/>
                </a:cubicBezTo>
                <a:cubicBezTo>
                  <a:pt x="12" y="40"/>
                  <a:pt x="8" y="36"/>
                  <a:pt x="8" y="32"/>
                </a:cubicBezTo>
                <a:cubicBezTo>
                  <a:pt x="8" y="16"/>
                  <a:pt x="8" y="16"/>
                  <a:pt x="8" y="16"/>
                </a:cubicBezTo>
                <a:cubicBezTo>
                  <a:pt x="8" y="12"/>
                  <a:pt x="12" y="8"/>
                  <a:pt x="16" y="8"/>
                </a:cubicBezTo>
                <a:cubicBezTo>
                  <a:pt x="32" y="8"/>
                  <a:pt x="32" y="8"/>
                  <a:pt x="32" y="8"/>
                </a:cubicBezTo>
                <a:cubicBezTo>
                  <a:pt x="36" y="8"/>
                  <a:pt x="40" y="12"/>
                  <a:pt x="40" y="16"/>
                </a:cubicBezTo>
                <a:lnTo>
                  <a:pt x="40" y="32"/>
                </a:lnTo>
                <a:close/>
                <a:moveTo>
                  <a:pt x="96" y="64"/>
                </a:moveTo>
                <a:cubicBezTo>
                  <a:pt x="80" y="64"/>
                  <a:pt x="80" y="64"/>
                  <a:pt x="80" y="64"/>
                </a:cubicBezTo>
                <a:cubicBezTo>
                  <a:pt x="71" y="64"/>
                  <a:pt x="64" y="71"/>
                  <a:pt x="64" y="80"/>
                </a:cubicBezTo>
                <a:cubicBezTo>
                  <a:pt x="64" y="96"/>
                  <a:pt x="64" y="96"/>
                  <a:pt x="64" y="96"/>
                </a:cubicBezTo>
                <a:cubicBezTo>
                  <a:pt x="64" y="105"/>
                  <a:pt x="71" y="112"/>
                  <a:pt x="80" y="112"/>
                </a:cubicBezTo>
                <a:cubicBezTo>
                  <a:pt x="96" y="112"/>
                  <a:pt x="96" y="112"/>
                  <a:pt x="96" y="112"/>
                </a:cubicBezTo>
                <a:cubicBezTo>
                  <a:pt x="105" y="112"/>
                  <a:pt x="112" y="105"/>
                  <a:pt x="112" y="96"/>
                </a:cubicBezTo>
                <a:cubicBezTo>
                  <a:pt x="112" y="80"/>
                  <a:pt x="112" y="80"/>
                  <a:pt x="112" y="80"/>
                </a:cubicBezTo>
                <a:cubicBezTo>
                  <a:pt x="112" y="71"/>
                  <a:pt x="105" y="64"/>
                  <a:pt x="96" y="64"/>
                </a:cubicBezTo>
                <a:close/>
                <a:moveTo>
                  <a:pt x="104" y="96"/>
                </a:moveTo>
                <a:cubicBezTo>
                  <a:pt x="104" y="100"/>
                  <a:pt x="100" y="104"/>
                  <a:pt x="96" y="104"/>
                </a:cubicBezTo>
                <a:cubicBezTo>
                  <a:pt x="80" y="104"/>
                  <a:pt x="80" y="104"/>
                  <a:pt x="80" y="104"/>
                </a:cubicBezTo>
                <a:cubicBezTo>
                  <a:pt x="76" y="104"/>
                  <a:pt x="72" y="100"/>
                  <a:pt x="72" y="96"/>
                </a:cubicBezTo>
                <a:cubicBezTo>
                  <a:pt x="72" y="80"/>
                  <a:pt x="72" y="80"/>
                  <a:pt x="72" y="80"/>
                </a:cubicBezTo>
                <a:cubicBezTo>
                  <a:pt x="72" y="76"/>
                  <a:pt x="76" y="72"/>
                  <a:pt x="80" y="72"/>
                </a:cubicBezTo>
                <a:cubicBezTo>
                  <a:pt x="96" y="72"/>
                  <a:pt x="96" y="72"/>
                  <a:pt x="96" y="72"/>
                </a:cubicBezTo>
                <a:cubicBezTo>
                  <a:pt x="100" y="72"/>
                  <a:pt x="104" y="76"/>
                  <a:pt x="104" y="80"/>
                </a:cubicBezTo>
                <a:lnTo>
                  <a:pt x="104" y="96"/>
                </a:lnTo>
                <a:close/>
                <a:moveTo>
                  <a:pt x="96" y="0"/>
                </a:moveTo>
                <a:cubicBezTo>
                  <a:pt x="80" y="0"/>
                  <a:pt x="80" y="0"/>
                  <a:pt x="80" y="0"/>
                </a:cubicBezTo>
                <a:cubicBezTo>
                  <a:pt x="71" y="0"/>
                  <a:pt x="64" y="7"/>
                  <a:pt x="64" y="16"/>
                </a:cubicBezTo>
                <a:cubicBezTo>
                  <a:pt x="64" y="32"/>
                  <a:pt x="64" y="32"/>
                  <a:pt x="64" y="32"/>
                </a:cubicBezTo>
                <a:cubicBezTo>
                  <a:pt x="64" y="41"/>
                  <a:pt x="71" y="48"/>
                  <a:pt x="80" y="48"/>
                </a:cubicBezTo>
                <a:cubicBezTo>
                  <a:pt x="96" y="48"/>
                  <a:pt x="96" y="48"/>
                  <a:pt x="96" y="48"/>
                </a:cubicBezTo>
                <a:cubicBezTo>
                  <a:pt x="105" y="48"/>
                  <a:pt x="112" y="41"/>
                  <a:pt x="112" y="32"/>
                </a:cubicBezTo>
                <a:cubicBezTo>
                  <a:pt x="112" y="16"/>
                  <a:pt x="112" y="16"/>
                  <a:pt x="112" y="16"/>
                </a:cubicBezTo>
                <a:cubicBezTo>
                  <a:pt x="112" y="7"/>
                  <a:pt x="105" y="0"/>
                  <a:pt x="96" y="0"/>
                </a:cubicBezTo>
                <a:close/>
                <a:moveTo>
                  <a:pt x="104" y="32"/>
                </a:moveTo>
                <a:cubicBezTo>
                  <a:pt x="104" y="36"/>
                  <a:pt x="100" y="40"/>
                  <a:pt x="96" y="40"/>
                </a:cubicBezTo>
                <a:cubicBezTo>
                  <a:pt x="80" y="40"/>
                  <a:pt x="80" y="40"/>
                  <a:pt x="80" y="40"/>
                </a:cubicBezTo>
                <a:cubicBezTo>
                  <a:pt x="76" y="40"/>
                  <a:pt x="72" y="36"/>
                  <a:pt x="72" y="32"/>
                </a:cubicBezTo>
                <a:cubicBezTo>
                  <a:pt x="72" y="16"/>
                  <a:pt x="72" y="16"/>
                  <a:pt x="72" y="16"/>
                </a:cubicBezTo>
                <a:cubicBezTo>
                  <a:pt x="72" y="12"/>
                  <a:pt x="76" y="8"/>
                  <a:pt x="80" y="8"/>
                </a:cubicBezTo>
                <a:cubicBezTo>
                  <a:pt x="96" y="8"/>
                  <a:pt x="96" y="8"/>
                  <a:pt x="96" y="8"/>
                </a:cubicBezTo>
                <a:cubicBezTo>
                  <a:pt x="100" y="8"/>
                  <a:pt x="104" y="12"/>
                  <a:pt x="104" y="16"/>
                </a:cubicBezTo>
                <a:lnTo>
                  <a:pt x="104" y="32"/>
                </a:lnTo>
                <a:close/>
              </a:path>
            </a:pathLst>
          </a:custGeom>
          <a:solidFill>
            <a:srgbClr val="55B2A0"/>
          </a:solidFill>
          <a:ln>
            <a:noFill/>
          </a:ln>
        </p:spPr>
        <p:txBody>
          <a:bodyPr/>
          <a:lstStyle/>
          <a:p>
            <a:pPr>
              <a:defRPr/>
            </a:pPr>
            <a:endParaRPr lang="zh-CN" altLang="en-US"/>
          </a:p>
        </p:txBody>
      </p:sp>
      <p:sp>
        <p:nvSpPr>
          <p:cNvPr id="3" name="文本框 2"/>
          <p:cNvSpPr txBox="1"/>
          <p:nvPr/>
        </p:nvSpPr>
        <p:spPr>
          <a:xfrm>
            <a:off x="1609853" y="1321229"/>
            <a:ext cx="3490084" cy="307777"/>
          </a:xfrm>
          <a:prstGeom prst="rect">
            <a:avLst/>
          </a:prstGeom>
          <a:noFill/>
        </p:spPr>
        <p:txBody>
          <a:bodyPr wrap="square" rtlCol="0">
            <a:spAutoFit/>
          </a:bodyPr>
          <a:lstStyle/>
          <a:p>
            <a:pPr lvl="0"/>
            <a:r>
              <a:rPr lang="en-US" b="1" dirty="0">
                <a:solidFill>
                  <a:srgbClr val="595959"/>
                </a:solidFill>
              </a:rPr>
              <a:t>Selling Level</a:t>
            </a:r>
          </a:p>
        </p:txBody>
      </p:sp>
      <p:sp>
        <p:nvSpPr>
          <p:cNvPr id="4" name="文本框 3"/>
          <p:cNvSpPr txBox="1"/>
          <p:nvPr/>
        </p:nvSpPr>
        <p:spPr>
          <a:xfrm>
            <a:off x="1609853" y="1652524"/>
            <a:ext cx="4210376" cy="307777"/>
          </a:xfrm>
          <a:prstGeom prst="rect">
            <a:avLst/>
          </a:prstGeom>
          <a:noFill/>
        </p:spPr>
        <p:txBody>
          <a:bodyPr wrap="square" rtlCol="0">
            <a:spAutoFit/>
          </a:bodyPr>
          <a:lstStyle/>
          <a:p>
            <a:pPr lvl="0"/>
            <a:r>
              <a:rPr lang="en-US" dirty="0">
                <a:solidFill>
                  <a:schemeClr val="tx1">
                    <a:lumMod val="65000"/>
                    <a:lumOff val="35000"/>
                  </a:schemeClr>
                </a:solidFill>
              </a:rPr>
              <a:t>Different Item type differs in their sales figures.</a:t>
            </a:r>
          </a:p>
        </p:txBody>
      </p:sp>
      <p:sp>
        <p:nvSpPr>
          <p:cNvPr id="8" name="文本框 7"/>
          <p:cNvSpPr txBox="1"/>
          <p:nvPr/>
        </p:nvSpPr>
        <p:spPr>
          <a:xfrm>
            <a:off x="7244767" y="1321228"/>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Location Level</a:t>
            </a:r>
          </a:p>
        </p:txBody>
      </p:sp>
      <p:sp>
        <p:nvSpPr>
          <p:cNvPr id="9" name="文本框 8"/>
          <p:cNvSpPr txBox="1"/>
          <p:nvPr/>
        </p:nvSpPr>
        <p:spPr>
          <a:xfrm>
            <a:off x="7244639" y="1652524"/>
            <a:ext cx="4049438" cy="523220"/>
          </a:xfrm>
          <a:prstGeom prst="rect">
            <a:avLst/>
          </a:prstGeom>
          <a:noFill/>
        </p:spPr>
        <p:txBody>
          <a:bodyPr wrap="square" rtlCol="0">
            <a:spAutoFit/>
          </a:bodyPr>
          <a:lstStyle/>
          <a:p>
            <a:pPr lvl="0"/>
            <a:r>
              <a:rPr lang="en-US" dirty="0">
                <a:solidFill>
                  <a:srgbClr val="3F3F3F"/>
                </a:solidFill>
              </a:rPr>
              <a:t>Location matters to the outlet as well as to the sales.</a:t>
            </a: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Creating New Features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grpSp>
        <p:nvGrpSpPr>
          <p:cNvPr id="40" name="组合 42">
            <a:extLst>
              <a:ext uri="{FF2B5EF4-FFF2-40B4-BE49-F238E27FC236}">
                <a16:creationId xmlns:a16="http://schemas.microsoft.com/office/drawing/2014/main" id="{775D88AB-AF76-4B98-8CCD-CEDB6F7A8DD8}"/>
              </a:ext>
            </a:extLst>
          </p:cNvPr>
          <p:cNvGrpSpPr/>
          <p:nvPr/>
        </p:nvGrpSpPr>
        <p:grpSpPr>
          <a:xfrm>
            <a:off x="6533659" y="1552544"/>
            <a:ext cx="512046" cy="523220"/>
            <a:chOff x="4191000" y="2520950"/>
            <a:chExt cx="3676650" cy="3206750"/>
          </a:xfrm>
          <a:solidFill>
            <a:srgbClr val="55B2A0"/>
          </a:solidFill>
        </p:grpSpPr>
        <p:sp>
          <p:nvSpPr>
            <p:cNvPr id="51" name="Freeform 78">
              <a:extLst>
                <a:ext uri="{FF2B5EF4-FFF2-40B4-BE49-F238E27FC236}">
                  <a16:creationId xmlns:a16="http://schemas.microsoft.com/office/drawing/2014/main" id="{F70669FC-0CF8-4BC7-B038-F0D292F31C2D}"/>
                </a:ext>
              </a:extLst>
            </p:cNvPr>
            <p:cNvSpPr>
              <a:spLocks/>
            </p:cNvSpPr>
            <p:nvPr/>
          </p:nvSpPr>
          <p:spPr bwMode="auto">
            <a:xfrm>
              <a:off x="4191000" y="2520950"/>
              <a:ext cx="3676650" cy="2063750"/>
            </a:xfrm>
            <a:custGeom>
              <a:avLst/>
              <a:gdLst>
                <a:gd name="T0" fmla="*/ 1581 w 3556"/>
                <a:gd name="T1" fmla="*/ 6 h 2004"/>
                <a:gd name="T2" fmla="*/ 1729 w 3556"/>
                <a:gd name="T3" fmla="*/ 3 h 2004"/>
                <a:gd name="T4" fmla="*/ 2186 w 3556"/>
                <a:gd name="T5" fmla="*/ 139 h 2004"/>
                <a:gd name="T6" fmla="*/ 2472 w 3556"/>
                <a:gd name="T7" fmla="*/ 393 h 2004"/>
                <a:gd name="T8" fmla="*/ 2500 w 3556"/>
                <a:gd name="T9" fmla="*/ 430 h 2004"/>
                <a:gd name="T10" fmla="*/ 3017 w 3556"/>
                <a:gd name="T11" fmla="*/ 430 h 2004"/>
                <a:gd name="T12" fmla="*/ 3377 w 3556"/>
                <a:gd name="T13" fmla="*/ 684 h 2004"/>
                <a:gd name="T14" fmla="*/ 3547 w 3556"/>
                <a:gd name="T15" fmla="*/ 1073 h 2004"/>
                <a:gd name="T16" fmla="*/ 3554 w 3556"/>
                <a:gd name="T17" fmla="*/ 1184 h 2004"/>
                <a:gd name="T18" fmla="*/ 3546 w 3556"/>
                <a:gd name="T19" fmla="*/ 1303 h 2004"/>
                <a:gd name="T20" fmla="*/ 3364 w 3556"/>
                <a:gd name="T21" fmla="*/ 1699 h 2004"/>
                <a:gd name="T22" fmla="*/ 2821 w 3556"/>
                <a:gd name="T23" fmla="*/ 1987 h 2004"/>
                <a:gd name="T24" fmla="*/ 2785 w 3556"/>
                <a:gd name="T25" fmla="*/ 2001 h 2004"/>
                <a:gd name="T26" fmla="*/ 2069 w 3556"/>
                <a:gd name="T27" fmla="*/ 2001 h 2004"/>
                <a:gd name="T28" fmla="*/ 2069 w 3556"/>
                <a:gd name="T29" fmla="*/ 1891 h 2004"/>
                <a:gd name="T30" fmla="*/ 2769 w 3556"/>
                <a:gd name="T31" fmla="*/ 1891 h 2004"/>
                <a:gd name="T32" fmla="*/ 2789 w 3556"/>
                <a:gd name="T33" fmla="*/ 1880 h 2004"/>
                <a:gd name="T34" fmla="*/ 3119 w 3556"/>
                <a:gd name="T35" fmla="*/ 1770 h 2004"/>
                <a:gd name="T36" fmla="*/ 3396 w 3556"/>
                <a:gd name="T37" fmla="*/ 1436 h 2004"/>
                <a:gd name="T38" fmla="*/ 3420 w 3556"/>
                <a:gd name="T39" fmla="*/ 1008 h 2004"/>
                <a:gd name="T40" fmla="*/ 3177 w 3556"/>
                <a:gd name="T41" fmla="*/ 644 h 2004"/>
                <a:gd name="T42" fmla="*/ 2761 w 3556"/>
                <a:gd name="T43" fmla="*/ 499 h 2004"/>
                <a:gd name="T44" fmla="*/ 2501 w 3556"/>
                <a:gd name="T45" fmla="*/ 547 h 2004"/>
                <a:gd name="T46" fmla="*/ 2428 w 3556"/>
                <a:gd name="T47" fmla="*/ 524 h 2004"/>
                <a:gd name="T48" fmla="*/ 2125 w 3556"/>
                <a:gd name="T49" fmla="*/ 231 h 2004"/>
                <a:gd name="T50" fmla="*/ 1473 w 3556"/>
                <a:gd name="T51" fmla="*/ 135 h 2004"/>
                <a:gd name="T52" fmla="*/ 1099 w 3556"/>
                <a:gd name="T53" fmla="*/ 326 h 2004"/>
                <a:gd name="T54" fmla="*/ 829 w 3556"/>
                <a:gd name="T55" fmla="*/ 736 h 2004"/>
                <a:gd name="T56" fmla="*/ 793 w 3556"/>
                <a:gd name="T57" fmla="*/ 777 h 2004"/>
                <a:gd name="T58" fmla="*/ 741 w 3556"/>
                <a:gd name="T59" fmla="*/ 776 h 2004"/>
                <a:gd name="T60" fmla="*/ 412 w 3556"/>
                <a:gd name="T61" fmla="*/ 839 h 2004"/>
                <a:gd name="T62" fmla="*/ 160 w 3556"/>
                <a:gd name="T63" fmla="*/ 1100 h 2004"/>
                <a:gd name="T64" fmla="*/ 115 w 3556"/>
                <a:gd name="T65" fmla="*/ 1396 h 2004"/>
                <a:gd name="T66" fmla="*/ 318 w 3556"/>
                <a:gd name="T67" fmla="*/ 1759 h 2004"/>
                <a:gd name="T68" fmla="*/ 573 w 3556"/>
                <a:gd name="T69" fmla="*/ 1876 h 2004"/>
                <a:gd name="T70" fmla="*/ 591 w 3556"/>
                <a:gd name="T71" fmla="*/ 1890 h 2004"/>
                <a:gd name="T72" fmla="*/ 1513 w 3556"/>
                <a:gd name="T73" fmla="*/ 1891 h 2004"/>
                <a:gd name="T74" fmla="*/ 1513 w 3556"/>
                <a:gd name="T75" fmla="*/ 2001 h 2004"/>
                <a:gd name="T76" fmla="*/ 573 w 3556"/>
                <a:gd name="T77" fmla="*/ 2001 h 2004"/>
                <a:gd name="T78" fmla="*/ 525 w 3556"/>
                <a:gd name="T79" fmla="*/ 1979 h 2004"/>
                <a:gd name="T80" fmla="*/ 231 w 3556"/>
                <a:gd name="T81" fmla="*/ 1830 h 2004"/>
                <a:gd name="T82" fmla="*/ 0 w 3556"/>
                <a:gd name="T83" fmla="*/ 1360 h 2004"/>
                <a:gd name="T84" fmla="*/ 0 w 3556"/>
                <a:gd name="T85" fmla="*/ 1288 h 2004"/>
                <a:gd name="T86" fmla="*/ 71 w 3556"/>
                <a:gd name="T87" fmla="*/ 1030 h 2004"/>
                <a:gd name="T88" fmla="*/ 378 w 3556"/>
                <a:gd name="T89" fmla="*/ 733 h 2004"/>
                <a:gd name="T90" fmla="*/ 734 w 3556"/>
                <a:gd name="T91" fmla="*/ 666 h 2004"/>
                <a:gd name="T92" fmla="*/ 740 w 3556"/>
                <a:gd name="T93" fmla="*/ 652 h 2004"/>
                <a:gd name="T94" fmla="*/ 1006 w 3556"/>
                <a:gd name="T95" fmla="*/ 261 h 2004"/>
                <a:gd name="T96" fmla="*/ 1581 w 3556"/>
                <a:gd name="T97" fmla="*/ 6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6" h="2004">
                  <a:moveTo>
                    <a:pt x="1581" y="6"/>
                  </a:moveTo>
                  <a:cubicBezTo>
                    <a:pt x="1630" y="0"/>
                    <a:pt x="1680" y="7"/>
                    <a:pt x="1729" y="3"/>
                  </a:cubicBezTo>
                  <a:cubicBezTo>
                    <a:pt x="1889" y="10"/>
                    <a:pt x="2048" y="57"/>
                    <a:pt x="2186" y="139"/>
                  </a:cubicBezTo>
                  <a:cubicBezTo>
                    <a:pt x="2297" y="204"/>
                    <a:pt x="2394" y="291"/>
                    <a:pt x="2472" y="393"/>
                  </a:cubicBezTo>
                  <a:cubicBezTo>
                    <a:pt x="2481" y="405"/>
                    <a:pt x="2490" y="418"/>
                    <a:pt x="2500" y="430"/>
                  </a:cubicBezTo>
                  <a:cubicBezTo>
                    <a:pt x="2665" y="371"/>
                    <a:pt x="2851" y="373"/>
                    <a:pt x="3017" y="430"/>
                  </a:cubicBezTo>
                  <a:cubicBezTo>
                    <a:pt x="3158" y="479"/>
                    <a:pt x="3284" y="568"/>
                    <a:pt x="3377" y="684"/>
                  </a:cubicBezTo>
                  <a:cubicBezTo>
                    <a:pt x="3468" y="795"/>
                    <a:pt x="3527" y="931"/>
                    <a:pt x="3547" y="1073"/>
                  </a:cubicBezTo>
                  <a:cubicBezTo>
                    <a:pt x="3552" y="1109"/>
                    <a:pt x="3556" y="1147"/>
                    <a:pt x="3554" y="1184"/>
                  </a:cubicBezTo>
                  <a:cubicBezTo>
                    <a:pt x="3556" y="1224"/>
                    <a:pt x="3552" y="1264"/>
                    <a:pt x="3546" y="1303"/>
                  </a:cubicBezTo>
                  <a:cubicBezTo>
                    <a:pt x="3524" y="1449"/>
                    <a:pt x="3459" y="1587"/>
                    <a:pt x="3364" y="1699"/>
                  </a:cubicBezTo>
                  <a:cubicBezTo>
                    <a:pt x="3229" y="1860"/>
                    <a:pt x="3030" y="1966"/>
                    <a:pt x="2821" y="1987"/>
                  </a:cubicBezTo>
                  <a:cubicBezTo>
                    <a:pt x="2807" y="1986"/>
                    <a:pt x="2800" y="2004"/>
                    <a:pt x="2785" y="2001"/>
                  </a:cubicBezTo>
                  <a:cubicBezTo>
                    <a:pt x="2546" y="2001"/>
                    <a:pt x="2307" y="2002"/>
                    <a:pt x="2069" y="2001"/>
                  </a:cubicBezTo>
                  <a:cubicBezTo>
                    <a:pt x="2069" y="1964"/>
                    <a:pt x="2068" y="1928"/>
                    <a:pt x="2069" y="1891"/>
                  </a:cubicBezTo>
                  <a:cubicBezTo>
                    <a:pt x="2302" y="1891"/>
                    <a:pt x="2536" y="1891"/>
                    <a:pt x="2769" y="1891"/>
                  </a:cubicBezTo>
                  <a:cubicBezTo>
                    <a:pt x="2779" y="1893"/>
                    <a:pt x="2781" y="1881"/>
                    <a:pt x="2789" y="1880"/>
                  </a:cubicBezTo>
                  <a:cubicBezTo>
                    <a:pt x="2906" y="1870"/>
                    <a:pt x="3020" y="1833"/>
                    <a:pt x="3119" y="1770"/>
                  </a:cubicBezTo>
                  <a:cubicBezTo>
                    <a:pt x="3243" y="1691"/>
                    <a:pt x="3342" y="1573"/>
                    <a:pt x="3396" y="1436"/>
                  </a:cubicBezTo>
                  <a:cubicBezTo>
                    <a:pt x="3451" y="1301"/>
                    <a:pt x="3458" y="1149"/>
                    <a:pt x="3420" y="1008"/>
                  </a:cubicBezTo>
                  <a:cubicBezTo>
                    <a:pt x="3381" y="865"/>
                    <a:pt x="3294" y="735"/>
                    <a:pt x="3177" y="644"/>
                  </a:cubicBezTo>
                  <a:cubicBezTo>
                    <a:pt x="3059" y="551"/>
                    <a:pt x="2911" y="499"/>
                    <a:pt x="2761" y="499"/>
                  </a:cubicBezTo>
                  <a:cubicBezTo>
                    <a:pt x="2672" y="498"/>
                    <a:pt x="2583" y="514"/>
                    <a:pt x="2501" y="547"/>
                  </a:cubicBezTo>
                  <a:cubicBezTo>
                    <a:pt x="2475" y="560"/>
                    <a:pt x="2442" y="549"/>
                    <a:pt x="2428" y="524"/>
                  </a:cubicBezTo>
                  <a:cubicBezTo>
                    <a:pt x="2352" y="405"/>
                    <a:pt x="2248" y="303"/>
                    <a:pt x="2125" y="231"/>
                  </a:cubicBezTo>
                  <a:cubicBezTo>
                    <a:pt x="1931" y="117"/>
                    <a:pt x="1692" y="82"/>
                    <a:pt x="1473" y="135"/>
                  </a:cubicBezTo>
                  <a:cubicBezTo>
                    <a:pt x="1336" y="168"/>
                    <a:pt x="1206" y="234"/>
                    <a:pt x="1099" y="326"/>
                  </a:cubicBezTo>
                  <a:cubicBezTo>
                    <a:pt x="973" y="434"/>
                    <a:pt x="877" y="577"/>
                    <a:pt x="829" y="736"/>
                  </a:cubicBezTo>
                  <a:cubicBezTo>
                    <a:pt x="824" y="754"/>
                    <a:pt x="811" y="771"/>
                    <a:pt x="793" y="777"/>
                  </a:cubicBezTo>
                  <a:cubicBezTo>
                    <a:pt x="776" y="783"/>
                    <a:pt x="758" y="778"/>
                    <a:pt x="741" y="776"/>
                  </a:cubicBezTo>
                  <a:cubicBezTo>
                    <a:pt x="628" y="762"/>
                    <a:pt x="512" y="786"/>
                    <a:pt x="412" y="839"/>
                  </a:cubicBezTo>
                  <a:cubicBezTo>
                    <a:pt x="303" y="896"/>
                    <a:pt x="213" y="989"/>
                    <a:pt x="160" y="1100"/>
                  </a:cubicBezTo>
                  <a:cubicBezTo>
                    <a:pt x="117" y="1191"/>
                    <a:pt x="101" y="1295"/>
                    <a:pt x="115" y="1396"/>
                  </a:cubicBezTo>
                  <a:cubicBezTo>
                    <a:pt x="134" y="1536"/>
                    <a:pt x="209" y="1668"/>
                    <a:pt x="318" y="1759"/>
                  </a:cubicBezTo>
                  <a:cubicBezTo>
                    <a:pt x="391" y="1819"/>
                    <a:pt x="479" y="1862"/>
                    <a:pt x="573" y="1876"/>
                  </a:cubicBezTo>
                  <a:cubicBezTo>
                    <a:pt x="582" y="1877"/>
                    <a:pt x="586" y="1885"/>
                    <a:pt x="591" y="1890"/>
                  </a:cubicBezTo>
                  <a:cubicBezTo>
                    <a:pt x="899" y="1892"/>
                    <a:pt x="1206" y="1890"/>
                    <a:pt x="1513" y="1891"/>
                  </a:cubicBezTo>
                  <a:cubicBezTo>
                    <a:pt x="1513" y="1928"/>
                    <a:pt x="1513" y="1964"/>
                    <a:pt x="1513" y="2001"/>
                  </a:cubicBezTo>
                  <a:cubicBezTo>
                    <a:pt x="1200" y="2002"/>
                    <a:pt x="886" y="2001"/>
                    <a:pt x="573" y="2001"/>
                  </a:cubicBezTo>
                  <a:cubicBezTo>
                    <a:pt x="553" y="2004"/>
                    <a:pt x="543" y="1981"/>
                    <a:pt x="525" y="1979"/>
                  </a:cubicBezTo>
                  <a:cubicBezTo>
                    <a:pt x="416" y="1957"/>
                    <a:pt x="314" y="1904"/>
                    <a:pt x="231" y="1830"/>
                  </a:cubicBezTo>
                  <a:cubicBezTo>
                    <a:pt x="96" y="1712"/>
                    <a:pt x="9" y="1539"/>
                    <a:pt x="0" y="1360"/>
                  </a:cubicBezTo>
                  <a:cubicBezTo>
                    <a:pt x="0" y="1336"/>
                    <a:pt x="0" y="1312"/>
                    <a:pt x="0" y="1288"/>
                  </a:cubicBezTo>
                  <a:cubicBezTo>
                    <a:pt x="5" y="1199"/>
                    <a:pt x="30" y="1110"/>
                    <a:pt x="71" y="1030"/>
                  </a:cubicBezTo>
                  <a:cubicBezTo>
                    <a:pt x="137" y="901"/>
                    <a:pt x="247" y="796"/>
                    <a:pt x="378" y="733"/>
                  </a:cubicBezTo>
                  <a:cubicBezTo>
                    <a:pt x="488" y="679"/>
                    <a:pt x="612" y="657"/>
                    <a:pt x="734" y="666"/>
                  </a:cubicBezTo>
                  <a:cubicBezTo>
                    <a:pt x="736" y="661"/>
                    <a:pt x="739" y="657"/>
                    <a:pt x="740" y="652"/>
                  </a:cubicBezTo>
                  <a:cubicBezTo>
                    <a:pt x="795" y="502"/>
                    <a:pt x="888" y="368"/>
                    <a:pt x="1006" y="261"/>
                  </a:cubicBezTo>
                  <a:cubicBezTo>
                    <a:pt x="1164" y="118"/>
                    <a:pt x="1369" y="26"/>
                    <a:pt x="1581" y="6"/>
                  </a:cubicBezTo>
                  <a:close/>
                </a:path>
              </a:pathLst>
            </a:custGeom>
            <a:grpFill/>
            <a:ln w="9525">
              <a:solidFill>
                <a:srgbClr val="55B2A0"/>
              </a:solidFill>
              <a:round/>
              <a:headEnd/>
              <a:tailEnd/>
            </a:ln>
            <a:extLst/>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zh-CN" altLang="en-US">
                <a:latin typeface="+mn-lt"/>
                <a:ea typeface="+mn-ea"/>
              </a:endParaRPr>
            </a:p>
          </p:txBody>
        </p:sp>
        <p:sp>
          <p:nvSpPr>
            <p:cNvPr id="52" name="Freeform 79">
              <a:extLst>
                <a:ext uri="{FF2B5EF4-FFF2-40B4-BE49-F238E27FC236}">
                  <a16:creationId xmlns:a16="http://schemas.microsoft.com/office/drawing/2014/main" id="{4DD9AB33-B9F5-48A6-A97B-E37FCB799082}"/>
                </a:ext>
              </a:extLst>
            </p:cNvPr>
            <p:cNvSpPr>
              <a:spLocks/>
            </p:cNvSpPr>
            <p:nvPr/>
          </p:nvSpPr>
          <p:spPr bwMode="auto">
            <a:xfrm>
              <a:off x="5540375" y="3675063"/>
              <a:ext cx="1004888" cy="2052637"/>
            </a:xfrm>
            <a:custGeom>
              <a:avLst/>
              <a:gdLst>
                <a:gd name="T0" fmla="*/ 430 w 971"/>
                <a:gd name="T1" fmla="*/ 0 h 1993"/>
                <a:gd name="T2" fmla="*/ 540 w 971"/>
                <a:gd name="T3" fmla="*/ 0 h 1993"/>
                <a:gd name="T4" fmla="*/ 540 w 971"/>
                <a:gd name="T5" fmla="*/ 1764 h 1993"/>
                <a:gd name="T6" fmla="*/ 677 w 971"/>
                <a:gd name="T7" fmla="*/ 1613 h 1993"/>
                <a:gd name="T8" fmla="*/ 869 w 971"/>
                <a:gd name="T9" fmla="*/ 1398 h 1993"/>
                <a:gd name="T10" fmla="*/ 887 w 971"/>
                <a:gd name="T11" fmla="*/ 1380 h 1993"/>
                <a:gd name="T12" fmla="*/ 899 w 971"/>
                <a:gd name="T13" fmla="*/ 1387 h 1993"/>
                <a:gd name="T14" fmla="*/ 971 w 971"/>
                <a:gd name="T15" fmla="*/ 1451 h 1993"/>
                <a:gd name="T16" fmla="*/ 505 w 971"/>
                <a:gd name="T17" fmla="*/ 1970 h 1993"/>
                <a:gd name="T18" fmla="*/ 484 w 971"/>
                <a:gd name="T19" fmla="*/ 1993 h 1993"/>
                <a:gd name="T20" fmla="*/ 0 w 971"/>
                <a:gd name="T21" fmla="*/ 1452 h 1993"/>
                <a:gd name="T22" fmla="*/ 9 w 971"/>
                <a:gd name="T23" fmla="*/ 1442 h 1993"/>
                <a:gd name="T24" fmla="*/ 77 w 971"/>
                <a:gd name="T25" fmla="*/ 1382 h 1993"/>
                <a:gd name="T26" fmla="*/ 89 w 971"/>
                <a:gd name="T27" fmla="*/ 1386 h 1993"/>
                <a:gd name="T28" fmla="*/ 380 w 971"/>
                <a:gd name="T29" fmla="*/ 1711 h 1993"/>
                <a:gd name="T30" fmla="*/ 430 w 971"/>
                <a:gd name="T31" fmla="*/ 1764 h 1993"/>
                <a:gd name="T32" fmla="*/ 429 w 971"/>
                <a:gd name="T33" fmla="*/ 432 h 1993"/>
                <a:gd name="T34" fmla="*/ 430 w 971"/>
                <a:gd name="T35" fmla="*/ 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1" h="1993">
                  <a:moveTo>
                    <a:pt x="430" y="0"/>
                  </a:moveTo>
                  <a:cubicBezTo>
                    <a:pt x="467" y="0"/>
                    <a:pt x="503" y="0"/>
                    <a:pt x="540" y="0"/>
                  </a:cubicBezTo>
                  <a:cubicBezTo>
                    <a:pt x="541" y="588"/>
                    <a:pt x="540" y="1176"/>
                    <a:pt x="540" y="1764"/>
                  </a:cubicBezTo>
                  <a:cubicBezTo>
                    <a:pt x="587" y="1715"/>
                    <a:pt x="631" y="1663"/>
                    <a:pt x="677" y="1613"/>
                  </a:cubicBezTo>
                  <a:cubicBezTo>
                    <a:pt x="741" y="1542"/>
                    <a:pt x="805" y="1470"/>
                    <a:pt x="869" y="1398"/>
                  </a:cubicBezTo>
                  <a:cubicBezTo>
                    <a:pt x="875" y="1392"/>
                    <a:pt x="880" y="1385"/>
                    <a:pt x="887" y="1380"/>
                  </a:cubicBezTo>
                  <a:cubicBezTo>
                    <a:pt x="892" y="1380"/>
                    <a:pt x="895" y="1385"/>
                    <a:pt x="899" y="1387"/>
                  </a:cubicBezTo>
                  <a:cubicBezTo>
                    <a:pt x="922" y="1409"/>
                    <a:pt x="947" y="1429"/>
                    <a:pt x="971" y="1451"/>
                  </a:cubicBezTo>
                  <a:cubicBezTo>
                    <a:pt x="816" y="1624"/>
                    <a:pt x="660" y="1797"/>
                    <a:pt x="505" y="1970"/>
                  </a:cubicBezTo>
                  <a:cubicBezTo>
                    <a:pt x="499" y="1978"/>
                    <a:pt x="492" y="1986"/>
                    <a:pt x="484" y="1993"/>
                  </a:cubicBezTo>
                  <a:cubicBezTo>
                    <a:pt x="323" y="1812"/>
                    <a:pt x="161" y="1632"/>
                    <a:pt x="0" y="1452"/>
                  </a:cubicBezTo>
                  <a:cubicBezTo>
                    <a:pt x="1" y="1447"/>
                    <a:pt x="6" y="1445"/>
                    <a:pt x="9" y="1442"/>
                  </a:cubicBezTo>
                  <a:cubicBezTo>
                    <a:pt x="32" y="1422"/>
                    <a:pt x="54" y="1402"/>
                    <a:pt x="77" y="1382"/>
                  </a:cubicBezTo>
                  <a:cubicBezTo>
                    <a:pt x="82" y="1377"/>
                    <a:pt x="86" y="1382"/>
                    <a:pt x="89" y="1386"/>
                  </a:cubicBezTo>
                  <a:cubicBezTo>
                    <a:pt x="186" y="1494"/>
                    <a:pt x="283" y="1602"/>
                    <a:pt x="380" y="1711"/>
                  </a:cubicBezTo>
                  <a:cubicBezTo>
                    <a:pt x="397" y="1728"/>
                    <a:pt x="412" y="1748"/>
                    <a:pt x="430" y="1764"/>
                  </a:cubicBezTo>
                  <a:cubicBezTo>
                    <a:pt x="429" y="1320"/>
                    <a:pt x="430" y="876"/>
                    <a:pt x="429" y="432"/>
                  </a:cubicBezTo>
                  <a:cubicBezTo>
                    <a:pt x="430" y="288"/>
                    <a:pt x="429" y="144"/>
                    <a:pt x="430" y="0"/>
                  </a:cubicBezTo>
                  <a:close/>
                </a:path>
              </a:pathLst>
            </a:custGeom>
            <a:grpFill/>
            <a:ln w="9525">
              <a:solidFill>
                <a:srgbClr val="55B2A0"/>
              </a:solidFill>
              <a:round/>
              <a:headEnd/>
              <a:tailEnd/>
            </a:ln>
            <a:extLst/>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zh-CN" altLang="en-US">
                <a:latin typeface="+mn-lt"/>
                <a:ea typeface="+mn-ea"/>
              </a:endParaRPr>
            </a:p>
          </p:txBody>
        </p:sp>
      </p:grpSp>
      <p:pic>
        <p:nvPicPr>
          <p:cNvPr id="5" name="Picture 4">
            <a:extLst>
              <a:ext uri="{FF2B5EF4-FFF2-40B4-BE49-F238E27FC236}">
                <a16:creationId xmlns:a16="http://schemas.microsoft.com/office/drawing/2014/main" id="{5B103BEA-4E95-4768-BD71-116C0D4E3B9C}"/>
              </a:ext>
            </a:extLst>
          </p:cNvPr>
          <p:cNvPicPr>
            <a:picLocks noChangeAspect="1"/>
          </p:cNvPicPr>
          <p:nvPr/>
        </p:nvPicPr>
        <p:blipFill>
          <a:blip r:embed="rId2"/>
          <a:stretch>
            <a:fillRect/>
          </a:stretch>
        </p:blipFill>
        <p:spPr>
          <a:xfrm>
            <a:off x="1538630" y="1928982"/>
            <a:ext cx="4191000" cy="3695700"/>
          </a:xfrm>
          <a:prstGeom prst="rect">
            <a:avLst/>
          </a:prstGeom>
        </p:spPr>
      </p:pic>
      <p:pic>
        <p:nvPicPr>
          <p:cNvPr id="6" name="Picture 5">
            <a:extLst>
              <a:ext uri="{FF2B5EF4-FFF2-40B4-BE49-F238E27FC236}">
                <a16:creationId xmlns:a16="http://schemas.microsoft.com/office/drawing/2014/main" id="{05A1E9FC-CEEC-40B6-B194-4BDCBEB210FA}"/>
              </a:ext>
            </a:extLst>
          </p:cNvPr>
          <p:cNvPicPr>
            <a:picLocks noChangeAspect="1"/>
          </p:cNvPicPr>
          <p:nvPr/>
        </p:nvPicPr>
        <p:blipFill>
          <a:blip r:embed="rId3"/>
          <a:stretch>
            <a:fillRect/>
          </a:stretch>
        </p:blipFill>
        <p:spPr>
          <a:xfrm>
            <a:off x="7176420" y="2411515"/>
            <a:ext cx="4505325" cy="2962275"/>
          </a:xfrm>
          <a:prstGeom prst="rect">
            <a:avLst/>
          </a:prstGeom>
        </p:spPr>
      </p:pic>
    </p:spTree>
    <p:extLst>
      <p:ext uri="{BB962C8B-B14F-4D97-AF65-F5344CB8AC3E}">
        <p14:creationId xmlns:p14="http://schemas.microsoft.com/office/powerpoint/2010/main" val="16981270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ppt_w</p:attrName>
                                        </p:attrNameLst>
                                      </p:cBhvr>
                                      <p:tavLst>
                                        <p:tav tm="0">
                                          <p:val>
                                            <p:fltVal val="0"/>
                                          </p:val>
                                        </p:tav>
                                        <p:tav tm="100000">
                                          <p:val>
                                            <p:strVal val="#ppt_w"/>
                                          </p:val>
                                        </p:tav>
                                      </p:tavLst>
                                    </p:anim>
                                    <p:anim calcmode="lin" valueType="num">
                                      <p:cBhvr>
                                        <p:cTn id="12" dur="250" fill="hold"/>
                                        <p:tgtEl>
                                          <p:spTgt spid="2"/>
                                        </p:tgtEl>
                                        <p:attrNameLst>
                                          <p:attrName>ppt_h</p:attrName>
                                        </p:attrNameLst>
                                      </p:cBhvr>
                                      <p:tavLst>
                                        <p:tav tm="0">
                                          <p:val>
                                            <p:fltVal val="0"/>
                                          </p:val>
                                        </p:tav>
                                        <p:tav tm="100000">
                                          <p:val>
                                            <p:strVal val="#ppt_h"/>
                                          </p:val>
                                        </p:tav>
                                      </p:tavLst>
                                    </p:anim>
                                    <p:animEffect transition="in" filter="fade">
                                      <p:cBhvr>
                                        <p:cTn id="13" dur="250"/>
                                        <p:tgtEl>
                                          <p:spTgt spid="2"/>
                                        </p:tgtEl>
                                      </p:cBhvr>
                                    </p:animEffect>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anim calcmode="lin" valueType="num">
                                      <p:cBhvr>
                                        <p:cTn id="18" dur="250" fill="hold"/>
                                        <p:tgtEl>
                                          <p:spTgt spid="3"/>
                                        </p:tgtEl>
                                        <p:attrNameLst>
                                          <p:attrName>ppt_x</p:attrName>
                                        </p:attrNameLst>
                                      </p:cBhvr>
                                      <p:tavLst>
                                        <p:tav tm="0">
                                          <p:val>
                                            <p:strVal val="#ppt_x"/>
                                          </p:val>
                                        </p:tav>
                                        <p:tav tm="100000">
                                          <p:val>
                                            <p:strVal val="#ppt_x"/>
                                          </p:val>
                                        </p:tav>
                                      </p:tavLst>
                                    </p:anim>
                                    <p:anim calcmode="lin" valueType="num">
                                      <p:cBhvr>
                                        <p:cTn id="19" dur="25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par>
                          <p:cTn id="36" fill="hold">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anim calcmode="lin" valueType="num">
                                      <p:cBhvr>
                                        <p:cTn id="40" dur="250" fill="hold"/>
                                        <p:tgtEl>
                                          <p:spTgt spid="8"/>
                                        </p:tgtEl>
                                        <p:attrNameLst>
                                          <p:attrName>ppt_x</p:attrName>
                                        </p:attrNameLst>
                                      </p:cBhvr>
                                      <p:tavLst>
                                        <p:tav tm="0">
                                          <p:val>
                                            <p:strVal val="#ppt_x"/>
                                          </p:val>
                                        </p:tav>
                                        <p:tav tm="100000">
                                          <p:val>
                                            <p:strVal val="#ppt_x"/>
                                          </p:val>
                                        </p:tav>
                                      </p:tavLst>
                                    </p:anim>
                                    <p:anim calcmode="lin" valueType="num">
                                      <p:cBhvr>
                                        <p:cTn id="41" dur="250" fill="hold"/>
                                        <p:tgtEl>
                                          <p:spTgt spid="8"/>
                                        </p:tgtEl>
                                        <p:attrNameLst>
                                          <p:attrName>ppt_y</p:attrName>
                                        </p:attrNameLst>
                                      </p:cBhvr>
                                      <p:tavLst>
                                        <p:tav tm="0">
                                          <p:val>
                                            <p:strVal val="#ppt_y+.1"/>
                                          </p:val>
                                        </p:tav>
                                        <p:tav tm="100000">
                                          <p:val>
                                            <p:strVal val="#ppt_y"/>
                                          </p:val>
                                        </p:tav>
                                      </p:tavLst>
                                    </p:anim>
                                  </p:childTnLst>
                                </p:cTn>
                              </p:par>
                            </p:childTnLst>
                          </p:cTn>
                        </p:par>
                        <p:par>
                          <p:cTn id="42" fill="hold">
                            <p:stCondLst>
                              <p:cond delay="750"/>
                            </p:stCondLst>
                            <p:childTnLst>
                              <p:par>
                                <p:cTn id="43" presetID="10" presetClass="entr" presetSubtype="0" fill="hold" grpId="0" nodeType="afterEffect">
                                  <p:stCondLst>
                                    <p:cond delay="0"/>
                                  </p:stCondLst>
                                  <p:iterate type="wd">
                                    <p:tmPct val="10000"/>
                                  </p:iterate>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 grpId="0" animBg="1"/>
      <p:bldP spid="3" grpId="0"/>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769360" y="1358283"/>
            <a:ext cx="5326640" cy="4891597"/>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p:cNvSpPr/>
          <p:nvPr/>
        </p:nvSpPr>
        <p:spPr>
          <a:xfrm>
            <a:off x="6399657" y="1358283"/>
            <a:ext cx="5326640" cy="4891596"/>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3"/>
          <p:cNvSpPr>
            <a:spLocks noEditPoints="1"/>
          </p:cNvSpPr>
          <p:nvPr/>
        </p:nvSpPr>
        <p:spPr bwMode="auto">
          <a:xfrm>
            <a:off x="954733" y="1690442"/>
            <a:ext cx="496812" cy="509174"/>
          </a:xfrm>
          <a:custGeom>
            <a:avLst/>
            <a:gdLst>
              <a:gd name="T0" fmla="*/ 124 w 129"/>
              <a:gd name="T1" fmla="*/ 1 h 129"/>
              <a:gd name="T2" fmla="*/ 0 w 129"/>
              <a:gd name="T3" fmla="*/ 61 h 129"/>
              <a:gd name="T4" fmla="*/ 40 w 129"/>
              <a:gd name="T5" fmla="*/ 85 h 129"/>
              <a:gd name="T6" fmla="*/ 64 w 129"/>
              <a:gd name="T7" fmla="*/ 129 h 129"/>
              <a:gd name="T8" fmla="*/ 128 w 129"/>
              <a:gd name="T9" fmla="*/ 5 h 129"/>
              <a:gd name="T10" fmla="*/ 124 w 129"/>
              <a:gd name="T11" fmla="*/ 1 h 129"/>
              <a:gd name="T12" fmla="*/ 16 w 129"/>
              <a:gd name="T13" fmla="*/ 61 h 129"/>
              <a:gd name="T14" fmla="*/ 108 w 129"/>
              <a:gd name="T15" fmla="*/ 17 h 129"/>
              <a:gd name="T16" fmla="*/ 44 w 129"/>
              <a:gd name="T17" fmla="*/ 77 h 129"/>
              <a:gd name="T18" fmla="*/ 16 w 129"/>
              <a:gd name="T19" fmla="*/ 61 h 129"/>
              <a:gd name="T20" fmla="*/ 64 w 129"/>
              <a:gd name="T21" fmla="*/ 113 h 129"/>
              <a:gd name="T22" fmla="*/ 48 w 129"/>
              <a:gd name="T23" fmla="*/ 81 h 129"/>
              <a:gd name="T24" fmla="*/ 112 w 129"/>
              <a:gd name="T25" fmla="*/ 20 h 129"/>
              <a:gd name="T26" fmla="*/ 64 w 129"/>
              <a:gd name="T27"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29">
                <a:moveTo>
                  <a:pt x="124" y="1"/>
                </a:moveTo>
                <a:cubicBezTo>
                  <a:pt x="119" y="3"/>
                  <a:pt x="0" y="61"/>
                  <a:pt x="0" y="61"/>
                </a:cubicBezTo>
                <a:cubicBezTo>
                  <a:pt x="0" y="61"/>
                  <a:pt x="40" y="85"/>
                  <a:pt x="40" y="85"/>
                </a:cubicBezTo>
                <a:cubicBezTo>
                  <a:pt x="40" y="85"/>
                  <a:pt x="64" y="129"/>
                  <a:pt x="64" y="129"/>
                </a:cubicBezTo>
                <a:cubicBezTo>
                  <a:pt x="64" y="129"/>
                  <a:pt x="127" y="7"/>
                  <a:pt x="128" y="5"/>
                </a:cubicBezTo>
                <a:cubicBezTo>
                  <a:pt x="129" y="2"/>
                  <a:pt x="127" y="0"/>
                  <a:pt x="124" y="1"/>
                </a:cubicBezTo>
                <a:close/>
                <a:moveTo>
                  <a:pt x="16" y="61"/>
                </a:moveTo>
                <a:cubicBezTo>
                  <a:pt x="108" y="17"/>
                  <a:pt x="108" y="17"/>
                  <a:pt x="108" y="17"/>
                </a:cubicBezTo>
                <a:cubicBezTo>
                  <a:pt x="44" y="77"/>
                  <a:pt x="44" y="77"/>
                  <a:pt x="44" y="77"/>
                </a:cubicBezTo>
                <a:cubicBezTo>
                  <a:pt x="44" y="77"/>
                  <a:pt x="16" y="61"/>
                  <a:pt x="16" y="61"/>
                </a:cubicBezTo>
                <a:close/>
                <a:moveTo>
                  <a:pt x="64" y="113"/>
                </a:moveTo>
                <a:cubicBezTo>
                  <a:pt x="64" y="113"/>
                  <a:pt x="51" y="89"/>
                  <a:pt x="48" y="81"/>
                </a:cubicBezTo>
                <a:cubicBezTo>
                  <a:pt x="112" y="20"/>
                  <a:pt x="112" y="20"/>
                  <a:pt x="112" y="20"/>
                </a:cubicBezTo>
                <a:lnTo>
                  <a:pt x="64" y="113"/>
                </a:lnTo>
                <a:close/>
              </a:path>
            </a:pathLst>
          </a:custGeom>
          <a:solidFill>
            <a:srgbClr val="55B2A0"/>
          </a:solidFill>
          <a:ln>
            <a:noFill/>
          </a:ln>
        </p:spPr>
        <p:txBody>
          <a:bodyPr/>
          <a:lstStyle/>
          <a:p>
            <a:pPr>
              <a:defRPr/>
            </a:pPr>
            <a:endParaRPr lang="zh-CN" altLang="en-US" dirty="0"/>
          </a:p>
        </p:txBody>
      </p:sp>
      <p:sp>
        <p:nvSpPr>
          <p:cNvPr id="12" name="文本框 11"/>
          <p:cNvSpPr txBox="1"/>
          <p:nvPr/>
        </p:nvSpPr>
        <p:spPr>
          <a:xfrm>
            <a:off x="1545508" y="1562621"/>
            <a:ext cx="2050025" cy="52322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Outlet level</a:t>
            </a:r>
          </a:p>
          <a:p>
            <a:endParaRPr lang="zh-CN" altLang="en-US" dirty="0"/>
          </a:p>
        </p:txBody>
      </p:sp>
      <p:sp>
        <p:nvSpPr>
          <p:cNvPr id="13" name="文本框 12"/>
          <p:cNvSpPr txBox="1"/>
          <p:nvPr/>
        </p:nvSpPr>
        <p:spPr>
          <a:xfrm>
            <a:off x="1545508" y="1928568"/>
            <a:ext cx="4050719" cy="307777"/>
          </a:xfrm>
          <a:prstGeom prst="rect">
            <a:avLst/>
          </a:prstGeom>
          <a:noFill/>
        </p:spPr>
        <p:txBody>
          <a:bodyPr wrap="square" rtlCol="0">
            <a:spAutoFit/>
          </a:bodyPr>
          <a:lstStyle/>
          <a:p>
            <a:pPr lvl="0"/>
            <a:r>
              <a:rPr lang="en-US" dirty="0">
                <a:solidFill>
                  <a:srgbClr val="3F3F3F"/>
                </a:solidFill>
              </a:rPr>
              <a:t>Whether an outlet is a grocery store or not.</a:t>
            </a:r>
          </a:p>
        </p:txBody>
      </p:sp>
      <p:sp>
        <p:nvSpPr>
          <p:cNvPr id="14" name="Freeform 41"/>
          <p:cNvSpPr>
            <a:spLocks noEditPoints="1"/>
          </p:cNvSpPr>
          <p:nvPr/>
        </p:nvSpPr>
        <p:spPr bwMode="auto">
          <a:xfrm>
            <a:off x="6681167" y="1728912"/>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
        <p:nvSpPr>
          <p:cNvPr id="16" name="文本框 15"/>
          <p:cNvSpPr txBox="1"/>
          <p:nvPr/>
        </p:nvSpPr>
        <p:spPr>
          <a:xfrm>
            <a:off x="7195754" y="1575024"/>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MRP Level</a:t>
            </a:r>
          </a:p>
        </p:txBody>
      </p:sp>
      <p:sp>
        <p:nvSpPr>
          <p:cNvPr id="17" name="文本框 16"/>
          <p:cNvSpPr txBox="1"/>
          <p:nvPr/>
        </p:nvSpPr>
        <p:spPr>
          <a:xfrm>
            <a:off x="7199165" y="1824231"/>
            <a:ext cx="4215088" cy="623312"/>
          </a:xfrm>
          <a:prstGeom prst="rect">
            <a:avLst/>
          </a:prstGeom>
          <a:noFill/>
        </p:spPr>
        <p:txBody>
          <a:bodyPr wrap="square" rtlCol="0">
            <a:spAutoFit/>
          </a:bodyPr>
          <a:lstStyle/>
          <a:p>
            <a:pPr>
              <a:lnSpc>
                <a:spcPct val="130000"/>
              </a:lnSpc>
            </a:pPr>
            <a:r>
              <a:rPr lang="en-US" dirty="0"/>
              <a:t>Different level of MRP corresponds to different level of sales.</a:t>
            </a:r>
            <a:endParaRPr lang="zh-CN" altLang="en-US" sz="1400" dirty="0">
              <a:solidFill>
                <a:schemeClr val="tx1">
                  <a:lumMod val="65000"/>
                  <a:lumOff val="35000"/>
                </a:schemeClr>
              </a:solidFill>
            </a:endParaRP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Creating New Features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EC96008-9B9D-4D19-8A14-859A64D68797}"/>
              </a:ext>
            </a:extLst>
          </p:cNvPr>
          <p:cNvPicPr>
            <a:picLocks noChangeAspect="1"/>
          </p:cNvPicPr>
          <p:nvPr/>
        </p:nvPicPr>
        <p:blipFill>
          <a:blip r:embed="rId2"/>
          <a:stretch>
            <a:fillRect/>
          </a:stretch>
        </p:blipFill>
        <p:spPr>
          <a:xfrm>
            <a:off x="7195754" y="2591026"/>
            <a:ext cx="3914775" cy="3295650"/>
          </a:xfrm>
          <a:prstGeom prst="rect">
            <a:avLst/>
          </a:prstGeom>
        </p:spPr>
      </p:pic>
      <p:pic>
        <p:nvPicPr>
          <p:cNvPr id="11" name="Picture 10">
            <a:extLst>
              <a:ext uri="{FF2B5EF4-FFF2-40B4-BE49-F238E27FC236}">
                <a16:creationId xmlns:a16="http://schemas.microsoft.com/office/drawing/2014/main" id="{9749E43B-6148-481C-8F22-18D9F7743D3D}"/>
              </a:ext>
            </a:extLst>
          </p:cNvPr>
          <p:cNvPicPr>
            <a:picLocks noChangeAspect="1"/>
          </p:cNvPicPr>
          <p:nvPr/>
        </p:nvPicPr>
        <p:blipFill>
          <a:blip r:embed="rId3"/>
          <a:stretch>
            <a:fillRect/>
          </a:stretch>
        </p:blipFill>
        <p:spPr>
          <a:xfrm>
            <a:off x="985383" y="2893611"/>
            <a:ext cx="4894593" cy="2273947"/>
          </a:xfrm>
          <a:prstGeom prst="rect">
            <a:avLst/>
          </a:prstGeom>
        </p:spPr>
      </p:pic>
    </p:spTree>
    <p:extLst>
      <p:ext uri="{BB962C8B-B14F-4D97-AF65-F5344CB8AC3E}">
        <p14:creationId xmlns:p14="http://schemas.microsoft.com/office/powerpoint/2010/main" val="2456708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ppt_w</p:attrName>
                                        </p:attrNameLst>
                                      </p:cBhvr>
                                      <p:tavLst>
                                        <p:tav tm="0">
                                          <p:val>
                                            <p:fltVal val="0"/>
                                          </p:val>
                                        </p:tav>
                                        <p:tav tm="100000">
                                          <p:val>
                                            <p:strVal val="#ppt_w"/>
                                          </p:val>
                                        </p:tav>
                                      </p:tavLst>
                                    </p:anim>
                                    <p:anim calcmode="lin" valueType="num">
                                      <p:cBhvr>
                                        <p:cTn id="12" dur="250" fill="hold"/>
                                        <p:tgtEl>
                                          <p:spTgt spid="10"/>
                                        </p:tgtEl>
                                        <p:attrNameLst>
                                          <p:attrName>ppt_h</p:attrName>
                                        </p:attrNameLst>
                                      </p:cBhvr>
                                      <p:tavLst>
                                        <p:tav tm="0">
                                          <p:val>
                                            <p:fltVal val="0"/>
                                          </p:val>
                                        </p:tav>
                                        <p:tav tm="100000">
                                          <p:val>
                                            <p:strVal val="#ppt_h"/>
                                          </p:val>
                                        </p:tav>
                                      </p:tavLst>
                                    </p:anim>
                                    <p:animEffect transition="in" filter="fade">
                                      <p:cBhvr>
                                        <p:cTn id="13" dur="250"/>
                                        <p:tgtEl>
                                          <p:spTgt spid="10"/>
                                        </p:tgtEl>
                                      </p:cBhvr>
                                    </p:animEffect>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50"/>
                                        <p:tgtEl>
                                          <p:spTgt spid="12"/>
                                        </p:tgtEl>
                                      </p:cBhvr>
                                    </p:animEffect>
                                    <p:anim calcmode="lin" valueType="num">
                                      <p:cBhvr>
                                        <p:cTn id="18" dur="250" fill="hold"/>
                                        <p:tgtEl>
                                          <p:spTgt spid="12"/>
                                        </p:tgtEl>
                                        <p:attrNameLst>
                                          <p:attrName>ppt_x</p:attrName>
                                        </p:attrNameLst>
                                      </p:cBhvr>
                                      <p:tavLst>
                                        <p:tav tm="0">
                                          <p:val>
                                            <p:strVal val="#ppt_x"/>
                                          </p:val>
                                        </p:tav>
                                        <p:tav tm="100000">
                                          <p:val>
                                            <p:strVal val="#ppt_x"/>
                                          </p:val>
                                        </p:tav>
                                      </p:tavLst>
                                    </p:anim>
                                    <p:anim calcmode="lin" valueType="num">
                                      <p:cBhvr>
                                        <p:cTn id="19" dur="25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fltVal val="0"/>
                                          </p:val>
                                        </p:tav>
                                        <p:tav tm="100000">
                                          <p:val>
                                            <p:strVal val="#ppt_w"/>
                                          </p:val>
                                        </p:tav>
                                      </p:tavLst>
                                    </p:anim>
                                    <p:anim calcmode="lin" valueType="num">
                                      <p:cBhvr>
                                        <p:cTn id="29" dur="500" fill="hold"/>
                                        <p:tgtEl>
                                          <p:spTgt spid="49"/>
                                        </p:tgtEl>
                                        <p:attrNameLst>
                                          <p:attrName>ppt_h</p:attrName>
                                        </p:attrNameLst>
                                      </p:cBhvr>
                                      <p:tavLst>
                                        <p:tav tm="0">
                                          <p:val>
                                            <p:fltVal val="0"/>
                                          </p:val>
                                        </p:tav>
                                        <p:tav tm="100000">
                                          <p:val>
                                            <p:strVal val="#ppt_h"/>
                                          </p:val>
                                        </p:tav>
                                      </p:tavLst>
                                    </p:anim>
                                    <p:animEffect transition="in" filter="fade">
                                      <p:cBhvr>
                                        <p:cTn id="30" dur="500"/>
                                        <p:tgtEl>
                                          <p:spTgt spid="49"/>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250" fill="hold"/>
                                        <p:tgtEl>
                                          <p:spTgt spid="14"/>
                                        </p:tgtEl>
                                        <p:attrNameLst>
                                          <p:attrName>ppt_w</p:attrName>
                                        </p:attrNameLst>
                                      </p:cBhvr>
                                      <p:tavLst>
                                        <p:tav tm="0">
                                          <p:val>
                                            <p:fltVal val="0"/>
                                          </p:val>
                                        </p:tav>
                                        <p:tav tm="100000">
                                          <p:val>
                                            <p:strVal val="#ppt_w"/>
                                          </p:val>
                                        </p:tav>
                                      </p:tavLst>
                                    </p:anim>
                                    <p:anim calcmode="lin" valueType="num">
                                      <p:cBhvr>
                                        <p:cTn id="35" dur="250" fill="hold"/>
                                        <p:tgtEl>
                                          <p:spTgt spid="14"/>
                                        </p:tgtEl>
                                        <p:attrNameLst>
                                          <p:attrName>ppt_h</p:attrName>
                                        </p:attrNameLst>
                                      </p:cBhvr>
                                      <p:tavLst>
                                        <p:tav tm="0">
                                          <p:val>
                                            <p:fltVal val="0"/>
                                          </p:val>
                                        </p:tav>
                                        <p:tav tm="100000">
                                          <p:val>
                                            <p:strVal val="#ppt_h"/>
                                          </p:val>
                                        </p:tav>
                                      </p:tavLst>
                                    </p:anim>
                                    <p:animEffect transition="in" filter="fade">
                                      <p:cBhvr>
                                        <p:cTn id="36" dur="250"/>
                                        <p:tgtEl>
                                          <p:spTgt spid="14"/>
                                        </p:tgtEl>
                                      </p:cBhvr>
                                    </p:animEffect>
                                  </p:childTnLst>
                                </p:cTn>
                              </p:par>
                            </p:childTnLst>
                          </p:cTn>
                        </p:par>
                        <p:par>
                          <p:cTn id="37" fill="hold">
                            <p:stCondLst>
                              <p:cond delay="75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50"/>
                                        <p:tgtEl>
                                          <p:spTgt spid="16"/>
                                        </p:tgtEl>
                                      </p:cBhvr>
                                    </p:animEffect>
                                    <p:anim calcmode="lin" valueType="num">
                                      <p:cBhvr>
                                        <p:cTn id="41" dur="250" fill="hold"/>
                                        <p:tgtEl>
                                          <p:spTgt spid="16"/>
                                        </p:tgtEl>
                                        <p:attrNameLst>
                                          <p:attrName>ppt_x</p:attrName>
                                        </p:attrNameLst>
                                      </p:cBhvr>
                                      <p:tavLst>
                                        <p:tav tm="0">
                                          <p:val>
                                            <p:strVal val="#ppt_x"/>
                                          </p:val>
                                        </p:tav>
                                        <p:tav tm="100000">
                                          <p:val>
                                            <p:strVal val="#ppt_x"/>
                                          </p:val>
                                        </p:tav>
                                      </p:tavLst>
                                    </p:anim>
                                    <p:anim calcmode="lin" valueType="num">
                                      <p:cBhvr>
                                        <p:cTn id="42" dur="250" fill="hold"/>
                                        <p:tgtEl>
                                          <p:spTgt spid="16"/>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grpId="0" nodeType="afterEffect">
                                  <p:stCondLst>
                                    <p:cond delay="0"/>
                                  </p:stCondLst>
                                  <p:iterate type="wd">
                                    <p:tmPct val="10000"/>
                                  </p:iterate>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10" grpId="0" animBg="1"/>
      <p:bldP spid="12" grpId="0"/>
      <p:bldP spid="13" grpId="0"/>
      <p:bldP spid="14" grpId="0" animBg="1"/>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769360" y="1358283"/>
            <a:ext cx="5326640" cy="4891597"/>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p:cNvSpPr/>
          <p:nvPr/>
        </p:nvSpPr>
        <p:spPr>
          <a:xfrm>
            <a:off x="6399657" y="1358283"/>
            <a:ext cx="5326640" cy="4891596"/>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57346" y="1478335"/>
            <a:ext cx="2050025" cy="52322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Item Visibility</a:t>
            </a:r>
          </a:p>
          <a:p>
            <a:endParaRPr lang="zh-CN" altLang="en-US" dirty="0"/>
          </a:p>
        </p:txBody>
      </p:sp>
      <p:sp>
        <p:nvSpPr>
          <p:cNvPr id="13" name="文本框 12"/>
          <p:cNvSpPr txBox="1"/>
          <p:nvPr/>
        </p:nvSpPr>
        <p:spPr>
          <a:xfrm>
            <a:off x="1457346" y="1824231"/>
            <a:ext cx="4050719" cy="954107"/>
          </a:xfrm>
          <a:prstGeom prst="rect">
            <a:avLst/>
          </a:prstGeom>
          <a:noFill/>
        </p:spPr>
        <p:txBody>
          <a:bodyPr wrap="square" rtlCol="0">
            <a:spAutoFit/>
          </a:bodyPr>
          <a:lstStyle/>
          <a:p>
            <a:pPr lvl="0"/>
            <a:r>
              <a:rPr lang="en-US" dirty="0">
                <a:solidFill>
                  <a:srgbClr val="3F3F3F"/>
                </a:solidFill>
              </a:rPr>
              <a:t>There is a group of outliers in the item visibility feature, we decide to apply winsorization to them. Limit those extreme values to reduce the effects of spurious outliers.</a:t>
            </a:r>
          </a:p>
        </p:txBody>
      </p:sp>
      <p:sp>
        <p:nvSpPr>
          <p:cNvPr id="14" name="Freeform 41"/>
          <p:cNvSpPr>
            <a:spLocks noEditPoints="1"/>
          </p:cNvSpPr>
          <p:nvPr/>
        </p:nvSpPr>
        <p:spPr bwMode="auto">
          <a:xfrm>
            <a:off x="6681167" y="1728912"/>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
        <p:nvSpPr>
          <p:cNvPr id="16" name="文本框 15"/>
          <p:cNvSpPr txBox="1"/>
          <p:nvPr/>
        </p:nvSpPr>
        <p:spPr>
          <a:xfrm>
            <a:off x="7195754" y="1510608"/>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After Winsorization</a:t>
            </a:r>
          </a:p>
        </p:txBody>
      </p:sp>
      <p:sp>
        <p:nvSpPr>
          <p:cNvPr id="17" name="文本框 16"/>
          <p:cNvSpPr txBox="1"/>
          <p:nvPr/>
        </p:nvSpPr>
        <p:spPr>
          <a:xfrm>
            <a:off x="7199165" y="1824231"/>
            <a:ext cx="4527132" cy="623312"/>
          </a:xfrm>
          <a:prstGeom prst="rect">
            <a:avLst/>
          </a:prstGeom>
          <a:noFill/>
        </p:spPr>
        <p:txBody>
          <a:bodyPr wrap="square" rtlCol="0">
            <a:spAutoFit/>
          </a:bodyPr>
          <a:lstStyle/>
          <a:p>
            <a:pPr>
              <a:lnSpc>
                <a:spcPct val="130000"/>
              </a:lnSpc>
            </a:pPr>
            <a:r>
              <a:rPr lang="en-US" dirty="0"/>
              <a:t>The extreme values has successfully been transformed within the range and the feature looks fine. </a:t>
            </a:r>
            <a:endParaRPr lang="zh-CN" altLang="en-US" sz="1400" dirty="0">
              <a:solidFill>
                <a:schemeClr val="tx1">
                  <a:lumMod val="65000"/>
                  <a:lumOff val="35000"/>
                </a:schemeClr>
              </a:solidFill>
            </a:endParaRP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Handling Outliers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6A84DC2-87E5-41EF-B147-D896B9BCFABE}"/>
              </a:ext>
            </a:extLst>
          </p:cNvPr>
          <p:cNvPicPr>
            <a:picLocks noChangeAspect="1"/>
          </p:cNvPicPr>
          <p:nvPr/>
        </p:nvPicPr>
        <p:blipFill>
          <a:blip r:embed="rId2"/>
          <a:stretch>
            <a:fillRect/>
          </a:stretch>
        </p:blipFill>
        <p:spPr>
          <a:xfrm>
            <a:off x="1160283" y="2791908"/>
            <a:ext cx="3571875" cy="3257550"/>
          </a:xfrm>
          <a:prstGeom prst="rect">
            <a:avLst/>
          </a:prstGeom>
        </p:spPr>
      </p:pic>
      <p:pic>
        <p:nvPicPr>
          <p:cNvPr id="3" name="Picture 2">
            <a:extLst>
              <a:ext uri="{FF2B5EF4-FFF2-40B4-BE49-F238E27FC236}">
                <a16:creationId xmlns:a16="http://schemas.microsoft.com/office/drawing/2014/main" id="{F218EC14-6899-45DF-A609-7C424BE5BE22}"/>
              </a:ext>
            </a:extLst>
          </p:cNvPr>
          <p:cNvPicPr>
            <a:picLocks noChangeAspect="1"/>
          </p:cNvPicPr>
          <p:nvPr/>
        </p:nvPicPr>
        <p:blipFill>
          <a:blip r:embed="rId3"/>
          <a:stretch>
            <a:fillRect/>
          </a:stretch>
        </p:blipFill>
        <p:spPr>
          <a:xfrm>
            <a:off x="7195754" y="2696123"/>
            <a:ext cx="3457575" cy="3305175"/>
          </a:xfrm>
          <a:prstGeom prst="rect">
            <a:avLst/>
          </a:prstGeom>
        </p:spPr>
      </p:pic>
      <p:sp>
        <p:nvSpPr>
          <p:cNvPr id="23" name="Freeform 41">
            <a:extLst>
              <a:ext uri="{FF2B5EF4-FFF2-40B4-BE49-F238E27FC236}">
                <a16:creationId xmlns:a16="http://schemas.microsoft.com/office/drawing/2014/main" id="{C725A242-2112-4B64-A874-589CCA087B48}"/>
              </a:ext>
            </a:extLst>
          </p:cNvPr>
          <p:cNvSpPr>
            <a:spLocks noEditPoints="1"/>
          </p:cNvSpPr>
          <p:nvPr/>
        </p:nvSpPr>
        <p:spPr bwMode="auto">
          <a:xfrm>
            <a:off x="916768" y="1739945"/>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Tree>
    <p:extLst>
      <p:ext uri="{BB962C8B-B14F-4D97-AF65-F5344CB8AC3E}">
        <p14:creationId xmlns:p14="http://schemas.microsoft.com/office/powerpoint/2010/main" val="23286296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anim calcmode="lin" valueType="num">
                                      <p:cBhvr>
                                        <p:cTn id="12" dur="250" fill="hold"/>
                                        <p:tgtEl>
                                          <p:spTgt spid="12"/>
                                        </p:tgtEl>
                                        <p:attrNameLst>
                                          <p:attrName>ppt_x</p:attrName>
                                        </p:attrNameLst>
                                      </p:cBhvr>
                                      <p:tavLst>
                                        <p:tav tm="0">
                                          <p:val>
                                            <p:strVal val="#ppt_x"/>
                                          </p:val>
                                        </p:tav>
                                        <p:tav tm="100000">
                                          <p:val>
                                            <p:strVal val="#ppt_x"/>
                                          </p:val>
                                        </p:tav>
                                      </p:tavLst>
                                    </p:anim>
                                    <p:anim calcmode="lin" valueType="num">
                                      <p:cBhvr>
                                        <p:cTn id="13" dur="25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grpId="0" nodeType="afterEffect">
                                  <p:stCondLst>
                                    <p:cond delay="0"/>
                                  </p:stCondLst>
                                  <p:iterate type="wd">
                                    <p:tmPct val="10000"/>
                                  </p:iterate>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250" fill="hold"/>
                                        <p:tgtEl>
                                          <p:spTgt spid="14"/>
                                        </p:tgtEl>
                                        <p:attrNameLst>
                                          <p:attrName>ppt_w</p:attrName>
                                        </p:attrNameLst>
                                      </p:cBhvr>
                                      <p:tavLst>
                                        <p:tav tm="0">
                                          <p:val>
                                            <p:fltVal val="0"/>
                                          </p:val>
                                        </p:tav>
                                        <p:tav tm="100000">
                                          <p:val>
                                            <p:strVal val="#ppt_w"/>
                                          </p:val>
                                        </p:tav>
                                      </p:tavLst>
                                    </p:anim>
                                    <p:anim calcmode="lin" valueType="num">
                                      <p:cBhvr>
                                        <p:cTn id="29" dur="250" fill="hold"/>
                                        <p:tgtEl>
                                          <p:spTgt spid="14"/>
                                        </p:tgtEl>
                                        <p:attrNameLst>
                                          <p:attrName>ppt_h</p:attrName>
                                        </p:attrNameLst>
                                      </p:cBhvr>
                                      <p:tavLst>
                                        <p:tav tm="0">
                                          <p:val>
                                            <p:fltVal val="0"/>
                                          </p:val>
                                        </p:tav>
                                        <p:tav tm="100000">
                                          <p:val>
                                            <p:strVal val="#ppt_h"/>
                                          </p:val>
                                        </p:tav>
                                      </p:tavLst>
                                    </p:anim>
                                    <p:animEffect transition="in" filter="fade">
                                      <p:cBhvr>
                                        <p:cTn id="30" dur="250"/>
                                        <p:tgtEl>
                                          <p:spTgt spid="14"/>
                                        </p:tgtEl>
                                      </p:cBhvr>
                                    </p:animEffect>
                                  </p:childTnLst>
                                </p:cTn>
                              </p:par>
                            </p:childTnLst>
                          </p:cTn>
                        </p:par>
                        <p:par>
                          <p:cTn id="31" fill="hold">
                            <p:stCondLst>
                              <p:cond delay="750"/>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250"/>
                                        <p:tgtEl>
                                          <p:spTgt spid="16"/>
                                        </p:tgtEl>
                                      </p:cBhvr>
                                    </p:animEffect>
                                    <p:anim calcmode="lin" valueType="num">
                                      <p:cBhvr>
                                        <p:cTn id="35" dur="250" fill="hold"/>
                                        <p:tgtEl>
                                          <p:spTgt spid="16"/>
                                        </p:tgtEl>
                                        <p:attrNameLst>
                                          <p:attrName>ppt_x</p:attrName>
                                        </p:attrNameLst>
                                      </p:cBhvr>
                                      <p:tavLst>
                                        <p:tav tm="0">
                                          <p:val>
                                            <p:strVal val="#ppt_x"/>
                                          </p:val>
                                        </p:tav>
                                        <p:tav tm="100000">
                                          <p:val>
                                            <p:strVal val="#ppt_x"/>
                                          </p:val>
                                        </p:tav>
                                      </p:tavLst>
                                    </p:anim>
                                    <p:anim calcmode="lin" valueType="num">
                                      <p:cBhvr>
                                        <p:cTn id="36" dur="250" fill="hold"/>
                                        <p:tgtEl>
                                          <p:spTgt spid="16"/>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10" presetClass="entr" presetSubtype="0" fill="hold" grpId="0" nodeType="afterEffect">
                                  <p:stCondLst>
                                    <p:cond delay="0"/>
                                  </p:stCondLst>
                                  <p:iterate type="wd">
                                    <p:tmPct val="10000"/>
                                  </p:iterate>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225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250" fill="hold"/>
                                        <p:tgtEl>
                                          <p:spTgt spid="23"/>
                                        </p:tgtEl>
                                        <p:attrNameLst>
                                          <p:attrName>ppt_w</p:attrName>
                                        </p:attrNameLst>
                                      </p:cBhvr>
                                      <p:tavLst>
                                        <p:tav tm="0">
                                          <p:val>
                                            <p:fltVal val="0"/>
                                          </p:val>
                                        </p:tav>
                                        <p:tav tm="100000">
                                          <p:val>
                                            <p:strVal val="#ppt_w"/>
                                          </p:val>
                                        </p:tav>
                                      </p:tavLst>
                                    </p:anim>
                                    <p:anim calcmode="lin" valueType="num">
                                      <p:cBhvr>
                                        <p:cTn id="45" dur="250" fill="hold"/>
                                        <p:tgtEl>
                                          <p:spTgt spid="23"/>
                                        </p:tgtEl>
                                        <p:attrNameLst>
                                          <p:attrName>ppt_h</p:attrName>
                                        </p:attrNameLst>
                                      </p:cBhvr>
                                      <p:tavLst>
                                        <p:tav tm="0">
                                          <p:val>
                                            <p:fltVal val="0"/>
                                          </p:val>
                                        </p:tav>
                                        <p:tav tm="100000">
                                          <p:val>
                                            <p:strVal val="#ppt_h"/>
                                          </p:val>
                                        </p:tav>
                                      </p:tavLst>
                                    </p:anim>
                                    <p:animEffect transition="in" filter="fade">
                                      <p:cBhvr>
                                        <p:cTn id="4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12" grpId="0"/>
      <p:bldP spid="13" grpId="0"/>
      <p:bldP spid="14" grpId="0" animBg="1"/>
      <p:bldP spid="16" grpId="0"/>
      <p:bldP spid="17" grpId="0"/>
      <p:bldP spid="23"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536</Words>
  <Application>Microsoft Office PowerPoint</Application>
  <PresentationFormat>Widescreen</PresentationFormat>
  <Paragraphs>87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Corben</vt:lpstr>
      <vt:lpstr>Wingdings</vt:lpstr>
      <vt:lpstr>Calibri</vt:lpstr>
      <vt:lpstr>华文细黑</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Yuxuan Liu</dc:creator>
  <cp:lastModifiedBy>Lyu Niuniu</cp:lastModifiedBy>
  <cp:revision>50</cp:revision>
  <dcterms:modified xsi:type="dcterms:W3CDTF">2019-04-03T01:44:45Z</dcterms:modified>
</cp:coreProperties>
</file>