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333" r:id="rId5"/>
    <p:sldId id="371" r:id="rId6"/>
    <p:sldId id="351" r:id="rId7"/>
    <p:sldId id="409" r:id="rId8"/>
    <p:sldId id="350" r:id="rId9"/>
    <p:sldId id="389" r:id="rId10"/>
    <p:sldId id="390" r:id="rId11"/>
    <p:sldId id="369" r:id="rId12"/>
    <p:sldId id="388" r:id="rId13"/>
    <p:sldId id="392" r:id="rId14"/>
    <p:sldId id="354" r:id="rId15"/>
    <p:sldId id="431" r:id="rId16"/>
    <p:sldId id="396" r:id="rId17"/>
    <p:sldId id="427" r:id="rId18"/>
    <p:sldId id="370" r:id="rId19"/>
    <p:sldId id="397" r:id="rId20"/>
    <p:sldId id="356" r:id="rId21"/>
    <p:sldId id="426" r:id="rId22"/>
    <p:sldId id="398" r:id="rId23"/>
    <p:sldId id="355" r:id="rId24"/>
    <p:sldId id="399" r:id="rId25"/>
    <p:sldId id="404" r:id="rId26"/>
    <p:sldId id="400" r:id="rId27"/>
    <p:sldId id="428" r:id="rId28"/>
    <p:sldId id="429" r:id="rId29"/>
    <p:sldId id="401" r:id="rId30"/>
    <p:sldId id="402" r:id="rId31"/>
    <p:sldId id="403" r:id="rId32"/>
    <p:sldId id="430" r:id="rId33"/>
    <p:sldId id="357" r:id="rId34"/>
    <p:sldId id="405" r:id="rId35"/>
    <p:sldId id="406" r:id="rId36"/>
    <p:sldId id="407" r:id="rId37"/>
    <p:sldId id="408" r:id="rId38"/>
    <p:sldId id="367" r:id="rId39"/>
    <p:sldId id="437" r:id="rId40"/>
    <p:sldId id="432" r:id="rId41"/>
    <p:sldId id="411" r:id="rId42"/>
    <p:sldId id="433" r:id="rId43"/>
    <p:sldId id="421" r:id="rId44"/>
    <p:sldId id="422" r:id="rId45"/>
    <p:sldId id="442" r:id="rId46"/>
    <p:sldId id="434" r:id="rId47"/>
    <p:sldId id="443" r:id="rId48"/>
    <p:sldId id="438" r:id="rId49"/>
    <p:sldId id="444" r:id="rId50"/>
    <p:sldId id="447" r:id="rId51"/>
    <p:sldId id="440" r:id="rId52"/>
    <p:sldId id="439" r:id="rId53"/>
    <p:sldId id="446" r:id="rId54"/>
    <p:sldId id="358" r:id="rId55"/>
    <p:sldId id="436" r:id="rId56"/>
    <p:sldId id="364" r:id="rId57"/>
    <p:sldId id="349" r:id="rId58"/>
    <p:sldId id="366" r:id="rId59"/>
    <p:sldId id="27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3A6"/>
    <a:srgbClr val="E21D38"/>
    <a:srgbClr val="E31837"/>
    <a:srgbClr val="343855"/>
    <a:srgbClr val="DDD9C3"/>
    <a:srgbClr val="EEECE1"/>
    <a:srgbClr val="95A0A9"/>
    <a:srgbClr val="DAD3CC"/>
    <a:srgbClr val="000000"/>
    <a:srgbClr val="C3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C63A0-DE00-4E4D-9140-15C82E5EEF1C}" type="doc">
      <dgm:prSet loTypeId="urn:microsoft.com/office/officeart/2005/8/layout/cycle2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DA64811-A0F4-4793-8B3C-FFF716E3E571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RM Process</a:t>
          </a:r>
        </a:p>
        <a:p>
          <a:r>
            <a:rPr lang="en-US" sz="1100" b="1" i="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Planning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64BE9D77-6EF3-4792-ACD4-D30E7792F91A}" type="parTrans" cxnId="{15274AF7-88C4-4B3C-9279-782F6B295AB7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8138234-B0F9-4F08-8309-35B829865B0C}" type="sibTrans" cxnId="{15274AF7-88C4-4B3C-9279-782F6B295AB7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E47AF91-259E-484E-BDDF-8B005562FB6C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Identify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D127276-C9FC-4007-A4D3-3724A33A89D3}" type="parTrans" cxnId="{066247E5-23BD-4259-AD44-661B2B4E8BAC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77D5405-2029-43EE-9DF8-89211B3A9639}" type="sibTrans" cxnId="{066247E5-23BD-4259-AD44-661B2B4E8BAC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807D772-5358-4A6F-A7D3-A8D610C97A06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Analyze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D966969-84FC-4275-A28F-D91F52E38206}" type="parTrans" cxnId="{5D9AEC58-0F80-47AA-A32E-9EB03D416628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B0A43F7-FFC7-42CE-8BA5-1741AF893E80}" type="sibTrans" cxnId="{5D9AEC58-0F80-47AA-A32E-9EB03D416628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D67449-7C19-4C9E-B507-C1FAF64891ED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Prioritize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98CECE2-DF10-4AFC-A387-4A4E94623185}" type="parTrans" cxnId="{B2ACB45B-37C8-4B11-8F84-8E8F55B8BB33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411E264-D53B-4FF2-A4B5-09C0D7B9DDDB}" type="sibTrans" cxnId="{B2ACB45B-37C8-4B11-8F84-8E8F55B8BB33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8F661752-B42B-4065-805B-6ED4EA983D51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000" b="1" i="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Mitigate and Contingent Plan</a:t>
          </a:r>
          <a:endParaRPr lang="en-US" sz="10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A66C871-C349-4642-91A6-F65F6B795B3D}" type="parTrans" cxnId="{3972213E-FDB9-4CAC-9EB6-6641A4AE4685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3F24CE3-BCDA-4EAD-BA1D-E73807C33E53}" type="sibTrans" cxnId="{3972213E-FDB9-4CAC-9EB6-6641A4AE4685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192F5268-104B-4CC8-94FD-C11BE1BA8A91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Execute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E7A51E87-3852-454C-A821-0C1BAA0B71DF}" type="parTrans" cxnId="{CA00F510-7869-43A8-843C-B775D06CE7EA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4A4ECCCF-1439-400E-8C61-558F610DD4C9}" type="sibTrans" cxnId="{CA00F510-7869-43A8-843C-B775D06CE7EA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A015FA48-DBE8-4EA8-922E-FC93DDAD977E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Evaluate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22FA8D6A-9BC6-4695-8A0F-BE9C954B4FC5}" type="parTrans" cxnId="{541DB219-CA05-4D53-BC8E-189987D19E52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6DF2A43-E82A-4C7A-8102-BA0E4FC6DBEA}" type="sibTrans" cxnId="{541DB219-CA05-4D53-BC8E-189987D19E52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FC80488E-9488-4BB7-BE43-9D74AAEE0B22}">
      <dgm:prSet phldrT="[Text]" custT="1"/>
      <dgm:spPr>
        <a:solidFill>
          <a:srgbClr val="6C73A6"/>
        </a:solidFill>
        <a:scene3d>
          <a:camera prst="orthographicFront"/>
          <a:lightRig rig="threePt" dir="t"/>
        </a:scene3d>
        <a:sp3d>
          <a:bevelT/>
        </a:sp3d>
      </dgm:spPr>
      <dgm:t>
        <a:bodyPr lIns="0" rIns="0"/>
        <a:lstStyle/>
        <a:p>
          <a:r>
            <a:rPr lang="en-US" sz="1100" b="1" i="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</a:t>
          </a:r>
          <a:endParaRPr lang="en-US" sz="1100" b="1" i="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CA864A6-EAED-4927-9B8D-908096126E53}" type="parTrans" cxnId="{3C9A6A26-C7DB-4463-87CD-3A78710F88D8}">
      <dgm:prSet/>
      <dgm:spPr/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91946DEC-1929-49CD-91C9-19F5DF8012CA}" type="sibTrans" cxnId="{3C9A6A26-C7DB-4463-87CD-3A78710F88D8}">
      <dgm:prSet custT="1"/>
      <dgm:spPr>
        <a:solidFill>
          <a:srgbClr val="BDD8F1"/>
        </a:solidFill>
      </dgm:spPr>
      <dgm:t>
        <a:bodyPr/>
        <a:lstStyle/>
        <a:p>
          <a:endParaRPr lang="en-US" sz="1100" b="1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646DF46-9ACD-4727-B269-A05FC3EBA708}" type="pres">
      <dgm:prSet presAssocID="{5CEC63A0-DE00-4E4D-9140-15C82E5EEF1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FD4B37-23DA-4596-A946-BB7D7ED87577}" type="pres">
      <dgm:prSet presAssocID="{0DA64811-A0F4-4793-8B3C-FFF716E3E57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E13FF-8E84-4023-9E59-B1FD2EA316E9}" type="pres">
      <dgm:prSet presAssocID="{18138234-B0F9-4F08-8309-35B829865B0C}" presName="sibTrans" presStyleLbl="sibTrans2D1" presStyleIdx="0" presStyleCnt="8"/>
      <dgm:spPr/>
      <dgm:t>
        <a:bodyPr/>
        <a:lstStyle/>
        <a:p>
          <a:endParaRPr lang="en-US"/>
        </a:p>
      </dgm:t>
    </dgm:pt>
    <dgm:pt modelId="{AD7E060A-3AB5-4916-9073-06CE569D8AC0}" type="pres">
      <dgm:prSet presAssocID="{18138234-B0F9-4F08-8309-35B829865B0C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C6FF63F8-AA8E-40F4-9F04-2F680CB7A1B8}" type="pres">
      <dgm:prSet presAssocID="{CE47AF91-259E-484E-BDDF-8B005562FB6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1959E-C1DA-4E4A-ACB5-9F9EF34B40D9}" type="pres">
      <dgm:prSet presAssocID="{277D5405-2029-43EE-9DF8-89211B3A963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32C34073-D33F-4DA3-8654-1E71EFD2DB2A}" type="pres">
      <dgm:prSet presAssocID="{277D5405-2029-43EE-9DF8-89211B3A9639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23486D8-CF7C-4EB2-95A2-D38361AE6316}" type="pres">
      <dgm:prSet presAssocID="{B807D772-5358-4A6F-A7D3-A8D610C97A0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3808C-3893-4503-8FE8-52C8301D061C}" type="pres">
      <dgm:prSet presAssocID="{1B0A43F7-FFC7-42CE-8BA5-1741AF893E80}" presName="sibTrans" presStyleLbl="sibTrans2D1" presStyleIdx="2" presStyleCnt="8"/>
      <dgm:spPr/>
      <dgm:t>
        <a:bodyPr/>
        <a:lstStyle/>
        <a:p>
          <a:endParaRPr lang="en-US"/>
        </a:p>
      </dgm:t>
    </dgm:pt>
    <dgm:pt modelId="{41432BEB-8CFD-4425-96A4-51DD31C2B331}" type="pres">
      <dgm:prSet presAssocID="{1B0A43F7-FFC7-42CE-8BA5-1741AF893E80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52FECD24-C9B2-4BCB-8A19-54FFF48B20EC}" type="pres">
      <dgm:prSet presAssocID="{0AD67449-7C19-4C9E-B507-C1FAF64891E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00611-26B5-45B5-9ABB-27F5439E5902}" type="pres">
      <dgm:prSet presAssocID="{3411E264-D53B-4FF2-A4B5-09C0D7B9DDDB}" presName="sibTrans" presStyleLbl="sibTrans2D1" presStyleIdx="3" presStyleCnt="8"/>
      <dgm:spPr/>
      <dgm:t>
        <a:bodyPr/>
        <a:lstStyle/>
        <a:p>
          <a:endParaRPr lang="en-US"/>
        </a:p>
      </dgm:t>
    </dgm:pt>
    <dgm:pt modelId="{2D9482E2-B570-4ED1-8496-816E22A35ACC}" type="pres">
      <dgm:prSet presAssocID="{3411E264-D53B-4FF2-A4B5-09C0D7B9DDDB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9CF76B02-A41F-49F0-A051-FA1A35FCFAE7}" type="pres">
      <dgm:prSet presAssocID="{8F661752-B42B-4065-805B-6ED4EA983D51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00A36D-2619-440C-A8BF-EA00194428ED}" type="pres">
      <dgm:prSet presAssocID="{23F24CE3-BCDA-4EAD-BA1D-E73807C33E53}" presName="sibTrans" presStyleLbl="sibTrans2D1" presStyleIdx="4" presStyleCnt="8"/>
      <dgm:spPr/>
      <dgm:t>
        <a:bodyPr/>
        <a:lstStyle/>
        <a:p>
          <a:endParaRPr lang="en-US"/>
        </a:p>
      </dgm:t>
    </dgm:pt>
    <dgm:pt modelId="{207FA448-F9DE-4591-817E-A4A8C6FAFBDF}" type="pres">
      <dgm:prSet presAssocID="{23F24CE3-BCDA-4EAD-BA1D-E73807C33E53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3FD2D66D-EB5B-4DFA-9AA1-CA915C372FB9}" type="pres">
      <dgm:prSet presAssocID="{192F5268-104B-4CC8-94FD-C11BE1BA8A9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05F52-758F-406D-92BC-61F72F43630D}" type="pres">
      <dgm:prSet presAssocID="{4A4ECCCF-1439-400E-8C61-558F610DD4C9}" presName="sibTrans" presStyleLbl="sibTrans2D1" presStyleIdx="5" presStyleCnt="8"/>
      <dgm:spPr/>
      <dgm:t>
        <a:bodyPr/>
        <a:lstStyle/>
        <a:p>
          <a:endParaRPr lang="en-US"/>
        </a:p>
      </dgm:t>
    </dgm:pt>
    <dgm:pt modelId="{9A7CEF9C-C00D-4619-9FEA-A2F48C874551}" type="pres">
      <dgm:prSet presAssocID="{4A4ECCCF-1439-400E-8C61-558F610DD4C9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C1A562BF-62AE-4B2E-A6FA-002AD9917F9B}" type="pres">
      <dgm:prSet presAssocID="{A015FA48-DBE8-4EA8-922E-FC93DDAD977E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715B1-724F-41EB-9681-E89C408F143F}" type="pres">
      <dgm:prSet presAssocID="{56DF2A43-E82A-4C7A-8102-BA0E4FC6DBEA}" presName="sibTrans" presStyleLbl="sibTrans2D1" presStyleIdx="6" presStyleCnt="8"/>
      <dgm:spPr/>
      <dgm:t>
        <a:bodyPr/>
        <a:lstStyle/>
        <a:p>
          <a:endParaRPr lang="en-US"/>
        </a:p>
      </dgm:t>
    </dgm:pt>
    <dgm:pt modelId="{77F65E42-B945-424E-97E8-A048E697A52D}" type="pres">
      <dgm:prSet presAssocID="{56DF2A43-E82A-4C7A-8102-BA0E4FC6DBEA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98EE87B7-B6A3-4EE5-B3B8-0A958FC51FD2}" type="pres">
      <dgm:prSet presAssocID="{FC80488E-9488-4BB7-BE43-9D74AAEE0B22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16097-7367-4432-9F21-9E840AA93D16}" type="pres">
      <dgm:prSet presAssocID="{91946DEC-1929-49CD-91C9-19F5DF8012CA}" presName="sibTrans" presStyleLbl="sibTrans2D1" presStyleIdx="7" presStyleCnt="8"/>
      <dgm:spPr/>
      <dgm:t>
        <a:bodyPr/>
        <a:lstStyle/>
        <a:p>
          <a:endParaRPr lang="en-US"/>
        </a:p>
      </dgm:t>
    </dgm:pt>
    <dgm:pt modelId="{97EF837F-BEB2-4DB0-8D0B-685C0EC5A146}" type="pres">
      <dgm:prSet presAssocID="{91946DEC-1929-49CD-91C9-19F5DF8012CA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41DB219-CA05-4D53-BC8E-189987D19E52}" srcId="{5CEC63A0-DE00-4E4D-9140-15C82E5EEF1C}" destId="{A015FA48-DBE8-4EA8-922E-FC93DDAD977E}" srcOrd="6" destOrd="0" parTransId="{22FA8D6A-9BC6-4695-8A0F-BE9C954B4FC5}" sibTransId="{56DF2A43-E82A-4C7A-8102-BA0E4FC6DBEA}"/>
    <dgm:cxn modelId="{1342AA34-0722-460B-A9F9-414605FB2C86}" type="presOf" srcId="{5CEC63A0-DE00-4E4D-9140-15C82E5EEF1C}" destId="{3646DF46-9ACD-4727-B269-A05FC3EBA708}" srcOrd="0" destOrd="0" presId="urn:microsoft.com/office/officeart/2005/8/layout/cycle2"/>
    <dgm:cxn modelId="{15274AF7-88C4-4B3C-9279-782F6B295AB7}" srcId="{5CEC63A0-DE00-4E4D-9140-15C82E5EEF1C}" destId="{0DA64811-A0F4-4793-8B3C-FFF716E3E571}" srcOrd="0" destOrd="0" parTransId="{64BE9D77-6EF3-4792-ACD4-D30E7792F91A}" sibTransId="{18138234-B0F9-4F08-8309-35B829865B0C}"/>
    <dgm:cxn modelId="{BDEE6216-9095-48B6-AADD-F2EF46D29EC8}" type="presOf" srcId="{B807D772-5358-4A6F-A7D3-A8D610C97A06}" destId="{C23486D8-CF7C-4EB2-95A2-D38361AE6316}" srcOrd="0" destOrd="0" presId="urn:microsoft.com/office/officeart/2005/8/layout/cycle2"/>
    <dgm:cxn modelId="{71553816-E58D-43EB-8A0E-994438276F08}" type="presOf" srcId="{91946DEC-1929-49CD-91C9-19F5DF8012CA}" destId="{97EF837F-BEB2-4DB0-8D0B-685C0EC5A146}" srcOrd="1" destOrd="0" presId="urn:microsoft.com/office/officeart/2005/8/layout/cycle2"/>
    <dgm:cxn modelId="{3ACDB494-8DA5-488A-AB90-4ADE45B82DF7}" type="presOf" srcId="{1B0A43F7-FFC7-42CE-8BA5-1741AF893E80}" destId="{41432BEB-8CFD-4425-96A4-51DD31C2B331}" srcOrd="1" destOrd="0" presId="urn:microsoft.com/office/officeart/2005/8/layout/cycle2"/>
    <dgm:cxn modelId="{8B31554F-46D8-4416-8F53-D5C3DB93FC39}" type="presOf" srcId="{0DA64811-A0F4-4793-8B3C-FFF716E3E571}" destId="{65FD4B37-23DA-4596-A946-BB7D7ED87577}" srcOrd="0" destOrd="0" presId="urn:microsoft.com/office/officeart/2005/8/layout/cycle2"/>
    <dgm:cxn modelId="{49563802-428A-40C5-8E5C-82DB138683EF}" type="presOf" srcId="{3411E264-D53B-4FF2-A4B5-09C0D7B9DDDB}" destId="{9F000611-26B5-45B5-9ABB-27F5439E5902}" srcOrd="0" destOrd="0" presId="urn:microsoft.com/office/officeart/2005/8/layout/cycle2"/>
    <dgm:cxn modelId="{3972213E-FDB9-4CAC-9EB6-6641A4AE4685}" srcId="{5CEC63A0-DE00-4E4D-9140-15C82E5EEF1C}" destId="{8F661752-B42B-4065-805B-6ED4EA983D51}" srcOrd="4" destOrd="0" parTransId="{5A66C871-C349-4642-91A6-F65F6B795B3D}" sibTransId="{23F24CE3-BCDA-4EAD-BA1D-E73807C33E53}"/>
    <dgm:cxn modelId="{3C9A6A26-C7DB-4463-87CD-3A78710F88D8}" srcId="{5CEC63A0-DE00-4E4D-9140-15C82E5EEF1C}" destId="{FC80488E-9488-4BB7-BE43-9D74AAEE0B22}" srcOrd="7" destOrd="0" parTransId="{CCA864A6-EAED-4927-9B8D-908096126E53}" sibTransId="{91946DEC-1929-49CD-91C9-19F5DF8012CA}"/>
    <dgm:cxn modelId="{B33CA87C-974A-42D0-AB7E-634F8014038A}" type="presOf" srcId="{91946DEC-1929-49CD-91C9-19F5DF8012CA}" destId="{A3516097-7367-4432-9F21-9E840AA93D16}" srcOrd="0" destOrd="0" presId="urn:microsoft.com/office/officeart/2005/8/layout/cycle2"/>
    <dgm:cxn modelId="{066247E5-23BD-4259-AD44-661B2B4E8BAC}" srcId="{5CEC63A0-DE00-4E4D-9140-15C82E5EEF1C}" destId="{CE47AF91-259E-484E-BDDF-8B005562FB6C}" srcOrd="1" destOrd="0" parTransId="{0D127276-C9FC-4007-A4D3-3724A33A89D3}" sibTransId="{277D5405-2029-43EE-9DF8-89211B3A9639}"/>
    <dgm:cxn modelId="{82EA45AA-01D9-436E-B9FC-31A041A63DB8}" type="presOf" srcId="{277D5405-2029-43EE-9DF8-89211B3A9639}" destId="{32C34073-D33F-4DA3-8654-1E71EFD2DB2A}" srcOrd="1" destOrd="0" presId="urn:microsoft.com/office/officeart/2005/8/layout/cycle2"/>
    <dgm:cxn modelId="{001A222B-9209-48F2-A934-2A658CBAB9A1}" type="presOf" srcId="{192F5268-104B-4CC8-94FD-C11BE1BA8A91}" destId="{3FD2D66D-EB5B-4DFA-9AA1-CA915C372FB9}" srcOrd="0" destOrd="0" presId="urn:microsoft.com/office/officeart/2005/8/layout/cycle2"/>
    <dgm:cxn modelId="{DF0B35FE-52C9-4514-9610-1D2E8834A890}" type="presOf" srcId="{1B0A43F7-FFC7-42CE-8BA5-1741AF893E80}" destId="{73D3808C-3893-4503-8FE8-52C8301D061C}" srcOrd="0" destOrd="0" presId="urn:microsoft.com/office/officeart/2005/8/layout/cycle2"/>
    <dgm:cxn modelId="{61020F41-C27E-4296-AE3D-0C50B224844A}" type="presOf" srcId="{4A4ECCCF-1439-400E-8C61-558F610DD4C9}" destId="{9A7CEF9C-C00D-4619-9FEA-A2F48C874551}" srcOrd="1" destOrd="0" presId="urn:microsoft.com/office/officeart/2005/8/layout/cycle2"/>
    <dgm:cxn modelId="{097BAB14-834A-486C-A4CC-1469821CE811}" type="presOf" srcId="{18138234-B0F9-4F08-8309-35B829865B0C}" destId="{AD7E060A-3AB5-4916-9073-06CE569D8AC0}" srcOrd="1" destOrd="0" presId="urn:microsoft.com/office/officeart/2005/8/layout/cycle2"/>
    <dgm:cxn modelId="{C6890D01-15C3-4E4E-9D23-40F55E6FAFDC}" type="presOf" srcId="{18138234-B0F9-4F08-8309-35B829865B0C}" destId="{68EE13FF-8E84-4023-9E59-B1FD2EA316E9}" srcOrd="0" destOrd="0" presId="urn:microsoft.com/office/officeart/2005/8/layout/cycle2"/>
    <dgm:cxn modelId="{5ABBB6C7-B54F-4B21-A0FC-624601F16B6D}" type="presOf" srcId="{8F661752-B42B-4065-805B-6ED4EA983D51}" destId="{9CF76B02-A41F-49F0-A051-FA1A35FCFAE7}" srcOrd="0" destOrd="0" presId="urn:microsoft.com/office/officeart/2005/8/layout/cycle2"/>
    <dgm:cxn modelId="{6459D005-DBE9-4593-9A0E-EC8AAE6DC572}" type="presOf" srcId="{3411E264-D53B-4FF2-A4B5-09C0D7B9DDDB}" destId="{2D9482E2-B570-4ED1-8496-816E22A35ACC}" srcOrd="1" destOrd="0" presId="urn:microsoft.com/office/officeart/2005/8/layout/cycle2"/>
    <dgm:cxn modelId="{E495F2AA-5A61-48C5-A10C-428477EC2D18}" type="presOf" srcId="{23F24CE3-BCDA-4EAD-BA1D-E73807C33E53}" destId="{207FA448-F9DE-4591-817E-A4A8C6FAFBDF}" srcOrd="1" destOrd="0" presId="urn:microsoft.com/office/officeart/2005/8/layout/cycle2"/>
    <dgm:cxn modelId="{250E28B1-E9E5-4F59-BF97-30CB9779DC24}" type="presOf" srcId="{4A4ECCCF-1439-400E-8C61-558F610DD4C9}" destId="{B3B05F52-758F-406D-92BC-61F72F43630D}" srcOrd="0" destOrd="0" presId="urn:microsoft.com/office/officeart/2005/8/layout/cycle2"/>
    <dgm:cxn modelId="{17B9AA47-C1C7-4881-ABBE-759D79AFFDAF}" type="presOf" srcId="{FC80488E-9488-4BB7-BE43-9D74AAEE0B22}" destId="{98EE87B7-B6A3-4EE5-B3B8-0A958FC51FD2}" srcOrd="0" destOrd="0" presId="urn:microsoft.com/office/officeart/2005/8/layout/cycle2"/>
    <dgm:cxn modelId="{01B29B61-06A1-4205-AB83-1BD012578205}" type="presOf" srcId="{0AD67449-7C19-4C9E-B507-C1FAF64891ED}" destId="{52FECD24-C9B2-4BCB-8A19-54FFF48B20EC}" srcOrd="0" destOrd="0" presId="urn:microsoft.com/office/officeart/2005/8/layout/cycle2"/>
    <dgm:cxn modelId="{CA00F510-7869-43A8-843C-B775D06CE7EA}" srcId="{5CEC63A0-DE00-4E4D-9140-15C82E5EEF1C}" destId="{192F5268-104B-4CC8-94FD-C11BE1BA8A91}" srcOrd="5" destOrd="0" parTransId="{E7A51E87-3852-454C-A821-0C1BAA0B71DF}" sibTransId="{4A4ECCCF-1439-400E-8C61-558F610DD4C9}"/>
    <dgm:cxn modelId="{5D9AEC58-0F80-47AA-A32E-9EB03D416628}" srcId="{5CEC63A0-DE00-4E4D-9140-15C82E5EEF1C}" destId="{B807D772-5358-4A6F-A7D3-A8D610C97A06}" srcOrd="2" destOrd="0" parTransId="{ED966969-84FC-4275-A28F-D91F52E38206}" sibTransId="{1B0A43F7-FFC7-42CE-8BA5-1741AF893E80}"/>
    <dgm:cxn modelId="{3AAA8C18-D403-47DD-A65F-FC72B21CF2C3}" type="presOf" srcId="{CE47AF91-259E-484E-BDDF-8B005562FB6C}" destId="{C6FF63F8-AA8E-40F4-9F04-2F680CB7A1B8}" srcOrd="0" destOrd="0" presId="urn:microsoft.com/office/officeart/2005/8/layout/cycle2"/>
    <dgm:cxn modelId="{FA55BAE5-C15C-4D04-98A9-1E839090E31D}" type="presOf" srcId="{23F24CE3-BCDA-4EAD-BA1D-E73807C33E53}" destId="{E200A36D-2619-440C-A8BF-EA00194428ED}" srcOrd="0" destOrd="0" presId="urn:microsoft.com/office/officeart/2005/8/layout/cycle2"/>
    <dgm:cxn modelId="{F8B0C32F-FA99-4260-B8D5-473D6FDB4091}" type="presOf" srcId="{A015FA48-DBE8-4EA8-922E-FC93DDAD977E}" destId="{C1A562BF-62AE-4B2E-A6FA-002AD9917F9B}" srcOrd="0" destOrd="0" presId="urn:microsoft.com/office/officeart/2005/8/layout/cycle2"/>
    <dgm:cxn modelId="{FF290087-B81A-4B91-9D2E-588B520C74B2}" type="presOf" srcId="{277D5405-2029-43EE-9DF8-89211B3A9639}" destId="{EC11959E-C1DA-4E4A-ACB5-9F9EF34B40D9}" srcOrd="0" destOrd="0" presId="urn:microsoft.com/office/officeart/2005/8/layout/cycle2"/>
    <dgm:cxn modelId="{B2ACB45B-37C8-4B11-8F84-8E8F55B8BB33}" srcId="{5CEC63A0-DE00-4E4D-9140-15C82E5EEF1C}" destId="{0AD67449-7C19-4C9E-B507-C1FAF64891ED}" srcOrd="3" destOrd="0" parTransId="{598CECE2-DF10-4AFC-A387-4A4E94623185}" sibTransId="{3411E264-D53B-4FF2-A4B5-09C0D7B9DDDB}"/>
    <dgm:cxn modelId="{9F138E5B-B209-4070-AD0F-F97DEB2EA7A9}" type="presOf" srcId="{56DF2A43-E82A-4C7A-8102-BA0E4FC6DBEA}" destId="{63F715B1-724F-41EB-9681-E89C408F143F}" srcOrd="0" destOrd="0" presId="urn:microsoft.com/office/officeart/2005/8/layout/cycle2"/>
    <dgm:cxn modelId="{EA2C7931-6D68-40EB-AA67-6BB26560EDD5}" type="presOf" srcId="{56DF2A43-E82A-4C7A-8102-BA0E4FC6DBEA}" destId="{77F65E42-B945-424E-97E8-A048E697A52D}" srcOrd="1" destOrd="0" presId="urn:microsoft.com/office/officeart/2005/8/layout/cycle2"/>
    <dgm:cxn modelId="{AC3E5399-8924-46D9-B255-4C57BB63885F}" type="presParOf" srcId="{3646DF46-9ACD-4727-B269-A05FC3EBA708}" destId="{65FD4B37-23DA-4596-A946-BB7D7ED87577}" srcOrd="0" destOrd="0" presId="urn:microsoft.com/office/officeart/2005/8/layout/cycle2"/>
    <dgm:cxn modelId="{D4F32DCF-FC3A-4B1B-B2FD-6959A99448A3}" type="presParOf" srcId="{3646DF46-9ACD-4727-B269-A05FC3EBA708}" destId="{68EE13FF-8E84-4023-9E59-B1FD2EA316E9}" srcOrd="1" destOrd="0" presId="urn:microsoft.com/office/officeart/2005/8/layout/cycle2"/>
    <dgm:cxn modelId="{43156453-6178-422D-80A6-BC5FE2C914CA}" type="presParOf" srcId="{68EE13FF-8E84-4023-9E59-B1FD2EA316E9}" destId="{AD7E060A-3AB5-4916-9073-06CE569D8AC0}" srcOrd="0" destOrd="0" presId="urn:microsoft.com/office/officeart/2005/8/layout/cycle2"/>
    <dgm:cxn modelId="{EBFD71BE-72C7-4A8B-82B1-F56E922A870B}" type="presParOf" srcId="{3646DF46-9ACD-4727-B269-A05FC3EBA708}" destId="{C6FF63F8-AA8E-40F4-9F04-2F680CB7A1B8}" srcOrd="2" destOrd="0" presId="urn:microsoft.com/office/officeart/2005/8/layout/cycle2"/>
    <dgm:cxn modelId="{F2D6D9C1-B284-4FBB-9C28-0B189A6BD561}" type="presParOf" srcId="{3646DF46-9ACD-4727-B269-A05FC3EBA708}" destId="{EC11959E-C1DA-4E4A-ACB5-9F9EF34B40D9}" srcOrd="3" destOrd="0" presId="urn:microsoft.com/office/officeart/2005/8/layout/cycle2"/>
    <dgm:cxn modelId="{493845E5-65F6-46D1-ADD0-83340ACDC772}" type="presParOf" srcId="{EC11959E-C1DA-4E4A-ACB5-9F9EF34B40D9}" destId="{32C34073-D33F-4DA3-8654-1E71EFD2DB2A}" srcOrd="0" destOrd="0" presId="urn:microsoft.com/office/officeart/2005/8/layout/cycle2"/>
    <dgm:cxn modelId="{1CB78DE1-41D5-4990-8ACA-3494B8A0B3AA}" type="presParOf" srcId="{3646DF46-9ACD-4727-B269-A05FC3EBA708}" destId="{C23486D8-CF7C-4EB2-95A2-D38361AE6316}" srcOrd="4" destOrd="0" presId="urn:microsoft.com/office/officeart/2005/8/layout/cycle2"/>
    <dgm:cxn modelId="{90CEF96C-08E8-4AA3-B216-13A58EDDB78B}" type="presParOf" srcId="{3646DF46-9ACD-4727-B269-A05FC3EBA708}" destId="{73D3808C-3893-4503-8FE8-52C8301D061C}" srcOrd="5" destOrd="0" presId="urn:microsoft.com/office/officeart/2005/8/layout/cycle2"/>
    <dgm:cxn modelId="{3A0A2C88-FDEC-4FE6-BC28-1B6D85B0727D}" type="presParOf" srcId="{73D3808C-3893-4503-8FE8-52C8301D061C}" destId="{41432BEB-8CFD-4425-96A4-51DD31C2B331}" srcOrd="0" destOrd="0" presId="urn:microsoft.com/office/officeart/2005/8/layout/cycle2"/>
    <dgm:cxn modelId="{8798EC95-CD88-47E0-A9BF-5E94758D13FC}" type="presParOf" srcId="{3646DF46-9ACD-4727-B269-A05FC3EBA708}" destId="{52FECD24-C9B2-4BCB-8A19-54FFF48B20EC}" srcOrd="6" destOrd="0" presId="urn:microsoft.com/office/officeart/2005/8/layout/cycle2"/>
    <dgm:cxn modelId="{C826590B-680D-44F8-8215-6EA5B6E40CFD}" type="presParOf" srcId="{3646DF46-9ACD-4727-B269-A05FC3EBA708}" destId="{9F000611-26B5-45B5-9ABB-27F5439E5902}" srcOrd="7" destOrd="0" presId="urn:microsoft.com/office/officeart/2005/8/layout/cycle2"/>
    <dgm:cxn modelId="{241299C0-6004-4FE6-AE1D-3550770ABFF8}" type="presParOf" srcId="{9F000611-26B5-45B5-9ABB-27F5439E5902}" destId="{2D9482E2-B570-4ED1-8496-816E22A35ACC}" srcOrd="0" destOrd="0" presId="urn:microsoft.com/office/officeart/2005/8/layout/cycle2"/>
    <dgm:cxn modelId="{74A61B7B-F631-4AAC-BE48-6AA47635A130}" type="presParOf" srcId="{3646DF46-9ACD-4727-B269-A05FC3EBA708}" destId="{9CF76B02-A41F-49F0-A051-FA1A35FCFAE7}" srcOrd="8" destOrd="0" presId="urn:microsoft.com/office/officeart/2005/8/layout/cycle2"/>
    <dgm:cxn modelId="{271FB758-3DD3-48EF-BBA3-88F377354090}" type="presParOf" srcId="{3646DF46-9ACD-4727-B269-A05FC3EBA708}" destId="{E200A36D-2619-440C-A8BF-EA00194428ED}" srcOrd="9" destOrd="0" presId="urn:microsoft.com/office/officeart/2005/8/layout/cycle2"/>
    <dgm:cxn modelId="{26A520F7-CFE0-4432-9C27-9BAA75CE3775}" type="presParOf" srcId="{E200A36D-2619-440C-A8BF-EA00194428ED}" destId="{207FA448-F9DE-4591-817E-A4A8C6FAFBDF}" srcOrd="0" destOrd="0" presId="urn:microsoft.com/office/officeart/2005/8/layout/cycle2"/>
    <dgm:cxn modelId="{D2EB8608-2DC1-43D0-AC96-DBDA2C678D4E}" type="presParOf" srcId="{3646DF46-9ACD-4727-B269-A05FC3EBA708}" destId="{3FD2D66D-EB5B-4DFA-9AA1-CA915C372FB9}" srcOrd="10" destOrd="0" presId="urn:microsoft.com/office/officeart/2005/8/layout/cycle2"/>
    <dgm:cxn modelId="{E4DB61D2-6EA4-4AFE-9B36-F79FEB9D3079}" type="presParOf" srcId="{3646DF46-9ACD-4727-B269-A05FC3EBA708}" destId="{B3B05F52-758F-406D-92BC-61F72F43630D}" srcOrd="11" destOrd="0" presId="urn:microsoft.com/office/officeart/2005/8/layout/cycle2"/>
    <dgm:cxn modelId="{66B5C584-86C4-4214-A90C-DBBCCB261B52}" type="presParOf" srcId="{B3B05F52-758F-406D-92BC-61F72F43630D}" destId="{9A7CEF9C-C00D-4619-9FEA-A2F48C874551}" srcOrd="0" destOrd="0" presId="urn:microsoft.com/office/officeart/2005/8/layout/cycle2"/>
    <dgm:cxn modelId="{9249AC82-B6F9-4054-BD03-829B58176E8D}" type="presParOf" srcId="{3646DF46-9ACD-4727-B269-A05FC3EBA708}" destId="{C1A562BF-62AE-4B2E-A6FA-002AD9917F9B}" srcOrd="12" destOrd="0" presId="urn:microsoft.com/office/officeart/2005/8/layout/cycle2"/>
    <dgm:cxn modelId="{47CED381-A598-4A1A-A700-DD17CA189E5B}" type="presParOf" srcId="{3646DF46-9ACD-4727-B269-A05FC3EBA708}" destId="{63F715B1-724F-41EB-9681-E89C408F143F}" srcOrd="13" destOrd="0" presId="urn:microsoft.com/office/officeart/2005/8/layout/cycle2"/>
    <dgm:cxn modelId="{B42F16F7-0142-4B94-9558-497083F8F315}" type="presParOf" srcId="{63F715B1-724F-41EB-9681-E89C408F143F}" destId="{77F65E42-B945-424E-97E8-A048E697A52D}" srcOrd="0" destOrd="0" presId="urn:microsoft.com/office/officeart/2005/8/layout/cycle2"/>
    <dgm:cxn modelId="{748D2995-8233-41EF-878D-ECCD9A52D4F0}" type="presParOf" srcId="{3646DF46-9ACD-4727-B269-A05FC3EBA708}" destId="{98EE87B7-B6A3-4EE5-B3B8-0A958FC51FD2}" srcOrd="14" destOrd="0" presId="urn:microsoft.com/office/officeart/2005/8/layout/cycle2"/>
    <dgm:cxn modelId="{30063503-4125-4485-9F0A-07363128C1CB}" type="presParOf" srcId="{3646DF46-9ACD-4727-B269-A05FC3EBA708}" destId="{A3516097-7367-4432-9F21-9E840AA93D16}" srcOrd="15" destOrd="0" presId="urn:microsoft.com/office/officeart/2005/8/layout/cycle2"/>
    <dgm:cxn modelId="{001F4494-4E3D-4B91-A020-F358F16975BC}" type="presParOf" srcId="{A3516097-7367-4432-9F21-9E840AA93D16}" destId="{97EF837F-BEB2-4DB0-8D0B-685C0EC5A146}" srcOrd="0" destOrd="0" presId="urn:microsoft.com/office/officeart/2005/8/layout/cycle2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21087-852C-F246-94E1-C2B77179A50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79BAC537-5D3C-0248-8899-D6A372E49DEC}">
      <dgm:prSet phldrT="[Text]" custT="1"/>
      <dgm:spPr>
        <a:solidFill>
          <a:schemeClr val="accent1">
            <a:lumMod val="75000"/>
          </a:schemeClr>
        </a:solidFill>
        <a:effectLst>
          <a:outerShdw blurRad="1270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Initiate</a:t>
          </a:r>
          <a:endParaRPr lang="en-US" sz="16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0AA94F69-6AEB-1944-9E00-50E8334C20DE}" type="parTrans" cxnId="{0203246D-7567-7844-AF1A-0E6EF99EA834}">
      <dgm:prSet/>
      <dgm:spPr/>
      <dgm:t>
        <a:bodyPr/>
        <a:lstStyle/>
        <a:p>
          <a:endParaRPr lang="en-US" sz="1600">
            <a:latin typeface="Open Sans"/>
            <a:cs typeface="Open Sans"/>
          </a:endParaRPr>
        </a:p>
      </dgm:t>
    </dgm:pt>
    <dgm:pt modelId="{DB57EA3A-533E-BB43-91C7-D86A173F35CE}" type="sibTrans" cxnId="{0203246D-7567-7844-AF1A-0E6EF99EA834}">
      <dgm:prSet/>
      <dgm:spPr/>
      <dgm:t>
        <a:bodyPr/>
        <a:lstStyle/>
        <a:p>
          <a:endParaRPr lang="en-US" sz="1600">
            <a:latin typeface="Open Sans"/>
            <a:cs typeface="Open Sans"/>
          </a:endParaRPr>
        </a:p>
      </dgm:t>
    </dgm:pt>
    <dgm:pt modelId="{F3454608-DC74-1149-9012-0BEC095A2F0C}">
      <dgm:prSet phldrT="[Text]" custT="1"/>
      <dgm:spPr>
        <a:solidFill>
          <a:schemeClr val="accent1">
            <a:lumMod val="75000"/>
          </a:schemeClr>
        </a:solidFill>
        <a:effectLst>
          <a:outerShdw blurRad="1270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Control</a:t>
          </a:r>
          <a:endParaRPr lang="en-US" sz="16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B9847E03-D90C-0345-BD68-6AABE0048D16}" type="parTrans" cxnId="{BD65D3E3-B869-034D-BF9B-28EA15B9680F}">
      <dgm:prSet/>
      <dgm:spPr/>
      <dgm:t>
        <a:bodyPr/>
        <a:lstStyle/>
        <a:p>
          <a:endParaRPr lang="en-US" sz="1600">
            <a:latin typeface="Open Sans"/>
            <a:cs typeface="Open Sans"/>
          </a:endParaRPr>
        </a:p>
      </dgm:t>
    </dgm:pt>
    <dgm:pt modelId="{1F21AA54-9707-8B4B-9612-E26E3E200B1C}" type="sibTrans" cxnId="{BD65D3E3-B869-034D-BF9B-28EA15B9680F}">
      <dgm:prSet/>
      <dgm:spPr/>
      <dgm:t>
        <a:bodyPr/>
        <a:lstStyle/>
        <a:p>
          <a:endParaRPr lang="en-US" sz="1600">
            <a:latin typeface="Open Sans"/>
            <a:cs typeface="Open Sans"/>
          </a:endParaRPr>
        </a:p>
      </dgm:t>
    </dgm:pt>
    <dgm:pt modelId="{7B839A13-D6DE-4FB9-A1DD-66C33AABA897}">
      <dgm:prSet phldrT="[Text]" custT="1"/>
      <dgm:spPr>
        <a:solidFill>
          <a:schemeClr val="accent1">
            <a:lumMod val="75000"/>
          </a:schemeClr>
        </a:solidFill>
        <a:effectLst>
          <a:outerShdw blurRad="1270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</a:t>
          </a:r>
          <a:endParaRPr lang="en-US" sz="16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E809014-69F2-4CED-9767-2C7F140EDA5F}" type="parTrans" cxnId="{643A6B9B-4F79-4ACE-9175-77A846D4FD0B}">
      <dgm:prSet/>
      <dgm:spPr/>
      <dgm:t>
        <a:bodyPr/>
        <a:lstStyle/>
        <a:p>
          <a:endParaRPr lang="en-US" sz="1600"/>
        </a:p>
      </dgm:t>
    </dgm:pt>
    <dgm:pt modelId="{A4AD9682-73A9-4641-AA75-ADB659255444}" type="sibTrans" cxnId="{643A6B9B-4F79-4ACE-9175-77A846D4FD0B}">
      <dgm:prSet/>
      <dgm:spPr/>
      <dgm:t>
        <a:bodyPr/>
        <a:lstStyle/>
        <a:p>
          <a:endParaRPr lang="en-US" sz="1600"/>
        </a:p>
      </dgm:t>
    </dgm:pt>
    <dgm:pt modelId="{7BFE5496-D386-4CAF-930B-99BA0750D90A}">
      <dgm:prSet phldrT="[Text]" custT="1"/>
      <dgm:spPr>
        <a:solidFill>
          <a:schemeClr val="accent1">
            <a:lumMod val="75000"/>
          </a:schemeClr>
        </a:solidFill>
        <a:effectLst>
          <a:outerShdw blurRad="1270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Execute</a:t>
          </a:r>
          <a:endParaRPr lang="en-US" sz="16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50265B50-B262-484B-9E45-A8D4453D6E9F}" type="parTrans" cxnId="{AFF7A867-E7A5-4D61-949F-9EBDBEB2E6A3}">
      <dgm:prSet/>
      <dgm:spPr/>
      <dgm:t>
        <a:bodyPr/>
        <a:lstStyle/>
        <a:p>
          <a:endParaRPr lang="en-US" sz="1600"/>
        </a:p>
      </dgm:t>
    </dgm:pt>
    <dgm:pt modelId="{60775650-225B-482C-B8C0-9A183697C2F3}" type="sibTrans" cxnId="{AFF7A867-E7A5-4D61-949F-9EBDBEB2E6A3}">
      <dgm:prSet/>
      <dgm:spPr/>
      <dgm:t>
        <a:bodyPr/>
        <a:lstStyle/>
        <a:p>
          <a:endParaRPr lang="en-US" sz="1600"/>
        </a:p>
      </dgm:t>
    </dgm:pt>
    <dgm:pt modelId="{654D2502-862E-486D-97B4-CC0D9525D0BD}">
      <dgm:prSet phldrT="[Text]" custT="1"/>
      <dgm:spPr>
        <a:solidFill>
          <a:schemeClr val="accent1">
            <a:lumMod val="75000"/>
          </a:schemeClr>
        </a:solidFill>
        <a:effectLst>
          <a:outerShdw blurRad="127000" dist="38100" dir="2700000" algn="tl" rotWithShape="0">
            <a:srgbClr val="000000">
              <a:alpha val="43000"/>
            </a:srgbClr>
          </a:outerShdw>
        </a:effectLst>
      </dgm:spPr>
      <dgm:t>
        <a:bodyPr/>
        <a:lstStyle/>
        <a:p>
          <a:r>
            <a:rPr lang="en-US" sz="1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Close</a:t>
          </a:r>
          <a:endParaRPr lang="en-US" sz="16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986F554-7252-45C3-8482-D1FC177B5A14}" type="parTrans" cxnId="{EB40542D-F1C5-40E1-824A-AFA461502727}">
      <dgm:prSet/>
      <dgm:spPr/>
      <dgm:t>
        <a:bodyPr/>
        <a:lstStyle/>
        <a:p>
          <a:endParaRPr lang="en-US" sz="1600"/>
        </a:p>
      </dgm:t>
    </dgm:pt>
    <dgm:pt modelId="{9799A67F-F39A-41E0-90D1-0CC8FEB6D49F}" type="sibTrans" cxnId="{EB40542D-F1C5-40E1-824A-AFA461502727}">
      <dgm:prSet/>
      <dgm:spPr/>
      <dgm:t>
        <a:bodyPr/>
        <a:lstStyle/>
        <a:p>
          <a:endParaRPr lang="en-US" sz="1600"/>
        </a:p>
      </dgm:t>
    </dgm:pt>
    <dgm:pt modelId="{288D0763-59BA-D646-A7BE-59F2B198F949}" type="pres">
      <dgm:prSet presAssocID="{19021087-852C-F246-94E1-C2B77179A508}" presName="Name0" presStyleCnt="0">
        <dgm:presLayoutVars>
          <dgm:dir/>
          <dgm:animLvl val="lvl"/>
          <dgm:resizeHandles val="exact"/>
        </dgm:presLayoutVars>
      </dgm:prSet>
      <dgm:spPr/>
    </dgm:pt>
    <dgm:pt modelId="{939F1A33-5C4B-344F-A1FE-8AFFABF58EF2}" type="pres">
      <dgm:prSet presAssocID="{79BAC537-5D3C-0248-8899-D6A372E49DE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8B606-8657-1845-A889-5AB95578DFCE}" type="pres">
      <dgm:prSet presAssocID="{DB57EA3A-533E-BB43-91C7-D86A173F35CE}" presName="parTxOnlySpace" presStyleCnt="0"/>
      <dgm:spPr/>
    </dgm:pt>
    <dgm:pt modelId="{7A6FAD93-611C-4F70-9700-95370645FE75}" type="pres">
      <dgm:prSet presAssocID="{7B839A13-D6DE-4FB9-A1DD-66C33AABA89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3BFC6-148D-478E-BF7E-3AA04A7B068D}" type="pres">
      <dgm:prSet presAssocID="{A4AD9682-73A9-4641-AA75-ADB659255444}" presName="parTxOnlySpace" presStyleCnt="0"/>
      <dgm:spPr/>
    </dgm:pt>
    <dgm:pt modelId="{F5D0960B-623F-416E-A717-445E4E75DA7D}" type="pres">
      <dgm:prSet presAssocID="{7BFE5496-D386-4CAF-930B-99BA0750D90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828B7F-2CF3-40EA-AE59-27C9EB859EC3}" type="pres">
      <dgm:prSet presAssocID="{60775650-225B-482C-B8C0-9A183697C2F3}" presName="parTxOnlySpace" presStyleCnt="0"/>
      <dgm:spPr/>
    </dgm:pt>
    <dgm:pt modelId="{246DF19D-7F47-A140-A3B4-ED0DA3C62BC5}" type="pres">
      <dgm:prSet presAssocID="{F3454608-DC74-1149-9012-0BEC095A2F0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BE03B1-FB03-694A-AB83-DA1E94E56240}" type="pres">
      <dgm:prSet presAssocID="{1F21AA54-9707-8B4B-9612-E26E3E200B1C}" presName="parTxOnlySpace" presStyleCnt="0"/>
      <dgm:spPr/>
    </dgm:pt>
    <dgm:pt modelId="{41A196AF-FE14-457B-8FBF-8D814101CC2B}" type="pres">
      <dgm:prSet presAssocID="{654D2502-862E-486D-97B4-CC0D9525D0B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03246D-7567-7844-AF1A-0E6EF99EA834}" srcId="{19021087-852C-F246-94E1-C2B77179A508}" destId="{79BAC537-5D3C-0248-8899-D6A372E49DEC}" srcOrd="0" destOrd="0" parTransId="{0AA94F69-6AEB-1944-9E00-50E8334C20DE}" sibTransId="{DB57EA3A-533E-BB43-91C7-D86A173F35CE}"/>
    <dgm:cxn modelId="{EB40542D-F1C5-40E1-824A-AFA461502727}" srcId="{19021087-852C-F246-94E1-C2B77179A508}" destId="{654D2502-862E-486D-97B4-CC0D9525D0BD}" srcOrd="4" destOrd="0" parTransId="{C986F554-7252-45C3-8482-D1FC177B5A14}" sibTransId="{9799A67F-F39A-41E0-90D1-0CC8FEB6D49F}"/>
    <dgm:cxn modelId="{8A671A75-9B0A-463D-9A65-0DCC41F5958E}" type="presOf" srcId="{7BFE5496-D386-4CAF-930B-99BA0750D90A}" destId="{F5D0960B-623F-416E-A717-445E4E75DA7D}" srcOrd="0" destOrd="0" presId="urn:microsoft.com/office/officeart/2005/8/layout/chevron1"/>
    <dgm:cxn modelId="{BD65D3E3-B869-034D-BF9B-28EA15B9680F}" srcId="{19021087-852C-F246-94E1-C2B77179A508}" destId="{F3454608-DC74-1149-9012-0BEC095A2F0C}" srcOrd="3" destOrd="0" parTransId="{B9847E03-D90C-0345-BD68-6AABE0048D16}" sibTransId="{1F21AA54-9707-8B4B-9612-E26E3E200B1C}"/>
    <dgm:cxn modelId="{B4B2515E-10ED-49A7-8D61-B3EB93B31DB1}" type="presOf" srcId="{19021087-852C-F246-94E1-C2B77179A508}" destId="{288D0763-59BA-D646-A7BE-59F2B198F949}" srcOrd="0" destOrd="0" presId="urn:microsoft.com/office/officeart/2005/8/layout/chevron1"/>
    <dgm:cxn modelId="{413B7499-DD20-4548-B197-A64809AF6F49}" type="presOf" srcId="{79BAC537-5D3C-0248-8899-D6A372E49DEC}" destId="{939F1A33-5C4B-344F-A1FE-8AFFABF58EF2}" srcOrd="0" destOrd="0" presId="urn:microsoft.com/office/officeart/2005/8/layout/chevron1"/>
    <dgm:cxn modelId="{C097AE0B-9FA7-4C92-9451-0797604E3F03}" type="presOf" srcId="{7B839A13-D6DE-4FB9-A1DD-66C33AABA897}" destId="{7A6FAD93-611C-4F70-9700-95370645FE75}" srcOrd="0" destOrd="0" presId="urn:microsoft.com/office/officeart/2005/8/layout/chevron1"/>
    <dgm:cxn modelId="{AFF7A867-E7A5-4D61-949F-9EBDBEB2E6A3}" srcId="{19021087-852C-F246-94E1-C2B77179A508}" destId="{7BFE5496-D386-4CAF-930B-99BA0750D90A}" srcOrd="2" destOrd="0" parTransId="{50265B50-B262-484B-9E45-A8D4453D6E9F}" sibTransId="{60775650-225B-482C-B8C0-9A183697C2F3}"/>
    <dgm:cxn modelId="{643A6B9B-4F79-4ACE-9175-77A846D4FD0B}" srcId="{19021087-852C-F246-94E1-C2B77179A508}" destId="{7B839A13-D6DE-4FB9-A1DD-66C33AABA897}" srcOrd="1" destOrd="0" parTransId="{3E809014-69F2-4CED-9767-2C7F140EDA5F}" sibTransId="{A4AD9682-73A9-4641-AA75-ADB659255444}"/>
    <dgm:cxn modelId="{DF7DED4D-64A5-4156-87C7-55482070A70E}" type="presOf" srcId="{654D2502-862E-486D-97B4-CC0D9525D0BD}" destId="{41A196AF-FE14-457B-8FBF-8D814101CC2B}" srcOrd="0" destOrd="0" presId="urn:microsoft.com/office/officeart/2005/8/layout/chevron1"/>
    <dgm:cxn modelId="{3330B5CB-47F5-4A88-99CF-2C1C618D2F12}" type="presOf" srcId="{F3454608-DC74-1149-9012-0BEC095A2F0C}" destId="{246DF19D-7F47-A140-A3B4-ED0DA3C62BC5}" srcOrd="0" destOrd="0" presId="urn:microsoft.com/office/officeart/2005/8/layout/chevron1"/>
    <dgm:cxn modelId="{C91F100E-14F0-46FB-868F-57E674A8BAD6}" type="presParOf" srcId="{288D0763-59BA-D646-A7BE-59F2B198F949}" destId="{939F1A33-5C4B-344F-A1FE-8AFFABF58EF2}" srcOrd="0" destOrd="0" presId="urn:microsoft.com/office/officeart/2005/8/layout/chevron1"/>
    <dgm:cxn modelId="{7CEF71D2-4463-4C0F-8FA6-DA99982A1464}" type="presParOf" srcId="{288D0763-59BA-D646-A7BE-59F2B198F949}" destId="{DB58B606-8657-1845-A889-5AB95578DFCE}" srcOrd="1" destOrd="0" presId="urn:microsoft.com/office/officeart/2005/8/layout/chevron1"/>
    <dgm:cxn modelId="{9BDA0D88-BD2E-48FC-A326-A098FA0931B8}" type="presParOf" srcId="{288D0763-59BA-D646-A7BE-59F2B198F949}" destId="{7A6FAD93-611C-4F70-9700-95370645FE75}" srcOrd="2" destOrd="0" presId="urn:microsoft.com/office/officeart/2005/8/layout/chevron1"/>
    <dgm:cxn modelId="{9595AD34-AEF3-45B6-A2F7-9591BD7905B2}" type="presParOf" srcId="{288D0763-59BA-D646-A7BE-59F2B198F949}" destId="{6AA3BFC6-148D-478E-BF7E-3AA04A7B068D}" srcOrd="3" destOrd="0" presId="urn:microsoft.com/office/officeart/2005/8/layout/chevron1"/>
    <dgm:cxn modelId="{A779E6A8-253C-4503-A2B9-116FD03D7294}" type="presParOf" srcId="{288D0763-59BA-D646-A7BE-59F2B198F949}" destId="{F5D0960B-623F-416E-A717-445E4E75DA7D}" srcOrd="4" destOrd="0" presId="urn:microsoft.com/office/officeart/2005/8/layout/chevron1"/>
    <dgm:cxn modelId="{3670CF0B-92BA-4B92-ACDB-B57FD1CB7198}" type="presParOf" srcId="{288D0763-59BA-D646-A7BE-59F2B198F949}" destId="{AD828B7F-2CF3-40EA-AE59-27C9EB859EC3}" srcOrd="5" destOrd="0" presId="urn:microsoft.com/office/officeart/2005/8/layout/chevron1"/>
    <dgm:cxn modelId="{A192DB38-5E9E-4378-838C-53CEB9A24BD0}" type="presParOf" srcId="{288D0763-59BA-D646-A7BE-59F2B198F949}" destId="{246DF19D-7F47-A140-A3B4-ED0DA3C62BC5}" srcOrd="6" destOrd="0" presId="urn:microsoft.com/office/officeart/2005/8/layout/chevron1"/>
    <dgm:cxn modelId="{332812D7-C50E-4855-88CD-FF32E3D2FE76}" type="presParOf" srcId="{288D0763-59BA-D646-A7BE-59F2B198F949}" destId="{81BE03B1-FB03-694A-AB83-DA1E94E56240}" srcOrd="7" destOrd="0" presId="urn:microsoft.com/office/officeart/2005/8/layout/chevron1"/>
    <dgm:cxn modelId="{8E5BC806-7051-45A0-B694-E537ECFBBB24}" type="presParOf" srcId="{288D0763-59BA-D646-A7BE-59F2B198F949}" destId="{41A196AF-FE14-457B-8FBF-8D814101CC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4B37-23DA-4596-A946-BB7D7ED87577}">
      <dsp:nvSpPr>
        <dsp:cNvPr id="0" name=""/>
        <dsp:cNvSpPr/>
      </dsp:nvSpPr>
      <dsp:spPr>
        <a:xfrm>
          <a:off x="2075710" y="1948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RM Process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Planning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18038" y="144276"/>
        <a:ext cx="687219" cy="687219"/>
      </dsp:txXfrm>
    </dsp:sp>
    <dsp:sp modelId="{68EE13FF-8E84-4023-9E59-B1FD2EA316E9}">
      <dsp:nvSpPr>
        <dsp:cNvPr id="0" name=""/>
        <dsp:cNvSpPr/>
      </dsp:nvSpPr>
      <dsp:spPr>
        <a:xfrm rot="1350000">
          <a:off x="3099749" y="600223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02696" y="651009"/>
        <a:ext cx="180663" cy="196805"/>
      </dsp:txXfrm>
    </dsp:sp>
    <dsp:sp modelId="{C6FF63F8-AA8E-40F4-9F04-2F680CB7A1B8}">
      <dsp:nvSpPr>
        <dsp:cNvPr id="0" name=""/>
        <dsp:cNvSpPr/>
      </dsp:nvSpPr>
      <dsp:spPr>
        <a:xfrm>
          <a:off x="3423500" y="560221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Identify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65828" y="702549"/>
        <a:ext cx="687219" cy="687219"/>
      </dsp:txXfrm>
    </dsp:sp>
    <dsp:sp modelId="{EC11959E-C1DA-4E4A-ACB5-9F9EF34B40D9}">
      <dsp:nvSpPr>
        <dsp:cNvPr id="0" name=""/>
        <dsp:cNvSpPr/>
      </dsp:nvSpPr>
      <dsp:spPr>
        <a:xfrm rot="4050000">
          <a:off x="4056734" y="1549302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80632" y="1579136"/>
        <a:ext cx="180663" cy="196805"/>
      </dsp:txXfrm>
    </dsp:sp>
    <dsp:sp modelId="{C23486D8-CF7C-4EB2-95A2-D38361AE6316}">
      <dsp:nvSpPr>
        <dsp:cNvPr id="0" name=""/>
        <dsp:cNvSpPr/>
      </dsp:nvSpPr>
      <dsp:spPr>
        <a:xfrm>
          <a:off x="3981774" y="1908012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Analyze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24102" y="2050340"/>
        <a:ext cx="687219" cy="687219"/>
      </dsp:txXfrm>
    </dsp:sp>
    <dsp:sp modelId="{73D3808C-3893-4503-8FE8-52C8301D061C}">
      <dsp:nvSpPr>
        <dsp:cNvPr id="0" name=""/>
        <dsp:cNvSpPr/>
      </dsp:nvSpPr>
      <dsp:spPr>
        <a:xfrm rot="6750000">
          <a:off x="4062325" y="2897092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4115854" y="2926926"/>
        <a:ext cx="180663" cy="196805"/>
      </dsp:txXfrm>
    </dsp:sp>
    <dsp:sp modelId="{52FECD24-C9B2-4BCB-8A19-54FFF48B20EC}">
      <dsp:nvSpPr>
        <dsp:cNvPr id="0" name=""/>
        <dsp:cNvSpPr/>
      </dsp:nvSpPr>
      <dsp:spPr>
        <a:xfrm>
          <a:off x="3423500" y="3255802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Prioritize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65828" y="3398130"/>
        <a:ext cx="687219" cy="687219"/>
      </dsp:txXfrm>
    </dsp:sp>
    <dsp:sp modelId="{9F000611-26B5-45B5-9ABB-27F5439E5902}">
      <dsp:nvSpPr>
        <dsp:cNvPr id="0" name=""/>
        <dsp:cNvSpPr/>
      </dsp:nvSpPr>
      <dsp:spPr>
        <a:xfrm rot="9450000">
          <a:off x="3113246" y="3854077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3187726" y="3904863"/>
        <a:ext cx="180663" cy="196805"/>
      </dsp:txXfrm>
    </dsp:sp>
    <dsp:sp modelId="{9CF76B02-A41F-49F0-A051-FA1A35FCFAE7}">
      <dsp:nvSpPr>
        <dsp:cNvPr id="0" name=""/>
        <dsp:cNvSpPr/>
      </dsp:nvSpPr>
      <dsp:spPr>
        <a:xfrm>
          <a:off x="2075710" y="3814076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Mitigate and Contingent Plan</a:t>
          </a:r>
          <a:endParaRPr lang="en-US" sz="10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218038" y="3956404"/>
        <a:ext cx="687219" cy="687219"/>
      </dsp:txXfrm>
    </dsp:sp>
    <dsp:sp modelId="{E200A36D-2619-440C-A8BF-EA00194428ED}">
      <dsp:nvSpPr>
        <dsp:cNvPr id="0" name=""/>
        <dsp:cNvSpPr/>
      </dsp:nvSpPr>
      <dsp:spPr>
        <a:xfrm rot="12150000">
          <a:off x="1765456" y="3859668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1839936" y="3940084"/>
        <a:ext cx="180663" cy="196805"/>
      </dsp:txXfrm>
    </dsp:sp>
    <dsp:sp modelId="{3FD2D66D-EB5B-4DFA-9AA1-CA915C372FB9}">
      <dsp:nvSpPr>
        <dsp:cNvPr id="0" name=""/>
        <dsp:cNvSpPr/>
      </dsp:nvSpPr>
      <dsp:spPr>
        <a:xfrm>
          <a:off x="727919" y="3255802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Execute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70247" y="3398130"/>
        <a:ext cx="687219" cy="687219"/>
      </dsp:txXfrm>
    </dsp:sp>
    <dsp:sp modelId="{B3B05F52-758F-406D-92BC-61F72F43630D}">
      <dsp:nvSpPr>
        <dsp:cNvPr id="0" name=""/>
        <dsp:cNvSpPr/>
      </dsp:nvSpPr>
      <dsp:spPr>
        <a:xfrm rot="14850000">
          <a:off x="808471" y="2910589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 rot="10800000">
        <a:off x="862000" y="3011957"/>
        <a:ext cx="180663" cy="196805"/>
      </dsp:txXfrm>
    </dsp:sp>
    <dsp:sp modelId="{C1A562BF-62AE-4B2E-A6FA-002AD9917F9B}">
      <dsp:nvSpPr>
        <dsp:cNvPr id="0" name=""/>
        <dsp:cNvSpPr/>
      </dsp:nvSpPr>
      <dsp:spPr>
        <a:xfrm>
          <a:off x="169646" y="1908012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Evaluate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1974" y="2050340"/>
        <a:ext cx="687219" cy="687219"/>
      </dsp:txXfrm>
    </dsp:sp>
    <dsp:sp modelId="{63F715B1-724F-41EB-9681-E89C408F143F}">
      <dsp:nvSpPr>
        <dsp:cNvPr id="0" name=""/>
        <dsp:cNvSpPr/>
      </dsp:nvSpPr>
      <dsp:spPr>
        <a:xfrm rot="17550000">
          <a:off x="802880" y="1562799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6778" y="1664167"/>
        <a:ext cx="180663" cy="196805"/>
      </dsp:txXfrm>
    </dsp:sp>
    <dsp:sp modelId="{98EE87B7-B6A3-4EE5-B3B8-0A958FC51FD2}">
      <dsp:nvSpPr>
        <dsp:cNvPr id="0" name=""/>
        <dsp:cNvSpPr/>
      </dsp:nvSpPr>
      <dsp:spPr>
        <a:xfrm>
          <a:off x="727919" y="560221"/>
          <a:ext cx="971875" cy="971875"/>
        </a:xfrm>
        <a:prstGeom prst="ellipse">
          <a:avLst/>
        </a:prstGeom>
        <a:solidFill>
          <a:srgbClr val="6C73A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dirty="0" smtClean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Document</a:t>
          </a:r>
          <a:endParaRPr lang="en-US" sz="1100" b="1" i="0" kern="1200" dirty="0">
            <a:solidFill>
              <a:schemeClr val="bg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70247" y="702549"/>
        <a:ext cx="687219" cy="687219"/>
      </dsp:txXfrm>
    </dsp:sp>
    <dsp:sp modelId="{A3516097-7367-4432-9F21-9E840AA93D16}">
      <dsp:nvSpPr>
        <dsp:cNvPr id="0" name=""/>
        <dsp:cNvSpPr/>
      </dsp:nvSpPr>
      <dsp:spPr>
        <a:xfrm rot="20250000">
          <a:off x="1751959" y="605814"/>
          <a:ext cx="258090" cy="328007"/>
        </a:xfrm>
        <a:prstGeom prst="rightArrow">
          <a:avLst>
            <a:gd name="adj1" fmla="val 60000"/>
            <a:gd name="adj2" fmla="val 50000"/>
          </a:avLst>
        </a:prstGeom>
        <a:solidFill>
          <a:srgbClr val="BDD8F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54906" y="686230"/>
        <a:ext cx="180663" cy="196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F1A33-5C4B-344F-A1FE-8AFFABF58EF2}">
      <dsp:nvSpPr>
        <dsp:cNvPr id="0" name=""/>
        <dsp:cNvSpPr/>
      </dsp:nvSpPr>
      <dsp:spPr>
        <a:xfrm>
          <a:off x="1900" y="313726"/>
          <a:ext cx="1691520" cy="676608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27000" dist="38100" dir="2700000" algn="tl" rotWithShape="0">
            <a:srgbClr val="000000">
              <a:alpha val="4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Initiate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0204" y="313726"/>
        <a:ext cx="1014912" cy="676608"/>
      </dsp:txXfrm>
    </dsp:sp>
    <dsp:sp modelId="{7A6FAD93-611C-4F70-9700-95370645FE75}">
      <dsp:nvSpPr>
        <dsp:cNvPr id="0" name=""/>
        <dsp:cNvSpPr/>
      </dsp:nvSpPr>
      <dsp:spPr>
        <a:xfrm>
          <a:off x="1524268" y="313726"/>
          <a:ext cx="1691520" cy="676608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27000" dist="38100" dir="2700000" algn="tl" rotWithShape="0">
            <a:srgbClr val="000000">
              <a:alpha val="4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62572" y="313726"/>
        <a:ext cx="1014912" cy="676608"/>
      </dsp:txXfrm>
    </dsp:sp>
    <dsp:sp modelId="{F5D0960B-623F-416E-A717-445E4E75DA7D}">
      <dsp:nvSpPr>
        <dsp:cNvPr id="0" name=""/>
        <dsp:cNvSpPr/>
      </dsp:nvSpPr>
      <dsp:spPr>
        <a:xfrm>
          <a:off x="3046636" y="313726"/>
          <a:ext cx="1691520" cy="676608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27000" dist="38100" dir="2700000" algn="tl" rotWithShape="0">
            <a:srgbClr val="000000">
              <a:alpha val="4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Execute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84940" y="313726"/>
        <a:ext cx="1014912" cy="676608"/>
      </dsp:txXfrm>
    </dsp:sp>
    <dsp:sp modelId="{246DF19D-7F47-A140-A3B4-ED0DA3C62BC5}">
      <dsp:nvSpPr>
        <dsp:cNvPr id="0" name=""/>
        <dsp:cNvSpPr/>
      </dsp:nvSpPr>
      <dsp:spPr>
        <a:xfrm>
          <a:off x="4569005" y="313726"/>
          <a:ext cx="1691520" cy="676608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27000" dist="38100" dir="2700000" algn="tl" rotWithShape="0">
            <a:srgbClr val="000000">
              <a:alpha val="4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Control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07309" y="313726"/>
        <a:ext cx="1014912" cy="676608"/>
      </dsp:txXfrm>
    </dsp:sp>
    <dsp:sp modelId="{41A196AF-FE14-457B-8FBF-8D814101CC2B}">
      <dsp:nvSpPr>
        <dsp:cNvPr id="0" name=""/>
        <dsp:cNvSpPr/>
      </dsp:nvSpPr>
      <dsp:spPr>
        <a:xfrm>
          <a:off x="6091373" y="313726"/>
          <a:ext cx="1691520" cy="676608"/>
        </a:xfrm>
        <a:prstGeom prst="chevron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127000" dist="38100" dir="2700000" algn="tl" rotWithShape="0">
            <a:srgbClr val="000000">
              <a:alpha val="4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Close</a:t>
          </a:r>
          <a:endParaRPr lang="en-US" sz="16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429677" y="313726"/>
        <a:ext cx="1014912" cy="676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34D6F-2B7F-8E49-9DDD-F1F5DFC85BBF}" type="datetimeFigureOut"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CC61B-704D-624C-B566-5D59D2D415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4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CD4C-4562-6E4E-A2EB-925191BB812F}" type="datetimeFigureOut"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798D-8244-9A4C-8958-1C79B2893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for Colleges and Univers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2189" y="4929048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8" y="0"/>
            <a:ext cx="8625840" cy="395020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5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9" name="Isosceles Triangle 18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0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for Colleges and Univers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3" y="0"/>
            <a:ext cx="8723376" cy="395020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5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 baseline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9" name="Isosceles Triangle 18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55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5" y="6450695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9" name="Isosceles Triangle 8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52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86" y="1371600"/>
            <a:ext cx="7941337" cy="4787152"/>
          </a:xfrm>
        </p:spPr>
        <p:txBody>
          <a:bodyPr>
            <a:noAutofit/>
          </a:bodyPr>
          <a:lstStyle>
            <a:lvl1pPr marL="342900" indent="-342900">
              <a:buFontTx/>
              <a:buBlip>
                <a:blip r:embed="rId2"/>
              </a:buBlip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>
              <a:buFont typeface="Franklin Gothic Book" panose="020B0503020102020204" pitchFamily="34" charset="0"/>
              <a:buChar char="•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>
              <a:buFont typeface="Franklin Gothic Book" panose="020B0503020102020204" pitchFamily="34" charset="0"/>
              <a:buChar char="—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0" name="Isosceles Triangle 9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772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86" y="1371600"/>
            <a:ext cx="7941337" cy="3947845"/>
          </a:xfrm>
        </p:spPr>
        <p:txBody>
          <a:bodyPr>
            <a:noAutofit/>
          </a:bodyPr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>
              <a:buFont typeface="Franklin Gothic Book" panose="020B0503020102020204" pitchFamily="34" charset="0"/>
              <a:buChar char="•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>
              <a:buFont typeface="Franklin Gothic Book" panose="020B0503020102020204" pitchFamily="34" charset="0"/>
              <a:buChar char="—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71538" y="5721797"/>
            <a:ext cx="7940675" cy="408623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spAutoFit/>
          </a:bodyPr>
          <a:lstStyle>
            <a:lvl1pPr marL="0" indent="0" algn="ctr">
              <a:buFont typeface="Arial"/>
              <a:buNone/>
              <a:defRPr sz="1800" i="1">
                <a:solidFill>
                  <a:srgbClr val="E21D38"/>
                </a:solidFill>
                <a:latin typeface="Segoe UI Semilight" panose="020B04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48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8242" y="1175649"/>
            <a:ext cx="8835758" cy="5504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86" y="1886335"/>
            <a:ext cx="7941337" cy="4239828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25000"/>
              <a:buFontTx/>
              <a:buBlip>
                <a:blip r:embed="rId2"/>
              </a:buBlip>
              <a:tabLst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Franklin Gothic Book" panose="020B0503020102020204" pitchFamily="34" charset="0"/>
              <a:buChar char="•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>
              <a:buFont typeface="Franklin Gothic Book" panose="020B0503020102020204" pitchFamily="34" charset="0"/>
              <a:buChar char="—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70886" y="1237983"/>
            <a:ext cx="7941337" cy="423862"/>
          </a:xfrm>
        </p:spPr>
        <p:txBody>
          <a:bodyPr anchor="ctr" anchorCtr="0">
            <a:noAutofit/>
          </a:bodyPr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488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Bold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86" y="2580144"/>
            <a:ext cx="7941337" cy="3605503"/>
          </a:xfrm>
        </p:spPr>
        <p:txBody>
          <a:bodyPr>
            <a:noAutofit/>
          </a:bodyPr>
          <a:lstStyle>
            <a:lvl1pPr marL="342900" indent="-342900">
              <a:buFontTx/>
              <a:buBlip>
                <a:blip r:embed="rId2"/>
              </a:buBlip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Franklin Gothic Book" panose="020B0503020102020204" pitchFamily="34" charset="0"/>
              <a:buChar char="—"/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71538" y="1371600"/>
            <a:ext cx="7940675" cy="985838"/>
          </a:xfrm>
        </p:spPr>
        <p:txBody>
          <a:bodyPr/>
          <a:lstStyle>
            <a:lvl1pPr marL="0" indent="0">
              <a:buFont typeface="Arial"/>
              <a:buNone/>
              <a:defRPr b="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6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1883"/>
            <a:ext cx="9144000" cy="1187532"/>
          </a:xfrm>
          <a:prstGeom prst="rect">
            <a:avLst/>
          </a:prstGeom>
          <a:solidFill>
            <a:srgbClr val="6C73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187532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87" y="1371600"/>
            <a:ext cx="3777404" cy="4800600"/>
          </a:xfrm>
        </p:spPr>
        <p:txBody>
          <a:bodyPr>
            <a:noAutofit/>
          </a:bodyPr>
          <a:lstStyle>
            <a:lvl1pPr marL="285750" indent="-285750">
              <a:buFontTx/>
              <a:buBlip>
                <a:blip r:embed="rId2"/>
              </a:buBlip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>
              <a:buFont typeface="Franklin Gothic Book" panose="020B0503020102020204" pitchFamily="34" charset="0"/>
              <a:buChar char="•"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>
              <a:buFont typeface="Franklin Gothic Book" panose="020B0503020102020204" pitchFamily="34" charset="0"/>
              <a:buChar char="—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034819" y="1371600"/>
            <a:ext cx="3777404" cy="4800600"/>
          </a:xfrm>
        </p:spPr>
        <p:txBody>
          <a:bodyPr>
            <a:noAutofit/>
          </a:bodyPr>
          <a:lstStyle>
            <a:lvl1pPr>
              <a:defRPr sz="1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>
              <a:buFont typeface="Franklin Gothic Book" panose="020B0503020102020204" pitchFamily="34" charset="0"/>
              <a:buChar char="•"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>
              <a:buFont typeface="Franklin Gothic Book" panose="020B0503020102020204" pitchFamily="34" charset="0"/>
              <a:buChar char="—"/>
              <a:defRPr sz="14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Open Sans"/>
                <a:cs typeface="Open Sans"/>
              </a:defRPr>
            </a:lvl4pPr>
            <a:lvl5pPr>
              <a:defRPr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FFFFFF"/>
                </a:solidFill>
                <a:latin typeface="Segoe UI Semibold" panose="020B0702040204020203" pitchFamily="34" charset="0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-1742244" y="418534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88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34852" y="0"/>
            <a:ext cx="870914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2" name="Picture 1" descr="Logomark Warm Gray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804672"/>
            <a:ext cx="8848577" cy="811987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444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 baseline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29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34851" y="-1"/>
            <a:ext cx="8709149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6" name="Picture 5" descr="Logomark Warm Gray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804672"/>
            <a:ext cx="8851392" cy="812245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60586" y="76988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3444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 baseline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1354" y="6467311"/>
            <a:ext cx="549202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7AD223-47A6-DE44-961B-16919FB079C2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25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-1"/>
            <a:ext cx="9144000" cy="685800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6" name="Picture 5" descr="Logomark Warm Gray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804672"/>
            <a:ext cx="8851392" cy="8122455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60586" y="76988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08" y="2788591"/>
            <a:ext cx="7810171" cy="1716083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0" name="Isosceles Triangle 9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8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for Colleges and Univers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6" y="2672"/>
            <a:ext cx="8747760" cy="395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5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77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9996" y="0"/>
            <a:ext cx="913400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2" name="Picture 1" descr="Logomark Warm Gray.png"/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-804672"/>
            <a:ext cx="8848577" cy="8119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2786108"/>
            <a:ext cx="7810171" cy="17160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7" name="Isosceles Triangle 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7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Academic Medical Center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1" y="-2567"/>
            <a:ext cx="8723376" cy="395020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20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for Defens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5" y="1904"/>
            <a:ext cx="8790432" cy="395020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20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for Governm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Medium" panose="020B06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9" y="0"/>
            <a:ext cx="8686800" cy="395020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chemeClr val="accent4">
              <a:lumMod val="50000"/>
              <a:alpha val="74902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802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for Nonpro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504" y="0"/>
            <a:ext cx="8619494" cy="417576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54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 for National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" y="-6336"/>
            <a:ext cx="9144000" cy="396849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80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 for Civil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5" y="0"/>
            <a:ext cx="8912352" cy="395020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3447" y="2869328"/>
            <a:ext cx="9144000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09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Slide for Colleges and Univers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4" y="0"/>
            <a:ext cx="8711184" cy="395020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" y="3952112"/>
            <a:ext cx="9144000" cy="29058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2189" y="4928616"/>
            <a:ext cx="6400800" cy="5072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Segoe UI Semilight" panose="020B0402040204020203" pitchFamily="34" charset="0"/>
                <a:ea typeface="Open Sans Light" panose="020B0306030504020204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54" y="6093105"/>
            <a:ext cx="2413549" cy="53031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3445" y="2869328"/>
            <a:ext cx="9144001" cy="1082784"/>
          </a:xfrm>
          <a:prstGeom prst="rect">
            <a:avLst/>
          </a:prstGeom>
          <a:solidFill>
            <a:srgbClr val="343855">
              <a:alpha val="7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62189" y="2979687"/>
            <a:ext cx="7601320" cy="862665"/>
          </a:xfrm>
        </p:spPr>
        <p:txBody>
          <a:bodyPr anchor="ctr" anchorCtr="0">
            <a:noAutofit/>
          </a:bodyPr>
          <a:lstStyle>
            <a:lvl1pPr>
              <a:defRPr sz="2800" b="0" baseline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62025" y="4117975"/>
            <a:ext cx="7600950" cy="641350"/>
          </a:xfrm>
        </p:spPr>
        <p:txBody>
          <a:bodyPr anchor="ctr"/>
          <a:lstStyle>
            <a:lvl1pPr marL="0" indent="0">
              <a:buFont typeface="Arial"/>
              <a:buNone/>
              <a:defRPr>
                <a:solidFill>
                  <a:schemeClr val="accent4"/>
                </a:solidFill>
                <a:latin typeface="Segoe UI Semibold" panose="020B0702040204020203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13648" y="0"/>
            <a:ext cx="757603" cy="6858000"/>
            <a:chOff x="-1801505" y="-18281"/>
            <a:chExt cx="757603" cy="6858000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-1742244" y="3253769"/>
              <a:ext cx="1082783" cy="313901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1801505" y="-18281"/>
              <a:ext cx="559559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610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5463" y="274638"/>
            <a:ext cx="7941337" cy="981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462" y="1600200"/>
            <a:ext cx="79413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73" y="6394764"/>
            <a:ext cx="1637054" cy="3597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2883" y="6356350"/>
            <a:ext cx="643185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7AD223-47A6-DE44-961B-16919FB079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641138" y="6451144"/>
            <a:ext cx="1861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©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2015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Attain,</a:t>
            </a:r>
            <a:r>
              <a:rPr lang="en-US" sz="1000" baseline="0" dirty="0"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LLC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68" r:id="rId3"/>
    <p:sldLayoutId id="2147483671" r:id="rId4"/>
    <p:sldLayoutId id="2147483665" r:id="rId5"/>
    <p:sldLayoutId id="2147483675" r:id="rId6"/>
    <p:sldLayoutId id="2147483679" r:id="rId7"/>
    <p:sldLayoutId id="2147483691" r:id="rId8"/>
    <p:sldLayoutId id="2147483686" r:id="rId9"/>
    <p:sldLayoutId id="2147483687" r:id="rId10"/>
    <p:sldLayoutId id="2147483681" r:id="rId11"/>
    <p:sldLayoutId id="2147483663" r:id="rId12"/>
    <p:sldLayoutId id="2147483683" r:id="rId13"/>
    <p:sldLayoutId id="2147483684" r:id="rId14"/>
    <p:sldLayoutId id="2147483682" r:id="rId15"/>
    <p:sldLayoutId id="2147483680" r:id="rId16"/>
    <p:sldLayoutId id="2147483651" r:id="rId17"/>
    <p:sldLayoutId id="2147483661" r:id="rId18"/>
    <p:sldLayoutId id="2147483689" r:id="rId19"/>
    <p:sldLayoutId id="214748368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spcAft>
          <a:spcPts val="600"/>
        </a:spcAft>
        <a:buSzPct val="125000"/>
        <a:buFontTx/>
        <a:buBlip>
          <a:blip r:embed="rId23"/>
        </a:buBlip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31825" indent="-285750" algn="l" defTabSz="457200" rtl="0" eaLnBrk="1" latinLnBrk="0" hangingPunct="1">
        <a:spcBef>
          <a:spcPts val="0"/>
        </a:spcBef>
        <a:spcAft>
          <a:spcPts val="600"/>
        </a:spcAft>
        <a:buClr>
          <a:srgbClr val="E31837"/>
        </a:buClr>
        <a:buFont typeface="Arial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974725" indent="-342900" algn="l" defTabSz="457200" rtl="0" eaLnBrk="1" latinLnBrk="0" hangingPunct="1">
        <a:spcBef>
          <a:spcPts val="0"/>
        </a:spcBef>
        <a:spcAft>
          <a:spcPts val="600"/>
        </a:spcAft>
        <a:buClr>
          <a:srgbClr val="E31837"/>
        </a:buClr>
        <a:buFont typeface="Lucida Grande"/>
        <a:buChar char="—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isaca.org/Journal/archives/2014/Volume-3/Documents/Writing-Good-Risk-Statements_joa_Eng_0514.pdf" TargetMode="External"/><Relationship Id="rId4" Type="http://schemas.openxmlformats.org/officeDocument/2006/relationships/hyperlink" Target="https://www.isaca.org/Journal/archives/2014/Volume-3/Pages/Writing-Good-Risk-Statements.asp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files/live/sites/isoorg/files/archive/pdf/en/iso_31000_for_smes.pdf" TargetMode="External"/><Relationship Id="rId2" Type="http://schemas.openxmlformats.org/officeDocument/2006/relationships/hyperlink" Target="https://www.isaca.org/Knowledge-Center/Research/ResearchDeliverables/Pages/The-Risk-IT-Framework.aspx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software-quality-assurance.org/cmmi-risk-management.html#intro" TargetMode="External"/><Relationship Id="rId4" Type="http://schemas.openxmlformats.org/officeDocument/2006/relationships/hyperlink" Target="https://rmf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in2014.sharepoint.com/DCOE/IQA/Lists/ActionItems/IPR%20Actions.aspx" TargetMode="Externa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mmiinstitute.com/" TargetMode="External"/><Relationship Id="rId2" Type="http://schemas.openxmlformats.org/officeDocument/2006/relationships/hyperlink" Target="https://attain2014.sharepoint.com/DCOE/SitePages/Home.aspx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cmmiinstitute.com/cmmi-solutions/cmmi-for-development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TRN_RSKM_PRC_2017v3.0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Attain Risk Management Process Training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November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0886" y="2780876"/>
            <a:ext cx="7941337" cy="570370"/>
          </a:xfrm>
        </p:spPr>
        <p:txBody>
          <a:bodyPr/>
          <a:lstStyle/>
          <a:p>
            <a:r>
              <a:rPr lang="en-US" sz="1600" dirty="0" smtClean="0"/>
              <a:t>RM begins as soon as the project is initiated and is ongoing through closeout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Throughout the Full Project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027429" y="1518157"/>
          <a:ext cx="7784794" cy="130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99293" y="1364268"/>
            <a:ext cx="7784794" cy="307777"/>
            <a:chOff x="999293" y="1364268"/>
            <a:chExt cx="7784794" cy="307777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999293" y="1518157"/>
              <a:ext cx="7784794" cy="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16042" y="1364268"/>
              <a:ext cx="16510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Risk Management</a:t>
              </a:r>
              <a:endPara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0886" y="3351247"/>
            <a:ext cx="3831336" cy="2852928"/>
          </a:xfrm>
          <a:prstGeom prst="rect">
            <a:avLst/>
          </a:prstGeom>
          <a:solidFill>
            <a:srgbClr val="DAD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Planning </a:t>
            </a:r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Assessment and Response processes are </a:t>
            </a:r>
            <a:r>
              <a:rPr lang="en-US" sz="1600" i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performed: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 intervals (weekly, monthly) throughout the project life 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cycle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 a new baseline or plan is 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established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major milestones or decision check points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79963" y="3351247"/>
            <a:ext cx="3832260" cy="2852610"/>
          </a:xfrm>
          <a:prstGeom prst="rect">
            <a:avLst/>
          </a:prstGeom>
          <a:solidFill>
            <a:srgbClr val="DAD3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Project Execution and Control Processes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</a:t>
            </a:r>
            <a:r>
              <a:rPr lang="en-US" sz="1600" i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Monitoring and Control processes </a:t>
            </a:r>
            <a:r>
              <a:rPr lang="en-US" sz="16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</a:t>
            </a:r>
            <a:r>
              <a:rPr lang="en-US" sz="1600" i="1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performed: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Continuously throughout the project life cycle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During project status and reporting updates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Project’s Defined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6" y="2649497"/>
            <a:ext cx="7941337" cy="3508416"/>
          </a:xfrm>
        </p:spPr>
        <p:txBody>
          <a:bodyPr/>
          <a:lstStyle/>
          <a:p>
            <a:r>
              <a:rPr lang="en-US" sz="1800" dirty="0"/>
              <a:t>Review Attain </a:t>
            </a:r>
            <a:r>
              <a:rPr lang="en-US" sz="1800" dirty="0" smtClean="0"/>
              <a:t>Risk Management Process</a:t>
            </a:r>
            <a:r>
              <a:rPr lang="en-US" sz="1800" dirty="0"/>
              <a:t>, customer required processes, and any other statutory, regulatory, or other legal requirements.</a:t>
            </a:r>
          </a:p>
          <a:p>
            <a:r>
              <a:rPr lang="en-US" sz="1800" dirty="0"/>
              <a:t>Work with DCoE to complete the project specific process tailoring </a:t>
            </a:r>
            <a:r>
              <a:rPr lang="en-US" sz="1800" dirty="0" smtClean="0"/>
              <a:t>form </a:t>
            </a:r>
            <a:endParaRPr lang="en-US" sz="1800" dirty="0"/>
          </a:p>
          <a:p>
            <a:r>
              <a:rPr lang="en-US" sz="1800" dirty="0" smtClean="0"/>
              <a:t>Document </a:t>
            </a:r>
            <a:r>
              <a:rPr lang="en-US" sz="1800" dirty="0"/>
              <a:t>project-specific </a:t>
            </a:r>
            <a:r>
              <a:rPr lang="en-US" sz="1800" dirty="0" smtClean="0"/>
              <a:t>risk practices </a:t>
            </a:r>
            <a:r>
              <a:rPr lang="en-US" sz="1800" dirty="0"/>
              <a:t>in </a:t>
            </a:r>
            <a:r>
              <a:rPr lang="en-US" sz="1800" dirty="0" smtClean="0"/>
              <a:t>Risk Management Plan (RMP) or </a:t>
            </a:r>
            <a:r>
              <a:rPr lang="en-US" sz="1800" dirty="0"/>
              <a:t>project/service management </a:t>
            </a:r>
            <a:r>
              <a:rPr lang="en-US" sz="1800" dirty="0" smtClean="0"/>
              <a:t>plan, obtain plan approval, and store in CM repository</a:t>
            </a:r>
            <a:endParaRPr lang="en-US" sz="1800" dirty="0"/>
          </a:p>
          <a:p>
            <a:r>
              <a:rPr lang="en-US" sz="1800" dirty="0" smtClean="0"/>
              <a:t>Identify training needs; create and implement training such as:</a:t>
            </a:r>
          </a:p>
          <a:p>
            <a:pPr lvl="2"/>
            <a:r>
              <a:rPr lang="en-US" dirty="0" smtClean="0"/>
              <a:t>Risk management process and approach</a:t>
            </a:r>
          </a:p>
          <a:p>
            <a:pPr lvl="2"/>
            <a:r>
              <a:rPr lang="en-US" dirty="0" smtClean="0"/>
              <a:t>Risk management analysis methodologies</a:t>
            </a:r>
            <a:endParaRPr lang="en-US" dirty="0"/>
          </a:p>
          <a:p>
            <a:pPr lvl="2"/>
            <a:r>
              <a:rPr lang="en-US" dirty="0" smtClean="0"/>
              <a:t>Risk management tool </a:t>
            </a:r>
            <a:r>
              <a:rPr lang="en-US" dirty="0"/>
              <a:t>instructions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12" y="1184935"/>
            <a:ext cx="838213" cy="419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26" y="1227796"/>
            <a:ext cx="1050140" cy="367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27" y="1595345"/>
            <a:ext cx="2281982" cy="84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384" y="1595345"/>
            <a:ext cx="2285212" cy="71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 Project’s Defined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12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6" y="3835413"/>
            <a:ext cx="4545862" cy="17496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54" y="3913347"/>
            <a:ext cx="4069995" cy="2314667"/>
          </a:xfrm>
          <a:prstGeom prst="rect">
            <a:avLst/>
          </a:prstGeom>
          <a:ln>
            <a:solidFill>
              <a:srgbClr val="6C73A6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269" y="2110797"/>
            <a:ext cx="4706954" cy="2599440"/>
          </a:xfrm>
          <a:prstGeom prst="rect">
            <a:avLst/>
          </a:prstGeom>
          <a:ln>
            <a:solidFill>
              <a:srgbClr val="6C73A6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49" y="1569082"/>
            <a:ext cx="5700395" cy="18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“what </a:t>
            </a:r>
            <a:r>
              <a:rPr lang="en-US" i="1" dirty="0" smtClean="0"/>
              <a:t>could </a:t>
            </a:r>
            <a:r>
              <a:rPr lang="en-US" dirty="0" smtClean="0"/>
              <a:t>go wrong?”</a:t>
            </a:r>
          </a:p>
          <a:p>
            <a:r>
              <a:rPr lang="en-US" dirty="0" smtClean="0"/>
              <a:t>Ask “what </a:t>
            </a:r>
            <a:r>
              <a:rPr lang="en-US" i="1" dirty="0" smtClean="0"/>
              <a:t>could</a:t>
            </a:r>
            <a:r>
              <a:rPr lang="en-US" dirty="0" smtClean="0"/>
              <a:t> happen?”</a:t>
            </a:r>
          </a:p>
          <a:p>
            <a:r>
              <a:rPr lang="en-US" dirty="0" smtClean="0"/>
              <a:t>Ask “why </a:t>
            </a:r>
            <a:r>
              <a:rPr lang="en-US" i="1" dirty="0" smtClean="0"/>
              <a:t>could</a:t>
            </a:r>
            <a:r>
              <a:rPr lang="en-US" dirty="0" smtClean="0"/>
              <a:t> it happen?”</a:t>
            </a:r>
          </a:p>
          <a:p>
            <a:r>
              <a:rPr lang="en-US" dirty="0" smtClean="0"/>
              <a:t>Ask “why do we care?”</a:t>
            </a:r>
          </a:p>
          <a:p>
            <a:r>
              <a:rPr lang="en-US" dirty="0" smtClean="0"/>
              <a:t>Throughout the life of the project, ask “what </a:t>
            </a:r>
            <a:r>
              <a:rPr lang="en-US" i="1" dirty="0" smtClean="0"/>
              <a:t>did </a:t>
            </a:r>
            <a:r>
              <a:rPr lang="en-US" dirty="0" smtClean="0"/>
              <a:t>go wrong?”</a:t>
            </a:r>
          </a:p>
          <a:p>
            <a:r>
              <a:rPr lang="en-US" dirty="0" smtClean="0"/>
              <a:t>Leverage experiences from prior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team members are responsible for identifying risks, but it is the PM’s responsibility to foster a team environment that welcomes, encourages, and enforces timely risk identification and communication</a:t>
            </a:r>
          </a:p>
          <a:p>
            <a:r>
              <a:rPr lang="en-US" dirty="0"/>
              <a:t>Do not ignore warning signs – inform the PM immediately </a:t>
            </a:r>
            <a:r>
              <a:rPr lang="en-US" dirty="0" smtClean="0"/>
              <a:t>and update the risk log no </a:t>
            </a:r>
            <a:r>
              <a:rPr lang="en-US" dirty="0"/>
              <a:t>matter how insignificant the risk appears at the time </a:t>
            </a:r>
          </a:p>
          <a:p>
            <a:r>
              <a:rPr lang="en-US" dirty="0" smtClean="0"/>
              <a:t>Escalate potential risks early!</a:t>
            </a:r>
          </a:p>
          <a:p>
            <a:r>
              <a:rPr lang="en-US" dirty="0"/>
              <a:t>Risks can be identified during formal risk reviews with the team, ad hoc in a hallway, or even </a:t>
            </a:r>
            <a:r>
              <a:rPr lang="en-US" dirty="0" smtClean="0"/>
              <a:t>individually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1335304"/>
            <a:ext cx="8375904" cy="2555361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70886" y="119991"/>
            <a:ext cx="7941337" cy="981684"/>
          </a:xfrm>
        </p:spPr>
        <p:txBody>
          <a:bodyPr/>
          <a:lstStyle/>
          <a:p>
            <a:r>
              <a:rPr lang="en-US" dirty="0" smtClean="0"/>
              <a:t>Writing Good Risk Statements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870886" y="4124294"/>
            <a:ext cx="7941337" cy="20344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25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31825" indent="-28575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74725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Lucida Grande"/>
              <a:buChar char="—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ISACA: 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www.isaca.org/Journal/archives/2014/Volume-3/Pages/Writing-Good-Risk-Statements.aspx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www.isaca.org/Journal/archives/2014/Volume-3/Documents/Writing-Good-Risk-Statements_joa_Eng_0514.pdf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effectiveness of the entire RM process is only as good as the quality and specificity of the risk event statements</a:t>
            </a:r>
          </a:p>
          <a:p>
            <a:r>
              <a:rPr lang="en-US" dirty="0" smtClean="0"/>
              <a:t>Two recommended general formats:</a:t>
            </a:r>
          </a:p>
          <a:p>
            <a:pPr lvl="1"/>
            <a:r>
              <a:rPr lang="en-US" i="1" dirty="0" smtClean="0"/>
              <a:t>“_____ may occur during _____, thereby causing an impact to _____.”</a:t>
            </a:r>
          </a:p>
          <a:p>
            <a:pPr lvl="1"/>
            <a:r>
              <a:rPr lang="en-US" i="1" dirty="0" smtClean="0"/>
              <a:t>“</a:t>
            </a:r>
            <a:r>
              <a:rPr lang="en-US" b="1" i="1" dirty="0" smtClean="0"/>
              <a:t>If</a:t>
            </a:r>
            <a:r>
              <a:rPr lang="en-US" i="1" dirty="0" smtClean="0"/>
              <a:t> _____ occurs, </a:t>
            </a:r>
            <a:r>
              <a:rPr lang="en-US" b="1" i="1" dirty="0" smtClean="0"/>
              <a:t>then</a:t>
            </a:r>
            <a:r>
              <a:rPr lang="en-US" i="1" dirty="0" smtClean="0"/>
              <a:t> an impact to _____ will occur.”</a:t>
            </a:r>
          </a:p>
          <a:p>
            <a:r>
              <a:rPr lang="en-US" dirty="0" smtClean="0"/>
              <a:t>Additional formats (ISACA):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5" y="3566065"/>
            <a:ext cx="6901270" cy="21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42297" y="2463753"/>
            <a:ext cx="8273114" cy="4368683"/>
          </a:xfrm>
        </p:spPr>
        <p:txBody>
          <a:bodyPr/>
          <a:lstStyle/>
          <a:p>
            <a:r>
              <a:rPr lang="en-US" dirty="0"/>
              <a:t>Risks may be identified by internal or external </a:t>
            </a:r>
            <a:r>
              <a:rPr lang="en-US" dirty="0" smtClean="0"/>
              <a:t>stakeholders</a:t>
            </a:r>
          </a:p>
          <a:p>
            <a:r>
              <a:rPr lang="en-US" dirty="0"/>
              <a:t>DOCUMENT and track risks in a comprehensive list (e.g., SharePoint, Excel – Attain’s Risk, Issue, and Decision Log Template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Template contains instructions and drop down values which can be tailored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8" y="1214593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084" y="1187889"/>
            <a:ext cx="973933" cy="34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1646246"/>
            <a:ext cx="2099819" cy="6540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149" y="1650511"/>
            <a:ext cx="2538607" cy="686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86" y="4559759"/>
            <a:ext cx="8083997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write as a question or a single word</a:t>
            </a:r>
          </a:p>
          <a:p>
            <a:r>
              <a:rPr lang="en-US" dirty="0" smtClean="0"/>
              <a:t>Include no action items</a:t>
            </a:r>
          </a:p>
          <a:p>
            <a:r>
              <a:rPr lang="en-US" dirty="0" smtClean="0"/>
              <a:t>Use complete sentences</a:t>
            </a:r>
          </a:p>
          <a:p>
            <a:r>
              <a:rPr lang="en-US" dirty="0" smtClean="0"/>
              <a:t>Be as specific as possible</a:t>
            </a:r>
          </a:p>
          <a:p>
            <a:r>
              <a:rPr lang="en-US" dirty="0" smtClean="0"/>
              <a:t>State the risk and the area of impact</a:t>
            </a:r>
          </a:p>
          <a:p>
            <a:r>
              <a:rPr lang="en-US" dirty="0" smtClean="0"/>
              <a:t>Think about ability to quantify risk event impact</a:t>
            </a:r>
          </a:p>
          <a:p>
            <a:r>
              <a:rPr lang="en-US" dirty="0" smtClean="0"/>
              <a:t>Remember it hasn’t happened yet! This is NOT an issue.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Documenting Risks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Event Statement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08738"/>
              </p:ext>
            </p:extLst>
          </p:nvPr>
        </p:nvGraphicFramePr>
        <p:xfrm>
          <a:off x="871538" y="1371600"/>
          <a:ext cx="7940676" cy="4973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0338"/>
                <a:gridCol w="3970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Poorly Written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Improved</a:t>
                      </a:r>
                      <a:endParaRPr lang="en-US" sz="16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current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overutilization of people in the organization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Software programmers may not be available during test, thereby causing schedule impacts.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Operating manuals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should have a testing mechanism to ensure usability.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operating manuals are not tested with full regression usability against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system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THEN 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defects may be integrated into the production environment and decreasing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customer satisfaction.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Training manuals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have not been prepared.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raining manuals are not completed by the planned training date; </a:t>
                      </a:r>
                      <a:r>
                        <a:rPr lang="en-US" sz="16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THEN</a:t>
                      </a:r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release schedule may be delayed.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Politics of team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dynamics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Poor project management decision-making skills may occur during the design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phase, thereby causing schedule impacts.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concern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that not all technical glitches have been adequately resolved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Significant defects may occur during final test, thereby causing</a:t>
                      </a:r>
                      <a:r>
                        <a:rPr lang="en-US" sz="16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schedule and cost impacts.</a:t>
                      </a:r>
                      <a:endParaRPr lang="en-US" sz="16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 flipV="1">
            <a:off x="2313251" y="4526296"/>
            <a:ext cx="148495" cy="619467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Frameworks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83175" y="2255852"/>
            <a:ext cx="708030" cy="559985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55556" y="3432937"/>
            <a:ext cx="844742" cy="4200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81466" y="4100266"/>
            <a:ext cx="809739" cy="509758"/>
          </a:xfrm>
          <a:prstGeom prst="line">
            <a:avLst/>
          </a:prstGeom>
          <a:ln w="57150">
            <a:solidFill>
              <a:srgbClr val="6C73A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73763" y="1251722"/>
            <a:ext cx="7538519" cy="5499498"/>
            <a:chOff x="1249251" y="1398026"/>
            <a:chExt cx="7538519" cy="5499498"/>
          </a:xfrm>
        </p:grpSpPr>
        <p:sp>
          <p:nvSpPr>
            <p:cNvPr id="20" name="Oval 19"/>
            <p:cNvSpPr/>
            <p:nvPr/>
          </p:nvSpPr>
          <p:spPr>
            <a:xfrm>
              <a:off x="1249251" y="2402155"/>
              <a:ext cx="2354173" cy="23541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900" dirty="0" smtClean="0">
                  <a:latin typeface="Rockwell" panose="02060603020205020403" pitchFamily="18" charset="0"/>
                </a:rPr>
                <a:t>Risk Management</a:t>
              </a:r>
              <a:endParaRPr lang="en-US" sz="1900" dirty="0">
                <a:latin typeface="Rockwell" panose="02060603020205020403" pitchFamily="18" charset="0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229365" y="1398026"/>
              <a:ext cx="3064629" cy="1149669"/>
            </a:xfrm>
            <a:custGeom>
              <a:avLst/>
              <a:gdLst>
                <a:gd name="connsiteX0" fmla="*/ 0 w 1724504"/>
                <a:gd name="connsiteY0" fmla="*/ 0 h 1149669"/>
                <a:gd name="connsiteX1" fmla="*/ 1724504 w 1724504"/>
                <a:gd name="connsiteY1" fmla="*/ 0 h 1149669"/>
                <a:gd name="connsiteX2" fmla="*/ 1724504 w 1724504"/>
                <a:gd name="connsiteY2" fmla="*/ 1149669 h 1149669"/>
                <a:gd name="connsiteX3" fmla="*/ 0 w 1724504"/>
                <a:gd name="connsiteY3" fmla="*/ 1149669 h 1149669"/>
                <a:gd name="connsiteX4" fmla="*/ 0 w 1724504"/>
                <a:gd name="connsiteY4" fmla="*/ 0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04" h="1149669">
                  <a:moveTo>
                    <a:pt x="0" y="0"/>
                  </a:moveTo>
                  <a:lnTo>
                    <a:pt x="1724504" y="0"/>
                  </a:lnTo>
                  <a:lnTo>
                    <a:pt x="1724504" y="1149669"/>
                  </a:lnTo>
                  <a:lnTo>
                    <a:pt x="0" y="1149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latin typeface="Segoe UI Semibold" panose="020B0702040204020203" pitchFamily="34" charset="0"/>
                  <a:hlinkClick r:id="rId2"/>
                </a:rPr>
                <a:t>https://</a:t>
              </a:r>
              <a:r>
                <a:rPr lang="en-US" sz="1400" dirty="0" smtClean="0">
                  <a:latin typeface="Segoe UI Semibold" panose="020B0702040204020203" pitchFamily="34" charset="0"/>
                  <a:hlinkClick r:id="rId2"/>
                </a:rPr>
                <a:t>www.isaca.org/Knowledge-Center/Research/ResearchDeliverables/Pages/The-Risk-IT-Framework.aspx</a:t>
              </a:r>
              <a:endParaRPr lang="en-US" sz="1400" dirty="0" smtClean="0">
                <a:latin typeface="Segoe UI Semibold" panose="020B0702040204020203" pitchFamily="34" charset="0"/>
              </a:endParaRP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400" kern="1200" dirty="0">
                <a:latin typeface="Segoe UI Semibold" panose="020B0702040204020203" pitchFamily="34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113314" y="3100651"/>
              <a:ext cx="2674456" cy="1041179"/>
            </a:xfrm>
            <a:custGeom>
              <a:avLst/>
              <a:gdLst>
                <a:gd name="connsiteX0" fmla="*/ 0 w 1724504"/>
                <a:gd name="connsiteY0" fmla="*/ 0 h 1149669"/>
                <a:gd name="connsiteX1" fmla="*/ 1724504 w 1724504"/>
                <a:gd name="connsiteY1" fmla="*/ 0 h 1149669"/>
                <a:gd name="connsiteX2" fmla="*/ 1724504 w 1724504"/>
                <a:gd name="connsiteY2" fmla="*/ 1149669 h 1149669"/>
                <a:gd name="connsiteX3" fmla="*/ 0 w 1724504"/>
                <a:gd name="connsiteY3" fmla="*/ 1149669 h 1149669"/>
                <a:gd name="connsiteX4" fmla="*/ 0 w 1724504"/>
                <a:gd name="connsiteY4" fmla="*/ 0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04" h="1149669">
                  <a:moveTo>
                    <a:pt x="0" y="0"/>
                  </a:moveTo>
                  <a:lnTo>
                    <a:pt x="1724504" y="0"/>
                  </a:lnTo>
                  <a:lnTo>
                    <a:pt x="1724504" y="1149669"/>
                  </a:lnTo>
                  <a:lnTo>
                    <a:pt x="0" y="1149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latin typeface="Segoe UI Semibold" panose="020B0702040204020203" pitchFamily="34" charset="0"/>
                  <a:hlinkClick r:id="rId3"/>
                </a:rPr>
                <a:t>https://</a:t>
              </a:r>
              <a:r>
                <a:rPr lang="en-US" sz="1400" dirty="0" smtClean="0">
                  <a:latin typeface="Segoe UI Semibold" panose="020B0702040204020203" pitchFamily="34" charset="0"/>
                  <a:hlinkClick r:id="rId3"/>
                </a:rPr>
                <a:t>www.iso.org/files/live/sites/isoorg/files/archive/pdf/en/iso_31000_for_smes.pdf</a:t>
              </a:r>
              <a:endParaRPr lang="en-US" sz="1400" dirty="0" smtClean="0">
                <a:latin typeface="Segoe UI Semibold" panose="020B0702040204020203" pitchFamily="34" charset="0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kern="1200" dirty="0">
                <a:latin typeface="Segoe UI Semibold" panose="020B0702040204020203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317042" y="4672600"/>
              <a:ext cx="3064628" cy="1011504"/>
            </a:xfrm>
            <a:custGeom>
              <a:avLst/>
              <a:gdLst>
                <a:gd name="connsiteX0" fmla="*/ 0 w 1724504"/>
                <a:gd name="connsiteY0" fmla="*/ 0 h 1149669"/>
                <a:gd name="connsiteX1" fmla="*/ 1724504 w 1724504"/>
                <a:gd name="connsiteY1" fmla="*/ 0 h 1149669"/>
                <a:gd name="connsiteX2" fmla="*/ 1724504 w 1724504"/>
                <a:gd name="connsiteY2" fmla="*/ 1149669 h 1149669"/>
                <a:gd name="connsiteX3" fmla="*/ 0 w 1724504"/>
                <a:gd name="connsiteY3" fmla="*/ 1149669 h 1149669"/>
                <a:gd name="connsiteX4" fmla="*/ 0 w 1724504"/>
                <a:gd name="connsiteY4" fmla="*/ 0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04" h="1149669">
                  <a:moveTo>
                    <a:pt x="0" y="0"/>
                  </a:moveTo>
                  <a:lnTo>
                    <a:pt x="1724504" y="0"/>
                  </a:lnTo>
                  <a:lnTo>
                    <a:pt x="1724504" y="1149669"/>
                  </a:lnTo>
                  <a:lnTo>
                    <a:pt x="0" y="1149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latin typeface="Segoe UI Semibold" panose="020B0702040204020203" pitchFamily="34" charset="0"/>
                  <a:hlinkClick r:id="rId4"/>
                </a:rPr>
                <a:t>https://rmf.org</a:t>
              </a:r>
              <a:r>
                <a:rPr lang="en-US" sz="1400" dirty="0" smtClean="0">
                  <a:latin typeface="Segoe UI Semibold" panose="020B0702040204020203" pitchFamily="34" charset="0"/>
                  <a:hlinkClick r:id="rId4"/>
                </a:rPr>
                <a:t>/</a:t>
              </a:r>
              <a:r>
                <a:rPr lang="en-US" sz="1400" dirty="0" smtClean="0">
                  <a:latin typeface="Segoe UI Semibold" panose="020B0702040204020203" pitchFamily="34" charset="0"/>
                </a:rPr>
                <a:t> for information security risk management</a:t>
              </a: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kern="1200" dirty="0">
                <a:latin typeface="Segoe UI Semibold" panose="020B0702040204020203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112165" y="2854165"/>
              <a:ext cx="1392405" cy="1392405"/>
            </a:xfrm>
            <a:custGeom>
              <a:avLst/>
              <a:gdLst>
                <a:gd name="connsiteX0" fmla="*/ 0 w 1149669"/>
                <a:gd name="connsiteY0" fmla="*/ 574835 h 1149669"/>
                <a:gd name="connsiteX1" fmla="*/ 574835 w 1149669"/>
                <a:gd name="connsiteY1" fmla="*/ 0 h 1149669"/>
                <a:gd name="connsiteX2" fmla="*/ 1149670 w 1149669"/>
                <a:gd name="connsiteY2" fmla="*/ 574835 h 1149669"/>
                <a:gd name="connsiteX3" fmla="*/ 574835 w 1149669"/>
                <a:gd name="connsiteY3" fmla="*/ 1149670 h 1149669"/>
                <a:gd name="connsiteX4" fmla="*/ 0 w 1149669"/>
                <a:gd name="connsiteY4" fmla="*/ 574835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669" h="1149669">
                  <a:moveTo>
                    <a:pt x="0" y="574835"/>
                  </a:moveTo>
                  <a:cubicBezTo>
                    <a:pt x="0" y="257362"/>
                    <a:pt x="257362" y="0"/>
                    <a:pt x="574835" y="0"/>
                  </a:cubicBezTo>
                  <a:cubicBezTo>
                    <a:pt x="892308" y="0"/>
                    <a:pt x="1149670" y="257362"/>
                    <a:pt x="1149670" y="574835"/>
                  </a:cubicBezTo>
                  <a:cubicBezTo>
                    <a:pt x="1149670" y="892308"/>
                    <a:pt x="892308" y="1149670"/>
                    <a:pt x="574835" y="1149670"/>
                  </a:cubicBezTo>
                  <a:cubicBezTo>
                    <a:pt x="257362" y="1149670"/>
                    <a:pt x="0" y="892308"/>
                    <a:pt x="0" y="57483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49487"/>
                <a:satOff val="-3791"/>
                <a:lumOff val="-10980"/>
                <a:alphaOff val="0"/>
              </a:schemeClr>
            </a:fillRef>
            <a:effectRef idx="0">
              <a:schemeClr val="accent3">
                <a:hueOff val="1849487"/>
                <a:satOff val="-3791"/>
                <a:lumOff val="-1098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430" tIns="180430" rIns="180430" bIns="1804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Rockwell" panose="02060603020205020403" pitchFamily="18" charset="0"/>
                </a:rPr>
                <a:t>ISO 31000 </a:t>
              </a:r>
              <a:endParaRPr lang="en-US" sz="2000" kern="1200" dirty="0">
                <a:latin typeface="Rockwell" panose="02060603020205020403" pitchFamily="18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21994" y="4310304"/>
              <a:ext cx="1392405" cy="1392405"/>
            </a:xfrm>
            <a:custGeom>
              <a:avLst/>
              <a:gdLst>
                <a:gd name="connsiteX0" fmla="*/ 0 w 1149669"/>
                <a:gd name="connsiteY0" fmla="*/ 574835 h 1149669"/>
                <a:gd name="connsiteX1" fmla="*/ 574835 w 1149669"/>
                <a:gd name="connsiteY1" fmla="*/ 0 h 1149669"/>
                <a:gd name="connsiteX2" fmla="*/ 1149670 w 1149669"/>
                <a:gd name="connsiteY2" fmla="*/ 574835 h 1149669"/>
                <a:gd name="connsiteX3" fmla="*/ 574835 w 1149669"/>
                <a:gd name="connsiteY3" fmla="*/ 1149670 h 1149669"/>
                <a:gd name="connsiteX4" fmla="*/ 0 w 1149669"/>
                <a:gd name="connsiteY4" fmla="*/ 574835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669" h="1149669">
                  <a:moveTo>
                    <a:pt x="0" y="574835"/>
                  </a:moveTo>
                  <a:cubicBezTo>
                    <a:pt x="0" y="257362"/>
                    <a:pt x="257362" y="0"/>
                    <a:pt x="574835" y="0"/>
                  </a:cubicBezTo>
                  <a:cubicBezTo>
                    <a:pt x="892308" y="0"/>
                    <a:pt x="1149670" y="257362"/>
                    <a:pt x="1149670" y="574835"/>
                  </a:cubicBezTo>
                  <a:cubicBezTo>
                    <a:pt x="1149670" y="892308"/>
                    <a:pt x="892308" y="1149670"/>
                    <a:pt x="574835" y="1149670"/>
                  </a:cubicBezTo>
                  <a:cubicBezTo>
                    <a:pt x="257362" y="1149670"/>
                    <a:pt x="0" y="892308"/>
                    <a:pt x="0" y="57483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74230"/>
                <a:satOff val="-5686"/>
                <a:lumOff val="-16470"/>
                <a:alphaOff val="0"/>
              </a:schemeClr>
            </a:fillRef>
            <a:effectRef idx="0">
              <a:schemeClr val="accent3">
                <a:hueOff val="2774230"/>
                <a:satOff val="-5686"/>
                <a:lumOff val="-16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430" tIns="180430" rIns="180430" bIns="1804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Rockwell" panose="02060603020205020403" pitchFamily="18" charset="0"/>
                </a:rPr>
                <a:t>DIACAP RMF</a:t>
              </a:r>
              <a:endParaRPr lang="en-US" sz="2000" kern="1200" dirty="0">
                <a:latin typeface="Rockwell" panose="02060603020205020403" pitchFamily="18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721994" y="1398026"/>
              <a:ext cx="1392405" cy="1392405"/>
            </a:xfrm>
            <a:custGeom>
              <a:avLst/>
              <a:gdLst>
                <a:gd name="connsiteX0" fmla="*/ 0 w 1149669"/>
                <a:gd name="connsiteY0" fmla="*/ 574835 h 1149669"/>
                <a:gd name="connsiteX1" fmla="*/ 574835 w 1149669"/>
                <a:gd name="connsiteY1" fmla="*/ 0 h 1149669"/>
                <a:gd name="connsiteX2" fmla="*/ 1149670 w 1149669"/>
                <a:gd name="connsiteY2" fmla="*/ 574835 h 1149669"/>
                <a:gd name="connsiteX3" fmla="*/ 574835 w 1149669"/>
                <a:gd name="connsiteY3" fmla="*/ 1149670 h 1149669"/>
                <a:gd name="connsiteX4" fmla="*/ 0 w 1149669"/>
                <a:gd name="connsiteY4" fmla="*/ 574835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669" h="1149669">
                  <a:moveTo>
                    <a:pt x="0" y="574835"/>
                  </a:moveTo>
                  <a:cubicBezTo>
                    <a:pt x="0" y="257362"/>
                    <a:pt x="257362" y="0"/>
                    <a:pt x="574835" y="0"/>
                  </a:cubicBezTo>
                  <a:cubicBezTo>
                    <a:pt x="892308" y="0"/>
                    <a:pt x="1149670" y="257362"/>
                    <a:pt x="1149670" y="574835"/>
                  </a:cubicBezTo>
                  <a:cubicBezTo>
                    <a:pt x="1149670" y="892308"/>
                    <a:pt x="892308" y="1149670"/>
                    <a:pt x="574835" y="1149670"/>
                  </a:cubicBezTo>
                  <a:cubicBezTo>
                    <a:pt x="257362" y="1149670"/>
                    <a:pt x="0" y="892308"/>
                    <a:pt x="0" y="57483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24743"/>
                <a:satOff val="-1895"/>
                <a:lumOff val="-5490"/>
                <a:alphaOff val="0"/>
              </a:schemeClr>
            </a:fillRef>
            <a:effectRef idx="0">
              <a:schemeClr val="accent3">
                <a:hueOff val="924743"/>
                <a:satOff val="-1895"/>
                <a:lumOff val="-549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430" tIns="180430" rIns="180430" bIns="1804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Rockwell" panose="02060603020205020403" pitchFamily="18" charset="0"/>
                </a:rPr>
                <a:t>ISACA</a:t>
              </a:r>
              <a:endParaRPr lang="en-US" sz="2000" kern="1200" dirty="0">
                <a:latin typeface="Rockwell" panose="02060603020205020403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461010" y="5208338"/>
              <a:ext cx="1392405" cy="1392405"/>
            </a:xfrm>
            <a:custGeom>
              <a:avLst/>
              <a:gdLst>
                <a:gd name="connsiteX0" fmla="*/ 0 w 1149669"/>
                <a:gd name="connsiteY0" fmla="*/ 574835 h 1149669"/>
                <a:gd name="connsiteX1" fmla="*/ 574835 w 1149669"/>
                <a:gd name="connsiteY1" fmla="*/ 0 h 1149669"/>
                <a:gd name="connsiteX2" fmla="*/ 1149670 w 1149669"/>
                <a:gd name="connsiteY2" fmla="*/ 574835 h 1149669"/>
                <a:gd name="connsiteX3" fmla="*/ 574835 w 1149669"/>
                <a:gd name="connsiteY3" fmla="*/ 1149670 h 1149669"/>
                <a:gd name="connsiteX4" fmla="*/ 0 w 1149669"/>
                <a:gd name="connsiteY4" fmla="*/ 574835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669" h="1149669">
                  <a:moveTo>
                    <a:pt x="0" y="574835"/>
                  </a:moveTo>
                  <a:cubicBezTo>
                    <a:pt x="0" y="257362"/>
                    <a:pt x="257362" y="0"/>
                    <a:pt x="574835" y="0"/>
                  </a:cubicBezTo>
                  <a:cubicBezTo>
                    <a:pt x="892308" y="0"/>
                    <a:pt x="1149670" y="257362"/>
                    <a:pt x="1149670" y="574835"/>
                  </a:cubicBezTo>
                  <a:cubicBezTo>
                    <a:pt x="1149670" y="892308"/>
                    <a:pt x="892308" y="1149670"/>
                    <a:pt x="574835" y="1149670"/>
                  </a:cubicBezTo>
                  <a:cubicBezTo>
                    <a:pt x="257362" y="1149670"/>
                    <a:pt x="0" y="892308"/>
                    <a:pt x="0" y="57483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24743"/>
                <a:satOff val="-1895"/>
                <a:lumOff val="-5490"/>
                <a:alphaOff val="0"/>
              </a:schemeClr>
            </a:fillRef>
            <a:effectRef idx="0">
              <a:schemeClr val="accent3">
                <a:hueOff val="924743"/>
                <a:satOff val="-1895"/>
                <a:lumOff val="-549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430" tIns="180430" rIns="180430" bIns="1804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Rockwell" panose="02060603020205020403" pitchFamily="18" charset="0"/>
                </a:rPr>
                <a:t>CMMI</a:t>
              </a:r>
              <a:endParaRPr lang="en-US" sz="2000" kern="1200" dirty="0">
                <a:latin typeface="Rockwell" panose="02060603020205020403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112165" y="5886020"/>
              <a:ext cx="4018208" cy="1011504"/>
            </a:xfrm>
            <a:custGeom>
              <a:avLst/>
              <a:gdLst>
                <a:gd name="connsiteX0" fmla="*/ 0 w 1724504"/>
                <a:gd name="connsiteY0" fmla="*/ 0 h 1149669"/>
                <a:gd name="connsiteX1" fmla="*/ 1724504 w 1724504"/>
                <a:gd name="connsiteY1" fmla="*/ 0 h 1149669"/>
                <a:gd name="connsiteX2" fmla="*/ 1724504 w 1724504"/>
                <a:gd name="connsiteY2" fmla="*/ 1149669 h 1149669"/>
                <a:gd name="connsiteX3" fmla="*/ 0 w 1724504"/>
                <a:gd name="connsiteY3" fmla="*/ 1149669 h 1149669"/>
                <a:gd name="connsiteX4" fmla="*/ 0 w 1724504"/>
                <a:gd name="connsiteY4" fmla="*/ 0 h 114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4504" h="1149669">
                  <a:moveTo>
                    <a:pt x="0" y="0"/>
                  </a:moveTo>
                  <a:lnTo>
                    <a:pt x="1724504" y="0"/>
                  </a:lnTo>
                  <a:lnTo>
                    <a:pt x="1724504" y="1149669"/>
                  </a:lnTo>
                  <a:lnTo>
                    <a:pt x="0" y="11496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dirty="0">
                  <a:latin typeface="Segoe UI Semibold" panose="020B0702040204020203" pitchFamily="34" charset="0"/>
                  <a:hlinkClick r:id="rId5"/>
                </a:rPr>
                <a:t>http://</a:t>
              </a:r>
              <a:r>
                <a:rPr lang="en-US" sz="1400" dirty="0" smtClean="0">
                  <a:latin typeface="Segoe UI Semibold" panose="020B0702040204020203" pitchFamily="34" charset="0"/>
                  <a:hlinkClick r:id="rId5"/>
                </a:rPr>
                <a:t>www.software-quality-assurance.org/cmmi-risk-management.html#intro</a:t>
              </a:r>
              <a:endParaRPr lang="en-US" sz="1400" dirty="0" smtClean="0">
                <a:latin typeface="Segoe UI Semibold" panose="020B0702040204020203" pitchFamily="34" charset="0"/>
              </a:endParaRPr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400" kern="1200" dirty="0">
                <a:latin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and Prioritize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6" y="2649497"/>
            <a:ext cx="7941337" cy="4787152"/>
          </a:xfrm>
        </p:spPr>
        <p:txBody>
          <a:bodyPr/>
          <a:lstStyle/>
          <a:p>
            <a:r>
              <a:rPr lang="en-US" dirty="0"/>
              <a:t>Evaluate, categorize, and prioritize based on impact (if the risk occurs), probability of occurrence, and severity</a:t>
            </a:r>
          </a:p>
          <a:p>
            <a:r>
              <a:rPr lang="en-US" dirty="0"/>
              <a:t>Quantitative analysis recommended for targeted and effective risk treatment plans</a:t>
            </a:r>
          </a:p>
          <a:p>
            <a:r>
              <a:rPr lang="en-US" dirty="0"/>
              <a:t>Risk thresholds specified in risk management plan (or PMP)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286035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16" y="1245043"/>
            <a:ext cx="973933" cy="34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1777236"/>
            <a:ext cx="2139758" cy="523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154" y="1790844"/>
            <a:ext cx="2101456" cy="5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as a team or assign risk analysis to appropriate team members</a:t>
            </a:r>
          </a:p>
          <a:p>
            <a:pPr lvl="1"/>
            <a:r>
              <a:rPr lang="en-US" dirty="0" smtClean="0"/>
              <a:t>E.g., Don’t assign a FISMA security risk to your tech writer; assign it to your security consultant</a:t>
            </a:r>
          </a:p>
          <a:p>
            <a:pPr lvl="1"/>
            <a:r>
              <a:rPr lang="en-US" dirty="0" smtClean="0"/>
              <a:t>A PM cannot analyze every risk on their own; you need to leverage the expertise of your team</a:t>
            </a:r>
          </a:p>
          <a:p>
            <a:r>
              <a:rPr lang="en-US" dirty="0" smtClean="0"/>
              <a:t>Identify worst, best, and most likely outcomes for risk events with higher uncertainty</a:t>
            </a:r>
          </a:p>
          <a:p>
            <a:r>
              <a:rPr lang="en-US" dirty="0" smtClean="0"/>
              <a:t>Review risk analysis results as a team to fully vet</a:t>
            </a:r>
          </a:p>
          <a:p>
            <a:r>
              <a:rPr lang="en-US" dirty="0" smtClean="0"/>
              <a:t>Do not prioritize risks during the analysis phase;  you can’t prioritize risks against themselves</a:t>
            </a:r>
          </a:p>
          <a:p>
            <a:r>
              <a:rPr lang="en-US" dirty="0"/>
              <a:t>A definable </a:t>
            </a:r>
            <a:r>
              <a:rPr lang="en-US" b="1" dirty="0"/>
              <a:t>event, </a:t>
            </a:r>
            <a:r>
              <a:rPr lang="en-US" dirty="0"/>
              <a:t>level of </a:t>
            </a:r>
            <a:r>
              <a:rPr lang="en-US" b="1" dirty="0"/>
              <a:t>uncertainty, </a:t>
            </a:r>
            <a:r>
              <a:rPr lang="en-US" dirty="0"/>
              <a:t>potential</a:t>
            </a:r>
            <a:r>
              <a:rPr lang="en-US" b="1" dirty="0"/>
              <a:t> cause, </a:t>
            </a:r>
            <a:r>
              <a:rPr lang="en-US" dirty="0"/>
              <a:t>why you should care </a:t>
            </a:r>
            <a:r>
              <a:rPr lang="en-US" b="1" dirty="0"/>
              <a:t>(impact), </a:t>
            </a:r>
            <a:r>
              <a:rPr lang="en-US" dirty="0"/>
              <a:t>and chance of occurrence </a:t>
            </a:r>
            <a:r>
              <a:rPr lang="en-US" b="1" dirty="0"/>
              <a:t>(probability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</a:t>
            </a:r>
            <a:r>
              <a:rPr lang="en-US" dirty="0"/>
              <a:t>– Identify and Analyze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prioritization is the process of ranking known risks</a:t>
            </a:r>
          </a:p>
          <a:p>
            <a:r>
              <a:rPr lang="en-US" dirty="0" smtClean="0"/>
              <a:t>The project team must decide which risks will be addressed, based on the premise that there never will be enough time and resources to respond to all risks</a:t>
            </a:r>
          </a:p>
          <a:p>
            <a:r>
              <a:rPr lang="en-US" dirty="0" smtClean="0"/>
              <a:t>Use the “exposure” rating determined in the analysis phase to prioritize risks highest to lowest</a:t>
            </a:r>
          </a:p>
          <a:p>
            <a:pPr lvl="1"/>
            <a:r>
              <a:rPr lang="en-US" dirty="0" smtClean="0"/>
              <a:t>Prioritize as a team</a:t>
            </a:r>
          </a:p>
          <a:p>
            <a:pPr lvl="1"/>
            <a:r>
              <a:rPr lang="en-US" dirty="0" smtClean="0"/>
              <a:t>Use quantitative rankings when possible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Characteristics and Exposure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6" y="1371599"/>
            <a:ext cx="7941337" cy="5095711"/>
          </a:xfrm>
        </p:spPr>
        <p:txBody>
          <a:bodyPr/>
          <a:lstStyle/>
          <a:p>
            <a:r>
              <a:rPr lang="en-US" b="1" dirty="0" smtClean="0"/>
              <a:t>Probability</a:t>
            </a:r>
            <a:r>
              <a:rPr lang="en-US" dirty="0" smtClean="0"/>
              <a:t> (likelihood) of occurrence</a:t>
            </a:r>
          </a:p>
          <a:p>
            <a:r>
              <a:rPr lang="en-US" b="1" dirty="0" smtClean="0"/>
              <a:t>Impact</a:t>
            </a:r>
            <a:r>
              <a:rPr lang="en-US" dirty="0" smtClean="0"/>
              <a:t> (consequence) of occurrence</a:t>
            </a:r>
          </a:p>
          <a:p>
            <a:r>
              <a:rPr lang="en-US" sz="1800" b="1" dirty="0" smtClean="0"/>
              <a:t>Severity</a:t>
            </a:r>
            <a:r>
              <a:rPr lang="en-US" sz="1800" dirty="0" smtClean="0"/>
              <a:t> (risk exposure) = probability x impact</a:t>
            </a:r>
            <a:endParaRPr lang="en-US" sz="1800" dirty="0"/>
          </a:p>
          <a:p>
            <a:r>
              <a:rPr lang="en-US" sz="1800" dirty="0" smtClean="0"/>
              <a:t>Use whatever scale you prefer, e.g.:</a:t>
            </a:r>
          </a:p>
          <a:p>
            <a:pPr lvl="1"/>
            <a:r>
              <a:rPr lang="en-US" sz="1600" dirty="0" smtClean="0"/>
              <a:t>Probability (0-10, 0%-100%)</a:t>
            </a:r>
          </a:p>
          <a:p>
            <a:pPr lvl="1"/>
            <a:r>
              <a:rPr lang="en-US" sz="1600" dirty="0" smtClean="0"/>
              <a:t>Impact (0-10, $ amount)</a:t>
            </a:r>
          </a:p>
          <a:p>
            <a:pPr lvl="1"/>
            <a:r>
              <a:rPr lang="en-US" sz="1600" dirty="0" smtClean="0"/>
              <a:t>Example qualitative matrix</a:t>
            </a:r>
            <a:endParaRPr lang="en-US" sz="1600" dirty="0"/>
          </a:p>
        </p:txBody>
      </p:sp>
      <p:pic>
        <p:nvPicPr>
          <p:cNvPr id="2052" name="Picture 4" descr="http://www.prioritysystem.com/images/riskmatrix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3270" r="1088" b="3114"/>
          <a:stretch/>
        </p:blipFill>
        <p:spPr bwMode="auto">
          <a:xfrm>
            <a:off x="2504207" y="4647570"/>
            <a:ext cx="4317217" cy="163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6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 Risk Exposure/Severity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Risk Severity = (probability of occurrence) x (impact of occurrence)</a:t>
            </a:r>
          </a:p>
          <a:p>
            <a:r>
              <a:rPr lang="en-US" sz="1800" dirty="0" smtClean="0"/>
              <a:t>Attain’s quantitative matrix based on thresholds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b="1" dirty="0" smtClean="0"/>
              <a:t>Why quantitative over qualitative?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8" y="2219719"/>
            <a:ext cx="8623637" cy="32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Qualitative (High, Medium, or Low)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525071" y="1507888"/>
            <a:ext cx="3111303" cy="2245941"/>
            <a:chOff x="5525071" y="1507888"/>
            <a:chExt cx="3111303" cy="224594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925181" y="1649278"/>
              <a:ext cx="0" cy="1796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25181" y="3446052"/>
              <a:ext cx="25046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25071" y="2053652"/>
              <a:ext cx="400110" cy="98802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Probability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97439" y="3446052"/>
              <a:ext cx="760144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Impact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3158" y="3408200"/>
              <a:ext cx="277640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L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8658" y="3446052"/>
              <a:ext cx="317716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H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3082" y="1507888"/>
              <a:ext cx="317716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H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25291" y="2828755"/>
              <a:ext cx="436338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L/L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177511" y="1611426"/>
              <a:ext cx="0" cy="1796774"/>
            </a:xfrm>
            <a:prstGeom prst="line">
              <a:avLst/>
            </a:prstGeom>
            <a:ln w="31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25181" y="2476683"/>
              <a:ext cx="2504661" cy="0"/>
            </a:xfrm>
            <a:prstGeom prst="line">
              <a:avLst/>
            </a:prstGeom>
            <a:ln w="31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32211" y="2322794"/>
              <a:ext cx="505267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M/L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5291" y="1768636"/>
              <a:ext cx="476412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H/L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7599" y="2322793"/>
              <a:ext cx="574196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M/M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75361" y="2828282"/>
              <a:ext cx="476412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L/H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7043" y="2322792"/>
              <a:ext cx="545342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 smtClean="0">
                  <a:latin typeface="Open Sans"/>
                  <a:cs typeface="Open Sans"/>
                </a:rPr>
                <a:t>M/H</a:t>
              </a:r>
              <a:endParaRPr lang="en-US" sz="1400" dirty="0">
                <a:latin typeface="Open Sans"/>
                <a:cs typeface="Open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40896" y="1773055"/>
              <a:ext cx="516488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sz="1400" dirty="0">
                  <a:latin typeface="Open Sans"/>
                  <a:cs typeface="Open Sans"/>
                </a:rPr>
                <a:t>H</a:t>
              </a:r>
              <a:r>
                <a:rPr lang="en-US" sz="1400" dirty="0" smtClean="0">
                  <a:latin typeface="Open Sans"/>
                  <a:cs typeface="Open Sans"/>
                </a:rPr>
                <a:t>/H</a:t>
              </a:r>
              <a:endParaRPr lang="en-US" sz="1400" dirty="0">
                <a:latin typeface="Open Sans"/>
                <a:cs typeface="Open Sans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487399" y="4223681"/>
          <a:ext cx="5148975" cy="1925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0195"/>
                <a:gridCol w="1344099"/>
                <a:gridCol w="2494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Event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Probability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Impact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$500,000 overrun</a:t>
                      </a:r>
                    </a:p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 week delay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$100,000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overrun</a:t>
                      </a:r>
                    </a:p>
                    <a:p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16 week delay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75%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$10,000 overrun</a:t>
                      </a:r>
                    </a:p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 week delay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982738" y="3929757"/>
            <a:ext cx="7653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Risk Listing – Qualitative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71538" y="1371600"/>
          <a:ext cx="794067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2792"/>
                <a:gridCol w="967409"/>
                <a:gridCol w="1868557"/>
                <a:gridCol w="1139687"/>
                <a:gridCol w="874643"/>
                <a:gridCol w="1020417"/>
                <a:gridCol w="927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WBS #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Event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Probability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Impact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Exposure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Priority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1.2.1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fails to identify all requirements, causing development to be incomplete.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Low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Low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L/L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Legal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1.3.2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Subcontractor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employees not properly trained resulting in quality issues.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Medium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Medium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M/M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Financial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 may be substantially higher than planned,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resulting in reduced gross margin.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High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High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H/H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Risk Listing – Quantitative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71538" y="1371600"/>
          <a:ext cx="794067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2792"/>
                <a:gridCol w="967409"/>
                <a:gridCol w="1868557"/>
                <a:gridCol w="1113182"/>
                <a:gridCol w="927652"/>
                <a:gridCol w="967409"/>
                <a:gridCol w="953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WBS #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Event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Probability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Impact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Exposure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Priority Ranking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1.2.1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fails to identify all requirements, causing development to be incomplete.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10%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$100 overrun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-$10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Financial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 may be substantially higher than planned,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resulting in reduced gross margin.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80%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$5,000 reduce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 GM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-$4,000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Legal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1.3.2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Subcontractor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employees not properly trained resulting in quality issues.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50%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$1,000 rework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-$500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00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 Risk Thresholds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Risk Thresholds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74" y="2195419"/>
            <a:ext cx="7049851" cy="35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Attain Risk Management Process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34" y="1370448"/>
            <a:ext cx="5705828" cy="48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Risk Response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5" y="2527230"/>
            <a:ext cx="7941337" cy="3668624"/>
          </a:xfrm>
        </p:spPr>
        <p:txBody>
          <a:bodyPr/>
          <a:lstStyle/>
          <a:p>
            <a:r>
              <a:rPr lang="en-US" sz="1800" dirty="0"/>
              <a:t>Document outputs of risk analysis activities:</a:t>
            </a:r>
          </a:p>
          <a:p>
            <a:pPr lvl="1"/>
            <a:r>
              <a:rPr lang="en-US" sz="1600" dirty="0"/>
              <a:t>Risk triggers</a:t>
            </a:r>
          </a:p>
          <a:p>
            <a:pPr lvl="1"/>
            <a:r>
              <a:rPr lang="en-US" sz="1600" dirty="0"/>
              <a:t>Indicators that a trigger is imminent</a:t>
            </a:r>
          </a:p>
          <a:p>
            <a:pPr lvl="1"/>
            <a:r>
              <a:rPr lang="en-US" sz="1600" dirty="0"/>
              <a:t>Appropriate risk response strategy</a:t>
            </a:r>
          </a:p>
          <a:p>
            <a:r>
              <a:rPr lang="en-US" sz="1800" dirty="0"/>
              <a:t>Work down the prioritized list; evaluate and select a response; and incorporate options into the project plan</a:t>
            </a:r>
          </a:p>
          <a:p>
            <a:r>
              <a:rPr lang="en-US" sz="1800" dirty="0"/>
              <a:t>Ask questions</a:t>
            </a:r>
          </a:p>
          <a:p>
            <a:pPr lvl="1"/>
            <a:r>
              <a:rPr lang="en-US" sz="1600" dirty="0"/>
              <a:t>How can the risk event be avoided?</a:t>
            </a:r>
          </a:p>
          <a:p>
            <a:pPr lvl="1"/>
            <a:r>
              <a:rPr lang="en-US" sz="1600" dirty="0"/>
              <a:t>What does it mean to accept the risk?</a:t>
            </a:r>
          </a:p>
          <a:p>
            <a:pPr lvl="1"/>
            <a:r>
              <a:rPr lang="en-US" sz="1600" dirty="0"/>
              <a:t>If we transfer the risk, who does it go to and is that a feasible option?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269875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16" y="1228883"/>
            <a:ext cx="973933" cy="3478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455" y="1687764"/>
            <a:ext cx="5285690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8590" y="1307592"/>
            <a:ext cx="7941337" cy="4787152"/>
          </a:xfrm>
        </p:spPr>
        <p:txBody>
          <a:bodyPr/>
          <a:lstStyle/>
          <a:p>
            <a:r>
              <a:rPr lang="en-US" dirty="0" smtClean="0"/>
              <a:t>Acceptance (accepting the consequences – do nothing, or have a contingency plan)</a:t>
            </a:r>
          </a:p>
          <a:p>
            <a:r>
              <a:rPr lang="en-US" dirty="0" smtClean="0"/>
              <a:t>Control (reducing the expected value of the threat)</a:t>
            </a:r>
          </a:p>
          <a:p>
            <a:pPr lvl="1"/>
            <a:r>
              <a:rPr lang="en-US" dirty="0" smtClean="0"/>
              <a:t>Minimizing the probability of risk occurrence (first)</a:t>
            </a:r>
          </a:p>
          <a:p>
            <a:pPr lvl="1"/>
            <a:r>
              <a:rPr lang="en-US" dirty="0" smtClean="0"/>
              <a:t>Minimizing the impact of the risk should it occur (second)</a:t>
            </a:r>
          </a:p>
          <a:p>
            <a:r>
              <a:rPr lang="en-US" dirty="0" smtClean="0"/>
              <a:t>Transference (passing the threat to a third party – e.g., subcontract, warranty, insurance)</a:t>
            </a:r>
          </a:p>
          <a:p>
            <a:r>
              <a:rPr lang="en-US" dirty="0" smtClean="0"/>
              <a:t>Avoidance (eliminating a specific threat – e.g., accomplish the work package, take an alternative approach)</a:t>
            </a:r>
          </a:p>
          <a:p>
            <a:r>
              <a:rPr lang="en-US" dirty="0" smtClean="0"/>
              <a:t>Monitor – used to observe a risk that may become obsolete/inactive or overcome by events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Response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76614"/>
              </p:ext>
            </p:extLst>
          </p:nvPr>
        </p:nvGraphicFramePr>
        <p:xfrm>
          <a:off x="871538" y="1371600"/>
          <a:ext cx="7835140" cy="3835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95732"/>
                <a:gridCol w="3392556"/>
                <a:gridCol w="2146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Risk Event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Potential Response Plans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Strategy</a:t>
                      </a:r>
                      <a:endParaRPr lang="en-US"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fails to identify all requirements, causing development to be incomplete.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 with customer before contract award to ensure sufficient level of requirements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Control (Reduce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Probability)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1112520">
                <a:tc v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Include contractual clause requiring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customer clarification of requirements, with penalties for noncompliance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Control (Reduce Impact);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Transference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New personnel unavailable due to recruiting/staffing delays causes delay in prototype validation.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Schedule existing personnel to work overtime to ensure completion on time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Control (Reduce Impact)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Extend overall project completion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date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Acceptance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Perform prototype validation using automated software tool instead of personnel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Avoidance (Alternative approach)</a:t>
                      </a:r>
                      <a:endParaRPr lang="en-US" sz="14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70886" y="5286512"/>
            <a:ext cx="7941337" cy="968514"/>
          </a:xfrm>
        </p:spPr>
        <p:txBody>
          <a:bodyPr/>
          <a:lstStyle/>
          <a:p>
            <a:r>
              <a:rPr lang="en-US" sz="1800" dirty="0"/>
              <a:t>Not every response strategy is </a:t>
            </a:r>
            <a:r>
              <a:rPr lang="en-US" sz="1800" dirty="0" smtClean="0"/>
              <a:t>“control”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89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r>
              <a:rPr lang="en-US" dirty="0" smtClean="0"/>
              <a:t> </a:t>
            </a:r>
            <a:r>
              <a:rPr lang="en-US" dirty="0"/>
              <a:t>– Develop Risk Response Plan and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Execute the RM plan/strategies</a:t>
            </a:r>
          </a:p>
          <a:p>
            <a:pPr lvl="1"/>
            <a:r>
              <a:rPr lang="en-US" sz="1600" dirty="0" smtClean="0"/>
              <a:t>Carry out risk management plan as part of project execution</a:t>
            </a:r>
          </a:p>
          <a:p>
            <a:pPr lvl="1"/>
            <a:r>
              <a:rPr lang="en-US" sz="1600" dirty="0" smtClean="0"/>
              <a:t>Include risk reviews in the agenda for regularly held project status meetings:</a:t>
            </a:r>
          </a:p>
          <a:p>
            <a:pPr lvl="2"/>
            <a:r>
              <a:rPr lang="en-US" sz="1400" dirty="0" smtClean="0"/>
              <a:t>Progress made in risk management plan</a:t>
            </a:r>
          </a:p>
          <a:p>
            <a:pPr lvl="2"/>
            <a:r>
              <a:rPr lang="en-US" sz="1400" dirty="0" smtClean="0"/>
              <a:t>Risk areas and descriptions</a:t>
            </a:r>
          </a:p>
          <a:p>
            <a:pPr lvl="2"/>
            <a:r>
              <a:rPr lang="en-US" sz="1400" dirty="0" smtClean="0"/>
              <a:t>New problems observed or anticipated</a:t>
            </a:r>
          </a:p>
          <a:p>
            <a:pPr lvl="2"/>
            <a:r>
              <a:rPr lang="en-US" sz="1400" dirty="0" smtClean="0"/>
              <a:t>Management action required</a:t>
            </a:r>
          </a:p>
          <a:p>
            <a:r>
              <a:rPr lang="en-US" sz="1800" dirty="0" smtClean="0"/>
              <a:t>Evaluate Results</a:t>
            </a:r>
          </a:p>
          <a:p>
            <a:pPr lvl="1"/>
            <a:r>
              <a:rPr lang="en-US" sz="1600" dirty="0" smtClean="0"/>
              <a:t>Identify improvements to the overall RM process</a:t>
            </a:r>
          </a:p>
          <a:p>
            <a:pPr lvl="1"/>
            <a:r>
              <a:rPr lang="en-US" sz="1600" dirty="0" smtClean="0"/>
              <a:t>Evaluate the effectiveness of response strategies – did they work?</a:t>
            </a:r>
          </a:p>
          <a:p>
            <a:r>
              <a:rPr lang="en-US" sz="1800" dirty="0" smtClean="0"/>
              <a:t>Continuously document risks throughout the project life cycle</a:t>
            </a:r>
          </a:p>
          <a:p>
            <a:r>
              <a:rPr lang="en-US" sz="1800" dirty="0" smtClean="0"/>
              <a:t>Improve your process and guidelines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Execute, Evaluate,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0886" y="119991"/>
            <a:ext cx="8273114" cy="981684"/>
          </a:xfrm>
        </p:spPr>
        <p:txBody>
          <a:bodyPr/>
          <a:lstStyle/>
          <a:p>
            <a:r>
              <a:rPr lang="en-US" dirty="0" smtClean="0"/>
              <a:t>Determine Contingency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6" y="2855836"/>
            <a:ext cx="7941337" cy="3976599"/>
          </a:xfrm>
        </p:spPr>
        <p:txBody>
          <a:bodyPr/>
          <a:lstStyle/>
          <a:p>
            <a:r>
              <a:rPr lang="en-US" dirty="0"/>
              <a:t>Draft contingency plans for high priority risks, as </a:t>
            </a:r>
            <a:r>
              <a:rPr lang="en-US" dirty="0" smtClean="0"/>
              <a:t>appropriate.</a:t>
            </a:r>
          </a:p>
          <a:p>
            <a:r>
              <a:rPr lang="en-US" dirty="0"/>
              <a:t>Required for critical </a:t>
            </a:r>
            <a:r>
              <a:rPr lang="en-US" dirty="0" smtClean="0"/>
              <a:t>risks</a:t>
            </a:r>
            <a:r>
              <a:rPr lang="en-US" dirty="0"/>
              <a:t> </a:t>
            </a:r>
            <a:r>
              <a:rPr lang="en-US" dirty="0" smtClean="0"/>
              <a:t>at a minimum.</a:t>
            </a:r>
            <a:endParaRPr lang="en-US" dirty="0"/>
          </a:p>
          <a:p>
            <a:r>
              <a:rPr lang="en-US" dirty="0" smtClean="0"/>
              <a:t>Accepted </a:t>
            </a:r>
            <a:r>
              <a:rPr lang="en-US" dirty="0"/>
              <a:t>risks do not require contingency </a:t>
            </a:r>
            <a:r>
              <a:rPr lang="en-US" dirty="0" smtClean="0"/>
              <a:t>plans.</a:t>
            </a:r>
          </a:p>
          <a:p>
            <a:r>
              <a:rPr lang="en-US" dirty="0"/>
              <a:t>Contingency Plans – PM needs to understand the financial impact of risk events, should they occur, and build in necessary </a:t>
            </a:r>
            <a:r>
              <a:rPr lang="en-US" dirty="0" smtClean="0"/>
              <a:t>reserves.</a:t>
            </a:r>
          </a:p>
          <a:p>
            <a:r>
              <a:rPr lang="en-US" dirty="0" smtClean="0"/>
              <a:t>Mark N/A as appropriate in the log; leave no field blank!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269875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16" y="1228883"/>
            <a:ext cx="973933" cy="3478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84" y="1698070"/>
            <a:ext cx="2139881" cy="518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724" y="1698070"/>
            <a:ext cx="2103302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In-Process Review (IPR)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371" y="1889441"/>
            <a:ext cx="7941337" cy="4239828"/>
          </a:xfrm>
        </p:spPr>
        <p:txBody>
          <a:bodyPr/>
          <a:lstStyle/>
          <a:p>
            <a:r>
              <a:rPr lang="en-US" dirty="0" smtClean="0"/>
              <a:t>Improves </a:t>
            </a:r>
            <a:r>
              <a:rPr lang="en-US" b="1" dirty="0"/>
              <a:t>delivery excellence </a:t>
            </a:r>
            <a:r>
              <a:rPr lang="en-US" dirty="0"/>
              <a:t>in support of our customers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consistent engagement delivery standards and expectations across Attain programs</a:t>
            </a:r>
          </a:p>
          <a:p>
            <a:pPr lvl="0"/>
            <a:r>
              <a:rPr lang="en-US" dirty="0" smtClean="0"/>
              <a:t>Supports </a:t>
            </a:r>
            <a:r>
              <a:rPr lang="en-US" dirty="0"/>
              <a:t>successful project execution and </a:t>
            </a:r>
            <a:r>
              <a:rPr lang="en-US" dirty="0" smtClean="0"/>
              <a:t>delivery </a:t>
            </a:r>
            <a:r>
              <a:rPr lang="en-US" b="1" dirty="0" smtClean="0"/>
              <a:t>(manage the business)</a:t>
            </a:r>
            <a:endParaRPr lang="en-US" b="1" dirty="0"/>
          </a:p>
          <a:p>
            <a:pPr lvl="0"/>
            <a:r>
              <a:rPr lang="en-US" dirty="0" smtClean="0"/>
              <a:t>Focuses </a:t>
            </a:r>
            <a:r>
              <a:rPr lang="en-US" dirty="0"/>
              <a:t>on proactive and expeditious discovery of potential and perceived </a:t>
            </a:r>
            <a:r>
              <a:rPr lang="en-US" dirty="0" smtClean="0"/>
              <a:t>issues; ensures </a:t>
            </a:r>
            <a:r>
              <a:rPr lang="en-US" dirty="0"/>
              <a:t>action is taken to avoid, recover from, or minimize </a:t>
            </a:r>
            <a:r>
              <a:rPr lang="en-US" dirty="0" smtClean="0"/>
              <a:t>risk / issue impact </a:t>
            </a:r>
          </a:p>
          <a:p>
            <a:pPr lvl="0"/>
            <a:r>
              <a:rPr lang="en-US" dirty="0" smtClean="0"/>
              <a:t>Monitors </a:t>
            </a:r>
            <a:r>
              <a:rPr lang="en-US" dirty="0"/>
              <a:t>client satisfaction and </a:t>
            </a:r>
            <a:r>
              <a:rPr lang="en-US" dirty="0" smtClean="0"/>
              <a:t>enhances </a:t>
            </a:r>
            <a:r>
              <a:rPr lang="en-US" dirty="0"/>
              <a:t>client </a:t>
            </a:r>
            <a:r>
              <a:rPr lang="en-US" dirty="0" smtClean="0"/>
              <a:t>relationships </a:t>
            </a:r>
            <a:r>
              <a:rPr lang="en-US" b="1" dirty="0" smtClean="0"/>
              <a:t>(grow the business)</a:t>
            </a:r>
          </a:p>
          <a:p>
            <a:pPr lvl="0"/>
            <a:r>
              <a:rPr lang="en-US" dirty="0"/>
              <a:t>A</a:t>
            </a:r>
            <a:r>
              <a:rPr lang="en-US" dirty="0" smtClean="0"/>
              <a:t> “sounding board” </a:t>
            </a:r>
            <a:r>
              <a:rPr lang="en-US" dirty="0"/>
              <a:t>in which the PMs elicit feedback, ideas, and support for </a:t>
            </a:r>
            <a:r>
              <a:rPr lang="en-US" dirty="0" smtClean="0"/>
              <a:t>successful </a:t>
            </a:r>
            <a:r>
              <a:rPr lang="en-US" dirty="0"/>
              <a:t>project </a:t>
            </a:r>
            <a:r>
              <a:rPr lang="en-US" dirty="0" smtClean="0"/>
              <a:t>execution</a:t>
            </a:r>
          </a:p>
          <a:p>
            <a:pPr lvl="0"/>
            <a:r>
              <a:rPr lang="en-US" dirty="0" smtClean="0"/>
              <a:t>Facilitates team cadence and Attain DNA </a:t>
            </a:r>
            <a:r>
              <a:rPr lang="en-US" b="1" dirty="0" smtClean="0"/>
              <a:t>(strategic intent)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Holistic risk-based management approach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0886" y="74271"/>
            <a:ext cx="7941337" cy="981684"/>
          </a:xfrm>
        </p:spPr>
        <p:txBody>
          <a:bodyPr/>
          <a:lstStyle/>
          <a:p>
            <a:r>
              <a:rPr lang="en-US" dirty="0" smtClean="0"/>
              <a:t>IPR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5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 framework?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5" b="49616"/>
          <a:stretch/>
        </p:blipFill>
        <p:spPr bwMode="auto">
          <a:xfrm>
            <a:off x="2454767" y="1223888"/>
            <a:ext cx="1518479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9" r="33390" b="49836"/>
          <a:stretch/>
        </p:blipFill>
        <p:spPr bwMode="auto">
          <a:xfrm>
            <a:off x="3913379" y="1223888"/>
            <a:ext cx="1547446" cy="266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9" b="49792"/>
          <a:stretch/>
        </p:blipFill>
        <p:spPr bwMode="auto">
          <a:xfrm>
            <a:off x="5431858" y="1221543"/>
            <a:ext cx="1514622" cy="26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2" r="66425"/>
          <a:stretch/>
        </p:blipFill>
        <p:spPr bwMode="auto">
          <a:xfrm>
            <a:off x="2454767" y="3896750"/>
            <a:ext cx="1553649" cy="26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6" t="50031" r="32934"/>
          <a:stretch/>
        </p:blipFill>
        <p:spPr bwMode="auto">
          <a:xfrm>
            <a:off x="3944277" y="3885027"/>
            <a:ext cx="1547446" cy="26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whichplm.com/wp-content/uploads/2012/06/Project-Management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7" t="49810"/>
          <a:stretch/>
        </p:blipFill>
        <p:spPr bwMode="auto">
          <a:xfrm>
            <a:off x="5424824" y="3896750"/>
            <a:ext cx="1521656" cy="26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5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3172" y="1886335"/>
            <a:ext cx="4846869" cy="4239828"/>
          </a:xfrm>
        </p:spPr>
        <p:txBody>
          <a:bodyPr/>
          <a:lstStyle/>
          <a:p>
            <a:r>
              <a:rPr lang="en-US" dirty="0" smtClean="0"/>
              <a:t>Quantitative improvements for metrics-based reporting and root cause analysis</a:t>
            </a:r>
          </a:p>
          <a:p>
            <a:r>
              <a:rPr lang="en-US" dirty="0" smtClean="0"/>
              <a:t>Use 5-why methodology for root cause</a:t>
            </a:r>
          </a:p>
          <a:p>
            <a:r>
              <a:rPr lang="en-US" dirty="0" smtClean="0"/>
              <a:t>Document and report results; project roll up and organization roll up</a:t>
            </a:r>
          </a:p>
          <a:p>
            <a:r>
              <a:rPr lang="en-US" dirty="0" smtClean="0"/>
              <a:t>Obtain buy-in from executive management; data-driven decision making!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Perform Quantitative and Root Cause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In-Process Review (IPR) Methodology Cont’d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640" y="1886335"/>
            <a:ext cx="3116557" cy="1937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05" y="3262589"/>
            <a:ext cx="3460975" cy="1570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86" y="4457381"/>
            <a:ext cx="2969837" cy="1858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86" y="5321076"/>
            <a:ext cx="5709543" cy="1309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2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87840" y="1371600"/>
            <a:ext cx="3136889" cy="4787152"/>
          </a:xfrm>
        </p:spPr>
        <p:txBody>
          <a:bodyPr anchor="ctr"/>
          <a:lstStyle/>
          <a:p>
            <a:r>
              <a:rPr lang="en-US" sz="1600" dirty="0"/>
              <a:t>Continuously identify new risks</a:t>
            </a:r>
          </a:p>
          <a:p>
            <a:r>
              <a:rPr lang="en-US" sz="1600" dirty="0"/>
              <a:t>Continuously analyze, re-score, and reprioritize risks</a:t>
            </a:r>
          </a:p>
          <a:p>
            <a:r>
              <a:rPr lang="en-US" sz="1600" dirty="0"/>
              <a:t>Continuously assess risks and response strategies – e.g., other events may occur which disrupt the viability of your response </a:t>
            </a:r>
            <a:r>
              <a:rPr lang="en-US" sz="1600" dirty="0" smtClean="0"/>
              <a:t>plan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Risk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91872" y="1371600"/>
            <a:ext cx="4923693" cy="49004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036306"/>
              </p:ext>
            </p:extLst>
          </p:nvPr>
        </p:nvGraphicFramePr>
        <p:xfrm>
          <a:off x="698285" y="1424608"/>
          <a:ext cx="5123296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06952" y="3608914"/>
            <a:ext cx="1493532" cy="42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27727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IPR Template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64262" y="1205952"/>
            <a:ext cx="5904949" cy="2703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25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Open Sans"/>
              </a:defRPr>
            </a:lvl1pPr>
            <a:lvl2pPr marL="685800" indent="-231775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Franklin Gothic Book" panose="020B0503020102020204" pitchFamily="34" charset="0"/>
              <a:buChar char="•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Open Sans"/>
              </a:defRPr>
            </a:lvl2pPr>
            <a:lvl3pPr marL="103505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Franklin Gothic Book" panose="020B0503020102020204" pitchFamily="34" charset="0"/>
              <a:buChar char="—"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5" name="Picture 4" descr="IPR Template_FINAL_v1.0_100114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" t="29174" r="20155" b="8225"/>
          <a:stretch/>
        </p:blipFill>
        <p:spPr>
          <a:xfrm>
            <a:off x="669288" y="2798068"/>
            <a:ext cx="8344531" cy="3704971"/>
          </a:xfrm>
          <a:prstGeom prst="flowChartDocumen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085141" y="842332"/>
            <a:ext cx="173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Template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669288" y="1303451"/>
            <a:ext cx="7941337" cy="4787152"/>
          </a:xfrm>
        </p:spPr>
        <p:txBody>
          <a:bodyPr/>
          <a:lstStyle/>
          <a:p>
            <a:r>
              <a:rPr lang="en-US" dirty="0" smtClean="0"/>
              <a:t>Use the correct version! (Delivery Center of Excellence – SharePoint)</a:t>
            </a:r>
          </a:p>
          <a:p>
            <a:r>
              <a:rPr lang="en-US" dirty="0" smtClean="0"/>
              <a:t>Provide to Delivery Excellence each month </a:t>
            </a:r>
          </a:p>
          <a:p>
            <a:r>
              <a:rPr lang="en-US" dirty="0" smtClean="0"/>
              <a:t>Perform peer reviews</a:t>
            </a:r>
          </a:p>
        </p:txBody>
      </p:sp>
    </p:spTree>
    <p:extLst>
      <p:ext uri="{BB962C8B-B14F-4D97-AF65-F5344CB8AC3E}">
        <p14:creationId xmlns:p14="http://schemas.microsoft.com/office/powerpoint/2010/main" val="20315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4A – </a:t>
            </a:r>
            <a:r>
              <a:rPr lang="en-US" dirty="0" smtClean="0"/>
              <a:t>IPR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Perform Monthly Reviews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Reviews of IPRs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886335"/>
            <a:ext cx="3838571" cy="4239828"/>
          </a:xfrm>
        </p:spPr>
        <p:txBody>
          <a:bodyPr/>
          <a:lstStyle/>
          <a:p>
            <a:r>
              <a:rPr lang="en-US" dirty="0" smtClean="0"/>
              <a:t>Perform Monthly </a:t>
            </a:r>
            <a:r>
              <a:rPr lang="en-US" dirty="0"/>
              <a:t>Peer Reviews (Minimum: Risk Sections)</a:t>
            </a:r>
          </a:p>
          <a:p>
            <a:r>
              <a:rPr lang="en-US" dirty="0" smtClean="0"/>
              <a:t>Planned vs. Actual Risk Values</a:t>
            </a:r>
          </a:p>
          <a:p>
            <a:pPr lvl="1"/>
            <a:r>
              <a:rPr lang="en-US" dirty="0" smtClean="0"/>
              <a:t>Probability x Impact=Severity</a:t>
            </a:r>
          </a:p>
          <a:p>
            <a:pPr lvl="1"/>
            <a:r>
              <a:rPr lang="en-US" dirty="0" smtClean="0"/>
              <a:t>5x5 Matrix = Maximum 300 points</a:t>
            </a:r>
          </a:p>
          <a:p>
            <a:r>
              <a:rPr lang="en-US" dirty="0"/>
              <a:t>Root cause(s) </a:t>
            </a:r>
            <a:r>
              <a:rPr lang="en-US" dirty="0" smtClean="0"/>
              <a:t>identified</a:t>
            </a:r>
          </a:p>
          <a:p>
            <a:r>
              <a:rPr lang="en-US" dirty="0" smtClean="0"/>
              <a:t>Corrective actions identified and tracked to closure</a:t>
            </a:r>
          </a:p>
          <a:p>
            <a:r>
              <a:rPr lang="en-US" dirty="0" smtClean="0"/>
              <a:t>Collect metrics</a:t>
            </a:r>
          </a:p>
          <a:p>
            <a:r>
              <a:rPr lang="en-US" dirty="0" smtClean="0"/>
              <a:t>Document outcomes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36" y="2112264"/>
            <a:ext cx="3770275" cy="1826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1" y="3521617"/>
            <a:ext cx="4372740" cy="19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Satisfaction – Why bother?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understanding of your customer’s value perception</a:t>
            </a:r>
          </a:p>
          <a:p>
            <a:r>
              <a:rPr lang="en-US" dirty="0" smtClean="0"/>
              <a:t>Customer-focused changes</a:t>
            </a:r>
          </a:p>
          <a:p>
            <a:r>
              <a:rPr lang="en-US" dirty="0" smtClean="0"/>
              <a:t>Stay competitive</a:t>
            </a:r>
          </a:p>
          <a:p>
            <a:r>
              <a:rPr lang="en-US" dirty="0" smtClean="0"/>
              <a:t>Secure new business</a:t>
            </a:r>
          </a:p>
          <a:p>
            <a:r>
              <a:rPr lang="en-US" dirty="0" smtClean="0"/>
              <a:t>Ensure successful delivery of quality products and services</a:t>
            </a:r>
          </a:p>
          <a:p>
            <a:r>
              <a:rPr lang="en-US" dirty="0" smtClean="0"/>
              <a:t>Reduce risks</a:t>
            </a:r>
          </a:p>
          <a:p>
            <a:r>
              <a:rPr lang="en-US" dirty="0" smtClean="0"/>
              <a:t>Increase customer satisfaction</a:t>
            </a:r>
          </a:p>
          <a:p>
            <a:r>
              <a:rPr lang="en-US" dirty="0" smtClean="0"/>
              <a:t>Increase employee satisfaction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43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Value of the Program to You and Your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Satisfaction Program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0885" y="1798153"/>
            <a:ext cx="7941338" cy="4443034"/>
          </a:xfrm>
        </p:spPr>
        <p:txBody>
          <a:bodyPr/>
          <a:lstStyle/>
          <a:p>
            <a:r>
              <a:rPr lang="en-US" sz="1800" dirty="0" smtClean="0"/>
              <a:t>Schedule initial face-to-face customer meeting; set the expectations</a:t>
            </a:r>
          </a:p>
          <a:p>
            <a:r>
              <a:rPr lang="en-US" sz="1800" dirty="0" smtClean="0"/>
              <a:t>Unbiased </a:t>
            </a:r>
            <a:r>
              <a:rPr lang="en-US" sz="1800" dirty="0"/>
              <a:t>third </a:t>
            </a:r>
            <a:r>
              <a:rPr lang="en-US" sz="1800" dirty="0" smtClean="0"/>
              <a:t>party; “sounding board” for your customer; align to your IPRs</a:t>
            </a:r>
          </a:p>
          <a:p>
            <a:r>
              <a:rPr lang="en-US" sz="1800" dirty="0" smtClean="0"/>
              <a:t>Thresholds/results determine further actions needed (e.g., quality assessments); “The Sweet Spot”</a:t>
            </a:r>
          </a:p>
          <a:p>
            <a:r>
              <a:rPr lang="en-US" sz="1800" b="1" dirty="0" smtClean="0"/>
              <a:t>New projects: </a:t>
            </a:r>
            <a:r>
              <a:rPr lang="en-US" sz="1800" dirty="0" smtClean="0"/>
              <a:t>baseline </a:t>
            </a:r>
            <a:r>
              <a:rPr lang="en-US" sz="1800" dirty="0"/>
              <a:t>survey NLT 2-3 </a:t>
            </a:r>
            <a:r>
              <a:rPr lang="en-US" sz="1800" dirty="0" smtClean="0"/>
              <a:t>months from start</a:t>
            </a:r>
          </a:p>
          <a:p>
            <a:r>
              <a:rPr lang="en-US" sz="1800" b="1" dirty="0" smtClean="0"/>
              <a:t>Ongoing: </a:t>
            </a:r>
            <a:r>
              <a:rPr lang="en-US" sz="1800" dirty="0" smtClean="0"/>
              <a:t>per customer typically 3-6 months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44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GOAL: &gt;4.0 on 1-5 Rated Scale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6" y="4346259"/>
            <a:ext cx="3901778" cy="1963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074636"/>
            <a:ext cx="3063433" cy="219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438" y="4507500"/>
            <a:ext cx="2979758" cy="1869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9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Performance Models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IPR Risk to Predict Customer Satisfaction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26" y="3776853"/>
            <a:ext cx="7534275" cy="226695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>
          <a:xfrm>
            <a:off x="870886" y="1886335"/>
            <a:ext cx="7941337" cy="4239828"/>
          </a:xfrm>
        </p:spPr>
        <p:txBody>
          <a:bodyPr/>
          <a:lstStyle/>
          <a:p>
            <a:r>
              <a:rPr lang="en-US" dirty="0" smtClean="0"/>
              <a:t>Predicted Factors:</a:t>
            </a:r>
          </a:p>
          <a:p>
            <a:pPr lvl="1"/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Value to the Client</a:t>
            </a:r>
          </a:p>
          <a:p>
            <a:r>
              <a:rPr lang="en-US" dirty="0" smtClean="0"/>
              <a:t>Risk Factors = 300 points; overall risk is averaged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Sweet Spot!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0885" y="1798153"/>
            <a:ext cx="7941338" cy="4443034"/>
          </a:xfrm>
        </p:spPr>
        <p:txBody>
          <a:bodyPr/>
          <a:lstStyle/>
          <a:p>
            <a:r>
              <a:rPr lang="en-US" sz="1600" dirty="0" smtClean="0"/>
              <a:t>The Sweet Spot! Risk factors a prediction of customer satisfaction</a:t>
            </a:r>
          </a:p>
          <a:p>
            <a:r>
              <a:rPr lang="en-US" sz="1600" dirty="0" smtClean="0"/>
              <a:t>Achieving</a:t>
            </a:r>
          </a:p>
          <a:p>
            <a:pPr lvl="1"/>
            <a:r>
              <a:rPr lang="en-US" sz="1400" dirty="0" smtClean="0"/>
              <a:t>Delivery Excellence and Finance validating financials monthly</a:t>
            </a:r>
          </a:p>
          <a:p>
            <a:pPr lvl="1"/>
            <a:r>
              <a:rPr lang="en-US" sz="1400" dirty="0" smtClean="0"/>
              <a:t>Completing IPR risk data monthly</a:t>
            </a:r>
          </a:p>
          <a:p>
            <a:pPr lvl="1"/>
            <a:r>
              <a:rPr lang="en-US" sz="1400" dirty="0" smtClean="0"/>
              <a:t>Obtaining independent customer satisfaction input</a:t>
            </a:r>
          </a:p>
          <a:p>
            <a:r>
              <a:rPr lang="en-US" sz="1600" dirty="0" smtClean="0"/>
              <a:t>Maintaining</a:t>
            </a:r>
          </a:p>
          <a:p>
            <a:pPr lvl="1"/>
            <a:r>
              <a:rPr lang="en-US" sz="1400" dirty="0" smtClean="0"/>
              <a:t>Quarterly IPRs</a:t>
            </a:r>
          </a:p>
          <a:p>
            <a:pPr lvl="1"/>
            <a:r>
              <a:rPr lang="en-US" sz="1400" dirty="0" smtClean="0"/>
              <a:t>Performing peer reviews</a:t>
            </a:r>
          </a:p>
          <a:p>
            <a:pPr lvl="1"/>
            <a:r>
              <a:rPr lang="en-US" sz="1400" dirty="0" smtClean="0"/>
              <a:t>IPR action items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attain2014.sharepoint.com/DCOE/IQA/Lists/ActionItems/IPR%20Actions.aspx</a:t>
            </a:r>
            <a:endParaRPr lang="en-US" sz="1400" dirty="0" smtClean="0"/>
          </a:p>
          <a:p>
            <a:r>
              <a:rPr lang="en-US" sz="1600" dirty="0" smtClean="0"/>
              <a:t>Correcting</a:t>
            </a:r>
          </a:p>
          <a:p>
            <a:pPr lvl="1"/>
            <a:r>
              <a:rPr lang="en-US" sz="1400" dirty="0" smtClean="0"/>
              <a:t>Separate risk review meetings based on:</a:t>
            </a:r>
          </a:p>
          <a:p>
            <a:pPr lvl="2"/>
            <a:r>
              <a:rPr lang="en-US" sz="1400" dirty="0" smtClean="0"/>
              <a:t>Risk scores &gt;100 pts AND customer satisfaction scores &lt;4.0</a:t>
            </a:r>
          </a:p>
          <a:p>
            <a:pPr lvl="2"/>
            <a:r>
              <a:rPr lang="en-US" sz="1400" dirty="0" smtClean="0"/>
              <a:t>OR customer satisfaction score &lt;3.8</a:t>
            </a:r>
          </a:p>
          <a:p>
            <a:pPr lvl="2"/>
            <a:r>
              <a:rPr lang="en-US" sz="1400" dirty="0" smtClean="0"/>
              <a:t>OR risk scores &gt;150 trended 2-3 months</a:t>
            </a:r>
          </a:p>
          <a:p>
            <a:pPr lvl="1"/>
            <a:r>
              <a:rPr lang="en-US" sz="1400" dirty="0" smtClean="0"/>
              <a:t>Corrective action plans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46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Performance model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20419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Sweet Spot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47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Risk vs. Customer Satisfaction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53" y="1955788"/>
            <a:ext cx="8130602" cy="435254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072384" y="3218688"/>
            <a:ext cx="2898648" cy="1444752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5880" y="291805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Open Sans"/>
                <a:cs typeface="Open Sans"/>
              </a:rPr>
              <a:t>The Sweet Spot!</a:t>
            </a:r>
            <a:endParaRPr lang="en-US" dirty="0">
              <a:solidFill>
                <a:srgbClr val="C0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080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IPR Risk &lt;100 points</a:t>
            </a:r>
          </a:p>
          <a:p>
            <a:r>
              <a:rPr lang="en-US" dirty="0" smtClean="0"/>
              <a:t>Customer Satisfaction Survey Complete and &gt;4.0</a:t>
            </a:r>
          </a:p>
          <a:p>
            <a:r>
              <a:rPr lang="en-US" dirty="0" smtClean="0"/>
              <a:t>All three predictors green</a:t>
            </a:r>
          </a:p>
          <a:p>
            <a:endParaRPr lang="en-US" dirty="0"/>
          </a:p>
          <a:p>
            <a:r>
              <a:rPr lang="en-US" dirty="0" smtClean="0"/>
              <a:t>Continue Quarterly IPRs with IPR Board</a:t>
            </a:r>
          </a:p>
          <a:p>
            <a:r>
              <a:rPr lang="en-US" dirty="0" smtClean="0"/>
              <a:t>Provide IPRs monthly to Delivery Excellence</a:t>
            </a:r>
          </a:p>
          <a:p>
            <a:r>
              <a:rPr lang="en-US" dirty="0" smtClean="0"/>
              <a:t>Ongoing Internal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eetings</a:t>
            </a:r>
            <a:endParaRPr lang="en-US" dirty="0"/>
          </a:p>
          <a:p>
            <a:r>
              <a:rPr lang="en-US" dirty="0" smtClean="0"/>
              <a:t>Customer Satisfaction Surveys (every 3-6 months)</a:t>
            </a:r>
            <a:endParaRPr lang="en-US" dirty="0"/>
          </a:p>
          <a:p>
            <a:r>
              <a:rPr lang="en-US" dirty="0" smtClean="0"/>
              <a:t>Corrective Action Plan (as needed)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Green Project – Steady-State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 In-depth Risk Assessment and Corrective Action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652666" y="1253276"/>
            <a:ext cx="357809" cy="357809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IPR Risk Between 100 – 200 points </a:t>
            </a:r>
          </a:p>
          <a:p>
            <a:r>
              <a:rPr lang="en-US" dirty="0" smtClean="0"/>
              <a:t>Customer Satisfaction Survey Complete and &gt;3.8</a:t>
            </a:r>
          </a:p>
          <a:p>
            <a:r>
              <a:rPr lang="en-US" dirty="0" smtClean="0"/>
              <a:t>Any of the three predictors yellow 2 months or more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Continue Quarterly IPRs with IPR Board</a:t>
            </a:r>
          </a:p>
          <a:p>
            <a:r>
              <a:rPr lang="en-US" dirty="0" smtClean="0"/>
              <a:t>Provide IPRs monthly to Delivery Excellence</a:t>
            </a:r>
          </a:p>
          <a:p>
            <a:r>
              <a:rPr lang="en-US" dirty="0" smtClean="0"/>
              <a:t>Ongoing Internal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eetings</a:t>
            </a:r>
            <a:endParaRPr lang="en-US" dirty="0"/>
          </a:p>
          <a:p>
            <a:r>
              <a:rPr lang="en-US" dirty="0" smtClean="0"/>
              <a:t>Customer Satisfaction Surveys (increased frequency)</a:t>
            </a:r>
            <a:endParaRPr lang="en-US" dirty="0"/>
          </a:p>
          <a:p>
            <a:r>
              <a:rPr lang="en-US" dirty="0" smtClean="0"/>
              <a:t>Corrective Action Plan (REQUIRED); monitored by partner/senior management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Yellow Project – Increased Risk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 In-depth Risk Assessment and Corrective Action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647" y="1237983"/>
            <a:ext cx="390178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88567"/>
              </p:ext>
            </p:extLst>
          </p:nvPr>
        </p:nvGraphicFramePr>
        <p:xfrm>
          <a:off x="870886" y="1420692"/>
          <a:ext cx="7780172" cy="48701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39899"/>
                <a:gridCol w="46402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Role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Responsibilities</a:t>
                      </a:r>
                      <a:endParaRPr lang="en-US" sz="12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Participates in risk escalation and approves contingency plans</a:t>
                      </a:r>
                      <a:endParaRPr lang="en-US" sz="1200" b="0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Senior Management</a:t>
                      </a:r>
                      <a:endParaRPr 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Provides oversight and resources as needed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Participates in risk escalation and contingency planning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Participates in program management reviews (PMRs) and provides feedback on high risk items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Project Manager (PM)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Documents the risk management plan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Documents risks and its contingency plans on the risk log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Reviews the risk register and contingency plans during project team meetings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Reports risk status to senior management and customer on a regular basis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Ultimately responsible for the final decision regarding risk actions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Arial" panose="020B0604020202020204" pitchFamily="34" charset="0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Project Team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Works with PM to identify, analyze, monitor, and control all risk items during the project lifecycle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Reports risk status to the PM on a regular basis as defined in the PMP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47675" algn="l"/>
                          <a:tab pos="457200" algn="l"/>
                        </a:tabLst>
                        <a:defRPr/>
                      </a:pPr>
                      <a:r>
                        <a:rPr lang="en-US" sz="1200" b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Attain Delivery</a:t>
                      </a:r>
                      <a:r>
                        <a:rPr lang="en-US" sz="1200" b="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Center of Excellence (DCoE)</a:t>
                      </a:r>
                      <a:endParaRPr lang="en-US" sz="12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1801" marR="41801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Receives risk metrics from the PM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Provide process resources and training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Font typeface="Symbol"/>
                        <a:buNone/>
                        <a:tabLst>
                          <a:tab pos="447675" algn="l"/>
                          <a:tab pos="457200" algn="l"/>
                        </a:tabLst>
                      </a:pP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Ensures adherence to the process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IPR Risk &gt;150 points for 2 quarters in a row  </a:t>
            </a:r>
          </a:p>
          <a:p>
            <a:r>
              <a:rPr lang="en-US" dirty="0" smtClean="0"/>
              <a:t>Customer Satisfaction Survey Complete and &lt;3.8</a:t>
            </a:r>
          </a:p>
          <a:p>
            <a:r>
              <a:rPr lang="en-US" dirty="0" smtClean="0"/>
              <a:t>Any of the three predictors yellow 2 quarters or more</a:t>
            </a:r>
          </a:p>
          <a:p>
            <a:r>
              <a:rPr lang="en-US" dirty="0" smtClean="0"/>
              <a:t>Any of the three predictors red for any period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Continue Quarterly IPRs with IPR Board</a:t>
            </a:r>
          </a:p>
          <a:p>
            <a:r>
              <a:rPr lang="en-US" dirty="0" smtClean="0"/>
              <a:t>Provide IPRs monthly to Delivery Excellence</a:t>
            </a:r>
          </a:p>
          <a:p>
            <a:r>
              <a:rPr lang="en-US" dirty="0" smtClean="0"/>
              <a:t>Ongoing Internal </a:t>
            </a:r>
            <a:r>
              <a:rPr lang="en-US" dirty="0"/>
              <a:t>T</a:t>
            </a:r>
            <a:r>
              <a:rPr lang="en-US" dirty="0" smtClean="0"/>
              <a:t>eam </a:t>
            </a:r>
            <a:r>
              <a:rPr lang="en-US" dirty="0"/>
              <a:t>M</a:t>
            </a:r>
            <a:r>
              <a:rPr lang="en-US" dirty="0" smtClean="0"/>
              <a:t>eetings</a:t>
            </a:r>
            <a:endParaRPr lang="en-US" dirty="0"/>
          </a:p>
          <a:p>
            <a:r>
              <a:rPr lang="en-US" dirty="0" smtClean="0"/>
              <a:t>Executive Customer Satisfaction Meetings (weekly)</a:t>
            </a:r>
          </a:p>
          <a:p>
            <a:r>
              <a:rPr lang="en-US" dirty="0" smtClean="0"/>
              <a:t>Quality Assessment (REQUIRED)</a:t>
            </a:r>
          </a:p>
          <a:p>
            <a:r>
              <a:rPr lang="en-US" dirty="0" smtClean="0"/>
              <a:t>Corrective Action Plan (REQUIRED); presented to and monitored by IPR board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Red Project – Increased Risk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IPR In-depth Risk Assessment and Corrective 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71" y="1237983"/>
            <a:ext cx="390178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and Control Risks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51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70886" y="2935255"/>
            <a:ext cx="7941337" cy="3422688"/>
          </a:xfrm>
        </p:spPr>
        <p:txBody>
          <a:bodyPr/>
          <a:lstStyle/>
          <a:p>
            <a:r>
              <a:rPr lang="en-US" dirty="0"/>
              <a:t>Provide timely risk status to stakeholders</a:t>
            </a:r>
          </a:p>
          <a:p>
            <a:r>
              <a:rPr lang="en-US" dirty="0"/>
              <a:t>Facilitate effective and strategically aligned decision making</a:t>
            </a:r>
          </a:p>
          <a:p>
            <a:r>
              <a:rPr lang="en-US" dirty="0"/>
              <a:t>Document risk management communication and reporting frequency in the risk management plan (or PMP)</a:t>
            </a:r>
          </a:p>
          <a:p>
            <a:r>
              <a:rPr lang="en-US" dirty="0"/>
              <a:t>Continuously review and update the risk log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00323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16" y="1259331"/>
            <a:ext cx="973933" cy="3478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006" y="1805812"/>
            <a:ext cx="2139881" cy="518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084" y="1665698"/>
            <a:ext cx="2391596" cy="9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Corrective Action / Issue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0887" y="1886335"/>
            <a:ext cx="4669942" cy="4239828"/>
          </a:xfrm>
        </p:spPr>
        <p:txBody>
          <a:bodyPr/>
          <a:lstStyle/>
          <a:p>
            <a:r>
              <a:rPr lang="en-US" dirty="0" smtClean="0"/>
              <a:t>Perform proactive/reactive QA assessments</a:t>
            </a:r>
          </a:p>
          <a:p>
            <a:pPr lvl="1"/>
            <a:r>
              <a:rPr lang="en-US" dirty="0" smtClean="0"/>
              <a:t>On site with customer/team</a:t>
            </a:r>
          </a:p>
          <a:p>
            <a:pPr lvl="1"/>
            <a:r>
              <a:rPr lang="en-US" dirty="0" smtClean="0"/>
              <a:t>Interview all stakeholders</a:t>
            </a:r>
          </a:p>
          <a:p>
            <a:pPr lvl="1"/>
            <a:r>
              <a:rPr lang="en-US" dirty="0" smtClean="0"/>
              <a:t>Review work processes and products</a:t>
            </a:r>
          </a:p>
          <a:p>
            <a:pPr lvl="1"/>
            <a:r>
              <a:rPr lang="en-US" dirty="0" smtClean="0"/>
              <a:t>Identify strengths</a:t>
            </a:r>
          </a:p>
          <a:p>
            <a:pPr lvl="1"/>
            <a:r>
              <a:rPr lang="en-US" dirty="0" smtClean="0"/>
              <a:t>Identify weaknesses</a:t>
            </a:r>
          </a:p>
          <a:p>
            <a:pPr lvl="1"/>
            <a:r>
              <a:rPr lang="en-US" u="sng" dirty="0" smtClean="0"/>
              <a:t>Provide recommendations </a:t>
            </a:r>
            <a:r>
              <a:rPr lang="en-US" dirty="0" smtClean="0"/>
              <a:t>for improvement (corrective/preventive)</a:t>
            </a:r>
          </a:p>
          <a:p>
            <a:r>
              <a:rPr lang="en-US" dirty="0" smtClean="0"/>
              <a:t>Provide action plan/roadmap</a:t>
            </a:r>
          </a:p>
          <a:p>
            <a:r>
              <a:rPr lang="en-US" dirty="0" smtClean="0"/>
              <a:t>Facilitate </a:t>
            </a:r>
            <a:r>
              <a:rPr lang="en-US" dirty="0"/>
              <a:t>and </a:t>
            </a:r>
            <a:r>
              <a:rPr lang="en-US" dirty="0" smtClean="0"/>
              <a:t>monitor corrective/preventive actions</a:t>
            </a:r>
          </a:p>
          <a:p>
            <a:r>
              <a:rPr lang="en-US" dirty="0" smtClean="0"/>
              <a:t>Proposal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52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Ongoing and related to increased or realized risks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71" y="1936604"/>
            <a:ext cx="3047978" cy="18407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4" b="7909"/>
          <a:stretch>
            <a:fillRect/>
          </a:stretch>
        </p:blipFill>
        <p:spPr bwMode="auto">
          <a:xfrm>
            <a:off x="5417602" y="4618624"/>
            <a:ext cx="3283692" cy="1683046"/>
          </a:xfrm>
          <a:prstGeom prst="rect">
            <a:avLst/>
          </a:prstGeom>
          <a:noFill/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29" y="2935138"/>
            <a:ext cx="2548349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Documentation in the CM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53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54200" y="2863816"/>
            <a:ext cx="7941337" cy="3522700"/>
          </a:xfrm>
        </p:spPr>
        <p:txBody>
          <a:bodyPr/>
          <a:lstStyle/>
          <a:p>
            <a:r>
              <a:rPr lang="en-US" dirty="0"/>
              <a:t>Store </a:t>
            </a:r>
            <a:r>
              <a:rPr lang="en-US" dirty="0" smtClean="0"/>
              <a:t>risk documentation </a:t>
            </a:r>
            <a:r>
              <a:rPr lang="en-US" dirty="0"/>
              <a:t>in project’s CM repository (e.g., </a:t>
            </a:r>
            <a:r>
              <a:rPr lang="en-US" dirty="0" smtClean="0"/>
              <a:t>RMP, Risk Log, </a:t>
            </a:r>
            <a:r>
              <a:rPr lang="en-US" dirty="0"/>
              <a:t>etc.)</a:t>
            </a:r>
          </a:p>
          <a:p>
            <a:r>
              <a:rPr lang="en-US" dirty="0"/>
              <a:t>QA personnel ensures </a:t>
            </a:r>
            <a:r>
              <a:rPr lang="en-US" dirty="0" smtClean="0"/>
              <a:t>risk documentation </a:t>
            </a:r>
            <a:r>
              <a:rPr lang="en-US" dirty="0"/>
              <a:t>is uploaded to project CM repository by project CM manager (or designee)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93" y="1243171"/>
            <a:ext cx="781050" cy="3068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84" y="1202179"/>
            <a:ext cx="973933" cy="34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24" y="1537283"/>
            <a:ext cx="816772" cy="933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2" y="1685915"/>
            <a:ext cx="2458898" cy="7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E423-1865-4D85-A0C7-59834F95F79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886" y="1979235"/>
            <a:ext cx="78090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</a:rPr>
              <a:t>Delivery Center of Excellence:</a:t>
            </a:r>
          </a:p>
          <a:p>
            <a:r>
              <a:rPr lang="en-US" dirty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  <a:hlinkClick r:id="rId2"/>
              </a:rPr>
              <a:t>https://</a:t>
            </a:r>
            <a:r>
              <a:rPr lang="en-US" dirty="0" smtClean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  <a:hlinkClick r:id="rId2"/>
              </a:rPr>
              <a:t>attain2014.sharepoint.com/DCOE/SitePages/Home.aspx</a:t>
            </a:r>
            <a:endParaRPr lang="en-US" dirty="0" smtClean="0">
              <a:latin typeface="Segoe UI Semibold" panose="020B0702040204020203" pitchFamily="34" charset="0"/>
              <a:ea typeface="Open Sans Semibold" panose="020B0706030804020204" pitchFamily="34" charset="0"/>
              <a:cs typeface="Segoe UI Semilight" panose="020B0402040204020203" pitchFamily="34" charset="0"/>
            </a:endParaRPr>
          </a:p>
          <a:p>
            <a:endParaRPr lang="en-US" dirty="0" smtClean="0"/>
          </a:p>
          <a:p>
            <a:r>
              <a:rPr lang="en-US" sz="2400" dirty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</a:rPr>
              <a:t>CMMI Overview: </a:t>
            </a:r>
          </a:p>
          <a:p>
            <a:r>
              <a:rPr lang="en-US" dirty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  <a:hlinkClick r:id="rId3"/>
              </a:rPr>
              <a:t>http://cmmiinstitute.com/</a:t>
            </a:r>
            <a:endParaRPr lang="en-US" dirty="0">
              <a:latin typeface="Segoe UI Semibold" panose="020B0702040204020203" pitchFamily="34" charset="0"/>
              <a:ea typeface="Open Sans Semibold" panose="020B0706030804020204" pitchFamily="34" charset="0"/>
              <a:cs typeface="Segoe UI Semilight" panose="020B0402040204020203" pitchFamily="34" charset="0"/>
            </a:endParaRPr>
          </a:p>
          <a:p>
            <a:endParaRPr lang="en-US" dirty="0" smtClean="0"/>
          </a:p>
          <a:p>
            <a:r>
              <a:rPr lang="en-US" sz="2400" dirty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</a:rPr>
              <a:t>CMMI-DEV:</a:t>
            </a:r>
          </a:p>
          <a:p>
            <a:r>
              <a:rPr lang="en-US" dirty="0">
                <a:latin typeface="Segoe UI Semibold" panose="020B0702040204020203" pitchFamily="34" charset="0"/>
                <a:ea typeface="Open Sans Semibold" panose="020B0706030804020204" pitchFamily="34" charset="0"/>
                <a:cs typeface="Segoe UI Semilight" panose="020B0402040204020203" pitchFamily="34" charset="0"/>
                <a:hlinkClick r:id="rId4"/>
              </a:rPr>
              <a:t>http://cmmiinstitute.com/cmmi-solutions/cmmi-for-development/</a:t>
            </a:r>
            <a:endParaRPr lang="en-US" dirty="0">
              <a:latin typeface="Segoe UI Semibold" panose="020B0702040204020203" pitchFamily="34" charset="0"/>
              <a:ea typeface="Open Sans Semibold" panose="020B0706030804020204" pitchFamily="34" charset="0"/>
              <a:cs typeface="Segoe UI Semilight" panose="020B0402040204020203" pitchFamily="34" charset="0"/>
            </a:endParaRPr>
          </a:p>
          <a:p>
            <a:endParaRPr lang="en-US" dirty="0" smtClean="0">
              <a:latin typeface="Segoe UI Semibold" panose="020B0702040204020203" pitchFamily="34" charset="0"/>
              <a:ea typeface="Open Sans Semibold" panose="020B0706030804020204" pitchFamily="34" charset="0"/>
              <a:cs typeface="Segoe UI Semilight" panose="020B0402040204020203" pitchFamily="34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Beth Leonard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Phone: 703-857-2260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deleonard@attain.com</a:t>
            </a:r>
          </a:p>
          <a:p>
            <a:endParaRPr lang="en-US" sz="1400" dirty="0" smtClean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7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0887" y="4941807"/>
            <a:ext cx="3756074" cy="1216944"/>
          </a:xfrm>
        </p:spPr>
        <p:txBody>
          <a:bodyPr/>
          <a:lstStyle/>
          <a:p>
            <a:r>
              <a:rPr lang="en-US" sz="1800" dirty="0" smtClean="0"/>
              <a:t>Project Risk:</a:t>
            </a:r>
          </a:p>
          <a:p>
            <a:pPr lvl="1"/>
            <a:r>
              <a:rPr lang="en-US" sz="1600" dirty="0" smtClean="0"/>
              <a:t>An uncertain event or condition that, if it occurs, has a positive or negative effect on a project objective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986719" y="1319284"/>
            <a:ext cx="5145601" cy="3473282"/>
            <a:chOff x="1986719" y="1319284"/>
            <a:chExt cx="5145601" cy="3473282"/>
          </a:xfrm>
        </p:grpSpPr>
        <p:pic>
          <p:nvPicPr>
            <p:cNvPr id="1026" name="Picture 2" descr="http://www.meandmydiabetes.com/wp-content/uploads/2012/06/Balance-Sca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19" y="1319284"/>
              <a:ext cx="5145601" cy="3473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739570" y="3440891"/>
              <a:ext cx="71064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Threat</a:t>
              </a:r>
              <a:endPara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65760" y="3440890"/>
              <a:ext cx="12004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Opportunity</a:t>
              </a:r>
              <a:endPara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Content Placeholder 4"/>
          <p:cNvSpPr txBox="1">
            <a:spLocks/>
          </p:cNvSpPr>
          <p:nvPr/>
        </p:nvSpPr>
        <p:spPr>
          <a:xfrm>
            <a:off x="5302210" y="4941807"/>
            <a:ext cx="3687045" cy="121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25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31775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Franklin Gothic Book" panose="020B05030201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03505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rgbClr val="E31837"/>
              </a:buClr>
              <a:buFont typeface="Franklin Gothic Book" panose="020B0503020102020204" pitchFamily="34" charset="0"/>
              <a:buChar char="—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Why take a risk:</a:t>
            </a:r>
          </a:p>
          <a:p>
            <a:pPr lvl="1"/>
            <a:r>
              <a:rPr lang="en-US" sz="1600" dirty="0" smtClean="0"/>
              <a:t>To gain a specific reward</a:t>
            </a:r>
          </a:p>
          <a:p>
            <a:pPr lvl="1"/>
            <a:r>
              <a:rPr lang="en-US" sz="1600" dirty="0" smtClean="0"/>
              <a:t>Sometimes, you don’t have a choice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14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systematic </a:t>
            </a:r>
            <a:r>
              <a:rPr lang="en-US" sz="1800" i="1" dirty="0" smtClean="0"/>
              <a:t>process</a:t>
            </a:r>
            <a:r>
              <a:rPr lang="en-US" sz="1800" dirty="0" smtClean="0"/>
              <a:t> of identifying, analyzing, and responding to project risks</a:t>
            </a:r>
          </a:p>
          <a:p>
            <a:r>
              <a:rPr lang="en-US" sz="1800" dirty="0" smtClean="0"/>
              <a:t>It includes maximizing the probability and consequences of positive events and minimizing the probability and consequences of adverse events to project objectives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0886" y="3141170"/>
            <a:ext cx="3912129" cy="2844019"/>
          </a:xfrm>
          <a:prstGeom prst="rect">
            <a:avLst/>
          </a:prstGeom>
          <a:solidFill>
            <a:srgbClr val="6C73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Rockwell" panose="02060603020205020403" pitchFamily="18" charset="0"/>
              </a:rPr>
              <a:t>Benefits of Risk Management: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Minimize management by crisis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Minimize surprises and problems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Gain competitive advantage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Decrease overall project variances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Increase probability of success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Increase profitability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Focus on doing it right the first time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Prevent problems from occurring, or escalating</a:t>
            </a:r>
            <a:endParaRPr lang="en-US" sz="1600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8633" y="3124757"/>
            <a:ext cx="3912129" cy="2844019"/>
          </a:xfrm>
          <a:prstGeom prst="rect">
            <a:avLst/>
          </a:prstGeom>
          <a:solidFill>
            <a:srgbClr val="6C73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latin typeface="Rockwell" panose="02060603020205020403" pitchFamily="18" charset="0"/>
              </a:rPr>
              <a:t>Responsibilities in Risk Management:</a:t>
            </a:r>
          </a:p>
          <a:p>
            <a:r>
              <a:rPr lang="en-US" sz="1600" i="1" dirty="0" smtClean="0">
                <a:latin typeface="Rockwell" panose="02060603020205020403" pitchFamily="18" charset="0"/>
              </a:rPr>
              <a:t>Project Manager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Initiate/lead RM process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Integrate RM into all PM processes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Provide direction to team on RM process and tools</a:t>
            </a:r>
          </a:p>
          <a:p>
            <a:endParaRPr lang="en-US" sz="1600" i="1" dirty="0" smtClean="0">
              <a:latin typeface="Rockwell" panose="02060603020205020403" pitchFamily="18" charset="0"/>
            </a:endParaRPr>
          </a:p>
          <a:p>
            <a:r>
              <a:rPr lang="en-US" sz="1600" i="1" dirty="0" smtClean="0">
                <a:latin typeface="Rockwell" panose="02060603020205020403" pitchFamily="18" charset="0"/>
              </a:rPr>
              <a:t>Project Team</a:t>
            </a:r>
            <a:endParaRPr lang="en-US" sz="1600" i="1" dirty="0">
              <a:latin typeface="Rockwell" panose="020606030202050204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Understand and follow RM process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Execute RM strategies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Rockwell" panose="02060603020205020403" pitchFamily="18" charset="0"/>
              </a:rPr>
              <a:t>Report status on RM process</a:t>
            </a:r>
            <a:endParaRPr lang="en-US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- Definitions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8011" y="1257300"/>
            <a:ext cx="7941337" cy="4787152"/>
          </a:xfrm>
        </p:spPr>
        <p:txBody>
          <a:bodyPr/>
          <a:lstStyle/>
          <a:p>
            <a:r>
              <a:rPr lang="en-US" sz="1600" b="1" dirty="0"/>
              <a:t>Risk</a:t>
            </a:r>
            <a:r>
              <a:rPr lang="en-US" sz="1600" dirty="0"/>
              <a:t> is the effect of uncertainty on </a:t>
            </a:r>
            <a:r>
              <a:rPr lang="en-US" sz="1600" dirty="0" smtClean="0"/>
              <a:t>objectives; the effect matters!</a:t>
            </a:r>
            <a:endParaRPr lang="en-US" sz="1600" dirty="0"/>
          </a:p>
          <a:p>
            <a:r>
              <a:rPr lang="en-US" sz="1600" dirty="0"/>
              <a:t>An </a:t>
            </a:r>
            <a:r>
              <a:rPr lang="en-US" sz="1600" b="1" dirty="0"/>
              <a:t>effect</a:t>
            </a:r>
            <a:r>
              <a:rPr lang="en-US" sz="1600" dirty="0"/>
              <a:t> is a deviation from the </a:t>
            </a:r>
            <a:r>
              <a:rPr lang="en-US" sz="1600" dirty="0" smtClean="0"/>
              <a:t>expected.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r>
              <a:rPr lang="en-US" sz="1600" b="1" dirty="0" smtClean="0"/>
              <a:t>Uncertainty</a:t>
            </a:r>
            <a:r>
              <a:rPr lang="en-US" sz="1600" dirty="0"/>
              <a:t> is the state, even partial, of deficiency of information related to understanding or knowledge of an event, its consequence, or likelihood</a:t>
            </a:r>
            <a:r>
              <a:rPr lang="en-US" sz="1600" dirty="0" smtClean="0"/>
              <a:t>.</a:t>
            </a:r>
            <a:r>
              <a:rPr lang="en-US" sz="1600" dirty="0"/>
              <a:t> Uncertainty in the example is from not fully understanding the consequences of </a:t>
            </a:r>
            <a:r>
              <a:rPr lang="en-US" sz="1600" dirty="0" smtClean="0"/>
              <a:t>a change. </a:t>
            </a:r>
          </a:p>
          <a:p>
            <a:r>
              <a:rPr lang="en-US" sz="1600" dirty="0" smtClean="0"/>
              <a:t>An</a:t>
            </a:r>
            <a:r>
              <a:rPr lang="en-US" sz="1600" dirty="0"/>
              <a:t> </a:t>
            </a:r>
            <a:r>
              <a:rPr lang="en-US" sz="1600" b="1" dirty="0"/>
              <a:t>event</a:t>
            </a:r>
            <a:r>
              <a:rPr lang="en-US" sz="1600" dirty="0"/>
              <a:t> is an occurrence or change of a particular set of circumstances and can have several causes</a:t>
            </a:r>
            <a:r>
              <a:rPr lang="en-US" sz="1600" dirty="0" smtClean="0"/>
              <a:t>.</a:t>
            </a:r>
            <a:r>
              <a:rPr lang="en-US" sz="1600" baseline="30000" dirty="0"/>
              <a:t> </a:t>
            </a:r>
            <a:r>
              <a:rPr lang="en-US" sz="1600" baseline="30000" dirty="0" smtClean="0"/>
              <a:t> </a:t>
            </a:r>
            <a:endParaRPr lang="en-US" sz="1600" baseline="30000" dirty="0"/>
          </a:p>
          <a:p>
            <a:r>
              <a:rPr lang="en-US" sz="1600" dirty="0" smtClean="0"/>
              <a:t>A</a:t>
            </a:r>
            <a:r>
              <a:rPr lang="en-US" sz="1600" dirty="0"/>
              <a:t> </a:t>
            </a:r>
            <a:r>
              <a:rPr lang="en-US" sz="1600" b="1" dirty="0"/>
              <a:t>cause</a:t>
            </a:r>
            <a:r>
              <a:rPr lang="en-US" sz="1600" dirty="0"/>
              <a:t> is that which gives rise to any action, phenomenon or condition</a:t>
            </a:r>
            <a:r>
              <a:rPr lang="en-US" sz="1600" dirty="0" smtClean="0"/>
              <a:t>.</a:t>
            </a:r>
            <a:r>
              <a:rPr lang="en-US" sz="1600" dirty="0"/>
              <a:t> It is important not to mix up the cause and the </a:t>
            </a:r>
            <a:r>
              <a:rPr lang="en-US" sz="1600" i="1" dirty="0"/>
              <a:t>event</a:t>
            </a:r>
            <a:r>
              <a:rPr lang="en-US" sz="1600" dirty="0"/>
              <a:t>. </a:t>
            </a:r>
            <a:r>
              <a:rPr lang="en-US" sz="1600" dirty="0" smtClean="0"/>
              <a:t>A </a:t>
            </a:r>
            <a:r>
              <a:rPr lang="en-US" sz="1600" dirty="0"/>
              <a:t>risk statement can contain multiple causes when applicable.</a:t>
            </a:r>
          </a:p>
          <a:p>
            <a:r>
              <a:rPr lang="en-US" sz="1600" dirty="0"/>
              <a:t>A </a:t>
            </a:r>
            <a:r>
              <a:rPr lang="en-US" sz="1600" b="1" dirty="0"/>
              <a:t>consequence</a:t>
            </a:r>
            <a:r>
              <a:rPr lang="en-US" sz="1600" dirty="0"/>
              <a:t> is the outcome of an event affecting objectives. This element of the risk statement is important because it </a:t>
            </a:r>
            <a:r>
              <a:rPr lang="en-US" sz="1600" b="1" dirty="0"/>
              <a:t>highlights why one should care about the risk.</a:t>
            </a:r>
          </a:p>
          <a:p>
            <a:r>
              <a:rPr lang="en-US" sz="1600" b="1" dirty="0" smtClean="0"/>
              <a:t>Likelihood</a:t>
            </a:r>
            <a:r>
              <a:rPr lang="en-US" sz="1600" dirty="0"/>
              <a:t> is the chance of something happening; risk is a combination of potential events and consequences along with the associated likelihood of </a:t>
            </a:r>
            <a:r>
              <a:rPr lang="en-US" sz="1600" dirty="0" smtClean="0"/>
              <a:t>occurrence.</a:t>
            </a:r>
          </a:p>
          <a:p>
            <a:r>
              <a:rPr lang="en-US" sz="1600" b="1" dirty="0"/>
              <a:t>Impact</a:t>
            </a:r>
            <a:r>
              <a:rPr lang="en-US" sz="1600" dirty="0"/>
              <a:t> – is the potential of the consequence.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D223-47A6-DE44-961B-16919FB079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ttain Theme">
      <a:dk1>
        <a:sysClr val="windowText" lastClr="000000"/>
      </a:dk1>
      <a:lt1>
        <a:sysClr val="window" lastClr="FFFFFF"/>
      </a:lt1>
      <a:dk2>
        <a:srgbClr val="95A0A9"/>
      </a:dk2>
      <a:lt2>
        <a:srgbClr val="DAD3CC"/>
      </a:lt2>
      <a:accent1>
        <a:srgbClr val="BDD8F1"/>
      </a:accent1>
      <a:accent2>
        <a:srgbClr val="DAD3CC"/>
      </a:accent2>
      <a:accent3>
        <a:srgbClr val="9CC5CA"/>
      </a:accent3>
      <a:accent4>
        <a:srgbClr val="6C73A6"/>
      </a:accent4>
      <a:accent5>
        <a:srgbClr val="EFD6BD"/>
      </a:accent5>
      <a:accent6>
        <a:srgbClr val="E21D38"/>
      </a:accent6>
      <a:hlink>
        <a:srgbClr val="E21D38"/>
      </a:hlink>
      <a:folHlink>
        <a:srgbClr val="E21D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Open Sans"/>
            <a:cs typeface="Open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9E2856FAF004281143ADE8AF690F4" ma:contentTypeVersion="6" ma:contentTypeDescription="Create a new document." ma:contentTypeScope="" ma:versionID="687195e0307709f24c1bae181553eba3">
  <xsd:schema xmlns:xsd="http://www.w3.org/2001/XMLSchema" xmlns:xs="http://www.w3.org/2001/XMLSchema" xmlns:p="http://schemas.microsoft.com/office/2006/metadata/properties" xmlns:ns2="0efb7e2c-ec80-47f1-b0b2-43b884b54d55" targetNamespace="http://schemas.microsoft.com/office/2006/metadata/properties" ma:root="true" ma:fieldsID="2b9be65e00a386d921d425010998e580" ns2:_="">
    <xsd:import namespace="0efb7e2c-ec80-47f1-b0b2-43b884b54d55"/>
    <xsd:element name="properties">
      <xsd:complexType>
        <xsd:sequence>
          <xsd:element name="documentManagement">
            <xsd:complexType>
              <xsd:all>
                <xsd:element ref="ns2:ShortDocID" minOccurs="0"/>
                <xsd:element ref="ns2:AssignedTo" minOccurs="0"/>
                <xsd:element ref="ns2:Category"/>
                <xsd:element ref="ns2:Status" minOccurs="0"/>
                <xsd:element ref="ns2:Subca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b7e2c-ec80-47f1-b0b2-43b884b54d55" elementFormDefault="qualified">
    <xsd:import namespace="http://schemas.microsoft.com/office/2006/documentManagement/types"/>
    <xsd:import namespace="http://schemas.microsoft.com/office/infopath/2007/PartnerControls"/>
    <xsd:element name="ShortDocID" ma:index="8" nillable="true" ma:displayName="Short Doc ID" ma:description="Add document &quot;short doc ID&quot; found in header and/or on cover page. Enter &quot;DRAFT&quot; if value not yet known. Enter N/A if item is a record such as meeting minutes, or a signed document." ma:internalName="ShortDocID">
      <xsd:simpleType>
        <xsd:restriction base="dms:Text">
          <xsd:maxLength value="255"/>
        </xsd:restriction>
      </xsd:simpleType>
    </xsd:element>
    <xsd:element name="AssignedTo" ma:index="9" nillable="true" ma:displayName="Assigned To" ma:list="UserInfo" ma:SharePointGroup="0" ma:internalName="AssignedTo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y" ma:index="10" ma:displayName="Category" ma:format="Dropdown" ma:internalName="Category">
      <xsd:simpleType>
        <xsd:union memberTypes="dms:Text">
          <xsd:simpleType>
            <xsd:restriction base="dms:Choice">
              <xsd:enumeration value="Contract Management"/>
              <xsd:enumeration value="Engineering Management"/>
              <xsd:enumeration value="Facilities Management"/>
              <xsd:enumeration value="Financial Management"/>
              <xsd:enumeration value="Human Resource Management"/>
              <xsd:enumeration value="IT Service Management"/>
              <xsd:enumeration value="Process Management"/>
              <xsd:enumeration value="Procurement Management"/>
              <xsd:enumeration value="Project and Work Management"/>
              <xsd:enumeration value="Proposal Management"/>
              <xsd:enumeration value="Recruiting Management"/>
              <xsd:enumeration value="Security Management"/>
              <xsd:enumeration value="Support Management"/>
            </xsd:restriction>
          </xsd:simpleType>
        </xsd:union>
      </xsd:simpleType>
    </xsd:element>
    <xsd:element name="Status" ma:index="11" nillable="true" ma:displayName="Status" ma:default="New" ma:format="Dropdown" ma:internalName="Status">
      <xsd:simpleType>
        <xsd:restriction base="dms:Choice">
          <xsd:enumeration value="New"/>
          <xsd:enumeration value="Draft"/>
          <xsd:enumeration value="Ready for Peer Review"/>
          <xsd:enumeration value="Ready for QA Review"/>
          <xsd:enumeration value="Ready for Management Review"/>
          <xsd:enumeration value="Ready for EPG Review"/>
          <xsd:enumeration value="Approved Baseline"/>
        </xsd:restriction>
      </xsd:simpleType>
    </xsd:element>
    <xsd:element name="Subcat" ma:index="12" nillable="true" ma:displayName="Subcategory" ma:format="Dropdown" ma:internalName="Subcat">
      <xsd:simpleType>
        <xsd:union memberTypes="dms:Text">
          <xsd:simpleType>
            <xsd:restriction base="dms:Choice">
              <xsd:enumeration value="--Contract Management--"/>
              <xsd:enumeration value="N/A"/>
              <xsd:enumeration value="--Engineering Management--"/>
              <xsd:enumeration value="Requirements"/>
              <xsd:enumeration value="Design"/>
              <xsd:enumeration value="Coding"/>
              <xsd:enumeration value="Testing"/>
              <xsd:enumeration value="Build and Deployment"/>
              <xsd:enumeration value="Peer Review"/>
              <xsd:enumeration value="--Facilities Management--"/>
              <xsd:enumeration value="N/A"/>
              <xsd:enumeration value="--Financial Management--"/>
              <xsd:enumeration value="Accounts Payable"/>
              <xsd:enumeration value="Accounts Receivable"/>
              <xsd:enumeration value="Timekeeping"/>
              <xsd:enumeration value="Expense"/>
              <xsd:enumeration value="Travel"/>
              <xsd:enumeration value="--Human Resource Management--"/>
              <xsd:enumeration value="N/A"/>
              <xsd:enumeration value="--IT Service Management--"/>
              <xsd:enumeration value="Incident and Problem Management"/>
              <xsd:enumeration value="Capacity and Availability Management"/>
              <xsd:enumeration value="Continuity and Disaster Recovery"/>
              <xsd:enumeration value="--Process Management--"/>
              <xsd:enumeration value="N/A"/>
              <xsd:enumeration value="--Procurement Management--"/>
              <xsd:enumeration value="N/A"/>
              <xsd:enumeration value="--Project and Work Management--"/>
              <xsd:enumeration value="Project Management"/>
              <xsd:enumeration value="Risk Management"/>
              <xsd:enumeration value="Estimation"/>
              <xsd:enumeration value="Supplier Management"/>
              <xsd:enumeration value="Strategy and Planning"/>
              <xsd:enumeration value="Execution and Control"/>
              <xsd:enumeration value="Closeout"/>
              <xsd:enumeration value="--Proposal Management--"/>
              <xsd:enumeration value="N/A"/>
              <xsd:enumeration value="--Recruiting Management--"/>
              <xsd:enumeration value="N/A"/>
              <xsd:enumeration value="--Security Management--"/>
              <xsd:enumeration value="Industrial Security"/>
              <xsd:enumeration value="IT Security"/>
              <xsd:enumeration value="--Support Management--"/>
              <xsd:enumeration value="Measurement and Analysis"/>
              <xsd:enumeration value="Quality Assurance"/>
              <xsd:enumeration value="Configuration Management"/>
              <xsd:enumeration value="Formal Decision Making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 xmlns="0efb7e2c-ec80-47f1-b0b2-43b884b54d55">Requirements</Subcat>
    <AssignedTo xmlns="0efb7e2c-ec80-47f1-b0b2-43b884b54d55">
      <UserInfo>
        <DisplayName>Leonard, Beth</DisplayName>
        <AccountId>447</AccountId>
        <AccountType/>
      </UserInfo>
    </AssignedTo>
    <Category xmlns="0efb7e2c-ec80-47f1-b0b2-43b884b54d55"/>
    <Status xmlns="0efb7e2c-ec80-47f1-b0b2-43b884b54d55">Approved Baseline</Status>
    <ShortDocID xmlns="0efb7e2c-ec80-47f1-b0b2-43b884b54d55">TRN_REQ_PRC_2015v1.0</ShortDocID>
  </documentManagement>
</p:properties>
</file>

<file path=customXml/itemProps1.xml><?xml version="1.0" encoding="utf-8"?>
<ds:datastoreItem xmlns:ds="http://schemas.openxmlformats.org/officeDocument/2006/customXml" ds:itemID="{53A77AC5-7AD6-43B8-94CE-651D46950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fb7e2c-ec80-47f1-b0b2-43b884b54d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1D7B46-4DDD-4BC8-A61B-B4532D4BD6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7828B7-E662-418C-B47E-8CAA6A32DE7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efb7e2c-ec80-47f1-b0b2-43b884b54d5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37113</TotalTime>
  <Words>2959</Words>
  <Application>Microsoft Office PowerPoint</Application>
  <PresentationFormat>On-screen Show (4:3)</PresentationFormat>
  <Paragraphs>570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Arial</vt:lpstr>
      <vt:lpstr>Calibri</vt:lpstr>
      <vt:lpstr>Franklin Gothic Book</vt:lpstr>
      <vt:lpstr>Franklin Gothic Medium</vt:lpstr>
      <vt:lpstr>Lucida Grande</vt:lpstr>
      <vt:lpstr>Open Sans</vt:lpstr>
      <vt:lpstr>Open Sans Light</vt:lpstr>
      <vt:lpstr>Open Sans Semibold</vt:lpstr>
      <vt:lpstr>Rockwell</vt:lpstr>
      <vt:lpstr>Segoe UI</vt:lpstr>
      <vt:lpstr>Segoe UI Semibold</vt:lpstr>
      <vt:lpstr>Segoe UI Semilight</vt:lpstr>
      <vt:lpstr>Symbol</vt:lpstr>
      <vt:lpstr>Office Theme</vt:lpstr>
      <vt:lpstr>Attain Risk Management Process Training</vt:lpstr>
      <vt:lpstr>Risk Frameworks</vt:lpstr>
      <vt:lpstr>Attain Risk Management Process Flow</vt:lpstr>
      <vt:lpstr>Continuous Risk Management</vt:lpstr>
      <vt:lpstr>Roles and Responsibilities</vt:lpstr>
      <vt:lpstr>The Nature of Risk</vt:lpstr>
      <vt:lpstr>Risk Management</vt:lpstr>
      <vt:lpstr>Risk Management - Definitions</vt:lpstr>
      <vt:lpstr>Project Risk Management</vt:lpstr>
      <vt:lpstr>Risk Management Throughout the Full Project Life Cycle</vt:lpstr>
      <vt:lpstr>Develop the Project’s Defined Process</vt:lpstr>
      <vt:lpstr>Develop the Project’s Defined Process</vt:lpstr>
      <vt:lpstr>Identifying Risks</vt:lpstr>
      <vt:lpstr>Identifying Risks</vt:lpstr>
      <vt:lpstr>Writing Good Risk Statements</vt:lpstr>
      <vt:lpstr>Documenting Risks</vt:lpstr>
      <vt:lpstr>Document Risks</vt:lpstr>
      <vt:lpstr>Documenting Risks Guidelines</vt:lpstr>
      <vt:lpstr>Risk Event Statement Examples</vt:lpstr>
      <vt:lpstr>Analyze and Prioritize Risks</vt:lpstr>
      <vt:lpstr>Analyze Risks</vt:lpstr>
      <vt:lpstr>Exercise 1 – Identify and Analyze Risks</vt:lpstr>
      <vt:lpstr>Prioritize Risks</vt:lpstr>
      <vt:lpstr>Risk Characteristics and Exposure</vt:lpstr>
      <vt:lpstr>Attain Risk Exposure/Severity Matrix</vt:lpstr>
      <vt:lpstr>Presenting Risks</vt:lpstr>
      <vt:lpstr>Sample Risk Listing – Qualitative</vt:lpstr>
      <vt:lpstr>Sample Risk Listing – Quantitative</vt:lpstr>
      <vt:lpstr>Attain Risk Thresholds</vt:lpstr>
      <vt:lpstr>Determine Risk Response Strategy</vt:lpstr>
      <vt:lpstr>Risk Response Strategies</vt:lpstr>
      <vt:lpstr>Risk Response Examples</vt:lpstr>
      <vt:lpstr>Exercise 2 – Develop Risk Response Plan and Strategy</vt:lpstr>
      <vt:lpstr>Execute, Evaluate, Document</vt:lpstr>
      <vt:lpstr>Determine Contingency Plans</vt:lpstr>
      <vt:lpstr>In-Process Review (IPR) Methodology</vt:lpstr>
      <vt:lpstr>IPR Methodology</vt:lpstr>
      <vt:lpstr>Why do we need this framework?</vt:lpstr>
      <vt:lpstr>In-Process Review (IPR) Methodology Cont’d</vt:lpstr>
      <vt:lpstr>Monthly IPR Template </vt:lpstr>
      <vt:lpstr>Exercise 4A – IPR</vt:lpstr>
      <vt:lpstr>Peer Reviews of IPRs</vt:lpstr>
      <vt:lpstr>Customer Satisfaction – Why bother?</vt:lpstr>
      <vt:lpstr>Customer Satisfaction Program</vt:lpstr>
      <vt:lpstr>Using IPR Risk to Predict Customer Satisfaction</vt:lpstr>
      <vt:lpstr>The Sweet Spot!</vt:lpstr>
      <vt:lpstr>The Sweet Spot</vt:lpstr>
      <vt:lpstr>IPR In-depth Risk Assessment and Corrective Action</vt:lpstr>
      <vt:lpstr>IPR In-depth Risk Assessment and Corrective Action</vt:lpstr>
      <vt:lpstr>IPR In-depth Risk Assessment and Corrective Action</vt:lpstr>
      <vt:lpstr>Monitor and Control Risks</vt:lpstr>
      <vt:lpstr>Corrective Action / Issue Management</vt:lpstr>
      <vt:lpstr>Store Documentation in the CM Repository</vt:lpstr>
      <vt:lpstr>Resources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Attain Risk Management Process Training</dc:title>
  <dc:creator>Beth Leonard</dc:creator>
  <cp:lastModifiedBy>Beth Leonard</cp:lastModifiedBy>
  <cp:revision>333</cp:revision>
  <cp:lastPrinted>2013-08-08T22:33:54Z</cp:lastPrinted>
  <dcterms:created xsi:type="dcterms:W3CDTF">2013-05-29T23:53:27Z</dcterms:created>
  <dcterms:modified xsi:type="dcterms:W3CDTF">2017-11-27T21:31:21Z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0x010100F4C9E2856FAF004281143ADE8AF690F4</vt:lpwstr>
  </property>
</Properties>
</file>