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B09A-2668-473B-9D59-19699141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90AA9-BE9F-4A81-8591-A046EBAF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92D25-5CC6-4C79-AA7D-1416B054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3FA7F-DB27-44A1-ACAB-2BFE7F6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54B6B-DDCA-4C6A-9C20-15CBE446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044C-60BA-4216-957C-CF453F1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A9BBB-4B82-4702-A5A6-B3964C14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D99DB-92B5-429C-93DA-AA0BF181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A663F-D6F1-410D-962E-CC3ACA35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26A19-F1F2-441E-A429-40F0865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E5B9C-2216-47A7-A072-5DB53F7EA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EF143-E4E4-4F68-BD4E-3C17E71F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FE7E6-EAF2-42F7-8563-4FD20D95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FD676-AC98-4F08-99E1-857142F2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C3517-4BEC-4B26-B8DB-B808F1BA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6AA6-ED07-45D7-838F-8AF32AA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7CF70-5517-4DDF-BDD8-4662D9FA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630D1-549F-4C4B-8E9C-A39531D7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44B7F-B6C0-446F-AD6F-6D0DD6E3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5543-F84D-4EDF-9F68-612DF38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8C405-ABC3-4F49-BF49-01028716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CCC9C-8DFF-48BD-9C94-3DB70171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F582-AECE-441A-8209-5285168A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461FD-D464-4C42-BCAE-3A2ACF9D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08BAB-5A49-4A89-BAB7-B3E8A922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C27E-BEF4-43E3-B0DE-DAC117F4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ABA9E-F2FA-4195-AA32-F58190638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823BE-584D-4CFA-A30D-EE31DAF9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FE99F-2CCB-4346-9B23-B66430F1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0B75-43DB-4687-84F3-3FEE2FAD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E2BA-1F68-41C4-ABCF-E0AAE5F4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80BE-FCCD-4FEE-8274-736A6E1E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5A8FF-EAEC-4CF5-95C9-686AC91B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2E716-BA00-400A-A41E-2909F057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024F1-CF16-4A0F-AAE7-188B45135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D7885-DFA3-4C02-883A-EDA48FE81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C945C9-2A09-4CEE-9860-D9A59F0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C0DF2-9228-4A11-9B17-F2293B28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B0F7C-5A43-4686-82E9-335704EB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0ECF4-08C8-40C6-934B-A83D7651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D24A2-6C7A-443F-AF83-C4B4B351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1BB32E-7EF9-4BCB-9897-300689F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6D21-3918-4978-B39A-5FBE968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FD926-3B59-419F-B4A9-793F1FA9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5C438-ED68-4E9D-A5FF-E21AEC11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BEAAB-E3FC-4003-A0A5-736D49B9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0810C-ACFD-4771-B3E6-51F09977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702F5-9C9A-4285-A8F6-7B89325C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2C237-B7BC-41A8-ABF1-2996A9A90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72BAE-5015-41B8-8D8C-BD4706CB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14880-DE73-47AB-8E8C-05897390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FB19-226E-4069-8C73-949B1792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8A69-33B0-4FEC-AA39-0CB0B08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891A2-5FAB-4BF1-8D42-FFB6F35B3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0892D-1687-4C6A-9BEB-88C9518CE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9DDF6-3DF8-4C0F-957E-AB72B7FC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B0FE6-C208-4AFD-A045-E7E15962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BA3D2-0DF0-473E-ACF0-CC3D68C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135111-3B28-4567-A623-92420DA6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D59CC-A8B9-427D-BB05-0E206E3D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CFED-59E5-47E3-9D2C-C7150F07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E128-EF9C-4975-9DFA-D407042A81EC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7C780-2BC0-47B4-89B5-DED0F6E87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5CBA1-744F-4184-A36A-8B52BCC1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24F8-B869-4348-926A-6014DB32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7AC4-7D25-4DB5-BF8F-9C02F38B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2675731"/>
            <a:ext cx="10515600" cy="1325563"/>
          </a:xfrm>
        </p:spPr>
        <p:txBody>
          <a:bodyPr/>
          <a:lstStyle/>
          <a:p>
            <a:r>
              <a:rPr lang="en-US" altLang="zh-CN" dirty="0"/>
              <a:t>			SICP   Lec1b </a:t>
            </a:r>
            <a:r>
              <a:rPr lang="zh-CN" altLang="en-US" dirty="0"/>
              <a:t>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BA72F-E342-4C43-92D9-1BE6CB80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3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DF302-02E8-4DE0-96E9-A688789DD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246" y="0"/>
            <a:ext cx="9144000" cy="2387600"/>
          </a:xfrm>
        </p:spPr>
        <p:txBody>
          <a:bodyPr/>
          <a:lstStyle/>
          <a:p>
            <a:r>
              <a:rPr lang="zh-CN" altLang="en-US" dirty="0"/>
              <a:t>程序的结构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B203D-B882-486B-BB8D-E6DC5E55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9" y="2935831"/>
            <a:ext cx="9805851" cy="28510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数字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符号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条件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复合式子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定义抽象</a:t>
            </a:r>
          </a:p>
        </p:txBody>
      </p:sp>
    </p:spTree>
    <p:extLst>
      <p:ext uri="{BB962C8B-B14F-4D97-AF65-F5344CB8AC3E}">
        <p14:creationId xmlns:p14="http://schemas.microsoft.com/office/powerpoint/2010/main" val="15460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581B0-76F5-40DF-850D-C782789F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3BCF4-A919-46A4-9932-489CF1E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54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(define (SOS a b)</a:t>
            </a:r>
          </a:p>
          <a:p>
            <a:pPr marL="0" indent="0">
              <a:buNone/>
            </a:pPr>
            <a:r>
              <a:rPr lang="en-US" altLang="zh-CN" dirty="0"/>
              <a:t>	(+ (</a:t>
            </a:r>
            <a:r>
              <a:rPr lang="en-US" altLang="zh-CN" dirty="0" err="1"/>
              <a:t>sq</a:t>
            </a:r>
            <a:r>
              <a:rPr lang="en-US" altLang="zh-CN" dirty="0"/>
              <a:t> a) (</a:t>
            </a:r>
            <a:r>
              <a:rPr lang="en-US" altLang="zh-CN" dirty="0" err="1"/>
              <a:t>sq</a:t>
            </a:r>
            <a:r>
              <a:rPr lang="en-US" altLang="zh-CN" dirty="0"/>
              <a:t> b)))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(</a:t>
            </a:r>
            <a:r>
              <a:rPr lang="en-US" altLang="zh-CN" dirty="0" err="1"/>
              <a:t>sq</a:t>
            </a:r>
            <a:r>
              <a:rPr lang="en-US" altLang="zh-CN" dirty="0"/>
              <a:t> x)</a:t>
            </a:r>
          </a:p>
          <a:p>
            <a:pPr marL="0" indent="0">
              <a:buNone/>
            </a:pPr>
            <a:r>
              <a:rPr lang="en-US" altLang="zh-CN" dirty="0"/>
              <a:t>	(* x x)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06949B9-E6CD-438E-8C03-77392AEA48BF}"/>
              </a:ext>
            </a:extLst>
          </p:cNvPr>
          <p:cNvSpPr txBox="1">
            <a:spLocks/>
          </p:cNvSpPr>
          <p:nvPr/>
        </p:nvSpPr>
        <p:spPr>
          <a:xfrm>
            <a:off x="7482840" y="1752827"/>
            <a:ext cx="36554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&gt;&gt;&gt;(SOS 3  4)</a:t>
            </a:r>
          </a:p>
          <a:p>
            <a:pPr marL="0" indent="0">
              <a:buNone/>
            </a:pPr>
            <a:r>
              <a:rPr lang="en-US" altLang="zh-CN" dirty="0"/>
              <a:t>(+ (</a:t>
            </a:r>
            <a:r>
              <a:rPr lang="en-US" altLang="zh-CN" dirty="0" err="1"/>
              <a:t>sq</a:t>
            </a:r>
            <a:r>
              <a:rPr lang="en-US" altLang="zh-CN" dirty="0"/>
              <a:t> 3) (</a:t>
            </a:r>
            <a:r>
              <a:rPr lang="en-US" altLang="zh-CN" dirty="0" err="1"/>
              <a:t>sq</a:t>
            </a:r>
            <a:r>
              <a:rPr lang="en-US" altLang="zh-CN" dirty="0"/>
              <a:t> 4))</a:t>
            </a:r>
          </a:p>
          <a:p>
            <a:pPr marL="0" indent="0">
              <a:buNone/>
            </a:pPr>
            <a:r>
              <a:rPr lang="en-US" altLang="zh-CN" dirty="0"/>
              <a:t>(+ (</a:t>
            </a:r>
            <a:r>
              <a:rPr lang="en-US" altLang="zh-CN" dirty="0" err="1"/>
              <a:t>sq</a:t>
            </a:r>
            <a:r>
              <a:rPr lang="en-US" altLang="zh-CN" dirty="0"/>
              <a:t> 3) (* 4 4))</a:t>
            </a:r>
          </a:p>
          <a:p>
            <a:pPr marL="0" indent="0">
              <a:buNone/>
            </a:pPr>
            <a:r>
              <a:rPr lang="en-US" altLang="zh-CN" dirty="0"/>
              <a:t>(+ (* 3 3) 16)</a:t>
            </a:r>
          </a:p>
          <a:p>
            <a:pPr marL="0" indent="0">
              <a:buNone/>
            </a:pPr>
            <a:r>
              <a:rPr lang="en-US" altLang="zh-CN" dirty="0"/>
              <a:t>(+ 9 16)</a:t>
            </a:r>
          </a:p>
          <a:p>
            <a:pPr marL="0" indent="0">
              <a:buNone/>
            </a:pPr>
            <a:r>
              <a:rPr lang="en-US" altLang="zh-CN" dirty="0"/>
              <a:t>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88A5DE5-FE29-4F5C-98A0-F2797DD411F6}"/>
              </a:ext>
            </a:extLst>
          </p:cNvPr>
          <p:cNvSpPr/>
          <p:nvPr/>
        </p:nvSpPr>
        <p:spPr>
          <a:xfrm>
            <a:off x="4975860" y="2677886"/>
            <a:ext cx="1463040" cy="692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9CD2-27F0-4FB3-8BCE-06BD2A1D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计算机程序演化的形状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95C91-91C2-405C-B8C7-3A44C2FA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define (add x y) </a:t>
            </a:r>
          </a:p>
          <a:p>
            <a:pPr marL="0" indent="0">
              <a:buNone/>
            </a:pPr>
            <a:r>
              <a:rPr lang="en-US" altLang="zh-CN" dirty="0"/>
              <a:t>	if (= x 0) 	</a:t>
            </a:r>
          </a:p>
          <a:p>
            <a:pPr marL="0" indent="0">
              <a:buNone/>
            </a:pPr>
            <a:r>
              <a:rPr lang="en-US" altLang="zh-CN" dirty="0"/>
              <a:t>	y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	(add (- x 1) (+ y 1)))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(add x y) 	</a:t>
            </a:r>
          </a:p>
          <a:p>
            <a:pPr marL="0" indent="0">
              <a:buNone/>
            </a:pPr>
            <a:r>
              <a:rPr lang="en-US" altLang="zh-CN" dirty="0"/>
              <a:t>	if (= x 0)</a:t>
            </a:r>
          </a:p>
          <a:p>
            <a:pPr marL="0" indent="0">
              <a:buNone/>
            </a:pPr>
            <a:r>
              <a:rPr lang="en-US" altLang="zh-CN" dirty="0"/>
              <a:t>	y</a:t>
            </a:r>
          </a:p>
          <a:p>
            <a:pPr marL="0" indent="0">
              <a:buNone/>
            </a:pPr>
            <a:r>
              <a:rPr lang="en-US" altLang="zh-CN" dirty="0"/>
              <a:t>	(+ 1 (add (- x 1) y))))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C48DAD-5BCD-4744-882F-12D8147BA376}"/>
              </a:ext>
            </a:extLst>
          </p:cNvPr>
          <p:cNvSpPr txBox="1"/>
          <p:nvPr/>
        </p:nvSpPr>
        <p:spPr>
          <a:xfrm>
            <a:off x="6096000" y="1923802"/>
            <a:ext cx="54624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想象成我有两堆珠子，我都知道它们的数目，把它们放到一堆那里去，并知道总数。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左上式表示每次从第一堆扔一个珠子到第二堆，直到第一堆被搬空为止。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左下式表示每次假设我知道了第一堆</a:t>
            </a:r>
            <a:r>
              <a:rPr lang="en-US" altLang="zh-CN" sz="2400" dirty="0"/>
              <a:t>-1</a:t>
            </a:r>
            <a:r>
              <a:rPr lang="zh-CN" altLang="en-US" sz="2400" dirty="0"/>
              <a:t>个珠子搬到第二堆结果是什么，那么就</a:t>
            </a:r>
            <a:r>
              <a:rPr lang="en-US" altLang="zh-CN" sz="2400" dirty="0"/>
              <a:t>+1 </a:t>
            </a:r>
            <a:r>
              <a:rPr lang="zh-CN" altLang="en-US" sz="2400" dirty="0"/>
              <a:t>就可以了。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5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F7ED-39C2-4984-A384-3DF20564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+ 3 4</a:t>
            </a:r>
            <a:r>
              <a:rPr lang="zh-CN" altLang="en-US" dirty="0"/>
              <a:t>）的过程，注意形状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64B95-4BCE-4E56-934A-9E600E6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3874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左上式：直      </a:t>
            </a:r>
            <a:r>
              <a:rPr lang="en-US" altLang="zh-CN" dirty="0" err="1"/>
              <a:t>Time:o</a:t>
            </a:r>
            <a:r>
              <a:rPr lang="en-US" altLang="zh-CN" dirty="0"/>
              <a:t>(n)</a:t>
            </a:r>
          </a:p>
          <a:p>
            <a:pPr marL="0" indent="0">
              <a:buNone/>
            </a:pPr>
            <a:r>
              <a:rPr lang="en-US" altLang="zh-CN" dirty="0"/>
              <a:t>		     Space: o(1)</a:t>
            </a:r>
          </a:p>
          <a:p>
            <a:pPr marL="0" indent="0">
              <a:buNone/>
            </a:pPr>
            <a:r>
              <a:rPr lang="en-US" altLang="zh-CN" dirty="0"/>
              <a:t>(+ 3 4)</a:t>
            </a:r>
          </a:p>
          <a:p>
            <a:pPr marL="0" indent="0">
              <a:buNone/>
            </a:pPr>
            <a:r>
              <a:rPr lang="en-US" altLang="zh-CN" dirty="0"/>
              <a:t>(+ 2 5)</a:t>
            </a:r>
          </a:p>
          <a:p>
            <a:pPr marL="0" indent="0">
              <a:buNone/>
            </a:pPr>
            <a:r>
              <a:rPr lang="en-US" altLang="zh-CN" dirty="0"/>
              <a:t>(+ 1 6)</a:t>
            </a:r>
          </a:p>
          <a:p>
            <a:pPr marL="0" indent="0">
              <a:buNone/>
            </a:pPr>
            <a:r>
              <a:rPr lang="en-US" altLang="zh-CN" dirty="0"/>
              <a:t>(+ 0 7)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AD0F39-6B4D-4D01-8420-D0CFD1167454}"/>
              </a:ext>
            </a:extLst>
          </p:cNvPr>
          <p:cNvSpPr txBox="1">
            <a:spLocks/>
          </p:cNvSpPr>
          <p:nvPr/>
        </p:nvSpPr>
        <p:spPr>
          <a:xfrm>
            <a:off x="5995851" y="1825625"/>
            <a:ext cx="6021978" cy="4522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左下式：先展开后收缩，</a:t>
            </a:r>
            <a:r>
              <a:rPr lang="en-US" altLang="zh-CN" dirty="0"/>
              <a:t>Time</a:t>
            </a:r>
            <a:r>
              <a:rPr lang="en-US" altLang="zh-CN" dirty="0">
                <a:sym typeface="Wingdings" panose="05000000000000000000" pitchFamily="2" charset="2"/>
              </a:rPr>
              <a:t>: o(n)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Space: o(n)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(+ 3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(+ 1 (+ 2 4))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(+ 1 (+ 1 (+ 1 4)))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(+1 (+ 1 (+ 1 (+ 0 4))))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(+1 (+ 1 (+ 1 4)))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(+1 (+1 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(+1 6)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31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D2E3-D6F6-4113-9896-13B79398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递归过程与迭代过程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70525-31FC-4E7B-99AE-B15F9324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想象成你要算</a:t>
            </a:r>
            <a:r>
              <a:rPr lang="en-US" altLang="zh-CN" dirty="0"/>
              <a:t>3+4</a:t>
            </a:r>
            <a:r>
              <a:rPr lang="zh-CN" altLang="en-US" dirty="0"/>
              <a:t>，那么你知道这样一条规则，就是如果我知道</a:t>
            </a:r>
            <a:r>
              <a:rPr lang="en-US" altLang="zh-CN" dirty="0"/>
              <a:t>2+4</a:t>
            </a:r>
            <a:r>
              <a:rPr lang="zh-CN" altLang="en-US" dirty="0"/>
              <a:t>的和之后那么我只要把这个和</a:t>
            </a:r>
            <a:r>
              <a:rPr lang="en-US" altLang="zh-CN" dirty="0"/>
              <a:t>+1</a:t>
            </a:r>
            <a:r>
              <a:rPr lang="zh-CN" altLang="en-US" dirty="0"/>
              <a:t>，所以我叫另一个人去算</a:t>
            </a:r>
            <a:r>
              <a:rPr lang="en-US" altLang="zh-CN" dirty="0"/>
              <a:t>2+4</a:t>
            </a:r>
            <a:r>
              <a:rPr lang="zh-CN" altLang="en-US" dirty="0"/>
              <a:t>，另一个人再叫下一个人算</a:t>
            </a:r>
            <a:r>
              <a:rPr lang="en-US" altLang="zh-CN" dirty="0"/>
              <a:t>1+4</a:t>
            </a:r>
            <a:r>
              <a:rPr lang="zh-CN" altLang="en-US" dirty="0"/>
              <a:t>，直到那个算</a:t>
            </a:r>
            <a:r>
              <a:rPr lang="en-US" altLang="zh-CN" dirty="0"/>
              <a:t>0+4</a:t>
            </a:r>
            <a:r>
              <a:rPr lang="zh-CN" altLang="en-US" dirty="0"/>
              <a:t>的人，他不用算了，那么就返回结果给上一个人；这个过程我需要保存每个人的状态；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另一种方法，现在我知道</a:t>
            </a:r>
            <a:r>
              <a:rPr lang="en-US" altLang="zh-CN" dirty="0"/>
              <a:t>0+n=n</a:t>
            </a:r>
            <a:r>
              <a:rPr lang="zh-CN" altLang="en-US" dirty="0"/>
              <a:t>，那么我就可以把问题转化算叫另一个人算</a:t>
            </a:r>
            <a:r>
              <a:rPr lang="en-US" altLang="zh-CN" dirty="0"/>
              <a:t>(2+5)</a:t>
            </a:r>
            <a:r>
              <a:rPr lang="zh-CN" altLang="en-US" dirty="0"/>
              <a:t>，下一个人算</a:t>
            </a:r>
            <a:r>
              <a:rPr lang="en-US" altLang="zh-CN" dirty="0"/>
              <a:t>(1+6), </a:t>
            </a:r>
            <a:r>
              <a:rPr lang="zh-CN" altLang="en-US" dirty="0"/>
              <a:t>最后一个人算</a:t>
            </a:r>
            <a:r>
              <a:rPr lang="en-US" altLang="zh-CN" dirty="0"/>
              <a:t>(0+7)</a:t>
            </a:r>
            <a:r>
              <a:rPr lang="zh-CN" altLang="en-US" dirty="0"/>
              <a:t>，最后一个人连数都不用数就知道了结果，得到结果。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2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4602-5C82-4560-AB4D-533E61F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汉诺塔问题的两种解法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ED816-5CBF-4613-9632-9475ABFC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把上面那堆盘子移动到中间去，然后最下面那个移动到最右边，接着那堆盘子移动过去；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 startAt="2"/>
            </a:pPr>
            <a:r>
              <a:rPr lang="zh-CN" altLang="en-US" dirty="0"/>
              <a:t>迭代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待续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99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362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   SICP   Lec1b 计算过程</vt:lpstr>
      <vt:lpstr>程序的结构</vt:lpstr>
      <vt:lpstr>代换模型</vt:lpstr>
      <vt:lpstr>计算机程序演化的形状</vt:lpstr>
      <vt:lpstr>（+ 3 4）的过程，注意形状</vt:lpstr>
      <vt:lpstr>递归过程与迭代过程</vt:lpstr>
      <vt:lpstr>汉诺塔问题的两种解法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程序的结构</dc:title>
  <dc:creator>Johnny Wong</dc:creator>
  <cp:lastModifiedBy>Johnny Wong</cp:lastModifiedBy>
  <cp:revision>23</cp:revision>
  <dcterms:created xsi:type="dcterms:W3CDTF">2017-07-22T04:01:56Z</dcterms:created>
  <dcterms:modified xsi:type="dcterms:W3CDTF">2017-07-24T16:38:52Z</dcterms:modified>
</cp:coreProperties>
</file>