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1" r:id="rId4"/>
    <p:sldId id="270" r:id="rId5"/>
    <p:sldId id="272" r:id="rId6"/>
    <p:sldId id="280" r:id="rId7"/>
    <p:sldId id="273" r:id="rId8"/>
    <p:sldId id="274" r:id="rId9"/>
    <p:sldId id="263" r:id="rId10"/>
    <p:sldId id="257" r:id="rId11"/>
    <p:sldId id="281" r:id="rId12"/>
    <p:sldId id="277" r:id="rId13"/>
    <p:sldId id="266" r:id="rId14"/>
    <p:sldId id="278" r:id="rId15"/>
    <p:sldId id="279" r:id="rId16"/>
    <p:sldId id="259" r:id="rId17"/>
    <p:sldId id="258" r:id="rId18"/>
    <p:sldId id="268" r:id="rId19"/>
    <p:sldId id="276" r:id="rId20"/>
    <p:sldId id="26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29" autoAdjust="0"/>
    <p:restoredTop sz="94660"/>
  </p:normalViewPr>
  <p:slideViewPr>
    <p:cSldViewPr snapToGrid="0">
      <p:cViewPr varScale="1">
        <p:scale>
          <a:sx n="92" d="100"/>
          <a:sy n="92" d="100"/>
        </p:scale>
        <p:origin x="1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每轮子任务的预算</c:v>
                </c:pt>
              </c:strCache>
            </c:strRef>
          </c:tx>
          <c:spPr>
            <a:ln w="31750" cap="rnd">
              <a:solidFill>
                <a:schemeClr val="accent1"/>
              </a:solidFill>
              <a:round/>
            </a:ln>
            <a:effectLst/>
          </c:spPr>
          <c:marker>
            <c:symbol val="circle"/>
            <c:size val="17"/>
            <c:spPr>
              <a:solidFill>
                <a:schemeClr val="accent1"/>
              </a:solidFill>
              <a:ln>
                <a:noFill/>
              </a:ln>
              <a:effectLst/>
            </c:spPr>
          </c:marker>
          <c:dLbls>
            <c:dLbl>
              <c:idx val="0"/>
              <c:spPr>
                <a:solidFill>
                  <a:srgbClr val="FF0000"/>
                </a:solidFill>
                <a:ln>
                  <a:solidFill>
                    <a:schemeClr val="accent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1"/>
              <c:spPr>
                <a:solidFill>
                  <a:srgbClr val="FF000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2"/>
              <c:spPr>
                <a:solidFill>
                  <a:srgbClr val="FF000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3"/>
              <c:spPr>
                <a:solidFill>
                  <a:srgbClr val="FF000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4"/>
              <c:spPr>
                <a:solidFill>
                  <a:srgbClr val="FF000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5"/>
              <c:spPr>
                <a:solidFill>
                  <a:schemeClr val="accent6"/>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6"/>
              <c:spPr>
                <a:solidFill>
                  <a:schemeClr val="accent6"/>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7"/>
              <c:spPr>
                <a:solidFill>
                  <a:schemeClr val="accent6"/>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8"/>
              <c:spPr>
                <a:solidFill>
                  <a:schemeClr val="accent6"/>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9"/>
              <c:spPr>
                <a:solidFill>
                  <a:schemeClr val="accent6"/>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dLbl>
              <c:idx val="10"/>
              <c:spPr>
                <a:solidFill>
                  <a:schemeClr val="accent6"/>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Sheet1!$A$2:$A$12</c:f>
              <c:strCache>
                <c:ptCount val="11"/>
                <c:pt idx="0">
                  <c:v>R 1</c:v>
                </c:pt>
                <c:pt idx="1">
                  <c:v>R 2</c:v>
                </c:pt>
                <c:pt idx="2">
                  <c:v>R 3</c:v>
                </c:pt>
                <c:pt idx="3">
                  <c:v>R 4</c:v>
                </c:pt>
                <c:pt idx="4">
                  <c:v>R 5</c:v>
                </c:pt>
                <c:pt idx="5">
                  <c:v>R 6</c:v>
                </c:pt>
                <c:pt idx="6">
                  <c:v>R 7</c:v>
                </c:pt>
                <c:pt idx="7">
                  <c:v>R 8</c:v>
                </c:pt>
                <c:pt idx="8">
                  <c:v>R 9</c:v>
                </c:pt>
                <c:pt idx="9">
                  <c:v>R 10</c:v>
                </c:pt>
                <c:pt idx="10">
                  <c:v>R 11</c:v>
                </c:pt>
              </c:strCache>
            </c:strRef>
          </c:cat>
          <c:val>
            <c:numRef>
              <c:f>Sheet1!$B$2:$B$12</c:f>
              <c:numCache>
                <c:formatCode>General</c:formatCode>
                <c:ptCount val="11"/>
                <c:pt idx="0">
                  <c:v>0.2</c:v>
                </c:pt>
                <c:pt idx="1">
                  <c:v>0.4</c:v>
                </c:pt>
                <c:pt idx="2">
                  <c:v>0.8</c:v>
                </c:pt>
                <c:pt idx="3">
                  <c:v>1.1000000000000001</c:v>
                </c:pt>
                <c:pt idx="4">
                  <c:v>0.9</c:v>
                </c:pt>
                <c:pt idx="5">
                  <c:v>1.05</c:v>
                </c:pt>
                <c:pt idx="6">
                  <c:v>0.95</c:v>
                </c:pt>
                <c:pt idx="7">
                  <c:v>1.02</c:v>
                </c:pt>
                <c:pt idx="8">
                  <c:v>0.99</c:v>
                </c:pt>
                <c:pt idx="9">
                  <c:v>1.01</c:v>
                </c:pt>
                <c:pt idx="10">
                  <c:v>1</c:v>
                </c:pt>
              </c:numCache>
            </c:numRef>
          </c:val>
          <c:smooth val="0"/>
        </c:ser>
        <c:dLbls>
          <c:dLblPos val="ctr"/>
          <c:showLegendKey val="0"/>
          <c:showVal val="1"/>
          <c:showCatName val="0"/>
          <c:showSerName val="0"/>
          <c:showPercent val="0"/>
          <c:showBubbleSize val="0"/>
        </c:dLbls>
        <c:marker val="1"/>
        <c:smooth val="0"/>
        <c:axId val="-1313365008"/>
        <c:axId val="-1313351408"/>
      </c:lineChart>
      <c:catAx>
        <c:axId val="-13133650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zh-CN"/>
          </a:p>
        </c:txPr>
        <c:crossAx val="-1313351408"/>
        <c:crosses val="autoZero"/>
        <c:auto val="1"/>
        <c:lblAlgn val="ctr"/>
        <c:lblOffset val="100"/>
        <c:noMultiLvlLbl val="0"/>
      </c:catAx>
      <c:valAx>
        <c:axId val="-131335140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313365008"/>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10415-EEFC-4408-96F1-570DB4BA0CB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zh-CN" altLang="en-US"/>
        </a:p>
      </dgm:t>
    </dgm:pt>
    <dgm:pt modelId="{C69FAC60-F8B4-4D74-8A9F-FDB360C5E0A7}">
      <dgm:prSet phldrT="[文本]"/>
      <dgm:spPr/>
      <dgm:t>
        <a:bodyPr/>
        <a:lstStyle/>
        <a:p>
          <a:r>
            <a:rPr lang="en-US" altLang="zh-CN" dirty="0" smtClean="0"/>
            <a:t> </a:t>
          </a:r>
          <a:endParaRPr lang="zh-CN" altLang="en-US" dirty="0"/>
        </a:p>
      </dgm:t>
    </dgm:pt>
    <dgm:pt modelId="{1A199CB5-3EE5-43C1-B4EE-42DE84D23051}" type="parTrans" cxnId="{2A03FD9E-0808-4111-B1E3-ABCE52958D68}">
      <dgm:prSet/>
      <dgm:spPr/>
      <dgm:t>
        <a:bodyPr/>
        <a:lstStyle/>
        <a:p>
          <a:endParaRPr lang="zh-CN" altLang="en-US"/>
        </a:p>
      </dgm:t>
    </dgm:pt>
    <dgm:pt modelId="{41700EA7-57DD-4831-AFAA-CFE8404F2203}" type="sibTrans" cxnId="{2A03FD9E-0808-4111-B1E3-ABCE52958D68}">
      <dgm:prSet/>
      <dgm:spPr/>
      <dgm:t>
        <a:bodyPr/>
        <a:lstStyle/>
        <a:p>
          <a:endParaRPr lang="zh-CN" altLang="en-US"/>
        </a:p>
      </dgm:t>
    </dgm:pt>
    <dgm:pt modelId="{7145335D-BBEB-47FB-BE10-8A8E05303CAD}">
      <dgm:prSet phldrT="[文本]"/>
      <dgm:spPr/>
      <dgm:t>
        <a:bodyPr/>
        <a:lstStyle/>
        <a:p>
          <a:r>
            <a:rPr lang="en-US" altLang="zh-CN" dirty="0" smtClean="0"/>
            <a:t> </a:t>
          </a:r>
          <a:endParaRPr lang="zh-CN" altLang="en-US" dirty="0"/>
        </a:p>
      </dgm:t>
    </dgm:pt>
    <dgm:pt modelId="{AA81B965-20CC-4F9D-B17B-6D2CBC56EC8A}" type="parTrans" cxnId="{D70BF698-07BB-4F64-B654-ADAF447B8854}">
      <dgm:prSet/>
      <dgm:spPr/>
      <dgm:t>
        <a:bodyPr/>
        <a:lstStyle/>
        <a:p>
          <a:endParaRPr lang="zh-CN" altLang="en-US"/>
        </a:p>
      </dgm:t>
    </dgm:pt>
    <dgm:pt modelId="{EEC81A49-2E49-48A0-AEC3-F290A716B1DF}" type="sibTrans" cxnId="{D70BF698-07BB-4F64-B654-ADAF447B8854}">
      <dgm:prSet/>
      <dgm:spPr/>
      <dgm:t>
        <a:bodyPr/>
        <a:lstStyle/>
        <a:p>
          <a:endParaRPr lang="zh-CN" altLang="en-US"/>
        </a:p>
      </dgm:t>
    </dgm:pt>
    <dgm:pt modelId="{37571E11-905D-47AB-89D8-5BA161654A27}">
      <dgm:prSet phldrT="[文本]"/>
      <dgm:spPr/>
      <dgm:t>
        <a:bodyPr/>
        <a:lstStyle/>
        <a:p>
          <a:r>
            <a:rPr lang="en-US" altLang="zh-CN" dirty="0" smtClean="0"/>
            <a:t> </a:t>
          </a:r>
          <a:endParaRPr lang="zh-CN" altLang="en-US" dirty="0"/>
        </a:p>
      </dgm:t>
    </dgm:pt>
    <dgm:pt modelId="{5B5A3A2A-EB7B-4000-B22D-88E33698585D}" type="parTrans" cxnId="{88051AAC-A392-45F3-98C4-F4966C6F7684}">
      <dgm:prSet/>
      <dgm:spPr/>
      <dgm:t>
        <a:bodyPr/>
        <a:lstStyle/>
        <a:p>
          <a:endParaRPr lang="zh-CN" altLang="en-US"/>
        </a:p>
      </dgm:t>
    </dgm:pt>
    <dgm:pt modelId="{E4E1FDBD-3D3D-4567-BD2A-7530D5C2B5FF}" type="sibTrans" cxnId="{88051AAC-A392-45F3-98C4-F4966C6F7684}">
      <dgm:prSet/>
      <dgm:spPr/>
      <dgm:t>
        <a:bodyPr/>
        <a:lstStyle/>
        <a:p>
          <a:endParaRPr lang="zh-CN" altLang="en-US"/>
        </a:p>
      </dgm:t>
    </dgm:pt>
    <dgm:pt modelId="{A9338245-48B3-458E-B4C8-960CADA6764F}">
      <dgm:prSet phldrT="[文本]"/>
      <dgm:spPr/>
      <dgm:t>
        <a:bodyPr/>
        <a:lstStyle/>
        <a:p>
          <a:r>
            <a:rPr lang="en-US" altLang="zh-CN" dirty="0" smtClean="0"/>
            <a:t> </a:t>
          </a:r>
          <a:endParaRPr lang="zh-CN" altLang="en-US" dirty="0"/>
        </a:p>
      </dgm:t>
    </dgm:pt>
    <dgm:pt modelId="{FF4B3E75-92BB-41C8-8D22-E99C1BE48738}" type="sibTrans" cxnId="{ECB2CCEC-D3E2-4758-A9DD-5779697F2C63}">
      <dgm:prSet/>
      <dgm:spPr/>
      <dgm:t>
        <a:bodyPr/>
        <a:lstStyle/>
        <a:p>
          <a:endParaRPr lang="zh-CN" altLang="en-US"/>
        </a:p>
      </dgm:t>
    </dgm:pt>
    <dgm:pt modelId="{6AA94239-EB6D-4FFB-97F5-3DCDC60DF8EF}" type="parTrans" cxnId="{ECB2CCEC-D3E2-4758-A9DD-5779697F2C63}">
      <dgm:prSet/>
      <dgm:spPr/>
      <dgm:t>
        <a:bodyPr/>
        <a:lstStyle/>
        <a:p>
          <a:endParaRPr lang="zh-CN" altLang="en-US"/>
        </a:p>
      </dgm:t>
    </dgm:pt>
    <dgm:pt modelId="{8E20BE76-B410-427D-A6DC-6C175FAE2D62}">
      <dgm:prSet phldrT="[文本]"/>
      <dgm:spPr/>
      <dgm:t>
        <a:bodyPr/>
        <a:lstStyle/>
        <a:p>
          <a:r>
            <a:rPr lang="en-US" altLang="zh-CN" dirty="0" smtClean="0"/>
            <a:t> </a:t>
          </a:r>
          <a:endParaRPr lang="zh-CN" altLang="en-US" dirty="0"/>
        </a:p>
      </dgm:t>
    </dgm:pt>
    <dgm:pt modelId="{C70AC88B-EBE0-45C0-86BC-77F08127DA72}" type="sibTrans" cxnId="{B04C1EA4-AD54-441A-8C19-78856DDE51D8}">
      <dgm:prSet/>
      <dgm:spPr/>
      <dgm:t>
        <a:bodyPr/>
        <a:lstStyle/>
        <a:p>
          <a:endParaRPr lang="zh-CN" altLang="en-US"/>
        </a:p>
      </dgm:t>
    </dgm:pt>
    <dgm:pt modelId="{64CF374E-3A49-4376-A5CB-D851C6C48E2C}" type="parTrans" cxnId="{B04C1EA4-AD54-441A-8C19-78856DDE51D8}">
      <dgm:prSet/>
      <dgm:spPr/>
      <dgm:t>
        <a:bodyPr/>
        <a:lstStyle/>
        <a:p>
          <a:endParaRPr lang="zh-CN" altLang="en-US"/>
        </a:p>
      </dgm:t>
    </dgm:pt>
    <dgm:pt modelId="{D4A0D89C-8778-4CF5-A910-0284580E72E9}" type="pres">
      <dgm:prSet presAssocID="{6C710415-EEFC-4408-96F1-570DB4BA0CB5}" presName="cycle" presStyleCnt="0">
        <dgm:presLayoutVars>
          <dgm:dir/>
          <dgm:resizeHandles val="exact"/>
        </dgm:presLayoutVars>
      </dgm:prSet>
      <dgm:spPr/>
      <dgm:t>
        <a:bodyPr/>
        <a:lstStyle/>
        <a:p>
          <a:endParaRPr lang="zh-CN" altLang="en-US"/>
        </a:p>
      </dgm:t>
    </dgm:pt>
    <dgm:pt modelId="{402C613B-AE23-41B1-9435-476E48D97ACC}" type="pres">
      <dgm:prSet presAssocID="{C69FAC60-F8B4-4D74-8A9F-FDB360C5E0A7}" presName="dummy" presStyleCnt="0"/>
      <dgm:spPr/>
    </dgm:pt>
    <dgm:pt modelId="{5E6B0B71-2FA7-4B8F-AFF7-3D4917692839}" type="pres">
      <dgm:prSet presAssocID="{C69FAC60-F8B4-4D74-8A9F-FDB360C5E0A7}" presName="node" presStyleLbl="revTx" presStyleIdx="0" presStyleCnt="5">
        <dgm:presLayoutVars>
          <dgm:bulletEnabled val="1"/>
        </dgm:presLayoutVars>
      </dgm:prSet>
      <dgm:spPr/>
      <dgm:t>
        <a:bodyPr/>
        <a:lstStyle/>
        <a:p>
          <a:endParaRPr lang="zh-CN" altLang="en-US"/>
        </a:p>
      </dgm:t>
    </dgm:pt>
    <dgm:pt modelId="{AB67B5AB-A464-4996-96A4-895CC6CDAB28}" type="pres">
      <dgm:prSet presAssocID="{41700EA7-57DD-4831-AFAA-CFE8404F2203}" presName="sibTrans" presStyleLbl="node1" presStyleIdx="0" presStyleCnt="5"/>
      <dgm:spPr/>
      <dgm:t>
        <a:bodyPr/>
        <a:lstStyle/>
        <a:p>
          <a:endParaRPr lang="zh-CN" altLang="en-US"/>
        </a:p>
      </dgm:t>
    </dgm:pt>
    <dgm:pt modelId="{73060E93-60B6-49B0-B2F7-6DA6DF22116B}" type="pres">
      <dgm:prSet presAssocID="{7145335D-BBEB-47FB-BE10-8A8E05303CAD}" presName="dummy" presStyleCnt="0"/>
      <dgm:spPr/>
    </dgm:pt>
    <dgm:pt modelId="{DEB2499F-3594-46F0-AB5D-DE6C1969C404}" type="pres">
      <dgm:prSet presAssocID="{7145335D-BBEB-47FB-BE10-8A8E05303CAD}" presName="node" presStyleLbl="revTx" presStyleIdx="1" presStyleCnt="5">
        <dgm:presLayoutVars>
          <dgm:bulletEnabled val="1"/>
        </dgm:presLayoutVars>
      </dgm:prSet>
      <dgm:spPr/>
      <dgm:t>
        <a:bodyPr/>
        <a:lstStyle/>
        <a:p>
          <a:endParaRPr lang="zh-CN" altLang="en-US"/>
        </a:p>
      </dgm:t>
    </dgm:pt>
    <dgm:pt modelId="{66221111-6E44-4590-A8C3-46E0410E66B7}" type="pres">
      <dgm:prSet presAssocID="{EEC81A49-2E49-48A0-AEC3-F290A716B1DF}" presName="sibTrans" presStyleLbl="node1" presStyleIdx="1" presStyleCnt="5"/>
      <dgm:spPr/>
      <dgm:t>
        <a:bodyPr/>
        <a:lstStyle/>
        <a:p>
          <a:endParaRPr lang="zh-CN" altLang="en-US"/>
        </a:p>
      </dgm:t>
    </dgm:pt>
    <dgm:pt modelId="{03D6EDC8-C0D7-4D0E-A66D-08CC967FD5E2}" type="pres">
      <dgm:prSet presAssocID="{37571E11-905D-47AB-89D8-5BA161654A27}" presName="dummy" presStyleCnt="0"/>
      <dgm:spPr/>
    </dgm:pt>
    <dgm:pt modelId="{37D85066-1B66-4281-BC8F-0E3CF9BCDA67}" type="pres">
      <dgm:prSet presAssocID="{37571E11-905D-47AB-89D8-5BA161654A27}" presName="node" presStyleLbl="revTx" presStyleIdx="2" presStyleCnt="5">
        <dgm:presLayoutVars>
          <dgm:bulletEnabled val="1"/>
        </dgm:presLayoutVars>
      </dgm:prSet>
      <dgm:spPr/>
      <dgm:t>
        <a:bodyPr/>
        <a:lstStyle/>
        <a:p>
          <a:endParaRPr lang="zh-CN" altLang="en-US"/>
        </a:p>
      </dgm:t>
    </dgm:pt>
    <dgm:pt modelId="{CA9BCB11-2D56-49FB-B692-48BFB3EF3761}" type="pres">
      <dgm:prSet presAssocID="{E4E1FDBD-3D3D-4567-BD2A-7530D5C2B5FF}" presName="sibTrans" presStyleLbl="node1" presStyleIdx="2" presStyleCnt="5"/>
      <dgm:spPr/>
      <dgm:t>
        <a:bodyPr/>
        <a:lstStyle/>
        <a:p>
          <a:endParaRPr lang="zh-CN" altLang="en-US"/>
        </a:p>
      </dgm:t>
    </dgm:pt>
    <dgm:pt modelId="{6C62B4E6-014A-45F2-9FCF-19AE7535E2B4}" type="pres">
      <dgm:prSet presAssocID="{A9338245-48B3-458E-B4C8-960CADA6764F}" presName="dummy" presStyleCnt="0"/>
      <dgm:spPr/>
    </dgm:pt>
    <dgm:pt modelId="{4D988B8C-E663-4FD7-8473-3C571639E8AD}" type="pres">
      <dgm:prSet presAssocID="{A9338245-48B3-458E-B4C8-960CADA6764F}" presName="node" presStyleLbl="revTx" presStyleIdx="3" presStyleCnt="5">
        <dgm:presLayoutVars>
          <dgm:bulletEnabled val="1"/>
        </dgm:presLayoutVars>
      </dgm:prSet>
      <dgm:spPr/>
      <dgm:t>
        <a:bodyPr/>
        <a:lstStyle/>
        <a:p>
          <a:endParaRPr lang="zh-CN" altLang="en-US"/>
        </a:p>
      </dgm:t>
    </dgm:pt>
    <dgm:pt modelId="{B673F8DE-B5CF-47B0-BFBD-90EDA41DF067}" type="pres">
      <dgm:prSet presAssocID="{FF4B3E75-92BB-41C8-8D22-E99C1BE48738}" presName="sibTrans" presStyleLbl="node1" presStyleIdx="3" presStyleCnt="5"/>
      <dgm:spPr/>
      <dgm:t>
        <a:bodyPr/>
        <a:lstStyle/>
        <a:p>
          <a:endParaRPr lang="zh-CN" altLang="en-US"/>
        </a:p>
      </dgm:t>
    </dgm:pt>
    <dgm:pt modelId="{E16EECC5-4743-4292-A19D-B9C0A861B1D2}" type="pres">
      <dgm:prSet presAssocID="{8E20BE76-B410-427D-A6DC-6C175FAE2D62}" presName="dummy" presStyleCnt="0"/>
      <dgm:spPr/>
    </dgm:pt>
    <dgm:pt modelId="{B129F53E-05CF-4F20-B524-0BB8394BB26D}" type="pres">
      <dgm:prSet presAssocID="{8E20BE76-B410-427D-A6DC-6C175FAE2D62}" presName="node" presStyleLbl="revTx" presStyleIdx="4" presStyleCnt="5">
        <dgm:presLayoutVars>
          <dgm:bulletEnabled val="1"/>
        </dgm:presLayoutVars>
      </dgm:prSet>
      <dgm:spPr/>
      <dgm:t>
        <a:bodyPr/>
        <a:lstStyle/>
        <a:p>
          <a:endParaRPr lang="zh-CN" altLang="en-US"/>
        </a:p>
      </dgm:t>
    </dgm:pt>
    <dgm:pt modelId="{9DC70A0C-6E8E-4C1B-A614-A0DEB1226B8F}" type="pres">
      <dgm:prSet presAssocID="{C70AC88B-EBE0-45C0-86BC-77F08127DA72}" presName="sibTrans" presStyleLbl="node1" presStyleIdx="4" presStyleCnt="5"/>
      <dgm:spPr/>
      <dgm:t>
        <a:bodyPr/>
        <a:lstStyle/>
        <a:p>
          <a:endParaRPr lang="zh-CN" altLang="en-US"/>
        </a:p>
      </dgm:t>
    </dgm:pt>
  </dgm:ptLst>
  <dgm:cxnLst>
    <dgm:cxn modelId="{D70BF698-07BB-4F64-B654-ADAF447B8854}" srcId="{6C710415-EEFC-4408-96F1-570DB4BA0CB5}" destId="{7145335D-BBEB-47FB-BE10-8A8E05303CAD}" srcOrd="1" destOrd="0" parTransId="{AA81B965-20CC-4F9D-B17B-6D2CBC56EC8A}" sibTransId="{EEC81A49-2E49-48A0-AEC3-F290A716B1DF}"/>
    <dgm:cxn modelId="{6CAD00B9-6BED-45BF-963A-0B79B031970B}" type="presOf" srcId="{C69FAC60-F8B4-4D74-8A9F-FDB360C5E0A7}" destId="{5E6B0B71-2FA7-4B8F-AFF7-3D4917692839}" srcOrd="0" destOrd="0" presId="urn:microsoft.com/office/officeart/2005/8/layout/cycle1"/>
    <dgm:cxn modelId="{6D1F68C4-A478-427A-B102-70E2C5CD4462}" type="presOf" srcId="{6C710415-EEFC-4408-96F1-570DB4BA0CB5}" destId="{D4A0D89C-8778-4CF5-A910-0284580E72E9}" srcOrd="0" destOrd="0" presId="urn:microsoft.com/office/officeart/2005/8/layout/cycle1"/>
    <dgm:cxn modelId="{2A03FD9E-0808-4111-B1E3-ABCE52958D68}" srcId="{6C710415-EEFC-4408-96F1-570DB4BA0CB5}" destId="{C69FAC60-F8B4-4D74-8A9F-FDB360C5E0A7}" srcOrd="0" destOrd="0" parTransId="{1A199CB5-3EE5-43C1-B4EE-42DE84D23051}" sibTransId="{41700EA7-57DD-4831-AFAA-CFE8404F2203}"/>
    <dgm:cxn modelId="{FA136321-6FF0-452A-BDAA-4D6B79411F8F}" type="presOf" srcId="{C70AC88B-EBE0-45C0-86BC-77F08127DA72}" destId="{9DC70A0C-6E8E-4C1B-A614-A0DEB1226B8F}" srcOrd="0" destOrd="0" presId="urn:microsoft.com/office/officeart/2005/8/layout/cycle1"/>
    <dgm:cxn modelId="{273BAF3D-B75D-497D-A19B-33DDC02B5F54}" type="presOf" srcId="{8E20BE76-B410-427D-A6DC-6C175FAE2D62}" destId="{B129F53E-05CF-4F20-B524-0BB8394BB26D}" srcOrd="0" destOrd="0" presId="urn:microsoft.com/office/officeart/2005/8/layout/cycle1"/>
    <dgm:cxn modelId="{B9024B61-815E-4952-B5FA-2B1685A7AB85}" type="presOf" srcId="{37571E11-905D-47AB-89D8-5BA161654A27}" destId="{37D85066-1B66-4281-BC8F-0E3CF9BCDA67}" srcOrd="0" destOrd="0" presId="urn:microsoft.com/office/officeart/2005/8/layout/cycle1"/>
    <dgm:cxn modelId="{7F12F95A-903A-440F-98AC-91412A6C1DC2}" type="presOf" srcId="{A9338245-48B3-458E-B4C8-960CADA6764F}" destId="{4D988B8C-E663-4FD7-8473-3C571639E8AD}" srcOrd="0" destOrd="0" presId="urn:microsoft.com/office/officeart/2005/8/layout/cycle1"/>
    <dgm:cxn modelId="{ECB2CCEC-D3E2-4758-A9DD-5779697F2C63}" srcId="{6C710415-EEFC-4408-96F1-570DB4BA0CB5}" destId="{A9338245-48B3-458E-B4C8-960CADA6764F}" srcOrd="3" destOrd="0" parTransId="{6AA94239-EB6D-4FFB-97F5-3DCDC60DF8EF}" sibTransId="{FF4B3E75-92BB-41C8-8D22-E99C1BE48738}"/>
    <dgm:cxn modelId="{81FEE4CA-5D77-4616-8559-95F19945C398}" type="presOf" srcId="{FF4B3E75-92BB-41C8-8D22-E99C1BE48738}" destId="{B673F8DE-B5CF-47B0-BFBD-90EDA41DF067}" srcOrd="0" destOrd="0" presId="urn:microsoft.com/office/officeart/2005/8/layout/cycle1"/>
    <dgm:cxn modelId="{8CF8C653-B256-488F-B5C5-D6C066EC654D}" type="presOf" srcId="{41700EA7-57DD-4831-AFAA-CFE8404F2203}" destId="{AB67B5AB-A464-4996-96A4-895CC6CDAB28}" srcOrd="0" destOrd="0" presId="urn:microsoft.com/office/officeart/2005/8/layout/cycle1"/>
    <dgm:cxn modelId="{B04C1EA4-AD54-441A-8C19-78856DDE51D8}" srcId="{6C710415-EEFC-4408-96F1-570DB4BA0CB5}" destId="{8E20BE76-B410-427D-A6DC-6C175FAE2D62}" srcOrd="4" destOrd="0" parTransId="{64CF374E-3A49-4376-A5CB-D851C6C48E2C}" sibTransId="{C70AC88B-EBE0-45C0-86BC-77F08127DA72}"/>
    <dgm:cxn modelId="{AFAEFD7D-A93D-475C-9916-81BF1F78F108}" type="presOf" srcId="{7145335D-BBEB-47FB-BE10-8A8E05303CAD}" destId="{DEB2499F-3594-46F0-AB5D-DE6C1969C404}" srcOrd="0" destOrd="0" presId="urn:microsoft.com/office/officeart/2005/8/layout/cycle1"/>
    <dgm:cxn modelId="{B97BB332-DA05-45EC-9614-F2AD4EF4D4B1}" type="presOf" srcId="{EEC81A49-2E49-48A0-AEC3-F290A716B1DF}" destId="{66221111-6E44-4590-A8C3-46E0410E66B7}" srcOrd="0" destOrd="0" presId="urn:microsoft.com/office/officeart/2005/8/layout/cycle1"/>
    <dgm:cxn modelId="{88051AAC-A392-45F3-98C4-F4966C6F7684}" srcId="{6C710415-EEFC-4408-96F1-570DB4BA0CB5}" destId="{37571E11-905D-47AB-89D8-5BA161654A27}" srcOrd="2" destOrd="0" parTransId="{5B5A3A2A-EB7B-4000-B22D-88E33698585D}" sibTransId="{E4E1FDBD-3D3D-4567-BD2A-7530D5C2B5FF}"/>
    <dgm:cxn modelId="{438C2B67-9430-43F5-B849-0588D9341280}" type="presOf" srcId="{E4E1FDBD-3D3D-4567-BD2A-7530D5C2B5FF}" destId="{CA9BCB11-2D56-49FB-B692-48BFB3EF3761}" srcOrd="0" destOrd="0" presId="urn:microsoft.com/office/officeart/2005/8/layout/cycle1"/>
    <dgm:cxn modelId="{3E90F0C5-37E4-4C4E-99B8-B3A882B32F74}" type="presParOf" srcId="{D4A0D89C-8778-4CF5-A910-0284580E72E9}" destId="{402C613B-AE23-41B1-9435-476E48D97ACC}" srcOrd="0" destOrd="0" presId="urn:microsoft.com/office/officeart/2005/8/layout/cycle1"/>
    <dgm:cxn modelId="{777D247B-5E78-4B78-9AC8-600236BEFD0D}" type="presParOf" srcId="{D4A0D89C-8778-4CF5-A910-0284580E72E9}" destId="{5E6B0B71-2FA7-4B8F-AFF7-3D4917692839}" srcOrd="1" destOrd="0" presId="urn:microsoft.com/office/officeart/2005/8/layout/cycle1"/>
    <dgm:cxn modelId="{B93E4D57-F6BF-414A-A372-0B1AE938A5E8}" type="presParOf" srcId="{D4A0D89C-8778-4CF5-A910-0284580E72E9}" destId="{AB67B5AB-A464-4996-96A4-895CC6CDAB28}" srcOrd="2" destOrd="0" presId="urn:microsoft.com/office/officeart/2005/8/layout/cycle1"/>
    <dgm:cxn modelId="{793DAFE3-6634-4F12-BF1C-ABDE3F4D5196}" type="presParOf" srcId="{D4A0D89C-8778-4CF5-A910-0284580E72E9}" destId="{73060E93-60B6-49B0-B2F7-6DA6DF22116B}" srcOrd="3" destOrd="0" presId="urn:microsoft.com/office/officeart/2005/8/layout/cycle1"/>
    <dgm:cxn modelId="{91356759-1A63-4C22-A240-AA5A504271B0}" type="presParOf" srcId="{D4A0D89C-8778-4CF5-A910-0284580E72E9}" destId="{DEB2499F-3594-46F0-AB5D-DE6C1969C404}" srcOrd="4" destOrd="0" presId="urn:microsoft.com/office/officeart/2005/8/layout/cycle1"/>
    <dgm:cxn modelId="{0858BFE4-4258-46C0-9FDD-4F36F0460850}" type="presParOf" srcId="{D4A0D89C-8778-4CF5-A910-0284580E72E9}" destId="{66221111-6E44-4590-A8C3-46E0410E66B7}" srcOrd="5" destOrd="0" presId="urn:microsoft.com/office/officeart/2005/8/layout/cycle1"/>
    <dgm:cxn modelId="{BEB714C7-38FD-4632-8BC6-6D7DF00FFB07}" type="presParOf" srcId="{D4A0D89C-8778-4CF5-A910-0284580E72E9}" destId="{03D6EDC8-C0D7-4D0E-A66D-08CC967FD5E2}" srcOrd="6" destOrd="0" presId="urn:microsoft.com/office/officeart/2005/8/layout/cycle1"/>
    <dgm:cxn modelId="{5DFEBBEE-E42A-47FC-B729-71D270A03D57}" type="presParOf" srcId="{D4A0D89C-8778-4CF5-A910-0284580E72E9}" destId="{37D85066-1B66-4281-BC8F-0E3CF9BCDA67}" srcOrd="7" destOrd="0" presId="urn:microsoft.com/office/officeart/2005/8/layout/cycle1"/>
    <dgm:cxn modelId="{DB6C2C3D-0FFF-43A5-8A36-7FD5E9E846F0}" type="presParOf" srcId="{D4A0D89C-8778-4CF5-A910-0284580E72E9}" destId="{CA9BCB11-2D56-49FB-B692-48BFB3EF3761}" srcOrd="8" destOrd="0" presId="urn:microsoft.com/office/officeart/2005/8/layout/cycle1"/>
    <dgm:cxn modelId="{B1940D00-D502-4A16-9CA6-63C6A21DDE91}" type="presParOf" srcId="{D4A0D89C-8778-4CF5-A910-0284580E72E9}" destId="{6C62B4E6-014A-45F2-9FCF-19AE7535E2B4}" srcOrd="9" destOrd="0" presId="urn:microsoft.com/office/officeart/2005/8/layout/cycle1"/>
    <dgm:cxn modelId="{D564A9E6-5C9D-40E7-BE4E-56DF90F22328}" type="presParOf" srcId="{D4A0D89C-8778-4CF5-A910-0284580E72E9}" destId="{4D988B8C-E663-4FD7-8473-3C571639E8AD}" srcOrd="10" destOrd="0" presId="urn:microsoft.com/office/officeart/2005/8/layout/cycle1"/>
    <dgm:cxn modelId="{FBDA36F2-8A87-453C-A18B-815EF565F2B4}" type="presParOf" srcId="{D4A0D89C-8778-4CF5-A910-0284580E72E9}" destId="{B673F8DE-B5CF-47B0-BFBD-90EDA41DF067}" srcOrd="11" destOrd="0" presId="urn:microsoft.com/office/officeart/2005/8/layout/cycle1"/>
    <dgm:cxn modelId="{2B6FF9AA-9AF5-46A3-B5C8-2D51667D4B53}" type="presParOf" srcId="{D4A0D89C-8778-4CF5-A910-0284580E72E9}" destId="{E16EECC5-4743-4292-A19D-B9C0A861B1D2}" srcOrd="12" destOrd="0" presId="urn:microsoft.com/office/officeart/2005/8/layout/cycle1"/>
    <dgm:cxn modelId="{41ACA00F-F68B-43DC-8E8F-4CCD3A388454}" type="presParOf" srcId="{D4A0D89C-8778-4CF5-A910-0284580E72E9}" destId="{B129F53E-05CF-4F20-B524-0BB8394BB26D}" srcOrd="13" destOrd="0" presId="urn:microsoft.com/office/officeart/2005/8/layout/cycle1"/>
    <dgm:cxn modelId="{DED9EEAA-1157-45DB-BCB6-8CEDFF4E637A}" type="presParOf" srcId="{D4A0D89C-8778-4CF5-A910-0284580E72E9}" destId="{9DC70A0C-6E8E-4C1B-A614-A0DEB1226B8F}"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B0B71-2FA7-4B8F-AFF7-3D4917692839}">
      <dsp:nvSpPr>
        <dsp:cNvPr id="0" name=""/>
        <dsp:cNvSpPr/>
      </dsp:nvSpPr>
      <dsp:spPr>
        <a:xfrm>
          <a:off x="2068843" y="13475"/>
          <a:ext cx="451137" cy="45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CN" sz="2700" kern="1200" dirty="0" smtClean="0"/>
            <a:t> </a:t>
          </a:r>
          <a:endParaRPr lang="zh-CN" altLang="en-US" sz="2700" kern="1200" dirty="0"/>
        </a:p>
      </dsp:txBody>
      <dsp:txXfrm>
        <a:off x="2068843" y="13475"/>
        <a:ext cx="451137" cy="451137"/>
      </dsp:txXfrm>
    </dsp:sp>
    <dsp:sp modelId="{AB67B5AB-A464-4996-96A4-895CC6CDAB28}">
      <dsp:nvSpPr>
        <dsp:cNvPr id="0" name=""/>
        <dsp:cNvSpPr/>
      </dsp:nvSpPr>
      <dsp:spPr>
        <a:xfrm>
          <a:off x="1007859" y="455"/>
          <a:ext cx="1691123" cy="1691123"/>
        </a:xfrm>
        <a:prstGeom prst="circularArrow">
          <a:avLst>
            <a:gd name="adj1" fmla="val 5202"/>
            <a:gd name="adj2" fmla="val 336046"/>
            <a:gd name="adj3" fmla="val 21292702"/>
            <a:gd name="adj4" fmla="val 19766712"/>
            <a:gd name="adj5" fmla="val 606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B2499F-3594-46F0-AB5D-DE6C1969C404}">
      <dsp:nvSpPr>
        <dsp:cNvPr id="0" name=""/>
        <dsp:cNvSpPr/>
      </dsp:nvSpPr>
      <dsp:spPr>
        <a:xfrm>
          <a:off x="2341391" y="852290"/>
          <a:ext cx="451137" cy="45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CN" sz="2700" kern="1200" dirty="0" smtClean="0"/>
            <a:t> </a:t>
          </a:r>
          <a:endParaRPr lang="zh-CN" altLang="en-US" sz="2700" kern="1200" dirty="0"/>
        </a:p>
      </dsp:txBody>
      <dsp:txXfrm>
        <a:off x="2341391" y="852290"/>
        <a:ext cx="451137" cy="451137"/>
      </dsp:txXfrm>
    </dsp:sp>
    <dsp:sp modelId="{66221111-6E44-4590-A8C3-46E0410E66B7}">
      <dsp:nvSpPr>
        <dsp:cNvPr id="0" name=""/>
        <dsp:cNvSpPr/>
      </dsp:nvSpPr>
      <dsp:spPr>
        <a:xfrm>
          <a:off x="1007859" y="455"/>
          <a:ext cx="1691123" cy="1691123"/>
        </a:xfrm>
        <a:prstGeom prst="circularArrow">
          <a:avLst>
            <a:gd name="adj1" fmla="val 5202"/>
            <a:gd name="adj2" fmla="val 336046"/>
            <a:gd name="adj3" fmla="val 4014138"/>
            <a:gd name="adj4" fmla="val 2253947"/>
            <a:gd name="adj5" fmla="val 606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85066-1B66-4281-BC8F-0E3CF9BCDA67}">
      <dsp:nvSpPr>
        <dsp:cNvPr id="0" name=""/>
        <dsp:cNvSpPr/>
      </dsp:nvSpPr>
      <dsp:spPr>
        <a:xfrm>
          <a:off x="1627852" y="1370707"/>
          <a:ext cx="451137" cy="45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CN" sz="2700" kern="1200" dirty="0" smtClean="0"/>
            <a:t> </a:t>
          </a:r>
          <a:endParaRPr lang="zh-CN" altLang="en-US" sz="2700" kern="1200" dirty="0"/>
        </a:p>
      </dsp:txBody>
      <dsp:txXfrm>
        <a:off x="1627852" y="1370707"/>
        <a:ext cx="451137" cy="451137"/>
      </dsp:txXfrm>
    </dsp:sp>
    <dsp:sp modelId="{CA9BCB11-2D56-49FB-B692-48BFB3EF3761}">
      <dsp:nvSpPr>
        <dsp:cNvPr id="0" name=""/>
        <dsp:cNvSpPr/>
      </dsp:nvSpPr>
      <dsp:spPr>
        <a:xfrm>
          <a:off x="1007859" y="455"/>
          <a:ext cx="1691123" cy="1691123"/>
        </a:xfrm>
        <a:prstGeom prst="circularArrow">
          <a:avLst>
            <a:gd name="adj1" fmla="val 5202"/>
            <a:gd name="adj2" fmla="val 336046"/>
            <a:gd name="adj3" fmla="val 8210008"/>
            <a:gd name="adj4" fmla="val 6449816"/>
            <a:gd name="adj5" fmla="val 606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88B8C-E663-4FD7-8473-3C571639E8AD}">
      <dsp:nvSpPr>
        <dsp:cNvPr id="0" name=""/>
        <dsp:cNvSpPr/>
      </dsp:nvSpPr>
      <dsp:spPr>
        <a:xfrm>
          <a:off x="914313" y="852290"/>
          <a:ext cx="451137" cy="45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CN" sz="2700" kern="1200" dirty="0" smtClean="0"/>
            <a:t> </a:t>
          </a:r>
          <a:endParaRPr lang="zh-CN" altLang="en-US" sz="2700" kern="1200" dirty="0"/>
        </a:p>
      </dsp:txBody>
      <dsp:txXfrm>
        <a:off x="914313" y="852290"/>
        <a:ext cx="451137" cy="451137"/>
      </dsp:txXfrm>
    </dsp:sp>
    <dsp:sp modelId="{B673F8DE-B5CF-47B0-BFBD-90EDA41DF067}">
      <dsp:nvSpPr>
        <dsp:cNvPr id="0" name=""/>
        <dsp:cNvSpPr/>
      </dsp:nvSpPr>
      <dsp:spPr>
        <a:xfrm>
          <a:off x="1007859" y="455"/>
          <a:ext cx="1691123" cy="1691123"/>
        </a:xfrm>
        <a:prstGeom prst="circularArrow">
          <a:avLst>
            <a:gd name="adj1" fmla="val 5202"/>
            <a:gd name="adj2" fmla="val 336046"/>
            <a:gd name="adj3" fmla="val 12297242"/>
            <a:gd name="adj4" fmla="val 10771253"/>
            <a:gd name="adj5" fmla="val 606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29F53E-05CF-4F20-B524-0BB8394BB26D}">
      <dsp:nvSpPr>
        <dsp:cNvPr id="0" name=""/>
        <dsp:cNvSpPr/>
      </dsp:nvSpPr>
      <dsp:spPr>
        <a:xfrm>
          <a:off x="1186861" y="13475"/>
          <a:ext cx="451137" cy="45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CN" sz="2700" kern="1200" dirty="0" smtClean="0"/>
            <a:t> </a:t>
          </a:r>
          <a:endParaRPr lang="zh-CN" altLang="en-US" sz="2700" kern="1200" dirty="0"/>
        </a:p>
      </dsp:txBody>
      <dsp:txXfrm>
        <a:off x="1186861" y="13475"/>
        <a:ext cx="451137" cy="451137"/>
      </dsp:txXfrm>
    </dsp:sp>
    <dsp:sp modelId="{9DC70A0C-6E8E-4C1B-A614-A0DEB1226B8F}">
      <dsp:nvSpPr>
        <dsp:cNvPr id="0" name=""/>
        <dsp:cNvSpPr/>
      </dsp:nvSpPr>
      <dsp:spPr>
        <a:xfrm>
          <a:off x="1007859" y="455"/>
          <a:ext cx="1691123" cy="1691123"/>
        </a:xfrm>
        <a:prstGeom prst="circularArrow">
          <a:avLst>
            <a:gd name="adj1" fmla="val 5202"/>
            <a:gd name="adj2" fmla="val 336046"/>
            <a:gd name="adj3" fmla="val 16865128"/>
            <a:gd name="adj4" fmla="val 15198826"/>
            <a:gd name="adj5" fmla="val 606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17176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209903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213344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398204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291702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58763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40126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341918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170715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73083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D98D47-C495-4E01-9268-29EB425F43CA}" type="datetimeFigureOut">
              <a:rPr lang="zh-CN" altLang="en-US" smtClean="0"/>
              <a:t>2015/5/8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26794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98D47-C495-4E01-9268-29EB425F43CA}" type="datetimeFigureOut">
              <a:rPr lang="zh-CN" altLang="en-US" smtClean="0"/>
              <a:t>2015/5/8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B370F-16EF-4377-AA2C-56C49D260321}" type="slidenum">
              <a:rPr lang="zh-CN" altLang="en-US" smtClean="0"/>
              <a:t>‹#›</a:t>
            </a:fld>
            <a:endParaRPr lang="zh-CN" altLang="en-US"/>
          </a:p>
        </p:txBody>
      </p:sp>
    </p:spTree>
    <p:extLst>
      <p:ext uri="{BB962C8B-B14F-4D97-AF65-F5344CB8AC3E}">
        <p14:creationId xmlns:p14="http://schemas.microsoft.com/office/powerpoint/2010/main" val="193471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激励机制专利</a:t>
            </a:r>
            <a:endParaRPr lang="zh-CN" altLang="en-US" dirty="0"/>
          </a:p>
        </p:txBody>
      </p:sp>
      <p:sp>
        <p:nvSpPr>
          <p:cNvPr id="3" name="副标题 2"/>
          <p:cNvSpPr>
            <a:spLocks noGrp="1"/>
          </p:cNvSpPr>
          <p:nvPr>
            <p:ph type="subTitle" idx="1"/>
          </p:nvPr>
        </p:nvSpPr>
        <p:spPr/>
        <p:txBody>
          <a:bodyPr/>
          <a:lstStyle/>
          <a:p>
            <a:r>
              <a:rPr lang="zh-CN" altLang="en-US" dirty="0" smtClean="0"/>
              <a:t>参与式感知中一种优化预算分配的方法</a:t>
            </a:r>
            <a:endParaRPr lang="zh-CN" altLang="en-US" dirty="0"/>
          </a:p>
        </p:txBody>
      </p:sp>
    </p:spTree>
    <p:extLst>
      <p:ext uri="{BB962C8B-B14F-4D97-AF65-F5344CB8AC3E}">
        <p14:creationId xmlns:p14="http://schemas.microsoft.com/office/powerpoint/2010/main" val="66328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技术实现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一个参与式感知数据收集平台、多个智能终端设备</a:t>
                </a:r>
                <a:endParaRPr lang="en-US" altLang="zh-CN" dirty="0" smtClean="0"/>
              </a:p>
              <a:p>
                <a:r>
                  <a:rPr lang="zh-CN" altLang="en-US" dirty="0" smtClean="0"/>
                  <a:t>采集一种感知数据，目标采集轮数</a:t>
                </a:r>
                <a:r>
                  <a:rPr lang="en-US" altLang="zh-CN" dirty="0" smtClean="0"/>
                  <a:t>R</a:t>
                </a:r>
                <a:r>
                  <a:rPr lang="zh-CN" altLang="en-US" dirty="0" smtClean="0"/>
                  <a:t>、总预算</a:t>
                </a:r>
                <a:r>
                  <a:rPr lang="en-US" altLang="zh-CN" dirty="0" smtClean="0"/>
                  <a:t>B</a:t>
                </a:r>
              </a:p>
              <a:p>
                <a:r>
                  <a:rPr lang="zh-CN" altLang="en-US" dirty="0" smtClean="0"/>
                  <a:t>将</a:t>
                </a:r>
                <a:r>
                  <a:rPr lang="en-US" altLang="zh-CN" dirty="0" smtClean="0"/>
                  <a:t>B</a:t>
                </a:r>
                <a:r>
                  <a:rPr lang="zh-CN" altLang="en-US" dirty="0" smtClean="0"/>
                  <a:t>动态的分配到每轮任务中，确定每轮预算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endParaRPr lang="en-US" altLang="zh-CN" dirty="0" smtClean="0"/>
              </a:p>
              <a:p>
                <a:r>
                  <a:rPr lang="zh-CN" altLang="en-US" dirty="0" smtClean="0"/>
                  <a:t>采集过程是分轮次进行的，周期性的发布采集任务，每轮采集</a:t>
                </a:r>
                <a:r>
                  <a:rPr lang="en-US" altLang="zh-CN" dirty="0" smtClean="0"/>
                  <a:t>n</a:t>
                </a:r>
                <a:r>
                  <a:rPr lang="zh-CN" altLang="en-US" dirty="0" smtClean="0"/>
                  <a:t>份数据，任务截止时间间隔</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𝑡h</m:t>
                        </m:r>
                      </m:sub>
                    </m:sSub>
                  </m:oMath>
                </a14:m>
                <a:r>
                  <a:rPr lang="zh-CN" altLang="en-US" dirty="0" smtClean="0"/>
                  <a:t>，本轮的预算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endParaRPr lang="en-US" altLang="zh-CN" dirty="0" smtClean="0"/>
              </a:p>
              <a:p>
                <a:r>
                  <a:rPr lang="zh-CN" altLang="en-US" dirty="0"/>
                  <a:t>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dirty="0" smtClean="0"/>
                  <a:t>分配给此轮参与感知的用户，确定每个用户的固定激励部分和奖金部分</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1210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系统总体概览</a:t>
            </a:r>
            <a:endParaRPr lang="zh-CN" altLang="en-US" dirty="0"/>
          </a:p>
        </p:txBody>
      </p:sp>
      <p:sp>
        <p:nvSpPr>
          <p:cNvPr id="9" name="矩形 8"/>
          <p:cNvSpPr/>
          <p:nvPr/>
        </p:nvSpPr>
        <p:spPr>
          <a:xfrm>
            <a:off x="3988105" y="1872574"/>
            <a:ext cx="2953022" cy="12003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2743200" y="2194507"/>
            <a:ext cx="1244905" cy="369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08819" y="2009908"/>
            <a:ext cx="1156771" cy="738664"/>
          </a:xfrm>
          <a:prstGeom prst="rect">
            <a:avLst/>
          </a:prstGeom>
          <a:noFill/>
        </p:spPr>
        <p:txBody>
          <a:bodyPr wrap="square" rtlCol="0">
            <a:spAutoFit/>
          </a:bodyPr>
          <a:lstStyle/>
          <a:p>
            <a:r>
              <a:rPr lang="zh-CN" altLang="en-US" sz="1400" dirty="0" smtClean="0"/>
              <a:t>开始，输入总预算和任务描述</a:t>
            </a:r>
            <a:endParaRPr lang="zh-CN" altLang="en-US" sz="1400" dirty="0"/>
          </a:p>
        </p:txBody>
      </p:sp>
      <p:sp>
        <p:nvSpPr>
          <p:cNvPr id="12" name="文本框 11"/>
          <p:cNvSpPr txBox="1"/>
          <p:nvPr/>
        </p:nvSpPr>
        <p:spPr>
          <a:xfrm>
            <a:off x="4635262" y="1479759"/>
            <a:ext cx="2342920" cy="369332"/>
          </a:xfrm>
          <a:prstGeom prst="rect">
            <a:avLst/>
          </a:prstGeom>
          <a:noFill/>
        </p:spPr>
        <p:txBody>
          <a:bodyPr wrap="square" rtlCol="0">
            <a:spAutoFit/>
          </a:bodyPr>
          <a:lstStyle/>
          <a:p>
            <a:r>
              <a:rPr lang="zh-CN" altLang="en-US" dirty="0" smtClean="0"/>
              <a:t>预算分配模块</a:t>
            </a:r>
            <a:endParaRPr lang="zh-CN" altLang="en-US" dirty="0"/>
          </a:p>
        </p:txBody>
      </p:sp>
      <p:sp>
        <p:nvSpPr>
          <p:cNvPr id="13" name="矩形 12"/>
          <p:cNvSpPr/>
          <p:nvPr/>
        </p:nvSpPr>
        <p:spPr>
          <a:xfrm>
            <a:off x="5577563" y="2073869"/>
            <a:ext cx="1230861" cy="7801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任务所属阶段判定</a:t>
            </a:r>
            <a:endParaRPr lang="zh-CN" altLang="en-US" sz="1400" dirty="0"/>
          </a:p>
        </p:txBody>
      </p:sp>
      <p:sp>
        <p:nvSpPr>
          <p:cNvPr id="14" name="矩形 13"/>
          <p:cNvSpPr/>
          <p:nvPr/>
        </p:nvSpPr>
        <p:spPr>
          <a:xfrm>
            <a:off x="4148541" y="2073868"/>
            <a:ext cx="1268586" cy="7801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任务完成历史信息</a:t>
            </a:r>
            <a:endParaRPr lang="zh-CN" altLang="en-US" sz="1400" dirty="0"/>
          </a:p>
        </p:txBody>
      </p:sp>
      <p:sp>
        <p:nvSpPr>
          <p:cNvPr id="15" name="椭圆 14"/>
          <p:cNvSpPr/>
          <p:nvPr/>
        </p:nvSpPr>
        <p:spPr>
          <a:xfrm>
            <a:off x="4486541" y="3643529"/>
            <a:ext cx="1806766" cy="1718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子任务执行模块</a:t>
            </a:r>
            <a:endParaRPr lang="zh-CN" altLang="en-US" sz="1400" dirty="0"/>
          </a:p>
        </p:txBody>
      </p:sp>
      <p:cxnSp>
        <p:nvCxnSpPr>
          <p:cNvPr id="17" name="直接箭头连接符 16"/>
          <p:cNvCxnSpPr/>
          <p:nvPr/>
        </p:nvCxnSpPr>
        <p:spPr>
          <a:xfrm flipV="1">
            <a:off x="4782834" y="3072903"/>
            <a:ext cx="0" cy="777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988105" y="3274197"/>
            <a:ext cx="794729" cy="738664"/>
          </a:xfrm>
          <a:prstGeom prst="rect">
            <a:avLst/>
          </a:prstGeom>
          <a:noFill/>
        </p:spPr>
        <p:txBody>
          <a:bodyPr wrap="square" rtlCol="0">
            <a:spAutoFit/>
          </a:bodyPr>
          <a:lstStyle/>
          <a:p>
            <a:r>
              <a:rPr lang="zh-CN" altLang="en-US" sz="1400" dirty="0" smtClean="0"/>
              <a:t>本轮任务完成情况</a:t>
            </a:r>
            <a:endParaRPr lang="zh-CN" altLang="en-US" sz="1400" dirty="0"/>
          </a:p>
        </p:txBody>
      </p:sp>
      <p:cxnSp>
        <p:nvCxnSpPr>
          <p:cNvPr id="20" name="直接箭头连接符 19"/>
          <p:cNvCxnSpPr/>
          <p:nvPr/>
        </p:nvCxnSpPr>
        <p:spPr>
          <a:xfrm flipH="1">
            <a:off x="5985164" y="3072903"/>
            <a:ext cx="13854" cy="777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183453" y="3274197"/>
            <a:ext cx="794729" cy="738664"/>
          </a:xfrm>
          <a:prstGeom prst="rect">
            <a:avLst/>
          </a:prstGeom>
          <a:noFill/>
        </p:spPr>
        <p:txBody>
          <a:bodyPr wrap="square" rtlCol="0">
            <a:spAutoFit/>
          </a:bodyPr>
          <a:lstStyle/>
          <a:p>
            <a:r>
              <a:rPr lang="zh-CN" altLang="en-US" sz="1400" dirty="0"/>
              <a:t>下一</a:t>
            </a:r>
            <a:r>
              <a:rPr lang="zh-CN" altLang="en-US" sz="1400" dirty="0" smtClean="0"/>
              <a:t>轮任务预算</a:t>
            </a:r>
            <a:endParaRPr lang="zh-CN" altLang="en-US" sz="1400" dirty="0"/>
          </a:p>
        </p:txBody>
      </p:sp>
      <p:cxnSp>
        <p:nvCxnSpPr>
          <p:cNvPr id="23" name="直接连接符 22"/>
          <p:cNvCxnSpPr/>
          <p:nvPr/>
        </p:nvCxnSpPr>
        <p:spPr>
          <a:xfrm flipH="1">
            <a:off x="7509164" y="3461648"/>
            <a:ext cx="27709" cy="3119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230591" y="3461648"/>
            <a:ext cx="10392" cy="255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7509164" y="3850394"/>
            <a:ext cx="1717963" cy="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7536873" y="4502844"/>
            <a:ext cx="1697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7536873" y="5135578"/>
            <a:ext cx="1697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509164" y="5715000"/>
            <a:ext cx="171796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6293307" y="4699000"/>
            <a:ext cx="12158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2"/>
          <a:stretch>
            <a:fillRect/>
          </a:stretch>
        </p:blipFill>
        <p:spPr>
          <a:xfrm>
            <a:off x="9758109" y="3727261"/>
            <a:ext cx="346800" cy="571200"/>
          </a:xfrm>
          <a:prstGeom prst="rect">
            <a:avLst/>
          </a:prstGeom>
        </p:spPr>
      </p:pic>
      <p:pic>
        <p:nvPicPr>
          <p:cNvPr id="43" name="图片 42"/>
          <p:cNvPicPr>
            <a:picLocks noChangeAspect="1"/>
          </p:cNvPicPr>
          <p:nvPr/>
        </p:nvPicPr>
        <p:blipFill>
          <a:blip r:embed="rId2"/>
          <a:stretch>
            <a:fillRect/>
          </a:stretch>
        </p:blipFill>
        <p:spPr>
          <a:xfrm>
            <a:off x="9758109" y="4564378"/>
            <a:ext cx="346800" cy="571200"/>
          </a:xfrm>
          <a:prstGeom prst="rect">
            <a:avLst/>
          </a:prstGeom>
        </p:spPr>
      </p:pic>
      <p:pic>
        <p:nvPicPr>
          <p:cNvPr id="44" name="图片 43"/>
          <p:cNvPicPr>
            <a:picLocks noChangeAspect="1"/>
          </p:cNvPicPr>
          <p:nvPr/>
        </p:nvPicPr>
        <p:blipFill>
          <a:blip r:embed="rId2"/>
          <a:stretch>
            <a:fillRect/>
          </a:stretch>
        </p:blipFill>
        <p:spPr>
          <a:xfrm>
            <a:off x="9758109" y="5442100"/>
            <a:ext cx="346800" cy="571200"/>
          </a:xfrm>
          <a:prstGeom prst="rect">
            <a:avLst/>
          </a:prstGeom>
        </p:spPr>
      </p:pic>
      <p:sp>
        <p:nvSpPr>
          <p:cNvPr id="45" name="文本框 44"/>
          <p:cNvSpPr txBox="1"/>
          <p:nvPr/>
        </p:nvSpPr>
        <p:spPr>
          <a:xfrm>
            <a:off x="7536873" y="3389051"/>
            <a:ext cx="1690254" cy="307777"/>
          </a:xfrm>
          <a:prstGeom prst="rect">
            <a:avLst/>
          </a:prstGeom>
          <a:noFill/>
        </p:spPr>
        <p:txBody>
          <a:bodyPr wrap="square" rtlCol="0">
            <a:spAutoFit/>
          </a:bodyPr>
          <a:lstStyle/>
          <a:p>
            <a:r>
              <a:rPr lang="zh-CN" altLang="en-US" sz="1400" dirty="0" smtClean="0"/>
              <a:t>广播本轮任务信息</a:t>
            </a:r>
            <a:endParaRPr lang="zh-CN" altLang="en-US" sz="1400" dirty="0"/>
          </a:p>
        </p:txBody>
      </p:sp>
      <p:sp>
        <p:nvSpPr>
          <p:cNvPr id="46" name="文本框 45"/>
          <p:cNvSpPr txBox="1"/>
          <p:nvPr/>
        </p:nvSpPr>
        <p:spPr>
          <a:xfrm>
            <a:off x="7550728" y="4046737"/>
            <a:ext cx="1690254" cy="307777"/>
          </a:xfrm>
          <a:prstGeom prst="rect">
            <a:avLst/>
          </a:prstGeom>
          <a:noFill/>
        </p:spPr>
        <p:txBody>
          <a:bodyPr wrap="square" rtlCol="0">
            <a:spAutoFit/>
          </a:bodyPr>
          <a:lstStyle/>
          <a:p>
            <a:r>
              <a:rPr lang="zh-CN" altLang="en-US" sz="1400" dirty="0" smtClean="0"/>
              <a:t>用户上传数据</a:t>
            </a:r>
            <a:endParaRPr lang="zh-CN" altLang="en-US" sz="1400" dirty="0"/>
          </a:p>
        </p:txBody>
      </p:sp>
      <p:sp>
        <p:nvSpPr>
          <p:cNvPr id="47" name="文本框 46"/>
          <p:cNvSpPr txBox="1"/>
          <p:nvPr/>
        </p:nvSpPr>
        <p:spPr>
          <a:xfrm>
            <a:off x="7550728" y="4640460"/>
            <a:ext cx="1690254" cy="523220"/>
          </a:xfrm>
          <a:prstGeom prst="rect">
            <a:avLst/>
          </a:prstGeom>
          <a:noFill/>
        </p:spPr>
        <p:txBody>
          <a:bodyPr wrap="square" rtlCol="0">
            <a:spAutoFit/>
          </a:bodyPr>
          <a:lstStyle/>
          <a:p>
            <a:r>
              <a:rPr lang="zh-CN" altLang="en-US" sz="1400" dirty="0" smtClean="0"/>
              <a:t>平台下发固定部分激励</a:t>
            </a:r>
            <a:endParaRPr lang="zh-CN" altLang="en-US" sz="1400" dirty="0"/>
          </a:p>
        </p:txBody>
      </p:sp>
      <p:sp>
        <p:nvSpPr>
          <p:cNvPr id="48" name="文本框 47"/>
          <p:cNvSpPr txBox="1"/>
          <p:nvPr/>
        </p:nvSpPr>
        <p:spPr>
          <a:xfrm>
            <a:off x="7536873" y="5273193"/>
            <a:ext cx="1690254" cy="523220"/>
          </a:xfrm>
          <a:prstGeom prst="rect">
            <a:avLst/>
          </a:prstGeom>
          <a:noFill/>
        </p:spPr>
        <p:txBody>
          <a:bodyPr wrap="square" rtlCol="0">
            <a:spAutoFit/>
          </a:bodyPr>
          <a:lstStyle/>
          <a:p>
            <a:r>
              <a:rPr lang="zh-CN" altLang="en-US" sz="1400" dirty="0" smtClean="0"/>
              <a:t>平台下发</a:t>
            </a:r>
            <a:r>
              <a:rPr lang="zh-CN" altLang="en-US" sz="1400" dirty="0"/>
              <a:t>奖金</a:t>
            </a:r>
            <a:r>
              <a:rPr lang="zh-CN" altLang="en-US" sz="1400" dirty="0" smtClean="0"/>
              <a:t>部分激励</a:t>
            </a:r>
            <a:endParaRPr lang="zh-CN" altLang="en-US" sz="1400" dirty="0"/>
          </a:p>
        </p:txBody>
      </p:sp>
      <p:sp>
        <p:nvSpPr>
          <p:cNvPr id="49" name="右箭头 48"/>
          <p:cNvSpPr/>
          <p:nvPr/>
        </p:nvSpPr>
        <p:spPr>
          <a:xfrm rot="5400000">
            <a:off x="5011946" y="5584093"/>
            <a:ext cx="755955" cy="369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887119" y="5727700"/>
            <a:ext cx="1156771" cy="738664"/>
          </a:xfrm>
          <a:prstGeom prst="rect">
            <a:avLst/>
          </a:prstGeom>
          <a:noFill/>
        </p:spPr>
        <p:txBody>
          <a:bodyPr wrap="square" rtlCol="0">
            <a:spAutoFit/>
          </a:bodyPr>
          <a:lstStyle/>
          <a:p>
            <a:r>
              <a:rPr lang="zh-CN" altLang="en-US" sz="1400" dirty="0"/>
              <a:t>结束</a:t>
            </a:r>
            <a:r>
              <a:rPr lang="zh-CN" altLang="en-US" sz="1400" dirty="0" smtClean="0"/>
              <a:t>，输出感知数据和剩余预算</a:t>
            </a:r>
            <a:endParaRPr lang="zh-CN" altLang="en-US" sz="1400" dirty="0"/>
          </a:p>
        </p:txBody>
      </p:sp>
      <p:graphicFrame>
        <p:nvGraphicFramePr>
          <p:cNvPr id="51" name="图示 50"/>
          <p:cNvGraphicFramePr/>
          <p:nvPr>
            <p:extLst>
              <p:ext uri="{D42A27DB-BD31-4B8C-83A1-F6EECF244321}">
                <p14:modId xmlns:p14="http://schemas.microsoft.com/office/powerpoint/2010/main" val="2951070311"/>
              </p:ext>
            </p:extLst>
          </p:nvPr>
        </p:nvGraphicFramePr>
        <p:xfrm>
          <a:off x="3550684" y="3643529"/>
          <a:ext cx="3706843" cy="1822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10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技术实现</a:t>
            </a:r>
            <a:r>
              <a:rPr lang="en-US" altLang="zh-CN" dirty="0" smtClean="0"/>
              <a:t>-1</a:t>
            </a:r>
            <a:r>
              <a:rPr lang="zh-CN" altLang="en-US" dirty="0" smtClean="0"/>
              <a:t>：</a:t>
            </a:r>
            <a:r>
              <a:rPr lang="zh-CN" altLang="en-US" dirty="0"/>
              <a:t>总</a:t>
            </a:r>
            <a:r>
              <a:rPr lang="zh-CN" altLang="en-US" dirty="0" smtClean="0"/>
              <a:t>预算</a:t>
            </a:r>
            <a:r>
              <a:rPr lang="zh-CN" altLang="en-US" dirty="0"/>
              <a:t>的分配</a:t>
            </a:r>
          </a:p>
        </p:txBody>
      </p:sp>
      <p:sp>
        <p:nvSpPr>
          <p:cNvPr id="3" name="内容占位符 2"/>
          <p:cNvSpPr>
            <a:spLocks noGrp="1"/>
          </p:cNvSpPr>
          <p:nvPr>
            <p:ph idx="1"/>
          </p:nvPr>
        </p:nvSpPr>
        <p:spPr/>
        <p:txBody>
          <a:bodyPr/>
          <a:lstStyle/>
          <a:p>
            <a:r>
              <a:rPr lang="zh-CN" altLang="en-US" dirty="0" smtClean="0"/>
              <a:t>将参与式感知中总预算的分配过程分为定价阶段（红色）和稳定阶段（绿色）两种阶段</a:t>
            </a:r>
            <a:endParaRPr lang="en-US" altLang="zh-CN" dirty="0" smtClean="0"/>
          </a:p>
          <a:p>
            <a:r>
              <a:rPr lang="zh-CN" altLang="en-US" dirty="0" smtClean="0"/>
              <a:t>定价阶段：使价格快速变化，</a:t>
            </a:r>
            <a:r>
              <a:rPr lang="en-US" altLang="zh-CN" dirty="0" smtClean="0"/>
              <a:t/>
            </a:r>
            <a:br>
              <a:rPr lang="en-US" altLang="zh-CN" dirty="0" smtClean="0"/>
            </a:br>
            <a:r>
              <a:rPr lang="zh-CN" altLang="en-US" dirty="0" smtClean="0"/>
              <a:t>寻找合适价格</a:t>
            </a:r>
            <a:endParaRPr lang="en-US" altLang="zh-CN" dirty="0" smtClean="0"/>
          </a:p>
          <a:p>
            <a:r>
              <a:rPr lang="zh-CN" altLang="en-US" dirty="0" smtClean="0"/>
              <a:t>稳定阶段：对价格进行微调，</a:t>
            </a:r>
            <a:r>
              <a:rPr lang="en-US" altLang="zh-CN" dirty="0" smtClean="0"/>
              <a:t/>
            </a:r>
            <a:br>
              <a:rPr lang="en-US" altLang="zh-CN" dirty="0" smtClean="0"/>
            </a:br>
            <a:r>
              <a:rPr lang="zh-CN" altLang="en-US" dirty="0" smtClean="0"/>
              <a:t>避免因为突发情况价格剧烈</a:t>
            </a:r>
            <a:r>
              <a:rPr lang="en-US" altLang="zh-CN" dirty="0" smtClean="0"/>
              <a:t/>
            </a:r>
            <a:br>
              <a:rPr lang="en-US" altLang="zh-CN" dirty="0" smtClean="0"/>
            </a:br>
            <a:r>
              <a:rPr lang="zh-CN" altLang="en-US" dirty="0" smtClean="0"/>
              <a:t>波动</a:t>
            </a:r>
            <a:endParaRPr lang="en-US" altLang="zh-CN" dirty="0" smtClean="0"/>
          </a:p>
        </p:txBody>
      </p:sp>
      <p:graphicFrame>
        <p:nvGraphicFramePr>
          <p:cNvPr id="4" name="图表 3"/>
          <p:cNvGraphicFramePr/>
          <p:nvPr>
            <p:extLst>
              <p:ext uri="{D42A27DB-BD31-4B8C-83A1-F6EECF244321}">
                <p14:modId xmlns:p14="http://schemas.microsoft.com/office/powerpoint/2010/main" val="1861166930"/>
              </p:ext>
            </p:extLst>
          </p:nvPr>
        </p:nvGraphicFramePr>
        <p:xfrm>
          <a:off x="5833898" y="2396091"/>
          <a:ext cx="5519902" cy="3592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6021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确定价格浮动参数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价格浮动参数</a:t>
                </a:r>
                <a:r>
                  <a:rPr lang="en-US" altLang="zh-CN" dirty="0" smtClean="0"/>
                  <a:t>D</a:t>
                </a:r>
                <a:r>
                  <a:rPr lang="zh-CN" altLang="en-US" dirty="0" smtClean="0"/>
                  <a:t>由历史记录中的任务完成情况来确定</a:t>
                </a:r>
                <a:endParaRPr lang="en-US" altLang="zh-CN" dirty="0" smtClean="0"/>
              </a:p>
              <a:p>
                <a:pPr lvl="1"/>
                <a:r>
                  <a:rPr lang="zh-CN" altLang="en-US" dirty="0" smtClean="0"/>
                  <a:t>算法</a:t>
                </a:r>
                <a:r>
                  <a:rPr lang="en-US" altLang="zh-CN" dirty="0" smtClean="0"/>
                  <a:t>1</a:t>
                </a:r>
                <a:r>
                  <a:rPr lang="zh-CN" altLang="en-US" dirty="0"/>
                  <a:t>，</a:t>
                </a:r>
                <a:r>
                  <a:rPr lang="zh-CN" altLang="en-US" dirty="0" smtClean="0"/>
                  <a:t>只由上一轮完成情况来确定：此方法对市场变化敏感，价格变化大，适用于市场形成初期，迅速收敛到稳定价格</a:t>
                </a:r>
                <a:endParaRPr lang="en-US" altLang="zh-CN" dirty="0" smtClean="0"/>
              </a:p>
              <a:p>
                <a:pPr lvl="1"/>
                <a:r>
                  <a:rPr lang="zh-CN" altLang="en-US" dirty="0" smtClean="0"/>
                  <a:t>算法</a:t>
                </a:r>
                <a:r>
                  <a:rPr lang="en-US" altLang="zh-CN" dirty="0" smtClean="0"/>
                  <a:t>2</a:t>
                </a:r>
                <a:r>
                  <a:rPr lang="zh-CN" altLang="en-US" dirty="0" smtClean="0"/>
                  <a:t>，由前</a:t>
                </a:r>
                <a:r>
                  <a:rPr lang="en-US" altLang="zh-CN" dirty="0" smtClean="0"/>
                  <a:t>m</a:t>
                </a:r>
                <a:r>
                  <a:rPr lang="zh-CN" altLang="en-US" dirty="0" smtClean="0"/>
                  <a:t>轮任务完成情况求均值来确定：此方法可以避免价格剧烈波动，价格变化小，适用于市场已经稳定的情况</a:t>
                </a:r>
                <a:endParaRPr lang="en-US" altLang="zh-CN" dirty="0" smtClean="0"/>
              </a:p>
              <a:p>
                <a:r>
                  <a:rPr lang="zh-CN" altLang="en-US" dirty="0" smtClean="0"/>
                  <a:t>任务完成情况</a:t>
                </a:r>
                <a:endParaRPr lang="en-US" altLang="zh-CN" dirty="0" smtClean="0"/>
              </a:p>
              <a:p>
                <a:pPr lvl="1"/>
                <a:r>
                  <a:rPr lang="zh-CN" altLang="en-US" dirty="0" smtClean="0"/>
                  <a:t>任务完成情况</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r>
                          <m:rPr>
                            <m:nor/>
                          </m:rPr>
                          <a:rPr lang="zh-CN" altLang="en-US" dirty="0"/>
                          <m:t> </m:t>
                        </m:r>
                      </m:e>
                      <m:sub>
                        <m:r>
                          <a:rPr lang="en-US" altLang="zh-CN" i="1">
                            <a:latin typeface="Cambria Math" panose="02040503050406030204" pitchFamily="18" charset="0"/>
                          </a:rPr>
                          <m:t>𝑖</m:t>
                        </m:r>
                      </m:sub>
                    </m:sSub>
                  </m:oMath>
                </a14:m>
                <a:r>
                  <a:rPr lang="zh-CN" altLang="en-US" dirty="0" smtClean="0"/>
                  <a:t>由任务完成用时</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zh-CN" altLang="en-US" i="1" dirty="0" smtClean="0">
                            <a:latin typeface="Cambria Math" panose="02040503050406030204" pitchFamily="18" charset="0"/>
                          </a:rPr>
                          <m:t>𝛼</m:t>
                        </m:r>
                        <m:r>
                          <a:rPr lang="en-US" altLang="zh-CN" b="0" i="1" dirty="0" smtClean="0">
                            <a:latin typeface="Cambria Math" panose="02040503050406030204" pitchFamily="18" charset="0"/>
                          </a:rPr>
                          <m:t>𝑖</m:t>
                        </m:r>
                      </m:sub>
                    </m:sSub>
                  </m:oMath>
                </a14:m>
                <a:r>
                  <a:rPr lang="zh-CN" altLang="en-US" dirty="0" smtClean="0"/>
                  <a:t>和总计上传数据数量</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𝑛</m:t>
                        </m:r>
                      </m:e>
                      <m:sub>
                        <m:r>
                          <a:rPr lang="zh-CN" altLang="en-US" i="1" dirty="0">
                            <a:latin typeface="Cambria Math" panose="02040503050406030204" pitchFamily="18" charset="0"/>
                          </a:rPr>
                          <m:t>𝛼</m:t>
                        </m:r>
                        <m:r>
                          <a:rPr lang="en-US" altLang="zh-CN" b="0" i="1" dirty="0" smtClean="0">
                            <a:latin typeface="Cambria Math" panose="02040503050406030204" pitchFamily="18" charset="0"/>
                          </a:rPr>
                          <m:t>𝑖</m:t>
                        </m:r>
                      </m:sub>
                    </m:sSub>
                  </m:oMath>
                </a14:m>
                <a:r>
                  <a:rPr lang="zh-CN" altLang="en-US" dirty="0" smtClean="0"/>
                  <a:t>共同决定</a:t>
                </a:r>
                <a:r>
                  <a:rPr lang="en-US" altLang="zh-CN" dirty="0" smtClean="0"/>
                  <a:t/>
                </a:r>
                <a:br>
                  <a:rPr lang="en-US" altLang="zh-CN" dirty="0" smtClean="0"/>
                </a:b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r>
                          <m:rPr>
                            <m:nor/>
                          </m:rPr>
                          <a:rPr lang="zh-CN" altLang="en-US" dirty="0"/>
                          <m:t> </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𝑡h</m:t>
                            </m:r>
                          </m:sub>
                        </m:sSub>
                      </m:num>
                      <m:den>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zh-CN" altLang="en-US" i="1" dirty="0">
                                <a:latin typeface="Cambria Math" panose="02040503050406030204" pitchFamily="18" charset="0"/>
                              </a:rPr>
                              <m:t>𝛼</m:t>
                            </m:r>
                            <m:r>
                              <a:rPr lang="en-US" altLang="zh-CN" b="0" i="1" dirty="0" smtClean="0">
                                <a:latin typeface="Cambria Math" panose="02040503050406030204" pitchFamily="18" charset="0"/>
                              </a:rPr>
                              <m:t>𝑖</m:t>
                            </m:r>
                          </m:sub>
                        </m:sSub>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𝑛</m:t>
                            </m:r>
                          </m:e>
                          <m:sub>
                            <m:r>
                              <a:rPr lang="zh-CN" altLang="en-US" i="1" dirty="0">
                                <a:latin typeface="Cambria Math" panose="02040503050406030204" pitchFamily="18" charset="0"/>
                              </a:rPr>
                              <m:t>𝛼</m:t>
                            </m:r>
                            <m:r>
                              <a:rPr lang="en-US" altLang="zh-CN" b="0" i="1" dirty="0" smtClean="0">
                                <a:latin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𝑛</m:t>
                        </m:r>
                      </m:den>
                    </m:f>
                  </m:oMath>
                </a14:m>
                <a:endParaRPr lang="en-US" altLang="zh-CN" dirty="0" smtClean="0"/>
              </a:p>
              <a:p>
                <a:pPr lvl="1"/>
                <a14:m>
                  <m:oMath xmlns:m="http://schemas.openxmlformats.org/officeDocument/2006/math">
                    <m:sSub>
                      <m:sSubPr>
                        <m:ctrlPr>
                          <a:rPr lang="en-US" altLang="zh-CN" i="1" smtClean="0">
                            <a:latin typeface="Cambria Math" panose="02040503050406030204" pitchFamily="18" charset="0"/>
                          </a:rPr>
                        </m:ctrlPr>
                      </m:sSubPr>
                      <m:e>
                        <m:r>
                          <m:rPr>
                            <m:nor/>
                          </m:rPr>
                          <a:rPr lang="en-US" altLang="zh-CN" dirty="0"/>
                          <m:t>D</m:t>
                        </m:r>
                      </m:e>
                      <m:sub>
                        <m:r>
                          <a:rPr lang="en-US" altLang="zh-CN" b="0" i="1" smtClean="0">
                            <a:latin typeface="Cambria Math" panose="02040503050406030204" pitchFamily="18" charset="0"/>
                          </a:rPr>
                          <m:t>𝑖</m:t>
                        </m:r>
                      </m:sub>
                    </m:sSub>
                  </m:oMath>
                </a14:m>
                <a:r>
                  <a:rPr lang="en-US" altLang="zh-CN" dirty="0" smtClean="0"/>
                  <a:t>=</a:t>
                </a:r>
                <a14:m>
                  <m:oMath xmlns:m="http://schemas.openxmlformats.org/officeDocument/2006/math">
                    <m:r>
                      <m:rPr>
                        <m:sty m:val="p"/>
                      </m:rPr>
                      <a:rPr lang="en-US" altLang="zh-CN" b="0" i="0" dirty="0" smtClean="0">
                        <a:latin typeface="Cambria Math" panose="02040503050406030204" pitchFamily="18" charset="0"/>
                        <a:ea typeface="Cambria Math" panose="02040503050406030204" pitchFamily="18" charset="0"/>
                      </a:rPr>
                      <m:t>D</m:t>
                    </m:r>
                    <m:d>
                      <m:dPr>
                        <m:ctrlPr>
                          <a:rPr lang="el-GR" altLang="zh-CN" i="1" dirty="0" smtClean="0">
                            <a:latin typeface="Cambria Math" panose="02040503050406030204" pitchFamily="18" charset="0"/>
                            <a:ea typeface="Cambria Math" panose="02040503050406030204" pitchFamily="18" charset="0"/>
                          </a:rPr>
                        </m:ctrlPr>
                      </m:dPr>
                      <m:e>
                        <m:r>
                          <m:rPr>
                            <m:sty m:val="p"/>
                          </m:rPr>
                          <a:rPr lang="el-GR" altLang="zh-CN" i="1" dirty="0" smtClean="0">
                            <a:latin typeface="Cambria Math" panose="02040503050406030204" pitchFamily="18" charset="0"/>
                            <a:ea typeface="Cambria Math" panose="02040503050406030204" pitchFamily="18" charset="0"/>
                          </a:rPr>
                          <m:t>Α</m:t>
                        </m:r>
                        <m:r>
                          <a:rPr lang="en-US" altLang="zh-CN" b="0" i="1" dirty="0" smtClean="0">
                            <a:latin typeface="Cambria Math" panose="02040503050406030204" pitchFamily="18" charset="0"/>
                            <a:ea typeface="Cambria Math" panose="02040503050406030204" pitchFamily="18" charset="0"/>
                          </a:rPr>
                          <m:t>, </m:t>
                        </m:r>
                        <m:r>
                          <a:rPr lang="zh-CN" altLang="en-US" b="0" i="1" dirty="0" smtClean="0">
                            <a:latin typeface="Cambria Math" panose="02040503050406030204" pitchFamily="18" charset="0"/>
                            <a:ea typeface="Cambria Math" panose="02040503050406030204" pitchFamily="18" charset="0"/>
                          </a:rPr>
                          <m:t>𝛽</m:t>
                        </m:r>
                      </m:e>
                    </m:d>
                  </m:oMath>
                </a14:m>
                <a:r>
                  <a:rPr lang="en-US" altLang="zh-CN" dirty="0" smtClean="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m:rPr>
                            <m:nor/>
                          </m:rPr>
                          <a:rPr lang="en-US" altLang="zh-CN" dirty="0"/>
                          <m:t>D</m:t>
                        </m:r>
                      </m:e>
                      <m:sub>
                        <m:r>
                          <a:rPr lang="en-US" altLang="zh-CN" i="1">
                            <a:latin typeface="Cambria Math" panose="02040503050406030204" pitchFamily="18" charset="0"/>
                          </a:rPr>
                          <m:t>𝑖</m:t>
                        </m:r>
                      </m:sub>
                    </m:sSub>
                    <m:r>
                      <a:rPr lang="zh-CN" altLang="en-US" i="1" smtClean="0">
                        <a:latin typeface="Cambria Math" panose="02040503050406030204" pitchFamily="18" charset="0"/>
                      </a:rPr>
                      <m:t>为</m:t>
                    </m:r>
                  </m:oMath>
                </a14:m>
                <a:r>
                  <a:rPr lang="zh-CN" altLang="en-US" dirty="0" smtClean="0"/>
                  <a:t>第</a:t>
                </a:r>
                <a:r>
                  <a:rPr lang="en-US" altLang="zh-CN" dirty="0" err="1" smtClean="0"/>
                  <a:t>i</a:t>
                </a:r>
                <a:r>
                  <a:rPr lang="zh-CN" altLang="en-US" dirty="0" smtClean="0"/>
                  <a:t>轮的价格浮动因子，</a:t>
                </a:r>
                <a:r>
                  <a:rPr lang="el-GR" altLang="zh-CN" dirty="0">
                    <a:ea typeface="Cambria Math" panose="02040503050406030204" pitchFamily="18" charset="0"/>
                  </a:rPr>
                  <a:t> </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Α</m:t>
                    </m:r>
                    <m:r>
                      <a:rPr lang="en-US" altLang="zh-CN" i="1" dirty="0" smtClean="0">
                        <a:latin typeface="Cambria Math" panose="02040503050406030204" pitchFamily="18" charset="0"/>
                        <a:ea typeface="Cambria Math" panose="02040503050406030204" pitchFamily="18" charset="0"/>
                      </a:rPr>
                      <m:t>=</m:t>
                    </m:r>
                    <m:d>
                      <m:dPr>
                        <m:begChr m:val="{"/>
                        <m:endChr m:val="}"/>
                        <m:ctrlPr>
                          <a:rPr lang="en-US" altLang="zh-CN" i="1" dirty="0"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r>
                              <m:rPr>
                                <m:nor/>
                              </m:rPr>
                              <a:rPr lang="zh-CN" altLang="en-US" dirty="0"/>
                              <m:t> </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𝑅</m:t>
                            </m:r>
                          </m:e>
                        </m:d>
                      </m:e>
                    </m:d>
                  </m:oMath>
                </a14:m>
                <a:r>
                  <a:rPr lang="zh-CN" altLang="en-US" dirty="0" smtClean="0"/>
                  <a:t>为完成情况记录，</a:t>
                </a:r>
                <a14:m>
                  <m:oMath xmlns:m="http://schemas.openxmlformats.org/officeDocument/2006/math">
                    <m:r>
                      <a:rPr lang="zh-CN" altLang="en-US" i="1" dirty="0">
                        <a:latin typeface="Cambria Math" panose="02040503050406030204" pitchFamily="18" charset="0"/>
                        <a:ea typeface="Cambria Math" panose="02040503050406030204" pitchFamily="18" charset="0"/>
                      </a:rPr>
                      <m:t>𝛽</m:t>
                    </m:r>
                  </m:oMath>
                </a14:m>
                <a:r>
                  <a:rPr lang="zh-CN" altLang="en-US" dirty="0" smtClean="0"/>
                  <a:t>为当前感知任务所属阶段，根据</a:t>
                </a:r>
                <a14:m>
                  <m:oMath xmlns:m="http://schemas.openxmlformats.org/officeDocument/2006/math">
                    <m:r>
                      <a:rPr lang="zh-CN" altLang="en-US" i="1" dirty="0">
                        <a:latin typeface="Cambria Math" panose="02040503050406030204" pitchFamily="18" charset="0"/>
                        <a:ea typeface="Cambria Math" panose="02040503050406030204" pitchFamily="18" charset="0"/>
                      </a:rPr>
                      <m:t>𝛽</m:t>
                    </m:r>
                  </m:oMath>
                </a14:m>
                <a:r>
                  <a:rPr lang="zh-CN" altLang="en-US" dirty="0" smtClean="0"/>
                  <a:t>分别选择算法</a:t>
                </a:r>
                <a:r>
                  <a:rPr lang="en-US" altLang="zh-CN" dirty="0" smtClean="0"/>
                  <a:t>1</a:t>
                </a:r>
                <a:r>
                  <a:rPr lang="zh-CN" altLang="en-US" dirty="0" smtClean="0"/>
                  <a:t>或算法</a:t>
                </a:r>
                <a:r>
                  <a:rPr lang="en-US" altLang="zh-CN" dirty="0" smtClean="0"/>
                  <a:t>2</a:t>
                </a:r>
                <a:r>
                  <a:rPr lang="zh-CN" altLang="en-US" dirty="0" smtClean="0"/>
                  <a:t>来计算</a:t>
                </a:r>
                <a14:m>
                  <m:oMath xmlns:m="http://schemas.openxmlformats.org/officeDocument/2006/math">
                    <m:sSub>
                      <m:sSubPr>
                        <m:ctrlPr>
                          <a:rPr lang="en-US" altLang="zh-CN" i="1">
                            <a:latin typeface="Cambria Math" panose="02040503050406030204" pitchFamily="18" charset="0"/>
                          </a:rPr>
                        </m:ctrlPr>
                      </m:sSubPr>
                      <m:e>
                        <m:r>
                          <m:rPr>
                            <m:nor/>
                          </m:rPr>
                          <a:rPr lang="en-US" altLang="zh-CN" dirty="0"/>
                          <m:t>D</m:t>
                        </m:r>
                      </m:e>
                      <m:sub>
                        <m:r>
                          <a:rPr lang="en-US" altLang="zh-CN" i="1">
                            <a:latin typeface="Cambria Math" panose="02040503050406030204" pitchFamily="18" charset="0"/>
                          </a:rPr>
                          <m:t>𝑖</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922"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523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感知任务</a:t>
            </a:r>
            <a:r>
              <a:rPr lang="zh-CN" altLang="en-US" dirty="0"/>
              <a:t>当前</a:t>
            </a:r>
            <a:r>
              <a:rPr lang="zh-CN" altLang="en-US" dirty="0" smtClean="0"/>
              <a:t>所属阶段的转态转移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初始时系统为定价阶段，将预算设定为较低水平</a:t>
                </a:r>
                <a:endParaRPr lang="en-US" altLang="zh-CN" dirty="0" smtClean="0"/>
              </a:p>
              <a:p>
                <a:r>
                  <a:rPr lang="zh-CN" altLang="en-US" dirty="0" smtClean="0"/>
                  <a:t>系统维持两个状态的标记桶，定价状态桶</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𝛽</m:t>
                        </m:r>
                      </m:e>
                      <m:sub>
                        <m:r>
                          <a:rPr lang="en-US" altLang="zh-CN" b="0" i="1" dirty="0" smtClean="0">
                            <a:latin typeface="Cambria Math" panose="02040503050406030204" pitchFamily="18" charset="0"/>
                          </a:rPr>
                          <m:t>𝑑𝑦</m:t>
                        </m:r>
                      </m:sub>
                    </m:sSub>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 </m:t>
                        </m:r>
                        <m:r>
                          <a:rPr lang="zh-CN" altLang="en-US" i="1" dirty="0">
                            <a:latin typeface="Cambria Math" panose="02040503050406030204" pitchFamily="18" charset="0"/>
                          </a:rPr>
                          <m:t>稳定</m:t>
                        </m:r>
                        <m:r>
                          <a:rPr lang="zh-CN" altLang="en-US" i="1" dirty="0" smtClean="0">
                            <a:latin typeface="Cambria Math" panose="02040503050406030204" pitchFamily="18" charset="0"/>
                          </a:rPr>
                          <m:t>状态</m:t>
                        </m:r>
                        <m:r>
                          <a:rPr lang="zh-CN" altLang="en-US" i="1" dirty="0">
                            <a:latin typeface="Cambria Math" panose="02040503050406030204" pitchFamily="18" charset="0"/>
                          </a:rPr>
                          <m:t>桶</m:t>
                        </m:r>
                        <m:r>
                          <a:rPr lang="zh-CN" altLang="en-US" i="1" dirty="0">
                            <a:latin typeface="Cambria Math" panose="02040503050406030204" pitchFamily="18" charset="0"/>
                            <a:ea typeface="Cambria Math" panose="02040503050406030204" pitchFamily="18" charset="0"/>
                          </a:rPr>
                          <m:t>𝛽</m:t>
                        </m:r>
                      </m:e>
                      <m:sub>
                        <m:r>
                          <a:rPr lang="en-US" altLang="zh-CN" b="0" i="1" dirty="0" smtClean="0">
                            <a:latin typeface="Cambria Math" panose="02040503050406030204" pitchFamily="18" charset="0"/>
                          </a:rPr>
                          <m:t>𝑠𝑑</m:t>
                        </m:r>
                      </m:sub>
                    </m:sSub>
                  </m:oMath>
                </a14:m>
                <a:r>
                  <a:rPr lang="zh-CN" altLang="en-US" dirty="0" smtClean="0"/>
                  <a:t>，取值区间为</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0,1</m:t>
                        </m:r>
                      </m:e>
                    </m:d>
                  </m:oMath>
                </a14:m>
                <a:r>
                  <a:rPr lang="zh-CN" altLang="en-US" dirty="0" smtClean="0"/>
                  <a:t>，初始值</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𝛽</m:t>
                        </m:r>
                      </m:e>
                      <m:sub>
                        <m:r>
                          <a:rPr lang="en-US" altLang="zh-CN" i="1" dirty="0">
                            <a:latin typeface="Cambria Math" panose="02040503050406030204" pitchFamily="18" charset="0"/>
                          </a:rPr>
                          <m:t>𝑑𝑦</m:t>
                        </m:r>
                      </m:sub>
                    </m:sSub>
                  </m:oMath>
                </a14:m>
                <a:r>
                  <a:rPr lang="en-US" altLang="zh-CN" dirty="0" smtClean="0"/>
                  <a:t>=1,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𝛽</m:t>
                        </m:r>
                      </m:e>
                      <m:sub>
                        <m:r>
                          <a:rPr lang="en-US" altLang="zh-CN" i="1" dirty="0">
                            <a:latin typeface="Cambria Math" panose="02040503050406030204" pitchFamily="18" charset="0"/>
                          </a:rPr>
                          <m:t>𝑠𝑑</m:t>
                        </m:r>
                      </m:sub>
                    </m:sSub>
                  </m:oMath>
                </a14:m>
                <a:r>
                  <a:rPr lang="en-US" altLang="zh-CN" dirty="0" smtClean="0"/>
                  <a:t>=0</a:t>
                </a:r>
              </a:p>
              <a:p>
                <a:r>
                  <a:rPr lang="zh-CN" altLang="en-US" dirty="0" smtClean="0"/>
                  <a:t>每次计算</a:t>
                </a:r>
                <a14:m>
                  <m:oMath xmlns:m="http://schemas.openxmlformats.org/officeDocument/2006/math">
                    <m:sSub>
                      <m:sSubPr>
                        <m:ctrlPr>
                          <a:rPr lang="en-US" altLang="zh-CN" i="1">
                            <a:latin typeface="Cambria Math" panose="02040503050406030204" pitchFamily="18" charset="0"/>
                          </a:rPr>
                        </m:ctrlPr>
                      </m:sSubPr>
                      <m:e>
                        <m:r>
                          <m:rPr>
                            <m:nor/>
                          </m:rPr>
                          <a:rPr lang="en-US" altLang="zh-CN" dirty="0"/>
                          <m:t>D</m:t>
                        </m:r>
                      </m:e>
                      <m:sub>
                        <m:r>
                          <a:rPr lang="en-US" altLang="zh-CN" i="1">
                            <a:latin typeface="Cambria Math" panose="02040503050406030204" pitchFamily="18" charset="0"/>
                          </a:rPr>
                          <m:t>𝑖</m:t>
                        </m:r>
                      </m:sub>
                    </m:sSub>
                  </m:oMath>
                </a14:m>
                <a:r>
                  <a:rPr lang="en-US" altLang="zh-CN" dirty="0"/>
                  <a:t>=</a:t>
                </a:r>
                <a14:m>
                  <m:oMath xmlns:m="http://schemas.openxmlformats.org/officeDocument/2006/math">
                    <m:r>
                      <m:rPr>
                        <m:sty m:val="p"/>
                      </m:rPr>
                      <a:rPr lang="en-US" altLang="zh-CN" dirty="0">
                        <a:latin typeface="Cambria Math" panose="02040503050406030204" pitchFamily="18" charset="0"/>
                        <a:ea typeface="Cambria Math" panose="02040503050406030204" pitchFamily="18" charset="0"/>
                      </a:rPr>
                      <m:t>D</m:t>
                    </m:r>
                    <m:d>
                      <m:dPr>
                        <m:ctrlPr>
                          <a:rPr lang="el-GR" altLang="zh-CN" i="1" dirty="0">
                            <a:latin typeface="Cambria Math" panose="02040503050406030204" pitchFamily="18" charset="0"/>
                            <a:ea typeface="Cambria Math" panose="02040503050406030204" pitchFamily="18" charset="0"/>
                          </a:rPr>
                        </m:ctrlPr>
                      </m:dPr>
                      <m:e>
                        <m:r>
                          <m:rPr>
                            <m:sty m:val="p"/>
                          </m:rPr>
                          <a:rPr lang="el-GR" altLang="zh-CN" i="1" dirty="0">
                            <a:latin typeface="Cambria Math" panose="02040503050406030204" pitchFamily="18" charset="0"/>
                            <a:ea typeface="Cambria Math" panose="02040503050406030204" pitchFamily="18" charset="0"/>
                          </a:rPr>
                          <m:t>Α</m:t>
                        </m:r>
                        <m:r>
                          <a:rPr lang="en-US" altLang="zh-CN" i="1" dirty="0">
                            <a:latin typeface="Cambria Math" panose="02040503050406030204" pitchFamily="18" charset="0"/>
                            <a:ea typeface="Cambria Math" panose="02040503050406030204" pitchFamily="18" charset="0"/>
                          </a:rPr>
                          <m:t>, </m:t>
                        </m:r>
                        <m:r>
                          <a:rPr lang="zh-CN" altLang="en-US" i="1" dirty="0">
                            <a:latin typeface="Cambria Math" panose="02040503050406030204" pitchFamily="18" charset="0"/>
                            <a:ea typeface="Cambria Math" panose="02040503050406030204" pitchFamily="18" charset="0"/>
                          </a:rPr>
                          <m:t>𝛽</m:t>
                        </m:r>
                      </m:e>
                    </m:d>
                  </m:oMath>
                </a14:m>
                <a:r>
                  <a:rPr lang="zh-CN" altLang="en-US" dirty="0" smtClean="0"/>
                  <a:t>，然后根据</a:t>
                </a:r>
                <a14:m>
                  <m:oMath xmlns:m="http://schemas.openxmlformats.org/officeDocument/2006/math">
                    <m:d>
                      <m:dPr>
                        <m:begChr m:val="|"/>
                        <m:endChr m:val="|"/>
                        <m:ctrlPr>
                          <a:rPr lang="en-US" altLang="zh-CN" i="1">
                            <a:latin typeface="Cambria Math" panose="02040503050406030204" pitchFamily="18" charset="0"/>
                          </a:rPr>
                        </m:ctrlPr>
                      </m:dPr>
                      <m:e>
                        <m:r>
                          <m:rPr>
                            <m:sty m:val="p"/>
                          </m:rPr>
                          <a:rPr lang="el-GR" altLang="zh-CN" i="1">
                            <a:latin typeface="Cambria Math" panose="02040503050406030204" pitchFamily="18" charset="0"/>
                            <a:ea typeface="Cambria Math" panose="02040503050406030204" pitchFamily="18" charset="0"/>
                          </a:rPr>
                          <m:t>δ</m:t>
                        </m:r>
                        <m:d>
                          <m:dPr>
                            <m:ctrlPr>
                              <a:rPr lang="el-GR"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m:rPr>
                                    <m:nor/>
                                  </m:rPr>
                                  <a:rPr lang="en-US" altLang="zh-CN" dirty="0"/>
                                  <m:t>D</m:t>
                                </m:r>
                              </m:e>
                              <m:sub>
                                <m:r>
                                  <a:rPr lang="en-US" altLang="zh-CN" i="1">
                                    <a:latin typeface="Cambria Math" panose="02040503050406030204" pitchFamily="18" charset="0"/>
                                  </a:rPr>
                                  <m:t>𝑖</m:t>
                                </m:r>
                              </m:sub>
                            </m:sSub>
                          </m:e>
                        </m:d>
                      </m:e>
                    </m:d>
                  </m:oMath>
                </a14:m>
                <a:r>
                  <a:rPr lang="zh-CN" altLang="en-US" dirty="0" smtClean="0"/>
                  <a:t>计算</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𝛽</m:t>
                        </m:r>
                      </m:e>
                      <m:sub>
                        <m:r>
                          <a:rPr lang="en-US" altLang="zh-CN" i="1" dirty="0">
                            <a:latin typeface="Cambria Math" panose="02040503050406030204" pitchFamily="18" charset="0"/>
                          </a:rPr>
                          <m:t>𝑑𝑦</m:t>
                        </m:r>
                      </m:sub>
                    </m:sSub>
                  </m:oMath>
                </a14:m>
                <a:r>
                  <a:rPr lang="zh-CN" altLang="en-US" dirty="0" smtClean="0"/>
                  <a:t>，</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𝛽</m:t>
                        </m:r>
                      </m:e>
                      <m:sub>
                        <m:r>
                          <a:rPr lang="en-US" altLang="zh-CN" i="1" dirty="0">
                            <a:latin typeface="Cambria Math" panose="02040503050406030204" pitchFamily="18" charset="0"/>
                          </a:rPr>
                          <m:t>𝑠𝑑</m:t>
                        </m:r>
                      </m:sub>
                    </m:sSub>
                  </m:oMath>
                </a14:m>
                <a:r>
                  <a:rPr lang="en-US" altLang="zh-CN" dirty="0" smtClean="0"/>
                  <a:t/>
                </a:r>
                <a:br>
                  <a:rPr lang="en-US" altLang="zh-CN" dirty="0" smtClean="0"/>
                </a:br>
                <a14:m>
                  <m:oMath xmlns:m="http://schemas.openxmlformats.org/officeDocument/2006/math">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ea typeface="Cambria Math" panose="02040503050406030204" pitchFamily="18" charset="0"/>
                          </a:rPr>
                          <m:t>𝛽</m:t>
                        </m:r>
                      </m:e>
                      <m:sub>
                        <m:r>
                          <a:rPr lang="en-US" altLang="zh-CN" sz="2000" i="1" dirty="0">
                            <a:latin typeface="Cambria Math" panose="02040503050406030204" pitchFamily="18" charset="0"/>
                          </a:rPr>
                          <m:t>𝑑𝑦</m:t>
                        </m:r>
                      </m:sub>
                    </m:sSub>
                  </m:oMath>
                </a14:m>
                <a:r>
                  <a:rPr lang="zh-CN" altLang="en-US" sz="2000" dirty="0"/>
                  <a:t> </a:t>
                </a:r>
                <a:r>
                  <a:rPr lang="en-US" altLang="zh-CN" sz="2000" dirty="0"/>
                  <a:t>= </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en-US" altLang="zh-CN" sz="2000" i="1">
                                <a:latin typeface="Cambria Math" panose="02040503050406030204" pitchFamily="18" charset="0"/>
                              </a:rPr>
                              <m:t>𝑚𝑎𝑥</m:t>
                            </m:r>
                            <m:d>
                              <m:dPr>
                                <m:begChr m:val="{"/>
                                <m:endChr m:val="}"/>
                                <m:ctrlPr>
                                  <a:rPr lang="en-US" altLang="zh-CN" sz="2000" i="1">
                                    <a:latin typeface="Cambria Math" panose="02040503050406030204" pitchFamily="18" charset="0"/>
                                  </a:rPr>
                                </m:ctrlPr>
                              </m:dPr>
                              <m:e>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ea typeface="Cambria Math" panose="02040503050406030204" pitchFamily="18" charset="0"/>
                                      </a:rPr>
                                      <m:t>𝛽</m:t>
                                    </m:r>
                                  </m:e>
                                  <m:sub>
                                    <m:r>
                                      <a:rPr lang="en-US" altLang="zh-CN" sz="2000" i="1" dirty="0">
                                        <a:latin typeface="Cambria Math" panose="02040503050406030204" pitchFamily="18" charset="0"/>
                                      </a:rPr>
                                      <m:t>𝑑𝑦</m:t>
                                    </m:r>
                                  </m:sub>
                                </m:sSub>
                                <m:r>
                                  <a:rPr lang="en-US" altLang="zh-CN" sz="2000" i="1" dirty="0">
                                    <a:latin typeface="Cambria Math" panose="02040503050406030204" pitchFamily="18" charset="0"/>
                                  </a:rPr>
                                  <m:t>+</m:t>
                                </m:r>
                                <m:r>
                                  <a:rPr lang="zh-CN" altLang="en-US" sz="2000" i="1" dirty="0">
                                    <a:latin typeface="Cambria Math" panose="02040503050406030204" pitchFamily="18" charset="0"/>
                                  </a:rPr>
                                  <m:t>𝜀</m:t>
                                </m:r>
                                <m:r>
                                  <a:rPr lang="en-US" altLang="zh-CN" sz="2000" i="1" dirty="0">
                                    <a:latin typeface="Cambria Math" panose="02040503050406030204" pitchFamily="18" charset="0"/>
                                  </a:rPr>
                                  <m:t>, 1</m:t>
                                </m:r>
                              </m:e>
                            </m:d>
                            <m:r>
                              <a:rPr lang="en-US" altLang="zh-CN" sz="2000" b="0" i="1" dirty="0" smtClean="0">
                                <a:latin typeface="Cambria Math" panose="02040503050406030204" pitchFamily="18" charset="0"/>
                              </a:rPr>
                              <m:t>    </m:t>
                            </m:r>
                            <m:r>
                              <m:rPr>
                                <m:sty m:val="p"/>
                              </m:rPr>
                              <a:rPr lang="en-US" altLang="zh-CN" sz="2000" i="1" dirty="0">
                                <a:latin typeface="Cambria Math" panose="02040503050406030204" pitchFamily="18" charset="0"/>
                              </a:rPr>
                              <m:t>if</m:t>
                            </m:r>
                            <m:r>
                              <a:rPr lang="en-US" altLang="zh-CN" sz="2000" b="0" i="1" dirty="0" smtClean="0">
                                <a:latin typeface="Cambria Math" panose="02040503050406030204" pitchFamily="18" charset="0"/>
                              </a:rPr>
                              <m:t> </m:t>
                            </m:r>
                            <m:d>
                              <m:dPr>
                                <m:begChr m:val="|"/>
                                <m:endChr m:val="|"/>
                                <m:ctrlPr>
                                  <a:rPr lang="en-US" altLang="zh-CN" sz="2000" i="1">
                                    <a:latin typeface="Cambria Math" panose="02040503050406030204" pitchFamily="18" charset="0"/>
                                  </a:rPr>
                                </m:ctrlPr>
                              </m:dPr>
                              <m:e>
                                <m:r>
                                  <m:rPr>
                                    <m:sty m:val="p"/>
                                  </m:rPr>
                                  <a:rPr lang="el-GR" altLang="zh-CN" sz="2000" i="1">
                                    <a:latin typeface="Cambria Math" panose="02040503050406030204" pitchFamily="18" charset="0"/>
                                    <a:ea typeface="Cambria Math" panose="02040503050406030204" pitchFamily="18" charset="0"/>
                                  </a:rPr>
                                  <m:t>δ</m:t>
                                </m:r>
                                <m:d>
                                  <m:dPr>
                                    <m:ctrlPr>
                                      <a:rPr lang="el-GR"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m:rPr>
                                            <m:nor/>
                                          </m:rPr>
                                          <a:rPr lang="en-US" altLang="zh-CN" sz="2000" dirty="0"/>
                                          <m:t>D</m:t>
                                        </m:r>
                                      </m:e>
                                      <m:sub>
                                        <m:r>
                                          <a:rPr lang="en-US" altLang="zh-CN" sz="2000" i="1">
                                            <a:latin typeface="Cambria Math" panose="02040503050406030204" pitchFamily="18" charset="0"/>
                                          </a:rPr>
                                          <m:t>𝑖</m:t>
                                        </m:r>
                                      </m:sub>
                                    </m:sSub>
                                  </m:e>
                                </m:d>
                              </m:e>
                            </m:d>
                            <m:r>
                              <a:rPr lang="en-US" altLang="zh-CN" sz="2000">
                                <a:latin typeface="Cambria Math" panose="02040503050406030204" pitchFamily="18" charset="0"/>
                              </a:rPr>
                              <m:t>&gt;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𝑡h</m:t>
                                </m:r>
                              </m:sub>
                            </m:sSub>
                          </m:e>
                          <m:e>
                            <m:r>
                              <a:rPr lang="en-US" altLang="zh-CN" sz="2000" i="1">
                                <a:latin typeface="Cambria Math" panose="02040503050406030204" pitchFamily="18" charset="0"/>
                              </a:rPr>
                              <m:t>𝑚𝑖𝑛</m:t>
                            </m:r>
                            <m:d>
                              <m:dPr>
                                <m:begChr m:val="{"/>
                                <m:endChr m:val="}"/>
                                <m:ctrlPr>
                                  <a:rPr lang="en-US" altLang="zh-CN" sz="2000" i="1">
                                    <a:latin typeface="Cambria Math" panose="02040503050406030204" pitchFamily="18" charset="0"/>
                                  </a:rPr>
                                </m:ctrlPr>
                              </m:dPr>
                              <m:e>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ea typeface="Cambria Math" panose="02040503050406030204" pitchFamily="18" charset="0"/>
                                      </a:rPr>
                                      <m:t>𝛽</m:t>
                                    </m:r>
                                  </m:e>
                                  <m:sub>
                                    <m:r>
                                      <a:rPr lang="en-US" altLang="zh-CN" sz="2000" i="1" dirty="0">
                                        <a:latin typeface="Cambria Math" panose="02040503050406030204" pitchFamily="18" charset="0"/>
                                      </a:rPr>
                                      <m:t>𝑑𝑦</m:t>
                                    </m:r>
                                  </m:sub>
                                </m:sSub>
                                <m:r>
                                  <a:rPr lang="en-US" altLang="zh-CN" sz="2000" i="1" dirty="0">
                                    <a:latin typeface="Cambria Math" panose="02040503050406030204" pitchFamily="18" charset="0"/>
                                  </a:rPr>
                                  <m:t>−</m:t>
                                </m:r>
                                <m:r>
                                  <a:rPr lang="zh-CN" altLang="en-US" sz="2000" i="1" dirty="0">
                                    <a:latin typeface="Cambria Math" panose="02040503050406030204" pitchFamily="18" charset="0"/>
                                  </a:rPr>
                                  <m:t>𝜀</m:t>
                                </m:r>
                                <m:r>
                                  <a:rPr lang="en-US" altLang="zh-CN" sz="2000" i="1" dirty="0">
                                    <a:latin typeface="Cambria Math" panose="02040503050406030204" pitchFamily="18" charset="0"/>
                                  </a:rPr>
                                  <m:t>, 0</m:t>
                                </m:r>
                              </m:e>
                            </m:d>
                            <m:r>
                              <a:rPr lang="en-US" altLang="zh-CN" sz="2000" b="0" i="1" dirty="0">
                                <a:latin typeface="Cambria Math" panose="02040503050406030204" pitchFamily="18" charset="0"/>
                              </a:rPr>
                              <m:t>                       </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𝑒𝑙𝑠𝑒</m:t>
                            </m:r>
                          </m:e>
                        </m:eqArr>
                      </m:e>
                    </m:d>
                  </m:oMath>
                </a14:m>
                <a:r>
                  <a:rPr lang="en-US" altLang="zh-CN" sz="2000" dirty="0" smtClean="0"/>
                  <a:t/>
                </a:r>
                <a:br>
                  <a:rPr lang="en-US" altLang="zh-CN" sz="2000" dirty="0" smtClean="0"/>
                </a:br>
                <a14:m>
                  <m:oMath xmlns:m="http://schemas.openxmlformats.org/officeDocument/2006/math">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ea typeface="Cambria Math" panose="02040503050406030204" pitchFamily="18" charset="0"/>
                          </a:rPr>
                          <m:t>𝛽</m:t>
                        </m:r>
                      </m:e>
                      <m:sub>
                        <m:r>
                          <a:rPr lang="en-US" altLang="zh-CN" sz="2000" b="0" i="1" dirty="0" smtClean="0">
                            <a:latin typeface="Cambria Math" panose="02040503050406030204" pitchFamily="18" charset="0"/>
                          </a:rPr>
                          <m:t>𝑠𝑑</m:t>
                        </m:r>
                      </m:sub>
                    </m:sSub>
                    <m:r>
                      <m:rPr>
                        <m:nor/>
                      </m:rPr>
                      <a:rPr lang="zh-CN" altLang="en-US" sz="2000" dirty="0"/>
                      <m:t> </m:t>
                    </m:r>
                    <m:r>
                      <m:rPr>
                        <m:nor/>
                      </m:rPr>
                      <a:rPr lang="en-US" altLang="zh-CN" sz="2000" dirty="0"/>
                      <m:t>= </m:t>
                    </m:r>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ea typeface="Cambria Math" panose="02040503050406030204" pitchFamily="18" charset="0"/>
                                  </a:rPr>
                                  <m:t>𝛽</m:t>
                                </m:r>
                              </m:e>
                              <m:sub>
                                <m:r>
                                  <a:rPr lang="en-US" altLang="zh-CN" sz="2000" i="1" dirty="0">
                                    <a:latin typeface="Cambria Math" panose="02040503050406030204" pitchFamily="18" charset="0"/>
                                  </a:rPr>
                                  <m:t>𝑠𝑑</m:t>
                                </m:r>
                              </m:sub>
                            </m:sSub>
                            <m:r>
                              <m:rPr>
                                <m:nor/>
                              </m:rPr>
                              <a:rPr lang="zh-CN" altLang="en-US" sz="2000" dirty="0"/>
                              <m:t> </m:t>
                            </m:r>
                            <m:r>
                              <m:rPr>
                                <m:nor/>
                              </m:rPr>
                              <a:rPr lang="en-US" altLang="zh-CN" sz="2000" dirty="0"/>
                              <m:t>= </m:t>
                            </m:r>
                            <m:r>
                              <a:rPr lang="en-US" altLang="zh-CN" sz="2000" i="1">
                                <a:latin typeface="Cambria Math" panose="02040503050406030204" pitchFamily="18" charset="0"/>
                              </a:rPr>
                              <m:t>𝑚𝑖𝑛</m:t>
                            </m:r>
                            <m:d>
                              <m:dPr>
                                <m:begChr m:val="{"/>
                                <m:endChr m:val="}"/>
                                <m:ctrlPr>
                                  <a:rPr lang="en-US" altLang="zh-CN" sz="2000" i="1">
                                    <a:latin typeface="Cambria Math" panose="02040503050406030204" pitchFamily="18" charset="0"/>
                                  </a:rPr>
                                </m:ctrlPr>
                              </m:dPr>
                              <m:e>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ea typeface="Cambria Math" panose="02040503050406030204" pitchFamily="18" charset="0"/>
                                      </a:rPr>
                                      <m:t>𝛽</m:t>
                                    </m:r>
                                  </m:e>
                                  <m:sub>
                                    <m:r>
                                      <a:rPr lang="en-US" altLang="zh-CN" sz="2000" i="1" dirty="0">
                                        <a:latin typeface="Cambria Math" panose="02040503050406030204" pitchFamily="18" charset="0"/>
                                      </a:rPr>
                                      <m:t>𝑠𝑑</m:t>
                                    </m:r>
                                  </m:sub>
                                </m:sSub>
                                <m:r>
                                  <a:rPr lang="en-US" altLang="zh-CN" sz="2000" i="1" dirty="0">
                                    <a:latin typeface="Cambria Math" panose="02040503050406030204" pitchFamily="18" charset="0"/>
                                  </a:rPr>
                                  <m:t>−</m:t>
                                </m:r>
                                <m:r>
                                  <a:rPr lang="zh-CN" altLang="en-US" sz="2000" i="1" dirty="0">
                                    <a:latin typeface="Cambria Math" panose="02040503050406030204" pitchFamily="18" charset="0"/>
                                  </a:rPr>
                                  <m:t>𝜀</m:t>
                                </m:r>
                                <m:r>
                                  <a:rPr lang="en-US" altLang="zh-CN" sz="2000" i="1" dirty="0">
                                    <a:latin typeface="Cambria Math" panose="02040503050406030204" pitchFamily="18" charset="0"/>
                                  </a:rPr>
                                  <m:t>, 0</m:t>
                                </m:r>
                              </m:e>
                            </m:d>
                            <m:r>
                              <m:rPr>
                                <m:sty m:val="p"/>
                              </m:rPr>
                              <a:rPr lang="en-US" altLang="zh-CN" sz="2000" i="1" dirty="0">
                                <a:latin typeface="Cambria Math" panose="02040503050406030204" pitchFamily="18" charset="0"/>
                              </a:rPr>
                              <m:t>if</m:t>
                            </m:r>
                            <m:r>
                              <a:rPr lang="en-US" altLang="zh-CN" sz="2000" i="1" dirty="0">
                                <a:latin typeface="Cambria Math" panose="02040503050406030204" pitchFamily="18" charset="0"/>
                              </a:rPr>
                              <m:t> </m:t>
                            </m:r>
                            <m:d>
                              <m:dPr>
                                <m:begChr m:val="|"/>
                                <m:endChr m:val="|"/>
                                <m:ctrlPr>
                                  <a:rPr lang="en-US" altLang="zh-CN" sz="2000" i="1">
                                    <a:latin typeface="Cambria Math" panose="02040503050406030204" pitchFamily="18" charset="0"/>
                                  </a:rPr>
                                </m:ctrlPr>
                              </m:dPr>
                              <m:e>
                                <m:r>
                                  <m:rPr>
                                    <m:sty m:val="p"/>
                                  </m:rPr>
                                  <a:rPr lang="el-GR" altLang="zh-CN" sz="2000" i="1">
                                    <a:latin typeface="Cambria Math" panose="02040503050406030204" pitchFamily="18" charset="0"/>
                                    <a:ea typeface="Cambria Math" panose="02040503050406030204" pitchFamily="18" charset="0"/>
                                  </a:rPr>
                                  <m:t>δ</m:t>
                                </m:r>
                                <m:d>
                                  <m:dPr>
                                    <m:ctrlPr>
                                      <a:rPr lang="el-GR"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m:rPr>
                                            <m:nor/>
                                          </m:rPr>
                                          <a:rPr lang="en-US" altLang="zh-CN" sz="2000" dirty="0"/>
                                          <m:t>D</m:t>
                                        </m:r>
                                      </m:e>
                                      <m:sub>
                                        <m:r>
                                          <a:rPr lang="en-US" altLang="zh-CN" sz="2000" i="1">
                                            <a:latin typeface="Cambria Math" panose="02040503050406030204" pitchFamily="18" charset="0"/>
                                          </a:rPr>
                                          <m:t>𝑖</m:t>
                                        </m:r>
                                      </m:sub>
                                    </m:sSub>
                                  </m:e>
                                </m:d>
                              </m:e>
                            </m:d>
                            <m:r>
                              <a:rPr lang="en-US" altLang="zh-CN" sz="2000">
                                <a:latin typeface="Cambria Math" panose="02040503050406030204" pitchFamily="18" charset="0"/>
                              </a:rPr>
                              <m:t>&gt;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𝑡h</m:t>
                                </m:r>
                              </m:sub>
                            </m:sSub>
                          </m:e>
                          <m:e>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ea typeface="Cambria Math" panose="02040503050406030204" pitchFamily="18" charset="0"/>
                                  </a:rPr>
                                  <m:t>𝛽</m:t>
                                </m:r>
                              </m:e>
                              <m:sub>
                                <m:r>
                                  <a:rPr lang="en-US" altLang="zh-CN" sz="2000" i="1" dirty="0">
                                    <a:latin typeface="Cambria Math" panose="02040503050406030204" pitchFamily="18" charset="0"/>
                                  </a:rPr>
                                  <m:t>𝑠𝑑</m:t>
                                </m:r>
                              </m:sub>
                            </m:sSub>
                            <m:r>
                              <m:rPr>
                                <m:nor/>
                              </m:rPr>
                              <a:rPr lang="zh-CN" altLang="en-US" sz="2000" dirty="0"/>
                              <m:t> </m:t>
                            </m:r>
                            <m:r>
                              <m:rPr>
                                <m:nor/>
                              </m:rPr>
                              <a:rPr lang="en-US" altLang="zh-CN" sz="2000" dirty="0"/>
                              <m:t>= </m:t>
                            </m:r>
                            <m:r>
                              <a:rPr lang="en-US" altLang="zh-CN" sz="2000" i="1">
                                <a:latin typeface="Cambria Math" panose="02040503050406030204" pitchFamily="18" charset="0"/>
                              </a:rPr>
                              <m:t>𝑚𝑎𝑥</m:t>
                            </m:r>
                            <m:d>
                              <m:dPr>
                                <m:begChr m:val="{"/>
                                <m:endChr m:val="}"/>
                                <m:ctrlPr>
                                  <a:rPr lang="en-US" altLang="zh-CN" sz="2000" i="1">
                                    <a:latin typeface="Cambria Math" panose="02040503050406030204" pitchFamily="18" charset="0"/>
                                  </a:rPr>
                                </m:ctrlPr>
                              </m:dPr>
                              <m:e>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ea typeface="Cambria Math" panose="02040503050406030204" pitchFamily="18" charset="0"/>
                                      </a:rPr>
                                      <m:t>𝛽</m:t>
                                    </m:r>
                                  </m:e>
                                  <m:sub>
                                    <m:r>
                                      <a:rPr lang="en-US" altLang="zh-CN" sz="2000" i="1" dirty="0">
                                        <a:latin typeface="Cambria Math" panose="02040503050406030204" pitchFamily="18" charset="0"/>
                                      </a:rPr>
                                      <m:t>𝑠𝑑</m:t>
                                    </m:r>
                                  </m:sub>
                                </m:sSub>
                                <m:r>
                                  <a:rPr lang="en-US" altLang="zh-CN" sz="2000" i="1" dirty="0">
                                    <a:latin typeface="Cambria Math" panose="02040503050406030204" pitchFamily="18" charset="0"/>
                                  </a:rPr>
                                  <m:t>+</m:t>
                                </m:r>
                                <m:r>
                                  <a:rPr lang="zh-CN" altLang="en-US" sz="2000" i="1" dirty="0">
                                    <a:latin typeface="Cambria Math" panose="02040503050406030204" pitchFamily="18" charset="0"/>
                                  </a:rPr>
                                  <m:t>𝜀</m:t>
                                </m:r>
                                <m:r>
                                  <a:rPr lang="en-US" altLang="zh-CN" sz="2000" i="1" dirty="0">
                                    <a:latin typeface="Cambria Math" panose="02040503050406030204" pitchFamily="18" charset="0"/>
                                  </a:rPr>
                                  <m:t>, 1</m:t>
                                </m:r>
                              </m:e>
                            </m:d>
                            <m:r>
                              <a:rPr lang="en-US" altLang="zh-CN" sz="2000" b="0" i="1" dirty="0" smtClean="0">
                                <a:latin typeface="Cambria Math" panose="02040503050406030204" pitchFamily="18" charset="0"/>
                              </a:rPr>
                              <m:t>                    </m:t>
                            </m:r>
                            <m:r>
                              <a:rPr lang="en-US" altLang="zh-CN" sz="2000" i="1" dirty="0">
                                <a:latin typeface="Cambria Math" panose="02040503050406030204" pitchFamily="18" charset="0"/>
                              </a:rPr>
                              <m:t>𝑒𝑙𝑠𝑒</m:t>
                            </m:r>
                          </m:e>
                        </m:eqArr>
                      </m:e>
                    </m:d>
                  </m:oMath>
                </a14:m>
                <a:r>
                  <a:rPr lang="en-US" altLang="zh-CN" dirty="0"/>
                  <a:t/>
                </a:r>
                <a:br>
                  <a:rPr lang="en-US" altLang="zh-CN" dirty="0"/>
                </a:br>
                <a:r>
                  <a:rPr lang="zh-CN" altLang="en-US" dirty="0" smtClean="0">
                    <a:ea typeface="Cambria Math" panose="02040503050406030204" pitchFamily="18" charset="0"/>
                  </a:rPr>
                  <a:t>更新</a:t>
                </a:r>
                <a14:m>
                  <m:oMath xmlns:m="http://schemas.openxmlformats.org/officeDocument/2006/math">
                    <m:r>
                      <a:rPr lang="zh-CN" altLang="en-US" i="1" dirty="0">
                        <a:latin typeface="Cambria Math" panose="02040503050406030204" pitchFamily="18" charset="0"/>
                        <a:ea typeface="Cambria Math" panose="02040503050406030204" pitchFamily="18" charset="0"/>
                      </a:rPr>
                      <m:t>𝛽</m:t>
                    </m:r>
                    <m:r>
                      <a:rPr lang="zh-CN" altLang="en-US" i="1" dirty="0"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𝛽</m:t>
                    </m:r>
                  </m:oMath>
                </a14:m>
                <a:r>
                  <a:rPr lang="en-US" altLang="zh-CN" dirty="0" smtClean="0"/>
                  <a:t>=max</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𝛽</m:t>
                            </m:r>
                          </m:e>
                          <m:sub>
                            <m:r>
                              <a:rPr lang="en-US" altLang="zh-CN" i="1" dirty="0">
                                <a:latin typeface="Cambria Math" panose="02040503050406030204" pitchFamily="18" charset="0"/>
                              </a:rPr>
                              <m:t>𝑑𝑦</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𝛽</m:t>
                            </m:r>
                          </m:e>
                          <m:sub>
                            <m:r>
                              <a:rPr lang="en-US" altLang="zh-CN" i="1" dirty="0">
                                <a:latin typeface="Cambria Math" panose="02040503050406030204" pitchFamily="18" charset="0"/>
                              </a:rPr>
                              <m:t>𝑠𝑑</m:t>
                            </m:r>
                          </m:sub>
                        </m:sSub>
                      </m:e>
                    </m:d>
                  </m:oMath>
                </a14:m>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2316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柱形 11"/>
          <p:cNvSpPr/>
          <p:nvPr/>
        </p:nvSpPr>
        <p:spPr>
          <a:xfrm>
            <a:off x="6817021" y="2189017"/>
            <a:ext cx="914400" cy="1221993"/>
          </a:xfrm>
          <a:prstGeom prst="can">
            <a:avLst/>
          </a:prstGeom>
          <a:solidFill>
            <a:schemeClr val="bg1"/>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圆柱形 10"/>
          <p:cNvSpPr/>
          <p:nvPr/>
        </p:nvSpPr>
        <p:spPr>
          <a:xfrm>
            <a:off x="5694218" y="2189018"/>
            <a:ext cx="914400" cy="1221994"/>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153698"/>
            <a:ext cx="10515600" cy="1325563"/>
          </a:xfrm>
        </p:spPr>
        <p:txBody>
          <a:bodyPr/>
          <a:lstStyle/>
          <a:p>
            <a:r>
              <a:rPr lang="zh-CN" altLang="en-US" dirty="0"/>
              <a:t>感知</a:t>
            </a:r>
            <a:r>
              <a:rPr lang="zh-CN" altLang="en-US" dirty="0" smtClean="0"/>
              <a:t>过程所属状态转移示意图</a:t>
            </a:r>
            <a:endParaRPr lang="zh-CN" altLang="en-US" dirty="0"/>
          </a:p>
        </p:txBody>
      </p:sp>
      <p:sp>
        <p:nvSpPr>
          <p:cNvPr id="4" name="圆柱形 3"/>
          <p:cNvSpPr/>
          <p:nvPr/>
        </p:nvSpPr>
        <p:spPr>
          <a:xfrm>
            <a:off x="2473621" y="2194860"/>
            <a:ext cx="914400" cy="1216152"/>
          </a:xfrm>
          <a:prstGeom prst="ca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柱形 4"/>
          <p:cNvSpPr/>
          <p:nvPr/>
        </p:nvSpPr>
        <p:spPr>
          <a:xfrm>
            <a:off x="3596424" y="2194860"/>
            <a:ext cx="914400" cy="1216151"/>
          </a:xfrm>
          <a:prstGeom prst="can">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圆柱形 6"/>
          <p:cNvSpPr/>
          <p:nvPr/>
        </p:nvSpPr>
        <p:spPr>
          <a:xfrm>
            <a:off x="5694218" y="2881745"/>
            <a:ext cx="914400" cy="529266"/>
          </a:xfrm>
          <a:prstGeom prst="ca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柱形 7"/>
          <p:cNvSpPr/>
          <p:nvPr/>
        </p:nvSpPr>
        <p:spPr>
          <a:xfrm>
            <a:off x="6817021" y="2424545"/>
            <a:ext cx="914400" cy="986466"/>
          </a:xfrm>
          <a:prstGeom prst="can">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圆柱形 8"/>
          <p:cNvSpPr/>
          <p:nvPr/>
        </p:nvSpPr>
        <p:spPr>
          <a:xfrm>
            <a:off x="9130145" y="2189018"/>
            <a:ext cx="914400" cy="1221994"/>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a:off x="10252948" y="2189018"/>
            <a:ext cx="914400" cy="1221993"/>
          </a:xfrm>
          <a:prstGeom prst="can">
            <a:avLst/>
          </a:prstGeom>
          <a:solidFill>
            <a:schemeClr val="bg1"/>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文本框 12"/>
          <p:cNvSpPr txBox="1"/>
          <p:nvPr/>
        </p:nvSpPr>
        <p:spPr>
          <a:xfrm>
            <a:off x="2743200" y="3602181"/>
            <a:ext cx="1482436" cy="369332"/>
          </a:xfrm>
          <a:prstGeom prst="rect">
            <a:avLst/>
          </a:prstGeom>
          <a:noFill/>
        </p:spPr>
        <p:txBody>
          <a:bodyPr wrap="square" rtlCol="0">
            <a:spAutoFit/>
          </a:bodyPr>
          <a:lstStyle/>
          <a:p>
            <a:r>
              <a:rPr lang="zh-CN" altLang="en-US" dirty="0" smtClean="0"/>
              <a:t>初始转态</a:t>
            </a:r>
            <a:endParaRPr lang="zh-CN" altLang="en-US" dirty="0"/>
          </a:p>
        </p:txBody>
      </p:sp>
      <p:sp>
        <p:nvSpPr>
          <p:cNvPr id="14" name="文本框 13"/>
          <p:cNvSpPr txBox="1"/>
          <p:nvPr/>
        </p:nvSpPr>
        <p:spPr>
          <a:xfrm>
            <a:off x="6021970" y="3602181"/>
            <a:ext cx="1482436" cy="369332"/>
          </a:xfrm>
          <a:prstGeom prst="rect">
            <a:avLst/>
          </a:prstGeom>
          <a:noFill/>
        </p:spPr>
        <p:txBody>
          <a:bodyPr wrap="square" rtlCol="0">
            <a:spAutoFit/>
          </a:bodyPr>
          <a:lstStyle/>
          <a:p>
            <a:r>
              <a:rPr lang="zh-CN" altLang="en-US" dirty="0" smtClean="0"/>
              <a:t>稳定转态</a:t>
            </a:r>
            <a:endParaRPr lang="zh-CN" altLang="en-US" dirty="0"/>
          </a:p>
        </p:txBody>
      </p:sp>
      <p:sp>
        <p:nvSpPr>
          <p:cNvPr id="15" name="文本框 14"/>
          <p:cNvSpPr txBox="1"/>
          <p:nvPr/>
        </p:nvSpPr>
        <p:spPr>
          <a:xfrm>
            <a:off x="9599984" y="3488605"/>
            <a:ext cx="1904415" cy="369332"/>
          </a:xfrm>
          <a:prstGeom prst="rect">
            <a:avLst/>
          </a:prstGeom>
          <a:noFill/>
        </p:spPr>
        <p:txBody>
          <a:bodyPr wrap="square" rtlCol="0">
            <a:spAutoFit/>
          </a:bodyPr>
          <a:lstStyle/>
          <a:p>
            <a:r>
              <a:rPr lang="zh-CN" altLang="en-US" dirty="0" smtClean="0"/>
              <a:t>定价转态</a:t>
            </a:r>
            <a:endParaRPr lang="zh-CN" altLang="en-US" dirty="0"/>
          </a:p>
        </p:txBody>
      </p:sp>
      <p:sp>
        <p:nvSpPr>
          <p:cNvPr id="16" name="圆柱形 15"/>
          <p:cNvSpPr/>
          <p:nvPr/>
        </p:nvSpPr>
        <p:spPr>
          <a:xfrm>
            <a:off x="9130145" y="2431471"/>
            <a:ext cx="914400" cy="979540"/>
          </a:xfrm>
          <a:prstGeom prst="ca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a:off x="10253533" y="3034145"/>
            <a:ext cx="914400" cy="383792"/>
          </a:xfrm>
          <a:prstGeom prst="can">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圆柱形 17"/>
          <p:cNvSpPr/>
          <p:nvPr/>
        </p:nvSpPr>
        <p:spPr>
          <a:xfrm>
            <a:off x="8560939" y="5431518"/>
            <a:ext cx="632546" cy="761692"/>
          </a:xfrm>
          <a:prstGeom prst="ca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柱形 18"/>
          <p:cNvSpPr/>
          <p:nvPr/>
        </p:nvSpPr>
        <p:spPr>
          <a:xfrm>
            <a:off x="9510815" y="5431518"/>
            <a:ext cx="632546" cy="761691"/>
          </a:xfrm>
          <a:prstGeom prst="can">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文本框 19"/>
          <p:cNvSpPr txBox="1"/>
          <p:nvPr/>
        </p:nvSpPr>
        <p:spPr>
          <a:xfrm>
            <a:off x="8269655" y="6276934"/>
            <a:ext cx="1215114" cy="261610"/>
          </a:xfrm>
          <a:prstGeom prst="rect">
            <a:avLst/>
          </a:prstGeom>
          <a:noFill/>
        </p:spPr>
        <p:txBody>
          <a:bodyPr wrap="square" rtlCol="0">
            <a:spAutoFit/>
          </a:bodyPr>
          <a:lstStyle/>
          <a:p>
            <a:r>
              <a:rPr lang="zh-CN" altLang="en-US" sz="1100" dirty="0" smtClean="0"/>
              <a:t>定价状态标记桶</a:t>
            </a:r>
            <a:endParaRPr lang="zh-CN" altLang="en-US" sz="1100" dirty="0"/>
          </a:p>
        </p:txBody>
      </p:sp>
      <p:sp>
        <p:nvSpPr>
          <p:cNvPr id="21" name="文本框 20"/>
          <p:cNvSpPr txBox="1"/>
          <p:nvPr/>
        </p:nvSpPr>
        <p:spPr>
          <a:xfrm>
            <a:off x="9402143" y="6262699"/>
            <a:ext cx="1482436" cy="261610"/>
          </a:xfrm>
          <a:prstGeom prst="rect">
            <a:avLst/>
          </a:prstGeom>
          <a:noFill/>
        </p:spPr>
        <p:txBody>
          <a:bodyPr wrap="square" rtlCol="0">
            <a:spAutoFit/>
          </a:bodyPr>
          <a:lstStyle/>
          <a:p>
            <a:r>
              <a:rPr lang="zh-CN" altLang="en-US" sz="1100" dirty="0"/>
              <a:t>稳定</a:t>
            </a:r>
            <a:r>
              <a:rPr lang="zh-CN" altLang="en-US" sz="1100" dirty="0" smtClean="0"/>
              <a:t>状态标记桶</a:t>
            </a:r>
            <a:endParaRPr lang="zh-CN" altLang="en-US" sz="1100" dirty="0"/>
          </a:p>
        </p:txBody>
      </p:sp>
      <p:sp>
        <p:nvSpPr>
          <p:cNvPr id="22" name="文本框 21"/>
          <p:cNvSpPr txBox="1"/>
          <p:nvPr/>
        </p:nvSpPr>
        <p:spPr>
          <a:xfrm>
            <a:off x="4829478" y="2166501"/>
            <a:ext cx="942109" cy="923330"/>
          </a:xfrm>
          <a:prstGeom prst="rect">
            <a:avLst/>
          </a:prstGeom>
          <a:noFill/>
        </p:spPr>
        <p:txBody>
          <a:bodyPr wrap="square" rtlCol="0">
            <a:spAutoFit/>
          </a:bodyPr>
          <a:lstStyle/>
          <a:p>
            <a:r>
              <a:rPr lang="en-US" altLang="zh-CN" sz="5400" dirty="0" smtClean="0"/>
              <a:t>…</a:t>
            </a:r>
            <a:endParaRPr lang="zh-CN" altLang="en-US" sz="5400" dirty="0"/>
          </a:p>
        </p:txBody>
      </p:sp>
      <p:sp>
        <p:nvSpPr>
          <p:cNvPr id="23" name="文本框 22"/>
          <p:cNvSpPr txBox="1"/>
          <p:nvPr/>
        </p:nvSpPr>
        <p:spPr>
          <a:xfrm>
            <a:off x="8009973" y="2206807"/>
            <a:ext cx="942109" cy="923330"/>
          </a:xfrm>
          <a:prstGeom prst="rect">
            <a:avLst/>
          </a:prstGeom>
          <a:noFill/>
        </p:spPr>
        <p:txBody>
          <a:bodyPr wrap="square" rtlCol="0">
            <a:spAutoFit/>
          </a:bodyPr>
          <a:lstStyle/>
          <a:p>
            <a:r>
              <a:rPr lang="en-US" altLang="zh-CN" sz="5400" dirty="0" smtClean="0"/>
              <a:t>…</a:t>
            </a:r>
            <a:endParaRPr lang="zh-CN" altLang="en-US" sz="5400" dirty="0"/>
          </a:p>
        </p:txBody>
      </p:sp>
      <p:sp>
        <p:nvSpPr>
          <p:cNvPr id="25" name="右弧形箭头 24"/>
          <p:cNvSpPr/>
          <p:nvPr/>
        </p:nvSpPr>
        <p:spPr>
          <a:xfrm rot="16200000">
            <a:off x="4636667" y="40545"/>
            <a:ext cx="767283" cy="3207722"/>
          </a:xfrm>
          <a:prstGeom prst="curved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右弧形箭头 25"/>
          <p:cNvSpPr/>
          <p:nvPr/>
        </p:nvSpPr>
        <p:spPr>
          <a:xfrm rot="16200000" flipH="1">
            <a:off x="7785836" y="2773867"/>
            <a:ext cx="884390" cy="3207722"/>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27" name="文本框 26"/>
              <p:cNvSpPr txBox="1"/>
              <p:nvPr/>
            </p:nvSpPr>
            <p:spPr>
              <a:xfrm>
                <a:off x="4295494" y="1300219"/>
                <a:ext cx="1398724" cy="938206"/>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迭代</m:t>
                        </m:r>
                        <m:r>
                          <a:rPr lang="zh-CN" altLang="en-US" i="1">
                            <a:latin typeface="Cambria Math" panose="02040503050406030204" pitchFamily="18" charset="0"/>
                          </a:rPr>
                          <m:t>中</m:t>
                        </m:r>
                        <m:r>
                          <a:rPr lang="en-US" altLang="zh-CN" b="0" i="1" smtClean="0">
                            <a:latin typeface="Cambria Math" panose="02040503050406030204" pitchFamily="18" charset="0"/>
                          </a:rPr>
                          <m:t>,</m:t>
                        </m:r>
                        <m:r>
                          <m:rPr>
                            <m:nor/>
                          </m:rPr>
                          <a:rPr lang="en-US" altLang="zh-CN" dirty="0"/>
                          <m:t>D</m:t>
                        </m:r>
                      </m:e>
                      <m:sub>
                        <m:r>
                          <a:rPr lang="en-US" altLang="zh-CN" i="1">
                            <a:latin typeface="Cambria Math" panose="02040503050406030204" pitchFamily="18" charset="0"/>
                          </a:rPr>
                          <m:t>𝑖</m:t>
                        </m:r>
                      </m:sub>
                    </m:sSub>
                    <m:r>
                      <a:rPr lang="zh-CN" altLang="en-US" i="1" smtClean="0">
                        <a:latin typeface="Cambria Math" panose="02040503050406030204" pitchFamily="18" charset="0"/>
                      </a:rPr>
                      <m:t>变化</m:t>
                    </m:r>
                    <m:r>
                      <a:rPr lang="zh-CN" altLang="en-US" i="1">
                        <a:latin typeface="Cambria Math" panose="02040503050406030204" pitchFamily="18" charset="0"/>
                      </a:rPr>
                      <m:t>小于</m:t>
                    </m:r>
                  </m:oMath>
                </a14:m>
                <a:r>
                  <a:rPr lang="zh-CN" altLang="en-US" dirty="0" smtClean="0"/>
                  <a:t>阈值</a:t>
                </a:r>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4295494" y="1300219"/>
                <a:ext cx="1398724" cy="938206"/>
              </a:xfrm>
              <a:prstGeom prst="rect">
                <a:avLst/>
              </a:prstGeom>
              <a:blipFill rotWithShape="0">
                <a:blip r:embed="rId2"/>
                <a:stretch>
                  <a:fillRect l="-3930"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7553358" y="3848874"/>
                <a:ext cx="1398724" cy="938206"/>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迭代中</m:t>
                        </m:r>
                        <m:r>
                          <a:rPr lang="en-US" altLang="zh-CN" b="0" i="1" smtClean="0">
                            <a:latin typeface="Cambria Math" panose="02040503050406030204" pitchFamily="18" charset="0"/>
                          </a:rPr>
                          <m:t>,</m:t>
                        </m:r>
                        <m:r>
                          <m:rPr>
                            <m:nor/>
                          </m:rPr>
                          <a:rPr lang="en-US" altLang="zh-CN" dirty="0"/>
                          <m:t>D</m:t>
                        </m:r>
                      </m:e>
                      <m:sub>
                        <m:r>
                          <a:rPr lang="en-US" altLang="zh-CN" i="1">
                            <a:latin typeface="Cambria Math" panose="02040503050406030204" pitchFamily="18" charset="0"/>
                          </a:rPr>
                          <m:t>𝑖</m:t>
                        </m:r>
                      </m:sub>
                    </m:sSub>
                    <m:r>
                      <a:rPr lang="zh-CN" altLang="en-US" i="1" smtClean="0">
                        <a:latin typeface="Cambria Math" panose="02040503050406030204" pitchFamily="18" charset="0"/>
                      </a:rPr>
                      <m:t>变化</m:t>
                    </m:r>
                    <m:r>
                      <a:rPr lang="zh-CN" altLang="en-US" i="1">
                        <a:latin typeface="Cambria Math" panose="02040503050406030204" pitchFamily="18" charset="0"/>
                      </a:rPr>
                      <m:t>大于</m:t>
                    </m:r>
                  </m:oMath>
                </a14:m>
                <a:r>
                  <a:rPr lang="zh-CN" altLang="en-US" dirty="0" smtClean="0"/>
                  <a:t>阈值</a:t>
                </a:r>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553358" y="3848874"/>
                <a:ext cx="1398724" cy="938206"/>
              </a:xfrm>
              <a:prstGeom prst="rect">
                <a:avLst/>
              </a:prstGeom>
              <a:blipFill rotWithShape="0">
                <a:blip r:embed="rId3"/>
                <a:stretch>
                  <a:fillRect l="-3478" b="-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7375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总预算根据价格浮动因子进行分配</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lvl="1"/>
                <a:r>
                  <a:rPr lang="zh-CN" altLang="en-US" dirty="0" smtClean="0"/>
                  <a:t>将总预算分配到各轮子任务中</a:t>
                </a:r>
                <a:endParaRPr lang="en-US" altLang="zh-CN" dirty="0" smtClean="0"/>
              </a:p>
              <a:p>
                <a:pPr lvl="2"/>
                <a:r>
                  <a:rPr lang="zh-CN" altLang="en-US" dirty="0" smtClean="0"/>
                  <a:t>每个任务总预算</a:t>
                </a:r>
                <a:r>
                  <a:rPr lang="en-US" altLang="zh-CN" dirty="0" smtClean="0"/>
                  <a:t>B, </a:t>
                </a:r>
                <a:r>
                  <a:rPr lang="zh-CN" altLang="en-US" dirty="0" smtClean="0"/>
                  <a:t>进行轮次</a:t>
                </a:r>
                <a:r>
                  <a:rPr lang="en-US" altLang="zh-CN" dirty="0" smtClean="0"/>
                  <a:t>R, </a:t>
                </a:r>
                <a:r>
                  <a:rPr lang="zh-CN" altLang="en-US" dirty="0" smtClean="0"/>
                  <a:t>剩余可用预算</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oMath>
                </a14:m>
                <a:r>
                  <a:rPr lang="en-US" altLang="zh-CN" dirty="0" smtClean="0"/>
                  <a:t>, </a:t>
                </a:r>
                <a:r>
                  <a:rPr lang="zh-CN" altLang="en-US" dirty="0" smtClean="0"/>
                  <a:t>剩余轮次</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i="1">
                            <a:latin typeface="Cambria Math" panose="02040503050406030204" pitchFamily="18" charset="0"/>
                          </a:rPr>
                          <m:t>′</m:t>
                        </m:r>
                      </m:sup>
                    </m:sSup>
                  </m:oMath>
                </a14:m>
                <a:endParaRPr lang="en-US" altLang="zh-CN" dirty="0" smtClean="0"/>
              </a:p>
              <a:p>
                <a:pPr lvl="2"/>
                <a:r>
                  <a:rPr lang="zh-CN" altLang="en-US" dirty="0" smtClean="0"/>
                  <a:t>根据历史轮次信息决定本轮价格的浮动参数</a:t>
                </a:r>
                <a:r>
                  <a:rPr lang="en-US" altLang="zh-CN" dirty="0" smtClean="0"/>
                  <a:t>D, D&gt;1</a:t>
                </a:r>
                <a:r>
                  <a:rPr lang="zh-CN" altLang="en-US" dirty="0" smtClean="0"/>
                  <a:t>表示提价；</a:t>
                </a:r>
                <a:r>
                  <a:rPr lang="en-US" altLang="zh-CN" dirty="0" smtClean="0"/>
                  <a:t>D=1</a:t>
                </a:r>
                <a:r>
                  <a:rPr lang="zh-CN" altLang="en-US" dirty="0" smtClean="0"/>
                  <a:t>价格稳定；</a:t>
                </a:r>
                <a:r>
                  <a:rPr lang="en-US" altLang="zh-CN" dirty="0" smtClean="0"/>
                  <a:t>D&lt;1</a:t>
                </a:r>
                <a:r>
                  <a:rPr lang="zh-CN" altLang="en-US" dirty="0" smtClean="0"/>
                  <a:t>为降价</a:t>
                </a:r>
                <a:endParaRPr lang="en-US" altLang="zh-CN" dirty="0" smtClean="0"/>
              </a:p>
              <a:p>
                <a:pPr lvl="2"/>
                <a:r>
                  <a:rPr lang="zh-CN" altLang="en-US" dirty="0" smtClean="0"/>
                  <a:t>为了保持预算可控，下一轮</a:t>
                </a:r>
                <a:r>
                  <a:rPr lang="en-US" altLang="zh-CN" dirty="0" smtClean="0"/>
                  <a:t>(i+1</a:t>
                </a:r>
                <a:r>
                  <a:rPr lang="zh-CN" altLang="en-US" dirty="0" smtClean="0"/>
                  <a:t>轮</a:t>
                </a:r>
                <a:r>
                  <a:rPr lang="en-US" altLang="zh-CN" dirty="0" smtClean="0"/>
                  <a:t>)</a:t>
                </a:r>
                <a:r>
                  <a:rPr lang="zh-CN" altLang="en-US" dirty="0" smtClean="0"/>
                  <a:t>预算由以下公式求得</a:t>
                </a:r>
                <a:r>
                  <a:rPr lang="en-US" altLang="zh-CN" dirty="0" smtClean="0"/>
                  <a:t/>
                </a:r>
                <a:br>
                  <a:rPr lang="en-US" altLang="zh-CN" dirty="0" smtClean="0"/>
                </a:b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rPr>
                      <m:t>=</m:t>
                    </m:r>
                  </m:oMath>
                </a14:m>
                <a:r>
                  <a:rPr lang="en-US" altLang="zh-CN" dirty="0" smtClean="0"/>
                  <a:t> min</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𝐷</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𝐵</m:t>
                                </m:r>
                              </m:e>
                              <m:sup>
                                <m:r>
                                  <a:rPr lang="en-US" altLang="zh-CN" i="1">
                                    <a:latin typeface="Cambria Math" panose="02040503050406030204" pitchFamily="18" charset="0"/>
                                    <a:ea typeface="Cambria Math" panose="02040503050406030204" pitchFamily="18" charset="0"/>
                                  </a:rPr>
                                  <m:t>′</m:t>
                                </m:r>
                              </m:sup>
                            </m:sSup>
                          </m:num>
                          <m:den>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r>
                                  <a:rPr lang="en-US" altLang="zh-CN" i="1">
                                    <a:latin typeface="Cambria Math" panose="02040503050406030204" pitchFamily="18" charset="0"/>
                                    <a:ea typeface="Cambria Math" panose="02040503050406030204" pitchFamily="18" charset="0"/>
                                  </a:rPr>
                                  <m:t>′</m:t>
                                </m:r>
                              </m:sup>
                            </m:sSup>
                          </m:den>
                        </m:f>
                      </m:e>
                    </m:d>
                  </m:oMath>
                </a14:m>
                <a:r>
                  <a:rPr lang="en-US" altLang="zh-CN" dirty="0" smtClean="0"/>
                  <a:t/>
                </a:r>
                <a:br>
                  <a:rPr lang="en-US" altLang="zh-CN" dirty="0" smtClean="0"/>
                </a:br>
                <a:r>
                  <a:rPr lang="zh-CN" altLang="en-US" dirty="0" smtClean="0"/>
                  <a:t>由</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zh-CN" altLang="en-US" i="1">
                        <a:latin typeface="Cambria Math" panose="02040503050406030204" pitchFamily="18" charset="0"/>
                      </a:rPr>
                      <m:t>按</m:t>
                    </m:r>
                  </m:oMath>
                </a14:m>
                <a:r>
                  <a:rPr lang="zh-CN" altLang="en-US" dirty="0" smtClean="0"/>
                  <a:t>一定比例分配</a:t>
                </a:r>
                <a:r>
                  <a:rPr lang="en-US" altLang="zh-CN" dirty="0" smtClean="0"/>
                  <a:t>i+1</a:t>
                </a:r>
                <a:r>
                  <a:rPr lang="zh-CN" altLang="en-US" dirty="0" smtClean="0"/>
                  <a:t>轮的</a:t>
                </a:r>
                <a:r>
                  <a:rPr lang="en-US" altLang="zh-CN" dirty="0" smtClean="0"/>
                  <a:t>fixed</a:t>
                </a:r>
                <a:r>
                  <a:rPr lang="zh-CN" altLang="en-US" dirty="0" smtClean="0"/>
                  <a:t>部分和</a:t>
                </a:r>
                <a:r>
                  <a:rPr lang="en-US" altLang="zh-CN" dirty="0" smtClean="0"/>
                  <a:t>bonus</a:t>
                </a:r>
                <a:r>
                  <a:rPr lang="zh-CN" altLang="en-US" dirty="0" smtClean="0"/>
                  <a:t>部分</a:t>
                </a:r>
                <a:endParaRPr lang="en-US" altLang="zh-CN" dirty="0" smtClean="0"/>
              </a:p>
              <a:p>
                <a:pPr lvl="2"/>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252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9498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技术实现</a:t>
            </a:r>
            <a:r>
              <a:rPr lang="en-US" altLang="zh-CN" dirty="0" smtClean="0"/>
              <a:t>-2</a:t>
            </a:r>
            <a:r>
              <a:rPr lang="zh-CN" altLang="en-US" dirty="0" smtClean="0"/>
              <a:t>：每轮预算的分配</a:t>
            </a:r>
            <a:endParaRPr lang="zh-CN" altLang="en-US" dirty="0"/>
          </a:p>
        </p:txBody>
      </p:sp>
      <p:sp>
        <p:nvSpPr>
          <p:cNvPr id="3" name="内容占位符 2"/>
          <p:cNvSpPr>
            <a:spLocks noGrp="1"/>
          </p:cNvSpPr>
          <p:nvPr>
            <p:ph idx="1"/>
          </p:nvPr>
        </p:nvSpPr>
        <p:spPr/>
        <p:txBody>
          <a:bodyPr/>
          <a:lstStyle/>
          <a:p>
            <a:r>
              <a:rPr lang="zh-CN" altLang="en-US" dirty="0" smtClean="0"/>
              <a:t>感知平台发布感知任务，告知对于每份数据用户可获得的固定报酬价格，告知用户可以获得与其贡献成正比的浮动奖励报酬</a:t>
            </a:r>
            <a:endParaRPr lang="en-US" altLang="zh-CN" dirty="0" smtClean="0"/>
          </a:p>
          <a:p>
            <a:r>
              <a:rPr lang="zh-CN" altLang="en-US" dirty="0" smtClean="0"/>
              <a:t>用户根据任务描述决定忽略本次任务或上传数据</a:t>
            </a:r>
            <a:endParaRPr lang="en-US" altLang="zh-CN" dirty="0" smtClean="0"/>
          </a:p>
          <a:p>
            <a:r>
              <a:rPr lang="zh-CN" altLang="en-US" dirty="0" smtClean="0"/>
              <a:t>平台判断数据数据有效性，对于有效数据给予用户固定金额报酬</a:t>
            </a:r>
            <a:endParaRPr lang="en-US" altLang="zh-CN" dirty="0" smtClean="0"/>
          </a:p>
          <a:p>
            <a:r>
              <a:rPr lang="zh-CN" altLang="en-US" dirty="0" smtClean="0"/>
              <a:t>用户可以实时查看整个平台数据上传情况，调整自己的感知策略</a:t>
            </a:r>
            <a:endParaRPr lang="en-US" altLang="zh-CN" dirty="0" smtClean="0"/>
          </a:p>
          <a:p>
            <a:r>
              <a:rPr lang="zh-CN" altLang="en-US" dirty="0" smtClean="0"/>
              <a:t>截止时间到达或数据量达到预定值，平台判断任务结束</a:t>
            </a:r>
            <a:endParaRPr lang="en-US" altLang="zh-CN" dirty="0" smtClean="0"/>
          </a:p>
          <a:p>
            <a:r>
              <a:rPr lang="zh-CN" altLang="en-US" dirty="0" smtClean="0"/>
              <a:t>任务结束时，结算成功参与者的奖金部分，推送奖金给用户</a:t>
            </a:r>
            <a:endParaRPr lang="zh-CN" altLang="en-US" dirty="0"/>
          </a:p>
        </p:txBody>
      </p:sp>
    </p:spTree>
    <p:extLst>
      <p:ext uri="{BB962C8B-B14F-4D97-AF65-F5344CB8AC3E}">
        <p14:creationId xmlns:p14="http://schemas.microsoft.com/office/powerpoint/2010/main" val="3891198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用户激励构成</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016626804"/>
              </p:ext>
            </p:extLst>
          </p:nvPr>
        </p:nvGraphicFramePr>
        <p:xfrm>
          <a:off x="838200" y="2046288"/>
          <a:ext cx="10515600" cy="3908425"/>
        </p:xfrm>
        <a:graphic>
          <a:graphicData uri="http://schemas.openxmlformats.org/presentationml/2006/ole">
            <mc:AlternateContent xmlns:mc="http://schemas.openxmlformats.org/markup-compatibility/2006">
              <mc:Choice xmlns:v="urn:schemas-microsoft-com:vml" Requires="v">
                <p:oleObj spid="_x0000_s2096" name="Visio" r:id="rId3" imgW="11687175" imgH="4343400" progId="Visio.Drawing.15">
                  <p:embed/>
                </p:oleObj>
              </mc:Choice>
              <mc:Fallback>
                <p:oleObj name="Visio" r:id="rId3" imgW="11687175" imgH="4343400" progId="Visio.Drawing.15">
                  <p:embed/>
                  <p:pic>
                    <p:nvPicPr>
                      <p:cNvPr id="0" name=""/>
                      <p:cNvPicPr/>
                      <p:nvPr/>
                    </p:nvPicPr>
                    <p:blipFill>
                      <a:blip r:embed="rId4"/>
                      <a:stretch>
                        <a:fillRect/>
                      </a:stretch>
                    </p:blipFill>
                    <p:spPr>
                      <a:xfrm>
                        <a:off x="838200" y="2046288"/>
                        <a:ext cx="10515600" cy="3908425"/>
                      </a:xfrm>
                      <a:prstGeom prst="rect">
                        <a:avLst/>
                      </a:prstGeom>
                    </p:spPr>
                  </p:pic>
                </p:oleObj>
              </mc:Fallback>
            </mc:AlternateContent>
          </a:graphicData>
        </a:graphic>
      </p:graphicFrame>
    </p:spTree>
    <p:extLst>
      <p:ext uri="{BB962C8B-B14F-4D97-AF65-F5344CB8AC3E}">
        <p14:creationId xmlns:p14="http://schemas.microsoft.com/office/powerpoint/2010/main" val="395490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a:t>
            </a:r>
            <a:r>
              <a:rPr lang="zh-CN" altLang="en-US" dirty="0" smtClean="0"/>
              <a:t>轮预算分配</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dirty="0" smtClean="0"/>
                  <a:t>为第</a:t>
                </a:r>
                <a:r>
                  <a:rPr lang="en-US" altLang="zh-CN" dirty="0" err="1" smtClean="0"/>
                  <a:t>i</a:t>
                </a:r>
                <a:r>
                  <a:rPr lang="zh-CN" altLang="en-US" dirty="0" smtClean="0"/>
                  <a:t>轮可用总预算，则固定部分预算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en-US" altLang="zh-CN" dirty="0" smtClean="0"/>
                  <a:t>, bonus</a:t>
                </a:r>
                <a:r>
                  <a:rPr lang="zh-CN" altLang="en-US" dirty="0" smtClean="0"/>
                  <a:t>部分预算</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𝑖</m:t>
                        </m:r>
                      </m:sub>
                    </m:sSub>
                    <m:r>
                      <a:rPr lang="zh-CN" altLang="en-US" i="1" smtClean="0">
                        <a:latin typeface="Cambria Math" panose="02040503050406030204" pitchFamily="18" charset="0"/>
                      </a:rPr>
                      <m:t>分别</m:t>
                    </m:r>
                  </m:oMath>
                </a14:m>
                <a:r>
                  <a:rPr lang="zh-CN" altLang="en-US" dirty="0" smtClean="0"/>
                  <a:t>为</a:t>
                </a:r>
                <a:r>
                  <a:rPr lang="en-US" altLang="zh-CN" dirty="0" smtClean="0"/>
                  <a:t/>
                </a:r>
                <a:br>
                  <a:rPr lang="en-US" altLang="zh-CN" dirty="0" smtClean="0"/>
                </a:b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oMath>
                </a14:m>
                <a:r>
                  <a:rPr lang="en-US" altLang="zh-CN" dirty="0" smtClean="0"/>
                  <a:t>=</a:t>
                </a:r>
                <a14:m>
                  <m:oMath xmlns:m="http://schemas.openxmlformats.org/officeDocument/2006/math">
                    <m:r>
                      <a:rPr lang="en-US" altLang="zh-CN" i="1" dirty="0" smtClean="0">
                        <a:latin typeface="Cambria Math" panose="02040503050406030204" pitchFamily="18" charset="0"/>
                      </a:rPr>
                      <m:t>𝑎</m:t>
                    </m:r>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en-US" altLang="zh-CN" dirty="0" smtClean="0"/>
                  <a:t>;</a:t>
                </a:r>
                <a:br>
                  <a:rPr lang="en-US" altLang="zh-CN" dirty="0" smtClean="0"/>
                </a:b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en-US" altLang="zh-CN" dirty="0" smtClean="0"/>
                  <a:t>=</a:t>
                </a:r>
                <a14:m>
                  <m:oMath xmlns:m="http://schemas.openxmlformats.org/officeDocument/2006/math">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𝑎</m:t>
                        </m:r>
                      </m:e>
                    </m:d>
                    <m:r>
                      <a:rPr lang="en-US" altLang="zh-CN" i="1" dirty="0"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𝑛</m:t>
                        </m:r>
                      </m:den>
                    </m:f>
                  </m:oMath>
                </a14:m>
                <a:endParaRPr lang="en-US" altLang="zh-CN" dirty="0" smtClean="0"/>
              </a:p>
              <a:p>
                <a:r>
                  <a:rPr lang="zh-CN" altLang="en-US" dirty="0" smtClean="0"/>
                  <a:t>用户在第</a:t>
                </a:r>
                <a:r>
                  <a:rPr lang="en-US" altLang="zh-CN" dirty="0" err="1" smtClean="0"/>
                  <a:t>i</a:t>
                </a:r>
                <a:r>
                  <a:rPr lang="zh-CN" altLang="en-US" dirty="0" smtClean="0"/>
                  <a:t>轮获得的固定部分金额为</a:t>
                </a:r>
                <a14:m>
                  <m:oMath xmlns:m="http://schemas.openxmlformats.org/officeDocument/2006/math">
                    <m:sSup>
                      <m:sSupPr>
                        <m:ctrlPr>
                          <a:rPr lang="en-US" altLang="zh-CN" i="1" dirty="0" smtClean="0">
                            <a:latin typeface="Cambria Math" panose="02040503050406030204" pitchFamily="18" charset="0"/>
                            <a:ea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e>
                      <m:sup>
                        <m:r>
                          <a:rPr lang="en-US" altLang="zh-CN" b="0" i="1" dirty="0" smtClean="0">
                            <a:latin typeface="Cambria Math" panose="02040503050406030204" pitchFamily="18" charset="0"/>
                            <a:ea typeface="Cambria Math" panose="02040503050406030204" pitchFamily="18" charset="0"/>
                          </a:rPr>
                          <m:t>′</m:t>
                        </m:r>
                      </m:sup>
                    </m:sSup>
                  </m:oMath>
                </a14:m>
                <a:r>
                  <a:rPr lang="en-US" altLang="zh-CN" dirty="0" smtClean="0"/>
                  <a:t>=</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 </m:t>
                    </m:r>
                    <m:r>
                      <a:rPr lang="zh-CN" altLang="en-US" i="1">
                        <a:latin typeface="Cambria Math" panose="02040503050406030204" pitchFamily="18" charset="0"/>
                      </a:rPr>
                      <m:t>奖金</m:t>
                    </m:r>
                  </m:oMath>
                </a14:m>
                <a:r>
                  <a:rPr lang="zh-CN" altLang="en-US" dirty="0" smtClean="0"/>
                  <a:t>部分在本轮任务结束时确定</a:t>
                </a:r>
                <a:endParaRPr lang="en-US" altLang="zh-CN" dirty="0" smtClean="0"/>
              </a:p>
              <a:p>
                <a14:m>
                  <m:oMath xmlns:m="http://schemas.openxmlformats.org/officeDocument/2006/math">
                    <m:r>
                      <a:rPr lang="en-US" altLang="zh-CN" i="1" dirty="0" smtClean="0">
                        <a:latin typeface="Cambria Math" panose="02040503050406030204" pitchFamily="18" charset="0"/>
                      </a:rPr>
                      <m:t>𝑎</m:t>
                    </m:r>
                  </m:oMath>
                </a14:m>
                <a:r>
                  <a:rPr lang="zh-CN" altLang="en-US" dirty="0" smtClean="0"/>
                  <a:t>为平台确定的固定金额和奖金的分配参数，例如可以设为</a:t>
                </a:r>
                <a:r>
                  <a:rPr lang="en-US" altLang="zh-CN" dirty="0" smtClean="0"/>
                  <a:t>0.5</a:t>
                </a:r>
                <a:r>
                  <a:rPr lang="zh-CN" altLang="en-US" dirty="0" smtClean="0"/>
                  <a:t>；</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𝑖</m:t>
                        </m:r>
                      </m:sub>
                    </m:sSub>
                  </m:oMath>
                </a14:m>
                <a:r>
                  <a:rPr lang="zh-CN" altLang="en-US" dirty="0" smtClean="0"/>
                  <a:t>为第</a:t>
                </a:r>
                <a:r>
                  <a:rPr lang="en-US" altLang="zh-CN" dirty="0" err="1" smtClean="0"/>
                  <a:t>i</a:t>
                </a:r>
                <a:r>
                  <a:rPr lang="zh-CN" altLang="en-US" dirty="0" smtClean="0"/>
                  <a:t>轮实际上传数据份数，</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𝑛</m:t>
                        </m:r>
                      </m:den>
                    </m:f>
                  </m:oMath>
                </a14:m>
                <a:r>
                  <a:rPr lang="zh-CN" altLang="en-US" dirty="0" smtClean="0"/>
                  <a:t>是为避免过少用户参与时，用户获得过高的激励金额，浪费预算</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b="-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351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技术领域和发明背景</a:t>
            </a:r>
            <a:endParaRPr lang="zh-CN" altLang="en-US" dirty="0"/>
          </a:p>
        </p:txBody>
      </p:sp>
      <p:sp>
        <p:nvSpPr>
          <p:cNvPr id="3" name="内容占位符 2"/>
          <p:cNvSpPr>
            <a:spLocks noGrp="1"/>
          </p:cNvSpPr>
          <p:nvPr>
            <p:ph idx="1"/>
          </p:nvPr>
        </p:nvSpPr>
        <p:spPr/>
        <p:txBody>
          <a:bodyPr/>
          <a:lstStyle/>
          <a:p>
            <a:r>
              <a:rPr lang="zh-CN" altLang="en-US" dirty="0" smtClean="0"/>
              <a:t>参与式感知是新型的获取感知数据的实现方案，利用用户的智能终端中的传感器采集数据，上传到感知平台</a:t>
            </a:r>
            <a:endParaRPr lang="en-US" altLang="zh-CN" dirty="0" smtClean="0"/>
          </a:p>
          <a:p>
            <a:r>
              <a:rPr lang="zh-CN" altLang="en-US" dirty="0"/>
              <a:t>参与式</a:t>
            </a:r>
            <a:r>
              <a:rPr lang="zh-CN" altLang="en-US" dirty="0" smtClean="0"/>
              <a:t>感知成功实施的关键是用户的参与，维持足够数量的用户参与、激励用户上传高质量的数据是参与式感知亟待解决的问题</a:t>
            </a:r>
            <a:endParaRPr lang="en-US" altLang="zh-CN" dirty="0" smtClean="0"/>
          </a:p>
          <a:p>
            <a:r>
              <a:rPr lang="zh-CN" altLang="en-US" dirty="0" smtClean="0"/>
              <a:t>用经济类方法激励用户，主要问题是合理的分配预算，保证上传足够数量的数据，根据用户的贡献不同区别的给予激励，培养用户更好的参与习惯，同时最小化实际支出，使平台和用户双赢</a:t>
            </a:r>
            <a:endParaRPr lang="zh-CN" altLang="en-US" dirty="0"/>
          </a:p>
        </p:txBody>
      </p:sp>
    </p:spTree>
    <p:extLst>
      <p:ext uri="{BB962C8B-B14F-4D97-AF65-F5344CB8AC3E}">
        <p14:creationId xmlns:p14="http://schemas.microsoft.com/office/powerpoint/2010/main" val="823517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每轮预算分配</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smtClean="0"/>
                  <a:t>数据有效性判断</a:t>
                </a:r>
                <a:endParaRPr lang="en-US" altLang="zh-CN" dirty="0"/>
              </a:p>
              <a:p>
                <a:pPr lvl="1"/>
                <a:r>
                  <a:rPr lang="zh-CN" altLang="en-US" dirty="0" smtClean="0"/>
                  <a:t>若数据无效，通知用户失败原因，重新上传感知数据</a:t>
                </a:r>
                <a:endParaRPr lang="en-US" altLang="zh-CN" dirty="0" smtClean="0"/>
              </a:p>
              <a:p>
                <a:pPr lvl="1"/>
                <a:r>
                  <a:rPr lang="zh-CN" altLang="en-US" dirty="0"/>
                  <a:t>若</a:t>
                </a:r>
                <a:r>
                  <a:rPr lang="zh-CN" altLang="en-US" dirty="0" smtClean="0"/>
                  <a:t>数据有效，发放激励的固定部分</a:t>
                </a:r>
                <a14:m>
                  <m:oMath xmlns:m="http://schemas.openxmlformats.org/officeDocument/2006/math">
                    <m:sSup>
                      <m:sSupPr>
                        <m:ctrlPr>
                          <a:rPr lang="en-US" altLang="zh-CN" i="1" dirty="0">
                            <a:latin typeface="Cambria Math" panose="02040503050406030204" pitchFamily="18" charset="0"/>
                            <a:ea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e>
                      <m:sup>
                        <m:r>
                          <a:rPr lang="en-US" altLang="zh-CN" i="1" dirty="0">
                            <a:latin typeface="Cambria Math" panose="02040503050406030204" pitchFamily="18" charset="0"/>
                            <a:ea typeface="Cambria Math" panose="02040503050406030204" pitchFamily="18" charset="0"/>
                          </a:rPr>
                          <m:t>′</m:t>
                        </m:r>
                      </m:sup>
                    </m:sSup>
                  </m:oMath>
                </a14:m>
                <a:endParaRPr lang="en-US" altLang="zh-CN" dirty="0" smtClean="0"/>
              </a:p>
              <a:p>
                <a:r>
                  <a:rPr lang="zh-CN" altLang="en-US" dirty="0" smtClean="0"/>
                  <a:t>任务结束判断</a:t>
                </a:r>
                <a:endParaRPr lang="en-US" altLang="zh-CN" dirty="0" smtClean="0"/>
              </a:p>
              <a:p>
                <a:pPr lvl="1"/>
                <a:r>
                  <a:rPr lang="zh-CN" altLang="en-US" dirty="0" smtClean="0"/>
                  <a:t>到达截止时间</a:t>
                </a:r>
                <a:endParaRPr lang="en-US" altLang="zh-CN" dirty="0" smtClean="0"/>
              </a:p>
              <a:p>
                <a:pPr lvl="1"/>
                <a:r>
                  <a:rPr lang="zh-CN" altLang="en-US" dirty="0" smtClean="0"/>
                  <a:t>数据收集达到预期的数据数量要求</a:t>
                </a:r>
                <a:endParaRPr lang="en-US" altLang="zh-CN" dirty="0" smtClean="0"/>
              </a:p>
              <a:p>
                <a:r>
                  <a:rPr lang="zh-CN" altLang="en-US" dirty="0" smtClean="0"/>
                  <a:t>第</a:t>
                </a:r>
                <a:r>
                  <a:rPr lang="en-US" altLang="zh-CN" dirty="0" err="1" smtClean="0"/>
                  <a:t>i</a:t>
                </a:r>
                <a:r>
                  <a:rPr lang="zh-CN" altLang="en-US" dirty="0" smtClean="0"/>
                  <a:t>轮任务</a:t>
                </a:r>
                <a:r>
                  <a:rPr lang="zh-CN" altLang="en-US" dirty="0"/>
                  <a:t>结束时计算成功参与用户</a:t>
                </a:r>
                <a:r>
                  <a:rPr lang="zh-CN" altLang="en-US" dirty="0" smtClean="0"/>
                  <a:t>的</a:t>
                </a:r>
                <a:r>
                  <a:rPr lang="en-US" altLang="zh-CN" dirty="0" smtClean="0"/>
                  <a:t>s</a:t>
                </a:r>
                <a:r>
                  <a:rPr lang="zh-CN" altLang="en-US" dirty="0" smtClean="0"/>
                  <a:t>的</a:t>
                </a:r>
                <a:r>
                  <a:rPr lang="en-US" altLang="zh-CN" dirty="0" smtClean="0"/>
                  <a:t>bonus</a:t>
                </a:r>
                <a:r>
                  <a:rPr lang="zh-CN" altLang="en-US" dirty="0" smtClean="0"/>
                  <a:t>部分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𝑖𝑠</m:t>
                        </m:r>
                      </m:sub>
                    </m:sSub>
                  </m:oMath>
                </a14:m>
                <a:endParaRPr lang="en-US" altLang="zh-CN" dirty="0"/>
              </a:p>
              <a:p>
                <a:pPr lvl="1"/>
                <a:r>
                  <a:rPr lang="zh-CN" altLang="en-US" dirty="0"/>
                  <a:t>根据本轮所有上传数据，计算</a:t>
                </a:r>
                <a:r>
                  <a:rPr lang="zh-CN" altLang="en-US" dirty="0" smtClean="0"/>
                  <a:t>用户</a:t>
                </a:r>
                <a:r>
                  <a:rPr lang="en-US" altLang="zh-CN" dirty="0" err="1" smtClean="0"/>
                  <a:t>s</a:t>
                </a:r>
                <a:r>
                  <a:rPr lang="zh-CN" altLang="en-US" dirty="0" smtClean="0"/>
                  <a:t>上</a:t>
                </a:r>
                <a:r>
                  <a:rPr lang="zh-CN" altLang="en-US" dirty="0"/>
                  <a:t>传数据对平台贡献的比重</a:t>
                </a:r>
                <a:r>
                  <a:rPr lang="en-US" altLang="zh-CN" dirty="0"/>
                  <a:t/>
                </a:r>
                <a:br>
                  <a:rPr lang="en-US" altLang="zh-CN" dirty="0"/>
                </a:b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𝑖𝑠</m:t>
                        </m:r>
                      </m:sub>
                    </m:sSub>
                  </m:oMath>
                </a14:m>
                <a:r>
                  <a:rPr lang="en-US" altLang="zh-CN" dirty="0"/>
                  <a:t>=</a:t>
                </a:r>
                <a14:m>
                  <m:oMath xmlns:m="http://schemas.openxmlformats.org/officeDocument/2006/math">
                    <m:f>
                      <m:fPr>
                        <m:ctrlPr>
                          <a:rPr lang="en-US" altLang="zh-CN" i="1" dirty="0">
                            <a:latin typeface="Cambria Math" panose="02040503050406030204" pitchFamily="18" charset="0"/>
                          </a:rPr>
                        </m:ctrlPr>
                      </m:fPr>
                      <m:num>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𝑖𝑠</m:t>
                            </m:r>
                          </m:sub>
                        </m:sSub>
                        <m:r>
                          <a:rPr lang="en-US" altLang="zh-CN" i="1">
                            <a:latin typeface="Cambria Math" panose="02040503050406030204" pitchFamily="18" charset="0"/>
                          </a:rPr>
                          <m:t>)</m:t>
                        </m:r>
                      </m:num>
                      <m:den>
                        <m:nary>
                          <m:naryPr>
                            <m:chr m:val="∑"/>
                            <m:supHide m:val="on"/>
                            <m:ctrlPr>
                              <a:rPr lang="en-US" altLang="zh-CN" i="1" dirty="0">
                                <a:latin typeface="Cambria Math" panose="02040503050406030204" pitchFamily="18" charset="0"/>
                              </a:rPr>
                            </m:ctrlPr>
                          </m:naryPr>
                          <m:sub>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𝑠</m:t>
                                </m:r>
                              </m:e>
                              <m:sup>
                                <m:r>
                                  <a:rPr lang="en-US" altLang="zh-CN" b="0" i="1" dirty="0" smtClean="0">
                                    <a:latin typeface="Cambria Math" panose="02040503050406030204" pitchFamily="18" charset="0"/>
                                  </a:rPr>
                                  <m:t>′</m:t>
                                </m:r>
                              </m:sup>
                            </m:sSup>
                            <m:r>
                              <a:rPr lang="zh-CN" altLang="en-US" i="1" dirty="0">
                                <a:latin typeface="Cambria Math" panose="02040503050406030204" pitchFamily="18" charset="0"/>
                              </a:rPr>
                              <m:t>𝜖</m:t>
                            </m:r>
                            <m:r>
                              <a:rPr lang="en-US" altLang="zh-CN" i="1" dirty="0">
                                <a:latin typeface="Cambria Math" panose="02040503050406030204" pitchFamily="18" charset="0"/>
                              </a:rPr>
                              <m:t>𝑆</m:t>
                            </m:r>
                          </m:sub>
                          <m:sup/>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Sub>
                            <m:r>
                              <a:rPr lang="en-US" altLang="zh-CN" i="1">
                                <a:latin typeface="Cambria Math" panose="02040503050406030204" pitchFamily="18" charset="0"/>
                              </a:rPr>
                              <m:t>)</m:t>
                            </m:r>
                          </m:e>
                        </m:nary>
                      </m:den>
                    </m:f>
                  </m:oMath>
                </a14:m>
                <a:endParaRPr lang="en-US" altLang="zh-CN" dirty="0"/>
              </a:p>
              <a:p>
                <a:pPr lvl="1"/>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m:t>
                        </m:r>
                        <m:r>
                          <a:rPr lang="en-US" altLang="zh-CN" b="0" i="1" dirty="0" smtClean="0">
                            <a:latin typeface="Cambria Math" panose="02040503050406030204" pitchFamily="18" charset="0"/>
                          </a:rPr>
                          <m:t>𝑠</m:t>
                        </m:r>
                      </m:sub>
                    </m:sSub>
                  </m:oMath>
                </a14:m>
                <a:r>
                  <a:rPr lang="zh-CN" altLang="en-US" dirty="0"/>
                  <a:t> </a:t>
                </a:r>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m:rPr>
                            <m:sty m:val="p"/>
                          </m:rPr>
                          <a:rPr lang="en-US" altLang="zh-CN" i="1">
                            <a:latin typeface="Cambria Math" panose="02040503050406030204" pitchFamily="18" charset="0"/>
                          </a:rPr>
                          <m:t>i</m:t>
                        </m:r>
                      </m:sub>
                    </m:sSub>
                  </m:oMath>
                </a14:m>
                <a:endParaRPr lang="en-US" altLang="zh-CN" dirty="0" smtClean="0"/>
              </a:p>
              <a:p>
                <a:r>
                  <a:rPr lang="zh-CN" altLang="en-US" dirty="0" smtClean="0"/>
                  <a:t>系统</a:t>
                </a:r>
                <a14:m>
                  <m:oMath xmlns:m="http://schemas.openxmlformats.org/officeDocument/2006/math">
                    <m:r>
                      <a:rPr lang="zh-CN" altLang="en-US" i="1">
                        <a:latin typeface="Cambria Math" panose="02040503050406030204" pitchFamily="18" charset="0"/>
                      </a:rPr>
                      <m:t>效能</m:t>
                    </m:r>
                    <m:r>
                      <a:rPr lang="zh-CN" altLang="en-US" i="1" smtClean="0">
                        <a:latin typeface="Cambria Math" panose="02040503050406030204" pitchFamily="18" charset="0"/>
                      </a:rPr>
                      <m:t>函数</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i="1">
                            <a:latin typeface="Cambria Math" panose="02040503050406030204" pitchFamily="18" charset="0"/>
                          </a:rPr>
                          <m:t>0</m:t>
                        </m:r>
                      </m:sub>
                    </m:sSub>
                  </m:oMath>
                </a14:m>
                <a:r>
                  <a:rPr lang="zh-CN" altLang="en-US" dirty="0" smtClean="0"/>
                  <a:t>的确定可以根据系统对数据特性的要求来具体制定，比如考虑数据的实时性、稀疏程度和完整性等因素</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t="-42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623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问题描述</a:t>
            </a:r>
            <a:endParaRPr lang="zh-CN" altLang="en-US" dirty="0"/>
          </a:p>
        </p:txBody>
      </p:sp>
      <p:sp>
        <p:nvSpPr>
          <p:cNvPr id="3" name="内容占位符 2"/>
          <p:cNvSpPr>
            <a:spLocks noGrp="1"/>
          </p:cNvSpPr>
          <p:nvPr>
            <p:ph idx="1"/>
          </p:nvPr>
        </p:nvSpPr>
        <p:spPr>
          <a:xfrm>
            <a:off x="838200" y="1377950"/>
            <a:ext cx="10515600" cy="4351338"/>
          </a:xfrm>
        </p:spPr>
        <p:txBody>
          <a:bodyPr/>
          <a:lstStyle/>
          <a:p>
            <a:r>
              <a:rPr lang="zh-CN" altLang="en-US" dirty="0" smtClean="0"/>
              <a:t>用户感知开销的精确确定很困难，无论是用户报价还是平台定价都存在盲目性，而且对于参与式感知，不同于机会感知，用户开销的成本主要是用户人工干预所付出的心理成本，所以更合理的确定感知开销的方式是利用市场机制定价与平台可用预算相结合的方式</a:t>
            </a:r>
            <a:endParaRPr lang="en-US" altLang="zh-CN" dirty="0" smtClean="0"/>
          </a:p>
          <a:p>
            <a:r>
              <a:rPr lang="zh-CN" altLang="en-US" dirty="0" smtClean="0"/>
              <a:t>每轮预算分配研究中，可分为用户报价和非用户报价两种</a:t>
            </a:r>
            <a:endParaRPr lang="en-US" altLang="zh-CN" dirty="0" smtClean="0"/>
          </a:p>
          <a:p>
            <a:pPr lvl="1"/>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32384266"/>
              </p:ext>
            </p:extLst>
          </p:nvPr>
        </p:nvGraphicFramePr>
        <p:xfrm>
          <a:off x="1118817" y="3964150"/>
          <a:ext cx="9179952" cy="2348568"/>
        </p:xfrm>
        <a:graphic>
          <a:graphicData uri="http://schemas.openxmlformats.org/drawingml/2006/table">
            <a:tbl>
              <a:tblPr firstRow="1" bandRow="1">
                <a:tableStyleId>{5C22544A-7EE6-4342-B048-85BDC9FD1C3A}</a:tableStyleId>
              </a:tblPr>
              <a:tblGrid>
                <a:gridCol w="3059984"/>
                <a:gridCol w="3059984"/>
                <a:gridCol w="3059984"/>
              </a:tblGrid>
              <a:tr h="519768">
                <a:tc>
                  <a:txBody>
                    <a:bodyPr/>
                    <a:lstStyle/>
                    <a:p>
                      <a:endParaRPr lang="zh-CN" altLang="en-US" dirty="0"/>
                    </a:p>
                  </a:txBody>
                  <a:tcPr/>
                </a:tc>
                <a:tc>
                  <a:txBody>
                    <a:bodyPr/>
                    <a:lstStyle/>
                    <a:p>
                      <a:r>
                        <a:rPr lang="zh-CN" altLang="en-US" dirty="0" smtClean="0"/>
                        <a:t>非用户报价</a:t>
                      </a:r>
                      <a:endParaRPr lang="zh-CN" altLang="en-US" dirty="0"/>
                    </a:p>
                  </a:txBody>
                  <a:tcPr/>
                </a:tc>
                <a:tc>
                  <a:txBody>
                    <a:bodyPr/>
                    <a:lstStyle/>
                    <a:p>
                      <a:r>
                        <a:rPr lang="zh-CN" altLang="en-US" dirty="0" smtClean="0"/>
                        <a:t>用户报价</a:t>
                      </a:r>
                      <a:endParaRPr lang="zh-CN" altLang="en-US" dirty="0"/>
                    </a:p>
                  </a:txBody>
                  <a:tcPr/>
                </a:tc>
              </a:tr>
              <a:tr h="519768">
                <a:tc>
                  <a:txBody>
                    <a:bodyPr/>
                    <a:lstStyle/>
                    <a:p>
                      <a:r>
                        <a:rPr lang="zh-CN" altLang="en-US" dirty="0" smtClean="0"/>
                        <a:t>优点</a:t>
                      </a:r>
                      <a:endParaRPr lang="zh-CN" altLang="en-US" dirty="0"/>
                    </a:p>
                  </a:txBody>
                  <a:tcPr/>
                </a:tc>
                <a:tc>
                  <a:txBody>
                    <a:bodyPr/>
                    <a:lstStyle/>
                    <a:p>
                      <a:r>
                        <a:rPr lang="zh-CN" altLang="en-US" dirty="0" smtClean="0"/>
                        <a:t>没有价格协商、可以实时选择用户；实现简单；</a:t>
                      </a:r>
                      <a:endParaRPr lang="zh-CN" altLang="en-US" dirty="0"/>
                    </a:p>
                  </a:txBody>
                  <a:tcPr/>
                </a:tc>
                <a:tc>
                  <a:txBody>
                    <a:bodyPr/>
                    <a:lstStyle/>
                    <a:p>
                      <a:r>
                        <a:rPr lang="zh-CN" altLang="en-US" dirty="0" smtClean="0"/>
                        <a:t>引入用户之间的博弈，一定程度上节约预算；动态适应市场变化</a:t>
                      </a:r>
                      <a:endParaRPr lang="zh-CN" altLang="en-US" dirty="0"/>
                    </a:p>
                  </a:txBody>
                  <a:tcPr/>
                </a:tc>
              </a:tr>
              <a:tr h="519768">
                <a:tc>
                  <a:txBody>
                    <a:bodyPr/>
                    <a:lstStyle/>
                    <a:p>
                      <a:r>
                        <a:rPr lang="zh-CN" altLang="en-US" dirty="0" smtClean="0"/>
                        <a:t>缺点</a:t>
                      </a:r>
                      <a:endParaRPr lang="zh-CN" altLang="en-US" dirty="0"/>
                    </a:p>
                  </a:txBody>
                  <a:tcPr/>
                </a:tc>
                <a:tc>
                  <a:txBody>
                    <a:bodyPr/>
                    <a:lstStyle/>
                    <a:p>
                      <a:r>
                        <a:rPr lang="zh-CN" altLang="en-US" dirty="0" smtClean="0"/>
                        <a:t>服务器有定价负担；用户报酬固定，不能激励用户上传更好的数据</a:t>
                      </a:r>
                      <a:endParaRPr lang="zh-CN" altLang="en-US" dirty="0"/>
                    </a:p>
                  </a:txBody>
                  <a:tcPr/>
                </a:tc>
                <a:tc>
                  <a:txBody>
                    <a:bodyPr/>
                    <a:lstStyle/>
                    <a:p>
                      <a:r>
                        <a:rPr lang="zh-CN" altLang="en-US" dirty="0" smtClean="0"/>
                        <a:t>博弈成本高，容易造成虚假报价、“价格爆炸”；实时选择用户不容易实现</a:t>
                      </a:r>
                      <a:endParaRPr lang="zh-CN" altLang="en-US" dirty="0"/>
                    </a:p>
                  </a:txBody>
                  <a:tcPr/>
                </a:tc>
              </a:tr>
            </a:tbl>
          </a:graphicData>
        </a:graphic>
      </p:graphicFrame>
    </p:spTree>
    <p:extLst>
      <p:ext uri="{BB962C8B-B14F-4D97-AF65-F5344CB8AC3E}">
        <p14:creationId xmlns:p14="http://schemas.microsoft.com/office/powerpoint/2010/main" val="2575836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问题描述</a:t>
            </a:r>
            <a:endParaRPr lang="zh-CN" altLang="en-US" dirty="0"/>
          </a:p>
        </p:txBody>
      </p:sp>
      <p:sp>
        <p:nvSpPr>
          <p:cNvPr id="3" name="内容占位符 2"/>
          <p:cNvSpPr>
            <a:spLocks noGrp="1"/>
          </p:cNvSpPr>
          <p:nvPr>
            <p:ph idx="1"/>
          </p:nvPr>
        </p:nvSpPr>
        <p:spPr/>
        <p:txBody>
          <a:bodyPr/>
          <a:lstStyle/>
          <a:p>
            <a:r>
              <a:rPr lang="zh-CN" altLang="en-US" dirty="0" smtClean="0"/>
              <a:t>传统的服务器定价容易造成预算浪费或参与程度不足；用户报价需要采集所有用户的竞标方案后在做用户选择和激励分配，且用户报价具有盲目性和博弈性</a:t>
            </a:r>
            <a:endParaRPr lang="en-US" altLang="zh-CN" dirty="0" smtClean="0"/>
          </a:p>
          <a:p>
            <a:r>
              <a:rPr lang="zh-CN" altLang="en-US" dirty="0" smtClean="0"/>
              <a:t>而参与式感知任务的周期重复性，提供了将这两种方式优点结合起来的可能。平台提供基础价格，</a:t>
            </a:r>
            <a:r>
              <a:rPr lang="zh-CN" altLang="en-US" dirty="0"/>
              <a:t>感兴趣用户通过参与还</a:t>
            </a:r>
            <a:r>
              <a:rPr lang="zh-CN" altLang="en-US" dirty="0" smtClean="0"/>
              <a:t>可以在此基础上获得额外的奖励部分；在周期重复的过程中，平台根据参与情况调整每轮预算，做到预算的优化分配。</a:t>
            </a:r>
            <a:endParaRPr lang="zh-CN" altLang="en-US" dirty="0"/>
          </a:p>
        </p:txBody>
      </p:sp>
    </p:spTree>
    <p:extLst>
      <p:ext uri="{BB962C8B-B14F-4D97-AF65-F5344CB8AC3E}">
        <p14:creationId xmlns:p14="http://schemas.microsoft.com/office/powerpoint/2010/main" val="1126702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已有工作</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en-US" dirty="0" smtClean="0"/>
              <a:t>非用户报价</a:t>
            </a:r>
            <a:endParaRPr lang="en-US" altLang="zh-CN" dirty="0" smtClean="0"/>
          </a:p>
          <a:p>
            <a:pPr lvl="1"/>
            <a:r>
              <a:rPr lang="en-US" altLang="zh-CN" sz="1800" dirty="0" smtClean="0"/>
              <a:t>[1]Reddy </a:t>
            </a:r>
            <a:r>
              <a:rPr lang="en-US" altLang="zh-CN" sz="1800" dirty="0"/>
              <a:t>S, </a:t>
            </a:r>
            <a:r>
              <a:rPr lang="en-US" altLang="zh-CN" sz="1800" dirty="0" err="1"/>
              <a:t>Estrin</a:t>
            </a:r>
            <a:r>
              <a:rPr lang="en-US" altLang="zh-CN" sz="1800" dirty="0"/>
              <a:t> D, Hansen M, et al. Examining micro-payments for participatory sensing data collections[C]//Proceedings of the 12th ACM international conference on Ubiquitous computing. ACM, 2010: 33-36.</a:t>
            </a:r>
            <a:endParaRPr lang="en-US" altLang="zh-CN" sz="1800" dirty="0" smtClean="0"/>
          </a:p>
          <a:p>
            <a:pPr lvl="1"/>
            <a:r>
              <a:rPr lang="en-US" altLang="zh-CN" dirty="0" smtClean="0"/>
              <a:t>Reddy</a:t>
            </a:r>
            <a:r>
              <a:rPr lang="zh-CN" altLang="en-US" dirty="0" smtClean="0"/>
              <a:t>等在</a:t>
            </a:r>
            <a:r>
              <a:rPr lang="en-US" altLang="zh-CN" dirty="0" smtClean="0"/>
              <a:t>[1]</a:t>
            </a:r>
            <a:r>
              <a:rPr lang="zh-CN" altLang="en-US" dirty="0" smtClean="0"/>
              <a:t>中实现了三种激励方案</a:t>
            </a:r>
            <a:endParaRPr lang="en-US" altLang="zh-CN" dirty="0" smtClean="0"/>
          </a:p>
          <a:p>
            <a:pPr lvl="2"/>
            <a:r>
              <a:rPr lang="zh-CN" altLang="en-US" dirty="0" smtClean="0"/>
              <a:t>一次支付用户参与采集活动的全部报酬</a:t>
            </a:r>
            <a:endParaRPr lang="en-US" altLang="zh-CN" dirty="0" smtClean="0"/>
          </a:p>
          <a:p>
            <a:pPr lvl="2"/>
            <a:r>
              <a:rPr lang="zh-CN" altLang="en-US" dirty="0" smtClean="0"/>
              <a:t>根据每份数据给予小额的固定金额的激励</a:t>
            </a:r>
            <a:endParaRPr lang="en-US" altLang="zh-CN" dirty="0" smtClean="0"/>
          </a:p>
          <a:p>
            <a:pPr lvl="2"/>
            <a:r>
              <a:rPr lang="zh-CN" altLang="en-US" dirty="0" smtClean="0"/>
              <a:t>用户上传数据越多，每份数据的激励金额越高</a:t>
            </a:r>
            <a:endParaRPr lang="en-US" altLang="zh-CN" dirty="0" smtClean="0"/>
          </a:p>
          <a:p>
            <a:pPr lvl="1"/>
            <a:r>
              <a:rPr lang="zh-CN" altLang="en-US" dirty="0" smtClean="0"/>
              <a:t>与本方案的不同点</a:t>
            </a:r>
            <a:endParaRPr lang="en-US" altLang="zh-CN" dirty="0" smtClean="0"/>
          </a:p>
          <a:p>
            <a:pPr lvl="2"/>
            <a:r>
              <a:rPr lang="zh-CN" altLang="en-US" dirty="0"/>
              <a:t>本</a:t>
            </a:r>
            <a:r>
              <a:rPr lang="zh-CN" altLang="en-US" dirty="0" smtClean="0"/>
              <a:t>方案明确地将预算分为基础部分加奖金部分，基础部分吸引用户参与，奖金部分激励用户上传高质量数据，培养更好的参与</a:t>
            </a:r>
            <a:r>
              <a:rPr lang="zh-CN" altLang="en-US" dirty="0" smtClean="0"/>
              <a:t>习惯</a:t>
            </a:r>
            <a:r>
              <a:rPr lang="en-US" altLang="zh-CN" dirty="0" smtClean="0"/>
              <a:t/>
            </a:r>
            <a:br>
              <a:rPr lang="en-US" altLang="zh-CN" dirty="0" smtClean="0"/>
            </a:br>
            <a:r>
              <a:rPr lang="zh-CN" altLang="en-US" dirty="0" smtClean="0"/>
              <a:t>本方案通过轮次迭代利用市场机制确定每轮的预算，而</a:t>
            </a:r>
            <a:r>
              <a:rPr lang="en-US" altLang="zh-CN" dirty="0" smtClean="0"/>
              <a:t>[1]</a:t>
            </a:r>
            <a:r>
              <a:rPr lang="zh-CN" altLang="en-US" dirty="0" smtClean="0"/>
              <a:t>中没有确定预算过程</a:t>
            </a:r>
            <a:endParaRPr lang="en-US" altLang="zh-CN" dirty="0" smtClean="0"/>
          </a:p>
        </p:txBody>
      </p:sp>
    </p:spTree>
    <p:extLst>
      <p:ext uri="{BB962C8B-B14F-4D97-AF65-F5344CB8AC3E}">
        <p14:creationId xmlns:p14="http://schemas.microsoft.com/office/powerpoint/2010/main" val="2657547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已有工作</a:t>
            </a:r>
            <a:r>
              <a:rPr lang="en-US" altLang="zh-CN" dirty="0" smtClean="0"/>
              <a:t>-2</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sz="1800" dirty="0" smtClean="0"/>
              <a:t>[2]Mukherjee </a:t>
            </a:r>
            <a:r>
              <a:rPr lang="en-US" altLang="zh-CN" sz="1800" dirty="0"/>
              <a:t>T, </a:t>
            </a:r>
            <a:r>
              <a:rPr lang="en-US" altLang="zh-CN" sz="1800" dirty="0" err="1"/>
              <a:t>Chander</a:t>
            </a:r>
            <a:r>
              <a:rPr lang="en-US" altLang="zh-CN" sz="1800" dirty="0"/>
              <a:t> D, </a:t>
            </a:r>
            <a:r>
              <a:rPr lang="en-US" altLang="zh-CN" sz="1800" dirty="0" err="1"/>
              <a:t>Mondal</a:t>
            </a:r>
            <a:r>
              <a:rPr lang="en-US" altLang="zh-CN" sz="1800" dirty="0"/>
              <a:t> A, et al. </a:t>
            </a:r>
            <a:r>
              <a:rPr lang="en-US" altLang="zh-CN" sz="1800" dirty="0" err="1"/>
              <a:t>CityZen</a:t>
            </a:r>
            <a:r>
              <a:rPr lang="en-US" altLang="zh-CN" sz="1800" dirty="0"/>
              <a:t>: A cost-effective city management system with incentive-driven resident engagement[C]//Mobile Data Management (MDM), 2014 IEEE 15th International Conference on. IEEE, 2014, 1: 289-296.</a:t>
            </a:r>
            <a:endParaRPr lang="en-US" altLang="zh-CN" sz="1800" dirty="0" smtClean="0"/>
          </a:p>
          <a:p>
            <a:pPr lvl="1"/>
            <a:r>
              <a:rPr lang="en-US" altLang="zh-CN" dirty="0" err="1" smtClean="0"/>
              <a:t>Tridib</a:t>
            </a:r>
            <a:r>
              <a:rPr lang="en-US" altLang="zh-CN" dirty="0" smtClean="0"/>
              <a:t> </a:t>
            </a:r>
            <a:r>
              <a:rPr lang="en-US" altLang="zh-CN" dirty="0"/>
              <a:t>Mukherjee</a:t>
            </a:r>
            <a:r>
              <a:rPr lang="zh-CN" altLang="en-US" dirty="0"/>
              <a:t>等在</a:t>
            </a:r>
            <a:r>
              <a:rPr lang="en-US" altLang="zh-CN" dirty="0"/>
              <a:t>[2]</a:t>
            </a:r>
            <a:r>
              <a:rPr lang="zh-CN" altLang="en-US" dirty="0"/>
              <a:t>中提出固定激励金额乘以加权系数来决定用户获得的激励金额，加权系数由用户上传数据的实时性或</a:t>
            </a:r>
            <a:r>
              <a:rPr lang="en-US" altLang="zh-CN" dirty="0"/>
              <a:t>/</a:t>
            </a:r>
            <a:r>
              <a:rPr lang="zh-CN" altLang="en-US" dirty="0"/>
              <a:t>和数据质量来</a:t>
            </a:r>
            <a:r>
              <a:rPr lang="zh-CN" altLang="en-US" dirty="0" smtClean="0"/>
              <a:t>决定</a:t>
            </a:r>
            <a:endParaRPr lang="en-US" altLang="zh-CN" dirty="0" smtClean="0"/>
          </a:p>
          <a:p>
            <a:pPr lvl="1"/>
            <a:r>
              <a:rPr lang="en-US" altLang="zh-CN" sz="1800" dirty="0"/>
              <a:t>[3]Yang D, </a:t>
            </a:r>
            <a:r>
              <a:rPr lang="en-US" altLang="zh-CN" sz="1800" dirty="0" err="1"/>
              <a:t>Xue</a:t>
            </a:r>
            <a:r>
              <a:rPr lang="en-US" altLang="zh-CN" sz="1800" dirty="0"/>
              <a:t> G, Fang X, et al. Crowdsourcing to smartphones: incentive mechanism design for mobile phone sensing[C]//Proceedings of the 18th annual international conference on Mobile computing and networking. ACM, 2012: 173-184.</a:t>
            </a:r>
          </a:p>
          <a:p>
            <a:pPr lvl="1"/>
            <a:r>
              <a:rPr lang="en-US" altLang="zh-CN" dirty="0"/>
              <a:t>Yang </a:t>
            </a:r>
            <a:r>
              <a:rPr lang="en-US" altLang="zh-CN" dirty="0" smtClean="0"/>
              <a:t>D</a:t>
            </a:r>
            <a:r>
              <a:rPr lang="zh-CN" altLang="en-US" dirty="0" smtClean="0"/>
              <a:t>等</a:t>
            </a:r>
            <a:r>
              <a:rPr lang="en-US" altLang="zh-CN" dirty="0" smtClean="0"/>
              <a:t>[3</a:t>
            </a:r>
            <a:r>
              <a:rPr lang="en-US" altLang="zh-CN" dirty="0"/>
              <a:t>]</a:t>
            </a:r>
            <a:r>
              <a:rPr lang="zh-CN" altLang="en-US" dirty="0"/>
              <a:t>中提出平台中心模型，将激励金额根据用户上传数据量</a:t>
            </a:r>
            <a:r>
              <a:rPr lang="en-US" altLang="zh-CN" dirty="0"/>
              <a:t>/</a:t>
            </a:r>
            <a:r>
              <a:rPr lang="zh-CN" altLang="en-US" dirty="0"/>
              <a:t>参与时间比例均分</a:t>
            </a:r>
            <a:endParaRPr lang="en-US" altLang="zh-CN" dirty="0"/>
          </a:p>
          <a:p>
            <a:r>
              <a:rPr lang="zh-CN" altLang="en-US" dirty="0" smtClean="0"/>
              <a:t>与本方案的不同点</a:t>
            </a:r>
            <a:endParaRPr lang="en-US" altLang="zh-CN" dirty="0" smtClean="0"/>
          </a:p>
          <a:p>
            <a:pPr lvl="1"/>
            <a:r>
              <a:rPr lang="zh-CN" altLang="en-US" dirty="0" smtClean="0"/>
              <a:t>上述文献都没有给用户一个明确的最低报酬信息，</a:t>
            </a:r>
            <a:r>
              <a:rPr lang="zh-CN" altLang="en-US" dirty="0"/>
              <a:t>用户</a:t>
            </a:r>
            <a:r>
              <a:rPr lang="zh-CN" altLang="en-US" dirty="0" smtClean="0"/>
              <a:t>可能</a:t>
            </a:r>
            <a:r>
              <a:rPr lang="zh-CN" altLang="en-US" dirty="0"/>
              <a:t>获得</a:t>
            </a:r>
            <a:r>
              <a:rPr lang="zh-CN" altLang="en-US" dirty="0" smtClean="0"/>
              <a:t>负值</a:t>
            </a:r>
            <a:r>
              <a:rPr lang="zh-CN" altLang="en-US" dirty="0"/>
              <a:t>的</a:t>
            </a:r>
            <a:r>
              <a:rPr lang="zh-CN" altLang="en-US" dirty="0" smtClean="0"/>
              <a:t>收益，对于不喜欢承担风险的用户吸引力</a:t>
            </a:r>
            <a:r>
              <a:rPr lang="zh-CN" altLang="en-US" dirty="0" smtClean="0"/>
              <a:t>不够</a:t>
            </a:r>
            <a:r>
              <a:rPr lang="en-US" altLang="zh-CN" dirty="0" smtClean="0"/>
              <a:t/>
            </a:r>
            <a:br>
              <a:rPr lang="en-US" altLang="zh-CN" dirty="0" smtClean="0"/>
            </a:br>
            <a:r>
              <a:rPr lang="zh-CN" altLang="en-US" dirty="0"/>
              <a:t>本方案通过轮次迭代利用市场机制确定每轮的预算，而</a:t>
            </a:r>
            <a:r>
              <a:rPr lang="en-US" altLang="zh-CN" dirty="0" smtClean="0"/>
              <a:t>[2],[3]</a:t>
            </a:r>
            <a:r>
              <a:rPr lang="zh-CN" altLang="en-US" dirty="0" smtClean="0"/>
              <a:t>中</a:t>
            </a:r>
            <a:r>
              <a:rPr lang="zh-CN" altLang="en-US" dirty="0"/>
              <a:t>没有确定预算</a:t>
            </a:r>
            <a:r>
              <a:rPr lang="zh-CN" altLang="en-US" dirty="0" smtClean="0"/>
              <a:t>过程</a:t>
            </a:r>
            <a:endParaRPr lang="en-US" altLang="zh-CN" dirty="0"/>
          </a:p>
        </p:txBody>
      </p:sp>
    </p:spTree>
    <p:extLst>
      <p:ext uri="{BB962C8B-B14F-4D97-AF65-F5344CB8AC3E}">
        <p14:creationId xmlns:p14="http://schemas.microsoft.com/office/powerpoint/2010/main" val="1973435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已有</a:t>
            </a:r>
            <a:r>
              <a:rPr lang="zh-CN" altLang="en-US" dirty="0" smtClean="0"/>
              <a:t>工作</a:t>
            </a:r>
            <a:r>
              <a:rPr lang="en-US" altLang="zh-CN" dirty="0" smtClean="0"/>
              <a:t>-2</a:t>
            </a:r>
            <a:endParaRPr lang="zh-CN" altLang="en-US" dirty="0"/>
          </a:p>
        </p:txBody>
      </p:sp>
      <p:sp>
        <p:nvSpPr>
          <p:cNvPr id="3" name="内容占位符 2"/>
          <p:cNvSpPr>
            <a:spLocks noGrp="1"/>
          </p:cNvSpPr>
          <p:nvPr>
            <p:ph idx="1"/>
          </p:nvPr>
        </p:nvSpPr>
        <p:spPr>
          <a:xfrm>
            <a:off x="838200" y="1485900"/>
            <a:ext cx="10515600" cy="5676900"/>
          </a:xfrm>
        </p:spPr>
        <p:txBody>
          <a:bodyPr>
            <a:normAutofit fontScale="77500" lnSpcReduction="20000"/>
          </a:bodyPr>
          <a:lstStyle/>
          <a:p>
            <a:r>
              <a:rPr lang="zh-CN" altLang="en-US" dirty="0" smtClean="0"/>
              <a:t>用户报价</a:t>
            </a:r>
            <a:endParaRPr lang="en-US" altLang="zh-CN" dirty="0" smtClean="0"/>
          </a:p>
          <a:p>
            <a:pPr lvl="1">
              <a:lnSpc>
                <a:spcPct val="120000"/>
              </a:lnSpc>
            </a:pPr>
            <a:r>
              <a:rPr lang="en-US" altLang="zh-CN" dirty="0" err="1"/>
              <a:t>Juong-Sik</a:t>
            </a:r>
            <a:r>
              <a:rPr lang="en-US" altLang="zh-CN" dirty="0"/>
              <a:t>  </a:t>
            </a:r>
            <a:r>
              <a:rPr lang="en-US" altLang="zh-CN" dirty="0" smtClean="0"/>
              <a:t>Lee</a:t>
            </a:r>
            <a:r>
              <a:rPr lang="zh-CN" altLang="en-US" dirty="0" smtClean="0"/>
              <a:t>在</a:t>
            </a:r>
            <a:r>
              <a:rPr lang="en-US" altLang="zh-CN" dirty="0" smtClean="0"/>
              <a:t>[4]</a:t>
            </a:r>
            <a:r>
              <a:rPr lang="zh-CN" altLang="en-US" dirty="0" smtClean="0"/>
              <a:t>中首次将逆向竞拍机制引入到参与式感知环境中，选择竞价最低的前</a:t>
            </a:r>
            <a:r>
              <a:rPr lang="en-US" altLang="zh-CN" dirty="0" smtClean="0"/>
              <a:t>n</a:t>
            </a:r>
            <a:r>
              <a:rPr lang="zh-CN" altLang="en-US" dirty="0" smtClean="0"/>
              <a:t>个用户上传数据，将平台定价负担转移给用户，能较好的适应市场的动态变化。之后基于此模型的激励机制多是从不同特性上加以完善，例如引入</a:t>
            </a:r>
            <a:r>
              <a:rPr lang="en-US" altLang="zh-CN" dirty="0" smtClean="0"/>
              <a:t>VPC</a:t>
            </a:r>
            <a:r>
              <a:rPr lang="zh-CN" altLang="en-US" dirty="0" smtClean="0"/>
              <a:t>防止“开销爆炸”，</a:t>
            </a:r>
            <a:r>
              <a:rPr lang="en-US" altLang="zh-CN" dirty="0" smtClean="0"/>
              <a:t>[3]</a:t>
            </a:r>
            <a:r>
              <a:rPr lang="zh-CN" altLang="en-US" dirty="0" smtClean="0"/>
              <a:t>中作者提出用户中心的激励模型，用一定的平台利益来换取用户报价真实性；</a:t>
            </a:r>
            <a:r>
              <a:rPr lang="en-US" altLang="zh-CN" dirty="0" smtClean="0"/>
              <a:t>[5]</a:t>
            </a:r>
            <a:r>
              <a:rPr lang="zh-CN" altLang="en-US" dirty="0" smtClean="0"/>
              <a:t>中提出基于竞拍的在线激励机制，为了实时选择用户，在采样阶段会拒绝一部分竞标用户，激励机制的公平性下降。文献</a:t>
            </a:r>
            <a:r>
              <a:rPr lang="en-US" altLang="zh-CN" dirty="0" smtClean="0"/>
              <a:t>[6]</a:t>
            </a:r>
            <a:r>
              <a:rPr lang="zh-CN" altLang="en-US" dirty="0" smtClean="0"/>
              <a:t>基于逆向竞拍模型考虑预算受限、地理覆盖等特性</a:t>
            </a:r>
            <a:endParaRPr lang="en-US" altLang="zh-CN" dirty="0" smtClean="0"/>
          </a:p>
          <a:p>
            <a:pPr>
              <a:lnSpc>
                <a:spcPct val="120000"/>
              </a:lnSpc>
            </a:pPr>
            <a:r>
              <a:rPr lang="zh-CN" altLang="en-US" dirty="0" smtClean="0"/>
              <a:t>与本方案的不同点：本</a:t>
            </a:r>
            <a:r>
              <a:rPr lang="zh-CN" altLang="en-US" dirty="0"/>
              <a:t>方案根据任务完成情况的</a:t>
            </a:r>
            <a:r>
              <a:rPr lang="zh-CN" altLang="en-US" dirty="0" smtClean="0"/>
              <a:t>历史记录动态调整激励金额，引入历史记录、放弃用户报价，规避了博弈成本，更好地支持实时性，避免用户盲目报价</a:t>
            </a:r>
            <a:endParaRPr lang="en-US" altLang="zh-CN" dirty="0" smtClean="0"/>
          </a:p>
          <a:p>
            <a:r>
              <a:rPr lang="en-US" altLang="zh-CN" sz="2600" dirty="0" smtClean="0"/>
              <a:t>[4]Lee </a:t>
            </a:r>
            <a:r>
              <a:rPr lang="en-US" altLang="zh-CN" sz="2600" dirty="0"/>
              <a:t>J S, Hoh B. Sell your experiences: a market mechanism based incentive for participatory sensing[C]//Pervasive Computing and Communications (</a:t>
            </a:r>
            <a:r>
              <a:rPr lang="en-US" altLang="zh-CN" sz="2600" dirty="0" err="1"/>
              <a:t>PerCom</a:t>
            </a:r>
            <a:r>
              <a:rPr lang="en-US" altLang="zh-CN" sz="2600" dirty="0" smtClean="0"/>
              <a:t>), </a:t>
            </a:r>
            <a:r>
              <a:rPr lang="en-US" altLang="zh-CN" sz="2600" dirty="0"/>
              <a:t>2010 IEEE International Conference on. IEEE, 2010: 60-68</a:t>
            </a:r>
            <a:r>
              <a:rPr lang="en-US" altLang="zh-CN" sz="2600" dirty="0" smtClean="0"/>
              <a:t>.</a:t>
            </a:r>
          </a:p>
          <a:p>
            <a:r>
              <a:rPr lang="en-US" altLang="zh-CN" sz="2600" dirty="0" smtClean="0"/>
              <a:t>[5]</a:t>
            </a:r>
            <a:r>
              <a:rPr lang="en-US" altLang="zh-CN" sz="2600" dirty="0" err="1" smtClean="0"/>
              <a:t>Jaimes</a:t>
            </a:r>
            <a:r>
              <a:rPr lang="en-US" altLang="zh-CN" sz="2600" dirty="0" smtClean="0"/>
              <a:t> </a:t>
            </a:r>
            <a:r>
              <a:rPr lang="en-US" altLang="zh-CN" sz="2600" dirty="0"/>
              <a:t>L G, Vergara-Laurens I, Labrador M A. A location-based incentive mechanism for participatory sensing systems with budget constraints[C]//Pervasive Computing and Communications (</a:t>
            </a:r>
            <a:r>
              <a:rPr lang="en-US" altLang="zh-CN" sz="2600" dirty="0" err="1"/>
              <a:t>PerCom</a:t>
            </a:r>
            <a:r>
              <a:rPr lang="en-US" altLang="zh-CN" sz="2600" dirty="0"/>
              <a:t>), 2012 IEEE International Conference on. IEEE, 2012: 103-108</a:t>
            </a:r>
            <a:r>
              <a:rPr lang="en-US" altLang="zh-CN" sz="2600" dirty="0" smtClean="0"/>
              <a:t>.</a:t>
            </a:r>
          </a:p>
          <a:p>
            <a:r>
              <a:rPr lang="en-US" altLang="zh-CN" sz="2600" dirty="0" smtClean="0"/>
              <a:t>[6]Zhao </a:t>
            </a:r>
            <a:r>
              <a:rPr lang="en-US" altLang="zh-CN" sz="2600" dirty="0"/>
              <a:t>D, Li X Y, Ma H. How to crowdsource tasks truthfully without sacrificing utility: Online incentive mechanisms with budget constraint[C]//INFOCOM, 2014 Proceedings IEEE. IEEE, 2014: 1213-1221.</a:t>
            </a:r>
            <a:endParaRPr lang="zh-CN" altLang="en-US" sz="2600" dirty="0"/>
          </a:p>
        </p:txBody>
      </p:sp>
    </p:spTree>
    <p:extLst>
      <p:ext uri="{BB962C8B-B14F-4D97-AF65-F5344CB8AC3E}">
        <p14:creationId xmlns:p14="http://schemas.microsoft.com/office/powerpoint/2010/main" val="2206308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发明</a:t>
            </a:r>
          </a:p>
        </p:txBody>
      </p:sp>
      <p:sp>
        <p:nvSpPr>
          <p:cNvPr id="3" name="内容占位符 2"/>
          <p:cNvSpPr>
            <a:spLocks noGrp="1"/>
          </p:cNvSpPr>
          <p:nvPr>
            <p:ph idx="1"/>
          </p:nvPr>
        </p:nvSpPr>
        <p:spPr/>
        <p:txBody>
          <a:bodyPr/>
          <a:lstStyle/>
          <a:p>
            <a:r>
              <a:rPr lang="zh-CN" altLang="en-US" dirty="0" smtClean="0"/>
              <a:t>一种参与式感知系统中动态的将总预算在各轮子任务中进行分配的预算分配算法，利用市场机制寻找最合适价格</a:t>
            </a:r>
            <a:endParaRPr lang="en-US" altLang="zh-CN" dirty="0" smtClean="0"/>
          </a:p>
          <a:p>
            <a:r>
              <a:rPr lang="zh-CN" altLang="en-US" dirty="0" smtClean="0"/>
              <a:t>将周期重复的参与式感知任务执行过程分类为定价阶段和稳定阶段</a:t>
            </a:r>
            <a:endParaRPr lang="en-US" altLang="zh-CN" dirty="0" smtClean="0"/>
          </a:p>
          <a:p>
            <a:r>
              <a:rPr lang="zh-CN" altLang="en-US" dirty="0"/>
              <a:t>一</a:t>
            </a:r>
            <a:r>
              <a:rPr lang="zh-CN" altLang="en-US" dirty="0" smtClean="0"/>
              <a:t>种判断定价阶段和稳定阶段相互转移的算法</a:t>
            </a:r>
            <a:endParaRPr lang="en-US" altLang="zh-CN" dirty="0" smtClean="0"/>
          </a:p>
          <a:p>
            <a:r>
              <a:rPr lang="zh-CN" altLang="en-US" dirty="0" smtClean="0"/>
              <a:t>对特定的一轮任务，一种用户选择和激励分配的新颖方法，鼓励用户上传高质量数据，且避免逆向竞拍中的博弈开销</a:t>
            </a:r>
            <a:endParaRPr lang="zh-CN" altLang="en-US" dirty="0"/>
          </a:p>
        </p:txBody>
      </p:sp>
    </p:spTree>
    <p:extLst>
      <p:ext uri="{BB962C8B-B14F-4D97-AF65-F5344CB8AC3E}">
        <p14:creationId xmlns:p14="http://schemas.microsoft.com/office/powerpoint/2010/main" val="223119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符号总结</a:t>
            </a:r>
            <a:endParaRPr lang="zh-CN" altLang="en-US" dirty="0"/>
          </a:p>
        </p:txBody>
      </p:sp>
      <mc:AlternateContent xmlns:mc="http://schemas.openxmlformats.org/markup-compatibility/2006" xmlns:a14="http://schemas.microsoft.com/office/drawing/2010/main">
        <mc:Choice Requires="a14">
          <p:graphicFrame>
            <p:nvGraphicFramePr>
              <p:cNvPr id="4" name="内容占位符 3"/>
              <p:cNvGraphicFramePr>
                <a:graphicFrameLocks noGrp="1"/>
              </p:cNvGraphicFramePr>
              <p:nvPr>
                <p:ph idx="1"/>
                <p:extLst>
                  <p:ext uri="{D42A27DB-BD31-4B8C-83A1-F6EECF244321}">
                    <p14:modId xmlns:p14="http://schemas.microsoft.com/office/powerpoint/2010/main" val="3931245245"/>
                  </p:ext>
                </p:extLst>
              </p:nvPr>
            </p:nvGraphicFramePr>
            <p:xfrm>
              <a:off x="838200" y="1825625"/>
              <a:ext cx="10515600" cy="3708390"/>
            </p:xfrm>
            <a:graphic>
              <a:graphicData uri="http://schemas.openxmlformats.org/drawingml/2006/table">
                <a:tbl>
                  <a:tblPr firstRow="1" bandRow="1">
                    <a:tableStyleId>{5C22544A-7EE6-4342-B048-85BDC9FD1C3A}</a:tableStyleId>
                  </a:tblPr>
                  <a:tblGrid>
                    <a:gridCol w="2059236"/>
                    <a:gridCol w="8456364"/>
                  </a:tblGrid>
                  <a:tr h="370839">
                    <a:tc>
                      <a:txBody>
                        <a:bodyPr/>
                        <a:lstStyle/>
                        <a:p>
                          <a:r>
                            <a:rPr lang="zh-CN" altLang="en-US" dirty="0" smtClean="0"/>
                            <a:t>符号</a:t>
                          </a:r>
                          <a:endParaRPr lang="zh-CN" altLang="en-US" dirty="0"/>
                        </a:p>
                      </a:txBody>
                      <a:tcPr/>
                    </a:tc>
                    <a:tc>
                      <a:txBody>
                        <a:bodyPr/>
                        <a:lstStyle/>
                        <a:p>
                          <a:r>
                            <a:rPr lang="zh-CN" altLang="en-US" dirty="0" smtClean="0"/>
                            <a:t>描述</a:t>
                          </a:r>
                          <a:endParaRPr lang="zh-CN" altLang="en-US" dirty="0"/>
                        </a:p>
                      </a:txBody>
                      <a:tcPr/>
                    </a:tc>
                  </a:tr>
                  <a:tr h="370839">
                    <a:tc>
                      <a:txBody>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𝑡h</m:t>
                                    </m:r>
                                  </m:sub>
                                </m:sSub>
                              </m:oMath>
                            </m:oMathPara>
                          </a14:m>
                          <a:endParaRPr lang="zh-CN" altLang="en-US" dirty="0"/>
                        </a:p>
                      </a:txBody>
                      <a:tcPr/>
                    </a:tc>
                    <a:tc>
                      <a:txBody>
                        <a:bodyPr/>
                        <a:lstStyle/>
                        <a:p>
                          <a:r>
                            <a:rPr lang="zh-CN" altLang="en-US" dirty="0" smtClean="0"/>
                            <a:t>每轮任务的持续时间</a:t>
                          </a:r>
                          <a:endParaRPr lang="zh-CN" altLang="en-US" dirty="0"/>
                        </a:p>
                      </a:txBody>
                      <a:tcPr/>
                    </a:tc>
                  </a:tr>
                  <a:tr h="370839">
                    <a:tc>
                      <a:txBody>
                        <a:bodyPr/>
                        <a:lstStyle/>
                        <a:p>
                          <a:pPr algn="ctr"/>
                          <a:r>
                            <a:rPr lang="en-US" altLang="zh-CN" dirty="0" smtClean="0"/>
                            <a:t>n</a:t>
                          </a:r>
                          <a:endParaRPr lang="zh-CN" altLang="en-US" dirty="0"/>
                        </a:p>
                      </a:txBody>
                      <a:tcPr/>
                    </a:tc>
                    <a:tc>
                      <a:txBody>
                        <a:bodyPr/>
                        <a:lstStyle/>
                        <a:p>
                          <a:r>
                            <a:rPr lang="zh-CN" altLang="en-US" dirty="0" smtClean="0"/>
                            <a:t>每轮任务所需的数据数量</a:t>
                          </a:r>
                          <a:endParaRPr lang="zh-CN" altLang="en-US" dirty="0"/>
                        </a:p>
                      </a:txBody>
                      <a:tcPr/>
                    </a:tc>
                  </a:tr>
                  <a:tr h="370839">
                    <a:tc>
                      <a:txBody>
                        <a:bodyPr/>
                        <a:lstStyle/>
                        <a:p>
                          <a:pPr algn="ctr"/>
                          <a:r>
                            <a:rPr lang="en-US" altLang="zh-CN" dirty="0" smtClean="0"/>
                            <a:t>B,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oMath>
                          </a14:m>
                          <a:endParaRPr lang="zh-CN" altLang="en-US" dirty="0"/>
                        </a:p>
                      </a:txBody>
                      <a:tcPr/>
                    </a:tc>
                    <a:tc>
                      <a:txBody>
                        <a:bodyPr/>
                        <a:lstStyle/>
                        <a:p>
                          <a:r>
                            <a:rPr lang="zh-CN" altLang="en-US" dirty="0" smtClean="0"/>
                            <a:t>任务总预算和当前剩余预算</a:t>
                          </a:r>
                          <a:endParaRPr lang="zh-CN" altLang="en-US" dirty="0"/>
                        </a:p>
                      </a:txBody>
                      <a:tcPr/>
                    </a:tc>
                  </a:tr>
                  <a:tr h="370839">
                    <a:tc>
                      <a:txBody>
                        <a:bodyPr/>
                        <a:lstStyle/>
                        <a:p>
                          <a:pPr algn="ctr"/>
                          <a:r>
                            <a:rPr lang="en-US" altLang="zh-CN" dirty="0" smtClean="0"/>
                            <a:t>R</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𝑅</m:t>
                                  </m:r>
                                </m:e>
                                <m:sup>
                                  <m:r>
                                    <a:rPr lang="en-US" altLang="zh-CN" i="1">
                                      <a:latin typeface="Cambria Math" panose="02040503050406030204" pitchFamily="18" charset="0"/>
                                    </a:rPr>
                                    <m:t>′</m:t>
                                  </m:r>
                                </m:sup>
                              </m:sSup>
                            </m:oMath>
                          </a14:m>
                          <a:endParaRPr lang="zh-CN" altLang="en-US" dirty="0"/>
                        </a:p>
                      </a:txBody>
                      <a:tcPr/>
                    </a:tc>
                    <a:tc>
                      <a:txBody>
                        <a:bodyPr/>
                        <a:lstStyle/>
                        <a:p>
                          <a:r>
                            <a:rPr lang="zh-CN" altLang="en-US" dirty="0" smtClean="0"/>
                            <a:t>任务总轮次和当前剩余轮次</a:t>
                          </a:r>
                          <a:endParaRPr lang="zh-CN" altLang="en-US" dirty="0"/>
                        </a:p>
                      </a:txBody>
                      <a:tcPr/>
                    </a:tc>
                  </a:tr>
                  <a:tr h="370839">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oMath>
                            </m:oMathPara>
                          </a14:m>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分配给第</a:t>
                          </a:r>
                          <a:r>
                            <a:rPr lang="en-US" altLang="zh-CN" dirty="0" err="1" smtClean="0"/>
                            <a:t>i</a:t>
                          </a:r>
                          <a:r>
                            <a:rPr lang="zh-CN" altLang="en-US" dirty="0" smtClean="0"/>
                            <a:t>轮采集的预算</a:t>
                          </a:r>
                        </a:p>
                      </a:txBody>
                      <a:tcPr/>
                    </a:tc>
                  </a:tr>
                  <a:tr h="370839">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𝐷</m:t>
                                    </m:r>
                                    <m:r>
                                      <m:rPr>
                                        <m:nor/>
                                      </m:rPr>
                                      <a:rPr lang="zh-CN" altLang="en-US" dirty="0"/>
                                      <m:t> </m:t>
                                    </m:r>
                                  </m:e>
                                  <m:sub>
                                    <m:r>
                                      <a:rPr lang="en-US" altLang="zh-CN" b="0" i="1" dirty="0" smtClean="0">
                                        <a:latin typeface="Cambria Math" panose="02040503050406030204" pitchFamily="18" charset="0"/>
                                      </a:rPr>
                                      <m:t>𝑖</m:t>
                                    </m:r>
                                  </m:sub>
                                </m:sSub>
                              </m:oMath>
                            </m:oMathPara>
                          </a14:m>
                          <a:endParaRPr lang="zh-CN" altLang="en-US" dirty="0"/>
                        </a:p>
                      </a:txBody>
                      <a:tcPr/>
                    </a:tc>
                    <a:tc>
                      <a:txBody>
                        <a:bodyPr/>
                        <a:lstStyle/>
                        <a:p>
                          <a:r>
                            <a:rPr lang="zh-CN" altLang="en-US" dirty="0" smtClean="0"/>
                            <a:t>根据历史信息计算的本轮预算价格浮动因子</a:t>
                          </a:r>
                          <a:endParaRPr lang="zh-CN" altLang="en-US" dirty="0"/>
                        </a:p>
                      </a:txBody>
                      <a:tcPr/>
                    </a:tc>
                  </a:tr>
                  <a:tr h="370839">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U</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r>
                            <a:rPr lang="zh-CN" altLang="en-US" dirty="0" smtClean="0"/>
                            <a:t>系统的效能函数</a:t>
                          </a:r>
                          <a:endParaRPr lang="zh-CN" altLang="en-US" dirty="0"/>
                        </a:p>
                      </a:txBody>
                      <a:tcPr/>
                    </a:tc>
                  </a:tr>
                  <a:tr h="370839">
                    <a:tc>
                      <a:txBody>
                        <a:bodyPr/>
                        <a:lstStyle/>
                        <a:p>
                          <a:pPr algn="ctr"/>
                          <a:r>
                            <a:rPr lang="en-US" altLang="zh-CN" dirty="0" smtClean="0"/>
                            <a:t>S</a:t>
                          </a:r>
                          <a:endParaRPr lang="zh-CN" altLang="en-US" dirty="0"/>
                        </a:p>
                      </a:txBody>
                      <a:tcPr/>
                    </a:tc>
                    <a:tc>
                      <a:txBody>
                        <a:bodyPr/>
                        <a:lstStyle/>
                        <a:p>
                          <a:r>
                            <a:rPr lang="zh-CN" altLang="en-US" dirty="0" smtClean="0"/>
                            <a:t>每轮成功参与者集合</a:t>
                          </a:r>
                          <a:endParaRPr lang="zh-CN" altLang="en-US" dirty="0"/>
                        </a:p>
                      </a:txBody>
                      <a:tcPr/>
                    </a:tc>
                  </a:tr>
                  <a:tr h="370839">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r>
                                      <m:rPr>
                                        <m:nor/>
                                      </m:rPr>
                                      <a:rPr lang="zh-CN" altLang="en-US" dirty="0"/>
                                      <m:t> </m:t>
                                    </m:r>
                                  </m:e>
                                  <m:sub>
                                    <m:r>
                                      <a:rPr lang="en-US" altLang="zh-CN" b="0" i="1" smtClean="0">
                                        <a:latin typeface="Cambria Math" panose="02040503050406030204" pitchFamily="18" charset="0"/>
                                      </a:rPr>
                                      <m:t>𝑖</m:t>
                                    </m:r>
                                  </m:sub>
                                </m:sSub>
                              </m:oMath>
                            </m:oMathPara>
                          </a14:m>
                          <a:endParaRPr lang="zh-CN" altLang="en-US" dirty="0"/>
                        </a:p>
                      </a:txBody>
                      <a:tcPr/>
                    </a:tc>
                    <a:tc>
                      <a:txBody>
                        <a:bodyPr/>
                        <a:lstStyle/>
                        <a:p>
                          <a:r>
                            <a:rPr lang="zh-CN" altLang="en-US" dirty="0" smtClean="0"/>
                            <a:t>第</a:t>
                          </a:r>
                          <a:r>
                            <a:rPr lang="en-US" altLang="zh-CN" dirty="0" err="1" smtClean="0"/>
                            <a:t>i</a:t>
                          </a:r>
                          <a:r>
                            <a:rPr lang="zh-CN" altLang="en-US" dirty="0" smtClean="0"/>
                            <a:t>轮任务完成情况</a:t>
                          </a:r>
                          <a:endParaRPr lang="zh-CN" altLang="en-US" dirty="0"/>
                        </a:p>
                      </a:txBody>
                      <a:tcPr/>
                    </a:tc>
                  </a:tr>
                </a:tbl>
              </a:graphicData>
            </a:graphic>
          </p:graphicFrame>
        </mc:Choice>
        <mc:Fallback xmlns="">
          <p:graphicFrame>
            <p:nvGraphicFramePr>
              <p:cNvPr id="4" name="内容占位符 3"/>
              <p:cNvGraphicFramePr>
                <a:graphicFrameLocks noGrp="1"/>
              </p:cNvGraphicFramePr>
              <p:nvPr>
                <p:ph idx="1"/>
                <p:extLst>
                  <p:ext uri="{D42A27DB-BD31-4B8C-83A1-F6EECF244321}">
                    <p14:modId xmlns:p14="http://schemas.microsoft.com/office/powerpoint/2010/main" val="3931245245"/>
                  </p:ext>
                </p:extLst>
              </p:nvPr>
            </p:nvGraphicFramePr>
            <p:xfrm>
              <a:off x="838200" y="1825625"/>
              <a:ext cx="10515600" cy="3708390"/>
            </p:xfrm>
            <a:graphic>
              <a:graphicData uri="http://schemas.openxmlformats.org/drawingml/2006/table">
                <a:tbl>
                  <a:tblPr firstRow="1" bandRow="1">
                    <a:tableStyleId>{5C22544A-7EE6-4342-B048-85BDC9FD1C3A}</a:tableStyleId>
                  </a:tblPr>
                  <a:tblGrid>
                    <a:gridCol w="2059236"/>
                    <a:gridCol w="8456364"/>
                  </a:tblGrid>
                  <a:tr h="370839">
                    <a:tc>
                      <a:txBody>
                        <a:bodyPr/>
                        <a:lstStyle/>
                        <a:p>
                          <a:r>
                            <a:rPr lang="zh-CN" altLang="en-US" dirty="0" smtClean="0"/>
                            <a:t>符号</a:t>
                          </a:r>
                          <a:endParaRPr lang="zh-CN" altLang="en-US" dirty="0"/>
                        </a:p>
                      </a:txBody>
                      <a:tcPr/>
                    </a:tc>
                    <a:tc>
                      <a:txBody>
                        <a:bodyPr/>
                        <a:lstStyle/>
                        <a:p>
                          <a:r>
                            <a:rPr lang="zh-CN" altLang="en-US" dirty="0" smtClean="0"/>
                            <a:t>描述</a:t>
                          </a:r>
                          <a:endParaRPr lang="zh-CN" altLang="en-US" dirty="0"/>
                        </a:p>
                      </a:txBody>
                      <a:tcPr/>
                    </a:tc>
                  </a:tr>
                  <a:tr h="370839">
                    <a:tc>
                      <a:txBody>
                        <a:bodyPr/>
                        <a:lstStyle/>
                        <a:p>
                          <a:endParaRPr lang="zh-CN"/>
                        </a:p>
                      </a:txBody>
                      <a:tcPr>
                        <a:blipFill rotWithShape="0">
                          <a:blip r:embed="rId2"/>
                          <a:stretch>
                            <a:fillRect l="-296" t="-113115" r="-411834" b="-824590"/>
                          </a:stretch>
                        </a:blipFill>
                      </a:tcPr>
                    </a:tc>
                    <a:tc>
                      <a:txBody>
                        <a:bodyPr/>
                        <a:lstStyle/>
                        <a:p>
                          <a:r>
                            <a:rPr lang="zh-CN" altLang="en-US" dirty="0" smtClean="0"/>
                            <a:t>每轮任务的持续时间</a:t>
                          </a:r>
                          <a:endParaRPr lang="zh-CN" altLang="en-US" dirty="0"/>
                        </a:p>
                      </a:txBody>
                      <a:tcPr/>
                    </a:tc>
                  </a:tr>
                  <a:tr h="370839">
                    <a:tc>
                      <a:txBody>
                        <a:bodyPr/>
                        <a:lstStyle/>
                        <a:p>
                          <a:pPr algn="ctr"/>
                          <a:r>
                            <a:rPr lang="en-US" altLang="zh-CN" dirty="0" smtClean="0"/>
                            <a:t>n</a:t>
                          </a:r>
                          <a:endParaRPr lang="zh-CN" altLang="en-US" dirty="0"/>
                        </a:p>
                      </a:txBody>
                      <a:tcPr/>
                    </a:tc>
                    <a:tc>
                      <a:txBody>
                        <a:bodyPr/>
                        <a:lstStyle/>
                        <a:p>
                          <a:r>
                            <a:rPr lang="zh-CN" altLang="en-US" dirty="0" smtClean="0"/>
                            <a:t>每轮任务所需的数据数量</a:t>
                          </a:r>
                          <a:endParaRPr lang="zh-CN" altLang="en-US" dirty="0"/>
                        </a:p>
                      </a:txBody>
                      <a:tcPr/>
                    </a:tc>
                  </a:tr>
                  <a:tr h="370839">
                    <a:tc>
                      <a:txBody>
                        <a:bodyPr/>
                        <a:lstStyle/>
                        <a:p>
                          <a:endParaRPr lang="zh-CN"/>
                        </a:p>
                      </a:txBody>
                      <a:tcPr>
                        <a:blipFill rotWithShape="0">
                          <a:blip r:embed="rId2"/>
                          <a:stretch>
                            <a:fillRect l="-296" t="-313115" r="-411834" b="-624590"/>
                          </a:stretch>
                        </a:blipFill>
                      </a:tcPr>
                    </a:tc>
                    <a:tc>
                      <a:txBody>
                        <a:bodyPr/>
                        <a:lstStyle/>
                        <a:p>
                          <a:r>
                            <a:rPr lang="zh-CN" altLang="en-US" dirty="0" smtClean="0"/>
                            <a:t>任务总预算和当前剩余预算</a:t>
                          </a:r>
                          <a:endParaRPr lang="zh-CN" altLang="en-US" dirty="0"/>
                        </a:p>
                      </a:txBody>
                      <a:tcPr/>
                    </a:tc>
                  </a:tr>
                  <a:tr h="370839">
                    <a:tc>
                      <a:txBody>
                        <a:bodyPr/>
                        <a:lstStyle/>
                        <a:p>
                          <a:endParaRPr lang="zh-CN"/>
                        </a:p>
                      </a:txBody>
                      <a:tcPr>
                        <a:blipFill rotWithShape="0">
                          <a:blip r:embed="rId2"/>
                          <a:stretch>
                            <a:fillRect l="-296" t="-413115" r="-411834" b="-524590"/>
                          </a:stretch>
                        </a:blipFill>
                      </a:tcPr>
                    </a:tc>
                    <a:tc>
                      <a:txBody>
                        <a:bodyPr/>
                        <a:lstStyle/>
                        <a:p>
                          <a:r>
                            <a:rPr lang="zh-CN" altLang="en-US" dirty="0" smtClean="0"/>
                            <a:t>任务总轮次和当前剩余轮次</a:t>
                          </a:r>
                          <a:endParaRPr lang="zh-CN" altLang="en-US" dirty="0"/>
                        </a:p>
                      </a:txBody>
                      <a:tcPr/>
                    </a:tc>
                  </a:tr>
                  <a:tr h="370839">
                    <a:tc>
                      <a:txBody>
                        <a:bodyPr/>
                        <a:lstStyle/>
                        <a:p>
                          <a:endParaRPr lang="zh-CN"/>
                        </a:p>
                      </a:txBody>
                      <a:tcPr>
                        <a:blipFill rotWithShape="0">
                          <a:blip r:embed="rId2"/>
                          <a:stretch>
                            <a:fillRect l="-296" t="-521667" r="-411834" b="-433333"/>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分配给第</a:t>
                          </a:r>
                          <a:r>
                            <a:rPr lang="en-US" altLang="zh-CN" dirty="0" err="1" smtClean="0"/>
                            <a:t>i</a:t>
                          </a:r>
                          <a:r>
                            <a:rPr lang="zh-CN" altLang="en-US" dirty="0" smtClean="0"/>
                            <a:t>轮采集的预算</a:t>
                          </a:r>
                        </a:p>
                      </a:txBody>
                      <a:tcPr/>
                    </a:tc>
                  </a:tr>
                  <a:tr h="370839">
                    <a:tc>
                      <a:txBody>
                        <a:bodyPr/>
                        <a:lstStyle/>
                        <a:p>
                          <a:endParaRPr lang="zh-CN"/>
                        </a:p>
                      </a:txBody>
                      <a:tcPr>
                        <a:blipFill rotWithShape="0">
                          <a:blip r:embed="rId2"/>
                          <a:stretch>
                            <a:fillRect l="-296" t="-611475" r="-411834" b="-326230"/>
                          </a:stretch>
                        </a:blipFill>
                      </a:tcPr>
                    </a:tc>
                    <a:tc>
                      <a:txBody>
                        <a:bodyPr/>
                        <a:lstStyle/>
                        <a:p>
                          <a:r>
                            <a:rPr lang="zh-CN" altLang="en-US" dirty="0" smtClean="0"/>
                            <a:t>根据历史信息计算的本轮预算价格浮动因子</a:t>
                          </a:r>
                          <a:endParaRPr lang="zh-CN" altLang="en-US" dirty="0"/>
                        </a:p>
                      </a:txBody>
                      <a:tcPr/>
                    </a:tc>
                  </a:tr>
                  <a:tr h="370839">
                    <a:tc>
                      <a:txBody>
                        <a:bodyPr/>
                        <a:lstStyle/>
                        <a:p>
                          <a:endParaRPr lang="zh-CN"/>
                        </a:p>
                      </a:txBody>
                      <a:tcPr>
                        <a:blipFill rotWithShape="0">
                          <a:blip r:embed="rId2"/>
                          <a:stretch>
                            <a:fillRect l="-296" t="-711475" r="-411834" b="-226230"/>
                          </a:stretch>
                        </a:blipFill>
                      </a:tcPr>
                    </a:tc>
                    <a:tc>
                      <a:txBody>
                        <a:bodyPr/>
                        <a:lstStyle/>
                        <a:p>
                          <a:r>
                            <a:rPr lang="zh-CN" altLang="en-US" dirty="0" smtClean="0"/>
                            <a:t>系统的效能函数</a:t>
                          </a:r>
                          <a:endParaRPr lang="zh-CN" altLang="en-US" dirty="0"/>
                        </a:p>
                      </a:txBody>
                      <a:tcPr/>
                    </a:tc>
                  </a:tr>
                  <a:tr h="370839">
                    <a:tc>
                      <a:txBody>
                        <a:bodyPr/>
                        <a:lstStyle/>
                        <a:p>
                          <a:pPr algn="ctr"/>
                          <a:r>
                            <a:rPr lang="en-US" altLang="zh-CN" dirty="0" smtClean="0"/>
                            <a:t>S</a:t>
                          </a:r>
                          <a:endParaRPr lang="zh-CN" altLang="en-US" dirty="0"/>
                        </a:p>
                      </a:txBody>
                      <a:tcPr/>
                    </a:tc>
                    <a:tc>
                      <a:txBody>
                        <a:bodyPr/>
                        <a:lstStyle/>
                        <a:p>
                          <a:r>
                            <a:rPr lang="zh-CN" altLang="en-US" dirty="0" smtClean="0"/>
                            <a:t>每轮成功参与者集合</a:t>
                          </a:r>
                          <a:endParaRPr lang="zh-CN" altLang="en-US" dirty="0"/>
                        </a:p>
                      </a:txBody>
                      <a:tcPr/>
                    </a:tc>
                  </a:tr>
                  <a:tr h="370839">
                    <a:tc>
                      <a:txBody>
                        <a:bodyPr/>
                        <a:lstStyle/>
                        <a:p>
                          <a:endParaRPr lang="zh-CN"/>
                        </a:p>
                      </a:txBody>
                      <a:tcPr>
                        <a:blipFill rotWithShape="0">
                          <a:blip r:embed="rId2"/>
                          <a:stretch>
                            <a:fillRect l="-296" t="-911475" r="-411834" b="-26230"/>
                          </a:stretch>
                        </a:blipFill>
                      </a:tcPr>
                    </a:tc>
                    <a:tc>
                      <a:txBody>
                        <a:bodyPr/>
                        <a:lstStyle/>
                        <a:p>
                          <a:r>
                            <a:rPr lang="zh-CN" altLang="en-US" dirty="0" smtClean="0"/>
                            <a:t>第</a:t>
                          </a:r>
                          <a:r>
                            <a:rPr lang="en-US" altLang="zh-CN" dirty="0" err="1" smtClean="0"/>
                            <a:t>i</a:t>
                          </a:r>
                          <a:r>
                            <a:rPr lang="zh-CN" altLang="en-US" dirty="0" smtClean="0"/>
                            <a:t>轮任务完成情况</a:t>
                          </a:r>
                          <a:endParaRPr lang="zh-CN" altLang="en-US" dirty="0"/>
                        </a:p>
                      </a:txBody>
                      <a:tcPr/>
                    </a:tc>
                  </a:tr>
                </a:tbl>
              </a:graphicData>
            </a:graphic>
          </p:graphicFrame>
        </mc:Fallback>
      </mc:AlternateContent>
    </p:spTree>
    <p:extLst>
      <p:ext uri="{BB962C8B-B14F-4D97-AF65-F5344CB8AC3E}">
        <p14:creationId xmlns:p14="http://schemas.microsoft.com/office/powerpoint/2010/main" val="746698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3479</TotalTime>
  <Words>1684</Words>
  <Application>Microsoft Office PowerPoint</Application>
  <PresentationFormat>宽屏</PresentationFormat>
  <Paragraphs>158</Paragraphs>
  <Slides>20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7" baseType="lpstr">
      <vt:lpstr>宋体</vt:lpstr>
      <vt:lpstr>Arial</vt:lpstr>
      <vt:lpstr>Calibri</vt:lpstr>
      <vt:lpstr>Calibri Light</vt:lpstr>
      <vt:lpstr>Cambria Math</vt:lpstr>
      <vt:lpstr>Office 主题</vt:lpstr>
      <vt:lpstr>Visio</vt:lpstr>
      <vt:lpstr>激励机制专利</vt:lpstr>
      <vt:lpstr>技术领域和发明背景</vt:lpstr>
      <vt:lpstr>问题描述</vt:lpstr>
      <vt:lpstr>问题描述</vt:lpstr>
      <vt:lpstr>已有工作-1</vt:lpstr>
      <vt:lpstr>已有工作-2</vt:lpstr>
      <vt:lpstr>已有工作-2</vt:lpstr>
      <vt:lpstr>发明</vt:lpstr>
      <vt:lpstr>符号总结</vt:lpstr>
      <vt:lpstr>技术实现</vt:lpstr>
      <vt:lpstr>系统总体概览</vt:lpstr>
      <vt:lpstr>技术实现-1：总预算的分配</vt:lpstr>
      <vt:lpstr>确定价格浮动参数</vt:lpstr>
      <vt:lpstr>感知任务当前所属阶段的转态转移</vt:lpstr>
      <vt:lpstr>感知过程所属状态转移示意图</vt:lpstr>
      <vt:lpstr>总预算根据价格浮动因子进行分配</vt:lpstr>
      <vt:lpstr>技术实现-2：每轮预算的分配</vt:lpstr>
      <vt:lpstr>用户激励构成</vt:lpstr>
      <vt:lpstr>每轮预算分配</vt:lpstr>
      <vt:lpstr>每轮预算分配-2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激励机制专利</dc:title>
  <dc:creator>王东升</dc:creator>
  <cp:lastModifiedBy>王东升</cp:lastModifiedBy>
  <cp:revision>112</cp:revision>
  <dcterms:created xsi:type="dcterms:W3CDTF">2015-05-04T11:24:42Z</dcterms:created>
  <dcterms:modified xsi:type="dcterms:W3CDTF">2015-05-08T06:20:44Z</dcterms:modified>
</cp:coreProperties>
</file>