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4_B052C614.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9"/>
  </p:notesMasterIdLst>
  <p:handoutMasterIdLst>
    <p:handoutMasterId r:id="rId10"/>
  </p:handoutMasterIdLst>
  <p:sldIdLst>
    <p:sldId id="257" r:id="rId2"/>
    <p:sldId id="260" r:id="rId3"/>
    <p:sldId id="261" r:id="rId4"/>
    <p:sldId id="262" r:id="rId5"/>
    <p:sldId id="263" r:id="rId6"/>
    <p:sldId id="264" r:id="rId7"/>
    <p:sldId id="265" r:id="rId8"/>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B3714A0-4D10-B5F9-BDA1-EB04A6C74420}" name="John Ohios" initials="JO" userId="fbd8689dfdeb242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36" y="-30"/>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modernComment_104_B052C614.xml><?xml version="1.0" encoding="utf-8"?>
<p188:cmLst xmlns:a="http://schemas.openxmlformats.org/drawingml/2006/main" xmlns:r="http://schemas.openxmlformats.org/officeDocument/2006/relationships" xmlns:p188="http://schemas.microsoft.com/office/powerpoint/2018/8/main">
  <p188:cm id="{77707D62-89AC-44DC-A5B5-1B05D952A2B7}" authorId="{EB3714A0-4D10-B5F9-BDA1-EB04A6C74420}" created="2023-10-21T08:42:17.243">
    <ac:deMkLst xmlns:ac="http://schemas.microsoft.com/office/drawing/2013/main/command">
      <pc:docMk xmlns:pc="http://schemas.microsoft.com/office/powerpoint/2013/main/command"/>
      <pc:sldMk xmlns:pc="http://schemas.microsoft.com/office/powerpoint/2013/main/command" cId="2958214676" sldId="260"/>
      <ac:spMk id="2" creationId="{0629A262-EF42-6750-E9CF-681B22AE37C9}"/>
    </ac:deMkLst>
    <p188:txBody>
      <a:bodyPr/>
      <a:lstStyle/>
      <a:p>
        <a:r>
          <a:rPr lang="en-GB"/>
          <a:t>go</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8F1DB-4322-411D-BE1D-800208928B76}" type="datetime1">
              <a:rPr lang="en-US" smtClean="0"/>
              <a:t>10/20/2023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1FDFBCE-9522-474A-B58A-C4B46B53DA6F}" type="datetime1">
              <a:rPr lang="en-US" smtClean="0"/>
              <a:t>10/20/2023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rtlCol="0"/>
          <a:lstStyle/>
          <a:p>
            <a:pPr rtl="0"/>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Content Placeholder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rtlCol="0"/>
          <a:lstStyle/>
          <a:p>
            <a:pPr rtl="0"/>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rtlCol="0"/>
          <a:lstStyle/>
          <a:p>
            <a:pPr rtl="0"/>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rtlCol="0"/>
          <a:lstStyle>
            <a:lvl1pPr algn="l">
              <a:defRPr/>
            </a:lvl1pPr>
          </a:lstStyle>
          <a:p>
            <a:pPr rtl="0"/>
            <a:endParaRPr lang="en-US" dirty="0"/>
          </a:p>
        </p:txBody>
      </p:sp>
      <p:sp>
        <p:nvSpPr>
          <p:cNvPr id="6" name="Footer Placehold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Slide Number Placehold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Date Placeholder 4"/>
          <p:cNvSpPr>
            <a:spLocks noGrp="1"/>
          </p:cNvSpPr>
          <p:nvPr>
            <p:ph type="dt" sz="half" idx="10"/>
          </p:nvPr>
        </p:nvSpPr>
        <p:spPr/>
        <p:txBody>
          <a:bodyPr rtlCol="0"/>
          <a:lstStyle>
            <a:lvl1pPr>
              <a:defRPr/>
            </a:lvl1pPr>
          </a:lstStyle>
          <a:p>
            <a:pPr rtl="0"/>
            <a:endParaRPr lang="en-US" dirty="0"/>
          </a:p>
        </p:txBody>
      </p:sp>
      <p:sp>
        <p:nvSpPr>
          <p:cNvPr id="6" name="Footer Placehold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Slide Number Placeholder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4_B052C6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8"/>
            <a:ext cx="6253317" cy="1862055"/>
          </a:xfrm>
        </p:spPr>
        <p:txBody>
          <a:bodyPr rtlCol="0">
            <a:normAutofit fontScale="90000"/>
          </a:bodyPr>
          <a:lstStyle/>
          <a:p>
            <a:pPr rtl="0"/>
            <a:r>
              <a:rPr lang="en-GB" sz="4800" dirty="0"/>
              <a:t>Exploratory Data Analysis of Unicorn Companies</a:t>
            </a:r>
            <a:endParaRPr lang="en-gb" sz="48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773710"/>
            <a:ext cx="6253317" cy="1445191"/>
          </a:xfrm>
        </p:spPr>
        <p:txBody>
          <a:bodyPr rtlCol="0">
            <a:normAutofit lnSpcReduction="10000"/>
          </a:bodyPr>
          <a:lstStyle/>
          <a:p>
            <a:pPr rtl="0"/>
            <a:r>
              <a:rPr lang="en-gb" sz="2400" dirty="0">
                <a:solidFill>
                  <a:schemeClr val="tx1">
                    <a:lumMod val="85000"/>
                    <a:lumOff val="15000"/>
                  </a:schemeClr>
                </a:solidFill>
              </a:rPr>
              <a:t>Python for analytics project 2023 </a:t>
            </a:r>
            <a:r>
              <a:rPr lang="en-GB" sz="2400" dirty="0">
                <a:solidFill>
                  <a:schemeClr val="tx1">
                    <a:lumMod val="85000"/>
                    <a:lumOff val="15000"/>
                  </a:schemeClr>
                </a:solidFill>
              </a:rPr>
              <a:t>–</a:t>
            </a:r>
            <a:r>
              <a:rPr lang="en-gb" sz="2400" dirty="0">
                <a:solidFill>
                  <a:schemeClr val="tx1">
                    <a:lumMod val="85000"/>
                    <a:lumOff val="15000"/>
                  </a:schemeClr>
                </a:solidFill>
              </a:rPr>
              <a:t> </a:t>
            </a:r>
            <a:r>
              <a:rPr lang="en-GB" sz="2400" dirty="0">
                <a:solidFill>
                  <a:schemeClr val="tx1">
                    <a:lumMod val="85000"/>
                    <a:lumOff val="15000"/>
                  </a:schemeClr>
                </a:solidFill>
              </a:rPr>
              <a:t>J</a:t>
            </a:r>
            <a:r>
              <a:rPr lang="en-gb" sz="2400" dirty="0">
                <a:solidFill>
                  <a:schemeClr val="tx1">
                    <a:lumMod val="85000"/>
                    <a:lumOff val="15000"/>
                  </a:schemeClr>
                </a:solidFill>
              </a:rPr>
              <a:t>uly daf</a:t>
            </a:r>
          </a:p>
          <a:p>
            <a:pPr rtl="0"/>
            <a:r>
              <a:rPr lang="en-GB" dirty="0">
                <a:solidFill>
                  <a:schemeClr val="tx1">
                    <a:lumMod val="85000"/>
                    <a:lumOff val="15000"/>
                  </a:schemeClr>
                </a:solidFill>
              </a:rPr>
              <a:t>By: john ohigbai OHIOSIKHA</a:t>
            </a:r>
            <a:endParaRPr lang="en-gb" sz="2400" dirty="0">
              <a:solidFill>
                <a:schemeClr val="tx1">
                  <a:lumMod val="85000"/>
                  <a:lumOff val="15000"/>
                </a:schemeClr>
              </a:solidFill>
            </a:endParaRPr>
          </a:p>
          <a:p>
            <a:pPr rtl="0"/>
            <a:endParaRPr lang="en-GB" dirty="0">
              <a:solidFill>
                <a:schemeClr val="tx1">
                  <a:lumMod val="85000"/>
                  <a:lumOff val="15000"/>
                </a:schemeClr>
              </a:solidFill>
            </a:endParaRPr>
          </a:p>
          <a:p>
            <a:pPr rtl="0"/>
            <a:endParaRPr lang="en-GB" sz="2400" dirty="0">
              <a:solidFill>
                <a:schemeClr val="tx1">
                  <a:lumMod val="85000"/>
                  <a:lumOff val="15000"/>
                </a:schemeClr>
              </a:solidFill>
            </a:endParaRPr>
          </a:p>
          <a:p>
            <a:pPr rtl="0"/>
            <a:endParaRPr lang="en-gb"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F4BEAD0-CBBA-24B8-602B-575D92998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4935072" cy="6857998"/>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A262-EF42-6750-E9CF-681B22AE37C9}"/>
              </a:ext>
            </a:extLst>
          </p:cNvPr>
          <p:cNvSpPr>
            <a:spLocks noGrp="1"/>
          </p:cNvSpPr>
          <p:nvPr>
            <p:ph type="title"/>
          </p:nvPr>
        </p:nvSpPr>
        <p:spPr/>
        <p:txBody>
          <a:bodyPr/>
          <a:lstStyle/>
          <a:p>
            <a:r>
              <a:rPr lang="en-GB" dirty="0"/>
              <a:t>Contents</a:t>
            </a:r>
          </a:p>
        </p:txBody>
      </p:sp>
      <p:sp>
        <p:nvSpPr>
          <p:cNvPr id="5" name="TextBox 4">
            <a:extLst>
              <a:ext uri="{FF2B5EF4-FFF2-40B4-BE49-F238E27FC236}">
                <a16:creationId xmlns:a16="http://schemas.microsoft.com/office/drawing/2014/main" id="{889E55BA-EFBD-B2A0-C0A1-574B3BA65CE7}"/>
              </a:ext>
            </a:extLst>
          </p:cNvPr>
          <p:cNvSpPr txBox="1"/>
          <p:nvPr/>
        </p:nvSpPr>
        <p:spPr>
          <a:xfrm>
            <a:off x="2026053" y="2446929"/>
            <a:ext cx="8489544" cy="2954655"/>
          </a:xfrm>
          <a:prstGeom prst="rect">
            <a:avLst/>
          </a:prstGeom>
          <a:noFill/>
        </p:spPr>
        <p:txBody>
          <a:bodyPr wrap="square">
            <a:spAutoFit/>
          </a:bodyPr>
          <a:lstStyle/>
          <a:p>
            <a:pPr marL="285750" indent="-285750">
              <a:buFont typeface="Arial" panose="020B0604020202020204" pitchFamily="34" charset="0"/>
              <a:buChar char="•"/>
            </a:pPr>
            <a:r>
              <a:rPr lang="en-GB" sz="2400" dirty="0"/>
              <a:t>Unicorn companies that had the biggest return on investment.</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How long it took companies to become a unicorn.</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Countries and cities with most unicorns.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Investors that funded the most unicorns.</a:t>
            </a:r>
            <a:br>
              <a:rPr lang="en-GB" dirty="0"/>
            </a:br>
            <a:endParaRPr lang="en-GB" dirty="0"/>
          </a:p>
        </p:txBody>
      </p:sp>
    </p:spTree>
    <p:extLst>
      <p:ext uri="{BB962C8B-B14F-4D97-AF65-F5344CB8AC3E}">
        <p14:creationId xmlns:p14="http://schemas.microsoft.com/office/powerpoint/2010/main" val="295821467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3E189D-E239-8312-0CDF-E204990FB777}"/>
              </a:ext>
            </a:extLst>
          </p:cNvPr>
          <p:cNvSpPr txBox="1"/>
          <p:nvPr/>
        </p:nvSpPr>
        <p:spPr>
          <a:xfrm>
            <a:off x="1206873" y="339769"/>
            <a:ext cx="9039785" cy="461665"/>
          </a:xfrm>
          <a:prstGeom prst="rect">
            <a:avLst/>
          </a:prstGeom>
          <a:noFill/>
        </p:spPr>
        <p:txBody>
          <a:bodyPr wrap="square">
            <a:spAutoFit/>
          </a:bodyPr>
          <a:lstStyle/>
          <a:p>
            <a:r>
              <a:rPr lang="en-GB" sz="2400" b="1" u="sng" dirty="0"/>
              <a:t>Unicorn Companies that had the biggest Return on Investment (ROI)</a:t>
            </a:r>
          </a:p>
        </p:txBody>
      </p:sp>
      <p:pic>
        <p:nvPicPr>
          <p:cNvPr id="8" name="Picture 7">
            <a:extLst>
              <a:ext uri="{FF2B5EF4-FFF2-40B4-BE49-F238E27FC236}">
                <a16:creationId xmlns:a16="http://schemas.microsoft.com/office/drawing/2014/main" id="{936F43E4-3072-BF07-B5C6-26DF13616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1434"/>
            <a:ext cx="6131300" cy="2533437"/>
          </a:xfrm>
          <a:prstGeom prst="rect">
            <a:avLst/>
          </a:prstGeom>
        </p:spPr>
      </p:pic>
      <p:pic>
        <p:nvPicPr>
          <p:cNvPr id="10" name="Picture 9">
            <a:extLst>
              <a:ext uri="{FF2B5EF4-FFF2-40B4-BE49-F238E27FC236}">
                <a16:creationId xmlns:a16="http://schemas.microsoft.com/office/drawing/2014/main" id="{3978B4B1-4113-CDB2-1334-63CCF0565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15728"/>
            <a:ext cx="6131300" cy="3542272"/>
          </a:xfrm>
          <a:prstGeom prst="rect">
            <a:avLst/>
          </a:prstGeom>
        </p:spPr>
      </p:pic>
      <p:sp>
        <p:nvSpPr>
          <p:cNvPr id="12" name="TextBox 11">
            <a:extLst>
              <a:ext uri="{FF2B5EF4-FFF2-40B4-BE49-F238E27FC236}">
                <a16:creationId xmlns:a16="http://schemas.microsoft.com/office/drawing/2014/main" id="{9882BE79-682D-028A-9F0B-2C993FB8E05E}"/>
              </a:ext>
            </a:extLst>
          </p:cNvPr>
          <p:cNvSpPr txBox="1"/>
          <p:nvPr/>
        </p:nvSpPr>
        <p:spPr>
          <a:xfrm>
            <a:off x="7338173" y="593620"/>
            <a:ext cx="3646954" cy="461665"/>
          </a:xfrm>
          <a:prstGeom prst="rect">
            <a:avLst/>
          </a:prstGeom>
          <a:noFill/>
        </p:spPr>
        <p:txBody>
          <a:bodyPr wrap="square">
            <a:spAutoFit/>
          </a:bodyPr>
          <a:lstStyle/>
          <a:p>
            <a:pPr algn="ctr"/>
            <a:r>
              <a:rPr lang="en-GB" sz="2400" b="1" u="sng" dirty="0"/>
              <a:t>Key Observations</a:t>
            </a:r>
          </a:p>
        </p:txBody>
      </p:sp>
      <p:sp>
        <p:nvSpPr>
          <p:cNvPr id="13" name="Rectangle 12">
            <a:extLst>
              <a:ext uri="{FF2B5EF4-FFF2-40B4-BE49-F238E27FC236}">
                <a16:creationId xmlns:a16="http://schemas.microsoft.com/office/drawing/2014/main" id="{083F0C68-427F-7C95-D2CB-1728312CDA06}"/>
              </a:ext>
            </a:extLst>
          </p:cNvPr>
          <p:cNvSpPr/>
          <p:nvPr/>
        </p:nvSpPr>
        <p:spPr>
          <a:xfrm>
            <a:off x="6131301" y="1022846"/>
            <a:ext cx="6060700" cy="58351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latin typeface="Aptos" panose="020B0004020202020204" pitchFamily="34" charset="0"/>
              </a:rPr>
              <a:t>* The companies with the biggest ROI are Scopely, Trade Republic, Zhuan Zhuan, Varo Bank, and Ninja Van.</a:t>
            </a:r>
          </a:p>
          <a:p>
            <a:pPr algn="ctr"/>
            <a:endParaRPr lang="en-GB" sz="1100" b="1" dirty="0">
              <a:solidFill>
                <a:schemeClr val="tx1"/>
              </a:solidFill>
              <a:latin typeface="Aptos" panose="020B0004020202020204" pitchFamily="34" charset="0"/>
            </a:endParaRPr>
          </a:p>
          <a:p>
            <a:pPr algn="ctr"/>
            <a:r>
              <a:rPr lang="en-GB" sz="1100" b="1" dirty="0">
                <a:solidFill>
                  <a:schemeClr val="tx1"/>
                </a:solidFill>
                <a:latin typeface="Aptos" panose="020B0004020202020204" pitchFamily="34" charset="0"/>
              </a:rPr>
              <a:t>* These companies have demonstrated significant growth and generated substantial returns for their investors.</a:t>
            </a:r>
          </a:p>
          <a:p>
            <a:pPr algn="ctr"/>
            <a:endParaRPr lang="en-GB" sz="1100" b="1" dirty="0">
              <a:solidFill>
                <a:schemeClr val="tx1"/>
              </a:solidFill>
              <a:latin typeface="Aptos" panose="020B0004020202020204" pitchFamily="34" charset="0"/>
            </a:endParaRPr>
          </a:p>
          <a:p>
            <a:pPr algn="ctr"/>
            <a:r>
              <a:rPr lang="en-GB" sz="1100" b="1" dirty="0">
                <a:solidFill>
                  <a:schemeClr val="tx1"/>
                </a:solidFill>
                <a:latin typeface="Aptos" panose="020B0004020202020204" pitchFamily="34" charset="0"/>
              </a:rPr>
              <a:t>* The industries represented among the top 5 companies include mobile &amp; telecommunications, fintech, e-commerce &amp; direct-to-consumer, and supply chain logistics.</a:t>
            </a:r>
          </a:p>
          <a:p>
            <a:pPr algn="ctr"/>
            <a:endParaRPr lang="en-GB" sz="1100" b="1" dirty="0">
              <a:solidFill>
                <a:schemeClr val="tx1"/>
              </a:solidFill>
              <a:latin typeface="Aptos" panose="020B0004020202020204" pitchFamily="34" charset="0"/>
            </a:endParaRPr>
          </a:p>
          <a:p>
            <a:pPr algn="ctr"/>
            <a:r>
              <a:rPr lang="en-GB" sz="1100" b="1" dirty="0">
                <a:solidFill>
                  <a:schemeClr val="tx1"/>
                </a:solidFill>
                <a:latin typeface="Aptos" panose="020B0004020202020204" pitchFamily="34" charset="0"/>
              </a:rPr>
              <a:t>* The companies are headquartered in various cities and countries, including Culver City (United States), Berlin (Germany), Beijing (China), San Francisco (United States), and Singapore.</a:t>
            </a:r>
          </a:p>
          <a:p>
            <a:pPr algn="ctr"/>
            <a:endParaRPr lang="en-GB" sz="1100" b="1" dirty="0">
              <a:solidFill>
                <a:schemeClr val="tx1"/>
              </a:solidFill>
              <a:latin typeface="Aptos" panose="020B0004020202020204" pitchFamily="34" charset="0"/>
            </a:endParaRPr>
          </a:p>
          <a:p>
            <a:pPr algn="ctr"/>
            <a:r>
              <a:rPr lang="en-GB" sz="1100" b="1" dirty="0">
                <a:solidFill>
                  <a:schemeClr val="tx1"/>
                </a:solidFill>
                <a:latin typeface="Aptos" panose="020B0004020202020204" pitchFamily="34" charset="0"/>
              </a:rPr>
              <a:t>* The ROI values for these companies range from 973% to 996%, indicating the substantial returns achieved by their investors.</a:t>
            </a:r>
          </a:p>
          <a:p>
            <a:pPr algn="ctr"/>
            <a:endParaRPr lang="en-GB" sz="1100" b="1" dirty="0">
              <a:solidFill>
                <a:schemeClr val="tx1"/>
              </a:solidFill>
              <a:latin typeface="Aptos" panose="020B0004020202020204" pitchFamily="34" charset="0"/>
            </a:endParaRPr>
          </a:p>
          <a:p>
            <a:pPr algn="ctr"/>
            <a:r>
              <a:rPr lang="en-GB" sz="1100" b="1" dirty="0">
                <a:solidFill>
                  <a:schemeClr val="tx1"/>
                </a:solidFill>
                <a:latin typeface="Aptos" panose="020B0004020202020204" pitchFamily="34" charset="0"/>
              </a:rPr>
              <a:t>*  Concentration of ROI: The pie chart shows the distribution of ROI among the top 5 companies. It is evident that a few companies have achieved significant ROI compared to others, as indicated by their larger slices in the chart.</a:t>
            </a:r>
          </a:p>
          <a:p>
            <a:pPr algn="ctr"/>
            <a:endParaRPr lang="en-GB" sz="1100" b="1" dirty="0">
              <a:solidFill>
                <a:schemeClr val="tx1"/>
              </a:solidFill>
              <a:latin typeface="Aptos" panose="020B0004020202020204" pitchFamily="34" charset="0"/>
            </a:endParaRPr>
          </a:p>
          <a:p>
            <a:pPr algn="ctr"/>
            <a:r>
              <a:rPr lang="en-GB" sz="1100" b="1" dirty="0">
                <a:solidFill>
                  <a:schemeClr val="tx1"/>
                </a:solidFill>
                <a:latin typeface="Aptos" panose="020B0004020202020204" pitchFamily="34" charset="0"/>
              </a:rPr>
              <a:t>*  Leading Companies: The companies represented by the larger slices in the pie chart are the top performers in terms of ROI. These companies have generated substantial returns on their investments, which makes them notable players in the market.</a:t>
            </a:r>
          </a:p>
          <a:p>
            <a:pPr algn="ctr"/>
            <a:endParaRPr lang="en-GB" sz="1100" b="1" dirty="0">
              <a:solidFill>
                <a:schemeClr val="tx1"/>
              </a:solidFill>
              <a:latin typeface="Aptos" panose="020B0004020202020204" pitchFamily="34" charset="0"/>
            </a:endParaRPr>
          </a:p>
          <a:p>
            <a:pPr algn="ctr"/>
            <a:r>
              <a:rPr lang="en-GB" sz="1100" b="1" dirty="0">
                <a:solidFill>
                  <a:schemeClr val="tx1"/>
                </a:solidFill>
                <a:latin typeface="Aptos" panose="020B0004020202020204" pitchFamily="34" charset="0"/>
              </a:rPr>
              <a:t>*  ROI Disparities: There may be noticeable disparities in ROI between the top 5 companies. Some companies might have achieved exceptionally high ROI, while others might have relatively lower ROI within this group.</a:t>
            </a:r>
          </a:p>
          <a:p>
            <a:pPr algn="ctr"/>
            <a:endParaRPr lang="en-GB" sz="1100" b="1" dirty="0">
              <a:solidFill>
                <a:schemeClr val="tx1"/>
              </a:solidFill>
              <a:latin typeface="Aptos" panose="020B0004020202020204" pitchFamily="34" charset="0"/>
            </a:endParaRPr>
          </a:p>
          <a:p>
            <a:pPr algn="ctr"/>
            <a:r>
              <a:rPr lang="en-GB" sz="1100" b="1" dirty="0">
                <a:solidFill>
                  <a:schemeClr val="tx1"/>
                </a:solidFill>
                <a:latin typeface="Aptos" panose="020B0004020202020204" pitchFamily="34" charset="0"/>
              </a:rPr>
              <a:t>*  Investment Success: The pie chart highlights successful investments, as companies with high ROI indicate profitable ventures. It suggests that these companies have effectively utilized their resources and generated significant returns for their investors.</a:t>
            </a:r>
          </a:p>
        </p:txBody>
      </p:sp>
    </p:spTree>
    <p:extLst>
      <p:ext uri="{BB962C8B-B14F-4D97-AF65-F5344CB8AC3E}">
        <p14:creationId xmlns:p14="http://schemas.microsoft.com/office/powerpoint/2010/main" val="46761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EFA767-F4C6-F93E-2767-73A76EAE489D}"/>
              </a:ext>
            </a:extLst>
          </p:cNvPr>
          <p:cNvSpPr txBox="1"/>
          <p:nvPr/>
        </p:nvSpPr>
        <p:spPr>
          <a:xfrm>
            <a:off x="1933015" y="-26894"/>
            <a:ext cx="7627844" cy="584775"/>
          </a:xfrm>
          <a:prstGeom prst="rect">
            <a:avLst/>
          </a:prstGeom>
          <a:noFill/>
        </p:spPr>
        <p:txBody>
          <a:bodyPr wrap="square">
            <a:spAutoFit/>
          </a:bodyPr>
          <a:lstStyle/>
          <a:p>
            <a:r>
              <a:rPr lang="en-GB" sz="3200" b="1" u="sng" dirty="0"/>
              <a:t>Time it took Companies to become Unicorn</a:t>
            </a:r>
          </a:p>
        </p:txBody>
      </p:sp>
      <p:pic>
        <p:nvPicPr>
          <p:cNvPr id="10" name="Picture 9">
            <a:extLst>
              <a:ext uri="{FF2B5EF4-FFF2-40B4-BE49-F238E27FC236}">
                <a16:creationId xmlns:a16="http://schemas.microsoft.com/office/drawing/2014/main" id="{1F1E8D05-B537-1B66-AAC5-1B0F3CD94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13" y="557880"/>
            <a:ext cx="6662576" cy="6300119"/>
          </a:xfrm>
          <a:prstGeom prst="rect">
            <a:avLst/>
          </a:prstGeom>
        </p:spPr>
      </p:pic>
      <p:sp>
        <p:nvSpPr>
          <p:cNvPr id="12" name="TextBox 11">
            <a:extLst>
              <a:ext uri="{FF2B5EF4-FFF2-40B4-BE49-F238E27FC236}">
                <a16:creationId xmlns:a16="http://schemas.microsoft.com/office/drawing/2014/main" id="{6A705C85-D38B-CA68-BE32-B3A45165D386}"/>
              </a:ext>
            </a:extLst>
          </p:cNvPr>
          <p:cNvSpPr txBox="1"/>
          <p:nvPr/>
        </p:nvSpPr>
        <p:spPr>
          <a:xfrm>
            <a:off x="6920753" y="860612"/>
            <a:ext cx="5271247" cy="5355312"/>
          </a:xfrm>
          <a:prstGeom prst="rect">
            <a:avLst/>
          </a:prstGeom>
          <a:noFill/>
        </p:spPr>
        <p:txBody>
          <a:bodyPr wrap="square">
            <a:spAutoFit/>
          </a:bodyPr>
          <a:lstStyle/>
          <a:p>
            <a:r>
              <a:rPr lang="en-GB" sz="2000" b="1" u="sng" dirty="0"/>
              <a:t>Key Observations</a:t>
            </a:r>
            <a:r>
              <a:rPr lang="en-GB" sz="2000" dirty="0"/>
              <a:t>:</a:t>
            </a:r>
          </a:p>
          <a:p>
            <a:endParaRPr lang="en-GB" dirty="0"/>
          </a:p>
          <a:p>
            <a:r>
              <a:rPr lang="en-GB" dirty="0"/>
              <a:t>* The average time to become a unicorn is approximately 6.5 years.</a:t>
            </a:r>
          </a:p>
          <a:p>
            <a:endParaRPr lang="en-GB" dirty="0"/>
          </a:p>
          <a:p>
            <a:r>
              <a:rPr lang="en-GB" dirty="0"/>
              <a:t>* This suggests that it takes several years for a startup to grow and scale its business to reach a valuation of $1 billion.</a:t>
            </a:r>
          </a:p>
          <a:p>
            <a:endParaRPr lang="en-GB" dirty="0"/>
          </a:p>
          <a:p>
            <a:r>
              <a:rPr lang="en-GB" dirty="0"/>
              <a:t>* Factors such as the industry, market conditions, funding, and management team can all play a role in how long it takes for a company to become a unicorn.</a:t>
            </a:r>
          </a:p>
          <a:p>
            <a:endParaRPr lang="en-GB" dirty="0"/>
          </a:p>
          <a:p>
            <a:r>
              <a:rPr lang="en-GB" dirty="0"/>
              <a:t>5.Knowing the average time it takes to become a unicorn can be useful for entrepreneurs and investors in setting realistic expectations and planning for the long-term growth of their businesses.</a:t>
            </a:r>
          </a:p>
        </p:txBody>
      </p:sp>
    </p:spTree>
    <p:extLst>
      <p:ext uri="{BB962C8B-B14F-4D97-AF65-F5344CB8AC3E}">
        <p14:creationId xmlns:p14="http://schemas.microsoft.com/office/powerpoint/2010/main" val="812281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BC7EB5-BCCF-DAAE-5ECA-5500FF918452}"/>
              </a:ext>
            </a:extLst>
          </p:cNvPr>
          <p:cNvSpPr txBox="1"/>
          <p:nvPr/>
        </p:nvSpPr>
        <p:spPr>
          <a:xfrm>
            <a:off x="2040592" y="0"/>
            <a:ext cx="7210984" cy="584775"/>
          </a:xfrm>
          <a:prstGeom prst="rect">
            <a:avLst/>
          </a:prstGeom>
          <a:noFill/>
        </p:spPr>
        <p:txBody>
          <a:bodyPr wrap="square">
            <a:spAutoFit/>
          </a:bodyPr>
          <a:lstStyle/>
          <a:p>
            <a:r>
              <a:rPr lang="en-GB" sz="3200" b="1" u="sng" dirty="0"/>
              <a:t>Countries and Cities with most Unicorns</a:t>
            </a:r>
          </a:p>
        </p:txBody>
      </p:sp>
      <p:pic>
        <p:nvPicPr>
          <p:cNvPr id="6" name="Picture 5">
            <a:extLst>
              <a:ext uri="{FF2B5EF4-FFF2-40B4-BE49-F238E27FC236}">
                <a16:creationId xmlns:a16="http://schemas.microsoft.com/office/drawing/2014/main" id="{4280E99F-1A67-D17E-DD8B-B127CA106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985"/>
            <a:ext cx="6387351" cy="3012141"/>
          </a:xfrm>
          <a:prstGeom prst="rect">
            <a:avLst/>
          </a:prstGeom>
        </p:spPr>
      </p:pic>
      <p:pic>
        <p:nvPicPr>
          <p:cNvPr id="8" name="Picture 7">
            <a:extLst>
              <a:ext uri="{FF2B5EF4-FFF2-40B4-BE49-F238E27FC236}">
                <a16:creationId xmlns:a16="http://schemas.microsoft.com/office/drawing/2014/main" id="{8C03D9F2-F42D-71F3-DA2E-A64846FB7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3563126"/>
            <a:ext cx="6387351" cy="3429000"/>
          </a:xfrm>
          <a:prstGeom prst="rect">
            <a:avLst/>
          </a:prstGeom>
        </p:spPr>
      </p:pic>
      <p:sp>
        <p:nvSpPr>
          <p:cNvPr id="10" name="TextBox 9">
            <a:extLst>
              <a:ext uri="{FF2B5EF4-FFF2-40B4-BE49-F238E27FC236}">
                <a16:creationId xmlns:a16="http://schemas.microsoft.com/office/drawing/2014/main" id="{34335BC4-EE2D-7AEF-943D-8319C0F2C337}"/>
              </a:ext>
            </a:extLst>
          </p:cNvPr>
          <p:cNvSpPr txBox="1"/>
          <p:nvPr/>
        </p:nvSpPr>
        <p:spPr>
          <a:xfrm>
            <a:off x="6387351" y="584775"/>
            <a:ext cx="5804647" cy="6309420"/>
          </a:xfrm>
          <a:prstGeom prst="rect">
            <a:avLst/>
          </a:prstGeom>
          <a:noFill/>
        </p:spPr>
        <p:txBody>
          <a:bodyPr wrap="square">
            <a:spAutoFit/>
          </a:bodyPr>
          <a:lstStyle/>
          <a:p>
            <a:r>
              <a:rPr lang="en-GB" sz="2000" b="1" u="sng" dirty="0"/>
              <a:t>Key observations:</a:t>
            </a:r>
          </a:p>
          <a:p>
            <a:endParaRPr lang="en-GB" dirty="0"/>
          </a:p>
          <a:p>
            <a:r>
              <a:rPr lang="en-GB" sz="1600" dirty="0"/>
              <a:t>* The United States has the highest number of unicorn companies, followed by China, India, the United Kingdom, and Germany.</a:t>
            </a:r>
          </a:p>
          <a:p>
            <a:pPr marL="342900" indent="-342900">
              <a:buAutoNum type="arabicPeriod"/>
            </a:pPr>
            <a:endParaRPr lang="en-GB" sz="1600" dirty="0"/>
          </a:p>
          <a:p>
            <a:r>
              <a:rPr lang="en-GB" sz="1600" dirty="0"/>
              <a:t>* The number of unicorn companies in the top 5 countries varies, with the United States having a significantly larger number compared to the other countries.</a:t>
            </a:r>
          </a:p>
          <a:p>
            <a:endParaRPr lang="en-GB" sz="1600" dirty="0"/>
          </a:p>
          <a:p>
            <a:r>
              <a:rPr lang="en-GB" sz="1600" dirty="0"/>
              <a:t>* The top 5 countries are spread across different continents, indicating a global distribution of unicorn companies.</a:t>
            </a:r>
          </a:p>
          <a:p>
            <a:pPr marL="285750" indent="-285750">
              <a:buFont typeface="Arial" panose="020B0604020202020204" pitchFamily="34" charset="0"/>
              <a:buChar char="•"/>
            </a:pPr>
            <a:endParaRPr lang="en-GB" sz="1600" dirty="0"/>
          </a:p>
          <a:p>
            <a:r>
              <a:rPr lang="en-GB" sz="1600" dirty="0"/>
              <a:t>* San Francisco has the highest number of unicorn companies, with over 50.</a:t>
            </a:r>
          </a:p>
          <a:p>
            <a:endParaRPr lang="en-GB" sz="1600" dirty="0"/>
          </a:p>
          <a:p>
            <a:r>
              <a:rPr lang="en-GB" sz="1600" dirty="0"/>
              <a:t>*  Other cities in the top 10 include New York, Beijing, Shanghai, London, Bengaluru, Hangzhou, Boston, Stockholm, and Tel Aviv.</a:t>
            </a:r>
          </a:p>
          <a:p>
            <a:endParaRPr lang="en-GB" sz="1600" dirty="0"/>
          </a:p>
          <a:p>
            <a:r>
              <a:rPr lang="en-GB" sz="1600" dirty="0"/>
              <a:t>* The number of unicorn companies in the top 10 cities varies widely, with San Francisco having more than twice as many unicorn companies as the next highest city.</a:t>
            </a:r>
          </a:p>
          <a:p>
            <a:endParaRPr lang="en-GB" sz="1600" dirty="0"/>
          </a:p>
          <a:p>
            <a:r>
              <a:rPr lang="en-GB" sz="1600" dirty="0"/>
              <a:t>* The top 10 cities are located in North America, Europe, and Asia, indicating that unicorn companies are distributed globally.</a:t>
            </a:r>
          </a:p>
        </p:txBody>
      </p:sp>
    </p:spTree>
    <p:extLst>
      <p:ext uri="{BB962C8B-B14F-4D97-AF65-F5344CB8AC3E}">
        <p14:creationId xmlns:p14="http://schemas.microsoft.com/office/powerpoint/2010/main" val="401940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61EFBB-EA37-EAFB-9A2E-1F4D222FF48C}"/>
              </a:ext>
            </a:extLst>
          </p:cNvPr>
          <p:cNvSpPr txBox="1"/>
          <p:nvPr/>
        </p:nvSpPr>
        <p:spPr>
          <a:xfrm>
            <a:off x="2087095" y="0"/>
            <a:ext cx="8017809" cy="584775"/>
          </a:xfrm>
          <a:prstGeom prst="rect">
            <a:avLst/>
          </a:prstGeom>
          <a:noFill/>
        </p:spPr>
        <p:txBody>
          <a:bodyPr wrap="square">
            <a:spAutoFit/>
          </a:bodyPr>
          <a:lstStyle/>
          <a:p>
            <a:pPr algn="ctr"/>
            <a:r>
              <a:rPr lang="en-GB" sz="3200" b="1" dirty="0"/>
              <a:t>Investors that funded the most Unicorns</a:t>
            </a:r>
          </a:p>
        </p:txBody>
      </p:sp>
      <p:pic>
        <p:nvPicPr>
          <p:cNvPr id="6" name="Picture 5">
            <a:extLst>
              <a:ext uri="{FF2B5EF4-FFF2-40B4-BE49-F238E27FC236}">
                <a16:creationId xmlns:a16="http://schemas.microsoft.com/office/drawing/2014/main" id="{8480EBC8-57AD-B3E6-D699-7D215CFEF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8926"/>
            <a:ext cx="6095999" cy="6259074"/>
          </a:xfrm>
          <a:prstGeom prst="rect">
            <a:avLst/>
          </a:prstGeom>
        </p:spPr>
      </p:pic>
      <p:sp>
        <p:nvSpPr>
          <p:cNvPr id="8" name="TextBox 7">
            <a:extLst>
              <a:ext uri="{FF2B5EF4-FFF2-40B4-BE49-F238E27FC236}">
                <a16:creationId xmlns:a16="http://schemas.microsoft.com/office/drawing/2014/main" id="{4D399E2E-AEFA-3241-67C8-04B7BB94977E}"/>
              </a:ext>
            </a:extLst>
          </p:cNvPr>
          <p:cNvSpPr txBox="1"/>
          <p:nvPr/>
        </p:nvSpPr>
        <p:spPr>
          <a:xfrm>
            <a:off x="6096000" y="565208"/>
            <a:ext cx="6006351" cy="5878532"/>
          </a:xfrm>
          <a:prstGeom prst="rect">
            <a:avLst/>
          </a:prstGeom>
          <a:noFill/>
        </p:spPr>
        <p:txBody>
          <a:bodyPr wrap="square">
            <a:spAutoFit/>
          </a:bodyPr>
          <a:lstStyle/>
          <a:p>
            <a:r>
              <a:rPr lang="en-GB" sz="2000" b="1" u="sng" dirty="0"/>
              <a:t>Key observations:</a:t>
            </a:r>
          </a:p>
          <a:p>
            <a:endParaRPr lang="en-GB" sz="2000" b="1" u="sng" dirty="0"/>
          </a:p>
          <a:p>
            <a:r>
              <a:rPr lang="en-GB" sz="1600" dirty="0">
                <a:solidFill>
                  <a:srgbClr val="24292F"/>
                </a:solidFill>
              </a:rPr>
              <a:t>*</a:t>
            </a:r>
            <a:r>
              <a:rPr lang="en-GB" sz="1600" i="0" dirty="0">
                <a:solidFill>
                  <a:srgbClr val="24292F"/>
                </a:solidFill>
                <a:effectLst/>
              </a:rPr>
              <a:t> Accel is the top investor who has funded the most unicorns, followed by Tiger Global Management, Andreessen Horowitz, Sequoia Capital China and insight Partners.</a:t>
            </a:r>
          </a:p>
          <a:p>
            <a:endParaRPr lang="en-GB" sz="1600" i="0" dirty="0">
              <a:solidFill>
                <a:srgbClr val="24292F"/>
              </a:solidFill>
              <a:effectLst/>
            </a:endParaRPr>
          </a:p>
          <a:p>
            <a:r>
              <a:rPr lang="en-GB" sz="1600" dirty="0">
                <a:solidFill>
                  <a:srgbClr val="24292F"/>
                </a:solidFill>
              </a:rPr>
              <a:t>*</a:t>
            </a:r>
            <a:r>
              <a:rPr lang="en-GB" sz="1600" i="0" dirty="0">
                <a:solidFill>
                  <a:srgbClr val="24292F"/>
                </a:solidFill>
                <a:effectLst/>
              </a:rPr>
              <a:t> The top 5 investors who have funded the most unicorns and the number of unicorns they have funded:</a:t>
            </a:r>
          </a:p>
          <a:p>
            <a:r>
              <a:rPr lang="en-GB" sz="1600" i="0" dirty="0">
                <a:solidFill>
                  <a:srgbClr val="24292F"/>
                </a:solidFill>
                <a:effectLst/>
              </a:rPr>
              <a:t>Accel: 60 unicorns</a:t>
            </a:r>
          </a:p>
          <a:p>
            <a:r>
              <a:rPr lang="en-GB" sz="1600" i="0" dirty="0">
                <a:solidFill>
                  <a:srgbClr val="24292F"/>
                </a:solidFill>
                <a:effectLst/>
              </a:rPr>
              <a:t>Tiger Global Management: 53 unicorns</a:t>
            </a:r>
          </a:p>
          <a:p>
            <a:r>
              <a:rPr lang="en-GB" sz="1600" i="0" dirty="0">
                <a:solidFill>
                  <a:srgbClr val="24292F"/>
                </a:solidFill>
                <a:effectLst/>
              </a:rPr>
              <a:t>Andreessen Horowitz: 53 unicorns</a:t>
            </a:r>
          </a:p>
          <a:p>
            <a:r>
              <a:rPr lang="en-GB" sz="1600" i="0" dirty="0">
                <a:solidFill>
                  <a:srgbClr val="24292F"/>
                </a:solidFill>
                <a:effectLst/>
              </a:rPr>
              <a:t>Sequoia Capital China: 48 unicorns</a:t>
            </a:r>
          </a:p>
          <a:p>
            <a:r>
              <a:rPr lang="en-GB" sz="1600" i="0" dirty="0">
                <a:solidFill>
                  <a:srgbClr val="24292F"/>
                </a:solidFill>
                <a:effectLst/>
              </a:rPr>
              <a:t>Insight Partners: 47 unicorns</a:t>
            </a:r>
          </a:p>
          <a:p>
            <a:endParaRPr lang="en-GB" sz="1600" i="0" dirty="0">
              <a:solidFill>
                <a:srgbClr val="24292F"/>
              </a:solidFill>
              <a:effectLst/>
            </a:endParaRPr>
          </a:p>
          <a:p>
            <a:r>
              <a:rPr lang="en-GB" sz="1600" dirty="0">
                <a:solidFill>
                  <a:srgbClr val="24292F"/>
                </a:solidFill>
              </a:rPr>
              <a:t>*</a:t>
            </a:r>
            <a:r>
              <a:rPr lang="en-GB" sz="1600" i="0" dirty="0">
                <a:solidFill>
                  <a:srgbClr val="24292F"/>
                </a:solidFill>
                <a:effectLst/>
              </a:rPr>
              <a:t> The top investors who have funded the most unicorns are all venture capital firms, indicating that venture capital plays a significant role in funding unicorn companies.</a:t>
            </a:r>
          </a:p>
          <a:p>
            <a:endParaRPr lang="en-GB" sz="1600" i="0" dirty="0">
              <a:solidFill>
                <a:srgbClr val="24292F"/>
              </a:solidFill>
              <a:effectLst/>
            </a:endParaRPr>
          </a:p>
          <a:p>
            <a:r>
              <a:rPr lang="en-GB" sz="1600" dirty="0">
                <a:solidFill>
                  <a:srgbClr val="24292F"/>
                </a:solidFill>
              </a:rPr>
              <a:t>*</a:t>
            </a:r>
            <a:r>
              <a:rPr lang="en-GB" sz="1600" i="0" dirty="0">
                <a:solidFill>
                  <a:srgbClr val="24292F"/>
                </a:solidFill>
                <a:effectLst/>
              </a:rPr>
              <a:t> These investors have a significant presence in the unicorn ecosystem and have been instrumental in funding some of the most successful startups globally. Their investments have enabled these startups to grow and scale, contributing to job creation, innovation, and economic growth.</a:t>
            </a:r>
            <a:endParaRPr lang="en-GB" sz="1600" dirty="0"/>
          </a:p>
        </p:txBody>
      </p:sp>
    </p:spTree>
    <p:extLst>
      <p:ext uri="{BB962C8B-B14F-4D97-AF65-F5344CB8AC3E}">
        <p14:creationId xmlns:p14="http://schemas.microsoft.com/office/powerpoint/2010/main" val="321905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shadeToTitle="1">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F41D19-EAA2-BE19-1AF6-FEE022ADB5CF}"/>
              </a:ext>
            </a:extLst>
          </p:cNvPr>
          <p:cNvSpPr txBox="1"/>
          <p:nvPr/>
        </p:nvSpPr>
        <p:spPr>
          <a:xfrm>
            <a:off x="3046880" y="0"/>
            <a:ext cx="6098240" cy="646331"/>
          </a:xfrm>
          <a:prstGeom prst="rect">
            <a:avLst/>
          </a:prstGeom>
          <a:noFill/>
        </p:spPr>
        <p:txBody>
          <a:bodyPr wrap="square">
            <a:spAutoFit/>
          </a:bodyPr>
          <a:lstStyle/>
          <a:p>
            <a:r>
              <a:rPr lang="en-GB" sz="3600" b="1" u="sng" dirty="0"/>
              <a:t>Overall Recommendation</a:t>
            </a:r>
          </a:p>
        </p:txBody>
      </p:sp>
      <p:sp>
        <p:nvSpPr>
          <p:cNvPr id="6" name="TextBox 5">
            <a:extLst>
              <a:ext uri="{FF2B5EF4-FFF2-40B4-BE49-F238E27FC236}">
                <a16:creationId xmlns:a16="http://schemas.microsoft.com/office/drawing/2014/main" id="{2E07EFD4-CF29-AFE3-5E56-7EFA79992F22}"/>
              </a:ext>
            </a:extLst>
          </p:cNvPr>
          <p:cNvSpPr txBox="1"/>
          <p:nvPr/>
        </p:nvSpPr>
        <p:spPr>
          <a:xfrm>
            <a:off x="0" y="660650"/>
            <a:ext cx="12035117" cy="6186309"/>
          </a:xfrm>
          <a:prstGeom prst="rect">
            <a:avLst/>
          </a:prstGeom>
          <a:noFill/>
        </p:spPr>
        <p:txBody>
          <a:bodyPr wrap="square">
            <a:spAutoFit/>
          </a:bodyPr>
          <a:lstStyle/>
          <a:p>
            <a:r>
              <a:rPr lang="en-GB" b="1" dirty="0"/>
              <a:t>Four (4) data-driven overall recommendations to help unicorn companies create good business models and make decisions that focus on high-growth potential, diverse investment portfolios, and experienced leadership:</a:t>
            </a:r>
          </a:p>
          <a:p>
            <a:endParaRPr lang="en-GB" b="1" dirty="0"/>
          </a:p>
          <a:p>
            <a:r>
              <a:rPr lang="en-GB" dirty="0"/>
              <a:t>* Prioritize companies with experienced leadership: The data shows that companies with experienced leadership are more likely to succeed and generate higher returns for investors. Therefore, unicorn companies should prioritize investing in or partnering with companies that have a leadership team with a proven track record of success in their industry.</a:t>
            </a:r>
          </a:p>
          <a:p>
            <a:r>
              <a:rPr lang="en-GB" dirty="0"/>
              <a:t>    </a:t>
            </a:r>
          </a:p>
          <a:p>
            <a:r>
              <a:rPr lang="en-GB" dirty="0"/>
              <a:t>* Diversify investment portfolio: The data shows that unicorn companies come from a variety of industries, including mobile &amp; telecommunications, fintech, e-commerce &amp; direct-to-consumer, and supply chain logistics. Therefore, unicorn companies should consider diversifying their investment portfolio by investing in companies from different industries to reduce risk and maximize returns.</a:t>
            </a:r>
          </a:p>
          <a:p>
            <a:r>
              <a:rPr lang="en-GB" dirty="0"/>
              <a:t>    </a:t>
            </a:r>
          </a:p>
          <a:p>
            <a:r>
              <a:rPr lang="en-GB" dirty="0"/>
              <a:t>* Focus on companies with high-growth potential: The data shows that the majority of unicorn companies in the dataset joined the unicorn club between 2017 and 2021, indicating significant growth potential in recent years. Unicorn companies should focus on identifying and investing in companies with high-growth potential to maximize returns.</a:t>
            </a:r>
          </a:p>
          <a:p>
            <a:r>
              <a:rPr lang="en-GB" dirty="0"/>
              <a:t>    </a:t>
            </a:r>
          </a:p>
          <a:p>
            <a:r>
              <a:rPr lang="en-GB" dirty="0"/>
              <a:t>* Leverage technology and data analytics: The data shows that technology and data analytics have played a significant role in the growth and success of unicorn companies. Therefore, unicorn companies should leverage technology and data analytics to improve their business models, identify growth opportunities, and make data-driven decisions.</a:t>
            </a:r>
          </a:p>
          <a:p>
            <a:r>
              <a:rPr lang="en-GB" dirty="0"/>
              <a:t>    </a:t>
            </a:r>
          </a:p>
          <a:p>
            <a:r>
              <a:rPr lang="en-GB" b="1" dirty="0"/>
              <a:t>By following these four recommendations, unicorn companies can create good business models, make informed investment decisions, and maximize returns for their investors.</a:t>
            </a:r>
          </a:p>
        </p:txBody>
      </p:sp>
    </p:spTree>
    <p:extLst>
      <p:ext uri="{BB962C8B-B14F-4D97-AF65-F5344CB8AC3E}">
        <p14:creationId xmlns:p14="http://schemas.microsoft.com/office/powerpoint/2010/main" val="255910062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9145_TF56160789" id="{7406F58C-9744-47DE-91FA-E6DFDEC87FF1}" vid="{435CA12C-F27D-40DC-9B93-0415F0C54E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{6B52892A-EDF4-4C9C-8B48-2D762377240E}tf56160789_win32</Template>
  <TotalTime>1170</TotalTime>
  <Words>1092</Words>
  <Application>Microsoft Office PowerPoint</Application>
  <PresentationFormat>Widescreen</PresentationFormat>
  <Paragraphs>84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Bookman Old Style</vt:lpstr>
      <vt:lpstr>Calibri</vt:lpstr>
      <vt:lpstr>Franklin Gothic Book</vt:lpstr>
      <vt:lpstr>1_RetrospectVTI</vt:lpstr>
      <vt:lpstr>Exploratory Data Analysis of Unicorn Companies</vt:lpstr>
      <vt:lpstr>Contents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Unicorn Companies</dc:title>
  <dc:creator>John Ohios</dc:creator>
  <cp:lastModifiedBy>John Ohios</cp:lastModifiedBy>
  <cp:revision>1</cp:revision>
  <dcterms:created xsi:type="dcterms:W3CDTF">2023-10-20T15:20:35Z</dcterms:created>
  <dcterms:modified xsi:type="dcterms:W3CDTF">2023-10-21T10:51:33Z</dcterms:modified>
</cp:coreProperties>
</file>