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66AA-FB98-4DF9-9131-64AEB30696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3C89AE-A528-45D6-AB10-962710445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CB3AA-6CC9-4F98-B9FD-CF6A00BDA323}"/>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5" name="Footer Placeholder 4">
            <a:extLst>
              <a:ext uri="{FF2B5EF4-FFF2-40B4-BE49-F238E27FC236}">
                <a16:creationId xmlns:a16="http://schemas.microsoft.com/office/drawing/2014/main" id="{697F0601-1119-44B0-9CE2-A345703CA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A5F50-5BAE-40AA-89B1-F1A0ABC3C20C}"/>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319195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0D7E-EB18-4313-9DFB-9682166F90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8FEC4E-E6D5-418D-9C56-D063B992C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DD59E-B3BA-457E-A969-FE0E67E742E2}"/>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5" name="Footer Placeholder 4">
            <a:extLst>
              <a:ext uri="{FF2B5EF4-FFF2-40B4-BE49-F238E27FC236}">
                <a16:creationId xmlns:a16="http://schemas.microsoft.com/office/drawing/2014/main" id="{4FBE711D-F84B-4B12-80AE-DFD672B7D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D8E8C-A058-45A6-B154-0C116E5D7CAD}"/>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33300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3D96A-B24B-4711-A691-AEEEF2C039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74DFCA-F874-4CEF-8B04-60BED92813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023E9-D465-416D-8FE5-C59211B8AE8B}"/>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5" name="Footer Placeholder 4">
            <a:extLst>
              <a:ext uri="{FF2B5EF4-FFF2-40B4-BE49-F238E27FC236}">
                <a16:creationId xmlns:a16="http://schemas.microsoft.com/office/drawing/2014/main" id="{445CC429-C0CB-4435-B377-0C185C8E1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B2B7D-413B-4AA7-A15E-DAA6ECF6223A}"/>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121147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6B82-3C5A-4376-8C6D-B48213EC1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56E29-F9BA-431A-8FA2-11B91ED92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DF929-7303-445C-9DF1-263AA88E669B}"/>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5" name="Footer Placeholder 4">
            <a:extLst>
              <a:ext uri="{FF2B5EF4-FFF2-40B4-BE49-F238E27FC236}">
                <a16:creationId xmlns:a16="http://schemas.microsoft.com/office/drawing/2014/main" id="{54E636AE-88C0-45CB-9A41-40DF9D05C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79F6E-8F84-4F9E-B5A6-523294B7DBE4}"/>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376637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7FB0-55C0-4E56-9FAC-ECD2A65CD0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173C51-D665-4B9A-89F5-10E2D4847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13CB-265B-4F74-A7EC-032011C1D3CD}"/>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5" name="Footer Placeholder 4">
            <a:extLst>
              <a:ext uri="{FF2B5EF4-FFF2-40B4-BE49-F238E27FC236}">
                <a16:creationId xmlns:a16="http://schemas.microsoft.com/office/drawing/2014/main" id="{CB5597F2-673A-4D16-8D02-0D239EB86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5094B-90E8-421C-BD36-B39D5F8E3DB7}"/>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44923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59A4-737C-4348-BE0E-B56B5900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655E8F-D994-48C4-8B50-81B7CC40F9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0713C7-566F-406D-8331-7742E1B049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9F0242-E765-470D-819D-1357FAA9AAD7}"/>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6" name="Footer Placeholder 5">
            <a:extLst>
              <a:ext uri="{FF2B5EF4-FFF2-40B4-BE49-F238E27FC236}">
                <a16:creationId xmlns:a16="http://schemas.microsoft.com/office/drawing/2014/main" id="{A041037A-C4D0-4134-8D58-66D347664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19AE2-6768-4E41-BDE1-0B292D9BE3B4}"/>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13226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C25A-A515-468F-B12F-51F53B7B18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728BA6-E736-426D-A749-E317698F8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4B238-24BF-4CC1-9C74-F11944F93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9329FD-5D7D-4DFA-8AC6-ECBB50F69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5610D6-CBDD-4934-B781-BDD46B607A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A17F0E-479F-4891-ADA4-BAD6DBADCAD1}"/>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8" name="Footer Placeholder 7">
            <a:extLst>
              <a:ext uri="{FF2B5EF4-FFF2-40B4-BE49-F238E27FC236}">
                <a16:creationId xmlns:a16="http://schemas.microsoft.com/office/drawing/2014/main" id="{EA9F43DA-DDBA-453B-950D-B296A1AD04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1F087-1710-4969-B410-6BA5A47BD175}"/>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4008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2097-04C8-4B45-87A2-85D02E2B63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13D9E1-350D-4B3F-B6FA-F3705DF6992B}"/>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4" name="Footer Placeholder 3">
            <a:extLst>
              <a:ext uri="{FF2B5EF4-FFF2-40B4-BE49-F238E27FC236}">
                <a16:creationId xmlns:a16="http://schemas.microsoft.com/office/drawing/2014/main" id="{CB833023-4F22-44FB-AED5-FCEECA2E1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1C11EC-FE81-462A-8D11-09965A06ADBB}"/>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117574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590C6-197C-4290-8A3B-FC9065F3A26F}"/>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3" name="Footer Placeholder 2">
            <a:extLst>
              <a:ext uri="{FF2B5EF4-FFF2-40B4-BE49-F238E27FC236}">
                <a16:creationId xmlns:a16="http://schemas.microsoft.com/office/drawing/2014/main" id="{3305CD4B-7D36-4EB9-835E-BB44065D73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F45DE0-8CD9-44D2-89D5-F46B4F105CB2}"/>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363688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C01A-4534-4F11-BCB0-690CC9C85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14D75-37EB-4FE8-934E-D35101CAD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A4C28A-06FA-47A1-BD58-878910A16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1B35A-662F-489E-ADB5-D3BA73152F4E}"/>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6" name="Footer Placeholder 5">
            <a:extLst>
              <a:ext uri="{FF2B5EF4-FFF2-40B4-BE49-F238E27FC236}">
                <a16:creationId xmlns:a16="http://schemas.microsoft.com/office/drawing/2014/main" id="{DCCC00DA-B26B-44C7-A175-779F0F5BC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9271D-6CD9-4E9A-AACE-4CFA30E6EB8D}"/>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391764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4A3E-B568-48A3-B21A-7320D2F97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397799-AD3F-4A6F-816F-E61C8F55A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7895E-BFD8-41F5-8411-7A2695EBB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AEEB-D3CB-4C1C-95CE-3B25EA509D0D}"/>
              </a:ext>
            </a:extLst>
          </p:cNvPr>
          <p:cNvSpPr>
            <a:spLocks noGrp="1"/>
          </p:cNvSpPr>
          <p:nvPr>
            <p:ph type="dt" sz="half" idx="10"/>
          </p:nvPr>
        </p:nvSpPr>
        <p:spPr/>
        <p:txBody>
          <a:bodyPr/>
          <a:lstStyle/>
          <a:p>
            <a:fld id="{00128BEC-D125-4960-829C-88A2ED593959}" type="datetimeFigureOut">
              <a:rPr lang="en-US" smtClean="0"/>
              <a:t>10/31/2020</a:t>
            </a:fld>
            <a:endParaRPr lang="en-US"/>
          </a:p>
        </p:txBody>
      </p:sp>
      <p:sp>
        <p:nvSpPr>
          <p:cNvPr id="6" name="Footer Placeholder 5">
            <a:extLst>
              <a:ext uri="{FF2B5EF4-FFF2-40B4-BE49-F238E27FC236}">
                <a16:creationId xmlns:a16="http://schemas.microsoft.com/office/drawing/2014/main" id="{A9F84812-B256-4FEA-8EF2-0C357886D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D3047-DD82-44A0-947F-1E4D25084476}"/>
              </a:ext>
            </a:extLst>
          </p:cNvPr>
          <p:cNvSpPr>
            <a:spLocks noGrp="1"/>
          </p:cNvSpPr>
          <p:nvPr>
            <p:ph type="sldNum" sz="quarter" idx="12"/>
          </p:nvPr>
        </p:nvSpPr>
        <p:spPr/>
        <p:txBody>
          <a:bodyPr/>
          <a:lstStyle/>
          <a:p>
            <a:fld id="{F5DA7077-97AB-4138-80B7-87ECFC391157}" type="slidenum">
              <a:rPr lang="en-US" smtClean="0"/>
              <a:t>‹#›</a:t>
            </a:fld>
            <a:endParaRPr lang="en-US"/>
          </a:p>
        </p:txBody>
      </p:sp>
    </p:spTree>
    <p:extLst>
      <p:ext uri="{BB962C8B-B14F-4D97-AF65-F5344CB8AC3E}">
        <p14:creationId xmlns:p14="http://schemas.microsoft.com/office/powerpoint/2010/main" val="112837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F6F69-30D6-48F3-B3CB-1A545EDD1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F207DD-B370-442E-BA7D-59570F227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EA853-4E78-4BE4-BE24-3355E0F23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28BEC-D125-4960-829C-88A2ED593959}" type="datetimeFigureOut">
              <a:rPr lang="en-US" smtClean="0"/>
              <a:t>10/31/2020</a:t>
            </a:fld>
            <a:endParaRPr lang="en-US"/>
          </a:p>
        </p:txBody>
      </p:sp>
      <p:sp>
        <p:nvSpPr>
          <p:cNvPr id="5" name="Footer Placeholder 4">
            <a:extLst>
              <a:ext uri="{FF2B5EF4-FFF2-40B4-BE49-F238E27FC236}">
                <a16:creationId xmlns:a16="http://schemas.microsoft.com/office/drawing/2014/main" id="{5D127BB1-B177-4919-BACF-38BD2DCD2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9E646A-457D-4B92-B44F-9C52BCDA8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A7077-97AB-4138-80B7-87ECFC391157}" type="slidenum">
              <a:rPr lang="en-US" smtClean="0"/>
              <a:t>‹#›</a:t>
            </a:fld>
            <a:endParaRPr lang="en-US"/>
          </a:p>
        </p:txBody>
      </p:sp>
    </p:spTree>
    <p:extLst>
      <p:ext uri="{BB962C8B-B14F-4D97-AF65-F5344CB8AC3E}">
        <p14:creationId xmlns:p14="http://schemas.microsoft.com/office/powerpoint/2010/main" val="87753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498A47-1FD6-4FCE-ADA7-567331AD01FF}"/>
              </a:ext>
            </a:extLst>
          </p:cNvPr>
          <p:cNvSpPr>
            <a:spLocks noGrp="1"/>
          </p:cNvSpPr>
          <p:nvPr>
            <p:ph type="ctrTitle"/>
          </p:nvPr>
        </p:nvSpPr>
        <p:spPr>
          <a:xfrm>
            <a:off x="6590662" y="4267832"/>
            <a:ext cx="4805996" cy="1297115"/>
          </a:xfrm>
        </p:spPr>
        <p:txBody>
          <a:bodyPr anchor="t">
            <a:normAutofit/>
          </a:bodyPr>
          <a:lstStyle/>
          <a:p>
            <a:pPr algn="l"/>
            <a:r>
              <a:rPr lang="en-US" sz="4100" dirty="0">
                <a:solidFill>
                  <a:srgbClr val="000000"/>
                </a:solidFill>
              </a:rPr>
              <a:t>Finding Sweet Tooth’s home(s)</a:t>
            </a:r>
          </a:p>
        </p:txBody>
      </p:sp>
      <p:sp>
        <p:nvSpPr>
          <p:cNvPr id="3" name="Subtitle 2">
            <a:extLst>
              <a:ext uri="{FF2B5EF4-FFF2-40B4-BE49-F238E27FC236}">
                <a16:creationId xmlns:a16="http://schemas.microsoft.com/office/drawing/2014/main" id="{DF5594C7-D237-4A30-9634-DA97865040F3}"/>
              </a:ext>
            </a:extLst>
          </p:cNvPr>
          <p:cNvSpPr>
            <a:spLocks noGrp="1"/>
          </p:cNvSpPr>
          <p:nvPr>
            <p:ph type="subTitle" idx="1"/>
          </p:nvPr>
        </p:nvSpPr>
        <p:spPr>
          <a:xfrm>
            <a:off x="6590966" y="3428999"/>
            <a:ext cx="4805691" cy="838831"/>
          </a:xfrm>
        </p:spPr>
        <p:txBody>
          <a:bodyPr anchor="b">
            <a:normAutofit/>
          </a:bodyPr>
          <a:lstStyle/>
          <a:p>
            <a:pPr algn="l"/>
            <a:r>
              <a:rPr lang="en-US" sz="1800">
                <a:solidFill>
                  <a:srgbClr val="000000"/>
                </a:solidFill>
              </a:rPr>
              <a:t>Capstone project by Jonathan O</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ome">
            <a:extLst>
              <a:ext uri="{FF2B5EF4-FFF2-40B4-BE49-F238E27FC236}">
                <a16:creationId xmlns:a16="http://schemas.microsoft.com/office/drawing/2014/main" id="{60AF9E5E-427C-432C-A85E-D1BF031DA0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40209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DFBC6-A2E6-448A-A8DC-E6A55BAE4615}"/>
              </a:ext>
            </a:extLst>
          </p:cNvPr>
          <p:cNvSpPr>
            <a:spLocks noGrp="1"/>
          </p:cNvSpPr>
          <p:nvPr>
            <p:ph type="title"/>
          </p:nvPr>
        </p:nvSpPr>
        <p:spPr>
          <a:xfrm>
            <a:off x="838199" y="548464"/>
            <a:ext cx="3807187" cy="2228074"/>
          </a:xfrm>
        </p:spPr>
        <p:txBody>
          <a:bodyPr>
            <a:normAutofit/>
          </a:bodyPr>
          <a:lstStyle/>
          <a:p>
            <a:r>
              <a:rPr lang="en-US" sz="4000"/>
              <a:t>Manhattan Attraction </a:t>
            </a:r>
          </a:p>
        </p:txBody>
      </p:sp>
      <p:sp>
        <p:nvSpPr>
          <p:cNvPr id="3" name="Content Placeholder 2">
            <a:extLst>
              <a:ext uri="{FF2B5EF4-FFF2-40B4-BE49-F238E27FC236}">
                <a16:creationId xmlns:a16="http://schemas.microsoft.com/office/drawing/2014/main" id="{FDBDE2C6-248E-4129-846B-86064CCB4881}"/>
              </a:ext>
            </a:extLst>
          </p:cNvPr>
          <p:cNvSpPr>
            <a:spLocks noGrp="1"/>
          </p:cNvSpPr>
          <p:nvPr>
            <p:ph idx="1"/>
          </p:nvPr>
        </p:nvSpPr>
        <p:spPr>
          <a:xfrm>
            <a:off x="838201" y="2962279"/>
            <a:ext cx="3799425" cy="3143241"/>
          </a:xfrm>
        </p:spPr>
        <p:txBody>
          <a:bodyPr>
            <a:normAutofit/>
          </a:bodyPr>
          <a:lstStyle/>
          <a:p>
            <a:r>
              <a:rPr lang="en-US" sz="2000"/>
              <a:t>This map shows that there are not many bakeries in the radius of the tourist attraction in Manhattan. There was a lot of bakeries in the area making it hard for a branch to be placed in this area. </a:t>
            </a:r>
          </a:p>
          <a:p>
            <a:endParaRPr lang="en-US" sz="2000"/>
          </a:p>
        </p:txBody>
      </p:sp>
      <p:pic>
        <p:nvPicPr>
          <p:cNvPr id="4" name="Picture 3">
            <a:extLst>
              <a:ext uri="{FF2B5EF4-FFF2-40B4-BE49-F238E27FC236}">
                <a16:creationId xmlns:a16="http://schemas.microsoft.com/office/drawing/2014/main" id="{E0671071-2769-4040-A5AD-5FD7FA9DF679}"/>
              </a:ext>
            </a:extLst>
          </p:cNvPr>
          <p:cNvPicPr/>
          <p:nvPr/>
        </p:nvPicPr>
        <p:blipFill rotWithShape="1">
          <a:blip r:embed="rId2"/>
          <a:srcRect t="3298" b="244"/>
          <a:stretch/>
        </p:blipFill>
        <p:spPr>
          <a:xfrm>
            <a:off x="5010386" y="10"/>
            <a:ext cx="7181613" cy="6857990"/>
          </a:xfrm>
          <a:prstGeom prst="rect">
            <a:avLst/>
          </a:prstGeom>
          <a:effectLst/>
        </p:spPr>
      </p:pic>
    </p:spTree>
    <p:extLst>
      <p:ext uri="{BB962C8B-B14F-4D97-AF65-F5344CB8AC3E}">
        <p14:creationId xmlns:p14="http://schemas.microsoft.com/office/powerpoint/2010/main" val="46789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AE79-03D9-4987-B63E-F6D0D688A6FE}"/>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E28361D4-B190-4D26-8258-660568C092D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these results we can see that the locations that are selected work well in queens, Staten island and the Bronx. The location selected in Brooklyn had more competition but most of the competition had low ratings so it can still plant a branch and succeed. The branch that is supposed to be planted in Manhattan has a lot of competition so it maybe best to pick another location to open a branch in this borough. </a:t>
            </a:r>
          </a:p>
          <a:p>
            <a:endParaRPr lang="en-US" dirty="0"/>
          </a:p>
        </p:txBody>
      </p:sp>
    </p:spTree>
    <p:extLst>
      <p:ext uri="{BB962C8B-B14F-4D97-AF65-F5344CB8AC3E}">
        <p14:creationId xmlns:p14="http://schemas.microsoft.com/office/powerpoint/2010/main" val="302719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06CA-D8CA-402B-BB39-3AB24C4850FF}"/>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806C7F74-9CDF-483E-BF6F-38BB10893D63}"/>
              </a:ext>
            </a:extLst>
          </p:cNvPr>
          <p:cNvSpPr>
            <a:spLocks noGrp="1"/>
          </p:cNvSpPr>
          <p:nvPr>
            <p:ph idx="1"/>
          </p:nvPr>
        </p:nvSpPr>
        <p:spPr/>
        <p:txBody>
          <a:bodyPr/>
          <a:lstStyle/>
          <a:p>
            <a:r>
              <a:rPr lang="en-US" dirty="0"/>
              <a:t>We need to find a location in each borough of New York for new Sweet tooth branches. They would have to be close to tourist attractions but far from other bakeries.  </a:t>
            </a:r>
          </a:p>
        </p:txBody>
      </p:sp>
    </p:spTree>
    <p:extLst>
      <p:ext uri="{BB962C8B-B14F-4D97-AF65-F5344CB8AC3E}">
        <p14:creationId xmlns:p14="http://schemas.microsoft.com/office/powerpoint/2010/main" val="412699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A9D0-7541-4594-AC13-C3BBC0D3DADE}"/>
              </a:ext>
            </a:extLst>
          </p:cNvPr>
          <p:cNvSpPr>
            <a:spLocks noGrp="1"/>
          </p:cNvSpPr>
          <p:nvPr>
            <p:ph type="title"/>
          </p:nvPr>
        </p:nvSpPr>
        <p:spPr/>
        <p:txBody>
          <a:bodyPr/>
          <a:lstStyle/>
          <a:p>
            <a:r>
              <a:rPr lang="en-US" dirty="0"/>
              <a:t>Tourist attractions</a:t>
            </a:r>
          </a:p>
        </p:txBody>
      </p:sp>
      <p:sp>
        <p:nvSpPr>
          <p:cNvPr id="3" name="Content Placeholder 2">
            <a:extLst>
              <a:ext uri="{FF2B5EF4-FFF2-40B4-BE49-F238E27FC236}">
                <a16:creationId xmlns:a16="http://schemas.microsoft.com/office/drawing/2014/main" id="{87F875DD-37B1-4A0B-9B30-E81031D9C29E}"/>
              </a:ext>
            </a:extLst>
          </p:cNvPr>
          <p:cNvSpPr>
            <a:spLocks noGrp="1"/>
          </p:cNvSpPr>
          <p:nvPr>
            <p:ph idx="1"/>
          </p:nvPr>
        </p:nvSpPr>
        <p:spPr/>
        <p:txBody>
          <a:bodyPr/>
          <a:lstStyle/>
          <a:p>
            <a:r>
              <a:rPr lang="en-US" dirty="0"/>
              <a:t>The tourist attractions in each borough will be; </a:t>
            </a:r>
          </a:p>
          <a:p>
            <a:r>
              <a:rPr lang="en-US" dirty="0"/>
              <a:t>Snug Harbor for Staten Island</a:t>
            </a:r>
          </a:p>
          <a:p>
            <a:r>
              <a:rPr lang="en-US" dirty="0"/>
              <a:t>Museum for Moving Image for Queens</a:t>
            </a:r>
          </a:p>
          <a:p>
            <a:r>
              <a:rPr lang="en-US" dirty="0"/>
              <a:t>Brooklyn Bridge Park for Brooklyn</a:t>
            </a:r>
          </a:p>
          <a:p>
            <a:r>
              <a:rPr lang="en-US" dirty="0"/>
              <a:t>Bronx Zoo for Bronx</a:t>
            </a:r>
          </a:p>
          <a:p>
            <a:r>
              <a:rPr lang="en-US" dirty="0"/>
              <a:t>9/11 Memorial &amp; Museum for Manhattan</a:t>
            </a:r>
          </a:p>
          <a:p>
            <a:pPr marL="0" indent="0">
              <a:buNone/>
            </a:pPr>
            <a:endParaRPr lang="en-US" dirty="0"/>
          </a:p>
        </p:txBody>
      </p:sp>
    </p:spTree>
    <p:extLst>
      <p:ext uri="{BB962C8B-B14F-4D97-AF65-F5344CB8AC3E}">
        <p14:creationId xmlns:p14="http://schemas.microsoft.com/office/powerpoint/2010/main" val="127687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01FEB-9D5E-480A-8C0F-41D3FB0A0E91}"/>
              </a:ext>
            </a:extLst>
          </p:cNvPr>
          <p:cNvSpPr>
            <a:spLocks noGrp="1"/>
          </p:cNvSpPr>
          <p:nvPr>
            <p:ph type="title"/>
          </p:nvPr>
        </p:nvSpPr>
        <p:spPr>
          <a:xfrm>
            <a:off x="838199" y="548464"/>
            <a:ext cx="3807187" cy="2228074"/>
          </a:xfrm>
        </p:spPr>
        <p:txBody>
          <a:bodyPr>
            <a:normAutofit/>
          </a:bodyPr>
          <a:lstStyle/>
          <a:p>
            <a:r>
              <a:rPr lang="en-US" sz="4000"/>
              <a:t>Queens attraction </a:t>
            </a:r>
          </a:p>
        </p:txBody>
      </p:sp>
      <p:sp>
        <p:nvSpPr>
          <p:cNvPr id="3" name="Content Placeholder 2">
            <a:extLst>
              <a:ext uri="{FF2B5EF4-FFF2-40B4-BE49-F238E27FC236}">
                <a16:creationId xmlns:a16="http://schemas.microsoft.com/office/drawing/2014/main" id="{D9DE6171-7866-4DF6-AA0D-CB3E40198694}"/>
              </a:ext>
            </a:extLst>
          </p:cNvPr>
          <p:cNvSpPr>
            <a:spLocks noGrp="1"/>
          </p:cNvSpPr>
          <p:nvPr>
            <p:ph idx="1"/>
          </p:nvPr>
        </p:nvSpPr>
        <p:spPr>
          <a:xfrm>
            <a:off x="838201" y="2962279"/>
            <a:ext cx="3799425" cy="3143241"/>
          </a:xfrm>
        </p:spPr>
        <p:txBody>
          <a:bodyPr>
            <a:normAutofit/>
          </a:bodyPr>
          <a:lstStyle/>
          <a:p>
            <a:r>
              <a:rPr lang="en-US" sz="2000"/>
              <a:t>This map shows that there are not many bakeries in the radius of the tourist attraction in Queens  </a:t>
            </a:r>
          </a:p>
        </p:txBody>
      </p:sp>
      <p:pic>
        <p:nvPicPr>
          <p:cNvPr id="4" name="Picture 3">
            <a:extLst>
              <a:ext uri="{FF2B5EF4-FFF2-40B4-BE49-F238E27FC236}">
                <a16:creationId xmlns:a16="http://schemas.microsoft.com/office/drawing/2014/main" id="{393B6AA5-2F18-4511-8EAF-67F059FD96A7}"/>
              </a:ext>
            </a:extLst>
          </p:cNvPr>
          <p:cNvPicPr/>
          <p:nvPr/>
        </p:nvPicPr>
        <p:blipFill rotWithShape="1">
          <a:blip r:embed="rId2"/>
          <a:srcRect l="2404" r="469" b="-1"/>
          <a:stretch/>
        </p:blipFill>
        <p:spPr>
          <a:xfrm>
            <a:off x="5010386" y="10"/>
            <a:ext cx="7181613" cy="6857990"/>
          </a:xfrm>
          <a:prstGeom prst="rect">
            <a:avLst/>
          </a:prstGeom>
          <a:effectLst/>
        </p:spPr>
      </p:pic>
    </p:spTree>
    <p:extLst>
      <p:ext uri="{BB962C8B-B14F-4D97-AF65-F5344CB8AC3E}">
        <p14:creationId xmlns:p14="http://schemas.microsoft.com/office/powerpoint/2010/main" val="118702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EFB8C-9EAC-47D5-BFAD-FF67DFFBBC63}"/>
              </a:ext>
            </a:extLst>
          </p:cNvPr>
          <p:cNvSpPr>
            <a:spLocks noGrp="1"/>
          </p:cNvSpPr>
          <p:nvPr>
            <p:ph type="title"/>
          </p:nvPr>
        </p:nvSpPr>
        <p:spPr>
          <a:xfrm>
            <a:off x="838199" y="548464"/>
            <a:ext cx="3807187" cy="2228074"/>
          </a:xfrm>
        </p:spPr>
        <p:txBody>
          <a:bodyPr>
            <a:normAutofit/>
          </a:bodyPr>
          <a:lstStyle/>
          <a:p>
            <a:r>
              <a:rPr lang="en-US" sz="4000"/>
              <a:t>Staten Island Attraction</a:t>
            </a:r>
          </a:p>
        </p:txBody>
      </p:sp>
      <p:sp>
        <p:nvSpPr>
          <p:cNvPr id="3" name="Content Placeholder 2">
            <a:extLst>
              <a:ext uri="{FF2B5EF4-FFF2-40B4-BE49-F238E27FC236}">
                <a16:creationId xmlns:a16="http://schemas.microsoft.com/office/drawing/2014/main" id="{419CDC1F-7F15-4A02-A25A-928852EC0BD4}"/>
              </a:ext>
            </a:extLst>
          </p:cNvPr>
          <p:cNvSpPr>
            <a:spLocks noGrp="1"/>
          </p:cNvSpPr>
          <p:nvPr>
            <p:ph idx="1"/>
          </p:nvPr>
        </p:nvSpPr>
        <p:spPr>
          <a:xfrm>
            <a:off x="838201" y="2962279"/>
            <a:ext cx="3799425" cy="3143241"/>
          </a:xfrm>
        </p:spPr>
        <p:txBody>
          <a:bodyPr>
            <a:normAutofit/>
          </a:bodyPr>
          <a:lstStyle/>
          <a:p>
            <a:r>
              <a:rPr lang="en-US" sz="2000"/>
              <a:t>This map shows that there are not many bakeries in the radius of the tourist attraction in Staten Island  </a:t>
            </a:r>
          </a:p>
          <a:p>
            <a:pPr marL="0" indent="0">
              <a:buNone/>
            </a:pPr>
            <a:endParaRPr lang="en-US" sz="2000"/>
          </a:p>
        </p:txBody>
      </p:sp>
      <p:pic>
        <p:nvPicPr>
          <p:cNvPr id="4" name="Picture 3">
            <a:extLst>
              <a:ext uri="{FF2B5EF4-FFF2-40B4-BE49-F238E27FC236}">
                <a16:creationId xmlns:a16="http://schemas.microsoft.com/office/drawing/2014/main" id="{1CF0F06A-4709-4B52-9EF2-B8BDA154DB48}"/>
              </a:ext>
            </a:extLst>
          </p:cNvPr>
          <p:cNvPicPr/>
          <p:nvPr/>
        </p:nvPicPr>
        <p:blipFill rotWithShape="1">
          <a:blip r:embed="rId2"/>
          <a:srcRect l="10173" r="5006" b="2"/>
          <a:stretch/>
        </p:blipFill>
        <p:spPr>
          <a:xfrm>
            <a:off x="5010386" y="10"/>
            <a:ext cx="7181613" cy="6857990"/>
          </a:xfrm>
          <a:prstGeom prst="rect">
            <a:avLst/>
          </a:prstGeom>
          <a:effectLst/>
        </p:spPr>
      </p:pic>
    </p:spTree>
    <p:extLst>
      <p:ext uri="{BB962C8B-B14F-4D97-AF65-F5344CB8AC3E}">
        <p14:creationId xmlns:p14="http://schemas.microsoft.com/office/powerpoint/2010/main" val="399838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323879-D2E8-4E17-80B8-21BFF6A167B1}"/>
              </a:ext>
            </a:extLst>
          </p:cNvPr>
          <p:cNvSpPr>
            <a:spLocks noGrp="1"/>
          </p:cNvSpPr>
          <p:nvPr>
            <p:ph type="title"/>
          </p:nvPr>
        </p:nvSpPr>
        <p:spPr>
          <a:xfrm>
            <a:off x="838199" y="548464"/>
            <a:ext cx="3807187" cy="2228074"/>
          </a:xfrm>
        </p:spPr>
        <p:txBody>
          <a:bodyPr>
            <a:normAutofit/>
          </a:bodyPr>
          <a:lstStyle/>
          <a:p>
            <a:r>
              <a:rPr lang="en-US" sz="4000"/>
              <a:t>Brooklyn Attraction</a:t>
            </a:r>
          </a:p>
        </p:txBody>
      </p:sp>
      <p:sp>
        <p:nvSpPr>
          <p:cNvPr id="3" name="Content Placeholder 2">
            <a:extLst>
              <a:ext uri="{FF2B5EF4-FFF2-40B4-BE49-F238E27FC236}">
                <a16:creationId xmlns:a16="http://schemas.microsoft.com/office/drawing/2014/main" id="{D0EFB81C-CFFF-482A-9EC9-789CD6F82F79}"/>
              </a:ext>
            </a:extLst>
          </p:cNvPr>
          <p:cNvSpPr>
            <a:spLocks noGrp="1"/>
          </p:cNvSpPr>
          <p:nvPr>
            <p:ph idx="1"/>
          </p:nvPr>
        </p:nvSpPr>
        <p:spPr>
          <a:xfrm>
            <a:off x="838201" y="2962279"/>
            <a:ext cx="3799425" cy="3143241"/>
          </a:xfrm>
        </p:spPr>
        <p:txBody>
          <a:bodyPr>
            <a:normAutofit/>
          </a:bodyPr>
          <a:lstStyle/>
          <a:p>
            <a:r>
              <a:rPr lang="en-US" sz="2000"/>
              <a:t>This map shows that there are not many bakeries in the radius of the tourist attraction in Brooklyn  </a:t>
            </a:r>
          </a:p>
          <a:p>
            <a:endParaRPr lang="en-US" sz="2000"/>
          </a:p>
        </p:txBody>
      </p:sp>
      <p:pic>
        <p:nvPicPr>
          <p:cNvPr id="4" name="Picture 3">
            <a:extLst>
              <a:ext uri="{FF2B5EF4-FFF2-40B4-BE49-F238E27FC236}">
                <a16:creationId xmlns:a16="http://schemas.microsoft.com/office/drawing/2014/main" id="{F087095E-B81D-4501-A64D-F0EF5BEBA9D7}"/>
              </a:ext>
            </a:extLst>
          </p:cNvPr>
          <p:cNvPicPr/>
          <p:nvPr/>
        </p:nvPicPr>
        <p:blipFill rotWithShape="1">
          <a:blip r:embed="rId2"/>
          <a:srcRect r="1" b="6178"/>
          <a:stretch/>
        </p:blipFill>
        <p:spPr>
          <a:xfrm>
            <a:off x="5010386" y="10"/>
            <a:ext cx="7181613" cy="6857990"/>
          </a:xfrm>
          <a:prstGeom prst="rect">
            <a:avLst/>
          </a:prstGeom>
          <a:effectLst/>
        </p:spPr>
      </p:pic>
    </p:spTree>
    <p:extLst>
      <p:ext uri="{BB962C8B-B14F-4D97-AF65-F5344CB8AC3E}">
        <p14:creationId xmlns:p14="http://schemas.microsoft.com/office/powerpoint/2010/main" val="257392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AB34-B14B-4D51-800D-D474776AB893}"/>
              </a:ext>
            </a:extLst>
          </p:cNvPr>
          <p:cNvSpPr>
            <a:spLocks noGrp="1"/>
          </p:cNvSpPr>
          <p:nvPr>
            <p:ph type="title"/>
          </p:nvPr>
        </p:nvSpPr>
        <p:spPr/>
        <p:txBody>
          <a:bodyPr/>
          <a:lstStyle/>
          <a:p>
            <a:r>
              <a:rPr lang="en-US" dirty="0"/>
              <a:t>Brooklyn Attraction </a:t>
            </a:r>
          </a:p>
        </p:txBody>
      </p:sp>
      <p:sp>
        <p:nvSpPr>
          <p:cNvPr id="3" name="Content Placeholder 2">
            <a:extLst>
              <a:ext uri="{FF2B5EF4-FFF2-40B4-BE49-F238E27FC236}">
                <a16:creationId xmlns:a16="http://schemas.microsoft.com/office/drawing/2014/main" id="{5DE0779F-5326-4962-AEDA-C72D67360FC7}"/>
              </a:ext>
            </a:extLst>
          </p:cNvPr>
          <p:cNvSpPr>
            <a:spLocks noGrp="1"/>
          </p:cNvSpPr>
          <p:nvPr>
            <p:ph idx="1"/>
          </p:nvPr>
        </p:nvSpPr>
        <p:spPr/>
        <p:txBody>
          <a:bodyPr>
            <a:normAutofit/>
          </a:bodyPr>
          <a:lstStyle/>
          <a:p>
            <a:r>
              <a:rPr lang="en-US" sz="1800" dirty="0"/>
              <a:t>There are a couple competitors in the location radius. Lets see some information about theses locations </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70184D63-9299-4444-8980-60D20C073AC4}"/>
              </a:ext>
            </a:extLst>
          </p:cNvPr>
          <p:cNvPicPr>
            <a:picLocks noChangeAspect="1"/>
          </p:cNvPicPr>
          <p:nvPr/>
        </p:nvPicPr>
        <p:blipFill>
          <a:blip r:embed="rId2"/>
          <a:stretch>
            <a:fillRect/>
          </a:stretch>
        </p:blipFill>
        <p:spPr>
          <a:xfrm>
            <a:off x="940572" y="2252413"/>
            <a:ext cx="6126054" cy="1476713"/>
          </a:xfrm>
          <a:prstGeom prst="rect">
            <a:avLst/>
          </a:prstGeom>
        </p:spPr>
      </p:pic>
      <p:pic>
        <p:nvPicPr>
          <p:cNvPr id="5" name="Picture 4">
            <a:extLst>
              <a:ext uri="{FF2B5EF4-FFF2-40B4-BE49-F238E27FC236}">
                <a16:creationId xmlns:a16="http://schemas.microsoft.com/office/drawing/2014/main" id="{8B4E9D9A-EAA9-439F-83FE-05FCDA689800}"/>
              </a:ext>
            </a:extLst>
          </p:cNvPr>
          <p:cNvPicPr>
            <a:picLocks noChangeAspect="1"/>
          </p:cNvPicPr>
          <p:nvPr/>
        </p:nvPicPr>
        <p:blipFill>
          <a:blip r:embed="rId3"/>
          <a:stretch>
            <a:fillRect/>
          </a:stretch>
        </p:blipFill>
        <p:spPr>
          <a:xfrm>
            <a:off x="940572" y="3729127"/>
            <a:ext cx="8172948" cy="1857018"/>
          </a:xfrm>
          <a:prstGeom prst="rect">
            <a:avLst/>
          </a:prstGeom>
        </p:spPr>
      </p:pic>
    </p:spTree>
    <p:extLst>
      <p:ext uri="{BB962C8B-B14F-4D97-AF65-F5344CB8AC3E}">
        <p14:creationId xmlns:p14="http://schemas.microsoft.com/office/powerpoint/2010/main" val="1385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350FFA-506D-46C2-8B6D-1BBDBF8A69C4}"/>
              </a:ext>
            </a:extLst>
          </p:cNvPr>
          <p:cNvSpPr>
            <a:spLocks noGrp="1"/>
          </p:cNvSpPr>
          <p:nvPr>
            <p:ph type="title"/>
          </p:nvPr>
        </p:nvSpPr>
        <p:spPr>
          <a:xfrm>
            <a:off x="1046746" y="641850"/>
            <a:ext cx="3611880" cy="1535865"/>
          </a:xfrm>
        </p:spPr>
        <p:txBody>
          <a:bodyPr>
            <a:normAutofit/>
          </a:bodyPr>
          <a:lstStyle/>
          <a:p>
            <a:r>
              <a:rPr lang="en-US" sz="3200"/>
              <a:t>Brooklyn Attraction </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4A67452-81AE-4DAE-AD54-EEA00367E62F}"/>
              </a:ext>
            </a:extLst>
          </p:cNvPr>
          <p:cNvSpPr>
            <a:spLocks noGrp="1"/>
          </p:cNvSpPr>
          <p:nvPr>
            <p:ph idx="1"/>
          </p:nvPr>
        </p:nvSpPr>
        <p:spPr>
          <a:xfrm>
            <a:off x="5300640" y="641850"/>
            <a:ext cx="6053160" cy="1535865"/>
          </a:xfrm>
        </p:spPr>
        <p:txBody>
          <a:bodyPr anchor="ctr">
            <a:normAutofit/>
          </a:bodyPr>
          <a:lstStyle/>
          <a:p>
            <a:r>
              <a:rPr lang="en-US" sz="1800"/>
              <a:t>From the previous slide and this one we can see that the competition does not have a lot of likes meaning that they are less popular and provides a chance for the branch to come and survive. </a:t>
            </a:r>
          </a:p>
          <a:p>
            <a:endParaRPr lang="en-US" sz="1800"/>
          </a:p>
          <a:p>
            <a:endParaRPr lang="en-US" sz="1800"/>
          </a:p>
        </p:txBody>
      </p:sp>
      <p:pic>
        <p:nvPicPr>
          <p:cNvPr id="5" name="Picture 4">
            <a:extLst>
              <a:ext uri="{FF2B5EF4-FFF2-40B4-BE49-F238E27FC236}">
                <a16:creationId xmlns:a16="http://schemas.microsoft.com/office/drawing/2014/main" id="{A81E9D43-266D-438E-913D-9270F999FEF5}"/>
              </a:ext>
            </a:extLst>
          </p:cNvPr>
          <p:cNvPicPr>
            <a:picLocks noChangeAspect="1"/>
          </p:cNvPicPr>
          <p:nvPr/>
        </p:nvPicPr>
        <p:blipFill rotWithShape="1">
          <a:blip r:embed="rId2"/>
          <a:srcRect r="27900"/>
          <a:stretch/>
        </p:blipFill>
        <p:spPr>
          <a:xfrm>
            <a:off x="554416" y="2731167"/>
            <a:ext cx="11167447" cy="3484983"/>
          </a:xfrm>
          <a:prstGeom prst="rect">
            <a:avLst/>
          </a:prstGeom>
        </p:spPr>
      </p:pic>
    </p:spTree>
    <p:extLst>
      <p:ext uri="{BB962C8B-B14F-4D97-AF65-F5344CB8AC3E}">
        <p14:creationId xmlns:p14="http://schemas.microsoft.com/office/powerpoint/2010/main" val="323849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E6351-7465-4116-81C1-EED9851808FB}"/>
              </a:ext>
            </a:extLst>
          </p:cNvPr>
          <p:cNvSpPr>
            <a:spLocks noGrp="1"/>
          </p:cNvSpPr>
          <p:nvPr>
            <p:ph type="title"/>
          </p:nvPr>
        </p:nvSpPr>
        <p:spPr>
          <a:xfrm>
            <a:off x="838199" y="548464"/>
            <a:ext cx="3807187" cy="2228074"/>
          </a:xfrm>
        </p:spPr>
        <p:txBody>
          <a:bodyPr>
            <a:normAutofit/>
          </a:bodyPr>
          <a:lstStyle/>
          <a:p>
            <a:r>
              <a:rPr lang="en-US" sz="4000"/>
              <a:t>Bronx Attraction</a:t>
            </a:r>
          </a:p>
        </p:txBody>
      </p:sp>
      <p:sp>
        <p:nvSpPr>
          <p:cNvPr id="3" name="Content Placeholder 2">
            <a:extLst>
              <a:ext uri="{FF2B5EF4-FFF2-40B4-BE49-F238E27FC236}">
                <a16:creationId xmlns:a16="http://schemas.microsoft.com/office/drawing/2014/main" id="{D9064926-4C61-4D4F-90C3-559587BBADFC}"/>
              </a:ext>
            </a:extLst>
          </p:cNvPr>
          <p:cNvSpPr>
            <a:spLocks noGrp="1"/>
          </p:cNvSpPr>
          <p:nvPr>
            <p:ph idx="1"/>
          </p:nvPr>
        </p:nvSpPr>
        <p:spPr>
          <a:xfrm>
            <a:off x="838201" y="2962279"/>
            <a:ext cx="3799425" cy="3143241"/>
          </a:xfrm>
        </p:spPr>
        <p:txBody>
          <a:bodyPr>
            <a:normAutofit/>
          </a:bodyPr>
          <a:lstStyle/>
          <a:p>
            <a:r>
              <a:rPr lang="en-US" sz="2000" dirty="0"/>
              <a:t>This map shows that there are not many bakeries in the radius of the tourist attraction in The Bronx. The nearest one isn’t classified as a bakery but as a business supplier.</a:t>
            </a:r>
          </a:p>
          <a:p>
            <a:endParaRPr lang="en-US" sz="2000" dirty="0"/>
          </a:p>
        </p:txBody>
      </p:sp>
      <p:pic>
        <p:nvPicPr>
          <p:cNvPr id="4" name="Picture 3">
            <a:extLst>
              <a:ext uri="{FF2B5EF4-FFF2-40B4-BE49-F238E27FC236}">
                <a16:creationId xmlns:a16="http://schemas.microsoft.com/office/drawing/2014/main" id="{920044B0-2652-400D-A698-29B752A3BB1F}"/>
              </a:ext>
            </a:extLst>
          </p:cNvPr>
          <p:cNvPicPr/>
          <p:nvPr/>
        </p:nvPicPr>
        <p:blipFill rotWithShape="1">
          <a:blip r:embed="rId2"/>
          <a:srcRect r="-2" b="5936"/>
          <a:stretch/>
        </p:blipFill>
        <p:spPr>
          <a:xfrm>
            <a:off x="5010386" y="10"/>
            <a:ext cx="7181613" cy="6857990"/>
          </a:xfrm>
          <a:prstGeom prst="rect">
            <a:avLst/>
          </a:prstGeom>
          <a:effectLst/>
        </p:spPr>
      </p:pic>
    </p:spTree>
    <p:extLst>
      <p:ext uri="{BB962C8B-B14F-4D97-AF65-F5344CB8AC3E}">
        <p14:creationId xmlns:p14="http://schemas.microsoft.com/office/powerpoint/2010/main" val="3708433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Finding Sweet Tooth’s home(s)</vt:lpstr>
      <vt:lpstr>Problem </vt:lpstr>
      <vt:lpstr>Tourist attractions</vt:lpstr>
      <vt:lpstr>Queens attraction </vt:lpstr>
      <vt:lpstr>Staten Island Attraction</vt:lpstr>
      <vt:lpstr>Brooklyn Attraction</vt:lpstr>
      <vt:lpstr>Brooklyn Attraction </vt:lpstr>
      <vt:lpstr>Brooklyn Attraction </vt:lpstr>
      <vt:lpstr>Bronx Attraction</vt:lpstr>
      <vt:lpstr>Manhattan Attraction </vt:lpstr>
      <vt:lpstr>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Sweet Tooth’s home(s)</dc:title>
  <dc:creator>Jonathan Ornis</dc:creator>
  <cp:lastModifiedBy>Jonathan Ornis</cp:lastModifiedBy>
  <cp:revision>1</cp:revision>
  <dcterms:created xsi:type="dcterms:W3CDTF">2020-10-31T19:41:10Z</dcterms:created>
  <dcterms:modified xsi:type="dcterms:W3CDTF">2020-10-31T19:41:38Z</dcterms:modified>
</cp:coreProperties>
</file>