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20"/>
  </p:notesMasterIdLst>
  <p:sldIdLst>
    <p:sldId id="256" r:id="rId5"/>
    <p:sldId id="257" r:id="rId6"/>
    <p:sldId id="258" r:id="rId7"/>
    <p:sldId id="276" r:id="rId8"/>
    <p:sldId id="259" r:id="rId9"/>
    <p:sldId id="278" r:id="rId10"/>
    <p:sldId id="265" r:id="rId11"/>
    <p:sldId id="277" r:id="rId12"/>
    <p:sldId id="279" r:id="rId13"/>
    <p:sldId id="280" r:id="rId14"/>
    <p:sldId id="281" r:id="rId15"/>
    <p:sldId id="282" r:id="rId16"/>
    <p:sldId id="260" r:id="rId17"/>
    <p:sldId id="26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22" d="100"/>
          <a:sy n="122" d="100"/>
        </p:scale>
        <p:origin x="96" y="14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C7425A18-A37A-4753-917F-C4550693B8F9}"/>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96AD716-4205-444A-88BD-302DE6560758}"/>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870F7BA6-E638-4265-BA35-219B9672AFA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75A15279-AC74-4DD2-A9D1-C83E49FA6945}"/>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C03C30D-C1D6-490A-A950-BDE5FD3ECB9C}"/>
              </a:ext>
            </a:extLst>
          </p:cNvPr>
          <p:cNvGrpSpPr/>
          <p:nvPr userDrawn="1"/>
        </p:nvGrpSpPr>
        <p:grpSpPr>
          <a:xfrm>
            <a:off x="8264427" y="-3419"/>
            <a:ext cx="3927573" cy="3165022"/>
            <a:chOff x="9857014" y="13834"/>
            <a:chExt cx="2334986" cy="1881641"/>
          </a:xfrm>
        </p:grpSpPr>
        <p:sp>
          <p:nvSpPr>
            <p:cNvPr id="13" name="Freeform 14">
              <a:extLst>
                <a:ext uri="{FF2B5EF4-FFF2-40B4-BE49-F238E27FC236}">
                  <a16:creationId xmlns:a16="http://schemas.microsoft.com/office/drawing/2014/main" id="{5ABBA4FA-D1CB-4F61-8B45-799A8C42103A}"/>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5">
              <a:extLst>
                <a:ext uri="{FF2B5EF4-FFF2-40B4-BE49-F238E27FC236}">
                  <a16:creationId xmlns:a16="http://schemas.microsoft.com/office/drawing/2014/main" id="{0BB06056-2396-4E04-B059-4A81B95A63D6}"/>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Freeform 21">
            <a:extLst>
              <a:ext uri="{FF2B5EF4-FFF2-40B4-BE49-F238E27FC236}">
                <a16:creationId xmlns:a16="http://schemas.microsoft.com/office/drawing/2014/main" id="{96FF8849-3CC3-4448-9213-A548BBDCCC5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593C9D7C-0DC0-4B25-91A2-B1FD49B77B8A}"/>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944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960113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662452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702529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006361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5/4/2023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415712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5/4/2023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5610201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202201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3706761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D527-3FC7-40A4-A473-2336490912F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16E255B-0566-4D68-83B6-566C18B10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5E6A7A6-E2B5-40BA-A40B-D2107F4551EF}"/>
              </a:ext>
            </a:extLst>
          </p:cNvPr>
          <p:cNvSpPr>
            <a:spLocks noGrp="1"/>
          </p:cNvSpPr>
          <p:nvPr>
            <p:ph type="dt" sz="half" idx="10"/>
          </p:nvPr>
        </p:nvSpPr>
        <p:spPr/>
        <p:txBody>
          <a:bodyPr/>
          <a:lstStyle/>
          <a:p>
            <a:fld id="{DD9C8446-696E-6942-B6C8-CC9CAD0B34E0}" type="datetime1">
              <a:rPr lang="en-US" smtClean="0"/>
              <a:pPr/>
              <a:t>5/4/2023</a:t>
            </a:fld>
            <a:endParaRPr lang="en-US" dirty="0"/>
          </a:p>
        </p:txBody>
      </p:sp>
      <p:sp>
        <p:nvSpPr>
          <p:cNvPr id="5" name="Footer Placeholder 4">
            <a:extLst>
              <a:ext uri="{FF2B5EF4-FFF2-40B4-BE49-F238E27FC236}">
                <a16:creationId xmlns:a16="http://schemas.microsoft.com/office/drawing/2014/main" id="{7D473865-D18E-4C35-99E1-37B9B15A8C4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9474B58-482E-4CBF-AA27-479E1811ACA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4F27B012-8424-4FB4-911D-6A2C48030C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3364AB68-7A00-40D3-9E19-02458D8B28CC}"/>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FF03F7E2-5081-4286-AFE7-5C7D21379025}"/>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0CE0CC68-40CC-416C-BB4D-9B53D469BEA6}"/>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C99BCBF7-7863-4FEA-8BB4-3A1395B4FE7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14F59441-4F37-4ADE-BAD6-B9A103C0553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82888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20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004381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5/4/2023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4581E414-6B72-4395-B0CA-277069898D80}"/>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a:extLst>
              <a:ext uri="{FF2B5EF4-FFF2-40B4-BE49-F238E27FC236}">
                <a16:creationId xmlns:a16="http://schemas.microsoft.com/office/drawing/2014/main" id="{7C2C41A2-BBA0-4E7E-93D7-F2428343990A}"/>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3">
            <a:extLst>
              <a:ext uri="{FF2B5EF4-FFF2-40B4-BE49-F238E27FC236}">
                <a16:creationId xmlns:a16="http://schemas.microsoft.com/office/drawing/2014/main" id="{BF7AA9CE-3B04-476E-B07B-6D6351AF8822}"/>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4">
            <a:extLst>
              <a:ext uri="{FF2B5EF4-FFF2-40B4-BE49-F238E27FC236}">
                <a16:creationId xmlns:a16="http://schemas.microsoft.com/office/drawing/2014/main" id="{807811BA-3EBE-438E-9B4B-0828F3A18026}"/>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354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059295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5/4/2023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3363067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5/4/2023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516565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562DF68-3089-814D-8A14-C651FE91885E}" type="datetime1">
              <a:rPr lang="en-US" smtClean="0"/>
              <a:pPr/>
              <a:t>5/4/2023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986503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835701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5/4/2023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5771090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562DF68-3089-814D-8A14-C651FE91885E}" type="datetime1">
              <a:rPr lang="en-US" smtClean="0"/>
              <a:pPr/>
              <a:t>5/4/2023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7414185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651" r:id="rId20"/>
    <p:sldLayoutId id="2147483658" r:id="rId21"/>
    <p:sldLayoutId id="2147483662" r:id="rId22"/>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6495" y="1376987"/>
            <a:ext cx="8689976" cy="2509213"/>
          </a:xfrm>
        </p:spPr>
        <p:txBody>
          <a:bodyPr>
            <a:normAutofit/>
          </a:bodyPr>
          <a:lstStyle/>
          <a:p>
            <a:r>
              <a:rPr lang="en-US" sz="4400" b="1" i="0" u="none" strike="noStrike" baseline="0" dirty="0">
                <a:solidFill>
                  <a:schemeClr val="accent2">
                    <a:lumMod val="50000"/>
                  </a:schemeClr>
                </a:solidFill>
                <a:latin typeface="Calibri" panose="020F0502020204030204" pitchFamily="34" charset="0"/>
              </a:rPr>
              <a:t>The classification of mental illness using motor activity data </a:t>
            </a:r>
            <a:endParaRPr lang="en-US" sz="4400" dirty="0">
              <a:solidFill>
                <a:schemeClr val="accent2">
                  <a:lumMod val="50000"/>
                </a:schemeClr>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John Fitzgerald R00156081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3"/>
            <a:ext cx="10351752" cy="1461631"/>
          </a:xfrm>
        </p:spPr>
        <p:txBody>
          <a:bodyPr/>
          <a:lstStyle/>
          <a:p>
            <a:r>
              <a:rPr lang="en-US" dirty="0"/>
              <a:t>methodology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13774" y="3657457"/>
            <a:ext cx="10351752" cy="1938000"/>
          </a:xfrm>
        </p:spPr>
        <p:txBody>
          <a:bodyPr vert="horz" lIns="91440" tIns="45720" rIns="91440" bIns="45720" rtlCol="0" anchor="t">
            <a:normAutofit fontScale="92500" lnSpcReduction="20000"/>
          </a:bodyPr>
          <a:lstStyle/>
          <a:p>
            <a:pPr marL="342900" indent="-342900" algn="l">
              <a:buFont typeface="Arial" panose="020B0604020202020204" pitchFamily="34" charset="0"/>
              <a:buChar char="•"/>
            </a:pPr>
            <a:r>
              <a:rPr lang="en-US" sz="2500" dirty="0">
                <a:solidFill>
                  <a:schemeClr val="tx1"/>
                </a:solidFill>
              </a:rPr>
              <a:t>Pre-Processing</a:t>
            </a:r>
          </a:p>
          <a:p>
            <a:pPr marL="342900" indent="-342900" algn="l">
              <a:buFont typeface="Arial" panose="020B0604020202020204" pitchFamily="34" charset="0"/>
              <a:buChar char="•"/>
            </a:pPr>
            <a:r>
              <a:rPr lang="en-US" sz="2500" dirty="0">
                <a:solidFill>
                  <a:schemeClr val="tx1"/>
                </a:solidFill>
              </a:rPr>
              <a:t>Data analysis</a:t>
            </a:r>
          </a:p>
          <a:p>
            <a:pPr marL="342900" indent="-342900" algn="l">
              <a:buFont typeface="Arial" panose="020B0604020202020204" pitchFamily="34" charset="0"/>
              <a:buChar char="•"/>
            </a:pPr>
            <a:r>
              <a:rPr lang="en-US" sz="2500" dirty="0">
                <a:solidFill>
                  <a:schemeClr val="tx1"/>
                </a:solidFill>
              </a:rPr>
              <a:t>Modelling</a:t>
            </a:r>
          </a:p>
          <a:p>
            <a:pPr marL="342900" indent="-342900" algn="l">
              <a:buFont typeface="Arial" panose="020B0604020202020204" pitchFamily="34" charset="0"/>
              <a:buChar char="•"/>
            </a:pPr>
            <a:r>
              <a:rPr lang="en-US" sz="2500" dirty="0">
                <a:solidFill>
                  <a:schemeClr val="tx1"/>
                </a:solidFill>
              </a:rPr>
              <a:t>EVALUATION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7184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Pre-processing	</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5/4/2023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8" name="Content Placeholder 7">
            <a:extLst>
              <a:ext uri="{FF2B5EF4-FFF2-40B4-BE49-F238E27FC236}">
                <a16:creationId xmlns:a16="http://schemas.microsoft.com/office/drawing/2014/main" id="{4E2171FE-6613-5190-E153-D825DBE8DF9C}"/>
              </a:ext>
            </a:extLst>
          </p:cNvPr>
          <p:cNvSpPr>
            <a:spLocks noGrp="1"/>
          </p:cNvSpPr>
          <p:nvPr>
            <p:ph idx="1"/>
          </p:nvPr>
        </p:nvSpPr>
        <p:spPr>
          <a:xfrm>
            <a:off x="913775" y="1906955"/>
            <a:ext cx="10364452" cy="3884246"/>
          </a:xfrm>
        </p:spPr>
        <p:txBody>
          <a:bodyPr>
            <a:normAutofit lnSpcReduction="10000"/>
          </a:bodyPr>
          <a:lstStyle/>
          <a:p>
            <a:r>
              <a:rPr lang="en-IE" dirty="0"/>
              <a:t>Merge 77 .csv files</a:t>
            </a:r>
          </a:p>
          <a:p>
            <a:r>
              <a:rPr lang="en-IE" dirty="0"/>
              <a:t>Summary statistics and data checking</a:t>
            </a:r>
          </a:p>
          <a:p>
            <a:r>
              <a:rPr lang="en-IE" dirty="0"/>
              <a:t>‘Class’ category created [0: Control; 1: depression; 2: SCHIZOPHRENIA]</a:t>
            </a:r>
          </a:p>
          <a:p>
            <a:r>
              <a:rPr lang="en-IE" dirty="0"/>
              <a:t>DAYS WITH 1440 MINUTES ONLY USED</a:t>
            </a:r>
          </a:p>
          <a:p>
            <a:r>
              <a:rPr lang="en-IE" dirty="0"/>
              <a:t>DAYS WITH 0 TOTAL FOR 1440 MINUTES DROPPED (86 DAYS) </a:t>
            </a:r>
          </a:p>
          <a:p>
            <a:r>
              <a:rPr lang="en-IE" dirty="0"/>
              <a:t>FEATURE EXTRACTION: ‘</a:t>
            </a:r>
            <a:r>
              <a:rPr lang="en-IE" dirty="0" err="1"/>
              <a:t>f.mean</a:t>
            </a:r>
            <a:r>
              <a:rPr lang="en-IE" dirty="0"/>
              <a:t>’; ‘F.sd’; ‘</a:t>
            </a:r>
            <a:r>
              <a:rPr lang="en-IE" dirty="0" err="1"/>
              <a:t>f.propzeros</a:t>
            </a:r>
            <a:r>
              <a:rPr lang="en-IE" dirty="0"/>
              <a:t>’ </a:t>
            </a:r>
          </a:p>
          <a:p>
            <a:r>
              <a:rPr lang="en-IE" dirty="0"/>
              <a:t>1283 FEATURE VECTORS – 354 DEPRESSION, 605 CONTROL, 324 SHIZOPHRENIA</a:t>
            </a:r>
          </a:p>
          <a:p>
            <a:r>
              <a:rPr lang="en-IE" dirty="0"/>
              <a:t>‘Category’, ‘counter’, ‘</a:t>
            </a:r>
            <a:r>
              <a:rPr lang="en-IE" dirty="0" err="1"/>
              <a:t>patientid</a:t>
            </a:r>
            <a:r>
              <a:rPr lang="en-IE" dirty="0"/>
              <a:t>’ FIELDS CREATED FOR VISUALIZATIONS</a:t>
            </a:r>
          </a:p>
          <a:p>
            <a:endParaRPr lang="en-IE" dirty="0"/>
          </a:p>
        </p:txBody>
      </p:sp>
    </p:spTree>
    <p:extLst>
      <p:ext uri="{BB962C8B-B14F-4D97-AF65-F5344CB8AC3E}">
        <p14:creationId xmlns:p14="http://schemas.microsoft.com/office/powerpoint/2010/main" val="333308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DATA ANALYSIS		</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5/4/2023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8" name="Content Placeholder 7">
            <a:extLst>
              <a:ext uri="{FF2B5EF4-FFF2-40B4-BE49-F238E27FC236}">
                <a16:creationId xmlns:a16="http://schemas.microsoft.com/office/drawing/2014/main" id="{4E2171FE-6613-5190-E153-D825DBE8DF9C}"/>
              </a:ext>
            </a:extLst>
          </p:cNvPr>
          <p:cNvSpPr>
            <a:spLocks noGrp="1"/>
          </p:cNvSpPr>
          <p:nvPr>
            <p:ph idx="1"/>
          </p:nvPr>
        </p:nvSpPr>
        <p:spPr>
          <a:xfrm>
            <a:off x="913775" y="1906955"/>
            <a:ext cx="10364452" cy="3884246"/>
          </a:xfrm>
        </p:spPr>
        <p:txBody>
          <a:bodyPr>
            <a:normAutofit/>
          </a:bodyPr>
          <a:lstStyle/>
          <a:p>
            <a:r>
              <a:rPr lang="en-IE" dirty="0"/>
              <a:t>USED PARADATA TO COMPARE SIMILAR INDIVIDUALS FROM EACH GROUP</a:t>
            </a:r>
          </a:p>
          <a:p>
            <a:r>
              <a:rPr lang="en-IE" dirty="0"/>
              <a:t>FEMALE/MALE PARTICPANTS WITH MODERATE DEPRESSION AND </a:t>
            </a:r>
            <a:r>
              <a:rPr lang="en-IE" dirty="0" err="1"/>
              <a:t>SCHoZPHRENIA</a:t>
            </a:r>
            <a:r>
              <a:rPr lang="en-IE" dirty="0"/>
              <a:t> AGAINST A CONTROL FEMALE/MALE of similar age </a:t>
            </a:r>
          </a:p>
          <a:p>
            <a:r>
              <a:rPr lang="en-IE" dirty="0"/>
              <a:t>gain insight to activity levels between individual </a:t>
            </a:r>
            <a:r>
              <a:rPr lang="en-IE" dirty="0" err="1"/>
              <a:t>partipants</a:t>
            </a:r>
            <a:r>
              <a:rPr lang="en-IE" dirty="0"/>
              <a:t> </a:t>
            </a:r>
          </a:p>
          <a:p>
            <a:pPr marL="0" indent="0">
              <a:buNone/>
            </a:pPr>
            <a:endParaRPr lang="en-IE" dirty="0"/>
          </a:p>
        </p:txBody>
      </p:sp>
    </p:spTree>
    <p:extLst>
      <p:ext uri="{BB962C8B-B14F-4D97-AF65-F5344CB8AC3E}">
        <p14:creationId xmlns:p14="http://schemas.microsoft.com/office/powerpoint/2010/main" val="95841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Data analysis	</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551400124"/>
              </p:ext>
            </p:extLst>
          </p:nvPr>
        </p:nvGraphicFramePr>
        <p:xfrm>
          <a:off x="1205707" y="2501900"/>
          <a:ext cx="9780585" cy="101092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r>
                        <a:rPr lang="en-US" b="1" dirty="0">
                          <a:latin typeface="Tenorite" pitchFamily="2" charset="0"/>
                        </a:rPr>
                        <a:t>TOTAL NO DAYS</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MINIMUM</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MAXIMUM</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MEDIAN AND MODE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TOTAL DAYS WITH 1440 mins.</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1534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16</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1369</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5/4/2023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p:txBody>
          <a:bodyPr vert="horz" lIns="91440" tIns="45720" rIns="91440" bIns="45720" rtlCol="0" anchor="t">
            <a:normAutofit fontScale="92500" lnSpcReduction="10000"/>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p:txBody>
          <a:bodyPr/>
          <a:lstStyle/>
          <a:p>
            <a:fld id="{7FA0C2EE-8499-394A-A22C-DABDB4752AEE}" type="datetime1">
              <a:rPr lang="en-US" smtClean="0"/>
              <a:pPr/>
              <a:t>5/4/2023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fontScale="92500" lnSpcReduction="10000"/>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Arial" panose="020B0604020202020204" pitchFamily="34" charset="0"/>
              <a:buChar char="•"/>
            </a:pPr>
            <a:r>
              <a:rPr lang="en-US" dirty="0"/>
              <a:t>Introduction </a:t>
            </a:r>
          </a:p>
          <a:p>
            <a:pPr marL="457200" indent="-457200">
              <a:buFont typeface="Arial" panose="020B0604020202020204" pitchFamily="34" charset="0"/>
              <a:buChar char="•"/>
            </a:pPr>
            <a:r>
              <a:rPr lang="en-US" dirty="0"/>
              <a:t>Aims</a:t>
            </a:r>
          </a:p>
          <a:p>
            <a:pPr marL="457200" indent="-457200">
              <a:buFont typeface="Arial" panose="020B0604020202020204" pitchFamily="34" charset="0"/>
              <a:buChar char="•"/>
            </a:pPr>
            <a:r>
              <a:rPr lang="en-US" dirty="0"/>
              <a:t>Literature Review</a:t>
            </a:r>
          </a:p>
          <a:p>
            <a:pPr marL="457200" indent="-457200">
              <a:buFont typeface="Arial" panose="020B0604020202020204" pitchFamily="34" charset="0"/>
              <a:buChar char="•"/>
            </a:pPr>
            <a:r>
              <a:rPr lang="en-US" dirty="0"/>
              <a:t>Data Analysis</a:t>
            </a:r>
          </a:p>
          <a:p>
            <a:pPr marL="457200" indent="-457200">
              <a:buFont typeface="Arial" panose="020B0604020202020204" pitchFamily="34" charset="0"/>
              <a:buChar char="•"/>
            </a:pPr>
            <a:r>
              <a:rPr lang="en-US" dirty="0"/>
              <a:t>Methodology</a:t>
            </a:r>
          </a:p>
          <a:p>
            <a:pPr marL="457200" indent="-457200">
              <a:buFont typeface="Arial" panose="020B0604020202020204" pitchFamily="34" charset="0"/>
              <a:buChar char="•"/>
            </a:pPr>
            <a:r>
              <a:rPr lang="en-US" dirty="0"/>
              <a:t>Results</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5/4/2023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368184"/>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pPr marL="342900" indent="-342900" algn="l">
              <a:buFont typeface="Arial" panose="020B0604020202020204" pitchFamily="34" charset="0"/>
              <a:buChar char="•"/>
            </a:pPr>
            <a:r>
              <a:rPr lang="en-US" sz="2200" b="1" dirty="0">
                <a:solidFill>
                  <a:schemeClr val="tx1"/>
                </a:solidFill>
              </a:rPr>
              <a:t>Mental illnesses are a leading cause of disability worldwide</a:t>
            </a:r>
          </a:p>
          <a:p>
            <a:pPr marL="342900" indent="-342900" algn="l">
              <a:buFont typeface="Arial" panose="020B0604020202020204" pitchFamily="34" charset="0"/>
              <a:buChar char="•"/>
            </a:pPr>
            <a:r>
              <a:rPr lang="en-US" sz="2200" b="1" dirty="0">
                <a:solidFill>
                  <a:schemeClr val="tx1"/>
                </a:solidFill>
              </a:rPr>
              <a:t>Diagnosis is difficult – time consuming and costly</a:t>
            </a:r>
          </a:p>
          <a:p>
            <a:pPr marL="342900" indent="-342900" algn="l">
              <a:buFont typeface="Arial" panose="020B0604020202020204" pitchFamily="34" charset="0"/>
              <a:buChar char="•"/>
            </a:pPr>
            <a:r>
              <a:rPr lang="en-US" sz="2200" b="1" dirty="0">
                <a:solidFill>
                  <a:schemeClr val="tx1"/>
                </a:solidFill>
              </a:rPr>
              <a:t>Depression and Schizophrenic sufferers have different activity patterns to healthy controls</a:t>
            </a:r>
          </a:p>
          <a:p>
            <a:pPr marL="342900" indent="-342900" algn="l">
              <a:buFont typeface="Arial" panose="020B0604020202020204" pitchFamily="34" charset="0"/>
              <a:buChar char="•"/>
            </a:pPr>
            <a:r>
              <a:rPr lang="en-US" sz="2200" b="1" dirty="0">
                <a:solidFill>
                  <a:schemeClr val="tx1"/>
                </a:solidFill>
              </a:rPr>
              <a:t>Machine learning is an effective tool for analyzing and detecting patterns in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368184"/>
          </a:xfrm>
        </p:spPr>
        <p:txBody>
          <a:bodyPr/>
          <a:lstStyle/>
          <a:p>
            <a:r>
              <a:rPr lang="en-US" dirty="0"/>
              <a:t>Aims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a:bodyPr>
          <a:lstStyle/>
          <a:p>
            <a:pPr marL="285750" indent="-285750" algn="l">
              <a:buFont typeface="Arial" panose="020B0604020202020204" pitchFamily="34" charset="0"/>
              <a:buChar char="•"/>
            </a:pPr>
            <a:r>
              <a:rPr lang="en-US" sz="1500" b="1" dirty="0">
                <a:solidFill>
                  <a:schemeClr val="tx1"/>
                </a:solidFill>
              </a:rPr>
              <a:t>Can motor activity data collected from wearable devices be used to accurately classify individuals with mental illness?</a:t>
            </a:r>
          </a:p>
          <a:p>
            <a:pPr marL="285750" indent="-285750" algn="l">
              <a:buFont typeface="Arial" panose="020B0604020202020204" pitchFamily="34" charset="0"/>
              <a:buChar char="•"/>
            </a:pPr>
            <a:r>
              <a:rPr lang="en-US" sz="1500" b="1" dirty="0">
                <a:solidFill>
                  <a:schemeClr val="tx1"/>
                </a:solidFill>
              </a:rPr>
              <a:t>What ML algorithms are the most effective for the classification of mental illness?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01283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t>Literature sources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p:txBody>
          <a:bodyPr vert="horz" lIns="91440" tIns="45720" rIns="91440" bIns="45720" rtlCol="0" anchor="t">
            <a:normAutofit/>
          </a:bodyPr>
          <a:lstStyle/>
          <a:p>
            <a:r>
              <a:rPr lang="en-US" dirty="0"/>
              <a:t>&amp; Previous studies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3"/>
            <a:ext cx="10351752" cy="1461631"/>
          </a:xfrm>
        </p:spPr>
        <p:txBody>
          <a:bodyPr/>
          <a:lstStyle/>
          <a:p>
            <a:r>
              <a:rPr lang="en-US" dirty="0"/>
              <a:t>Data sources baseline papers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13774" y="3657457"/>
            <a:ext cx="10351752" cy="1938000"/>
          </a:xfrm>
        </p:spPr>
        <p:txBody>
          <a:bodyPr vert="horz" lIns="91440" tIns="45720" rIns="91440" bIns="45720" rtlCol="0" anchor="t">
            <a:normAutofit fontScale="62500" lnSpcReduction="20000"/>
          </a:bodyPr>
          <a:lstStyle/>
          <a:p>
            <a:pPr marL="342900" indent="-342900" algn="l">
              <a:buFont typeface="Arial" panose="020B0604020202020204" pitchFamily="34" charset="0"/>
              <a:buChar char="•"/>
            </a:pPr>
            <a:r>
              <a:rPr lang="en-US" sz="2500" dirty="0"/>
              <a:t>‘</a:t>
            </a:r>
            <a:r>
              <a:rPr lang="en-US" sz="2500" dirty="0" err="1">
                <a:solidFill>
                  <a:schemeClr val="tx1"/>
                </a:solidFill>
              </a:rPr>
              <a:t>Depresjon</a:t>
            </a:r>
            <a:r>
              <a:rPr lang="en-US" sz="2500" dirty="0">
                <a:solidFill>
                  <a:schemeClr val="tx1"/>
                </a:solidFill>
              </a:rPr>
              <a:t>: A motor activity database of Depression episodes in unipolar and bipolar patients’</a:t>
            </a:r>
          </a:p>
          <a:p>
            <a:pPr marL="742950" lvl="1" indent="-285750">
              <a:buFont typeface="Arial" panose="020B0604020202020204" pitchFamily="34" charset="0"/>
              <a:buChar char="•"/>
            </a:pPr>
            <a:r>
              <a:rPr lang="en-US" sz="2500" dirty="0">
                <a:solidFill>
                  <a:schemeClr val="tx1"/>
                </a:solidFill>
              </a:rPr>
              <a:t>Zip containing 55 .csv (23 ‘condition’ and 32 control)</a:t>
            </a:r>
          </a:p>
          <a:p>
            <a:pPr marL="742950" lvl="1" indent="-285750">
              <a:buFont typeface="Arial" panose="020B0604020202020204" pitchFamily="34" charset="0"/>
              <a:buChar char="•"/>
            </a:pPr>
            <a:r>
              <a:rPr lang="en-US" sz="2500" dirty="0">
                <a:solidFill>
                  <a:schemeClr val="tx1"/>
                </a:solidFill>
              </a:rPr>
              <a:t>.csv </a:t>
            </a:r>
            <a:r>
              <a:rPr lang="en-US" sz="2500" dirty="0" err="1">
                <a:solidFill>
                  <a:schemeClr val="tx1"/>
                </a:solidFill>
              </a:rPr>
              <a:t>Paradata</a:t>
            </a:r>
            <a:r>
              <a:rPr lang="en-US" sz="2500" dirty="0">
                <a:solidFill>
                  <a:schemeClr val="tx1"/>
                </a:solidFill>
              </a:rPr>
              <a:t> about patients and controls</a:t>
            </a:r>
          </a:p>
          <a:p>
            <a:pPr marL="342900" indent="-342900" algn="l">
              <a:buFont typeface="Arial" panose="020B0604020202020204" pitchFamily="34" charset="0"/>
              <a:buChar char="•"/>
            </a:pPr>
            <a:r>
              <a:rPr lang="en-US" sz="2500" dirty="0">
                <a:solidFill>
                  <a:schemeClr val="tx1"/>
                </a:solidFill>
              </a:rPr>
              <a:t>‘</a:t>
            </a:r>
            <a:r>
              <a:rPr lang="en-US" sz="2500" dirty="0" err="1">
                <a:solidFill>
                  <a:schemeClr val="tx1"/>
                </a:solidFill>
              </a:rPr>
              <a:t>Psykose</a:t>
            </a:r>
            <a:r>
              <a:rPr lang="en-US" sz="2500" dirty="0">
                <a:solidFill>
                  <a:schemeClr val="tx1"/>
                </a:solidFill>
              </a:rPr>
              <a:t>: A motor activity database of patients with schizophrenia’ </a:t>
            </a:r>
          </a:p>
          <a:p>
            <a:pPr marL="742950" lvl="1" indent="-285750">
              <a:buFont typeface="Arial" panose="020B0604020202020204" pitchFamily="34" charset="0"/>
              <a:buChar char="•"/>
            </a:pPr>
            <a:r>
              <a:rPr lang="en-US" sz="2500" dirty="0">
                <a:solidFill>
                  <a:schemeClr val="tx1"/>
                </a:solidFill>
              </a:rPr>
              <a:t>Zip containing 44 .csv (22 ‘patient’ and 32 control)</a:t>
            </a:r>
          </a:p>
          <a:p>
            <a:pPr marL="742950" lvl="1" indent="-285750">
              <a:buFont typeface="Arial" panose="020B0604020202020204" pitchFamily="34" charset="0"/>
              <a:buChar char="•"/>
            </a:pPr>
            <a:r>
              <a:rPr lang="en-US" sz="2500" dirty="0">
                <a:solidFill>
                  <a:schemeClr val="tx1"/>
                </a:solidFill>
              </a:rPr>
              <a:t>Baseline code of model classification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3632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Data sources and studies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1431401"/>
          </a:xfrm>
        </p:spPr>
        <p:txBody>
          <a:bodyPr vert="horz" lIns="91440" tIns="45720" rIns="91440" bIns="45720" rtlCol="0" anchor="t">
            <a:normAutofit/>
          </a:bodyPr>
          <a:lstStyle/>
          <a:p>
            <a:r>
              <a:rPr lang="en-US" dirty="0"/>
              <a:t>22 ‘patient’ participants diagnosed with schizophrenia</a:t>
            </a:r>
          </a:p>
          <a:p>
            <a:r>
              <a:rPr lang="en-US" dirty="0"/>
              <a:t>32 healthy ‘control’ participants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5/4/2023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Thesis 2023 J Fitzgerald R00156081</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1431401"/>
          </a:xfrm>
        </p:spPr>
        <p:txBody>
          <a:bodyPr vert="horz" lIns="91440" tIns="45720" rIns="91440" bIns="45720" rtlCol="0" anchor="t">
            <a:normAutofit/>
          </a:bodyPr>
          <a:lstStyle/>
          <a:p>
            <a:r>
              <a:rPr lang="en-US" dirty="0"/>
              <a:t>23 ‘condition’ participants diagnosed with depression</a:t>
            </a:r>
          </a:p>
          <a:p>
            <a:r>
              <a:rPr lang="en-US" dirty="0"/>
              <a:t>32 healthy ‘control’ participants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p:txBody>
          <a:bodyPr/>
          <a:lstStyle/>
          <a:p>
            <a:r>
              <a:rPr lang="en-US" dirty="0"/>
              <a:t>‘</a:t>
            </a:r>
            <a:r>
              <a:rPr lang="en-US" dirty="0" err="1"/>
              <a:t>Psychose</a:t>
            </a:r>
            <a:r>
              <a:rPr lang="en-US" dirty="0"/>
              <a:t>’ dataset</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p:txBody>
          <a:bodyPr/>
          <a:lstStyle/>
          <a:p>
            <a:r>
              <a:rPr lang="en-US" dirty="0"/>
              <a:t>‘</a:t>
            </a:r>
            <a:r>
              <a:rPr lang="en-US" dirty="0" err="1"/>
              <a:t>Depresjon</a:t>
            </a:r>
            <a:r>
              <a:rPr lang="en-US" dirty="0"/>
              <a:t>’ dataset</a:t>
            </a:r>
          </a:p>
        </p:txBody>
      </p:sp>
      <p:sp>
        <p:nvSpPr>
          <p:cNvPr id="11" name="TextBox 10">
            <a:extLst>
              <a:ext uri="{FF2B5EF4-FFF2-40B4-BE49-F238E27FC236}">
                <a16:creationId xmlns:a16="http://schemas.microsoft.com/office/drawing/2014/main" id="{BFF69FC4-6F64-4678-8DE7-D0FB8CD8C899}"/>
              </a:ext>
            </a:extLst>
          </p:cNvPr>
          <p:cNvSpPr txBox="1"/>
          <p:nvPr/>
        </p:nvSpPr>
        <p:spPr>
          <a:xfrm>
            <a:off x="1065576" y="4739780"/>
            <a:ext cx="9087700" cy="369332"/>
          </a:xfrm>
          <a:prstGeom prst="rect">
            <a:avLst/>
          </a:prstGeom>
          <a:noFill/>
        </p:spPr>
        <p:txBody>
          <a:bodyPr wrap="square" rtlCol="0">
            <a:spAutoFit/>
          </a:bodyPr>
          <a:lstStyle/>
          <a:p>
            <a:r>
              <a:rPr lang="en-US" dirty="0"/>
              <a:t>Overall - 77 participants each containing one minute interval measures of activity for duration</a:t>
            </a:r>
            <a:endParaRPr lang="en-IE" dirty="0"/>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13774" y="828564"/>
            <a:ext cx="10351752" cy="1470020"/>
          </a:xfrm>
        </p:spPr>
        <p:txBody>
          <a:bodyPr/>
          <a:lstStyle/>
          <a:p>
            <a:r>
              <a:rPr lang="en-US" dirty="0"/>
              <a:t>Other studies consulted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85000" lnSpcReduction="10000"/>
          </a:bodyPr>
          <a:lstStyle/>
          <a:p>
            <a:pPr marL="342900" indent="-342900" algn="l">
              <a:buFont typeface="Arial" panose="020B0604020202020204" pitchFamily="34" charset="0"/>
              <a:buChar char="•"/>
            </a:pPr>
            <a:r>
              <a:rPr lang="en-US" dirty="0">
                <a:solidFill>
                  <a:schemeClr val="tx1"/>
                </a:solidFill>
              </a:rPr>
              <a:t>‘Classification of depressive and schizophrenic episodes using night-time motor activity signals’</a:t>
            </a:r>
          </a:p>
          <a:p>
            <a:pPr marL="342900" indent="-342900" algn="l">
              <a:buFont typeface="Arial" panose="020B0604020202020204" pitchFamily="34" charset="0"/>
              <a:buChar char="•"/>
            </a:pPr>
            <a:r>
              <a:rPr lang="en-US" dirty="0">
                <a:solidFill>
                  <a:schemeClr val="tx1"/>
                </a:solidFill>
              </a:rPr>
              <a:t>‘A data-driven approach for the analysis of behavioral disorders with a focus on classification estimates’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5/4/2023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Thesis 2023 J Fitzgerald R00156081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6819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t>Methodology</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6603048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TM04033925[[fn=Droplet]]</Template>
  <TotalTime>234</TotalTime>
  <Words>558</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Tw Cen MT</vt:lpstr>
      <vt:lpstr>Droplet</vt:lpstr>
      <vt:lpstr>The classification of mental illness using motor activity data </vt:lpstr>
      <vt:lpstr>Agenda</vt:lpstr>
      <vt:lpstr>Introduction</vt:lpstr>
      <vt:lpstr>Aims</vt:lpstr>
      <vt:lpstr>Literature sources</vt:lpstr>
      <vt:lpstr>Data sources baseline papers </vt:lpstr>
      <vt:lpstr>Data sources and studies</vt:lpstr>
      <vt:lpstr>Other studies consulted </vt:lpstr>
      <vt:lpstr>Methodology</vt:lpstr>
      <vt:lpstr>methodology </vt:lpstr>
      <vt:lpstr>Pre-processing </vt:lpstr>
      <vt:lpstr>DATA ANALYSIS  </vt:lpstr>
      <vt:lpstr>Data analysis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classification of mental illness using motor activity data </dc:title>
  <dc:creator>John Fitzgerald</dc:creator>
  <cp:lastModifiedBy>John Fitzgerald</cp:lastModifiedBy>
  <cp:revision>5</cp:revision>
  <dcterms:created xsi:type="dcterms:W3CDTF">2023-05-03T08:01:06Z</dcterms:created>
  <dcterms:modified xsi:type="dcterms:W3CDTF">2023-05-04T11:33:38Z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