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3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>
      <p:cViewPr varScale="1">
        <p:scale>
          <a:sx n="100" d="100"/>
          <a:sy n="100" d="100"/>
        </p:scale>
        <p:origin x="124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FB03CE-AF4A-41C6-855C-CCD28E03C9B7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D19116-38ED-4516-84AD-A5F97DF77953}">
      <dgm:prSet phldrT="[Text]"/>
      <dgm:spPr/>
      <dgm:t>
        <a:bodyPr/>
        <a:lstStyle/>
        <a:p>
          <a:r>
            <a:rPr lang="en-US" dirty="0"/>
            <a:t>A developer makes an ERROR..</a:t>
          </a:r>
        </a:p>
      </dgm:t>
    </dgm:pt>
    <dgm:pt modelId="{BDF4793D-9A75-4416-A354-E7BA056A397E}" type="parTrans" cxnId="{AFC6B8F9-BAE9-4DAE-8873-74D9FC1C85BC}">
      <dgm:prSet/>
      <dgm:spPr/>
      <dgm:t>
        <a:bodyPr/>
        <a:lstStyle/>
        <a:p>
          <a:endParaRPr lang="en-US"/>
        </a:p>
      </dgm:t>
    </dgm:pt>
    <dgm:pt modelId="{BCD26460-BE9D-4073-8E56-17246D41C1D8}" type="sibTrans" cxnId="{AFC6B8F9-BAE9-4DAE-8873-74D9FC1C85BC}">
      <dgm:prSet/>
      <dgm:spPr/>
      <dgm:t>
        <a:bodyPr/>
        <a:lstStyle/>
        <a:p>
          <a:endParaRPr lang="en-US"/>
        </a:p>
      </dgm:t>
    </dgm:pt>
    <dgm:pt modelId="{A8055ECD-7041-48A1-B62F-063ABE8BF688}">
      <dgm:prSet phldrT="[Text]"/>
      <dgm:spPr/>
      <dgm:t>
        <a:bodyPr/>
        <a:lstStyle/>
        <a:p>
          <a:r>
            <a:rPr lang="en-US" dirty="0"/>
            <a:t>..and injects a DEFECT into the software..</a:t>
          </a:r>
        </a:p>
      </dgm:t>
    </dgm:pt>
    <dgm:pt modelId="{A50FD554-139C-4B57-B084-A85514CE160F}" type="parTrans" cxnId="{E20A8C3C-93C9-4145-88C4-3C97F60D3842}">
      <dgm:prSet/>
      <dgm:spPr/>
      <dgm:t>
        <a:bodyPr/>
        <a:lstStyle/>
        <a:p>
          <a:endParaRPr lang="en-US"/>
        </a:p>
      </dgm:t>
    </dgm:pt>
    <dgm:pt modelId="{865C3096-B65A-43D9-B520-4A3B5DF26478}" type="sibTrans" cxnId="{E20A8C3C-93C9-4145-88C4-3C97F60D3842}">
      <dgm:prSet/>
      <dgm:spPr/>
      <dgm:t>
        <a:bodyPr/>
        <a:lstStyle/>
        <a:p>
          <a:endParaRPr lang="en-US"/>
        </a:p>
      </dgm:t>
    </dgm:pt>
    <dgm:pt modelId="{8871D5A5-A3FA-442A-A3FF-2F8CDBFB71E2}">
      <dgm:prSet phldrT="[Text]"/>
      <dgm:spPr/>
      <dgm:t>
        <a:bodyPr/>
        <a:lstStyle/>
        <a:p>
          <a:r>
            <a:rPr lang="en-US" dirty="0"/>
            <a:t>..and the FAULT causes the software to fail.</a:t>
          </a:r>
        </a:p>
      </dgm:t>
    </dgm:pt>
    <dgm:pt modelId="{CDEB8ED2-2746-41F8-B307-3A9CF0E3437B}" type="parTrans" cxnId="{4D3BBEDF-7556-4475-BFE4-0793F177953D}">
      <dgm:prSet/>
      <dgm:spPr/>
      <dgm:t>
        <a:bodyPr/>
        <a:lstStyle/>
        <a:p>
          <a:endParaRPr lang="en-US"/>
        </a:p>
      </dgm:t>
    </dgm:pt>
    <dgm:pt modelId="{81633C8F-4574-405D-B2C3-96563808DE8F}" type="sibTrans" cxnId="{4D3BBEDF-7556-4475-BFE4-0793F177953D}">
      <dgm:prSet/>
      <dgm:spPr/>
      <dgm:t>
        <a:bodyPr/>
        <a:lstStyle/>
        <a:p>
          <a:endParaRPr lang="en-US"/>
        </a:p>
      </dgm:t>
    </dgm:pt>
    <dgm:pt modelId="{976E804E-6DC4-4F2F-9DCD-AFC2F4876E4F}" type="pres">
      <dgm:prSet presAssocID="{F0FB03CE-AF4A-41C6-855C-CCD28E03C9B7}" presName="Name0" presStyleCnt="0">
        <dgm:presLayoutVars>
          <dgm:dir/>
          <dgm:animLvl val="lvl"/>
          <dgm:resizeHandles val="exact"/>
        </dgm:presLayoutVars>
      </dgm:prSet>
      <dgm:spPr/>
    </dgm:pt>
    <dgm:pt modelId="{4D611ECB-5C50-48A8-A109-C5B60D7A064C}" type="pres">
      <dgm:prSet presAssocID="{8871D5A5-A3FA-442A-A3FF-2F8CDBFB71E2}" presName="boxAndChildren" presStyleCnt="0"/>
      <dgm:spPr/>
    </dgm:pt>
    <dgm:pt modelId="{37761348-DFE3-46FB-A4A6-75767151C79B}" type="pres">
      <dgm:prSet presAssocID="{8871D5A5-A3FA-442A-A3FF-2F8CDBFB71E2}" presName="parentTextBox" presStyleLbl="node1" presStyleIdx="0" presStyleCnt="3"/>
      <dgm:spPr/>
    </dgm:pt>
    <dgm:pt modelId="{774D86F4-E5E6-40B3-8E0A-64D77D8D6D18}" type="pres">
      <dgm:prSet presAssocID="{865C3096-B65A-43D9-B520-4A3B5DF26478}" presName="sp" presStyleCnt="0"/>
      <dgm:spPr/>
    </dgm:pt>
    <dgm:pt modelId="{9A80A88B-3819-474C-88F2-48DE6288230C}" type="pres">
      <dgm:prSet presAssocID="{A8055ECD-7041-48A1-B62F-063ABE8BF688}" presName="arrowAndChildren" presStyleCnt="0"/>
      <dgm:spPr/>
    </dgm:pt>
    <dgm:pt modelId="{3E3391FC-9125-493E-B505-A57A1A070E25}" type="pres">
      <dgm:prSet presAssocID="{A8055ECD-7041-48A1-B62F-063ABE8BF688}" presName="parentTextArrow" presStyleLbl="node1" presStyleIdx="1" presStyleCnt="3"/>
      <dgm:spPr/>
    </dgm:pt>
    <dgm:pt modelId="{DCDE1E3D-EBB3-48A7-B1FD-748CC0A5AF7A}" type="pres">
      <dgm:prSet presAssocID="{BCD26460-BE9D-4073-8E56-17246D41C1D8}" presName="sp" presStyleCnt="0"/>
      <dgm:spPr/>
    </dgm:pt>
    <dgm:pt modelId="{4CD2AE4C-833A-4A4E-90A2-DFCCC9CD68B1}" type="pres">
      <dgm:prSet presAssocID="{24D19116-38ED-4516-84AD-A5F97DF77953}" presName="arrowAndChildren" presStyleCnt="0"/>
      <dgm:spPr/>
    </dgm:pt>
    <dgm:pt modelId="{CD1EAFF6-E7F5-44F4-B6D4-806E3673A9DC}" type="pres">
      <dgm:prSet presAssocID="{24D19116-38ED-4516-84AD-A5F97DF77953}" presName="parentTextArrow" presStyleLbl="node1" presStyleIdx="2" presStyleCnt="3"/>
      <dgm:spPr/>
    </dgm:pt>
  </dgm:ptLst>
  <dgm:cxnLst>
    <dgm:cxn modelId="{EBD09935-51C7-4C7B-8B7E-43E31CD13E45}" type="presOf" srcId="{F0FB03CE-AF4A-41C6-855C-CCD28E03C9B7}" destId="{976E804E-6DC4-4F2F-9DCD-AFC2F4876E4F}" srcOrd="0" destOrd="0" presId="urn:microsoft.com/office/officeart/2005/8/layout/process4"/>
    <dgm:cxn modelId="{E20A8C3C-93C9-4145-88C4-3C97F60D3842}" srcId="{F0FB03CE-AF4A-41C6-855C-CCD28E03C9B7}" destId="{A8055ECD-7041-48A1-B62F-063ABE8BF688}" srcOrd="1" destOrd="0" parTransId="{A50FD554-139C-4B57-B084-A85514CE160F}" sibTransId="{865C3096-B65A-43D9-B520-4A3B5DF26478}"/>
    <dgm:cxn modelId="{0F16F87A-8156-4057-A17F-17FA81DD55D9}" type="presOf" srcId="{24D19116-38ED-4516-84AD-A5F97DF77953}" destId="{CD1EAFF6-E7F5-44F4-B6D4-806E3673A9DC}" srcOrd="0" destOrd="0" presId="urn:microsoft.com/office/officeart/2005/8/layout/process4"/>
    <dgm:cxn modelId="{4825CBBF-CA62-4300-ABAD-EBDC9FBD8147}" type="presOf" srcId="{A8055ECD-7041-48A1-B62F-063ABE8BF688}" destId="{3E3391FC-9125-493E-B505-A57A1A070E25}" srcOrd="0" destOrd="0" presId="urn:microsoft.com/office/officeart/2005/8/layout/process4"/>
    <dgm:cxn modelId="{4D3BBEDF-7556-4475-BFE4-0793F177953D}" srcId="{F0FB03CE-AF4A-41C6-855C-CCD28E03C9B7}" destId="{8871D5A5-A3FA-442A-A3FF-2F8CDBFB71E2}" srcOrd="2" destOrd="0" parTransId="{CDEB8ED2-2746-41F8-B307-3A9CF0E3437B}" sibTransId="{81633C8F-4574-405D-B2C3-96563808DE8F}"/>
    <dgm:cxn modelId="{312E43F0-B893-473E-A173-ACBF63188DC3}" type="presOf" srcId="{8871D5A5-A3FA-442A-A3FF-2F8CDBFB71E2}" destId="{37761348-DFE3-46FB-A4A6-75767151C79B}" srcOrd="0" destOrd="0" presId="urn:microsoft.com/office/officeart/2005/8/layout/process4"/>
    <dgm:cxn modelId="{AFC6B8F9-BAE9-4DAE-8873-74D9FC1C85BC}" srcId="{F0FB03CE-AF4A-41C6-855C-CCD28E03C9B7}" destId="{24D19116-38ED-4516-84AD-A5F97DF77953}" srcOrd="0" destOrd="0" parTransId="{BDF4793D-9A75-4416-A354-E7BA056A397E}" sibTransId="{BCD26460-BE9D-4073-8E56-17246D41C1D8}"/>
    <dgm:cxn modelId="{258110DF-815E-4AE7-9830-B8C470A9BF11}" type="presParOf" srcId="{976E804E-6DC4-4F2F-9DCD-AFC2F4876E4F}" destId="{4D611ECB-5C50-48A8-A109-C5B60D7A064C}" srcOrd="0" destOrd="0" presId="urn:microsoft.com/office/officeart/2005/8/layout/process4"/>
    <dgm:cxn modelId="{170A224B-BE32-4CBD-83AB-FEFDAF6686FE}" type="presParOf" srcId="{4D611ECB-5C50-48A8-A109-C5B60D7A064C}" destId="{37761348-DFE3-46FB-A4A6-75767151C79B}" srcOrd="0" destOrd="0" presId="urn:microsoft.com/office/officeart/2005/8/layout/process4"/>
    <dgm:cxn modelId="{4CB55A36-97C6-48EA-9E11-94EE93831FED}" type="presParOf" srcId="{976E804E-6DC4-4F2F-9DCD-AFC2F4876E4F}" destId="{774D86F4-E5E6-40B3-8E0A-64D77D8D6D18}" srcOrd="1" destOrd="0" presId="urn:microsoft.com/office/officeart/2005/8/layout/process4"/>
    <dgm:cxn modelId="{2EC5F11A-E292-4825-B9B9-D92CF08077A7}" type="presParOf" srcId="{976E804E-6DC4-4F2F-9DCD-AFC2F4876E4F}" destId="{9A80A88B-3819-474C-88F2-48DE6288230C}" srcOrd="2" destOrd="0" presId="urn:microsoft.com/office/officeart/2005/8/layout/process4"/>
    <dgm:cxn modelId="{E87CEA35-5CA3-4581-9DAA-2A1416761AF7}" type="presParOf" srcId="{9A80A88B-3819-474C-88F2-48DE6288230C}" destId="{3E3391FC-9125-493E-B505-A57A1A070E25}" srcOrd="0" destOrd="0" presId="urn:microsoft.com/office/officeart/2005/8/layout/process4"/>
    <dgm:cxn modelId="{73073415-AAB4-4257-B42E-5EE40AD7AFB1}" type="presParOf" srcId="{976E804E-6DC4-4F2F-9DCD-AFC2F4876E4F}" destId="{DCDE1E3D-EBB3-48A7-B1FD-748CC0A5AF7A}" srcOrd="3" destOrd="0" presId="urn:microsoft.com/office/officeart/2005/8/layout/process4"/>
    <dgm:cxn modelId="{AE5DF4C2-F66B-44CF-91D0-30F29BE3B465}" type="presParOf" srcId="{976E804E-6DC4-4F2F-9DCD-AFC2F4876E4F}" destId="{4CD2AE4C-833A-4A4E-90A2-DFCCC9CD68B1}" srcOrd="4" destOrd="0" presId="urn:microsoft.com/office/officeart/2005/8/layout/process4"/>
    <dgm:cxn modelId="{37B29521-0589-414A-AD42-73B1F4BC5B98}" type="presParOf" srcId="{4CD2AE4C-833A-4A4E-90A2-DFCCC9CD68B1}" destId="{CD1EAFF6-E7F5-44F4-B6D4-806E3673A9D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761348-DFE3-46FB-A4A6-75767151C79B}">
      <dsp:nvSpPr>
        <dsp:cNvPr id="0" name=""/>
        <dsp:cNvSpPr/>
      </dsp:nvSpPr>
      <dsp:spPr>
        <a:xfrm>
          <a:off x="0" y="2822578"/>
          <a:ext cx="8229600" cy="92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..and the FAULT causes the software to fail.</a:t>
          </a:r>
        </a:p>
      </dsp:txBody>
      <dsp:txXfrm>
        <a:off x="0" y="2822578"/>
        <a:ext cx="8229600" cy="926433"/>
      </dsp:txXfrm>
    </dsp:sp>
    <dsp:sp modelId="{3E3391FC-9125-493E-B505-A57A1A070E25}">
      <dsp:nvSpPr>
        <dsp:cNvPr id="0" name=""/>
        <dsp:cNvSpPr/>
      </dsp:nvSpPr>
      <dsp:spPr>
        <a:xfrm rot="10800000">
          <a:off x="0" y="1411620"/>
          <a:ext cx="8229600" cy="142485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..and injects a DEFECT into the software..</a:t>
          </a:r>
        </a:p>
      </dsp:txBody>
      <dsp:txXfrm rot="10800000">
        <a:off x="0" y="1411620"/>
        <a:ext cx="8229600" cy="925827"/>
      </dsp:txXfrm>
    </dsp:sp>
    <dsp:sp modelId="{CD1EAFF6-E7F5-44F4-B6D4-806E3673A9DC}">
      <dsp:nvSpPr>
        <dsp:cNvPr id="0" name=""/>
        <dsp:cNvSpPr/>
      </dsp:nvSpPr>
      <dsp:spPr>
        <a:xfrm rot="10800000">
          <a:off x="0" y="662"/>
          <a:ext cx="8229600" cy="142485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 developer makes an ERROR..</a:t>
          </a:r>
        </a:p>
      </dsp:txBody>
      <dsp:txXfrm rot="10800000">
        <a:off x="0" y="662"/>
        <a:ext cx="8229600" cy="9258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A15597A-AECC-42B2-9526-5A43383A5CF4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5E42EF9-2E20-411C-B169-20F308A5B3D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2130429"/>
            <a:ext cx="4032448" cy="2834743"/>
          </a:xfrm>
        </p:spPr>
        <p:txBody>
          <a:bodyPr tIns="0" bIns="0" anchor="t" anchorCtr="0">
            <a:normAutofit/>
          </a:bodyPr>
          <a:lstStyle>
            <a:lvl1pPr>
              <a:lnSpc>
                <a:spcPts val="4600"/>
              </a:lnSpc>
              <a:defRPr sz="4400" b="0" i="0" baseline="0">
                <a:solidFill>
                  <a:schemeClr val="tx1"/>
                </a:solidFill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9552" y="5061181"/>
            <a:ext cx="4032448" cy="1464568"/>
          </a:xfrm>
        </p:spPr>
        <p:txBody>
          <a:bodyPr>
            <a:normAutofit/>
          </a:bodyPr>
          <a:lstStyle>
            <a:lvl1pPr marL="0" indent="0" algn="l">
              <a:lnSpc>
                <a:spcPts val="2200"/>
              </a:lnSpc>
              <a:buNone/>
              <a:defRPr sz="2000" b="1" i="0" baseline="0">
                <a:solidFill>
                  <a:schemeClr val="accent1"/>
                </a:solidFill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 Title</a:t>
            </a:r>
          </a:p>
          <a:p>
            <a:r>
              <a:rPr lang="en-US" dirty="0"/>
              <a:t>The quick brown fox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93281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 Without Foot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596336" y="6356351"/>
            <a:ext cx="1008112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2"/>
                </a:solidFill>
                <a:latin typeface="Roboto Slab Regular"/>
                <a:cs typeface="Roboto Slab Regular"/>
              </a:defRPr>
            </a:lvl1pPr>
          </a:lstStyle>
          <a:p>
            <a:fld id="{64CE1A53-A0F2-4D7C-83B7-06094F2C1B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02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664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596336" y="6356351"/>
            <a:ext cx="1008112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Roboto Slab Regular"/>
                <a:cs typeface="Roboto Slab Regular"/>
              </a:defRPr>
            </a:lvl1pPr>
          </a:lstStyle>
          <a:p>
            <a:fld id="{64CE1A53-A0F2-4D7C-83B7-06094F2C1B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21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 With No Foot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73325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596336" y="6356351"/>
            <a:ext cx="1008112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2"/>
                </a:solidFill>
                <a:latin typeface="Roboto Slab Regular"/>
                <a:cs typeface="Roboto Slab Regular"/>
              </a:defRPr>
            </a:lvl1pPr>
          </a:lstStyle>
          <a:p>
            <a:fld id="{64CE1A53-A0F2-4D7C-83B7-06094F2C1B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32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2834406" cy="1162051"/>
          </a:xfrm>
        </p:spPr>
        <p:txBody>
          <a:bodyPr anchor="t" anchorCtr="0"/>
          <a:lstStyle>
            <a:lvl1pPr algn="l">
              <a:defRPr sz="2000" b="1">
                <a:solidFill>
                  <a:schemeClr val="accent5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172171"/>
          </a:xfrm>
        </p:spPr>
        <p:txBody>
          <a:bodyPr/>
          <a:lstStyle>
            <a:lvl1pPr marL="0" indent="0" algn="l">
              <a:buNone/>
              <a:defRPr sz="3200" b="1">
                <a:solidFill>
                  <a:srgbClr val="45C1C0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7544" y="1422703"/>
            <a:ext cx="2834406" cy="40101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596336" y="6356351"/>
            <a:ext cx="1008112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Roboto Slab Regular"/>
                <a:cs typeface="Roboto Slab Regular"/>
              </a:defRPr>
            </a:lvl1pPr>
          </a:lstStyle>
          <a:p>
            <a:fld id="{64CE1A53-A0F2-4D7C-83B7-06094F2C1B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39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6198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1158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2130429"/>
            <a:ext cx="4032448" cy="4466924"/>
          </a:xfrm>
        </p:spPr>
        <p:txBody>
          <a:bodyPr tIns="0" bIns="0" anchor="t" anchorCtr="0"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8379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2130429"/>
            <a:ext cx="4032448" cy="4466924"/>
          </a:xfrm>
        </p:spPr>
        <p:txBody>
          <a:bodyPr tIns="0" bIns="0" anchor="t" anchorCtr="0"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48633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der Slide 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2130429"/>
            <a:ext cx="4032448" cy="4466924"/>
          </a:xfrm>
        </p:spPr>
        <p:txBody>
          <a:bodyPr tIns="0" bIns="0" anchor="t" anchorCtr="0"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58010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ener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596336" y="6356351"/>
            <a:ext cx="1008112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Roboto Slab Regular"/>
                <a:cs typeface="Roboto Slab Regular"/>
              </a:defRPr>
            </a:lvl1pPr>
          </a:lstStyle>
          <a:p>
            <a:fld id="{64CE1A53-A0F2-4D7C-83B7-06094F2C1B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9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45C1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08788"/>
            <a:ext cx="4038600" cy="3840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08788"/>
            <a:ext cx="4038600" cy="3840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596336" y="6356351"/>
            <a:ext cx="1008112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Roboto Slab Regular"/>
                <a:cs typeface="Roboto Slab Regular"/>
              </a:defRPr>
            </a:lvl1pPr>
          </a:lstStyle>
          <a:p>
            <a:fld id="{64CE1A53-A0F2-4D7C-83B7-06094F2C1B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45C1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270349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3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000" b="1">
                <a:solidFill>
                  <a:srgbClr val="639FA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270349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596336" y="6356351"/>
            <a:ext cx="1008112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Roboto Slab Regular"/>
                <a:cs typeface="Roboto Slab Regular"/>
              </a:defRPr>
            </a:lvl1pPr>
          </a:lstStyle>
          <a:p>
            <a:fld id="{64CE1A53-A0F2-4D7C-83B7-06094F2C1B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2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E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68314" y="1701801"/>
            <a:ext cx="8207375" cy="355176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596336" y="6356351"/>
            <a:ext cx="1008112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Roboto Slab Regular"/>
                <a:cs typeface="Roboto Slab Regular"/>
              </a:defRPr>
            </a:lvl1pPr>
          </a:lstStyle>
          <a:p>
            <a:fld id="{64CE1A53-A0F2-4D7C-83B7-06094F2C1B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41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596336" y="6356351"/>
            <a:ext cx="1008112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Roboto Slab Regular"/>
                <a:cs typeface="Roboto Slab Regular"/>
              </a:defRPr>
            </a:lvl1pPr>
          </a:lstStyle>
          <a:p>
            <a:fld id="{64CE1A53-A0F2-4D7C-83B7-06094F2C1B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2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4" y="274639"/>
            <a:ext cx="821925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3749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596336" y="6356351"/>
            <a:ext cx="1008112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fld id="{64CE1A53-A0F2-4D7C-83B7-06094F2C1B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457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</p:sldLayoutIdLst>
  <p:txStyles>
    <p:titleStyle>
      <a:lvl1pPr algn="l" defTabSz="914400" rtl="0" eaLnBrk="1" latinLnBrk="0" hangingPunct="1">
        <a:spcBef>
          <a:spcPct val="0"/>
        </a:spcBef>
        <a:buNone/>
        <a:defRPr sz="3200" b="1" i="0" kern="1200">
          <a:solidFill>
            <a:schemeClr val="accent1"/>
          </a:solidFill>
          <a:latin typeface="Cambria" panose="02040503050406030204" pitchFamily="18" charset="0"/>
          <a:ea typeface="+mj-ea"/>
          <a:cs typeface="Cambria" panose="02040503050406030204" pitchFamily="18" charset="0"/>
        </a:defRPr>
      </a:lvl1pPr>
    </p:titleStyle>
    <p:bodyStyle>
      <a:lvl1pPr marL="342900" indent="-342900" algn="l" defTabSz="914400" rtl="0" eaLnBrk="1" latinLnBrk="0" hangingPunct="1">
        <a:spcBef>
          <a:spcPts val="1000"/>
        </a:spcBef>
        <a:buClr>
          <a:schemeClr val="accent2"/>
        </a:buClr>
        <a:buSzPct val="100000"/>
        <a:buFont typeface="Arial"/>
        <a:buChar char="•"/>
        <a:defRPr lang="en-US" sz="2400" kern="1200" dirty="0">
          <a:solidFill>
            <a:schemeClr val="bg1"/>
          </a:solidFill>
          <a:latin typeface="Cambria" panose="02040503050406030204" pitchFamily="18" charset="0"/>
          <a:ea typeface="+mj-ea"/>
          <a:cs typeface="+mj-cs"/>
        </a:defRPr>
      </a:lvl1pPr>
      <a:lvl2pPr marL="742950" indent="-285750" algn="l" defTabSz="914400" rtl="0" eaLnBrk="1" latinLnBrk="0" hangingPunct="1">
        <a:spcBef>
          <a:spcPts val="1000"/>
        </a:spcBef>
        <a:buClr>
          <a:schemeClr val="accent2"/>
        </a:buClr>
        <a:buSzPct val="100000"/>
        <a:buFont typeface="Arial"/>
        <a:buChar char="•"/>
        <a:defRPr sz="2400" kern="1200">
          <a:solidFill>
            <a:schemeClr val="bg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1000"/>
        </a:spcBef>
        <a:buClr>
          <a:schemeClr val="accent2"/>
        </a:buClr>
        <a:buSzPct val="100000"/>
        <a:buFont typeface="Arial"/>
        <a:buChar char="•"/>
        <a:defRPr sz="2000" kern="1200">
          <a:solidFill>
            <a:schemeClr val="bg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1000"/>
        </a:spcBef>
        <a:buClr>
          <a:schemeClr val="accent2"/>
        </a:buClr>
        <a:buSzPct val="100000"/>
        <a:buFont typeface="Arial"/>
        <a:buChar char="•"/>
        <a:defRPr sz="1600" kern="1200">
          <a:solidFill>
            <a:schemeClr val="bg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1000"/>
        </a:spcBef>
        <a:buClr>
          <a:schemeClr val="accent2"/>
        </a:buClr>
        <a:buSzPct val="100000"/>
        <a:buFont typeface="Arial"/>
        <a:buChar char="•"/>
        <a:defRPr sz="1200" kern="1200">
          <a:solidFill>
            <a:schemeClr val="bg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1 </a:t>
            </a:r>
            <a:br>
              <a:rPr lang="en-US" dirty="0"/>
            </a:br>
            <a:r>
              <a:rPr lang="en-US" dirty="0"/>
              <a:t>Fundamentals of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Planned Testing: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Rigorous testing of systems and documentation can help reduce the RISK of problems occurring in an operational environment and contribute significantly to the Quality of the released software</a:t>
            </a:r>
          </a:p>
          <a:p>
            <a:r>
              <a:rPr lang="en-US" dirty="0"/>
              <a:t>Software testing is required to meet industry-specific standards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much testing?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infinite number of tests and software is never perfect</a:t>
            </a:r>
          </a:p>
          <a:p>
            <a:r>
              <a:rPr lang="en-US" dirty="0"/>
              <a:t>So, how much testing is enough?</a:t>
            </a:r>
          </a:p>
          <a:p>
            <a:r>
              <a:rPr lang="en-US" dirty="0"/>
              <a:t>Objective coverage measures can be used</a:t>
            </a:r>
          </a:p>
          <a:p>
            <a:r>
              <a:rPr lang="en-US" dirty="0"/>
              <a:t>Standards of testing imposes a high level</a:t>
            </a:r>
          </a:p>
          <a:p>
            <a:r>
              <a:rPr lang="en-US" dirty="0"/>
              <a:t>Test design techniques</a:t>
            </a:r>
          </a:p>
          <a:p>
            <a:r>
              <a:rPr lang="en-US" dirty="0"/>
              <a:t>Time is the limiter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Experience tells us: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Bugs are sociable – they tend to cluster</a:t>
            </a:r>
          </a:p>
          <a:p>
            <a:r>
              <a:rPr lang="en-US" dirty="0"/>
              <a:t>Some parts of the system will be bug free (unchanged modules or scripts)</a:t>
            </a:r>
          </a:p>
          <a:p>
            <a:r>
              <a:rPr lang="en-US" dirty="0"/>
              <a:t>Bug fixing and maintenance are also error prone (changes can introduce other faults)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bugs we don’t find?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not in a business critical part of the system  and do not impact the customer - would the customer care?</a:t>
            </a:r>
          </a:p>
          <a:p>
            <a:r>
              <a:rPr lang="en-US" dirty="0"/>
              <a:t>If not in a system critical part of the system – should be low impact</a:t>
            </a:r>
          </a:p>
          <a:p>
            <a:r>
              <a:rPr lang="en-US" dirty="0"/>
              <a:t>They type of bugs should be obscure and be few and far between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Testing?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just running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Planning and control</a:t>
            </a:r>
          </a:p>
          <a:p>
            <a:r>
              <a:rPr lang="en-US" dirty="0"/>
              <a:t>Choosing test conditions</a:t>
            </a:r>
          </a:p>
          <a:p>
            <a:r>
              <a:rPr lang="en-US" dirty="0"/>
              <a:t>Designing test cases</a:t>
            </a:r>
          </a:p>
          <a:p>
            <a:r>
              <a:rPr lang="en-US" dirty="0"/>
              <a:t>Preparing expected results</a:t>
            </a:r>
          </a:p>
          <a:p>
            <a:r>
              <a:rPr lang="en-US" dirty="0"/>
              <a:t>Checking actual against expected</a:t>
            </a:r>
          </a:p>
          <a:p>
            <a:r>
              <a:rPr lang="en-US" dirty="0"/>
              <a:t>Evaluating completion criteria</a:t>
            </a:r>
          </a:p>
          <a:p>
            <a:r>
              <a:rPr lang="en-US" dirty="0"/>
              <a:t>Reporting and documenting findings</a:t>
            </a:r>
          </a:p>
          <a:p>
            <a:r>
              <a:rPr lang="en-US" dirty="0"/>
              <a:t>Closing test phase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and Static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Testing should include reviewing documents and static analysis of source code</a:t>
            </a:r>
          </a:p>
          <a:p>
            <a:r>
              <a:rPr lang="en-US" dirty="0"/>
              <a:t>Both dynamic and static testing should achieve similar objectives and provide information to improve the system and the process</a:t>
            </a:r>
          </a:p>
          <a:p>
            <a:r>
              <a:rPr lang="en-US" dirty="0"/>
              <a:t>Thorough review of requirements, for example, enhances design and helps to prevent code defects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testing in the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tests do not involve executing software or running code</a:t>
            </a:r>
          </a:p>
          <a:p>
            <a:r>
              <a:rPr lang="en-US" dirty="0"/>
              <a:t>Reviews, walkthroughs, inspections of documentation</a:t>
            </a:r>
          </a:p>
          <a:p>
            <a:r>
              <a:rPr lang="en-US" dirty="0"/>
              <a:t>Requirements, Designs, Code and Test Plans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Testing in the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 testing</a:t>
            </a:r>
          </a:p>
          <a:p>
            <a:r>
              <a:rPr lang="en-US" dirty="0"/>
              <a:t>Integration testing</a:t>
            </a:r>
          </a:p>
          <a:p>
            <a:r>
              <a:rPr lang="en-US" dirty="0"/>
              <a:t>Independent Testing</a:t>
            </a:r>
          </a:p>
          <a:p>
            <a:r>
              <a:rPr lang="en-US" dirty="0"/>
              <a:t>System testing</a:t>
            </a:r>
          </a:p>
          <a:p>
            <a:r>
              <a:rPr lang="en-US" dirty="0"/>
              <a:t>Acceptance testing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viewpoints of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Development testing [component, independent, system] the objective should be to cause as many failures as possible so that defects can be identified and fixed</a:t>
            </a:r>
          </a:p>
          <a:p>
            <a:r>
              <a:rPr lang="en-US" dirty="0"/>
              <a:t>Acceptance testing should be to guarantee that system meets requirement specification and works as it should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dirty="0"/>
              <a:t>Why is testing necessary?</a:t>
            </a:r>
          </a:p>
        </p:txBody>
      </p:sp>
    </p:spTree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and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highlights failures caused by defects</a:t>
            </a:r>
          </a:p>
          <a:p>
            <a:r>
              <a:rPr lang="en-US" dirty="0"/>
              <a:t>Debugging is a development activity that identifies the cause of a defect, repairs the code and checks that the defect has been fixed</a:t>
            </a:r>
          </a:p>
          <a:p>
            <a:r>
              <a:rPr lang="en-US" dirty="0"/>
              <a:t>Responsibility is very different – Testers test and developers debug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Testing Principles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Testing shows the Presence of defects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can show that defects are present but cannot prove there are no defects</a:t>
            </a:r>
          </a:p>
          <a:p>
            <a:r>
              <a:rPr lang="en-US" dirty="0"/>
              <a:t>Testing reduced the probability of undiscovered defects remaining in the software but it is not a proof of correctness</a:t>
            </a:r>
          </a:p>
          <a:p>
            <a:r>
              <a:rPr lang="en-US" dirty="0"/>
              <a:t>If there are only a few defects found, you need to ensure that this is not due to poor or superficial testing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Exhaustive testing is impossible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of all program paths is usually impossible</a:t>
            </a:r>
          </a:p>
          <a:p>
            <a:r>
              <a:rPr lang="en-US" dirty="0"/>
              <a:t>Testing of all inputs is impossible</a:t>
            </a:r>
          </a:p>
          <a:p>
            <a:r>
              <a:rPr lang="en-US" dirty="0"/>
              <a:t>We need to select tests that are effective but are also efficient</a:t>
            </a:r>
          </a:p>
          <a:p>
            <a:r>
              <a:rPr lang="en-US" dirty="0"/>
              <a:t>Instead of exhaustive testing we use risk and priorities to focus our testing efforts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Early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activities should start as early as possible in the development of a component or system and should be focused on defined objectives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Defect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 a small number of modules or components contain the most defects due maybe to complexity of requirements or integration with the system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Pesticide Paradox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same tests are repeated again and again they will no longer find defects</a:t>
            </a:r>
          </a:p>
          <a:p>
            <a:r>
              <a:rPr lang="en-US" dirty="0"/>
              <a:t>If we want to find more defects we need different tests to be written to exercise different parts of the software or execute different program paths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Context dependent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Safety critical software will be tested differently from a e-commerce site because the risk of failure is much higher</a:t>
            </a:r>
          </a:p>
          <a:p>
            <a:r>
              <a:rPr lang="en-US" dirty="0"/>
              <a:t>Web software, Client server, Database testing all have different focuses and targets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Absence-of-error fallacy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Declaring that a test has unearthed no errors is not the same as saying a piece of software is error free</a:t>
            </a:r>
          </a:p>
          <a:p>
            <a:r>
              <a:rPr lang="en-US" dirty="0"/>
              <a:t>Always assume that what you are testing contains errors</a:t>
            </a:r>
          </a:p>
          <a:p>
            <a:pPr>
              <a:buNone/>
            </a:pPr>
            <a:r>
              <a:rPr lang="en-US" dirty="0"/>
              <a:t> 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is enough Testing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Bliase</a:t>
            </a:r>
            <a:r>
              <a:rPr lang="en-US" dirty="0"/>
              <a:t> team test experiment:</a:t>
            </a:r>
          </a:p>
          <a:p>
            <a:pPr>
              <a:buNone/>
            </a:pPr>
            <a:r>
              <a:rPr lang="en-US" b="1" dirty="0"/>
              <a:t>Respondent	Time # Iterations   Result%</a:t>
            </a:r>
          </a:p>
          <a:p>
            <a:pPr>
              <a:buNone/>
            </a:pPr>
            <a:r>
              <a:rPr lang="en-US" dirty="0"/>
              <a:t>Tester 1	             3.5	        1                71	</a:t>
            </a:r>
          </a:p>
          <a:p>
            <a:pPr>
              <a:buNone/>
            </a:pPr>
            <a:r>
              <a:rPr lang="en-US" dirty="0"/>
              <a:t>Tester 2	             3.5	        3	       86</a:t>
            </a:r>
          </a:p>
          <a:p>
            <a:pPr>
              <a:buNone/>
            </a:pPr>
            <a:r>
              <a:rPr lang="en-US" dirty="0"/>
              <a:t>Tester 3	             4	        5                100	</a:t>
            </a:r>
          </a:p>
          <a:p>
            <a:pPr>
              <a:buNone/>
            </a:pPr>
            <a:r>
              <a:rPr lang="en-US" dirty="0"/>
              <a:t>Tester 4	            1.5	       15               100	</a:t>
            </a:r>
          </a:p>
          <a:p>
            <a:pPr>
              <a:buNone/>
            </a:pPr>
            <a:r>
              <a:rPr lang="en-US" sz="1600" dirty="0"/>
              <a:t>Tester 4 was most successful. Number of iteration through the test basis seems to have increased the amount of defects found.</a:t>
            </a:r>
          </a:p>
        </p:txBody>
      </p: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Causes of Software defects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human can make an error which produces a defect in code, software, system or document</a:t>
            </a:r>
          </a:p>
          <a:p>
            <a:r>
              <a:rPr lang="en-US" dirty="0"/>
              <a:t>If the code is executed, the system will fail, causing a failure</a:t>
            </a:r>
          </a:p>
          <a:p>
            <a:r>
              <a:rPr lang="en-US" dirty="0"/>
              <a:t>Defects in software, systems or documents may result in failures – but not always</a:t>
            </a:r>
          </a:p>
          <a:p>
            <a:r>
              <a:rPr lang="en-US" dirty="0"/>
              <a:t>Failures can be caused by environmental conditions also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Defects &amp; Failures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749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Failure is…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deviation of the software from its expected service or delivery</a:t>
            </a:r>
          </a:p>
          <a:p>
            <a:r>
              <a:rPr lang="en-US" dirty="0"/>
              <a:t>A failure occurs when software does the ‘wrong’ thing</a:t>
            </a:r>
          </a:p>
          <a:p>
            <a:r>
              <a:rPr lang="en-US" dirty="0"/>
              <a:t>Software defects cause failure when the program is executed with a set of inputs that expose the defect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defect is..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manifestation of human error in software</a:t>
            </a:r>
          </a:p>
          <a:p>
            <a:r>
              <a:rPr lang="en-US" dirty="0"/>
              <a:t>Also known as a fault or bug</a:t>
            </a:r>
          </a:p>
          <a:p>
            <a:r>
              <a:rPr lang="en-US" dirty="0"/>
              <a:t>Defects may be caused by requirements, design or coding errors</a:t>
            </a:r>
          </a:p>
          <a:p>
            <a:r>
              <a:rPr lang="en-US" dirty="0"/>
              <a:t>Software defects are static – they are characteristic of the code they exist in</a:t>
            </a:r>
          </a:p>
          <a:p>
            <a:r>
              <a:rPr lang="en-US" dirty="0"/>
              <a:t>They are discovered by either by inspecting code or inferring their existence from failures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error is..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human action producing an incorrect result</a:t>
            </a:r>
          </a:p>
          <a:p>
            <a:r>
              <a:rPr lang="en-US" dirty="0"/>
              <a:t>When programmers make errors they introduce faults to program code</a:t>
            </a:r>
          </a:p>
          <a:p>
            <a:r>
              <a:rPr lang="en-US" dirty="0"/>
              <a:t>Errors are inevitable in complex activity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which cause errors: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Humans are fallible</a:t>
            </a:r>
          </a:p>
          <a:p>
            <a:r>
              <a:rPr lang="en-US" dirty="0"/>
              <a:t>Time pressure</a:t>
            </a:r>
          </a:p>
          <a:p>
            <a:r>
              <a:rPr lang="en-US" dirty="0"/>
              <a:t>complex code</a:t>
            </a:r>
          </a:p>
          <a:p>
            <a:r>
              <a:rPr lang="en-US" dirty="0"/>
              <a:t>complexity of infrastructure</a:t>
            </a:r>
          </a:p>
          <a:p>
            <a:r>
              <a:rPr lang="en-US" dirty="0"/>
              <a:t>changing technologies</a:t>
            </a:r>
          </a:p>
          <a:p>
            <a:r>
              <a:rPr lang="en-US" dirty="0"/>
              <a:t>system interactions</a:t>
            </a:r>
          </a:p>
          <a:p>
            <a:r>
              <a:rPr lang="en-US" dirty="0"/>
              <a:t>environmental conditions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Mitigating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Concentrate on the task</a:t>
            </a:r>
          </a:p>
          <a:p>
            <a:r>
              <a:rPr lang="en-US" dirty="0"/>
              <a:t>Test early and often </a:t>
            </a:r>
          </a:p>
          <a:p>
            <a:r>
              <a:rPr lang="en-US" dirty="0"/>
              <a:t>Understand Requirements fully, seek clarification – never assume</a:t>
            </a:r>
          </a:p>
          <a:p>
            <a:r>
              <a:rPr lang="en-US" dirty="0"/>
              <a:t>Code reviews 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CSO Standard Text 2">
  <a:themeElements>
    <a:clrScheme name="CSO Colours">
      <a:dk1>
        <a:srgbClr val="006168"/>
      </a:dk1>
      <a:lt1>
        <a:sysClr val="window" lastClr="FFFFFF"/>
      </a:lt1>
      <a:dk2>
        <a:srgbClr val="006F74"/>
      </a:dk2>
      <a:lt2>
        <a:srgbClr val="F8F8F8"/>
      </a:lt2>
      <a:accent1>
        <a:srgbClr val="45C1C0"/>
      </a:accent1>
      <a:accent2>
        <a:srgbClr val="FAA21B"/>
      </a:accent2>
      <a:accent3>
        <a:srgbClr val="5BC1A5"/>
      </a:accent3>
      <a:accent4>
        <a:srgbClr val="35456B"/>
      </a:accent4>
      <a:accent5>
        <a:srgbClr val="639FA2"/>
      </a:accent5>
      <a:accent6>
        <a:srgbClr val="9BBDBF"/>
      </a:accent6>
      <a:hlink>
        <a:srgbClr val="45C1C0"/>
      </a:hlink>
      <a:folHlink>
        <a:srgbClr val="45C1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CSO Powerpoint Final (Open Font Slide Numbers) CM</Template>
  <TotalTime>108</TotalTime>
  <Words>1037</Words>
  <Application>Microsoft Office PowerPoint</Application>
  <PresentationFormat>On-screen Show (4:3)</PresentationFormat>
  <Paragraphs>120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Cambria</vt:lpstr>
      <vt:lpstr>Roboto Slab Regular</vt:lpstr>
      <vt:lpstr>CSO Standard Text 2</vt:lpstr>
      <vt:lpstr>Part 1  Fundamentals of testing</vt:lpstr>
      <vt:lpstr>PowerPoint Presentation</vt:lpstr>
      <vt:lpstr>Causes of Software defects</vt:lpstr>
      <vt:lpstr>Errors Defects &amp; Failures</vt:lpstr>
      <vt:lpstr>A Failure is…</vt:lpstr>
      <vt:lpstr>A defect is..</vt:lpstr>
      <vt:lpstr>An error is..</vt:lpstr>
      <vt:lpstr>Factors which cause errors:</vt:lpstr>
      <vt:lpstr>Mitigating errors</vt:lpstr>
      <vt:lpstr>Role of Planned Testing:</vt:lpstr>
      <vt:lpstr>How much testing?</vt:lpstr>
      <vt:lpstr>Experience tells us:</vt:lpstr>
      <vt:lpstr>What about bugs we don’t find?</vt:lpstr>
      <vt:lpstr>What is Testing?</vt:lpstr>
      <vt:lpstr>Not just running tests</vt:lpstr>
      <vt:lpstr>Dynamic and Static Testing</vt:lpstr>
      <vt:lpstr>Static testing in the lifecycle</vt:lpstr>
      <vt:lpstr>Dynamic Testing in the Lifecycle</vt:lpstr>
      <vt:lpstr>Different viewpoints of testing</vt:lpstr>
      <vt:lpstr>Debugging and testing</vt:lpstr>
      <vt:lpstr>Testing Principles</vt:lpstr>
      <vt:lpstr>1. Testing shows the Presence of defects</vt:lpstr>
      <vt:lpstr>2. Exhaustive testing is impossible </vt:lpstr>
      <vt:lpstr>3. Early Testing</vt:lpstr>
      <vt:lpstr>4. Defect Clustering</vt:lpstr>
      <vt:lpstr>5. Pesticide Paradox</vt:lpstr>
      <vt:lpstr>6. Context dependent</vt:lpstr>
      <vt:lpstr>7. Absence-of-error fallacy</vt:lpstr>
      <vt:lpstr>When is enough Testing ?</vt:lpstr>
    </vt:vector>
  </TitlesOfParts>
  <Company>Central Statistics Office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1  Fundamentals of testing</dc:title>
  <dc:creator>JohnFitzgerald</dc:creator>
  <cp:lastModifiedBy>John Fitzgerald</cp:lastModifiedBy>
  <cp:revision>15</cp:revision>
  <dcterms:created xsi:type="dcterms:W3CDTF">2012-08-16T09:39:36Z</dcterms:created>
  <dcterms:modified xsi:type="dcterms:W3CDTF">2022-06-13T14:25:42Z</dcterms:modified>
</cp:coreProperties>
</file>