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168A0-64E0-4A00-AFB8-7F12432356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12D8-9A53-4B85-98B0-2AB30D586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2834743"/>
          </a:xfrm>
        </p:spPr>
        <p:txBody>
          <a:bodyPr tIns="0" bIns="0" anchor="t" anchorCtr="0">
            <a:normAutofit/>
          </a:bodyPr>
          <a:lstStyle>
            <a:lvl1pPr>
              <a:lnSpc>
                <a:spcPts val="4600"/>
              </a:lnSpc>
              <a:defRPr sz="4400" b="0" i="0" baseline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061181"/>
            <a:ext cx="4032448" cy="1464568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 b="1" i="0" baseline="0">
                <a:solidFill>
                  <a:schemeClr val="accent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 Title</a:t>
            </a:r>
          </a:p>
          <a:p>
            <a:r>
              <a:rPr lang="en-US" dirty="0"/>
              <a:t>The quick brown fox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498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ithout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ith No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3325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2834406" cy="1162051"/>
          </a:xfrm>
        </p:spPr>
        <p:txBody>
          <a:bodyPr anchor="t" anchorCtr="0"/>
          <a:lstStyle>
            <a:lvl1pPr algn="l">
              <a:defRPr sz="2000" b="1">
                <a:solidFill>
                  <a:schemeClr val="accent5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172171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45C1C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22703"/>
            <a:ext cx="2834406" cy="4010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28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7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21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24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05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rgbClr val="639F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8314" y="1701801"/>
            <a:ext cx="8207375" cy="35517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74639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37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D6FE286-C21D-4938-B267-826966264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Cambria" panose="02040503050406030204" pitchFamily="18" charset="0"/>
          <a:ea typeface="+mj-ea"/>
          <a:cs typeface="Cambria" panose="020405030504060302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lang="en-US" sz="2400" kern="1200" dirty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2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Levels and Test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by Business area </a:t>
            </a:r>
          </a:p>
          <a:p>
            <a:r>
              <a:rPr lang="en-US" dirty="0"/>
              <a:t>Purpose is to ensure system functions according to expectations</a:t>
            </a:r>
          </a:p>
          <a:p>
            <a:r>
              <a:rPr lang="en-US" dirty="0"/>
              <a:t>Finding defects is not the main focus – more an assessment of the systems readiness for deployment</a:t>
            </a:r>
          </a:p>
          <a:p>
            <a:r>
              <a:rPr lang="en-US" dirty="0"/>
              <a:t>Can – and should occur at various points in development lifecycle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[or Black-box Testing]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already: Tests ‘what’ the system does</a:t>
            </a:r>
          </a:p>
          <a:p>
            <a:r>
              <a:rPr lang="en-US" dirty="0"/>
              <a:t>No knowledge of internal working required</a:t>
            </a:r>
          </a:p>
          <a:p>
            <a:r>
              <a:rPr lang="en-US" dirty="0"/>
              <a:t>Specifications used to design tests and used as a baseline for results</a:t>
            </a:r>
          </a:p>
          <a:p>
            <a:r>
              <a:rPr lang="en-US" dirty="0"/>
              <a:t>Techniques – boundary </a:t>
            </a:r>
            <a:r>
              <a:rPr lang="en-US" dirty="0" err="1"/>
              <a:t>analysis,equivalence</a:t>
            </a:r>
            <a:r>
              <a:rPr lang="en-US" dirty="0"/>
              <a:t> partitioning, Decision tables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[or White-box testing]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Code </a:t>
            </a:r>
          </a:p>
          <a:p>
            <a:r>
              <a:rPr lang="en-US" dirty="0"/>
              <a:t>Understanding of internals of component or system is required</a:t>
            </a:r>
          </a:p>
          <a:p>
            <a:r>
              <a:rPr lang="en-US" dirty="0"/>
              <a:t>Can be based on the architecture of the system, such as a call hierarchy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 structural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 or sub-system tests are mainly white-box: component and integration between components</a:t>
            </a:r>
          </a:p>
          <a:p>
            <a:r>
              <a:rPr lang="en-US" dirty="0"/>
              <a:t>High level or system-level tests are mainly black box: System testing and Acceptance tests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‘how’ the system works</a:t>
            </a:r>
          </a:p>
          <a:p>
            <a:r>
              <a:rPr lang="en-US" dirty="0" err="1"/>
              <a:t>Installability</a:t>
            </a:r>
            <a:r>
              <a:rPr lang="en-US" dirty="0"/>
              <a:t>, Maintainability, Performance, Load Handling, Stress Handling, Portability, Backup and Recovery, Reliability, Usability</a:t>
            </a:r>
          </a:p>
          <a:p>
            <a:r>
              <a:rPr lang="en-US" dirty="0"/>
              <a:t>May highlight requirements that need to be addressed</a:t>
            </a:r>
          </a:p>
          <a:p>
            <a:r>
              <a:rPr lang="en-US" dirty="0"/>
              <a:t>See Quality model ISO 9126 - Software Quality product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Re-testing and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a test to ensure a found fault has been fixed is called re-testing or confirmation testing</a:t>
            </a:r>
          </a:p>
          <a:p>
            <a:r>
              <a:rPr lang="en-US" dirty="0"/>
              <a:t>If a found fault is fixed – sometimes (50%) the developer can introduce new faults. The unchanged parts of the software should be re-tested to ensure no new faults occur. This is regression testing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on existing systems and is triggered by modifications, migration or retirement of software or parts of the system</a:t>
            </a:r>
          </a:p>
          <a:p>
            <a:r>
              <a:rPr lang="en-US" dirty="0"/>
              <a:t>There is a distinction to be made between ‘hot fixes’ and planned releases</a:t>
            </a:r>
          </a:p>
          <a:p>
            <a:r>
              <a:rPr lang="en-US" dirty="0"/>
              <a:t>Regression testing is a vital part of system maintenance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 to find defects, rather than failures</a:t>
            </a:r>
          </a:p>
          <a:p>
            <a:r>
              <a:rPr lang="en-US" dirty="0"/>
              <a:t>Does not execute software</a:t>
            </a:r>
          </a:p>
          <a:p>
            <a:r>
              <a:rPr lang="en-US" dirty="0"/>
              <a:t>Benefits: early detection, productivity improvements, reduced testing</a:t>
            </a:r>
          </a:p>
          <a:p>
            <a:r>
              <a:rPr lang="en-US" dirty="0"/>
              <a:t>The main activity is to examine a work product and make comments about it – these can be requirement specifications, designs, code, test specifications, test cases etc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Reviews</a:t>
            </a:r>
          </a:p>
          <a:p>
            <a:r>
              <a:rPr lang="en-US" dirty="0"/>
              <a:t>Walkthroughs</a:t>
            </a:r>
          </a:p>
          <a:p>
            <a:r>
              <a:rPr lang="en-US" dirty="0"/>
              <a:t>Formal or Technical reviews</a:t>
            </a:r>
          </a:p>
          <a:p>
            <a:r>
              <a:rPr lang="en-US" dirty="0"/>
              <a:t>Inspections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dynamic test stage is component testing</a:t>
            </a:r>
          </a:p>
          <a:p>
            <a:r>
              <a:rPr lang="en-US" dirty="0"/>
              <a:t>Performed on components in isolation</a:t>
            </a:r>
          </a:p>
          <a:p>
            <a:r>
              <a:rPr lang="en-US" dirty="0"/>
              <a:t>Technical activity done by programmers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formal review will include the following roles:</a:t>
            </a:r>
          </a:p>
          <a:p>
            <a:pPr>
              <a:buNone/>
            </a:pPr>
            <a:r>
              <a:rPr lang="en-US" sz="2800" dirty="0"/>
              <a:t>            - Manager</a:t>
            </a:r>
          </a:p>
          <a:p>
            <a:pPr>
              <a:buNone/>
            </a:pPr>
            <a:r>
              <a:rPr lang="en-US" sz="2800" dirty="0"/>
              <a:t>            - Moderator</a:t>
            </a:r>
          </a:p>
          <a:p>
            <a:pPr>
              <a:buNone/>
            </a:pPr>
            <a:r>
              <a:rPr lang="en-US" sz="2800" dirty="0"/>
              <a:t>            - Author</a:t>
            </a:r>
          </a:p>
          <a:p>
            <a:pPr>
              <a:buNone/>
            </a:pPr>
            <a:r>
              <a:rPr lang="en-US" sz="2800" dirty="0"/>
              <a:t>            - Reviewers</a:t>
            </a:r>
          </a:p>
          <a:p>
            <a:pPr>
              <a:buNone/>
            </a:pPr>
            <a:r>
              <a:rPr lang="en-US" sz="2800" dirty="0"/>
              <a:t>            - Scribe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– </a:t>
            </a:r>
            <a:r>
              <a:rPr lang="en-US" sz="2400" dirty="0"/>
              <a:t>Define review criteria, select personnel, allocates roles</a:t>
            </a:r>
          </a:p>
          <a:p>
            <a:r>
              <a:rPr lang="en-US" dirty="0"/>
              <a:t>Kick-off – </a:t>
            </a:r>
            <a:r>
              <a:rPr lang="en-US" sz="2400" dirty="0"/>
              <a:t>distribute documents, explain objectives</a:t>
            </a:r>
          </a:p>
          <a:p>
            <a:r>
              <a:rPr lang="en-US" dirty="0"/>
              <a:t>Individual preparation – </a:t>
            </a:r>
            <a:r>
              <a:rPr lang="en-US" sz="2400" dirty="0"/>
              <a:t>read documents, note potential defects, prepare questions and comments</a:t>
            </a:r>
          </a:p>
          <a:p>
            <a:r>
              <a:rPr lang="en-US" dirty="0"/>
              <a:t>Meeting – </a:t>
            </a:r>
            <a:r>
              <a:rPr lang="en-US" sz="2400" dirty="0"/>
              <a:t>make decisions about defects, document results</a:t>
            </a:r>
          </a:p>
          <a:p>
            <a:r>
              <a:rPr lang="en-US" dirty="0"/>
              <a:t>Rework</a:t>
            </a:r>
            <a:r>
              <a:rPr lang="en-US" sz="2400" dirty="0"/>
              <a:t> –</a:t>
            </a:r>
            <a:r>
              <a:rPr lang="en-US" sz="2800" dirty="0"/>
              <a:t> </a:t>
            </a:r>
            <a:r>
              <a:rPr lang="en-US" sz="2400" dirty="0"/>
              <a:t>fix defects, record updated status of defects</a:t>
            </a:r>
          </a:p>
          <a:p>
            <a:r>
              <a:rPr lang="en-US" dirty="0"/>
              <a:t>Follow-up – </a:t>
            </a:r>
            <a:r>
              <a:rPr lang="en-US" sz="2400" dirty="0"/>
              <a:t>gather metrics, check that defects have been addressed</a:t>
            </a:r>
          </a:p>
          <a:p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7" y="1554494"/>
            <a:ext cx="8229600" cy="3749012"/>
          </a:xfrm>
        </p:spPr>
        <p:txBody>
          <a:bodyPr>
            <a:noAutofit/>
          </a:bodyPr>
          <a:lstStyle/>
          <a:p>
            <a:r>
              <a:rPr lang="en-US" dirty="0"/>
              <a:t>review has a clear predefined objective</a:t>
            </a:r>
          </a:p>
          <a:p>
            <a:r>
              <a:rPr lang="en-US" dirty="0"/>
              <a:t>The right people are involved</a:t>
            </a:r>
          </a:p>
          <a:p>
            <a:r>
              <a:rPr lang="en-US" dirty="0"/>
              <a:t>Defects found are welcomed and expressed objectively</a:t>
            </a:r>
          </a:p>
          <a:p>
            <a:r>
              <a:rPr lang="en-US" dirty="0"/>
              <a:t>People issues are dealt with [review of document not the author]</a:t>
            </a:r>
          </a:p>
          <a:p>
            <a:r>
              <a:rPr lang="en-US" dirty="0"/>
              <a:t>There is emphasis on learning and process improvement</a:t>
            </a:r>
          </a:p>
          <a:p>
            <a:r>
              <a:rPr lang="en-US" dirty="0"/>
              <a:t>Management supports a good review process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objective</a:t>
            </a:r>
          </a:p>
          <a:p>
            <a:r>
              <a:rPr lang="en-US" dirty="0"/>
              <a:t>Lack of guidelines</a:t>
            </a:r>
          </a:p>
          <a:p>
            <a:r>
              <a:rPr lang="en-US" dirty="0"/>
              <a:t>Results ignored</a:t>
            </a:r>
          </a:p>
          <a:p>
            <a:r>
              <a:rPr lang="en-US" dirty="0"/>
              <a:t>Wrong people involved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coding to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Component tests before coding exposes faults before the programmer is committed to writing the code</a:t>
            </a:r>
          </a:p>
          <a:p>
            <a:r>
              <a:rPr lang="en-US" dirty="0"/>
              <a:t>Programmers generally code ‘incrementally’ and test each increment</a:t>
            </a:r>
          </a:p>
          <a:p>
            <a:r>
              <a:rPr lang="en-US" dirty="0"/>
              <a:t>Usual practice to code a little, test a little</a:t>
            </a:r>
          </a:p>
          <a:p>
            <a:r>
              <a:rPr lang="en-US" dirty="0"/>
              <a:t>Coding and testing is referred to as ad-hoc testing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performs as specified</a:t>
            </a:r>
          </a:p>
          <a:p>
            <a:r>
              <a:rPr lang="en-US" dirty="0"/>
              <a:t>All code written has been tested</a:t>
            </a:r>
          </a:p>
          <a:p>
            <a:r>
              <a:rPr lang="en-US" dirty="0"/>
              <a:t>Component is ready and fit to be included in the larger system</a:t>
            </a:r>
          </a:p>
          <a:p>
            <a:r>
              <a:rPr lang="en-US" dirty="0"/>
              <a:t>This is the only level of testing that uses the code as a test basis [excepting static tests]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err="1"/>
              <a:t>vs</a:t>
            </a:r>
            <a:r>
              <a:rPr lang="en-US" dirty="0"/>
              <a:t> ad-hoc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is formal documented testing based on test cases, it is repeatable and faults found are logged before fixing</a:t>
            </a:r>
          </a:p>
          <a:p>
            <a:r>
              <a:rPr lang="en-US" dirty="0"/>
              <a:t>Ad hoc is not based on test design, It is not repeatable, not documented and is generally private to the programmer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technical activity </a:t>
            </a:r>
          </a:p>
          <a:p>
            <a:r>
              <a:rPr lang="en-US" dirty="0"/>
              <a:t>Can refer to the code, but generally based on integration of components</a:t>
            </a:r>
          </a:p>
          <a:p>
            <a:r>
              <a:rPr lang="en-US" dirty="0"/>
              <a:t>Testing should be focused on the communications between the components – not the functionality of each module</a:t>
            </a:r>
          </a:p>
          <a:p>
            <a:r>
              <a:rPr lang="en-US" dirty="0"/>
              <a:t>Incremental approach should be used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behavior of the entire product</a:t>
            </a:r>
          </a:p>
          <a:p>
            <a:r>
              <a:rPr lang="en-US" dirty="0"/>
              <a:t>Environment should be as close as possible to ‘live’</a:t>
            </a:r>
          </a:p>
          <a:p>
            <a:r>
              <a:rPr lang="en-US" dirty="0"/>
              <a:t>Demonstrate that requirements have been met</a:t>
            </a:r>
          </a:p>
          <a:p>
            <a:r>
              <a:rPr lang="en-US" dirty="0"/>
              <a:t>Should be developer independent</a:t>
            </a:r>
          </a:p>
          <a:p>
            <a:r>
              <a:rPr lang="en-US" dirty="0"/>
              <a:t>Functional and Non-functional requirements are tested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Functional and non-functional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‘What the system does’ </a:t>
            </a:r>
            <a:r>
              <a:rPr lang="en-US" dirty="0" err="1"/>
              <a:t>vs</a:t>
            </a:r>
            <a:r>
              <a:rPr lang="en-US" dirty="0"/>
              <a:t> ‘how the system does what it does’</a:t>
            </a:r>
          </a:p>
          <a:p>
            <a:r>
              <a:rPr lang="en-US" dirty="0"/>
              <a:t>Functional testing is testing of the requirements of system – inputs, outputs, error handling, </a:t>
            </a:r>
          </a:p>
          <a:p>
            <a:r>
              <a:rPr lang="en-US" dirty="0"/>
              <a:t>Faults detection is a major objective of Functional system tests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constraints on functional requirements</a:t>
            </a:r>
          </a:p>
          <a:p>
            <a:r>
              <a:rPr lang="en-US" dirty="0" err="1"/>
              <a:t>Installability</a:t>
            </a:r>
            <a:r>
              <a:rPr lang="en-US" dirty="0"/>
              <a:t>, Maintainability, Performance, Load Handling, Stress Handling, Portability, Backup and Recovery, Reliability, Usability</a:t>
            </a:r>
          </a:p>
          <a:p>
            <a:r>
              <a:rPr lang="en-US" dirty="0"/>
              <a:t>Security tests</a:t>
            </a:r>
          </a:p>
          <a:p>
            <a:r>
              <a:rPr lang="en-US" dirty="0"/>
              <a:t>Environment must mimic live environment as much as possible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O Standard Text 2">
  <a:themeElements>
    <a:clrScheme name="CSO Colours">
      <a:dk1>
        <a:srgbClr val="006168"/>
      </a:dk1>
      <a:lt1>
        <a:sysClr val="window" lastClr="FFFFFF"/>
      </a:lt1>
      <a:dk2>
        <a:srgbClr val="006F74"/>
      </a:dk2>
      <a:lt2>
        <a:srgbClr val="F8F8F8"/>
      </a:lt2>
      <a:accent1>
        <a:srgbClr val="45C1C0"/>
      </a:accent1>
      <a:accent2>
        <a:srgbClr val="FAA21B"/>
      </a:accent2>
      <a:accent3>
        <a:srgbClr val="5BC1A5"/>
      </a:accent3>
      <a:accent4>
        <a:srgbClr val="35456B"/>
      </a:accent4>
      <a:accent5>
        <a:srgbClr val="639FA2"/>
      </a:accent5>
      <a:accent6>
        <a:srgbClr val="9BBDBF"/>
      </a:accent6>
      <a:hlink>
        <a:srgbClr val="45C1C0"/>
      </a:hlink>
      <a:folHlink>
        <a:srgbClr val="45C1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 Powerpoint Final (Open Font Slide Numbers) CM</Template>
  <TotalTime>361</TotalTime>
  <Words>863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Roboto Slab Regular</vt:lpstr>
      <vt:lpstr>CSO Standard Text 2</vt:lpstr>
      <vt:lpstr>Test Levels and Test Types</vt:lpstr>
      <vt:lpstr>Component testing</vt:lpstr>
      <vt:lpstr>Relationship of coding to testing</vt:lpstr>
      <vt:lpstr>Component testing objectives</vt:lpstr>
      <vt:lpstr>Component vs ad-hoc</vt:lpstr>
      <vt:lpstr>Integration testing</vt:lpstr>
      <vt:lpstr>System Testing </vt:lpstr>
      <vt:lpstr>Functional and non-functional system testing</vt:lpstr>
      <vt:lpstr>Non-functional System tests </vt:lpstr>
      <vt:lpstr>Acceptance Testing</vt:lpstr>
      <vt:lpstr>Test Types</vt:lpstr>
      <vt:lpstr>Functional [or Black-box Testing]</vt:lpstr>
      <vt:lpstr>Structural [or White-box testing]</vt:lpstr>
      <vt:lpstr>Functional v structural testing</vt:lpstr>
      <vt:lpstr>Non-functional tests </vt:lpstr>
      <vt:lpstr>Re-testing and regression testing</vt:lpstr>
      <vt:lpstr>Maintenance Testing</vt:lpstr>
      <vt:lpstr>Static Testing</vt:lpstr>
      <vt:lpstr>Types of Review</vt:lpstr>
      <vt:lpstr>Roles and responsibilities</vt:lpstr>
      <vt:lpstr>Activities</vt:lpstr>
      <vt:lpstr>Success Factors for reviews</vt:lpstr>
      <vt:lpstr>Pitfalls </vt:lpstr>
    </vt:vector>
  </TitlesOfParts>
  <Company>Central Statistics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Levels and Test Types</dc:title>
  <dc:creator>JohnFitzgerald</dc:creator>
  <cp:lastModifiedBy>John Fitzgerald</cp:lastModifiedBy>
  <cp:revision>32</cp:revision>
  <dcterms:created xsi:type="dcterms:W3CDTF">2012-08-27T11:22:17Z</dcterms:created>
  <dcterms:modified xsi:type="dcterms:W3CDTF">2022-06-13T15:44:07Z</dcterms:modified>
</cp:coreProperties>
</file>