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2834743"/>
          </a:xfrm>
        </p:spPr>
        <p:txBody>
          <a:bodyPr tIns="0" bIns="0" anchor="t" anchorCtr="0">
            <a:normAutofit/>
          </a:bodyPr>
          <a:lstStyle>
            <a:lvl1pPr>
              <a:lnSpc>
                <a:spcPts val="4600"/>
              </a:lnSpc>
              <a:defRPr sz="4400" b="0" i="0" baseline="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5061181"/>
            <a:ext cx="4032448" cy="1464568"/>
          </a:xfrm>
        </p:spPr>
        <p:txBody>
          <a:bodyPr>
            <a:normAutofit/>
          </a:bodyPr>
          <a:lstStyle>
            <a:lvl1pPr marL="0" indent="0" algn="l">
              <a:lnSpc>
                <a:spcPts val="2200"/>
              </a:lnSpc>
              <a:buNone/>
              <a:defRPr sz="2000" b="1" i="0" baseline="0">
                <a:solidFill>
                  <a:schemeClr val="accent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 Title</a:t>
            </a:r>
          </a:p>
          <a:p>
            <a:r>
              <a:rPr lang="en-US" dirty="0"/>
              <a:t>The quick brown fox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45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Without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1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ith No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3325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2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2834406" cy="1162051"/>
          </a:xfrm>
        </p:spPr>
        <p:txBody>
          <a:bodyPr anchor="t" anchorCtr="0"/>
          <a:lstStyle>
            <a:lvl1pPr algn="l">
              <a:defRPr sz="2000" b="1">
                <a:solidFill>
                  <a:schemeClr val="accent5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172171"/>
          </a:xfrm>
        </p:spPr>
        <p:txBody>
          <a:bodyPr/>
          <a:lstStyle>
            <a:lvl1pPr marL="0" indent="0" algn="l">
              <a:buNone/>
              <a:defRPr sz="3200" b="1">
                <a:solidFill>
                  <a:srgbClr val="45C1C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22703"/>
            <a:ext cx="2834406" cy="4010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0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453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2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4466924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31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4466924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712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9"/>
            <a:ext cx="4032448" cy="4466924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442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9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88"/>
            <a:ext cx="4038600" cy="3840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88"/>
            <a:ext cx="4038600" cy="3840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27034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rgbClr val="639F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27034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8314" y="1701801"/>
            <a:ext cx="8207375" cy="35517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74639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37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6356351"/>
            <a:ext cx="100811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B98C25D-49C9-48BE-B211-B015A3B4F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Cambria" panose="02040503050406030204" pitchFamily="18" charset="0"/>
          <a:ea typeface="+mj-ea"/>
          <a:cs typeface="Cambria" panose="020405030504060302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lang="en-US" sz="2400" kern="1200" dirty="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  <a:lvl2pPr marL="742950" indent="-28575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2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 Design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3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76337" y="2198687"/>
            <a:ext cx="67913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62062" y="2165350"/>
            <a:ext cx="66198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Case derived from Table:</a:t>
            </a:r>
          </a:p>
          <a:p>
            <a:pPr>
              <a:buNone/>
            </a:pPr>
            <a:r>
              <a:rPr lang="en-US" sz="2000" dirty="0"/>
              <a:t>     - Test Case 1: Invalid Username - Expected Result:  Message 2</a:t>
            </a:r>
          </a:p>
          <a:p>
            <a:pPr>
              <a:buNone/>
            </a:pPr>
            <a:r>
              <a:rPr lang="en-US" sz="2000" dirty="0"/>
              <a:t>     - Test Case 2: Unmatched Password - Expected Result: Message 3 </a:t>
            </a:r>
          </a:p>
          <a:p>
            <a:pPr>
              <a:buNone/>
            </a:pPr>
            <a:r>
              <a:rPr lang="en-US" sz="2000" dirty="0"/>
              <a:t>     - Test Case 3: Valid Username and Password but account not activated  -   </a:t>
            </a:r>
          </a:p>
          <a:p>
            <a:pPr>
              <a:buNone/>
            </a:pPr>
            <a:r>
              <a:rPr lang="en-US" sz="2000" dirty="0"/>
              <a:t>                             Expected Result: Message 4 </a:t>
            </a:r>
          </a:p>
          <a:p>
            <a:pPr>
              <a:buNone/>
            </a:pPr>
            <a:r>
              <a:rPr lang="en-US" sz="2000" dirty="0"/>
              <a:t>     - Test Case 4: Valid Username and Password, Account activated – </a:t>
            </a:r>
          </a:p>
          <a:p>
            <a:pPr>
              <a:buNone/>
            </a:pPr>
            <a:r>
              <a:rPr lang="en-US" sz="2000" dirty="0"/>
              <a:t>                             Expected Result: Message 1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can include many immaterial conditions</a:t>
            </a:r>
          </a:p>
          <a:p>
            <a:r>
              <a:rPr lang="en-US" dirty="0"/>
              <a:t>Requirements often have default or catch all rules </a:t>
            </a:r>
          </a:p>
          <a:p>
            <a:r>
              <a:rPr lang="en-US" dirty="0"/>
              <a:t>Once Boundary values are established 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of systems in states:</a:t>
            </a:r>
          </a:p>
          <a:p>
            <a:r>
              <a:rPr lang="en-US" dirty="0"/>
              <a:t>Electric Kettle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sz="2800" dirty="0"/>
              <a:t>  - Empty, full, cold, On, Off etc</a:t>
            </a:r>
          </a:p>
          <a:p>
            <a:r>
              <a:rPr lang="en-US" dirty="0"/>
              <a:t>Car</a:t>
            </a:r>
          </a:p>
          <a:p>
            <a:pPr>
              <a:buNone/>
            </a:pPr>
            <a:r>
              <a:rPr lang="en-US" sz="2800" dirty="0"/>
              <a:t>    - Stationary, On, Off, neutral, forward, </a:t>
            </a:r>
          </a:p>
          <a:p>
            <a:pPr>
              <a:buNone/>
            </a:pPr>
            <a:r>
              <a:rPr lang="en-US" sz="2800" dirty="0"/>
              <a:t>       Backwards, 1</a:t>
            </a:r>
            <a:r>
              <a:rPr lang="en-US" sz="2800" baseline="30000" dirty="0"/>
              <a:t>st</a:t>
            </a:r>
            <a:r>
              <a:rPr lang="en-US" sz="2800" dirty="0"/>
              <a:t> gear, 2</a:t>
            </a:r>
            <a:r>
              <a:rPr lang="en-US" sz="2800" baseline="30000" dirty="0"/>
              <a:t>nd</a:t>
            </a:r>
            <a:r>
              <a:rPr lang="en-US" sz="2800" dirty="0"/>
              <a:t> Gear etc 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32" y="1554494"/>
            <a:ext cx="8229600" cy="3749012"/>
          </a:xfrm>
        </p:spPr>
        <p:txBody>
          <a:bodyPr/>
          <a:lstStyle/>
          <a:p>
            <a:r>
              <a:rPr lang="en-US" dirty="0"/>
              <a:t>A system state defines the current condition of a system at a given time</a:t>
            </a:r>
          </a:p>
          <a:p>
            <a:r>
              <a:rPr lang="en-US" dirty="0"/>
              <a:t>In a given state, a system will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sz="2000" dirty="0"/>
              <a:t>- process only certain inputs</a:t>
            </a:r>
          </a:p>
          <a:p>
            <a:pPr>
              <a:buNone/>
            </a:pPr>
            <a:r>
              <a:rPr lang="en-US" sz="2000" dirty="0"/>
              <a:t>     - permit the state to change to only certain   </a:t>
            </a:r>
          </a:p>
          <a:p>
            <a:pPr>
              <a:buNone/>
            </a:pPr>
            <a:r>
              <a:rPr lang="en-US" sz="2000" dirty="0"/>
              <a:t>         other states</a:t>
            </a:r>
          </a:p>
          <a:p>
            <a:r>
              <a:rPr lang="en-US" dirty="0"/>
              <a:t>State diagrams document the valid states that a system can take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Examples of where state Transition </a:t>
            </a:r>
            <a:r>
              <a:rPr lang="en-US" dirty="0" err="1"/>
              <a:t>modelling</a:t>
            </a:r>
            <a:r>
              <a:rPr lang="en-US" dirty="0"/>
              <a:t> and testing might be appropriate:</a:t>
            </a:r>
          </a:p>
          <a:p>
            <a:r>
              <a:rPr lang="en-US" sz="2000" dirty="0"/>
              <a:t>Event driven programming [GUI]</a:t>
            </a:r>
          </a:p>
          <a:p>
            <a:r>
              <a:rPr lang="en-US" sz="2000" dirty="0"/>
              <a:t>Components with no user interface</a:t>
            </a:r>
          </a:p>
          <a:p>
            <a:pPr>
              <a:buNone/>
            </a:pPr>
            <a:r>
              <a:rPr lang="en-US" sz="2000" dirty="0"/>
              <a:t>In </a:t>
            </a:r>
            <a:r>
              <a:rPr lang="en-US" sz="2000" dirty="0" err="1"/>
              <a:t>Blaise</a:t>
            </a:r>
            <a:r>
              <a:rPr lang="en-US" sz="2000" dirty="0"/>
              <a:t> it is possible to adapt the State transition principles to model the myriad routes or paths through a questionnaire\block based on the changed state caused by a particular answer.  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Blaise</a:t>
            </a:r>
            <a:r>
              <a:rPr lang="en-US" dirty="0"/>
              <a:t> example on Lotus Notes…..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 involve actors who represent users and services within the system</a:t>
            </a:r>
          </a:p>
          <a:p>
            <a:r>
              <a:rPr lang="en-US" dirty="0"/>
              <a:t>Preconditions / Post-conditions</a:t>
            </a:r>
          </a:p>
          <a:p>
            <a:r>
              <a:rPr lang="en-US" dirty="0"/>
              <a:t>A mainstream scenario</a:t>
            </a:r>
          </a:p>
          <a:p>
            <a:r>
              <a:rPr lang="en-US" dirty="0"/>
              <a:t>Use cases are useful in Acceptance testing</a:t>
            </a:r>
          </a:p>
          <a:p>
            <a:r>
              <a:rPr lang="en-US" dirty="0"/>
              <a:t>Often referred to as scenarios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execution can follow distinct paths</a:t>
            </a:r>
          </a:p>
          <a:p>
            <a:r>
              <a:rPr lang="en-US" dirty="0"/>
              <a:t>Path testing is concerned with test cases that cause particular paths</a:t>
            </a:r>
          </a:p>
          <a:p>
            <a:r>
              <a:rPr lang="en-US" dirty="0"/>
              <a:t>Applicable to component testing</a:t>
            </a:r>
          </a:p>
          <a:p>
            <a:r>
              <a:rPr lang="en-US" dirty="0"/>
              <a:t>It requires intimate knowledge of the program structure or requirement specifications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Generalises</a:t>
            </a:r>
            <a:endParaRPr lang="en-US" dirty="0"/>
          </a:p>
          <a:p>
            <a:r>
              <a:rPr lang="en-US" dirty="0"/>
              <a:t>Groups of inputs will be processed in the same way</a:t>
            </a:r>
          </a:p>
          <a:p>
            <a:r>
              <a:rPr lang="en-US" dirty="0"/>
              <a:t>We choose a representative input from valid and invalid grouping</a:t>
            </a:r>
          </a:p>
          <a:p>
            <a:r>
              <a:rPr lang="en-US" dirty="0"/>
              <a:t>We do this intuitively already – this </a:t>
            </a:r>
            <a:r>
              <a:rPr lang="en-US" dirty="0" err="1"/>
              <a:t>formalises</a:t>
            </a:r>
            <a:r>
              <a:rPr lang="en-US" dirty="0"/>
              <a:t> the technique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2 techniques used in path testing</a:t>
            </a:r>
          </a:p>
          <a:p>
            <a:r>
              <a:rPr lang="en-US" dirty="0"/>
              <a:t>Statement coverage</a:t>
            </a:r>
          </a:p>
          <a:p>
            <a:pPr>
              <a:buNone/>
            </a:pPr>
            <a:r>
              <a:rPr lang="en-US" dirty="0"/>
              <a:t>    - every statement executed at least once</a:t>
            </a:r>
          </a:p>
          <a:p>
            <a:r>
              <a:rPr lang="en-US" dirty="0"/>
              <a:t>Branch coverage</a:t>
            </a:r>
          </a:p>
          <a:p>
            <a:pPr>
              <a:buNone/>
            </a:pPr>
            <a:r>
              <a:rPr lang="en-US" dirty="0"/>
              <a:t>    - every outcome of every decision executed at   </a:t>
            </a:r>
          </a:p>
          <a:p>
            <a:pPr>
              <a:buNone/>
            </a:pPr>
            <a:r>
              <a:rPr lang="en-US" dirty="0"/>
              <a:t>       least once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Executable statements ‘do something’</a:t>
            </a:r>
          </a:p>
          <a:p>
            <a:r>
              <a:rPr lang="en-US" dirty="0"/>
              <a:t>Data definitions, </a:t>
            </a:r>
            <a:r>
              <a:rPr lang="en-US" dirty="0" err="1"/>
              <a:t>elses</a:t>
            </a:r>
            <a:r>
              <a:rPr lang="en-US" dirty="0"/>
              <a:t>, </a:t>
            </a:r>
            <a:r>
              <a:rPr lang="en-US" dirty="0" err="1"/>
              <a:t>endifs</a:t>
            </a:r>
            <a:r>
              <a:rPr lang="en-US" dirty="0"/>
              <a:t>, variable declarations are not statements</a:t>
            </a:r>
          </a:p>
          <a:p>
            <a:r>
              <a:rPr lang="en-US" dirty="0"/>
              <a:t>Statement coverage requires you to exercise each statement at least ONCE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Testing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18516" y="1600200"/>
            <a:ext cx="3306967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for statement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Identify all executable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Trace execution from first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each decision, choose the true outcome first, write down the variable values that make it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Are all statements covered? If not, select variable values that reach the uncovered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4 until all statements are covered by at least 1 test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all test cases, record the variable values required to force the execution path that you take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testing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62448" y="1600200"/>
            <a:ext cx="6219103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orgranisation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Programmers should do ad-hoc testing [test as they go]</a:t>
            </a:r>
          </a:p>
          <a:p>
            <a:r>
              <a:rPr lang="en-US" dirty="0"/>
              <a:t>First cut of component testing [module, </a:t>
            </a:r>
            <a:r>
              <a:rPr lang="en-US" dirty="0" err="1"/>
              <a:t>manipula</a:t>
            </a:r>
            <a:r>
              <a:rPr lang="en-US" dirty="0"/>
              <a:t> script etc ]performed by developer</a:t>
            </a:r>
          </a:p>
          <a:p>
            <a:r>
              <a:rPr lang="en-US" dirty="0"/>
              <a:t>Component and Integration perform by an independent developer on the </a:t>
            </a:r>
            <a:r>
              <a:rPr lang="en-US" dirty="0" err="1"/>
              <a:t>Blaise</a:t>
            </a:r>
            <a:r>
              <a:rPr lang="en-US" dirty="0"/>
              <a:t> Team</a:t>
            </a:r>
          </a:p>
          <a:p>
            <a:r>
              <a:rPr lang="en-US" dirty="0"/>
              <a:t>System test performed by team based on assignment</a:t>
            </a:r>
          </a:p>
          <a:p>
            <a:r>
              <a:rPr lang="en-US" dirty="0"/>
              <a:t>Acceptance tests performed by </a:t>
            </a:r>
            <a:r>
              <a:rPr lang="en-US" dirty="0" err="1"/>
              <a:t>specifiers</a:t>
            </a:r>
            <a:r>
              <a:rPr lang="en-US" dirty="0"/>
              <a:t>, interviewers etc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of mind is the issue</a:t>
            </a:r>
          </a:p>
          <a:p>
            <a:r>
              <a:rPr lang="en-US" dirty="0"/>
              <a:t>Good programmers can test their own code thoroughly if they adopt the right attitude</a:t>
            </a:r>
          </a:p>
          <a:p>
            <a:r>
              <a:rPr lang="en-US" dirty="0"/>
              <a:t>Buddy-checks/informal peer reviews can reduce the risk of bad assumptions, cognitive dissonance etc</a:t>
            </a:r>
          </a:p>
          <a:p>
            <a:r>
              <a:rPr lang="en-US" dirty="0"/>
              <a:t>Design of tests is the most important aspect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dirty="0">
                <a:solidFill>
                  <a:srgbClr val="FF0000"/>
                </a:solidFill>
              </a:rPr>
              <a:t>Thanks folks….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	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14537" y="2717800"/>
            <a:ext cx="51149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Applies for all validity rules: Ranges, Counts, sets</a:t>
            </a:r>
          </a:p>
          <a:p>
            <a:r>
              <a:rPr lang="en-US" dirty="0"/>
              <a:t>Derived variables can have invalid partitions also – high monetary amounts may trigger error messages </a:t>
            </a:r>
          </a:p>
          <a:p>
            <a:r>
              <a:rPr lang="en-US" dirty="0"/>
              <a:t>Needs to be precise – clarify the specifications</a:t>
            </a:r>
          </a:p>
          <a:p>
            <a:pPr>
              <a:buNone/>
            </a:pPr>
            <a:r>
              <a:rPr lang="en-US" sz="2400" dirty="0" err="1"/>
              <a:t>Eg</a:t>
            </a:r>
            <a:r>
              <a:rPr lang="en-US" sz="2400" dirty="0"/>
              <a:t>. ‘…must be between 25 -  50’ does between include the values ? Also in monetary or time calculations – round up/down etc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52625" y="2803525"/>
            <a:ext cx="52387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values on/just above/just below the partition to find faults</a:t>
            </a:r>
          </a:p>
          <a:p>
            <a:r>
              <a:rPr lang="en-US" dirty="0"/>
              <a:t>If you cover all boundary values you automatically get EP coverage</a:t>
            </a:r>
          </a:p>
          <a:p>
            <a:r>
              <a:rPr lang="en-US" dirty="0"/>
              <a:t>Boundary tests should be performed for output partitions also … derived variables for example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Contraints</a:t>
            </a:r>
            <a:r>
              <a:rPr lang="en-US" dirty="0"/>
              <a:t> on using Decision tables for deriving test cases are:</a:t>
            </a:r>
          </a:p>
          <a:p>
            <a:r>
              <a:rPr lang="en-US" dirty="0"/>
              <a:t>On conditional statements only</a:t>
            </a:r>
          </a:p>
          <a:p>
            <a:r>
              <a:rPr lang="en-US" dirty="0"/>
              <a:t>Order of conditions does not matter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71800" y="2608262"/>
            <a:ext cx="32004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90612" y="2184400"/>
            <a:ext cx="69627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SO Standard Text 2">
  <a:themeElements>
    <a:clrScheme name="CSO Colours">
      <a:dk1>
        <a:srgbClr val="006168"/>
      </a:dk1>
      <a:lt1>
        <a:sysClr val="window" lastClr="FFFFFF"/>
      </a:lt1>
      <a:dk2>
        <a:srgbClr val="006F74"/>
      </a:dk2>
      <a:lt2>
        <a:srgbClr val="F8F8F8"/>
      </a:lt2>
      <a:accent1>
        <a:srgbClr val="45C1C0"/>
      </a:accent1>
      <a:accent2>
        <a:srgbClr val="FAA21B"/>
      </a:accent2>
      <a:accent3>
        <a:srgbClr val="5BC1A5"/>
      </a:accent3>
      <a:accent4>
        <a:srgbClr val="35456B"/>
      </a:accent4>
      <a:accent5>
        <a:srgbClr val="639FA2"/>
      </a:accent5>
      <a:accent6>
        <a:srgbClr val="9BBDBF"/>
      </a:accent6>
      <a:hlink>
        <a:srgbClr val="45C1C0"/>
      </a:hlink>
      <a:folHlink>
        <a:srgbClr val="45C1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CSO Powerpoint Final (Open Font Slide Numbers) CM</Template>
  <TotalTime>334</TotalTime>
  <Words>769</Words>
  <Application>Microsoft Office PowerPoint</Application>
  <PresentationFormat>On-screen Show (4:3)</PresentationFormat>
  <Paragraphs>102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Cambria</vt:lpstr>
      <vt:lpstr>Roboto Slab Regular</vt:lpstr>
      <vt:lpstr>CSO Standard Text 2</vt:lpstr>
      <vt:lpstr>Testing Design techniques</vt:lpstr>
      <vt:lpstr>Equivalence Partitioning</vt:lpstr>
      <vt:lpstr>Equivalence Partitioning </vt:lpstr>
      <vt:lpstr>Equivalence Partitioning</vt:lpstr>
      <vt:lpstr>Boundary Value Analysis</vt:lpstr>
      <vt:lpstr>Boundary Value Analysis</vt:lpstr>
      <vt:lpstr>Decision Tables</vt:lpstr>
      <vt:lpstr>Decision Tables</vt:lpstr>
      <vt:lpstr>Decision Tables</vt:lpstr>
      <vt:lpstr>Decision Tables </vt:lpstr>
      <vt:lpstr>Decision Tables</vt:lpstr>
      <vt:lpstr>Decision Tables</vt:lpstr>
      <vt:lpstr>Decision Tables</vt:lpstr>
      <vt:lpstr>State Transition Testing</vt:lpstr>
      <vt:lpstr>System States</vt:lpstr>
      <vt:lpstr>State Transition testing</vt:lpstr>
      <vt:lpstr>State Transition Testing</vt:lpstr>
      <vt:lpstr>Use Case Testing</vt:lpstr>
      <vt:lpstr>Path Testing</vt:lpstr>
      <vt:lpstr>Paths Testing</vt:lpstr>
      <vt:lpstr>Statement Testing</vt:lpstr>
      <vt:lpstr>Statement Testing</vt:lpstr>
      <vt:lpstr>Procedure for statement testing</vt:lpstr>
      <vt:lpstr>Statement testing</vt:lpstr>
      <vt:lpstr>Test orgranisation</vt:lpstr>
      <vt:lpstr>Finally….</vt:lpstr>
      <vt:lpstr>PowerPoint Presentation</vt:lpstr>
    </vt:vector>
  </TitlesOfParts>
  <Company>Central Statistics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Design techniques</dc:title>
  <dc:creator>JohnFitzgerald</dc:creator>
  <cp:lastModifiedBy>John Fitzgerald</cp:lastModifiedBy>
  <cp:revision>39</cp:revision>
  <dcterms:created xsi:type="dcterms:W3CDTF">2012-08-28T09:03:55Z</dcterms:created>
  <dcterms:modified xsi:type="dcterms:W3CDTF">2022-06-13T15:58:19Z</dcterms:modified>
</cp:coreProperties>
</file>