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9" r:id="rId3"/>
    <p:sldId id="257" r:id="rId4"/>
    <p:sldId id="258" r:id="rId5"/>
    <p:sldId id="266" r:id="rId6"/>
    <p:sldId id="260" r:id="rId7"/>
    <p:sldId id="267" r:id="rId8"/>
    <p:sldId id="271" r:id="rId9"/>
    <p:sldId id="268" r:id="rId10"/>
    <p:sldId id="269" r:id="rId11"/>
    <p:sldId id="270"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6" autoAdjust="0"/>
    <p:restoredTop sz="91815" autoAdjust="0"/>
  </p:normalViewPr>
  <p:slideViewPr>
    <p:cSldViewPr snapToGrid="0" snapToObjects="1">
      <p:cViewPr>
        <p:scale>
          <a:sx n="87" d="100"/>
          <a:sy n="87" d="100"/>
        </p:scale>
        <p:origin x="-84" y="858"/>
      </p:cViewPr>
      <p:guideLst>
        <p:guide orient="horz" pos="2160"/>
        <p:guide pos="3840"/>
      </p:guideLst>
    </p:cSldViewPr>
  </p:slideViewPr>
  <p:outlineViewPr>
    <p:cViewPr>
      <p:scale>
        <a:sx n="33" d="100"/>
        <a:sy n="33" d="100"/>
      </p:scale>
      <p:origin x="0" y="17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BFB74-4C42-1D40-943A-03EDDAB10BCB}"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64047-4605-8140-94AC-5DC24F57BBD7}" type="slidenum">
              <a:rPr lang="en-US" smtClean="0"/>
              <a:t>‹#›</a:t>
            </a:fld>
            <a:endParaRPr lang="en-US"/>
          </a:p>
        </p:txBody>
      </p:sp>
    </p:spTree>
    <p:extLst>
      <p:ext uri="{BB962C8B-B14F-4D97-AF65-F5344CB8AC3E}">
        <p14:creationId xmlns:p14="http://schemas.microsoft.com/office/powerpoint/2010/main" val="179904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Title:</a:t>
            </a:r>
            <a:r>
              <a:rPr lang="en-GB" sz="1200" b="0" i="0" kern="1200" dirty="0">
                <a:solidFill>
                  <a:schemeClr val="tx1"/>
                </a:solidFill>
                <a:effectLst/>
                <a:latin typeface="+mn-lt"/>
                <a:ea typeface="+mn-ea"/>
                <a:cs typeface="+mn-cs"/>
              </a:rPr>
              <a:t> company name, logo, and one-liner outlining what you do</a:t>
            </a:r>
            <a:r>
              <a:rPr lang="en-GB" sz="1200" b="0" i="0" kern="1200" dirty="0" smtClean="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D64047-4605-8140-94AC-5DC24F57BBD7}" type="slidenum">
              <a:rPr lang="en-US" smtClean="0"/>
              <a:t>1</a:t>
            </a:fld>
            <a:endParaRPr lang="en-US"/>
          </a:p>
        </p:txBody>
      </p:sp>
    </p:spTree>
    <p:extLst>
      <p:ext uri="{BB962C8B-B14F-4D97-AF65-F5344CB8AC3E}">
        <p14:creationId xmlns:p14="http://schemas.microsoft.com/office/powerpoint/2010/main" val="381182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and Competition: Who is/are your market segment(s)? </a:t>
            </a:r>
            <a:r>
              <a:rPr lang="en-GB" sz="1200" b="0" i="0" kern="1200" dirty="0">
                <a:solidFill>
                  <a:schemeClr val="tx1"/>
                </a:solidFill>
                <a:effectLst/>
                <a:latin typeface="+mn-lt"/>
                <a:ea typeface="+mn-ea"/>
                <a:cs typeface="+mn-cs"/>
              </a:rPr>
              <a:t>who are your competitors and why are you 10x better than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10</a:t>
            </a:fld>
            <a:endParaRPr lang="en-US"/>
          </a:p>
        </p:txBody>
      </p:sp>
    </p:spTree>
    <p:extLst>
      <p:ext uri="{BB962C8B-B14F-4D97-AF65-F5344CB8AC3E}">
        <p14:creationId xmlns:p14="http://schemas.microsoft.com/office/powerpoint/2010/main" val="315134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and Competition: Who is/are your market segment(s)? </a:t>
            </a:r>
            <a:r>
              <a:rPr lang="en-GB" sz="1200" b="0" i="0" kern="1200" dirty="0">
                <a:solidFill>
                  <a:schemeClr val="tx1"/>
                </a:solidFill>
                <a:effectLst/>
                <a:latin typeface="+mn-lt"/>
                <a:ea typeface="+mn-ea"/>
                <a:cs typeface="+mn-cs"/>
              </a:rPr>
              <a:t>who are your competitors and why are you 10x better than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11</a:t>
            </a:fld>
            <a:endParaRPr lang="en-US"/>
          </a:p>
        </p:txBody>
      </p:sp>
    </p:spTree>
    <p:extLst>
      <p:ext uri="{BB962C8B-B14F-4D97-AF65-F5344CB8AC3E}">
        <p14:creationId xmlns:p14="http://schemas.microsoft.com/office/powerpoint/2010/main" val="315134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of funds:</a:t>
            </a:r>
            <a:r>
              <a:rPr lang="en-GB" sz="1200" b="0" i="0" kern="1200" dirty="0">
                <a:solidFill>
                  <a:schemeClr val="tx1"/>
                </a:solidFill>
                <a:effectLst/>
                <a:latin typeface="+mn-lt"/>
                <a:ea typeface="+mn-ea"/>
                <a:cs typeface="+mn-cs"/>
              </a:rPr>
              <a:t> what does the business look like in a few years and how much capital will it require? How will the funds be used?</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12</a:t>
            </a:fld>
            <a:endParaRPr lang="en-US"/>
          </a:p>
        </p:txBody>
      </p:sp>
    </p:spTree>
    <p:extLst>
      <p:ext uri="{BB962C8B-B14F-4D97-AF65-F5344CB8AC3E}">
        <p14:creationId xmlns:p14="http://schemas.microsoft.com/office/powerpoint/2010/main" val="217029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Traction:</a:t>
            </a:r>
            <a:r>
              <a:rPr lang="en-GB" sz="1200" b="0" i="0" kern="1200" dirty="0">
                <a:solidFill>
                  <a:schemeClr val="tx1"/>
                </a:solidFill>
                <a:effectLst/>
                <a:latin typeface="+mn-lt"/>
                <a:ea typeface="+mn-ea"/>
                <a:cs typeface="+mn-cs"/>
              </a:rPr>
              <a:t> do you have Product-Market Fit(PMF) as demonstrated by your numbers (e.g., strong growth, path to sustainable market)? How will you ensure rapid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2</a:t>
            </a:fld>
            <a:endParaRPr lang="en-US"/>
          </a:p>
        </p:txBody>
      </p:sp>
    </p:spTree>
    <p:extLst>
      <p:ext uri="{BB962C8B-B14F-4D97-AF65-F5344CB8AC3E}">
        <p14:creationId xmlns:p14="http://schemas.microsoft.com/office/powerpoint/2010/main" val="83590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Problem:</a:t>
            </a:r>
            <a:r>
              <a:rPr lang="en-GB" sz="1200" b="0" i="0" kern="1200" dirty="0">
                <a:solidFill>
                  <a:schemeClr val="tx1"/>
                </a:solidFill>
                <a:effectLst/>
                <a:latin typeface="+mn-lt"/>
                <a:ea typeface="+mn-ea"/>
                <a:cs typeface="+mn-cs"/>
              </a:rPr>
              <a:t> what is the problem? (Max 200 words</a:t>
            </a:r>
            <a:r>
              <a:rPr lang="en-GB" sz="1200" b="0" i="0" kern="1200" dirty="0" smtClean="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D64047-4605-8140-94AC-5DC24F57BBD7}" type="slidenum">
              <a:rPr lang="en-US" smtClean="0"/>
              <a:t>3</a:t>
            </a:fld>
            <a:endParaRPr lang="en-US"/>
          </a:p>
        </p:txBody>
      </p:sp>
    </p:spTree>
    <p:extLst>
      <p:ext uri="{BB962C8B-B14F-4D97-AF65-F5344CB8AC3E}">
        <p14:creationId xmlns:p14="http://schemas.microsoft.com/office/powerpoint/2010/main" val="91742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Solution:</a:t>
            </a:r>
            <a:r>
              <a:rPr lang="en-GB" sz="1200" b="0" i="0" kern="1200" dirty="0">
                <a:solidFill>
                  <a:schemeClr val="tx1"/>
                </a:solidFill>
                <a:effectLst/>
                <a:latin typeface="+mn-lt"/>
                <a:ea typeface="+mn-ea"/>
                <a:cs typeface="+mn-cs"/>
              </a:rPr>
              <a:t> how do you solve the problem you just outlined? What are you/your organization going to do about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4</a:t>
            </a:fld>
            <a:endParaRPr lang="en-US"/>
          </a:p>
        </p:txBody>
      </p:sp>
    </p:spTree>
    <p:extLst>
      <p:ext uri="{BB962C8B-B14F-4D97-AF65-F5344CB8AC3E}">
        <p14:creationId xmlns:p14="http://schemas.microsoft.com/office/powerpoint/2010/main" val="265754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Solution:</a:t>
            </a:r>
            <a:r>
              <a:rPr lang="en-GB" sz="1200" b="0" i="0" kern="1200" dirty="0">
                <a:solidFill>
                  <a:schemeClr val="tx1"/>
                </a:solidFill>
                <a:effectLst/>
                <a:latin typeface="+mn-lt"/>
                <a:ea typeface="+mn-ea"/>
                <a:cs typeface="+mn-cs"/>
              </a:rPr>
              <a:t> how do you solve the problem you just outlined? What are you/your organization going to do about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5</a:t>
            </a:fld>
            <a:endParaRPr lang="en-US"/>
          </a:p>
        </p:txBody>
      </p:sp>
    </p:spTree>
    <p:extLst>
      <p:ext uri="{BB962C8B-B14F-4D97-AF65-F5344CB8AC3E}">
        <p14:creationId xmlns:p14="http://schemas.microsoft.com/office/powerpoint/2010/main" val="265754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and Competition: Who is/are your market segment(s)? </a:t>
            </a:r>
            <a:r>
              <a:rPr lang="en-GB" sz="1200" b="0" i="0" kern="1200" dirty="0">
                <a:solidFill>
                  <a:schemeClr val="tx1"/>
                </a:solidFill>
                <a:effectLst/>
                <a:latin typeface="+mn-lt"/>
                <a:ea typeface="+mn-ea"/>
                <a:cs typeface="+mn-cs"/>
              </a:rPr>
              <a:t>who are your competitors and why are you 10x better than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6</a:t>
            </a:fld>
            <a:endParaRPr lang="en-US"/>
          </a:p>
        </p:txBody>
      </p:sp>
    </p:spTree>
    <p:extLst>
      <p:ext uri="{BB962C8B-B14F-4D97-AF65-F5344CB8AC3E}">
        <p14:creationId xmlns:p14="http://schemas.microsoft.com/office/powerpoint/2010/main" val="31513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and Competition: Who is/are your market segment(s)? </a:t>
            </a:r>
            <a:r>
              <a:rPr lang="en-GB" sz="1200" b="0" i="0" kern="1200" dirty="0">
                <a:solidFill>
                  <a:schemeClr val="tx1"/>
                </a:solidFill>
                <a:effectLst/>
                <a:latin typeface="+mn-lt"/>
                <a:ea typeface="+mn-ea"/>
                <a:cs typeface="+mn-cs"/>
              </a:rPr>
              <a:t>who are your competitors and why are you 10x better than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7</a:t>
            </a:fld>
            <a:endParaRPr lang="en-US"/>
          </a:p>
        </p:txBody>
      </p:sp>
    </p:spTree>
    <p:extLst>
      <p:ext uri="{BB962C8B-B14F-4D97-AF65-F5344CB8AC3E}">
        <p14:creationId xmlns:p14="http://schemas.microsoft.com/office/powerpoint/2010/main" val="315134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and Competition: Who is/are your market segment(s)? </a:t>
            </a:r>
            <a:r>
              <a:rPr lang="en-GB" sz="1200" b="0" i="0" kern="1200" dirty="0">
                <a:solidFill>
                  <a:schemeClr val="tx1"/>
                </a:solidFill>
                <a:effectLst/>
                <a:latin typeface="+mn-lt"/>
                <a:ea typeface="+mn-ea"/>
                <a:cs typeface="+mn-cs"/>
              </a:rPr>
              <a:t>who are your competitors and why are you 10x better than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8</a:t>
            </a:fld>
            <a:endParaRPr lang="en-US"/>
          </a:p>
        </p:txBody>
      </p:sp>
    </p:spTree>
    <p:extLst>
      <p:ext uri="{BB962C8B-B14F-4D97-AF65-F5344CB8AC3E}">
        <p14:creationId xmlns:p14="http://schemas.microsoft.com/office/powerpoint/2010/main" val="315134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and Competition: Who is/are your market segment(s)? </a:t>
            </a:r>
            <a:r>
              <a:rPr lang="en-GB" sz="1200" b="0" i="0" kern="1200" dirty="0">
                <a:solidFill>
                  <a:schemeClr val="tx1"/>
                </a:solidFill>
                <a:effectLst/>
                <a:latin typeface="+mn-lt"/>
                <a:ea typeface="+mn-ea"/>
                <a:cs typeface="+mn-cs"/>
              </a:rPr>
              <a:t>who are your competitors and why are you 10x better than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(Max 200 words)</a:t>
            </a:r>
          </a:p>
          <a:p>
            <a:endParaRPr lang="en-US" dirty="0"/>
          </a:p>
        </p:txBody>
      </p:sp>
      <p:sp>
        <p:nvSpPr>
          <p:cNvPr id="4" name="Slide Number Placeholder 3"/>
          <p:cNvSpPr>
            <a:spLocks noGrp="1"/>
          </p:cNvSpPr>
          <p:nvPr>
            <p:ph type="sldNum" sz="quarter" idx="5"/>
          </p:nvPr>
        </p:nvSpPr>
        <p:spPr/>
        <p:txBody>
          <a:bodyPr/>
          <a:lstStyle/>
          <a:p>
            <a:fld id="{84D64047-4605-8140-94AC-5DC24F57BBD7}" type="slidenum">
              <a:rPr lang="en-US" smtClean="0"/>
              <a:t>9</a:t>
            </a:fld>
            <a:endParaRPr lang="en-US"/>
          </a:p>
        </p:txBody>
      </p:sp>
    </p:spTree>
    <p:extLst>
      <p:ext uri="{BB962C8B-B14F-4D97-AF65-F5344CB8AC3E}">
        <p14:creationId xmlns:p14="http://schemas.microsoft.com/office/powerpoint/2010/main" val="31513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E352E-2463-594C-8389-31DB36053FC5}"/>
              </a:ext>
            </a:extLst>
          </p:cNvPr>
          <p:cNvSpPr>
            <a:spLocks noGrp="1"/>
          </p:cNvSpPr>
          <p:nvPr>
            <p:ph type="ctrTitle" hasCustomPrompt="1"/>
          </p:nvPr>
        </p:nvSpPr>
        <p:spPr>
          <a:xfrm>
            <a:off x="1524000" y="1122363"/>
            <a:ext cx="9144000" cy="2387600"/>
          </a:xfrm>
        </p:spPr>
        <p:txBody>
          <a:bodyPr anchor="b"/>
          <a:lstStyle>
            <a:lvl1pPr algn="ctr">
              <a:defRPr sz="6000" u="none"/>
            </a:lvl1pPr>
          </a:lstStyle>
          <a:p>
            <a:r>
              <a:rPr lang="en-GB" dirty="0"/>
              <a:t>Name of Business</a:t>
            </a:r>
            <a:br>
              <a:rPr lang="en-GB" dirty="0"/>
            </a:br>
            <a:endParaRPr lang="en-US" dirty="0"/>
          </a:p>
        </p:txBody>
      </p:sp>
      <p:sp>
        <p:nvSpPr>
          <p:cNvPr id="3" name="Subtitle 2">
            <a:extLst>
              <a:ext uri="{FF2B5EF4-FFF2-40B4-BE49-F238E27FC236}">
                <a16:creationId xmlns:a16="http://schemas.microsoft.com/office/drawing/2014/main" xmlns="" id="{2BCD2D71-4729-C24D-9BD9-544FC1440A58}"/>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First Name Surname</a:t>
            </a:r>
          </a:p>
          <a:p>
            <a:r>
              <a:rPr lang="en-GB" dirty="0"/>
              <a:t>State Location of Business</a:t>
            </a:r>
            <a:endParaRPr lang="en-US" dirty="0"/>
          </a:p>
        </p:txBody>
      </p:sp>
      <p:sp>
        <p:nvSpPr>
          <p:cNvPr id="4" name="Date Placeholder 3">
            <a:extLst>
              <a:ext uri="{FF2B5EF4-FFF2-40B4-BE49-F238E27FC236}">
                <a16:creationId xmlns:a16="http://schemas.microsoft.com/office/drawing/2014/main" xmlns="" id="{BAF6C0BF-CD21-B54A-BC99-1BFE31A46128}"/>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5" name="Footer Placeholder 4">
            <a:extLst>
              <a:ext uri="{FF2B5EF4-FFF2-40B4-BE49-F238E27FC236}">
                <a16:creationId xmlns:a16="http://schemas.microsoft.com/office/drawing/2014/main" xmlns="" id="{510FE593-F5A3-5A4D-B590-8152FE0B6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4037EA-9EE3-944C-8802-CDB452C11604}"/>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19049616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48DE9-A639-524E-87C7-9FE38DFFFD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398AD4A3-4F41-AA4C-B32B-0D0656AD3D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763A69E-862B-1041-89C5-B1AFC04BCC03}"/>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5" name="Footer Placeholder 4">
            <a:extLst>
              <a:ext uri="{FF2B5EF4-FFF2-40B4-BE49-F238E27FC236}">
                <a16:creationId xmlns:a16="http://schemas.microsoft.com/office/drawing/2014/main" xmlns="" id="{C73A0251-BD7C-E642-AC6E-C2E645393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E150A1-DD3B-6742-9503-CD2D279AE6D1}"/>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12849181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280034-5AF7-AC41-8AC1-135B087F96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74511802-B94B-034D-A618-B13FD7933A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504A052-90AD-D647-A930-1702635E6DAF}"/>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5" name="Footer Placeholder 4">
            <a:extLst>
              <a:ext uri="{FF2B5EF4-FFF2-40B4-BE49-F238E27FC236}">
                <a16:creationId xmlns:a16="http://schemas.microsoft.com/office/drawing/2014/main" xmlns="" id="{90FB693B-5315-4240-B070-6D20A9794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BCC708-4310-C34D-9B81-91A778318634}"/>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242845258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E3662-A1C4-6E46-8644-4A9C1702C975}"/>
              </a:ext>
            </a:extLst>
          </p:cNvPr>
          <p:cNvSpPr>
            <a:spLocks noGrp="1"/>
          </p:cNvSpPr>
          <p:nvPr>
            <p:ph type="title"/>
          </p:nvPr>
        </p:nvSpPr>
        <p:spPr>
          <a:xfrm>
            <a:off x="838199" y="365125"/>
            <a:ext cx="10515599"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xmlns="" id="{F8BBB938-A418-B04B-A050-DDD2A8615A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5BC0C51-9545-0F47-A728-8CC4FA0FECF5}"/>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5" name="Footer Placeholder 4">
            <a:extLst>
              <a:ext uri="{FF2B5EF4-FFF2-40B4-BE49-F238E27FC236}">
                <a16:creationId xmlns:a16="http://schemas.microsoft.com/office/drawing/2014/main" xmlns="" id="{828B94AB-D7C8-9648-A3BA-E9C510F2D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C1B9E1-94B5-FC40-9906-00069E953133}"/>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9491401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267A7-9BF4-A74D-AA4A-B437CFA14C9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1643DF8B-2CBC-C94C-8D93-737E935D96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5822D53D-9FC3-0849-9BC7-AAABFE9A7119}"/>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5" name="Footer Placeholder 4">
            <a:extLst>
              <a:ext uri="{FF2B5EF4-FFF2-40B4-BE49-F238E27FC236}">
                <a16:creationId xmlns:a16="http://schemas.microsoft.com/office/drawing/2014/main" xmlns="" id="{E6F8799E-D4EB-9040-8BB7-152496966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4EC6F7-37B4-2D4A-98A0-0EA74024280E}"/>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30273352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51459-0719-AA45-B222-E642F29DCA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CCD05EF-7793-0344-AC82-EE36E232C9D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40659F95-FE95-FB46-A21A-A0082F723F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00CFB6D4-88EA-1C48-BA3E-55803A24647A}"/>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6" name="Footer Placeholder 5">
            <a:extLst>
              <a:ext uri="{FF2B5EF4-FFF2-40B4-BE49-F238E27FC236}">
                <a16:creationId xmlns:a16="http://schemas.microsoft.com/office/drawing/2014/main" xmlns="" id="{3F9BF03B-B448-A849-8ADE-4DA02DF94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952DE2-229B-614D-9B15-CCC9A0B6B4A3}"/>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296566503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D6E19-2C57-C345-85F6-C472CAD69C6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12012F49-B1EB-B840-A56B-AD0F85995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354DB2E6-E600-AA4D-9190-6DE2A330D8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1F953C7-7C9C-3C46-AD81-4233F7BDF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E9388C26-9191-1A43-B396-4EF4BD7E60C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02669AC9-B33E-1644-A077-8E6CA8936C17}"/>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8" name="Footer Placeholder 7">
            <a:extLst>
              <a:ext uri="{FF2B5EF4-FFF2-40B4-BE49-F238E27FC236}">
                <a16:creationId xmlns:a16="http://schemas.microsoft.com/office/drawing/2014/main" xmlns="" id="{B33DAD39-9DBE-5649-A769-C2B151DE1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4DEB274-3138-5445-89D7-02FD7E250A48}"/>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216834268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7D138-EE26-5E4C-B3E9-195032421F0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009B1A1C-AEE8-6041-B820-014CDA067025}"/>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4" name="Footer Placeholder 3">
            <a:extLst>
              <a:ext uri="{FF2B5EF4-FFF2-40B4-BE49-F238E27FC236}">
                <a16:creationId xmlns:a16="http://schemas.microsoft.com/office/drawing/2014/main" xmlns="" id="{F61FB2D2-955E-0A4A-8C03-DF37DF2BA3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76AD6D1-EA6F-D243-A426-4030C4E678CC}"/>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411668621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F9A68B0-B073-054A-B0B8-2D8CC39B6EF8}"/>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3" name="Footer Placeholder 2">
            <a:extLst>
              <a:ext uri="{FF2B5EF4-FFF2-40B4-BE49-F238E27FC236}">
                <a16:creationId xmlns:a16="http://schemas.microsoft.com/office/drawing/2014/main" xmlns="" id="{5BD9BB7E-046E-664E-BA03-0F28FA1558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B617705-3485-FF4E-A569-2EF77B0197D3}"/>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31804887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920ED-D95F-114B-8FE8-31EC54942E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605CF23-8A61-484E-BE5A-B176C81E5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6C6E0ED-3528-D14F-826C-ED63E08A2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84D88980-302B-4442-A052-7736266DD1CA}"/>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6" name="Footer Placeholder 5">
            <a:extLst>
              <a:ext uri="{FF2B5EF4-FFF2-40B4-BE49-F238E27FC236}">
                <a16:creationId xmlns:a16="http://schemas.microsoft.com/office/drawing/2014/main" xmlns="" id="{E8F003FE-97D5-5B44-9A5D-78891AAAF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62A0998-1095-FD4D-873F-EAE266D08FB9}"/>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93309386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F8EA5-7E47-0741-AA16-CE806D35B5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B7DE11EB-6780-0644-B092-A217A74DE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D025885-8440-0348-BA9F-D5580F352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F60FB2DA-4F3C-E342-BF69-D1C4ABC3287B}"/>
              </a:ext>
            </a:extLst>
          </p:cNvPr>
          <p:cNvSpPr>
            <a:spLocks noGrp="1"/>
          </p:cNvSpPr>
          <p:nvPr>
            <p:ph type="dt" sz="half" idx="10"/>
          </p:nvPr>
        </p:nvSpPr>
        <p:spPr/>
        <p:txBody>
          <a:bodyPr/>
          <a:lstStyle/>
          <a:p>
            <a:fld id="{3FD5E8A5-E998-364D-927B-9D8DD82B7462}" type="datetimeFigureOut">
              <a:rPr lang="en-US" smtClean="0"/>
              <a:t>2/2/2024</a:t>
            </a:fld>
            <a:endParaRPr lang="en-US"/>
          </a:p>
        </p:txBody>
      </p:sp>
      <p:sp>
        <p:nvSpPr>
          <p:cNvPr id="6" name="Footer Placeholder 5">
            <a:extLst>
              <a:ext uri="{FF2B5EF4-FFF2-40B4-BE49-F238E27FC236}">
                <a16:creationId xmlns:a16="http://schemas.microsoft.com/office/drawing/2014/main" xmlns="" id="{51DE4EE0-170A-0B4B-A841-BFBA7A77D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0B263E1-4C15-1441-AA9E-AA1CF0AABA3D}"/>
              </a:ext>
            </a:extLst>
          </p:cNvPr>
          <p:cNvSpPr>
            <a:spLocks noGrp="1"/>
          </p:cNvSpPr>
          <p:nvPr>
            <p:ph type="sldNum" sz="quarter" idx="12"/>
          </p:nvPr>
        </p:nvSpPr>
        <p:spPr/>
        <p:txBody>
          <a:bodyPr/>
          <a:lstStyle/>
          <a:p>
            <a:fld id="{F2F5851E-C7DA-9D43-AB14-55DA92060472}" type="slidenum">
              <a:rPr lang="en-US" smtClean="0"/>
              <a:t>‹#›</a:t>
            </a:fld>
            <a:endParaRPr lang="en-US"/>
          </a:p>
        </p:txBody>
      </p:sp>
    </p:spTree>
    <p:extLst>
      <p:ext uri="{BB962C8B-B14F-4D97-AF65-F5344CB8AC3E}">
        <p14:creationId xmlns:p14="http://schemas.microsoft.com/office/powerpoint/2010/main" val="87584382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5E9FF21-1564-BB44-B563-D68864E30B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B3E18C4-E443-7A4C-93D8-305DCA4A8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44FE654-2555-2A42-8E69-081A0E9C8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5E8A5-E998-364D-927B-9D8DD82B7462}" type="datetimeFigureOut">
              <a:rPr lang="en-US" smtClean="0"/>
              <a:t>2/2/2024</a:t>
            </a:fld>
            <a:endParaRPr lang="en-US"/>
          </a:p>
        </p:txBody>
      </p:sp>
      <p:sp>
        <p:nvSpPr>
          <p:cNvPr id="5" name="Footer Placeholder 4">
            <a:extLst>
              <a:ext uri="{FF2B5EF4-FFF2-40B4-BE49-F238E27FC236}">
                <a16:creationId xmlns:a16="http://schemas.microsoft.com/office/drawing/2014/main" xmlns="" id="{22ED268C-C782-034F-B066-DF40F14D88A4}"/>
              </a:ext>
            </a:extLst>
          </p:cNvPr>
          <p:cNvSpPr>
            <a:spLocks noGrp="1"/>
          </p:cNvSpPr>
          <p:nvPr>
            <p:ph type="ftr" sz="quarter" idx="3"/>
          </p:nvPr>
        </p:nvSpPr>
        <p:spPr>
          <a:xfrm>
            <a:off x="9144000" y="365124"/>
            <a:ext cx="2624667" cy="5492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Business Logo </a:t>
            </a:r>
          </a:p>
        </p:txBody>
      </p:sp>
      <p:sp>
        <p:nvSpPr>
          <p:cNvPr id="6" name="Slide Number Placeholder 5">
            <a:extLst>
              <a:ext uri="{FF2B5EF4-FFF2-40B4-BE49-F238E27FC236}">
                <a16:creationId xmlns:a16="http://schemas.microsoft.com/office/drawing/2014/main" xmlns="" id="{BAC101C8-B6EA-2044-A703-E5211FBBB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5851E-C7DA-9D43-AB14-55DA92060472}" type="slidenum">
              <a:rPr lang="en-US" smtClean="0"/>
              <a:t>‹#›</a:t>
            </a:fld>
            <a:endParaRPr lang="en-US"/>
          </a:p>
        </p:txBody>
      </p:sp>
    </p:spTree>
    <p:extLst>
      <p:ext uri="{BB962C8B-B14F-4D97-AF65-F5344CB8AC3E}">
        <p14:creationId xmlns:p14="http://schemas.microsoft.com/office/powerpoint/2010/main" val="4052769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3C48B49-6135-48B6-AC0F-97E5D8D1F0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FFD41F-FA39-6149-995D-16D113B9DE78}"/>
              </a:ext>
            </a:extLst>
          </p:cNvPr>
          <p:cNvSpPr>
            <a:spLocks noGrp="1"/>
          </p:cNvSpPr>
          <p:nvPr>
            <p:ph type="ctrTitle"/>
          </p:nvPr>
        </p:nvSpPr>
        <p:spPr>
          <a:xfrm>
            <a:off x="993252" y="289112"/>
            <a:ext cx="9014348" cy="2402006"/>
          </a:xfrm>
        </p:spPr>
        <p:txBody>
          <a:bodyPr anchor="b">
            <a:normAutofit/>
          </a:bodyPr>
          <a:lstStyle/>
          <a:p>
            <a:pPr algn="l"/>
            <a:r>
              <a:rPr lang="en-US" sz="4800" b="1" dirty="0" smtClean="0"/>
              <a:t>SME GROWTH HUB</a:t>
            </a:r>
            <a:endParaRPr lang="en-US" sz="4800" b="1" dirty="0"/>
          </a:p>
        </p:txBody>
      </p:sp>
      <p:sp>
        <p:nvSpPr>
          <p:cNvPr id="10" name="Rectangle 9">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F256AC18-FB41-4977-8B0C-F5082335AB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D7951C3D-D0CD-4847-A623-738CE2415A1C}"/>
              </a:ext>
            </a:extLst>
          </p:cNvPr>
          <p:cNvSpPr>
            <a:spLocks noGrp="1"/>
          </p:cNvSpPr>
          <p:nvPr>
            <p:ph type="subTitle" idx="1"/>
          </p:nvPr>
        </p:nvSpPr>
        <p:spPr>
          <a:xfrm>
            <a:off x="643941" y="3300408"/>
            <a:ext cx="10628873" cy="3199969"/>
          </a:xfrm>
        </p:spPr>
        <p:txBody>
          <a:bodyPr anchor="ctr">
            <a:normAutofit/>
          </a:bodyPr>
          <a:lstStyle/>
          <a:p>
            <a:pPr algn="l"/>
            <a:r>
              <a:rPr lang="en-US" dirty="0" smtClean="0">
                <a:solidFill>
                  <a:srgbClr val="FFFFFF"/>
                </a:solidFill>
              </a:rPr>
              <a:t>Project Leader:  </a:t>
            </a:r>
            <a:r>
              <a:rPr lang="en-US" dirty="0" err="1" smtClean="0">
                <a:solidFill>
                  <a:srgbClr val="FFFFFF"/>
                </a:solidFill>
              </a:rPr>
              <a:t>Mbanefo</a:t>
            </a:r>
            <a:r>
              <a:rPr lang="en-US" dirty="0" smtClean="0">
                <a:solidFill>
                  <a:srgbClr val="FFFFFF"/>
                </a:solidFill>
              </a:rPr>
              <a:t> </a:t>
            </a:r>
            <a:r>
              <a:rPr lang="en-US" dirty="0" err="1" smtClean="0">
                <a:solidFill>
                  <a:srgbClr val="FFFFFF"/>
                </a:solidFill>
              </a:rPr>
              <a:t>Johnpaul</a:t>
            </a:r>
            <a:r>
              <a:rPr lang="en-US" dirty="0" smtClean="0">
                <a:solidFill>
                  <a:srgbClr val="FFFFFF"/>
                </a:solidFill>
              </a:rPr>
              <a:t> </a:t>
            </a:r>
            <a:endParaRPr lang="en-US" dirty="0">
              <a:solidFill>
                <a:srgbClr val="FFFFFF"/>
              </a:solidFill>
            </a:endParaRPr>
          </a:p>
        </p:txBody>
      </p:sp>
      <p:sp>
        <p:nvSpPr>
          <p:cNvPr id="5" name="TextBox 4">
            <a:extLst>
              <a:ext uri="{FF2B5EF4-FFF2-40B4-BE49-F238E27FC236}">
                <a16:creationId xmlns:a16="http://schemas.microsoft.com/office/drawing/2014/main" xmlns="" id="{4E56CE53-CA88-334A-9B8A-FA493C04874A}"/>
              </a:ext>
            </a:extLst>
          </p:cNvPr>
          <p:cNvSpPr txBox="1"/>
          <p:nvPr/>
        </p:nvSpPr>
        <p:spPr>
          <a:xfrm>
            <a:off x="10007600" y="457630"/>
            <a:ext cx="1666279" cy="369332"/>
          </a:xfrm>
          <a:prstGeom prst="rect">
            <a:avLst/>
          </a:prstGeom>
          <a:noFill/>
        </p:spPr>
        <p:txBody>
          <a:bodyPr wrap="square" rtlCol="0">
            <a:spAutoFit/>
          </a:bodyPr>
          <a:lstStyle/>
          <a:p>
            <a:r>
              <a:rPr lang="en-US" dirty="0"/>
              <a:t>Business Logo</a:t>
            </a:r>
          </a:p>
        </p:txBody>
      </p:sp>
    </p:spTree>
    <p:extLst>
      <p:ext uri="{BB962C8B-B14F-4D97-AF65-F5344CB8AC3E}">
        <p14:creationId xmlns:p14="http://schemas.microsoft.com/office/powerpoint/2010/main" val="306304095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408E8B-5070-EB46-A267-8C1D72F39299}"/>
              </a:ext>
            </a:extLst>
          </p:cNvPr>
          <p:cNvSpPr>
            <a:spLocks noGrp="1"/>
          </p:cNvSpPr>
          <p:nvPr>
            <p:ph type="title"/>
          </p:nvPr>
        </p:nvSpPr>
        <p:spPr>
          <a:xfrm>
            <a:off x="477231" y="86306"/>
            <a:ext cx="3201366" cy="1710822"/>
          </a:xfrm>
        </p:spPr>
        <p:txBody>
          <a:bodyPr anchor="b">
            <a:normAutofit/>
          </a:bodyPr>
          <a:lstStyle/>
          <a:p>
            <a:pPr algn="ctr"/>
            <a:r>
              <a:rPr lang="en-US" sz="4000" b="1" dirty="0">
                <a:solidFill>
                  <a:srgbClr val="FFFFFF"/>
                </a:solidFill>
              </a:rPr>
              <a:t> Roadmap</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AB8C1775-6F8A-434A-9F96-74BA6FDBE9B3}"/>
              </a:ext>
            </a:extLst>
          </p:cNvPr>
          <p:cNvSpPr>
            <a:spLocks noGrp="1"/>
          </p:cNvSpPr>
          <p:nvPr>
            <p:ph idx="1"/>
          </p:nvPr>
        </p:nvSpPr>
        <p:spPr>
          <a:xfrm>
            <a:off x="4356847" y="511388"/>
            <a:ext cx="7664824" cy="6338267"/>
          </a:xfrm>
        </p:spPr>
        <p:txBody>
          <a:bodyPr tIns="0" anchor="ctr">
            <a:normAutofit/>
          </a:bodyPr>
          <a:lstStyle/>
          <a:p>
            <a:pPr algn="just"/>
            <a:r>
              <a:rPr lang="en-US" sz="2000" b="1" dirty="0" smtClean="0"/>
              <a:t>Project </a:t>
            </a:r>
            <a:r>
              <a:rPr lang="en-US" sz="2000" b="1" dirty="0"/>
              <a:t>roadmap </a:t>
            </a:r>
            <a:r>
              <a:rPr lang="en-US" sz="2000" b="1" dirty="0" smtClean="0"/>
              <a:t>includes:</a:t>
            </a:r>
          </a:p>
          <a:p>
            <a:r>
              <a:rPr lang="en-US" sz="2000" dirty="0"/>
              <a:t>Phase 1: Platform development and beta </a:t>
            </a:r>
            <a:r>
              <a:rPr lang="en-US" sz="2000" dirty="0" smtClean="0"/>
              <a:t>testing</a:t>
            </a:r>
          </a:p>
          <a:p>
            <a:r>
              <a:rPr lang="en-US" sz="2000" dirty="0" smtClean="0"/>
              <a:t>Phase </a:t>
            </a:r>
            <a:r>
              <a:rPr lang="en-US" sz="2000" dirty="0"/>
              <a:t>2: Launch and initial user </a:t>
            </a:r>
            <a:r>
              <a:rPr lang="en-US" sz="2000" dirty="0" smtClean="0"/>
              <a:t>acquisition</a:t>
            </a:r>
          </a:p>
          <a:p>
            <a:r>
              <a:rPr lang="en-US" sz="2000" dirty="0" smtClean="0"/>
              <a:t>Phase </a:t>
            </a:r>
            <a:r>
              <a:rPr lang="en-US" sz="2000" dirty="0"/>
              <a:t>3: Expansion of features and </a:t>
            </a:r>
            <a:r>
              <a:rPr lang="en-US" sz="2000" dirty="0" smtClean="0"/>
              <a:t>partnerships</a:t>
            </a:r>
          </a:p>
          <a:p>
            <a:r>
              <a:rPr lang="en-US" sz="2000" dirty="0" smtClean="0"/>
              <a:t>Phase </a:t>
            </a:r>
            <a:r>
              <a:rPr lang="en-US" sz="2000" dirty="0"/>
              <a:t>4: Scaling operations to reach a global audience</a:t>
            </a:r>
            <a:br>
              <a:rPr lang="en-US" sz="2000" dirty="0"/>
            </a:br>
            <a:endParaRPr lang="en-US" sz="2000" b="1" dirty="0" smtClean="0"/>
          </a:p>
          <a:p>
            <a:pPr algn="just"/>
            <a:endParaRPr lang="en-US" sz="2000" dirty="0" smtClean="0"/>
          </a:p>
          <a:p>
            <a:pPr algn="just"/>
            <a:endParaRPr lang="en-US" sz="2000" dirty="0" smtClean="0"/>
          </a:p>
          <a:p>
            <a:pPr algn="just"/>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 y="2100943"/>
            <a:ext cx="4020719" cy="2884714"/>
          </a:xfrm>
          <a:prstGeom prst="rect">
            <a:avLst/>
          </a:prstGeom>
        </p:spPr>
      </p:pic>
    </p:spTree>
    <p:extLst>
      <p:ext uri="{BB962C8B-B14F-4D97-AF65-F5344CB8AC3E}">
        <p14:creationId xmlns:p14="http://schemas.microsoft.com/office/powerpoint/2010/main" val="365553343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408E8B-5070-EB46-A267-8C1D72F39299}"/>
              </a:ext>
            </a:extLst>
          </p:cNvPr>
          <p:cNvSpPr>
            <a:spLocks noGrp="1"/>
          </p:cNvSpPr>
          <p:nvPr>
            <p:ph type="title"/>
          </p:nvPr>
        </p:nvSpPr>
        <p:spPr>
          <a:xfrm>
            <a:off x="477231" y="86306"/>
            <a:ext cx="3201366" cy="1710822"/>
          </a:xfrm>
        </p:spPr>
        <p:txBody>
          <a:bodyPr anchor="b">
            <a:normAutofit/>
          </a:bodyPr>
          <a:lstStyle/>
          <a:p>
            <a:pPr algn="ctr"/>
            <a:r>
              <a:rPr lang="en-US" sz="4000" b="1" dirty="0">
                <a:solidFill>
                  <a:srgbClr val="FFFFFF"/>
                </a:solidFill>
              </a:rPr>
              <a:t> </a:t>
            </a:r>
            <a:r>
              <a:rPr lang="en-US" sz="4000" b="1" dirty="0" smtClean="0">
                <a:solidFill>
                  <a:srgbClr val="FFFFFF"/>
                </a:solidFill>
              </a:rPr>
              <a:t>Project Team</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AB8C1775-6F8A-434A-9F96-74BA6FDBE9B3}"/>
              </a:ext>
            </a:extLst>
          </p:cNvPr>
          <p:cNvSpPr>
            <a:spLocks noGrp="1"/>
          </p:cNvSpPr>
          <p:nvPr>
            <p:ph idx="1"/>
          </p:nvPr>
        </p:nvSpPr>
        <p:spPr>
          <a:xfrm>
            <a:off x="4356847" y="511388"/>
            <a:ext cx="7664824" cy="6338267"/>
          </a:xfrm>
        </p:spPr>
        <p:txBody>
          <a:bodyPr tIns="0" anchor="ctr">
            <a:normAutofit/>
          </a:bodyPr>
          <a:lstStyle/>
          <a:p>
            <a:pPr marL="0" indent="0" algn="just">
              <a:buNone/>
            </a:pPr>
            <a:endParaRPr lang="en-US" sz="2000" b="1" dirty="0" smtClean="0"/>
          </a:p>
          <a:p>
            <a:r>
              <a:rPr lang="en-US" sz="2000" dirty="0"/>
              <a:t> Our team consists of experienced professionals with backgrounds in entrepreneurship, business development, technology, and marketing</a:t>
            </a:r>
            <a:r>
              <a:rPr lang="en-US" sz="2000" dirty="0" smtClean="0"/>
              <a:t>.</a:t>
            </a:r>
          </a:p>
          <a:p>
            <a:r>
              <a:rPr lang="en-US" sz="2000" dirty="0" smtClean="0"/>
              <a:t>Members of the team are:</a:t>
            </a:r>
            <a:endParaRPr lang="en-US" sz="2000" dirty="0"/>
          </a:p>
          <a:p>
            <a:r>
              <a:rPr lang="en-US" sz="2000" dirty="0" smtClean="0"/>
              <a:t> </a:t>
            </a:r>
            <a:r>
              <a:rPr lang="en-US" sz="2000" b="1" dirty="0" smtClean="0"/>
              <a:t>Founder</a:t>
            </a:r>
          </a:p>
          <a:p>
            <a:r>
              <a:rPr lang="en-US" sz="2000" b="1" dirty="0" smtClean="0"/>
              <a:t>Project Manager</a:t>
            </a:r>
          </a:p>
          <a:p>
            <a:r>
              <a:rPr lang="en-US" sz="2000" b="1" dirty="0"/>
              <a:t>Technology Lead</a:t>
            </a:r>
          </a:p>
          <a:p>
            <a:r>
              <a:rPr lang="en-US" sz="2000" b="1" dirty="0"/>
              <a:t>Business Development Manager</a:t>
            </a:r>
          </a:p>
          <a:p>
            <a:r>
              <a:rPr lang="en-US" sz="2000" b="1" dirty="0" smtClean="0"/>
              <a:t>Marketing Manager</a:t>
            </a:r>
          </a:p>
          <a:p>
            <a:r>
              <a:rPr lang="en-US" sz="2000" b="1" dirty="0" smtClean="0"/>
              <a:t>Customer </a:t>
            </a:r>
            <a:r>
              <a:rPr lang="en-US" sz="2000" b="1" dirty="0"/>
              <a:t>Support </a:t>
            </a:r>
            <a:r>
              <a:rPr lang="en-US" sz="2000" b="1" dirty="0" smtClean="0"/>
              <a:t>Representative</a:t>
            </a:r>
          </a:p>
          <a:p>
            <a:r>
              <a:rPr lang="en-US" sz="2000" b="1" dirty="0" smtClean="0"/>
              <a:t>Data Analyst</a:t>
            </a:r>
          </a:p>
          <a:p>
            <a:r>
              <a:rPr lang="en-US" sz="2000" b="1" dirty="0"/>
              <a:t>Finance Manager/Accountant</a:t>
            </a:r>
            <a:r>
              <a:rPr lang="en-US" sz="2000" dirty="0"/>
              <a:t/>
            </a:r>
            <a:br>
              <a:rPr lang="en-US" sz="2000" dirty="0"/>
            </a:br>
            <a:endParaRPr lang="en-US" sz="2000" b="1" dirty="0" smtClean="0"/>
          </a:p>
          <a:p>
            <a:pPr algn="just"/>
            <a:r>
              <a:rPr lang="en-US" sz="2000" dirty="0"/>
              <a:t>Together, we are committed to supporting and empowering entrepreneurs on their journey to success.</a:t>
            </a:r>
          </a:p>
          <a:p>
            <a:pPr marL="0" indent="0" algn="just">
              <a:buNone/>
            </a:pPr>
            <a:endParaRPr lang="en-US" sz="2000" dirty="0" smtClean="0"/>
          </a:p>
          <a:p>
            <a:pPr algn="just"/>
            <a:endParaRPr lang="en-US" sz="2000" dirty="0" smtClean="0"/>
          </a:p>
          <a:p>
            <a:pPr algn="just"/>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7" y="1883598"/>
            <a:ext cx="3970846" cy="3189145"/>
          </a:xfrm>
          <a:prstGeom prst="rect">
            <a:avLst/>
          </a:prstGeom>
        </p:spPr>
      </p:pic>
    </p:spTree>
    <p:extLst>
      <p:ext uri="{BB962C8B-B14F-4D97-AF65-F5344CB8AC3E}">
        <p14:creationId xmlns:p14="http://schemas.microsoft.com/office/powerpoint/2010/main" val="1462134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9DDA4A0-3E15-AF45-9487-17E944A8A43A}"/>
              </a:ext>
            </a:extLst>
          </p:cNvPr>
          <p:cNvSpPr>
            <a:spLocks noGrp="1"/>
          </p:cNvSpPr>
          <p:nvPr>
            <p:ph type="title"/>
          </p:nvPr>
        </p:nvSpPr>
        <p:spPr>
          <a:xfrm>
            <a:off x="466722" y="272082"/>
            <a:ext cx="3201366" cy="1372666"/>
          </a:xfrm>
        </p:spPr>
        <p:txBody>
          <a:bodyPr anchor="b">
            <a:normAutofit/>
          </a:bodyPr>
          <a:lstStyle/>
          <a:p>
            <a:pPr algn="ctr"/>
            <a:r>
              <a:rPr lang="en-US" sz="4000" dirty="0" smtClean="0">
                <a:solidFill>
                  <a:srgbClr val="FFFFFF"/>
                </a:solidFill>
              </a:rPr>
              <a:t>BUDGET</a:t>
            </a:r>
            <a:endParaRPr lang="en-US" sz="4000" dirty="0">
              <a:solidFill>
                <a:srgbClr val="FFFFFF"/>
              </a:solidFill>
            </a:endParaRPr>
          </a:p>
        </p:txBody>
      </p:sp>
      <p:sp>
        <p:nvSpPr>
          <p:cNvPr id="3" name="Content Placeholder 2">
            <a:extLst>
              <a:ext uri="{FF2B5EF4-FFF2-40B4-BE49-F238E27FC236}">
                <a16:creationId xmlns:a16="http://schemas.microsoft.com/office/drawing/2014/main" xmlns="" id="{07399CD2-68E9-4447-8207-0894C9ED4FA8}"/>
              </a:ext>
            </a:extLst>
          </p:cNvPr>
          <p:cNvSpPr>
            <a:spLocks noGrp="1"/>
          </p:cNvSpPr>
          <p:nvPr>
            <p:ph idx="1"/>
          </p:nvPr>
        </p:nvSpPr>
        <p:spPr>
          <a:xfrm>
            <a:off x="4810259" y="947046"/>
            <a:ext cx="6555347" cy="4834813"/>
          </a:xfrm>
        </p:spPr>
        <p:txBody>
          <a:bodyPr anchor="ctr">
            <a:normAutofit/>
          </a:bodyPr>
          <a:lstStyle/>
          <a:p>
            <a:pPr marL="0" indent="0">
              <a:buNone/>
            </a:pPr>
            <a:endParaRPr lang="en-US" sz="2000" dirty="0" smtClean="0"/>
          </a:p>
          <a:p>
            <a:r>
              <a:rPr lang="en-US" sz="2000" b="1" dirty="0" smtClean="0"/>
              <a:t>The budget for this project are:</a:t>
            </a:r>
          </a:p>
          <a:p>
            <a:r>
              <a:rPr lang="en-US" sz="2000" dirty="0" smtClean="0"/>
              <a:t>Online Platform development (Website and app): $10,000</a:t>
            </a:r>
            <a:endParaRPr lang="en-US" sz="2000" dirty="0"/>
          </a:p>
          <a:p>
            <a:r>
              <a:rPr lang="en-US" sz="2000" dirty="0"/>
              <a:t>Team </a:t>
            </a:r>
            <a:r>
              <a:rPr lang="en-US" sz="2000" dirty="0" smtClean="0"/>
              <a:t>salaries:</a:t>
            </a:r>
            <a:r>
              <a:rPr lang="en-US" sz="2000" dirty="0"/>
              <a:t> </a:t>
            </a:r>
            <a:r>
              <a:rPr lang="en-US" sz="2000" dirty="0" smtClean="0"/>
              <a:t>$</a:t>
            </a:r>
            <a:r>
              <a:rPr lang="en-US" sz="2000" dirty="0"/>
              <a:t>4</a:t>
            </a:r>
            <a:r>
              <a:rPr lang="en-US" sz="2000" dirty="0" smtClean="0"/>
              <a:t>0,000</a:t>
            </a:r>
          </a:p>
          <a:p>
            <a:r>
              <a:rPr lang="en-US" sz="2000" dirty="0"/>
              <a:t>Marketing and Advertising</a:t>
            </a:r>
            <a:r>
              <a:rPr lang="en-US" sz="2000" dirty="0" smtClean="0"/>
              <a:t>: $20,000</a:t>
            </a:r>
          </a:p>
          <a:p>
            <a:r>
              <a:rPr lang="en-US" sz="2000" dirty="0"/>
              <a:t>Technology and Software</a:t>
            </a:r>
            <a:r>
              <a:rPr lang="en-US" sz="2000" dirty="0" smtClean="0"/>
              <a:t>: $5,000</a:t>
            </a:r>
          </a:p>
          <a:p>
            <a:r>
              <a:rPr lang="en-US" sz="2000" dirty="0"/>
              <a:t>Administrative Expenses</a:t>
            </a:r>
            <a:r>
              <a:rPr lang="en-US" sz="2000" dirty="0" smtClean="0"/>
              <a:t>: $10,000</a:t>
            </a:r>
          </a:p>
          <a:p>
            <a:r>
              <a:rPr lang="en-US" sz="2000" dirty="0"/>
              <a:t>Contingency: </a:t>
            </a:r>
            <a:r>
              <a:rPr lang="en-US" sz="2000" dirty="0" smtClean="0"/>
              <a:t>$10,000</a:t>
            </a:r>
          </a:p>
          <a:p>
            <a:r>
              <a:rPr lang="en-US" sz="2000" dirty="0" smtClean="0"/>
              <a:t>Miscellaneous:$5000</a:t>
            </a:r>
          </a:p>
          <a:p>
            <a:r>
              <a:rPr lang="en-US" sz="2000" b="1" dirty="0" smtClean="0"/>
              <a:t>Total:$100,000</a:t>
            </a:r>
            <a:endParaRPr lang="en-US" sz="2000" dirty="0"/>
          </a:p>
          <a:p>
            <a:endParaRPr lang="en-US" sz="2000" dirty="0" smtClean="0"/>
          </a:p>
          <a:p>
            <a:endParaRPr lang="en-US" sz="2000" dirty="0" smtClean="0"/>
          </a:p>
          <a:p>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2598"/>
            <a:ext cx="4021701" cy="3518989"/>
          </a:xfrm>
          <a:prstGeom prst="rect">
            <a:avLst/>
          </a:prstGeom>
        </p:spPr>
      </p:pic>
    </p:spTree>
    <p:extLst>
      <p:ext uri="{BB962C8B-B14F-4D97-AF65-F5344CB8AC3E}">
        <p14:creationId xmlns:p14="http://schemas.microsoft.com/office/powerpoint/2010/main" val="269781803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5D718E20-E4CF-4062-A480-6B4EDF76FF9E}"/>
              </a:ext>
            </a:extLst>
          </p:cNvPr>
          <p:cNvPicPr>
            <a:picLocks noChangeAspect="1"/>
          </p:cNvPicPr>
          <p:nvPr/>
        </p:nvPicPr>
        <p:blipFill rotWithShape="1">
          <a:blip r:embed="rId2">
            <a:extLst>
              <a:ext uri="{28A0092B-C50C-407E-A947-70E740481C1C}">
                <a14:useLocalDpi xmlns:a14="http://schemas.microsoft.com/office/drawing/2010/main" val="0"/>
              </a:ext>
            </a:extLst>
          </a:blip>
          <a:srcRect t="16247" b="1651"/>
          <a:stretch/>
        </p:blipFill>
        <p:spPr>
          <a:xfrm>
            <a:off x="-21446" y="0"/>
            <a:ext cx="12234892" cy="6858000"/>
          </a:xfrm>
          <a:prstGeom prst="rect">
            <a:avLst/>
          </a:prstGeom>
        </p:spPr>
      </p:pic>
      <p:sp>
        <p:nvSpPr>
          <p:cNvPr id="12" name="Rectangle 11">
            <a:extLst>
              <a:ext uri="{FF2B5EF4-FFF2-40B4-BE49-F238E27FC236}">
                <a16:creationId xmlns="" xmlns:a16="http://schemas.microsoft.com/office/drawing/2014/main" id="{A06273D2-160B-4F86-B9DC-728D46D161FD}"/>
              </a:ext>
            </a:extLst>
          </p:cNvPr>
          <p:cNvSpPr/>
          <p:nvPr/>
        </p:nvSpPr>
        <p:spPr>
          <a:xfrm>
            <a:off x="-21446" y="0"/>
            <a:ext cx="12234892"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ame 3">
            <a:extLst>
              <a:ext uri="{FF2B5EF4-FFF2-40B4-BE49-F238E27FC236}">
                <a16:creationId xmlns="" xmlns:a16="http://schemas.microsoft.com/office/drawing/2014/main" id="{EC36A735-75F0-40F3-9B5F-C32812DFF909}"/>
              </a:ext>
            </a:extLst>
          </p:cNvPr>
          <p:cNvSpPr/>
          <p:nvPr/>
        </p:nvSpPr>
        <p:spPr>
          <a:xfrm>
            <a:off x="1001487" y="677106"/>
            <a:ext cx="10189028" cy="5503790"/>
          </a:xfrm>
          <a:prstGeom prst="frame">
            <a:avLst>
              <a:gd name="adj1" fmla="val 2022"/>
            </a:avLst>
          </a:prstGeom>
          <a:gradFill>
            <a:gsLst>
              <a:gs pos="0">
                <a:srgbClr val="92667D"/>
              </a:gs>
              <a:gs pos="100000">
                <a:srgbClr val="FF788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 xmlns:a16="http://schemas.microsoft.com/office/drawing/2014/main" id="{F7E90D2A-7840-4158-89D9-1B680EA6C7F9}"/>
              </a:ext>
            </a:extLst>
          </p:cNvPr>
          <p:cNvSpPr txBox="1"/>
          <p:nvPr/>
        </p:nvSpPr>
        <p:spPr>
          <a:xfrm>
            <a:off x="3054350" y="2875002"/>
            <a:ext cx="6083300" cy="1107996"/>
          </a:xfrm>
          <a:prstGeom prst="rect">
            <a:avLst/>
          </a:prstGeom>
          <a:noFill/>
        </p:spPr>
        <p:txBody>
          <a:bodyPr wrap="square" lIns="0" tIns="0" rIns="0" bIns="0" rtlCol="0" anchor="ctr">
            <a:spAutoFit/>
          </a:bodyPr>
          <a:lstStyle/>
          <a:p>
            <a:pPr algn="ctr"/>
            <a:r>
              <a:rPr lang="en-US" sz="7200" b="1" dirty="0">
                <a:solidFill>
                  <a:schemeClr val="bg1"/>
                </a:solidFill>
                <a:latin typeface="+mj-lt"/>
              </a:rPr>
              <a:t>THANK </a:t>
            </a:r>
            <a:r>
              <a:rPr lang="en-US" sz="6600" dirty="0">
                <a:solidFill>
                  <a:schemeClr val="bg1"/>
                </a:solidFill>
                <a:latin typeface="+mj-lt"/>
              </a:rPr>
              <a:t>YOU</a:t>
            </a:r>
            <a:endParaRPr lang="en-US" sz="7200" dirty="0">
              <a:solidFill>
                <a:schemeClr val="bg1"/>
              </a:solidFill>
              <a:latin typeface="+mj-lt"/>
            </a:endParaRPr>
          </a:p>
        </p:txBody>
      </p:sp>
      <p:sp>
        <p:nvSpPr>
          <p:cNvPr id="2" name="Diamond 1">
            <a:extLst>
              <a:ext uri="{FF2B5EF4-FFF2-40B4-BE49-F238E27FC236}">
                <a16:creationId xmlns="" xmlns:a16="http://schemas.microsoft.com/office/drawing/2014/main" id="{162DA865-12E2-49D3-985E-8C3EBB3CE562}"/>
              </a:ext>
            </a:extLst>
          </p:cNvPr>
          <p:cNvSpPr/>
          <p:nvPr/>
        </p:nvSpPr>
        <p:spPr>
          <a:xfrm>
            <a:off x="1469571" y="-1197429"/>
            <a:ext cx="9252858" cy="9252858"/>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28872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81CFA32-1A74-954E-A218-C3822834236C}"/>
              </a:ext>
            </a:extLst>
          </p:cNvPr>
          <p:cNvSpPr>
            <a:spLocks noGrp="1"/>
          </p:cNvSpPr>
          <p:nvPr>
            <p:ph type="title"/>
          </p:nvPr>
        </p:nvSpPr>
        <p:spPr>
          <a:xfrm>
            <a:off x="558089" y="147918"/>
            <a:ext cx="3201366" cy="1756295"/>
          </a:xfrm>
        </p:spPr>
        <p:txBody>
          <a:bodyPr anchor="b">
            <a:normAutofit/>
          </a:bodyPr>
          <a:lstStyle/>
          <a:p>
            <a:pPr algn="ctr"/>
            <a:r>
              <a:rPr lang="en-US" sz="4000" b="1" dirty="0" smtClean="0">
                <a:solidFill>
                  <a:srgbClr val="FFFFFF"/>
                </a:solidFill>
              </a:rPr>
              <a:t>Introduction</a:t>
            </a:r>
            <a:r>
              <a:rPr lang="en-US" sz="4000" dirty="0" smtClean="0">
                <a:solidFill>
                  <a:srgbClr val="FFFFFF"/>
                </a:solidFill>
              </a:rPr>
              <a:t> </a:t>
            </a:r>
            <a:endParaRPr lang="en-US" sz="4000" dirty="0">
              <a:solidFill>
                <a:srgbClr val="FFFFFF"/>
              </a:solidFill>
            </a:endParaRPr>
          </a:p>
        </p:txBody>
      </p:sp>
      <p:sp>
        <p:nvSpPr>
          <p:cNvPr id="7" name="Content Placeholder 6"/>
          <p:cNvSpPr>
            <a:spLocks noGrp="1"/>
          </p:cNvSpPr>
          <p:nvPr>
            <p:ph idx="1"/>
          </p:nvPr>
        </p:nvSpPr>
        <p:spPr>
          <a:xfrm>
            <a:off x="4464424" y="147918"/>
            <a:ext cx="6884893" cy="6699944"/>
          </a:xfrm>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algn="just"/>
            <a:r>
              <a:rPr lang="en-US" sz="2400" dirty="0"/>
              <a:t>SME Growth Hub is an innovative project with the aim of empowering entrepreneurs by turning their ideas into thriving businesses. </a:t>
            </a:r>
            <a:endParaRPr lang="en-US" sz="2400" dirty="0" smtClean="0"/>
          </a:p>
          <a:p>
            <a:pPr algn="just"/>
            <a:r>
              <a:rPr lang="en-US" sz="2400" dirty="0" smtClean="0"/>
              <a:t>It </a:t>
            </a:r>
            <a:r>
              <a:rPr lang="en-US" sz="2400" dirty="0"/>
              <a:t>involves an online platform designed to provide comprehensive support, from business development skills to funding opportunities and mentorship.</a:t>
            </a:r>
            <a:endParaRPr lang="en-US"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4" y="2016888"/>
            <a:ext cx="3822472" cy="3404197"/>
          </a:xfrm>
          <a:prstGeom prst="rect">
            <a:avLst/>
          </a:prstGeom>
        </p:spPr>
      </p:pic>
    </p:spTree>
    <p:extLst>
      <p:ext uri="{BB962C8B-B14F-4D97-AF65-F5344CB8AC3E}">
        <p14:creationId xmlns:p14="http://schemas.microsoft.com/office/powerpoint/2010/main" val="223097865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29F4780-66C7-CE44-AE5D-3CF162424666}"/>
              </a:ext>
            </a:extLst>
          </p:cNvPr>
          <p:cNvSpPr>
            <a:spLocks noGrp="1"/>
          </p:cNvSpPr>
          <p:nvPr>
            <p:ph type="title"/>
          </p:nvPr>
        </p:nvSpPr>
        <p:spPr>
          <a:xfrm>
            <a:off x="466722" y="272124"/>
            <a:ext cx="3201366" cy="1066801"/>
          </a:xfrm>
        </p:spPr>
        <p:txBody>
          <a:bodyPr anchor="b">
            <a:normAutofit/>
          </a:bodyPr>
          <a:lstStyle/>
          <a:p>
            <a:pPr algn="ctr"/>
            <a:r>
              <a:rPr lang="en-US" sz="4000" b="1" dirty="0">
                <a:solidFill>
                  <a:srgbClr val="FFFFFF"/>
                </a:solidFill>
              </a:rPr>
              <a:t>Problem</a:t>
            </a:r>
          </a:p>
        </p:txBody>
      </p:sp>
      <p:sp>
        <p:nvSpPr>
          <p:cNvPr id="3" name="Content Placeholder 2">
            <a:extLst>
              <a:ext uri="{FF2B5EF4-FFF2-40B4-BE49-F238E27FC236}">
                <a16:creationId xmlns:a16="http://schemas.microsoft.com/office/drawing/2014/main" xmlns="" id="{8441080C-A613-064D-9118-3DBFB66ECFDD}"/>
              </a:ext>
            </a:extLst>
          </p:cNvPr>
          <p:cNvSpPr>
            <a:spLocks noGrp="1"/>
          </p:cNvSpPr>
          <p:nvPr>
            <p:ph idx="1"/>
          </p:nvPr>
        </p:nvSpPr>
        <p:spPr>
          <a:xfrm>
            <a:off x="4810259" y="649480"/>
            <a:ext cx="6555347" cy="5546047"/>
          </a:xfrm>
        </p:spPr>
        <p:txBody>
          <a:bodyPr anchor="ctr">
            <a:normAutofit/>
          </a:bodyPr>
          <a:lstStyle/>
          <a:p>
            <a:pPr algn="just"/>
            <a:r>
              <a:rPr lang="en-US" sz="2000" dirty="0"/>
              <a:t>According to </a:t>
            </a:r>
            <a:r>
              <a:rPr lang="en-US" sz="2000" dirty="0" err="1"/>
              <a:t>BusinessDay</a:t>
            </a:r>
            <a:r>
              <a:rPr lang="en-US" sz="2000" dirty="0"/>
              <a:t>, 80% of businesses under the Micro, Small, and Medium Enterprises (MSME) category in Africa fail within the first five years of their existence, despite having the highest entrepreneurship rate in the world, as shown in the 2022 Nigeria MSME report</a:t>
            </a:r>
            <a:r>
              <a:rPr lang="en-US" sz="2000" dirty="0" smtClean="0"/>
              <a:t>.</a:t>
            </a:r>
          </a:p>
          <a:p>
            <a:pPr algn="just"/>
            <a:r>
              <a:rPr lang="en-US" sz="2000" dirty="0" smtClean="0"/>
              <a:t>This </a:t>
            </a:r>
            <a:r>
              <a:rPr lang="en-US" sz="2000" dirty="0"/>
              <a:t>failure or challenge entrepreneurs struggle with is a result of the following</a:t>
            </a:r>
            <a:r>
              <a:rPr lang="en-US" sz="2000" dirty="0" smtClean="0"/>
              <a:t>:</a:t>
            </a:r>
          </a:p>
          <a:p>
            <a:pPr algn="just"/>
            <a:r>
              <a:rPr lang="en-US" sz="2000" dirty="0" smtClean="0"/>
              <a:t>Lack </a:t>
            </a:r>
            <a:r>
              <a:rPr lang="en-US" sz="2000" dirty="0"/>
              <a:t>of necessary skills and resources needed to manage a successful business</a:t>
            </a:r>
            <a:r>
              <a:rPr lang="en-US" sz="2000" dirty="0" smtClean="0"/>
              <a:t>.</a:t>
            </a:r>
          </a:p>
          <a:p>
            <a:pPr algn="just"/>
            <a:r>
              <a:rPr lang="en-US" sz="2000" dirty="0" smtClean="0"/>
              <a:t>Difficulty </a:t>
            </a:r>
            <a:r>
              <a:rPr lang="en-US" sz="2000" dirty="0"/>
              <a:t>in finding funding opportunities</a:t>
            </a:r>
            <a:r>
              <a:rPr lang="en-US" sz="2000" dirty="0" smtClean="0"/>
              <a:t>.</a:t>
            </a:r>
          </a:p>
          <a:p>
            <a:pPr algn="just"/>
            <a:r>
              <a:rPr lang="en-US" sz="2000" dirty="0" smtClean="0"/>
              <a:t>Lack </a:t>
            </a:r>
            <a:r>
              <a:rPr lang="en-US" sz="2000" dirty="0"/>
              <a:t>of mentorship for guidance and support</a:t>
            </a:r>
            <a:r>
              <a:rPr lang="en-US" sz="2000" dirty="0" smtClean="0"/>
              <a:t>.</a:t>
            </a:r>
          </a:p>
          <a:p>
            <a:pPr algn="just"/>
            <a:r>
              <a:rPr lang="en-US" sz="2000" dirty="0" smtClean="0"/>
              <a:t>And </a:t>
            </a:r>
            <a:r>
              <a:rPr lang="en-US" sz="2000" dirty="0"/>
              <a:t>limited access to </a:t>
            </a:r>
            <a:r>
              <a:rPr lang="en-US" sz="2000" dirty="0" smtClean="0"/>
              <a:t>funding.</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6" y="1595436"/>
            <a:ext cx="3880077" cy="3803877"/>
          </a:xfrm>
          <a:prstGeom prst="rect">
            <a:avLst/>
          </a:prstGeom>
        </p:spPr>
      </p:pic>
    </p:spTree>
    <p:extLst>
      <p:ext uri="{BB962C8B-B14F-4D97-AF65-F5344CB8AC3E}">
        <p14:creationId xmlns:p14="http://schemas.microsoft.com/office/powerpoint/2010/main" val="131052942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177BF5-D1E5-394E-B3B8-C6875CC66015}"/>
              </a:ext>
            </a:extLst>
          </p:cNvPr>
          <p:cNvSpPr>
            <a:spLocks noGrp="1"/>
          </p:cNvSpPr>
          <p:nvPr>
            <p:ph type="title"/>
          </p:nvPr>
        </p:nvSpPr>
        <p:spPr>
          <a:xfrm>
            <a:off x="325204" y="609589"/>
            <a:ext cx="3201366" cy="653143"/>
          </a:xfrm>
        </p:spPr>
        <p:txBody>
          <a:bodyPr anchor="b">
            <a:normAutofit/>
          </a:bodyPr>
          <a:lstStyle/>
          <a:p>
            <a:pPr algn="ctr"/>
            <a:r>
              <a:rPr lang="en-US" sz="4000" b="1" dirty="0">
                <a:solidFill>
                  <a:srgbClr val="FFFFFF"/>
                </a:solidFill>
              </a:rPr>
              <a:t>Solution</a:t>
            </a:r>
          </a:p>
        </p:txBody>
      </p:sp>
      <p:sp>
        <p:nvSpPr>
          <p:cNvPr id="3" name="Content Placeholder 2">
            <a:extLst>
              <a:ext uri="{FF2B5EF4-FFF2-40B4-BE49-F238E27FC236}">
                <a16:creationId xmlns:a16="http://schemas.microsoft.com/office/drawing/2014/main" xmlns="" id="{0C0B6490-7D84-9443-B29A-8D92881F4B79}"/>
              </a:ext>
            </a:extLst>
          </p:cNvPr>
          <p:cNvSpPr>
            <a:spLocks noGrp="1"/>
          </p:cNvSpPr>
          <p:nvPr>
            <p:ph idx="1"/>
          </p:nvPr>
        </p:nvSpPr>
        <p:spPr>
          <a:xfrm>
            <a:off x="4723173" y="286173"/>
            <a:ext cx="6859227" cy="5546047"/>
          </a:xfrm>
        </p:spPr>
        <p:txBody>
          <a:bodyPr anchor="ctr">
            <a:normAutofit/>
          </a:bodyPr>
          <a:lstStyle/>
          <a:p>
            <a:pPr algn="just"/>
            <a:r>
              <a:rPr lang="en-US" sz="2000" dirty="0" smtClean="0"/>
              <a:t> </a:t>
            </a:r>
            <a:r>
              <a:rPr lang="en-US" sz="2000" dirty="0"/>
              <a:t>SME GROWTH </a:t>
            </a:r>
            <a:r>
              <a:rPr lang="en-US" sz="2000" dirty="0" smtClean="0"/>
              <a:t>HUB project provides </a:t>
            </a:r>
            <a:r>
              <a:rPr lang="en-US" sz="2000" dirty="0"/>
              <a:t>a one-stop solution for entrepreneurs, offering access to</a:t>
            </a:r>
            <a:r>
              <a:rPr lang="en-US" sz="2000" dirty="0" smtClean="0"/>
              <a:t>:</a:t>
            </a:r>
          </a:p>
          <a:p>
            <a:pPr algn="just"/>
            <a:r>
              <a:rPr lang="en-US" sz="2000" dirty="0"/>
              <a:t>Business development courses and resources</a:t>
            </a:r>
          </a:p>
          <a:p>
            <a:pPr algn="just"/>
            <a:r>
              <a:rPr lang="en-US" sz="2000" dirty="0"/>
              <a:t>Funding opportunities from various sources</a:t>
            </a:r>
          </a:p>
          <a:p>
            <a:pPr algn="just"/>
            <a:r>
              <a:rPr lang="en-US" sz="2000" dirty="0"/>
              <a:t>Mentorship programs with experienced industry professionals</a:t>
            </a:r>
          </a:p>
          <a:p>
            <a:pPr algn="just"/>
            <a:r>
              <a:rPr lang="en-US" sz="2000" dirty="0"/>
              <a:t>Networking opportunities with potential investors and partners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1" y="1596117"/>
            <a:ext cx="3907590" cy="3378653"/>
          </a:xfrm>
          <a:prstGeom prst="rect">
            <a:avLst/>
          </a:prstGeom>
        </p:spPr>
      </p:pic>
    </p:spTree>
    <p:extLst>
      <p:ext uri="{BB962C8B-B14F-4D97-AF65-F5344CB8AC3E}">
        <p14:creationId xmlns:p14="http://schemas.microsoft.com/office/powerpoint/2010/main" val="242467490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177BF5-D1E5-394E-B3B8-C6875CC66015}"/>
              </a:ext>
            </a:extLst>
          </p:cNvPr>
          <p:cNvSpPr>
            <a:spLocks noGrp="1"/>
          </p:cNvSpPr>
          <p:nvPr>
            <p:ph type="title"/>
          </p:nvPr>
        </p:nvSpPr>
        <p:spPr>
          <a:xfrm>
            <a:off x="357862" y="609589"/>
            <a:ext cx="3201366" cy="653143"/>
          </a:xfrm>
        </p:spPr>
        <p:txBody>
          <a:bodyPr anchor="b">
            <a:normAutofit/>
          </a:bodyPr>
          <a:lstStyle/>
          <a:p>
            <a:pPr algn="ctr"/>
            <a:r>
              <a:rPr lang="en-US" sz="4000" b="1" dirty="0">
                <a:solidFill>
                  <a:srgbClr val="FFFFFF"/>
                </a:solidFill>
              </a:rPr>
              <a:t>Key Features</a:t>
            </a:r>
          </a:p>
        </p:txBody>
      </p:sp>
      <p:sp>
        <p:nvSpPr>
          <p:cNvPr id="3" name="Content Placeholder 2">
            <a:extLst>
              <a:ext uri="{FF2B5EF4-FFF2-40B4-BE49-F238E27FC236}">
                <a16:creationId xmlns:a16="http://schemas.microsoft.com/office/drawing/2014/main" xmlns="" id="{0C0B6490-7D84-9443-B29A-8D92881F4B79}"/>
              </a:ext>
            </a:extLst>
          </p:cNvPr>
          <p:cNvSpPr>
            <a:spLocks noGrp="1"/>
          </p:cNvSpPr>
          <p:nvPr>
            <p:ph idx="1"/>
          </p:nvPr>
        </p:nvSpPr>
        <p:spPr>
          <a:xfrm>
            <a:off x="4723173" y="612753"/>
            <a:ext cx="6859227" cy="5546047"/>
          </a:xfrm>
        </p:spPr>
        <p:txBody>
          <a:bodyPr anchor="ctr">
            <a:normAutofit/>
          </a:bodyPr>
          <a:lstStyle/>
          <a:p>
            <a:pPr algn="just"/>
            <a:r>
              <a:rPr lang="en-US" sz="2000" dirty="0" smtClean="0"/>
              <a:t> </a:t>
            </a:r>
            <a:r>
              <a:rPr lang="en-US" sz="2000" dirty="0"/>
              <a:t>The SME GROWTH HUB project is an online platform that provides access to</a:t>
            </a:r>
            <a:r>
              <a:rPr lang="en-US" sz="2000" dirty="0" smtClean="0"/>
              <a:t>:</a:t>
            </a:r>
          </a:p>
          <a:p>
            <a:pPr algn="just"/>
            <a:r>
              <a:rPr lang="en-US" sz="2000" dirty="0" smtClean="0"/>
              <a:t>Interactive </a:t>
            </a:r>
            <a:r>
              <a:rPr lang="en-US" sz="2000" dirty="0"/>
              <a:t>online courses cover essential business skills in funding, business planning, marketing, finance, and </a:t>
            </a:r>
            <a:r>
              <a:rPr lang="en-US" sz="2000" dirty="0" smtClean="0"/>
              <a:t>operations. And </a:t>
            </a:r>
            <a:r>
              <a:rPr lang="en-US" sz="2000" dirty="0"/>
              <a:t>live webinars with industry experts</a:t>
            </a:r>
            <a:r>
              <a:rPr lang="en-US" sz="2000" dirty="0" smtClean="0"/>
              <a:t>.</a:t>
            </a:r>
          </a:p>
          <a:p>
            <a:pPr algn="just"/>
            <a:r>
              <a:rPr lang="en-US" sz="2000" dirty="0" smtClean="0"/>
              <a:t>Latest </a:t>
            </a:r>
            <a:r>
              <a:rPr lang="en-US" sz="2000" dirty="0"/>
              <a:t>posts and updates for available funding opportunities like grants and soft loan openings, accelerator programs, and trainings</a:t>
            </a:r>
            <a:r>
              <a:rPr lang="en-US" sz="2000" dirty="0" smtClean="0"/>
              <a:t>.</a:t>
            </a:r>
          </a:p>
          <a:p>
            <a:pPr algn="just"/>
            <a:r>
              <a:rPr lang="en-US" sz="2000" dirty="0" smtClean="0"/>
              <a:t>Personalized </a:t>
            </a:r>
            <a:r>
              <a:rPr lang="en-US" sz="2000" dirty="0"/>
              <a:t>mentor matching based on industry and goals. And one-on-one sessions with experienced mentors based on specialized industries</a:t>
            </a:r>
            <a:r>
              <a:rPr lang="en-US" sz="2000" dirty="0" smtClean="0"/>
              <a:t>.</a:t>
            </a:r>
          </a:p>
          <a:p>
            <a:pPr algn="just"/>
            <a:r>
              <a:rPr lang="en-US" sz="2000" dirty="0" smtClean="0"/>
              <a:t>Connections </a:t>
            </a:r>
            <a:r>
              <a:rPr lang="en-US" sz="2000" dirty="0"/>
              <a:t>with investors and funding agencies.</a:t>
            </a:r>
            <a:endParaRPr lang="en-US" sz="20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318" b="6329"/>
          <a:stretch/>
        </p:blipFill>
        <p:spPr>
          <a:xfrm>
            <a:off x="-10" y="1643744"/>
            <a:ext cx="4037837" cy="3799114"/>
          </a:xfrm>
          <a:prstGeom prst="rect">
            <a:avLst/>
          </a:prstGeom>
        </p:spPr>
      </p:pic>
    </p:spTree>
    <p:extLst>
      <p:ext uri="{BB962C8B-B14F-4D97-AF65-F5344CB8AC3E}">
        <p14:creationId xmlns:p14="http://schemas.microsoft.com/office/powerpoint/2010/main" val="61463005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408E8B-5070-EB46-A267-8C1D72F39299}"/>
              </a:ext>
            </a:extLst>
          </p:cNvPr>
          <p:cNvSpPr>
            <a:spLocks noGrp="1"/>
          </p:cNvSpPr>
          <p:nvPr>
            <p:ph type="title"/>
          </p:nvPr>
        </p:nvSpPr>
        <p:spPr>
          <a:xfrm>
            <a:off x="455459" y="42762"/>
            <a:ext cx="3201366" cy="1710822"/>
          </a:xfrm>
        </p:spPr>
        <p:txBody>
          <a:bodyPr anchor="b">
            <a:normAutofit/>
          </a:bodyPr>
          <a:lstStyle/>
          <a:p>
            <a:pPr algn="ctr"/>
            <a:r>
              <a:rPr lang="en-US" sz="4000" b="1" dirty="0" smtClean="0">
                <a:solidFill>
                  <a:srgbClr val="FFFFFF"/>
                </a:solidFill>
              </a:rPr>
              <a:t>Addressable Market </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AB8C1775-6F8A-434A-9F96-74BA6FDBE9B3}"/>
              </a:ext>
            </a:extLst>
          </p:cNvPr>
          <p:cNvSpPr>
            <a:spLocks noGrp="1"/>
          </p:cNvSpPr>
          <p:nvPr>
            <p:ph idx="1"/>
          </p:nvPr>
        </p:nvSpPr>
        <p:spPr>
          <a:xfrm>
            <a:off x="4356847" y="1054905"/>
            <a:ext cx="7664824" cy="4945629"/>
          </a:xfrm>
        </p:spPr>
        <p:txBody>
          <a:bodyPr tIns="0" anchor="ctr">
            <a:normAutofit/>
          </a:bodyPr>
          <a:lstStyle/>
          <a:p>
            <a:pPr algn="just"/>
            <a:r>
              <a:rPr lang="en-US" sz="2000" dirty="0" smtClean="0"/>
              <a:t>The </a:t>
            </a:r>
            <a:r>
              <a:rPr lang="en-US" sz="2000" dirty="0"/>
              <a:t>SME sector represents a significant portion of the global economy, contributing to job creation, innovation, and GDP growth. According to the International Finance Corporation (IFC), SMEs account for about 90% of businesses worldwide and contribute to over 50% of employment. </a:t>
            </a:r>
            <a:endParaRPr lang="en-US" sz="2000" dirty="0" smtClean="0"/>
          </a:p>
          <a:p>
            <a:pPr algn="just"/>
            <a:r>
              <a:rPr lang="en-US" sz="2000" dirty="0"/>
              <a:t>There has been a surge in entrepreneurial activity globally, fueled by factors such as technological advancements, changing consumer preferences, and the rise of remote work</a:t>
            </a:r>
            <a:r>
              <a:rPr lang="en-US" sz="2000" dirty="0" smtClean="0"/>
              <a:t>.</a:t>
            </a:r>
          </a:p>
          <a:p>
            <a:pPr algn="just"/>
            <a:r>
              <a:rPr lang="en-US" sz="2000" dirty="0" smtClean="0"/>
              <a:t>With </a:t>
            </a:r>
            <a:r>
              <a:rPr lang="en-US" sz="2000" dirty="0"/>
              <a:t>the continued expansion of entrepreneurship, the demand for SME support services is expected to grow steadily in the coming years</a:t>
            </a:r>
            <a:r>
              <a:rPr lang="en-US" sz="2000" dirty="0" smtClean="0"/>
              <a:t>.</a:t>
            </a:r>
          </a:p>
          <a:p>
            <a:pPr algn="just"/>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53" y="1820946"/>
            <a:ext cx="4407580" cy="3243403"/>
          </a:xfrm>
          <a:prstGeom prst="rect">
            <a:avLst/>
          </a:prstGeom>
        </p:spPr>
      </p:pic>
    </p:spTree>
    <p:extLst>
      <p:ext uri="{BB962C8B-B14F-4D97-AF65-F5344CB8AC3E}">
        <p14:creationId xmlns:p14="http://schemas.microsoft.com/office/powerpoint/2010/main" val="5913947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408E8B-5070-EB46-A267-8C1D72F39299}"/>
              </a:ext>
            </a:extLst>
          </p:cNvPr>
          <p:cNvSpPr>
            <a:spLocks noGrp="1"/>
          </p:cNvSpPr>
          <p:nvPr>
            <p:ph type="title"/>
          </p:nvPr>
        </p:nvSpPr>
        <p:spPr>
          <a:xfrm>
            <a:off x="477231" y="86306"/>
            <a:ext cx="3201366" cy="1710822"/>
          </a:xfrm>
        </p:spPr>
        <p:txBody>
          <a:bodyPr anchor="b">
            <a:normAutofit/>
          </a:bodyPr>
          <a:lstStyle/>
          <a:p>
            <a:pPr algn="ctr"/>
            <a:r>
              <a:rPr lang="en-US" sz="4000" b="1" dirty="0" smtClean="0">
                <a:solidFill>
                  <a:srgbClr val="FFFFFF"/>
                </a:solidFill>
              </a:rPr>
              <a:t>Audience</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AB8C1775-6F8A-434A-9F96-74BA6FDBE9B3}"/>
              </a:ext>
            </a:extLst>
          </p:cNvPr>
          <p:cNvSpPr>
            <a:spLocks noGrp="1"/>
          </p:cNvSpPr>
          <p:nvPr>
            <p:ph idx="1"/>
          </p:nvPr>
        </p:nvSpPr>
        <p:spPr>
          <a:xfrm>
            <a:off x="4356847" y="1338953"/>
            <a:ext cx="7664824" cy="5913484"/>
          </a:xfrm>
        </p:spPr>
        <p:txBody>
          <a:bodyPr tIns="0" anchor="ctr">
            <a:normAutofit/>
          </a:bodyPr>
          <a:lstStyle/>
          <a:p>
            <a:pPr algn="just"/>
            <a:r>
              <a:rPr lang="en-US" sz="2000" b="1" dirty="0"/>
              <a:t>The target audience </a:t>
            </a:r>
            <a:r>
              <a:rPr lang="en-US" sz="2000" dirty="0"/>
              <a:t>for this project are aspiring entrepreneurs, Startup founders, small business owners, freelancers, industry professionals, investors and funders and support </a:t>
            </a:r>
            <a:r>
              <a:rPr lang="en-US" sz="2000" dirty="0" smtClean="0"/>
              <a:t>organizations.</a:t>
            </a:r>
          </a:p>
          <a:p>
            <a:pPr algn="just"/>
            <a:r>
              <a:rPr lang="en-US" sz="2000" b="1" dirty="0" smtClean="0"/>
              <a:t>Geographical Segment: </a:t>
            </a:r>
            <a:r>
              <a:rPr lang="en-US" sz="2000" dirty="0" smtClean="0"/>
              <a:t>Nigeria</a:t>
            </a:r>
            <a:endParaRPr lang="en-US" sz="2000" dirty="0"/>
          </a:p>
          <a:p>
            <a:pPr algn="just"/>
            <a:r>
              <a:rPr lang="en-US" sz="2000" b="1" dirty="0"/>
              <a:t>Marketing and Sales Strategy</a:t>
            </a:r>
            <a:r>
              <a:rPr lang="en-US" sz="2000" b="1" dirty="0" smtClean="0"/>
              <a:t>:</a:t>
            </a:r>
          </a:p>
          <a:p>
            <a:pPr algn="just"/>
            <a:r>
              <a:rPr lang="en-US" sz="2000" dirty="0" smtClean="0"/>
              <a:t>Targeting </a:t>
            </a:r>
            <a:r>
              <a:rPr lang="en-US" sz="2000" dirty="0"/>
              <a:t>aspiring </a:t>
            </a:r>
            <a:r>
              <a:rPr lang="en-US" sz="2000" dirty="0" smtClean="0"/>
              <a:t>entrepreneurs and business owners </a:t>
            </a:r>
            <a:r>
              <a:rPr lang="en-US" sz="2000" dirty="0"/>
              <a:t>on social media platforms.</a:t>
            </a:r>
          </a:p>
          <a:p>
            <a:pPr algn="just"/>
            <a:r>
              <a:rPr lang="en-US" sz="2000" dirty="0" smtClean="0"/>
              <a:t>Collaborating with </a:t>
            </a:r>
            <a:r>
              <a:rPr lang="en-US" sz="2000" dirty="0"/>
              <a:t>influencers and organizations in the entrepreneurship ecosystem.</a:t>
            </a:r>
          </a:p>
          <a:p>
            <a:pPr algn="just"/>
            <a:r>
              <a:rPr lang="en-US" sz="2000" dirty="0" smtClean="0"/>
              <a:t>Engaging </a:t>
            </a:r>
            <a:r>
              <a:rPr lang="en-US" sz="2000" dirty="0"/>
              <a:t>in entrepreneurship events and </a:t>
            </a:r>
            <a:r>
              <a:rPr lang="en-US" sz="2000" dirty="0" smtClean="0"/>
              <a:t>conferences.</a:t>
            </a:r>
          </a:p>
          <a:p>
            <a:r>
              <a:rPr lang="en-US" sz="2000" dirty="0"/>
              <a:t>Offering free trials to attract initial users.</a:t>
            </a:r>
          </a:p>
          <a:p>
            <a:r>
              <a:rPr lang="en-US" sz="2000" dirty="0"/>
              <a:t>Implementing referral programs to encourage user growth.</a:t>
            </a:r>
          </a:p>
          <a:p>
            <a:r>
              <a:rPr lang="en-US" sz="2000" dirty="0"/>
              <a:t>Establishing strategic partnerships for user acquisition.</a:t>
            </a:r>
          </a:p>
          <a:p>
            <a:pPr marL="0" indent="0" algn="just">
              <a:buNone/>
            </a:pPr>
            <a:endParaRPr lang="en-US" sz="2000" dirty="0" smtClean="0"/>
          </a:p>
          <a:p>
            <a:pPr algn="just"/>
            <a:endParaRPr lang="en-US" sz="2000" dirty="0" smtClean="0"/>
          </a:p>
          <a:p>
            <a:pPr algn="just"/>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4" y="2237423"/>
            <a:ext cx="3943377" cy="3129238"/>
          </a:xfrm>
          <a:prstGeom prst="rect">
            <a:avLst/>
          </a:prstGeom>
        </p:spPr>
      </p:pic>
    </p:spTree>
    <p:extLst>
      <p:ext uri="{BB962C8B-B14F-4D97-AF65-F5344CB8AC3E}">
        <p14:creationId xmlns:p14="http://schemas.microsoft.com/office/powerpoint/2010/main" val="166334360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408E8B-5070-EB46-A267-8C1D72F39299}"/>
              </a:ext>
            </a:extLst>
          </p:cNvPr>
          <p:cNvSpPr>
            <a:spLocks noGrp="1"/>
          </p:cNvSpPr>
          <p:nvPr>
            <p:ph type="title"/>
          </p:nvPr>
        </p:nvSpPr>
        <p:spPr>
          <a:xfrm>
            <a:off x="477231" y="86306"/>
            <a:ext cx="3201366" cy="1710822"/>
          </a:xfrm>
        </p:spPr>
        <p:txBody>
          <a:bodyPr anchor="b">
            <a:normAutofit/>
          </a:bodyPr>
          <a:lstStyle/>
          <a:p>
            <a:pPr algn="ctr"/>
            <a:r>
              <a:rPr lang="en-US" sz="4000" b="1" dirty="0" err="1" smtClean="0">
                <a:solidFill>
                  <a:srgbClr val="FFFFFF"/>
                </a:solidFill>
              </a:rPr>
              <a:t>Competitve</a:t>
            </a:r>
            <a:r>
              <a:rPr lang="en-US" sz="4000" b="1" dirty="0" smtClean="0">
                <a:solidFill>
                  <a:srgbClr val="FFFFFF"/>
                </a:solidFill>
              </a:rPr>
              <a:t> Advantage</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AB8C1775-6F8A-434A-9F96-74BA6FDBE9B3}"/>
              </a:ext>
            </a:extLst>
          </p:cNvPr>
          <p:cNvSpPr>
            <a:spLocks noGrp="1"/>
          </p:cNvSpPr>
          <p:nvPr>
            <p:ph idx="1"/>
          </p:nvPr>
        </p:nvSpPr>
        <p:spPr>
          <a:xfrm>
            <a:off x="4356847" y="1338953"/>
            <a:ext cx="7664824" cy="5913484"/>
          </a:xfrm>
        </p:spPr>
        <p:txBody>
          <a:bodyPr tIns="0" anchor="ctr">
            <a:normAutofit/>
          </a:bodyPr>
          <a:lstStyle/>
          <a:p>
            <a:pPr algn="just"/>
            <a:r>
              <a:rPr lang="en-US" sz="2000" dirty="0"/>
              <a:t>A user-friendly interface designed for seamless navigation and </a:t>
            </a:r>
            <a:r>
              <a:rPr lang="en-US" sz="2000" dirty="0" smtClean="0"/>
              <a:t>engagement</a:t>
            </a:r>
          </a:p>
          <a:p>
            <a:pPr algn="just"/>
            <a:r>
              <a:rPr lang="en-US" sz="2000" dirty="0" smtClean="0"/>
              <a:t>Affordable membership registration in local currency</a:t>
            </a:r>
          </a:p>
          <a:p>
            <a:pPr algn="just"/>
            <a:r>
              <a:rPr lang="en-US" sz="2000" dirty="0" smtClean="0"/>
              <a:t>Quality and personalized  business development courses and </a:t>
            </a:r>
            <a:r>
              <a:rPr lang="en-US" sz="2000" dirty="0" err="1" smtClean="0"/>
              <a:t>resouces</a:t>
            </a:r>
            <a:r>
              <a:rPr lang="en-US" sz="2000" dirty="0" smtClean="0"/>
              <a:t> </a:t>
            </a:r>
            <a:r>
              <a:rPr lang="en-US" sz="2000" dirty="0"/>
              <a:t>tailored to individual </a:t>
            </a:r>
            <a:r>
              <a:rPr lang="en-US" sz="2000" dirty="0" smtClean="0"/>
              <a:t>needs.</a:t>
            </a:r>
          </a:p>
          <a:p>
            <a:pPr algn="just"/>
            <a:r>
              <a:rPr lang="en-US" sz="2000" dirty="0"/>
              <a:t>Comprehensive support across all stages of business growth</a:t>
            </a:r>
            <a:endParaRPr lang="en-US" sz="2000" dirty="0"/>
          </a:p>
          <a:p>
            <a:pPr marL="0" indent="0" algn="just">
              <a:buNone/>
            </a:pPr>
            <a:endParaRPr lang="en-US" sz="2000" dirty="0" smtClean="0"/>
          </a:p>
          <a:p>
            <a:pPr algn="just"/>
            <a:endParaRPr lang="en-US" sz="2000" dirty="0" smtClean="0"/>
          </a:p>
          <a:p>
            <a:pPr algn="just"/>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00" y="2231571"/>
            <a:ext cx="4150419" cy="3189515"/>
          </a:xfrm>
          <a:prstGeom prst="rect">
            <a:avLst/>
          </a:prstGeom>
        </p:spPr>
      </p:pic>
    </p:spTree>
    <p:extLst>
      <p:ext uri="{BB962C8B-B14F-4D97-AF65-F5344CB8AC3E}">
        <p14:creationId xmlns:p14="http://schemas.microsoft.com/office/powerpoint/2010/main" val="326991985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408E8B-5070-EB46-A267-8C1D72F39299}"/>
              </a:ext>
            </a:extLst>
          </p:cNvPr>
          <p:cNvSpPr>
            <a:spLocks noGrp="1"/>
          </p:cNvSpPr>
          <p:nvPr>
            <p:ph type="title"/>
          </p:nvPr>
        </p:nvSpPr>
        <p:spPr>
          <a:xfrm>
            <a:off x="477231" y="86306"/>
            <a:ext cx="3201366" cy="1710822"/>
          </a:xfrm>
        </p:spPr>
        <p:txBody>
          <a:bodyPr anchor="b">
            <a:normAutofit fontScale="90000"/>
          </a:bodyPr>
          <a:lstStyle/>
          <a:p>
            <a:pPr algn="ctr"/>
            <a:r>
              <a:rPr lang="en-US" sz="4000" b="1" dirty="0" smtClean="0">
                <a:solidFill>
                  <a:srgbClr val="FFFFFF"/>
                </a:solidFill>
              </a:rPr>
              <a:t>Sustainability and Revenue </a:t>
            </a:r>
            <a:r>
              <a:rPr lang="en-US" sz="4000" b="1" dirty="0">
                <a:solidFill>
                  <a:srgbClr val="FFFFFF"/>
                </a:solidFill>
              </a:rPr>
              <a:t>Model</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AB8C1775-6F8A-434A-9F96-74BA6FDBE9B3}"/>
              </a:ext>
            </a:extLst>
          </p:cNvPr>
          <p:cNvSpPr>
            <a:spLocks noGrp="1"/>
          </p:cNvSpPr>
          <p:nvPr>
            <p:ph idx="1"/>
          </p:nvPr>
        </p:nvSpPr>
        <p:spPr>
          <a:xfrm>
            <a:off x="4356847" y="707571"/>
            <a:ext cx="7664824" cy="6142084"/>
          </a:xfrm>
        </p:spPr>
        <p:txBody>
          <a:bodyPr tIns="0" anchor="ctr">
            <a:normAutofit/>
          </a:bodyPr>
          <a:lstStyle/>
          <a:p>
            <a:pPr algn="just"/>
            <a:r>
              <a:rPr lang="en-US" sz="2000" b="1" dirty="0" smtClean="0"/>
              <a:t>Project </a:t>
            </a:r>
            <a:r>
              <a:rPr lang="en-US" sz="2000" b="1" dirty="0"/>
              <a:t>revenue model includes:</a:t>
            </a:r>
            <a:endParaRPr lang="en-US" sz="2000" b="1" dirty="0" smtClean="0"/>
          </a:p>
          <a:p>
            <a:r>
              <a:rPr lang="en-US" sz="2000" b="1" dirty="0"/>
              <a:t>Subscription Plans</a:t>
            </a:r>
            <a:r>
              <a:rPr lang="en-US" sz="2000" dirty="0"/>
              <a:t>: Premium access to courses, </a:t>
            </a:r>
            <a:r>
              <a:rPr lang="en-US" sz="2000" dirty="0" smtClean="0"/>
              <a:t>mentorship, </a:t>
            </a:r>
            <a:r>
              <a:rPr lang="en-US" sz="2000" dirty="0"/>
              <a:t>and </a:t>
            </a:r>
            <a:r>
              <a:rPr lang="en-US" sz="2000" dirty="0" smtClean="0"/>
              <a:t>apprenticeships.</a:t>
            </a:r>
            <a:endParaRPr lang="en-US" sz="2000" dirty="0"/>
          </a:p>
          <a:p>
            <a:r>
              <a:rPr lang="en-US" sz="2000" b="1" dirty="0"/>
              <a:t>Commission Fees: </a:t>
            </a:r>
            <a:r>
              <a:rPr lang="en-US" sz="2000" dirty="0"/>
              <a:t>From successful funding matches.</a:t>
            </a:r>
          </a:p>
          <a:p>
            <a:r>
              <a:rPr lang="en-US" sz="2000" b="1" dirty="0"/>
              <a:t>Sponsorship and Advertising</a:t>
            </a:r>
            <a:r>
              <a:rPr lang="en-US" sz="2000" dirty="0"/>
              <a:t>: Opportunities for relevant stakeholders</a:t>
            </a:r>
            <a:r>
              <a:rPr lang="en-US" sz="2000" dirty="0" smtClean="0"/>
              <a:t>.</a:t>
            </a:r>
          </a:p>
          <a:p>
            <a:endParaRPr lang="en-US" sz="2000" dirty="0"/>
          </a:p>
          <a:p>
            <a:pPr algn="just"/>
            <a:r>
              <a:rPr lang="en-US" sz="2000" b="1" dirty="0"/>
              <a:t>Membership </a:t>
            </a:r>
            <a:r>
              <a:rPr lang="en-US" sz="2000" b="1" dirty="0" smtClean="0"/>
              <a:t>Plan:</a:t>
            </a:r>
          </a:p>
          <a:p>
            <a:r>
              <a:rPr lang="en-US" sz="2000" b="1" dirty="0"/>
              <a:t>Free Basic </a:t>
            </a:r>
            <a:r>
              <a:rPr lang="en-US" sz="2000" b="1" dirty="0" smtClean="0"/>
              <a:t>Membership</a:t>
            </a:r>
            <a:r>
              <a:rPr lang="en-US" sz="2000" dirty="0" smtClean="0"/>
              <a:t>: Access to information, tips and updates on funding opportunities.</a:t>
            </a:r>
            <a:endParaRPr lang="en-US" sz="2000" dirty="0"/>
          </a:p>
          <a:p>
            <a:r>
              <a:rPr lang="en-US" sz="2000" b="1" dirty="0"/>
              <a:t>Premium </a:t>
            </a:r>
            <a:r>
              <a:rPr lang="en-US" sz="2000" b="1" dirty="0" smtClean="0"/>
              <a:t>Membership</a:t>
            </a:r>
            <a:r>
              <a:rPr lang="en-US" sz="2000" dirty="0" smtClean="0"/>
              <a:t>: </a:t>
            </a:r>
            <a:r>
              <a:rPr lang="en-US" sz="2000" dirty="0"/>
              <a:t>Exclusive </a:t>
            </a:r>
            <a:r>
              <a:rPr lang="en-US" sz="2000" dirty="0" smtClean="0"/>
              <a:t>Benefits such as access to business development courses, mentorships, apprenticeships</a:t>
            </a:r>
            <a:r>
              <a:rPr lang="en-US" sz="2000" dirty="0"/>
              <a:t>, investors </a:t>
            </a:r>
            <a:r>
              <a:rPr lang="en-US" sz="2000" dirty="0" smtClean="0"/>
              <a:t>and funding agencies</a:t>
            </a:r>
            <a:r>
              <a:rPr lang="en-US" sz="2000" dirty="0"/>
              <a:t>.</a:t>
            </a:r>
            <a:endParaRPr lang="en-US" sz="2000" dirty="0"/>
          </a:p>
          <a:p>
            <a:r>
              <a:rPr lang="en-US" sz="2000" b="1" dirty="0"/>
              <a:t>Corporate </a:t>
            </a:r>
            <a:r>
              <a:rPr lang="en-US" sz="2000" b="1" dirty="0" smtClean="0"/>
              <a:t>Memberships: </a:t>
            </a:r>
            <a:r>
              <a:rPr lang="en-US" sz="2000" dirty="0"/>
              <a:t>for Customized Business Solutions.</a:t>
            </a:r>
          </a:p>
          <a:p>
            <a:pPr algn="just"/>
            <a:endParaRPr lang="en-US" sz="2000" b="1" dirty="0" smtClean="0"/>
          </a:p>
          <a:p>
            <a:pPr algn="just"/>
            <a:endParaRPr lang="en-US" sz="2000" dirty="0" smtClean="0"/>
          </a:p>
          <a:p>
            <a:pPr algn="just"/>
            <a:endParaRPr lang="en-US" sz="2000" dirty="0" smtClean="0"/>
          </a:p>
          <a:p>
            <a:pPr algn="just"/>
            <a:endParaRPr lang="en-US" sz="20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7831"/>
          <a:stretch/>
        </p:blipFill>
        <p:spPr>
          <a:xfrm>
            <a:off x="-212080" y="1994687"/>
            <a:ext cx="4249908" cy="3219570"/>
          </a:xfrm>
          <a:prstGeom prst="rect">
            <a:avLst/>
          </a:prstGeom>
        </p:spPr>
      </p:pic>
    </p:spTree>
    <p:extLst>
      <p:ext uri="{BB962C8B-B14F-4D97-AF65-F5344CB8AC3E}">
        <p14:creationId xmlns:p14="http://schemas.microsoft.com/office/powerpoint/2010/main" val="45041702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937</Words>
  <Application>Microsoft Office PowerPoint</Application>
  <PresentationFormat>Custom</PresentationFormat>
  <Paragraphs>130</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SME GROWTH HUB</vt:lpstr>
      <vt:lpstr>Introduction </vt:lpstr>
      <vt:lpstr>Problem</vt:lpstr>
      <vt:lpstr>Solution</vt:lpstr>
      <vt:lpstr>Key Features</vt:lpstr>
      <vt:lpstr>Addressable Market </vt:lpstr>
      <vt:lpstr>Audience</vt:lpstr>
      <vt:lpstr>Competitve Advantage</vt:lpstr>
      <vt:lpstr>Sustainability and Revenue Model</vt:lpstr>
      <vt:lpstr> Roadmap</vt:lpstr>
      <vt:lpstr> Project Team</vt:lpstr>
      <vt:lpstr>BUDGET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Nourishing Africa</dc:creator>
  <cp:lastModifiedBy>LENOVO</cp:lastModifiedBy>
  <cp:revision>126</cp:revision>
  <dcterms:created xsi:type="dcterms:W3CDTF">2021-06-01T12:14:15Z</dcterms:created>
  <dcterms:modified xsi:type="dcterms:W3CDTF">2024-02-03T11:00:40Z</dcterms:modified>
</cp:coreProperties>
</file>