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57" r:id="rId3"/>
    <p:sldId id="296" r:id="rId4"/>
    <p:sldId id="297" r:id="rId5"/>
    <p:sldId id="310" r:id="rId6"/>
    <p:sldId id="303" r:id="rId7"/>
    <p:sldId id="262" r:id="rId8"/>
    <p:sldId id="306" r:id="rId9"/>
    <p:sldId id="261" r:id="rId10"/>
    <p:sldId id="300" r:id="rId11"/>
    <p:sldId id="301" r:id="rId12"/>
    <p:sldId id="302" r:id="rId13"/>
    <p:sldId id="305" r:id="rId14"/>
    <p:sldId id="307" r:id="rId15"/>
    <p:sldId id="308" r:id="rId16"/>
    <p:sldId id="309"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Lora" pitchFamily="2" charset="0"/>
      <p:regular r:id="rId23"/>
      <p:bold r:id="rId24"/>
      <p:italic r:id="rId25"/>
      <p:boldItalic r:id="rId26"/>
    </p:embeddedFont>
    <p:embeddedFont>
      <p:font typeface="Quattrocento Sans" panose="020B0502050000020003"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064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69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680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593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06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18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4" name="Rectangle 3">
            <a:extLst>
              <a:ext uri="{FF2B5EF4-FFF2-40B4-BE49-F238E27FC236}">
                <a16:creationId xmlns:a16="http://schemas.microsoft.com/office/drawing/2014/main" id="{51F43C6D-3A0E-4063-84A7-772F4387F974}"/>
              </a:ext>
            </a:extLst>
          </p:cNvPr>
          <p:cNvSpPr/>
          <p:nvPr/>
        </p:nvSpPr>
        <p:spPr>
          <a:xfrm>
            <a:off x="4699000" y="1253066"/>
            <a:ext cx="914400" cy="9144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Google Shape;71;p12"/>
          <p:cNvSpPr txBox="1">
            <a:spLocks noGrp="1"/>
          </p:cNvSpPr>
          <p:nvPr>
            <p:ph type="ctrTitle"/>
          </p:nvPr>
        </p:nvSpPr>
        <p:spPr>
          <a:xfrm>
            <a:off x="894235" y="1456266"/>
            <a:ext cx="4523700" cy="175636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p>
            <a:pPr marL="0" lvl="0" indent="0" algn="l" rtl="0">
              <a:spcBef>
                <a:spcPts val="0"/>
              </a:spcBef>
              <a:spcAft>
                <a:spcPts val="0"/>
              </a:spcAft>
              <a:buNone/>
            </a:pPr>
            <a:r>
              <a:rPr lang="en" dirty="0"/>
              <a:t>Anamoly detection for real time video surveillance</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48077A-E923-4EDE-8A3F-9224333D7D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4" name="TextBox 3">
            <a:extLst>
              <a:ext uri="{FF2B5EF4-FFF2-40B4-BE49-F238E27FC236}">
                <a16:creationId xmlns:a16="http://schemas.microsoft.com/office/drawing/2014/main" id="{10546ED2-EC87-4FCC-B7BC-04AE19C3AAC4}"/>
              </a:ext>
            </a:extLst>
          </p:cNvPr>
          <p:cNvSpPr txBox="1"/>
          <p:nvPr/>
        </p:nvSpPr>
        <p:spPr>
          <a:xfrm>
            <a:off x="-92869" y="0"/>
            <a:ext cx="6929438" cy="461665"/>
          </a:xfrm>
          <a:prstGeom prst="rect">
            <a:avLst/>
          </a:prstGeom>
          <a:noFill/>
        </p:spPr>
        <p:txBody>
          <a:bodyPr wrap="square">
            <a:spAutoFit/>
          </a:bodyPr>
          <a:lstStyle/>
          <a:p>
            <a:r>
              <a:rPr lang="en" sz="2400" dirty="0">
                <a:highlight>
                  <a:srgbClr val="FFCD00"/>
                </a:highlight>
                <a:latin typeface="Lora" pitchFamily="2" charset="0"/>
              </a:rPr>
              <a:t>Sub-plots of the input frames</a:t>
            </a:r>
            <a:endParaRPr lang="en-IN" sz="2400" dirty="0">
              <a:latin typeface="Lora" pitchFamily="2" charset="0"/>
            </a:endParaRPr>
          </a:p>
        </p:txBody>
      </p:sp>
      <p:pic>
        <p:nvPicPr>
          <p:cNvPr id="6" name="Picture 5">
            <a:extLst>
              <a:ext uri="{FF2B5EF4-FFF2-40B4-BE49-F238E27FC236}">
                <a16:creationId xmlns:a16="http://schemas.microsoft.com/office/drawing/2014/main" id="{B2E55594-66A1-46F2-8372-92B8E91AA9DC}"/>
              </a:ext>
            </a:extLst>
          </p:cNvPr>
          <p:cNvPicPr>
            <a:picLocks noChangeAspect="1"/>
          </p:cNvPicPr>
          <p:nvPr/>
        </p:nvPicPr>
        <p:blipFill>
          <a:blip r:embed="rId2"/>
          <a:stretch>
            <a:fillRect/>
          </a:stretch>
        </p:blipFill>
        <p:spPr>
          <a:xfrm>
            <a:off x="2310964" y="461665"/>
            <a:ext cx="4325580" cy="4331531"/>
          </a:xfrm>
          <a:prstGeom prst="rect">
            <a:avLst/>
          </a:prstGeom>
        </p:spPr>
      </p:pic>
    </p:spTree>
    <p:extLst>
      <p:ext uri="{BB962C8B-B14F-4D97-AF65-F5344CB8AC3E}">
        <p14:creationId xmlns:p14="http://schemas.microsoft.com/office/powerpoint/2010/main" val="2237469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BFDAA8-1AD0-4967-968B-3721EBAC03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D1E39703-1D38-4EC5-B5EB-375F8DC3D517}"/>
              </a:ext>
            </a:extLst>
          </p:cNvPr>
          <p:cNvPicPr>
            <a:picLocks noChangeAspect="1"/>
          </p:cNvPicPr>
          <p:nvPr/>
        </p:nvPicPr>
        <p:blipFill>
          <a:blip r:embed="rId2"/>
          <a:stretch>
            <a:fillRect/>
          </a:stretch>
        </p:blipFill>
        <p:spPr>
          <a:xfrm>
            <a:off x="2678266" y="775698"/>
            <a:ext cx="3787468" cy="2606266"/>
          </a:xfrm>
          <a:prstGeom prst="rect">
            <a:avLst/>
          </a:prstGeom>
        </p:spPr>
      </p:pic>
      <p:sp>
        <p:nvSpPr>
          <p:cNvPr id="6" name="TextBox 5">
            <a:extLst>
              <a:ext uri="{FF2B5EF4-FFF2-40B4-BE49-F238E27FC236}">
                <a16:creationId xmlns:a16="http://schemas.microsoft.com/office/drawing/2014/main" id="{A5D659B9-908E-40F9-B973-6B406F4AC398}"/>
              </a:ext>
            </a:extLst>
          </p:cNvPr>
          <p:cNvSpPr txBox="1"/>
          <p:nvPr/>
        </p:nvSpPr>
        <p:spPr>
          <a:xfrm>
            <a:off x="-71437" y="74712"/>
            <a:ext cx="6007894" cy="400110"/>
          </a:xfrm>
          <a:prstGeom prst="rect">
            <a:avLst/>
          </a:prstGeom>
          <a:noFill/>
        </p:spPr>
        <p:txBody>
          <a:bodyPr wrap="square">
            <a:spAutoFit/>
          </a:bodyPr>
          <a:lstStyle/>
          <a:p>
            <a:r>
              <a:rPr lang="en" sz="2000" dirty="0">
                <a:highlight>
                  <a:srgbClr val="FFCD00"/>
                </a:highlight>
                <a:latin typeface="Lora" pitchFamily="2" charset="0"/>
                <a:cs typeface="Leelawadee UI" panose="020B0502040204020203" pitchFamily="34" charset="-34"/>
              </a:rPr>
              <a:t>Plotting all the values which our model produces</a:t>
            </a:r>
            <a:endParaRPr lang="en-IN" sz="2000" dirty="0">
              <a:latin typeface="Lora" pitchFamily="2" charset="0"/>
              <a:cs typeface="Leelawadee UI" panose="020B0502040204020203" pitchFamily="34" charset="-34"/>
            </a:endParaRPr>
          </a:p>
        </p:txBody>
      </p:sp>
      <p:sp>
        <p:nvSpPr>
          <p:cNvPr id="8" name="TextBox 7">
            <a:extLst>
              <a:ext uri="{FF2B5EF4-FFF2-40B4-BE49-F238E27FC236}">
                <a16:creationId xmlns:a16="http://schemas.microsoft.com/office/drawing/2014/main" id="{D6739D26-FCF6-4147-9904-F5D510C5E4C6}"/>
              </a:ext>
            </a:extLst>
          </p:cNvPr>
          <p:cNvSpPr txBox="1"/>
          <p:nvPr/>
        </p:nvSpPr>
        <p:spPr>
          <a:xfrm>
            <a:off x="1393030" y="3536156"/>
            <a:ext cx="6636544" cy="738664"/>
          </a:xfrm>
          <a:prstGeom prst="rect">
            <a:avLst/>
          </a:prstGeom>
          <a:noFill/>
        </p:spPr>
        <p:txBody>
          <a:bodyPr wrap="square" rtlCol="0">
            <a:spAutoFit/>
          </a:bodyPr>
          <a:lstStyle/>
          <a:p>
            <a:pPr algn="ctr"/>
            <a:r>
              <a:rPr lang="en-IN" dirty="0"/>
              <a:t>Here, all the output values from the model of the normal videos are between 0.0004405285 to 0.0004405292</a:t>
            </a:r>
          </a:p>
          <a:p>
            <a:pPr algn="ctr"/>
            <a:r>
              <a:rPr lang="en-IN" dirty="0"/>
              <a:t>Thus values above 0.0004405292 are to be considered as a anomaly.</a:t>
            </a:r>
          </a:p>
        </p:txBody>
      </p:sp>
    </p:spTree>
    <p:extLst>
      <p:ext uri="{BB962C8B-B14F-4D97-AF65-F5344CB8AC3E}">
        <p14:creationId xmlns:p14="http://schemas.microsoft.com/office/powerpoint/2010/main" val="294338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FC2BD1-5319-4614-A9BB-BCF4AA8FB0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019FA77A-4D91-4E0D-89A4-7D2CD5FF43FA}"/>
              </a:ext>
            </a:extLst>
          </p:cNvPr>
          <p:cNvPicPr>
            <a:picLocks noChangeAspect="1"/>
          </p:cNvPicPr>
          <p:nvPr/>
        </p:nvPicPr>
        <p:blipFill>
          <a:blip r:embed="rId2"/>
          <a:stretch>
            <a:fillRect/>
          </a:stretch>
        </p:blipFill>
        <p:spPr>
          <a:xfrm>
            <a:off x="2643973" y="814096"/>
            <a:ext cx="3856054" cy="2606266"/>
          </a:xfrm>
          <a:prstGeom prst="rect">
            <a:avLst/>
          </a:prstGeom>
        </p:spPr>
      </p:pic>
      <p:sp>
        <p:nvSpPr>
          <p:cNvPr id="6" name="TextBox 5">
            <a:extLst>
              <a:ext uri="{FF2B5EF4-FFF2-40B4-BE49-F238E27FC236}">
                <a16:creationId xmlns:a16="http://schemas.microsoft.com/office/drawing/2014/main" id="{2A6C13C0-C26C-42B4-8CF6-CEEE2542F6EC}"/>
              </a:ext>
            </a:extLst>
          </p:cNvPr>
          <p:cNvSpPr txBox="1"/>
          <p:nvPr/>
        </p:nvSpPr>
        <p:spPr>
          <a:xfrm>
            <a:off x="-78581" y="0"/>
            <a:ext cx="6936581" cy="461665"/>
          </a:xfrm>
          <a:prstGeom prst="rect">
            <a:avLst/>
          </a:prstGeom>
          <a:noFill/>
        </p:spPr>
        <p:txBody>
          <a:bodyPr wrap="square">
            <a:spAutoFit/>
          </a:bodyPr>
          <a:lstStyle/>
          <a:p>
            <a:r>
              <a:rPr lang="en" sz="2400" dirty="0">
                <a:highlight>
                  <a:srgbClr val="FFCD00"/>
                </a:highlight>
                <a:latin typeface="Lora" pitchFamily="2" charset="0"/>
                <a:cs typeface="Leelawadee UI" panose="020B0502040204020203" pitchFamily="34" charset="-34"/>
              </a:rPr>
              <a:t>Finding Anomaly or not</a:t>
            </a:r>
            <a:endParaRPr lang="en-IN" sz="2400" dirty="0">
              <a:latin typeface="Lora" pitchFamily="2" charset="0"/>
              <a:cs typeface="Leelawadee UI" panose="020B0502040204020203" pitchFamily="34" charset="-34"/>
            </a:endParaRPr>
          </a:p>
        </p:txBody>
      </p:sp>
      <p:sp>
        <p:nvSpPr>
          <p:cNvPr id="8" name="TextBox 7">
            <a:extLst>
              <a:ext uri="{FF2B5EF4-FFF2-40B4-BE49-F238E27FC236}">
                <a16:creationId xmlns:a16="http://schemas.microsoft.com/office/drawing/2014/main" id="{D061BEF1-5851-4DD9-B801-7CB434345E89}"/>
              </a:ext>
            </a:extLst>
          </p:cNvPr>
          <p:cNvSpPr txBox="1"/>
          <p:nvPr/>
        </p:nvSpPr>
        <p:spPr>
          <a:xfrm>
            <a:off x="2371725" y="3636169"/>
            <a:ext cx="5700712" cy="523220"/>
          </a:xfrm>
          <a:prstGeom prst="rect">
            <a:avLst/>
          </a:prstGeom>
          <a:noFill/>
        </p:spPr>
        <p:txBody>
          <a:bodyPr wrap="square" rtlCol="0">
            <a:spAutoFit/>
          </a:bodyPr>
          <a:lstStyle/>
          <a:p>
            <a:r>
              <a:rPr lang="en-IN" dirty="0"/>
              <a:t>Frames having a output values of above 0.0004405292 are considered as anomaly</a:t>
            </a:r>
          </a:p>
        </p:txBody>
      </p:sp>
    </p:spTree>
    <p:extLst>
      <p:ext uri="{BB962C8B-B14F-4D97-AF65-F5344CB8AC3E}">
        <p14:creationId xmlns:p14="http://schemas.microsoft.com/office/powerpoint/2010/main" val="1984202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48077A-E923-4EDE-8A3F-9224333D7D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4" name="TextBox 3">
            <a:extLst>
              <a:ext uri="{FF2B5EF4-FFF2-40B4-BE49-F238E27FC236}">
                <a16:creationId xmlns:a16="http://schemas.microsoft.com/office/drawing/2014/main" id="{10546ED2-EC87-4FCC-B7BC-04AE19C3AAC4}"/>
              </a:ext>
            </a:extLst>
          </p:cNvPr>
          <p:cNvSpPr txBox="1"/>
          <p:nvPr/>
        </p:nvSpPr>
        <p:spPr>
          <a:xfrm>
            <a:off x="-92869" y="0"/>
            <a:ext cx="6929438" cy="461665"/>
          </a:xfrm>
          <a:prstGeom prst="rect">
            <a:avLst/>
          </a:prstGeom>
          <a:noFill/>
        </p:spPr>
        <p:txBody>
          <a:bodyPr wrap="square">
            <a:spAutoFit/>
          </a:bodyPr>
          <a:lstStyle/>
          <a:p>
            <a:r>
              <a:rPr lang="en" sz="2400" dirty="0">
                <a:highlight>
                  <a:srgbClr val="FFCD00"/>
                </a:highlight>
                <a:latin typeface="Lora" pitchFamily="2" charset="0"/>
              </a:rPr>
              <a:t>Sub-plots of the output</a:t>
            </a:r>
            <a:endParaRPr lang="en-IN" sz="2400" dirty="0">
              <a:latin typeface="Lora" pitchFamily="2" charset="0"/>
            </a:endParaRPr>
          </a:p>
        </p:txBody>
      </p:sp>
      <p:pic>
        <p:nvPicPr>
          <p:cNvPr id="3" name="Picture 2">
            <a:extLst>
              <a:ext uri="{FF2B5EF4-FFF2-40B4-BE49-F238E27FC236}">
                <a16:creationId xmlns:a16="http://schemas.microsoft.com/office/drawing/2014/main" id="{C2F85EED-56D7-56E0-96B9-7B890B1E10B5}"/>
              </a:ext>
            </a:extLst>
          </p:cNvPr>
          <p:cNvPicPr>
            <a:picLocks noChangeAspect="1"/>
          </p:cNvPicPr>
          <p:nvPr/>
        </p:nvPicPr>
        <p:blipFill>
          <a:blip r:embed="rId2"/>
          <a:stretch>
            <a:fillRect/>
          </a:stretch>
        </p:blipFill>
        <p:spPr>
          <a:xfrm>
            <a:off x="1974182" y="675977"/>
            <a:ext cx="5070656" cy="4017466"/>
          </a:xfrm>
          <a:prstGeom prst="rect">
            <a:avLst/>
          </a:prstGeom>
        </p:spPr>
      </p:pic>
    </p:spTree>
    <p:extLst>
      <p:ext uri="{BB962C8B-B14F-4D97-AF65-F5344CB8AC3E}">
        <p14:creationId xmlns:p14="http://schemas.microsoft.com/office/powerpoint/2010/main" val="3218443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2" name="Google Shape;85;p13">
            <a:extLst>
              <a:ext uri="{FF2B5EF4-FFF2-40B4-BE49-F238E27FC236}">
                <a16:creationId xmlns:a16="http://schemas.microsoft.com/office/drawing/2014/main" id="{39E1B171-2C35-883D-7301-4192A07B71C9}"/>
              </a:ext>
            </a:extLst>
          </p:cNvPr>
          <p:cNvSpPr/>
          <p:nvPr/>
        </p:nvSpPr>
        <p:spPr>
          <a:xfrm>
            <a:off x="0" y="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18"/>
          <p:cNvSpPr txBox="1">
            <a:spLocks noGrp="1"/>
          </p:cNvSpPr>
          <p:nvPr>
            <p:ph type="ctrTitle" idx="4294967295"/>
          </p:nvPr>
        </p:nvSpPr>
        <p:spPr>
          <a:xfrm>
            <a:off x="135731" y="121443"/>
            <a:ext cx="3643314" cy="809575"/>
          </a:xfrm>
          <a:prstGeom prst="rect">
            <a:avLst/>
          </a:prstGeom>
        </p:spPr>
        <p:txBody>
          <a:bodyPr spcFirstLastPara="1" wrap="square" lIns="91425" tIns="91425" rIns="91425" bIns="91425" anchor="ctr" anchorCtr="0">
            <a:noAutofit/>
          </a:bodyPr>
          <a:lstStyle/>
          <a:p>
            <a:pPr algn="ctr"/>
            <a:r>
              <a:rPr lang="en" dirty="0">
                <a:highlight>
                  <a:srgbClr val="FFCD00"/>
                </a:highlight>
                <a:latin typeface="Lora" pitchFamily="2" charset="0"/>
              </a:rPr>
              <a:t>CONCLUSION</a:t>
            </a:r>
          </a:p>
        </p:txBody>
      </p:sp>
      <p:sp>
        <p:nvSpPr>
          <p:cNvPr id="152" name="Google Shape;15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TextBox 6">
            <a:extLst>
              <a:ext uri="{FF2B5EF4-FFF2-40B4-BE49-F238E27FC236}">
                <a16:creationId xmlns:a16="http://schemas.microsoft.com/office/drawing/2014/main" id="{FBA20BBA-0F2C-4602-B736-49771F8A340F}"/>
              </a:ext>
            </a:extLst>
          </p:cNvPr>
          <p:cNvSpPr txBox="1"/>
          <p:nvPr/>
        </p:nvSpPr>
        <p:spPr>
          <a:xfrm>
            <a:off x="195816" y="1226876"/>
            <a:ext cx="8752367" cy="3258649"/>
          </a:xfrm>
          <a:prstGeom prst="rect">
            <a:avLst/>
          </a:prstGeom>
          <a:noFill/>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The main aspect is using gray and gaussian blur to denoise the frames. Denoising is that the technique of removing noise or distortions from a frame. there's an unlimited range of applications like blurred images that may be made clear. A grayscale image is one where all the colors present in it are purely shades of gray. the explanation for differentiating such images from the other type of color image is that less information has to be provided for every pixel. Fine-tuning the hyper-parameters like epochs, </a:t>
            </a:r>
            <a:r>
              <a:rPr lang="en-US" dirty="0" err="1">
                <a:latin typeface="Calibri" panose="020F0502020204030204" pitchFamily="34" charset="0"/>
                <a:ea typeface="Calibri" panose="020F0502020204030204" pitchFamily="34" charset="0"/>
                <a:cs typeface="Calibri" panose="020F0502020204030204" pitchFamily="34" charset="0"/>
              </a:rPr>
              <a:t>batch_size</a:t>
            </a:r>
            <a:r>
              <a:rPr lang="en-US" dirty="0">
                <a:latin typeface="Calibri" panose="020F0502020204030204" pitchFamily="34" charset="0"/>
                <a:ea typeface="Calibri" panose="020F0502020204030204" pitchFamily="34" charset="0"/>
                <a:cs typeface="Calibri" panose="020F0502020204030204" pitchFamily="34" charset="0"/>
              </a:rPr>
              <a:t>, patience, </a:t>
            </a:r>
            <a:r>
              <a:rPr lang="en-US" dirty="0" err="1">
                <a:latin typeface="Calibri" panose="020F0502020204030204" pitchFamily="34" charset="0"/>
                <a:ea typeface="Calibri" panose="020F0502020204030204" pitchFamily="34" charset="0"/>
                <a:cs typeface="Calibri" panose="020F0502020204030204" pitchFamily="34" charset="0"/>
              </a:rPr>
              <a:t>steps_per_epoch</a:t>
            </a:r>
            <a:r>
              <a:rPr lang="en-US" dirty="0">
                <a:latin typeface="Calibri" panose="020F0502020204030204" pitchFamily="34" charset="0"/>
                <a:ea typeface="Calibri" panose="020F0502020204030204" pitchFamily="34" charset="0"/>
                <a:cs typeface="Calibri" panose="020F0502020204030204" pitchFamily="34" charset="0"/>
              </a:rPr>
              <a:t>. From the table, we were ready to observe that because the epochs increased the accuracy was constant. Along with the epochs, and </a:t>
            </a:r>
            <a:r>
              <a:rPr lang="en-US" dirty="0" err="1">
                <a:latin typeface="Calibri" panose="020F0502020204030204" pitchFamily="34" charset="0"/>
                <a:ea typeface="Calibri" panose="020F0502020204030204" pitchFamily="34" charset="0"/>
                <a:cs typeface="Calibri" panose="020F0502020204030204" pitchFamily="34" charset="0"/>
              </a:rPr>
              <a:t>steps_per_epoch</a:t>
            </a:r>
            <a:r>
              <a:rPr lang="en-US" dirty="0">
                <a:latin typeface="Calibri" panose="020F0502020204030204" pitchFamily="34" charset="0"/>
                <a:ea typeface="Calibri" panose="020F0502020204030204" pitchFamily="34" charset="0"/>
                <a:cs typeface="Calibri" panose="020F0502020204030204" pitchFamily="34" charset="0"/>
              </a:rPr>
              <a:t> the accuracy has increased. But whereas the patience changing the patience doesn't have an excellent impact on increasing the accuracy of the model. So, these are the critical aspects of our work.</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22020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2" name="Google Shape;85;p13">
            <a:extLst>
              <a:ext uri="{FF2B5EF4-FFF2-40B4-BE49-F238E27FC236}">
                <a16:creationId xmlns:a16="http://schemas.microsoft.com/office/drawing/2014/main" id="{39E1B171-2C35-883D-7301-4192A07B71C9}"/>
              </a:ext>
            </a:extLst>
          </p:cNvPr>
          <p:cNvSpPr/>
          <p:nvPr/>
        </p:nvSpPr>
        <p:spPr>
          <a:xfrm>
            <a:off x="0" y="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18"/>
          <p:cNvSpPr txBox="1">
            <a:spLocks noGrp="1"/>
          </p:cNvSpPr>
          <p:nvPr>
            <p:ph type="ctrTitle" idx="4294967295"/>
          </p:nvPr>
        </p:nvSpPr>
        <p:spPr>
          <a:xfrm>
            <a:off x="135730" y="121443"/>
            <a:ext cx="3557589" cy="809575"/>
          </a:xfrm>
          <a:prstGeom prst="rect">
            <a:avLst/>
          </a:prstGeom>
        </p:spPr>
        <p:txBody>
          <a:bodyPr spcFirstLastPara="1" wrap="square" lIns="91425" tIns="91425" rIns="91425" bIns="91425" anchor="ctr" anchorCtr="0">
            <a:noAutofit/>
          </a:bodyPr>
          <a:lstStyle/>
          <a:p>
            <a:pPr algn="ctr"/>
            <a:r>
              <a:rPr lang="en" dirty="0">
                <a:highlight>
                  <a:srgbClr val="FFCD00"/>
                </a:highlight>
                <a:latin typeface="Lora" pitchFamily="2" charset="0"/>
              </a:rPr>
              <a:t>FUTURE SCOPE</a:t>
            </a:r>
          </a:p>
        </p:txBody>
      </p:sp>
      <p:sp>
        <p:nvSpPr>
          <p:cNvPr id="152" name="Google Shape;15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7" name="TextBox 6">
            <a:extLst>
              <a:ext uri="{FF2B5EF4-FFF2-40B4-BE49-F238E27FC236}">
                <a16:creationId xmlns:a16="http://schemas.microsoft.com/office/drawing/2014/main" id="{FBA20BBA-0F2C-4602-B736-49771F8A340F}"/>
              </a:ext>
            </a:extLst>
          </p:cNvPr>
          <p:cNvSpPr txBox="1"/>
          <p:nvPr/>
        </p:nvSpPr>
        <p:spPr>
          <a:xfrm>
            <a:off x="195816" y="1226876"/>
            <a:ext cx="7955203" cy="3438505"/>
          </a:xfrm>
          <a:prstGeom prst="rect">
            <a:avLst/>
          </a:prstGeom>
          <a:noFill/>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Future work includes investigating other network architecture.</a:t>
            </a:r>
          </a:p>
          <a:p>
            <a:pPr>
              <a:lnSpc>
                <a:spcPct val="107000"/>
              </a:lnSpc>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 Dimensionality reduction can be done to improve accuracy. When we try to plot the training accuracy vs validation loss the curve descends indicating that the model is open to more training.</a:t>
            </a:r>
          </a:p>
          <a:p>
            <a:pPr>
              <a:lnSpc>
                <a:spcPct val="107000"/>
              </a:lnSpc>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 We plan to better the model by trying other techniques and finally applying our model to more complex situations and see how it performs</a:t>
            </a: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80810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2" name="Google Shape;85;p13">
            <a:extLst>
              <a:ext uri="{FF2B5EF4-FFF2-40B4-BE49-F238E27FC236}">
                <a16:creationId xmlns:a16="http://schemas.microsoft.com/office/drawing/2014/main" id="{39E1B171-2C35-883D-7301-4192A07B71C9}"/>
              </a:ext>
            </a:extLst>
          </p:cNvPr>
          <p:cNvSpPr/>
          <p:nvPr/>
        </p:nvSpPr>
        <p:spPr>
          <a:xfrm>
            <a:off x="0" y="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18"/>
          <p:cNvSpPr txBox="1">
            <a:spLocks noGrp="1"/>
          </p:cNvSpPr>
          <p:nvPr>
            <p:ph type="ctrTitle" idx="4294967295"/>
          </p:nvPr>
        </p:nvSpPr>
        <p:spPr>
          <a:xfrm>
            <a:off x="135730" y="121443"/>
            <a:ext cx="3557589" cy="809575"/>
          </a:xfrm>
          <a:prstGeom prst="rect">
            <a:avLst/>
          </a:prstGeom>
        </p:spPr>
        <p:txBody>
          <a:bodyPr spcFirstLastPara="1" wrap="square" lIns="91425" tIns="91425" rIns="91425" bIns="91425" anchor="ctr" anchorCtr="0">
            <a:noAutofit/>
          </a:bodyPr>
          <a:lstStyle/>
          <a:p>
            <a:pPr algn="ctr"/>
            <a:r>
              <a:rPr lang="en" dirty="0">
                <a:highlight>
                  <a:srgbClr val="FFCD00"/>
                </a:highlight>
                <a:latin typeface="Lora" pitchFamily="2" charset="0"/>
              </a:rPr>
              <a:t>REFERENCES</a:t>
            </a:r>
          </a:p>
        </p:txBody>
      </p:sp>
      <p:sp>
        <p:nvSpPr>
          <p:cNvPr id="152" name="Google Shape;15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7" name="TextBox 6">
            <a:extLst>
              <a:ext uri="{FF2B5EF4-FFF2-40B4-BE49-F238E27FC236}">
                <a16:creationId xmlns:a16="http://schemas.microsoft.com/office/drawing/2014/main" id="{FBA20BBA-0F2C-4602-B736-49771F8A340F}"/>
              </a:ext>
            </a:extLst>
          </p:cNvPr>
          <p:cNvSpPr txBox="1"/>
          <p:nvPr/>
        </p:nvSpPr>
        <p:spPr>
          <a:xfrm>
            <a:off x="195816" y="1226876"/>
            <a:ext cx="8826740" cy="4800417"/>
          </a:xfrm>
          <a:prstGeom prst="rect">
            <a:avLst/>
          </a:prstGeom>
          <a:noFill/>
        </p:spPr>
        <p:txBody>
          <a:bodyPr wrap="square">
            <a:spAutoFit/>
          </a:bodyPr>
          <a:lstStyle/>
          <a:p>
            <a:pPr>
              <a:lnSpc>
                <a:spcPct val="107000"/>
              </a:lnSpc>
              <a:spcAft>
                <a:spcPts val="800"/>
              </a:spcAft>
            </a:pPr>
            <a:r>
              <a:rPr lang="en-IN" sz="1100" dirty="0">
                <a:latin typeface="Calibri" panose="020F0502020204030204" pitchFamily="34" charset="0"/>
                <a:ea typeface="Calibri" panose="020F0502020204030204" pitchFamily="34" charset="0"/>
                <a:cs typeface="Calibri" panose="020F0502020204030204" pitchFamily="34" charset="0"/>
              </a:rPr>
              <a:t>[1] Guo, J., Zheng, P. and Huang, J., 2019. Efficient privacy-preserving anomaly detection and localization in bitstream video. IEEE Transactions on Circuits and Systems for Video Technology, 30(9), pp.3268-3281.</a:t>
            </a:r>
          </a:p>
          <a:p>
            <a:pPr>
              <a:lnSpc>
                <a:spcPct val="107000"/>
              </a:lnSpc>
              <a:spcAft>
                <a:spcPts val="800"/>
              </a:spcAft>
            </a:pPr>
            <a:r>
              <a:rPr lang="en-IN" sz="1100" dirty="0">
                <a:latin typeface="Calibri" panose="020F0502020204030204" pitchFamily="34" charset="0"/>
                <a:ea typeface="Calibri" panose="020F0502020204030204" pitchFamily="34" charset="0"/>
                <a:cs typeface="Calibri" panose="020F0502020204030204" pitchFamily="34" charset="0"/>
              </a:rPr>
              <a:t>[2] Zhou, J.T., Du, J., Zhu, H., Peng, X., Liu, Y. and Goh, R.S.M., 2019. </a:t>
            </a:r>
            <a:r>
              <a:rPr lang="en-IN" sz="1100" dirty="0" err="1">
                <a:latin typeface="Calibri" panose="020F0502020204030204" pitchFamily="34" charset="0"/>
                <a:ea typeface="Calibri" panose="020F0502020204030204" pitchFamily="34" charset="0"/>
                <a:cs typeface="Calibri" panose="020F0502020204030204" pitchFamily="34" charset="0"/>
              </a:rPr>
              <a:t>Anomalynet</a:t>
            </a:r>
            <a:r>
              <a:rPr lang="en-IN" sz="1100" dirty="0">
                <a:latin typeface="Calibri" panose="020F0502020204030204" pitchFamily="34" charset="0"/>
                <a:ea typeface="Calibri" panose="020F0502020204030204" pitchFamily="34" charset="0"/>
                <a:cs typeface="Calibri" panose="020F0502020204030204" pitchFamily="34" charset="0"/>
              </a:rPr>
              <a:t>: An anomaly detection network for video surveillance. IEEE Transactions on Information Forensics and Security, 14(10), pp.2537-2550. </a:t>
            </a:r>
          </a:p>
          <a:p>
            <a:pPr>
              <a:lnSpc>
                <a:spcPct val="107000"/>
              </a:lnSpc>
              <a:spcAft>
                <a:spcPts val="800"/>
              </a:spcAft>
            </a:pPr>
            <a:r>
              <a:rPr lang="en-IN" sz="1100" dirty="0">
                <a:latin typeface="Calibri" panose="020F0502020204030204" pitchFamily="34" charset="0"/>
                <a:ea typeface="Calibri" panose="020F0502020204030204" pitchFamily="34" charset="0"/>
                <a:cs typeface="Calibri" panose="020F0502020204030204" pitchFamily="34" charset="0"/>
              </a:rPr>
              <a:t>[3] Luo, W., Liu, W., Lian, D., Tang, J., Duan, L., Peng, X. and Gao, S., 2019. Video anomaly detection with sparse coding inspired deep neural networks. IEEE transactions on pattern analysis and machine intelligence. </a:t>
            </a:r>
          </a:p>
          <a:p>
            <a:pPr>
              <a:lnSpc>
                <a:spcPct val="107000"/>
              </a:lnSpc>
              <a:spcAft>
                <a:spcPts val="800"/>
              </a:spcAft>
            </a:pPr>
            <a:r>
              <a:rPr lang="en-IN" sz="1100" dirty="0">
                <a:latin typeface="Calibri" panose="020F0502020204030204" pitchFamily="34" charset="0"/>
                <a:ea typeface="Calibri" panose="020F0502020204030204" pitchFamily="34" charset="0"/>
                <a:cs typeface="Calibri" panose="020F0502020204030204" pitchFamily="34" charset="0"/>
              </a:rPr>
              <a:t>[4] Cheng, K.W., Chen, Y.T. and Fang, W.H., 2015. Gaussian process regression-based video anomaly detection and localization with hierarchical feature representation. IEEE Transactions on Image Processing, 24(12), pp.5288-5301. </a:t>
            </a:r>
          </a:p>
          <a:p>
            <a:pPr>
              <a:lnSpc>
                <a:spcPct val="107000"/>
              </a:lnSpc>
              <a:spcAft>
                <a:spcPts val="800"/>
              </a:spcAft>
            </a:pPr>
            <a:r>
              <a:rPr lang="en-IN" sz="1100" dirty="0">
                <a:latin typeface="Calibri" panose="020F0502020204030204" pitchFamily="34" charset="0"/>
                <a:ea typeface="Calibri" panose="020F0502020204030204" pitchFamily="34" charset="0"/>
                <a:cs typeface="Calibri" panose="020F0502020204030204" pitchFamily="34" charset="0"/>
              </a:rPr>
              <a:t>[5] Chu, W., </a:t>
            </a:r>
            <a:r>
              <a:rPr lang="en-IN" sz="1100" dirty="0" err="1">
                <a:latin typeface="Calibri" panose="020F0502020204030204" pitchFamily="34" charset="0"/>
                <a:ea typeface="Calibri" panose="020F0502020204030204" pitchFamily="34" charset="0"/>
                <a:cs typeface="Calibri" panose="020F0502020204030204" pitchFamily="34" charset="0"/>
              </a:rPr>
              <a:t>Xue</a:t>
            </a:r>
            <a:r>
              <a:rPr lang="en-IN" sz="1100" dirty="0">
                <a:latin typeface="Calibri" panose="020F0502020204030204" pitchFamily="34" charset="0"/>
                <a:ea typeface="Calibri" panose="020F0502020204030204" pitchFamily="34" charset="0"/>
                <a:cs typeface="Calibri" panose="020F0502020204030204" pitchFamily="34" charset="0"/>
              </a:rPr>
              <a:t>, H., Yao, C. and Cai, D., 2018. Sparse coding guided spatiotemporal feature learning for abnormal event detection in large videos. IEEE Transactions on Multimedia, 21(1), pp.246-255. </a:t>
            </a:r>
          </a:p>
          <a:p>
            <a:pPr>
              <a:lnSpc>
                <a:spcPct val="107000"/>
              </a:lnSpc>
              <a:spcAft>
                <a:spcPts val="800"/>
              </a:spcAft>
            </a:pPr>
            <a:r>
              <a:rPr lang="en-IN" sz="1100" dirty="0">
                <a:latin typeface="Calibri" panose="020F0502020204030204" pitchFamily="34" charset="0"/>
                <a:ea typeface="Calibri" panose="020F0502020204030204" pitchFamily="34" charset="0"/>
                <a:cs typeface="Calibri" panose="020F0502020204030204" pitchFamily="34" charset="0"/>
              </a:rPr>
              <a:t>[6] Li, Y., Cai, Y., Liu, J., Lang, S. and Zhang, X., 2019. </a:t>
            </a:r>
            <a:r>
              <a:rPr lang="en-IN" sz="1100" dirty="0" err="1">
                <a:latin typeface="Calibri" panose="020F0502020204030204" pitchFamily="34" charset="0"/>
                <a:ea typeface="Calibri" panose="020F0502020204030204" pitchFamily="34" charset="0"/>
                <a:cs typeface="Calibri" panose="020F0502020204030204" pitchFamily="34" charset="0"/>
              </a:rPr>
              <a:t>Spatio</a:t>
            </a:r>
            <a:r>
              <a:rPr lang="en-IN" sz="1100" dirty="0">
                <a:latin typeface="Calibri" panose="020F0502020204030204" pitchFamily="34" charset="0"/>
                <a:ea typeface="Calibri" panose="020F0502020204030204" pitchFamily="34" charset="0"/>
                <a:cs typeface="Calibri" panose="020F0502020204030204" pitchFamily="34" charset="0"/>
              </a:rPr>
              <a:t>-temporal unity networking for video anomaly detection. IEEE Access, 7, pp.172425-172432.</a:t>
            </a:r>
          </a:p>
          <a:p>
            <a:pPr>
              <a:lnSpc>
                <a:spcPct val="107000"/>
              </a:lnSpc>
              <a:spcAft>
                <a:spcPts val="800"/>
              </a:spcAft>
            </a:pPr>
            <a:r>
              <a:rPr lang="en-IN" sz="1100" dirty="0">
                <a:latin typeface="Calibri" panose="020F0502020204030204" pitchFamily="34" charset="0"/>
                <a:ea typeface="Calibri" panose="020F0502020204030204" pitchFamily="34" charset="0"/>
                <a:cs typeface="Calibri" panose="020F0502020204030204" pitchFamily="34" charset="0"/>
              </a:rPr>
              <a:t>[7] Leyva, R., Sanchez, V. and Li, C.T., 2017. Video anomaly detection with compact feature sets for online performance. IEEE Transactions on Image Processing, 26(7), pp.3463-3478. </a:t>
            </a:r>
          </a:p>
          <a:p>
            <a:pPr>
              <a:lnSpc>
                <a:spcPct val="107000"/>
              </a:lnSpc>
              <a:spcAft>
                <a:spcPts val="800"/>
              </a:spcAft>
            </a:pPr>
            <a:r>
              <a:rPr lang="en-IN" sz="1100" dirty="0">
                <a:latin typeface="Calibri" panose="020F0502020204030204" pitchFamily="34" charset="0"/>
                <a:ea typeface="Calibri" panose="020F0502020204030204" pitchFamily="34" charset="0"/>
                <a:cs typeface="Calibri" panose="020F0502020204030204" pitchFamily="34" charset="0"/>
              </a:rPr>
              <a:t>[8] </a:t>
            </a:r>
            <a:r>
              <a:rPr lang="en-IN" sz="1100" dirty="0" err="1">
                <a:latin typeface="Calibri" panose="020F0502020204030204" pitchFamily="34" charset="0"/>
                <a:ea typeface="Calibri" panose="020F0502020204030204" pitchFamily="34" charset="0"/>
                <a:cs typeface="Calibri" panose="020F0502020204030204" pitchFamily="34" charset="0"/>
              </a:rPr>
              <a:t>Ganokratanaa</a:t>
            </a:r>
            <a:r>
              <a:rPr lang="en-IN" sz="1100" dirty="0">
                <a:latin typeface="Calibri" panose="020F0502020204030204" pitchFamily="34" charset="0"/>
                <a:ea typeface="Calibri" panose="020F0502020204030204" pitchFamily="34" charset="0"/>
                <a:cs typeface="Calibri" panose="020F0502020204030204" pitchFamily="34" charset="0"/>
              </a:rPr>
              <a:t>, T., </a:t>
            </a:r>
            <a:r>
              <a:rPr lang="en-IN" sz="1100" dirty="0" err="1">
                <a:latin typeface="Calibri" panose="020F0502020204030204" pitchFamily="34" charset="0"/>
                <a:ea typeface="Calibri" panose="020F0502020204030204" pitchFamily="34" charset="0"/>
                <a:cs typeface="Calibri" panose="020F0502020204030204" pitchFamily="34" charset="0"/>
              </a:rPr>
              <a:t>Aramvith</a:t>
            </a:r>
            <a:r>
              <a:rPr lang="en-IN" sz="1100" dirty="0">
                <a:latin typeface="Calibri" panose="020F0502020204030204" pitchFamily="34" charset="0"/>
                <a:ea typeface="Calibri" panose="020F0502020204030204" pitchFamily="34" charset="0"/>
                <a:cs typeface="Calibri" panose="020F0502020204030204" pitchFamily="34" charset="0"/>
              </a:rPr>
              <a:t>, S. and </a:t>
            </a:r>
            <a:r>
              <a:rPr lang="en-IN" sz="1100" dirty="0" err="1">
                <a:latin typeface="Calibri" panose="020F0502020204030204" pitchFamily="34" charset="0"/>
                <a:ea typeface="Calibri" panose="020F0502020204030204" pitchFamily="34" charset="0"/>
                <a:cs typeface="Calibri" panose="020F0502020204030204" pitchFamily="34" charset="0"/>
              </a:rPr>
              <a:t>Sebe</a:t>
            </a:r>
            <a:r>
              <a:rPr lang="en-IN" sz="1100" dirty="0">
                <a:latin typeface="Calibri" panose="020F0502020204030204" pitchFamily="34" charset="0"/>
                <a:ea typeface="Calibri" panose="020F0502020204030204" pitchFamily="34" charset="0"/>
                <a:cs typeface="Calibri" panose="020F0502020204030204" pitchFamily="34" charset="0"/>
              </a:rPr>
              <a:t>, N., 2020. Unsupervised anomaly detection and localization based on deep spatiotemporal translation network. IEEE Access, 8, pp.50312-50329. </a:t>
            </a:r>
          </a:p>
          <a:p>
            <a:pPr>
              <a:lnSpc>
                <a:spcPct val="107000"/>
              </a:lnSpc>
              <a:spcAft>
                <a:spcPts val="800"/>
              </a:spcAft>
            </a:pPr>
            <a:endParaRPr lang="en-IN" sz="11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610596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ABSTRACT</a:t>
            </a:r>
            <a:endParaRPr dirty="0"/>
          </a:p>
        </p:txBody>
      </p:sp>
      <p:sp>
        <p:nvSpPr>
          <p:cNvPr id="92" name="Google Shape;92;p13"/>
          <p:cNvSpPr txBox="1"/>
          <p:nvPr/>
        </p:nvSpPr>
        <p:spPr>
          <a:xfrm>
            <a:off x="191386" y="1204769"/>
            <a:ext cx="8747051" cy="2885221"/>
          </a:xfrm>
          <a:prstGeom prst="rect">
            <a:avLst/>
          </a:prstGeom>
          <a:noFill/>
          <a:ln>
            <a:noFill/>
          </a:ln>
        </p:spPr>
        <p:txBody>
          <a:bodyPr spcFirstLastPara="1" wrap="square" lIns="91425" tIns="91425" rIns="91425" bIns="91425" anchor="t" anchorCtr="0">
            <a:noAutofit/>
          </a:bodyPr>
          <a:lstStyle/>
          <a:p>
            <a:pPr>
              <a:spcBef>
                <a:spcPts val="600"/>
              </a:spcBef>
            </a:pPr>
            <a:r>
              <a:rPr lang="en-IN" dirty="0">
                <a:effectLst/>
                <a:latin typeface="Calibri" panose="020F0502020204030204" pitchFamily="34" charset="0"/>
                <a:ea typeface="Calibri" panose="020F0502020204030204" pitchFamily="34" charset="0"/>
                <a:cs typeface="Mangal" panose="02040503050203030202" pitchFamily="18" charset="0"/>
              </a:rPr>
              <a:t>Video surveillance is one of the many ways available for monitoring crime or any unusual behaviour. </a:t>
            </a:r>
          </a:p>
          <a:p>
            <a:pPr>
              <a:spcBef>
                <a:spcPts val="600"/>
              </a:spcBef>
            </a:pPr>
            <a:r>
              <a:rPr lang="en-IN" dirty="0">
                <a:effectLst/>
                <a:latin typeface="Calibri" panose="020F0502020204030204" pitchFamily="34" charset="0"/>
                <a:ea typeface="Calibri" panose="020F0502020204030204" pitchFamily="34" charset="0"/>
                <a:cs typeface="Mangal" panose="02040503050203030202" pitchFamily="18" charset="0"/>
              </a:rPr>
              <a:t>We attempted to create a model using convolutional neural networks to detect any anomalous activity or anomalies in the video for this purpose. </a:t>
            </a:r>
          </a:p>
          <a:p>
            <a:pPr>
              <a:spcBef>
                <a:spcPts val="600"/>
              </a:spcBef>
            </a:pPr>
            <a:r>
              <a:rPr lang="en-IN" dirty="0">
                <a:effectLst/>
                <a:latin typeface="Calibri" panose="020F0502020204030204" pitchFamily="34" charset="0"/>
                <a:ea typeface="Calibri" panose="020F0502020204030204" pitchFamily="34" charset="0"/>
                <a:cs typeface="Mangal" panose="02040503050203030202" pitchFamily="18" charset="0"/>
              </a:rPr>
              <a:t>Our model will break down the input video into frames and look for anomalies. </a:t>
            </a:r>
          </a:p>
          <a:p>
            <a:pPr>
              <a:spcBef>
                <a:spcPts val="600"/>
              </a:spcBef>
            </a:pPr>
            <a:r>
              <a:rPr lang="en-IN" dirty="0">
                <a:effectLst/>
                <a:latin typeface="Calibri" panose="020F0502020204030204" pitchFamily="34" charset="0"/>
                <a:ea typeface="Calibri" panose="020F0502020204030204" pitchFamily="34" charset="0"/>
                <a:cs typeface="Mangal" panose="02040503050203030202" pitchFamily="18" charset="0"/>
              </a:rPr>
              <a:t>The data is de-noised utilising the Gaussian blur feature to improve the model's efficiency. We're actively comparing and predicting various types of anomalies using the avenue dataset. </a:t>
            </a:r>
          </a:p>
          <a:p>
            <a:pPr marL="0" lvl="0" indent="0" algn="l" rtl="0">
              <a:spcBef>
                <a:spcPts val="600"/>
              </a:spcBef>
              <a:spcAft>
                <a:spcPts val="0"/>
              </a:spcAft>
              <a:buNone/>
            </a:pPr>
            <a:endParaRPr sz="1200" dirty="0">
              <a:latin typeface="Quattrocento Sans"/>
              <a:ea typeface="Quattrocento Sans"/>
              <a:cs typeface="Quattrocento Sans"/>
              <a:sym typeface="Quattrocento Sans"/>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0" y="4259951"/>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a:t>
            </a:r>
            <a:endParaRPr dirty="0"/>
          </a:p>
        </p:txBody>
      </p:sp>
      <p:sp>
        <p:nvSpPr>
          <p:cNvPr id="92" name="Google Shape;92;p13"/>
          <p:cNvSpPr txBox="1"/>
          <p:nvPr/>
        </p:nvSpPr>
        <p:spPr>
          <a:xfrm>
            <a:off x="839437" y="1226511"/>
            <a:ext cx="7978140" cy="2936837"/>
          </a:xfrm>
          <a:prstGeom prst="rect">
            <a:avLst/>
          </a:prstGeom>
          <a:noFill/>
          <a:ln>
            <a:noFill/>
          </a:ln>
        </p:spPr>
        <p:txBody>
          <a:bodyPr spcFirstLastPara="1" wrap="square" lIns="91425" tIns="91425" rIns="91425" bIns="91425" anchor="t" anchorCtr="0">
            <a:noAutofit/>
          </a:bodyPr>
          <a:lstStyle/>
          <a:p>
            <a:pPr>
              <a:spcBef>
                <a:spcPts val="600"/>
              </a:spcBef>
            </a:pPr>
            <a:r>
              <a:rPr lang="en-IN" dirty="0">
                <a:effectLst/>
                <a:latin typeface="Calibri" panose="020F0502020204030204" pitchFamily="34" charset="0"/>
                <a:ea typeface="Calibri" panose="020F0502020204030204" pitchFamily="34" charset="0"/>
                <a:cs typeface="Mangal" panose="02040503050203030202" pitchFamily="18" charset="0"/>
              </a:rPr>
              <a:t>Computer vision is the most rapidly developing section that collects information from all sorts of images and videos, which is termed to be the sequence of videos. </a:t>
            </a:r>
          </a:p>
          <a:p>
            <a:pPr>
              <a:spcBef>
                <a:spcPts val="600"/>
              </a:spcBef>
            </a:pPr>
            <a:r>
              <a:rPr lang="en-IN" dirty="0">
                <a:effectLst/>
                <a:latin typeface="Calibri" panose="020F0502020204030204" pitchFamily="34" charset="0"/>
                <a:ea typeface="Calibri" panose="020F0502020204030204" pitchFamily="34" charset="0"/>
                <a:cs typeface="Mangal" panose="02040503050203030202" pitchFamily="18" charset="0"/>
              </a:rPr>
              <a:t>Our systems can distinguish things from digital photographs and respond appropriately to the images recognised by our system by combining deep learning models with computer vision.</a:t>
            </a:r>
          </a:p>
          <a:p>
            <a:pPr>
              <a:spcBef>
                <a:spcPts val="600"/>
              </a:spcBef>
            </a:pPr>
            <a:r>
              <a:rPr lang="en-IN" dirty="0">
                <a:effectLst/>
                <a:latin typeface="Calibri" panose="020F0502020204030204" pitchFamily="34" charset="0"/>
                <a:ea typeface="Calibri" panose="020F0502020204030204" pitchFamily="34" charset="0"/>
                <a:cs typeface="Mangal" panose="02040503050203030202" pitchFamily="18" charset="0"/>
              </a:rPr>
              <a:t> Many recent events, such as terrorist attacks and a variety of other causes, have emphasised the urgent need for effective monitoring, and as a result, security and surveillance are the most critical issues in today's world, and we decided to conduct our research in this area. As a result, standard current surveillance systems, which use digital video (DVR) cameras with numerous channels, were deployed for surveillance. However, the most significant disadvantage of this paradigm is that it necessitates continual human monitoring, which causes human weariness and hence increases labour costs. We'll manually look through all of the video material to figure out when the anomaly occurred, which is exhausting, therefore we all need an automatic system that can detect it.</a:t>
            </a:r>
          </a:p>
          <a:p>
            <a:pPr>
              <a:spcBef>
                <a:spcPts val="600"/>
              </a:spcBef>
            </a:pP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0" lvl="0" indent="0" algn="l" rtl="0">
              <a:spcBef>
                <a:spcPts val="600"/>
              </a:spcBef>
              <a:spcAft>
                <a:spcPts val="0"/>
              </a:spcAft>
              <a:buNone/>
            </a:pPr>
            <a:endParaRPr dirty="0">
              <a:latin typeface="Quattrocento Sans"/>
              <a:ea typeface="Quattrocento Sans"/>
              <a:cs typeface="Quattrocento Sans"/>
              <a:sym typeface="Quattrocento Sans"/>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66309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2" name="Google Shape;85;p13">
            <a:extLst>
              <a:ext uri="{FF2B5EF4-FFF2-40B4-BE49-F238E27FC236}">
                <a16:creationId xmlns:a16="http://schemas.microsoft.com/office/drawing/2014/main" id="{EB9DBA57-306C-8F25-E3C0-297E6A24A195}"/>
              </a:ext>
            </a:extLst>
          </p:cNvPr>
          <p:cNvSpPr/>
          <p:nvPr/>
        </p:nvSpPr>
        <p:spPr>
          <a:xfrm>
            <a:off x="0" y="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a:spLocks noGrp="1"/>
          </p:cNvSpPr>
          <p:nvPr>
            <p:ph type="ctrTitle" idx="4294967295"/>
          </p:nvPr>
        </p:nvSpPr>
        <p:spPr>
          <a:xfrm>
            <a:off x="0" y="200025"/>
            <a:ext cx="4099330" cy="779775"/>
          </a:xfrm>
          <a:prstGeom prst="rect">
            <a:avLst/>
          </a:prstGeom>
        </p:spPr>
        <p:txBody>
          <a:bodyPr spcFirstLastPara="1" wrap="square" lIns="91425" tIns="91425" rIns="91425" bIns="91425" anchor="ctr" anchorCtr="0">
            <a:noAutofit/>
          </a:bodyPr>
          <a:lstStyle/>
          <a:p>
            <a:pPr algn="ctr"/>
            <a:r>
              <a:rPr lang="en" dirty="0">
                <a:highlight>
                  <a:srgbClr val="FFCD00"/>
                </a:highlight>
                <a:latin typeface="Lora" pitchFamily="2" charset="0"/>
                <a:cs typeface="Leelawadee UI" panose="020B0502040204020203" pitchFamily="34" charset="-34"/>
              </a:rPr>
              <a:t>LITERATURE SURVEY</a:t>
            </a:r>
          </a:p>
        </p:txBody>
      </p:sp>
      <p:sp>
        <p:nvSpPr>
          <p:cNvPr id="152" name="Google Shape;15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5" name="Picture 4">
            <a:extLst>
              <a:ext uri="{FF2B5EF4-FFF2-40B4-BE49-F238E27FC236}">
                <a16:creationId xmlns:a16="http://schemas.microsoft.com/office/drawing/2014/main" id="{6F8EFB91-1CF7-FE06-D876-E61A59EC2642}"/>
              </a:ext>
            </a:extLst>
          </p:cNvPr>
          <p:cNvPicPr>
            <a:picLocks noChangeAspect="1"/>
          </p:cNvPicPr>
          <p:nvPr/>
        </p:nvPicPr>
        <p:blipFill>
          <a:blip r:embed="rId3"/>
          <a:stretch>
            <a:fillRect/>
          </a:stretch>
        </p:blipFill>
        <p:spPr>
          <a:xfrm>
            <a:off x="1077927" y="1075686"/>
            <a:ext cx="6988146" cy="3749365"/>
          </a:xfrm>
          <a:prstGeom prst="rect">
            <a:avLst/>
          </a:prstGeom>
        </p:spPr>
      </p:pic>
    </p:spTree>
    <p:extLst>
      <p:ext uri="{BB962C8B-B14F-4D97-AF65-F5344CB8AC3E}">
        <p14:creationId xmlns:p14="http://schemas.microsoft.com/office/powerpoint/2010/main" val="270059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2" name="Google Shape;85;p13">
            <a:extLst>
              <a:ext uri="{FF2B5EF4-FFF2-40B4-BE49-F238E27FC236}">
                <a16:creationId xmlns:a16="http://schemas.microsoft.com/office/drawing/2014/main" id="{EB9DBA57-306C-8F25-E3C0-297E6A24A195}"/>
              </a:ext>
            </a:extLst>
          </p:cNvPr>
          <p:cNvSpPr/>
          <p:nvPr/>
        </p:nvSpPr>
        <p:spPr>
          <a:xfrm>
            <a:off x="0" y="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5" name="Picture 4">
            <a:extLst>
              <a:ext uri="{FF2B5EF4-FFF2-40B4-BE49-F238E27FC236}">
                <a16:creationId xmlns:a16="http://schemas.microsoft.com/office/drawing/2014/main" id="{AE35FAEE-5DFC-B207-10E2-87BFBBBCE100}"/>
              </a:ext>
            </a:extLst>
          </p:cNvPr>
          <p:cNvPicPr>
            <a:picLocks noChangeAspect="1"/>
          </p:cNvPicPr>
          <p:nvPr/>
        </p:nvPicPr>
        <p:blipFill>
          <a:blip r:embed="rId3"/>
          <a:stretch>
            <a:fillRect/>
          </a:stretch>
        </p:blipFill>
        <p:spPr>
          <a:xfrm>
            <a:off x="1074117" y="1089497"/>
            <a:ext cx="6995766" cy="3764606"/>
          </a:xfrm>
          <a:prstGeom prst="rect">
            <a:avLst/>
          </a:prstGeom>
        </p:spPr>
      </p:pic>
      <p:sp>
        <p:nvSpPr>
          <p:cNvPr id="3" name="Google Shape;136;p18">
            <a:extLst>
              <a:ext uri="{FF2B5EF4-FFF2-40B4-BE49-F238E27FC236}">
                <a16:creationId xmlns:a16="http://schemas.microsoft.com/office/drawing/2014/main" id="{22D29737-B527-477E-4256-C44E29652352}"/>
              </a:ext>
            </a:extLst>
          </p:cNvPr>
          <p:cNvSpPr txBox="1">
            <a:spLocks/>
          </p:cNvSpPr>
          <p:nvPr/>
        </p:nvSpPr>
        <p:spPr>
          <a:xfrm>
            <a:off x="0" y="200025"/>
            <a:ext cx="4099330" cy="7797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pPr algn="ctr"/>
            <a:r>
              <a:rPr lang="en">
                <a:highlight>
                  <a:srgbClr val="FFCD00"/>
                </a:highlight>
                <a:latin typeface="Lora" pitchFamily="2" charset="0"/>
                <a:cs typeface="Leelawadee UI" panose="020B0502040204020203" pitchFamily="34" charset="-34"/>
              </a:rPr>
              <a:t>LITERATURE SURVEY</a:t>
            </a:r>
            <a:endParaRPr lang="en" dirty="0">
              <a:highlight>
                <a:srgbClr val="FFCD00"/>
              </a:highlight>
              <a:latin typeface="Lora" pitchFamily="2" charset="0"/>
              <a:cs typeface="Leelawadee UI" panose="020B0502040204020203" pitchFamily="34" charset="-34"/>
            </a:endParaRPr>
          </a:p>
        </p:txBody>
      </p:sp>
    </p:spTree>
    <p:extLst>
      <p:ext uri="{BB962C8B-B14F-4D97-AF65-F5344CB8AC3E}">
        <p14:creationId xmlns:p14="http://schemas.microsoft.com/office/powerpoint/2010/main" val="201960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AF9A-65D0-41C8-82E6-1B2A8FB8D89D}"/>
              </a:ext>
            </a:extLst>
          </p:cNvPr>
          <p:cNvSpPr>
            <a:spLocks noGrp="1"/>
          </p:cNvSpPr>
          <p:nvPr>
            <p:ph type="title"/>
          </p:nvPr>
        </p:nvSpPr>
        <p:spPr/>
        <p:txBody>
          <a:bodyPr/>
          <a:lstStyle/>
          <a:p>
            <a:r>
              <a:rPr lang="en-IN" dirty="0"/>
              <a:t>Dataset</a:t>
            </a:r>
          </a:p>
        </p:txBody>
      </p:sp>
      <p:sp>
        <p:nvSpPr>
          <p:cNvPr id="3" name="Text Placeholder 2">
            <a:extLst>
              <a:ext uri="{FF2B5EF4-FFF2-40B4-BE49-F238E27FC236}">
                <a16:creationId xmlns:a16="http://schemas.microsoft.com/office/drawing/2014/main" id="{35FE9B3C-DE29-493F-BAF9-7F036399C74A}"/>
              </a:ext>
            </a:extLst>
          </p:cNvPr>
          <p:cNvSpPr>
            <a:spLocks noGrp="1"/>
          </p:cNvSpPr>
          <p:nvPr>
            <p:ph type="body" idx="1"/>
          </p:nvPr>
        </p:nvSpPr>
        <p:spPr>
          <a:xfrm>
            <a:off x="1042988" y="1616470"/>
            <a:ext cx="7147962" cy="3112200"/>
          </a:xfrm>
        </p:spPr>
        <p:txBody>
          <a:bodyPr/>
          <a:lstStyle/>
          <a:p>
            <a:pPr marL="76200" indent="0" algn="just">
              <a:lnSpc>
                <a:spcPct val="107000"/>
              </a:lnSpc>
              <a:spcBef>
                <a:spcPts val="1200"/>
              </a:spcBef>
              <a:spcAft>
                <a:spcPts val="1200"/>
              </a:spcAft>
              <a:buNone/>
            </a:pPr>
            <a:r>
              <a:rPr lang="en-US" sz="16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Avenue Dataset</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-There are 16 training and 21 testing video clips. The training videos capture normal situations. We train the model with these videos and then use that model on test data to predict anomalies. The testing video clips contain 47 anomalous activities mostly by pedestrians which includes skating, throwing papers, people walking in the grass etc.</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marL="76200" indent="0">
              <a:buNone/>
            </a:pPr>
            <a:endParaRPr lang="en-IN" dirty="0"/>
          </a:p>
        </p:txBody>
      </p:sp>
      <p:sp>
        <p:nvSpPr>
          <p:cNvPr id="4" name="Slide Number Placeholder 3">
            <a:extLst>
              <a:ext uri="{FF2B5EF4-FFF2-40B4-BE49-F238E27FC236}">
                <a16:creationId xmlns:a16="http://schemas.microsoft.com/office/drawing/2014/main" id="{A6BB9EF8-D742-4AE6-8F63-ED33F455FC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97107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2" name="Google Shape;85;p13">
            <a:extLst>
              <a:ext uri="{FF2B5EF4-FFF2-40B4-BE49-F238E27FC236}">
                <a16:creationId xmlns:a16="http://schemas.microsoft.com/office/drawing/2014/main" id="{39E1B171-2C35-883D-7301-4192A07B71C9}"/>
              </a:ext>
            </a:extLst>
          </p:cNvPr>
          <p:cNvSpPr/>
          <p:nvPr/>
        </p:nvSpPr>
        <p:spPr>
          <a:xfrm>
            <a:off x="0" y="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18"/>
          <p:cNvSpPr txBox="1">
            <a:spLocks noGrp="1"/>
          </p:cNvSpPr>
          <p:nvPr>
            <p:ph type="ctrTitle" idx="4294967295"/>
          </p:nvPr>
        </p:nvSpPr>
        <p:spPr>
          <a:xfrm>
            <a:off x="-78581" y="-48783"/>
            <a:ext cx="3864769" cy="979801"/>
          </a:xfrm>
          <a:prstGeom prst="rect">
            <a:avLst/>
          </a:prstGeom>
        </p:spPr>
        <p:txBody>
          <a:bodyPr spcFirstLastPara="1" wrap="square" lIns="91425" tIns="91425" rIns="91425" bIns="91425" anchor="ctr" anchorCtr="0">
            <a:noAutofit/>
          </a:bodyPr>
          <a:lstStyle/>
          <a:p>
            <a:pPr algn="ctr"/>
            <a:r>
              <a:rPr lang="en" dirty="0">
                <a:highlight>
                  <a:srgbClr val="FFCD00"/>
                </a:highlight>
                <a:latin typeface="Lora" pitchFamily="2" charset="0"/>
              </a:rPr>
              <a:t>PROPOSED SYSTEM</a:t>
            </a:r>
          </a:p>
        </p:txBody>
      </p:sp>
      <p:sp>
        <p:nvSpPr>
          <p:cNvPr id="152" name="Google Shape;15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TextBox 6">
            <a:extLst>
              <a:ext uri="{FF2B5EF4-FFF2-40B4-BE49-F238E27FC236}">
                <a16:creationId xmlns:a16="http://schemas.microsoft.com/office/drawing/2014/main" id="{FBA20BBA-0F2C-4602-B736-49771F8A340F}"/>
              </a:ext>
            </a:extLst>
          </p:cNvPr>
          <p:cNvSpPr txBox="1"/>
          <p:nvPr/>
        </p:nvSpPr>
        <p:spPr>
          <a:xfrm>
            <a:off x="195816" y="2721026"/>
            <a:ext cx="8752367" cy="2028825"/>
          </a:xfrm>
          <a:prstGeom prst="rect">
            <a:avLst/>
          </a:prstGeom>
          <a:noFill/>
        </p:spPr>
        <p:txBody>
          <a:bodyPr wrap="squar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p</a:t>
            </a:r>
            <a:r>
              <a:rPr lang="en-IN" sz="1400" dirty="0">
                <a:effectLst/>
                <a:latin typeface="Calibri" panose="020F0502020204030204" pitchFamily="34" charset="0"/>
                <a:ea typeface="Calibri" panose="020F0502020204030204" pitchFamily="34" charset="0"/>
                <a:cs typeface="Mangal" panose="02040503050203030202" pitchFamily="18" charset="0"/>
              </a:rPr>
              <a:t>ersonally monitoring all anomalies in crowded places is a highly exhausting task, we need to develop a system that can detect anomalies on its own, but with higher accuracy, better model building, and better pre-processing than prior works in the same idea.</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Mangal" panose="02040503050203030202" pitchFamily="18" charset="0"/>
              </a:rPr>
              <a:t>The block diagram clearly shows that both the training and test sets are pre-processed in the same way. Both are converted into frames and grey images using the FFMPEG video extraction programme. The training set is then fed into a model with three sub models (Conv3D, ConvLSTM2D, Conv3DTranspose) and we train our model using that. Finally, the test set is fed into the model and a loss value is obtained that correlates to the video's behaviour. If the loss exceeds the threshold, it is referred to as an anomaly video; otherwise, it is considered a normal video.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8" name="image7.png">
            <a:extLst>
              <a:ext uri="{FF2B5EF4-FFF2-40B4-BE49-F238E27FC236}">
                <a16:creationId xmlns:a16="http://schemas.microsoft.com/office/drawing/2014/main" id="{F60DCE10-212E-40F8-9143-0681C78D8AC6}"/>
              </a:ext>
            </a:extLst>
          </p:cNvPr>
          <p:cNvPicPr/>
          <p:nvPr/>
        </p:nvPicPr>
        <p:blipFill>
          <a:blip r:embed="rId3"/>
          <a:srcRect/>
          <a:stretch>
            <a:fillRect/>
          </a:stretch>
        </p:blipFill>
        <p:spPr>
          <a:xfrm>
            <a:off x="2493054" y="602427"/>
            <a:ext cx="4014071" cy="2028825"/>
          </a:xfrm>
          <a:prstGeom prst="rect">
            <a:avLst/>
          </a:prstGeo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2" name="Google Shape;85;p13">
            <a:extLst>
              <a:ext uri="{FF2B5EF4-FFF2-40B4-BE49-F238E27FC236}">
                <a16:creationId xmlns:a16="http://schemas.microsoft.com/office/drawing/2014/main" id="{39E1B171-2C35-883D-7301-4192A07B71C9}"/>
              </a:ext>
            </a:extLst>
          </p:cNvPr>
          <p:cNvSpPr/>
          <p:nvPr/>
        </p:nvSpPr>
        <p:spPr>
          <a:xfrm>
            <a:off x="0" y="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18"/>
          <p:cNvSpPr txBox="1">
            <a:spLocks noGrp="1"/>
          </p:cNvSpPr>
          <p:nvPr>
            <p:ph type="ctrTitle" idx="4294967295"/>
          </p:nvPr>
        </p:nvSpPr>
        <p:spPr>
          <a:xfrm>
            <a:off x="135730" y="121443"/>
            <a:ext cx="5364957" cy="809575"/>
          </a:xfrm>
          <a:prstGeom prst="rect">
            <a:avLst/>
          </a:prstGeom>
        </p:spPr>
        <p:txBody>
          <a:bodyPr spcFirstLastPara="1" wrap="square" lIns="91425" tIns="91425" rIns="91425" bIns="91425" anchor="ctr" anchorCtr="0">
            <a:noAutofit/>
          </a:bodyPr>
          <a:lstStyle/>
          <a:p>
            <a:pPr algn="ctr"/>
            <a:r>
              <a:rPr lang="en" dirty="0">
                <a:highlight>
                  <a:srgbClr val="FFCD00"/>
                </a:highlight>
                <a:latin typeface="Lora" pitchFamily="2" charset="0"/>
              </a:rPr>
              <a:t>SOFTWARE AND HARDWARE USED</a:t>
            </a:r>
          </a:p>
        </p:txBody>
      </p:sp>
      <p:sp>
        <p:nvSpPr>
          <p:cNvPr id="152" name="Google Shape;15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7" name="TextBox 6">
            <a:extLst>
              <a:ext uri="{FF2B5EF4-FFF2-40B4-BE49-F238E27FC236}">
                <a16:creationId xmlns:a16="http://schemas.microsoft.com/office/drawing/2014/main" id="{FBA20BBA-0F2C-4602-B736-49771F8A340F}"/>
              </a:ext>
            </a:extLst>
          </p:cNvPr>
          <p:cNvSpPr txBox="1"/>
          <p:nvPr/>
        </p:nvSpPr>
        <p:spPr>
          <a:xfrm>
            <a:off x="995917" y="1376315"/>
            <a:ext cx="6047821" cy="3306803"/>
          </a:xfrm>
          <a:prstGeom prst="rect">
            <a:avLst/>
          </a:prstGeom>
          <a:noFill/>
        </p:spPr>
        <p:txBody>
          <a:bodyPr wrap="square">
            <a:spAutoFit/>
          </a:bodyPr>
          <a:lstStyle/>
          <a:p>
            <a:pPr>
              <a:lnSpc>
                <a:spcPct val="107000"/>
              </a:lnSpc>
              <a:spcAft>
                <a:spcPts val="800"/>
              </a:spcAft>
            </a:pP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Software – Google collab</a:t>
            </a:r>
          </a:p>
          <a:p>
            <a:pPr>
              <a:lnSpc>
                <a:spcPct val="107000"/>
              </a:lnSpc>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Hardware - Nil</a:t>
            </a:r>
          </a:p>
          <a:p>
            <a:pPr>
              <a:lnSpc>
                <a:spcPct val="107000"/>
              </a:lnSpc>
              <a:spcAft>
                <a:spcPts val="800"/>
              </a:spcAft>
            </a:pP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5189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Google Shape;85;p13">
            <a:extLst>
              <a:ext uri="{FF2B5EF4-FFF2-40B4-BE49-F238E27FC236}">
                <a16:creationId xmlns:a16="http://schemas.microsoft.com/office/drawing/2014/main" id="{93BF2AAC-609F-1749-7599-446472ABD10D}"/>
              </a:ext>
            </a:extLst>
          </p:cNvPr>
          <p:cNvSpPr/>
          <p:nvPr/>
        </p:nvSpPr>
        <p:spPr>
          <a:xfrm>
            <a:off x="0" y="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4" name="image6.png">
            <a:extLst>
              <a:ext uri="{FF2B5EF4-FFF2-40B4-BE49-F238E27FC236}">
                <a16:creationId xmlns:a16="http://schemas.microsoft.com/office/drawing/2014/main" id="{ED3AE919-CB4A-479A-B8EC-A5530BE067AB}"/>
              </a:ext>
            </a:extLst>
          </p:cNvPr>
          <p:cNvPicPr/>
          <p:nvPr/>
        </p:nvPicPr>
        <p:blipFill>
          <a:blip r:embed="rId3"/>
          <a:srcRect/>
          <a:stretch>
            <a:fillRect/>
          </a:stretch>
        </p:blipFill>
        <p:spPr>
          <a:xfrm>
            <a:off x="767641" y="812801"/>
            <a:ext cx="7192602" cy="4112585"/>
          </a:xfrm>
          <a:prstGeom prst="rect">
            <a:avLst/>
          </a:prstGeom>
          <a:ln/>
        </p:spPr>
      </p:pic>
      <p:sp>
        <p:nvSpPr>
          <p:cNvPr id="16" name="TextBox 15">
            <a:extLst>
              <a:ext uri="{FF2B5EF4-FFF2-40B4-BE49-F238E27FC236}">
                <a16:creationId xmlns:a16="http://schemas.microsoft.com/office/drawing/2014/main" id="{326BA3FD-3885-4D8F-A2D9-70D105E4A04C}"/>
              </a:ext>
            </a:extLst>
          </p:cNvPr>
          <p:cNvSpPr txBox="1"/>
          <p:nvPr/>
        </p:nvSpPr>
        <p:spPr>
          <a:xfrm>
            <a:off x="355749" y="305234"/>
            <a:ext cx="4579088" cy="369332"/>
          </a:xfrm>
          <a:prstGeom prst="rect">
            <a:avLst/>
          </a:prstGeom>
          <a:noFill/>
        </p:spPr>
        <p:txBody>
          <a:bodyPr wrap="square">
            <a:spAutoFit/>
          </a:bodyPr>
          <a:lstStyle/>
          <a:p>
            <a:r>
              <a:rPr lang="en-IN" sz="1800" b="1" dirty="0">
                <a:latin typeface="Lora" pitchFamily="2" charset="0"/>
              </a:rPr>
              <a:t>METHODOLOGY</a:t>
            </a: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TotalTime>
  <Words>1235</Words>
  <Application>Microsoft Office PowerPoint</Application>
  <PresentationFormat>On-screen Show (16:9)</PresentationFormat>
  <Paragraphs>79</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Lora</vt:lpstr>
      <vt:lpstr>Arial</vt:lpstr>
      <vt:lpstr>Quattrocento Sans</vt:lpstr>
      <vt:lpstr>Viola template</vt:lpstr>
      <vt:lpstr>Anamoly detection for real time video surveillance</vt:lpstr>
      <vt:lpstr>ABSTRACT</vt:lpstr>
      <vt:lpstr>INTRODUCTION</vt:lpstr>
      <vt:lpstr>LITERATURE SURVEY</vt:lpstr>
      <vt:lpstr>PowerPoint Presentation</vt:lpstr>
      <vt:lpstr>Dataset</vt:lpstr>
      <vt:lpstr>PROPOSED SYSTEM</vt:lpstr>
      <vt:lpstr>SOFTWARE AND HARDWARE USED</vt:lpstr>
      <vt:lpstr>PowerPoint Presentation</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presentation title</dc:title>
  <dc:creator>Sneha .</dc:creator>
  <cp:lastModifiedBy>kamachi baskkaran</cp:lastModifiedBy>
  <cp:revision>36</cp:revision>
  <dcterms:modified xsi:type="dcterms:W3CDTF">2022-11-19T15:18:08Z</dcterms:modified>
</cp:coreProperties>
</file>