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Abril Fatfac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7" Type="http://schemas.openxmlformats.org/officeDocument/2006/relationships/font" Target="fonts/AbrilFatfac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ae42f942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ae42f942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974503d6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974503d6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ae42f942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ae42f942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ae42f942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ae42f942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974503d6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974503d6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974503d6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974503d6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974503d6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974503d6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eb4105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eb4105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6a2be0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6a2be0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6a2be0d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6a2be0d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a2be0d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6a2be0d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ae42f94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ae42f94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ae42f942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ae42f942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ae42f942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ae42f942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ae42f942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ae42f942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ae42f942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ae42f942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8.jp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jpg"/><Relationship Id="rId4"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30.png"/><Relationship Id="rId8"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07528" y="12523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u="sng">
                <a:latin typeface="Abril Fatface"/>
                <a:ea typeface="Abril Fatface"/>
                <a:cs typeface="Abril Fatface"/>
                <a:sym typeface="Abril Fatface"/>
              </a:rPr>
              <a:t>NUMERICAL ANALYSIS OF  FLUID FLOW IN ROTATING MICRO-CHANNELS</a:t>
            </a:r>
            <a:endParaRPr b="1" u="sng">
              <a:latin typeface="Abril Fatface"/>
              <a:ea typeface="Abril Fatface"/>
              <a:cs typeface="Abril Fatface"/>
              <a:sym typeface="Abril Fatface"/>
            </a:endParaRPr>
          </a:p>
        </p:txBody>
      </p:sp>
      <p:sp>
        <p:nvSpPr>
          <p:cNvPr id="129" name="Google Shape;129;p13"/>
          <p:cNvSpPr txBox="1"/>
          <p:nvPr>
            <p:ph idx="1" type="subTitle"/>
          </p:nvPr>
        </p:nvSpPr>
        <p:spPr>
          <a:xfrm>
            <a:off x="2359800" y="3221750"/>
            <a:ext cx="4352100" cy="12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b="1" lang="en"/>
              <a:t> JAGANNATH SURESH - 111117041</a:t>
            </a:r>
            <a:endParaRPr b="1"/>
          </a:p>
          <a:p>
            <a:pPr indent="-330200" lvl="0" marL="457200" rtl="0" algn="l">
              <a:spcBef>
                <a:spcPts val="0"/>
              </a:spcBef>
              <a:spcAft>
                <a:spcPts val="0"/>
              </a:spcAft>
              <a:buSzPts val="1600"/>
              <a:buChar char="●"/>
            </a:pPr>
            <a:r>
              <a:rPr b="1" lang="en"/>
              <a:t>JOHN S GEORGE - 111117046</a:t>
            </a:r>
            <a:endParaRPr b="1"/>
          </a:p>
          <a:p>
            <a:pPr indent="-330200" lvl="0" marL="457200" rtl="0" algn="l">
              <a:spcBef>
                <a:spcPts val="0"/>
              </a:spcBef>
              <a:spcAft>
                <a:spcPts val="0"/>
              </a:spcAft>
              <a:buSzPts val="1600"/>
              <a:buChar char="●"/>
            </a:pPr>
            <a:r>
              <a:rPr b="1" lang="en"/>
              <a:t>SAMEER A DAMBAL - 111117076</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90" name="Google Shape;190;p22"/>
          <p:cNvSpPr txBox="1"/>
          <p:nvPr>
            <p:ph idx="1" type="body"/>
          </p:nvPr>
        </p:nvSpPr>
        <p:spPr>
          <a:xfrm>
            <a:off x="819150" y="1666000"/>
            <a:ext cx="7505700" cy="2772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Rhie- Chow interpolation scheme was used to calculate the face velocities and in turn the mass imbalance in the pressure correction equation.</a:t>
            </a:r>
            <a:endParaRPr sz="1700"/>
          </a:p>
          <a:p>
            <a:pPr indent="-336550" lvl="0" marL="457200" rtl="0" algn="l">
              <a:spcBef>
                <a:spcPts val="0"/>
              </a:spcBef>
              <a:spcAft>
                <a:spcPts val="0"/>
              </a:spcAft>
              <a:buSzPts val="1700"/>
              <a:buChar char="●"/>
            </a:pPr>
            <a:r>
              <a:rPr lang="en" sz="1700"/>
              <a:t>Optimum under relaxation factors were used to correct the velocities are pressure to account for the approximation made in the SIMPLE algorithm.</a:t>
            </a:r>
            <a:endParaRPr sz="1700"/>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Tried multiple solvers like Gauss Seidel, Stone’s SIP method and  Conjugate Gradient method to solve for the iterative equations for pressure correction and momentum and concluded to go with Conjugate gradient method due to faster convergence</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880300" y="312825"/>
            <a:ext cx="36300" cy="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6" name="Google Shape;196;p23"/>
          <p:cNvSpPr txBox="1"/>
          <p:nvPr/>
        </p:nvSpPr>
        <p:spPr>
          <a:xfrm>
            <a:off x="1571425" y="65475"/>
            <a:ext cx="5747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u="sng">
                <a:solidFill>
                  <a:schemeClr val="lt1"/>
                </a:solidFill>
                <a:latin typeface="Calibri"/>
                <a:ea typeface="Calibri"/>
                <a:cs typeface="Calibri"/>
                <a:sym typeface="Calibri"/>
              </a:rPr>
              <a:t>RESULTS</a:t>
            </a:r>
            <a:endParaRPr b="1" sz="4100" u="sng">
              <a:solidFill>
                <a:schemeClr val="lt1"/>
              </a:solidFill>
              <a:latin typeface="Calibri"/>
              <a:ea typeface="Calibri"/>
              <a:cs typeface="Calibri"/>
              <a:sym typeface="Calibri"/>
            </a:endParaRPr>
          </a:p>
        </p:txBody>
      </p:sp>
      <p:pic>
        <p:nvPicPr>
          <p:cNvPr id="197" name="Google Shape;197;p23"/>
          <p:cNvPicPr preferRelativeResize="0"/>
          <p:nvPr/>
        </p:nvPicPr>
        <p:blipFill>
          <a:blip r:embed="rId3">
            <a:alphaModFix/>
          </a:blip>
          <a:stretch>
            <a:fillRect/>
          </a:stretch>
        </p:blipFill>
        <p:spPr>
          <a:xfrm>
            <a:off x="6194125" y="3742550"/>
            <a:ext cx="1743075" cy="1047750"/>
          </a:xfrm>
          <a:prstGeom prst="rect">
            <a:avLst/>
          </a:prstGeom>
          <a:noFill/>
          <a:ln>
            <a:noFill/>
          </a:ln>
        </p:spPr>
      </p:pic>
      <p:pic>
        <p:nvPicPr>
          <p:cNvPr id="198" name="Google Shape;198;p23"/>
          <p:cNvPicPr preferRelativeResize="0"/>
          <p:nvPr/>
        </p:nvPicPr>
        <p:blipFill>
          <a:blip r:embed="rId4">
            <a:alphaModFix/>
          </a:blip>
          <a:stretch>
            <a:fillRect/>
          </a:stretch>
        </p:blipFill>
        <p:spPr>
          <a:xfrm>
            <a:off x="238250" y="3487575"/>
            <a:ext cx="4925250" cy="1254400"/>
          </a:xfrm>
          <a:prstGeom prst="rect">
            <a:avLst/>
          </a:prstGeom>
          <a:noFill/>
          <a:ln>
            <a:noFill/>
          </a:ln>
        </p:spPr>
      </p:pic>
      <p:pic>
        <p:nvPicPr>
          <p:cNvPr id="199" name="Google Shape;199;p23"/>
          <p:cNvPicPr preferRelativeResize="0"/>
          <p:nvPr/>
        </p:nvPicPr>
        <p:blipFill>
          <a:blip r:embed="rId5">
            <a:alphaModFix/>
          </a:blip>
          <a:stretch>
            <a:fillRect/>
          </a:stretch>
        </p:blipFill>
        <p:spPr>
          <a:xfrm>
            <a:off x="278275" y="836625"/>
            <a:ext cx="4845200" cy="1298950"/>
          </a:xfrm>
          <a:prstGeom prst="rect">
            <a:avLst/>
          </a:prstGeom>
          <a:noFill/>
          <a:ln>
            <a:noFill/>
          </a:ln>
        </p:spPr>
      </p:pic>
      <p:pic>
        <p:nvPicPr>
          <p:cNvPr id="200" name="Google Shape;200;p23"/>
          <p:cNvPicPr preferRelativeResize="0"/>
          <p:nvPr/>
        </p:nvPicPr>
        <p:blipFill>
          <a:blip r:embed="rId6">
            <a:alphaModFix/>
          </a:blip>
          <a:stretch>
            <a:fillRect/>
          </a:stretch>
        </p:blipFill>
        <p:spPr>
          <a:xfrm>
            <a:off x="261900" y="2184375"/>
            <a:ext cx="4877950" cy="1254400"/>
          </a:xfrm>
          <a:prstGeom prst="rect">
            <a:avLst/>
          </a:prstGeom>
          <a:noFill/>
          <a:ln>
            <a:noFill/>
          </a:ln>
        </p:spPr>
      </p:pic>
      <p:pic>
        <p:nvPicPr>
          <p:cNvPr id="201" name="Google Shape;201;p23"/>
          <p:cNvPicPr preferRelativeResize="0"/>
          <p:nvPr/>
        </p:nvPicPr>
        <p:blipFill>
          <a:blip r:embed="rId7">
            <a:alphaModFix/>
          </a:blip>
          <a:stretch>
            <a:fillRect/>
          </a:stretch>
        </p:blipFill>
        <p:spPr>
          <a:xfrm>
            <a:off x="5107125" y="989425"/>
            <a:ext cx="3677199" cy="2498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4"/>
          <p:cNvPicPr preferRelativeResize="0"/>
          <p:nvPr/>
        </p:nvPicPr>
        <p:blipFill>
          <a:blip r:embed="rId3">
            <a:alphaModFix/>
          </a:blip>
          <a:stretch>
            <a:fillRect/>
          </a:stretch>
        </p:blipFill>
        <p:spPr>
          <a:xfrm>
            <a:off x="944200" y="3678300"/>
            <a:ext cx="7191375" cy="1183850"/>
          </a:xfrm>
          <a:prstGeom prst="rect">
            <a:avLst/>
          </a:prstGeom>
          <a:noFill/>
          <a:ln>
            <a:noFill/>
          </a:ln>
        </p:spPr>
      </p:pic>
      <p:pic>
        <p:nvPicPr>
          <p:cNvPr id="207" name="Google Shape;207;p24"/>
          <p:cNvPicPr preferRelativeResize="0"/>
          <p:nvPr/>
        </p:nvPicPr>
        <p:blipFill rotWithShape="1">
          <a:blip r:embed="rId4">
            <a:alphaModFix/>
          </a:blip>
          <a:srcRect b="0" l="0" r="0" t="4961"/>
          <a:stretch/>
        </p:blipFill>
        <p:spPr>
          <a:xfrm>
            <a:off x="811425" y="920200"/>
            <a:ext cx="3353824" cy="2605150"/>
          </a:xfrm>
          <a:prstGeom prst="rect">
            <a:avLst/>
          </a:prstGeom>
          <a:noFill/>
          <a:ln>
            <a:noFill/>
          </a:ln>
        </p:spPr>
      </p:pic>
      <p:pic>
        <p:nvPicPr>
          <p:cNvPr id="208" name="Google Shape;208;p24"/>
          <p:cNvPicPr preferRelativeResize="0"/>
          <p:nvPr/>
        </p:nvPicPr>
        <p:blipFill>
          <a:blip r:embed="rId5">
            <a:alphaModFix/>
          </a:blip>
          <a:stretch>
            <a:fillRect/>
          </a:stretch>
        </p:blipFill>
        <p:spPr>
          <a:xfrm>
            <a:off x="5390850" y="883650"/>
            <a:ext cx="3353825" cy="2678244"/>
          </a:xfrm>
          <a:prstGeom prst="rect">
            <a:avLst/>
          </a:prstGeom>
          <a:noFill/>
          <a:ln>
            <a:noFill/>
          </a:ln>
        </p:spPr>
      </p:pic>
      <p:sp>
        <p:nvSpPr>
          <p:cNvPr id="209" name="Google Shape;209;p24"/>
          <p:cNvSpPr txBox="1"/>
          <p:nvPr/>
        </p:nvSpPr>
        <p:spPr>
          <a:xfrm>
            <a:off x="811413" y="421950"/>
            <a:ext cx="767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Nunito"/>
                <a:ea typeface="Nunito"/>
                <a:cs typeface="Nunito"/>
                <a:sym typeface="Nunito"/>
              </a:rPr>
              <a:t>Axial velocity profile showing development of hydrodynamic layer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5"/>
          <p:cNvPicPr preferRelativeResize="0"/>
          <p:nvPr/>
        </p:nvPicPr>
        <p:blipFill>
          <a:blip r:embed="rId3">
            <a:alphaModFix/>
          </a:blip>
          <a:stretch>
            <a:fillRect/>
          </a:stretch>
        </p:blipFill>
        <p:spPr>
          <a:xfrm>
            <a:off x="3528425" y="664650"/>
            <a:ext cx="5383576" cy="1081375"/>
          </a:xfrm>
          <a:prstGeom prst="rect">
            <a:avLst/>
          </a:prstGeom>
          <a:noFill/>
          <a:ln>
            <a:noFill/>
          </a:ln>
        </p:spPr>
      </p:pic>
      <p:sp>
        <p:nvSpPr>
          <p:cNvPr id="215" name="Google Shape;215;p25"/>
          <p:cNvSpPr txBox="1"/>
          <p:nvPr/>
        </p:nvSpPr>
        <p:spPr>
          <a:xfrm>
            <a:off x="3734550" y="1898800"/>
            <a:ext cx="298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G: -dp/dx, constant pressure gradient in developed region</a:t>
            </a:r>
            <a:endParaRPr sz="900">
              <a:latin typeface="Calibri"/>
              <a:ea typeface="Calibri"/>
              <a:cs typeface="Calibri"/>
              <a:sym typeface="Calibri"/>
            </a:endParaRPr>
          </a:p>
        </p:txBody>
      </p:sp>
      <p:pic>
        <p:nvPicPr>
          <p:cNvPr id="216" name="Google Shape;216;p25"/>
          <p:cNvPicPr preferRelativeResize="0"/>
          <p:nvPr/>
        </p:nvPicPr>
        <p:blipFill>
          <a:blip r:embed="rId4">
            <a:alphaModFix/>
          </a:blip>
          <a:stretch>
            <a:fillRect/>
          </a:stretch>
        </p:blipFill>
        <p:spPr>
          <a:xfrm>
            <a:off x="4910700" y="2221900"/>
            <a:ext cx="3963651" cy="2616800"/>
          </a:xfrm>
          <a:prstGeom prst="rect">
            <a:avLst/>
          </a:prstGeom>
          <a:noFill/>
          <a:ln>
            <a:noFill/>
          </a:ln>
        </p:spPr>
      </p:pic>
      <p:sp>
        <p:nvSpPr>
          <p:cNvPr id="217" name="Google Shape;217;p25"/>
          <p:cNvSpPr txBox="1"/>
          <p:nvPr/>
        </p:nvSpPr>
        <p:spPr>
          <a:xfrm>
            <a:off x="465625" y="3354725"/>
            <a:ext cx="419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G(analytical)  = 889.192 Pa/m</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G(numerical) = 849.882 Pa/m</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Error = 4.42%</a:t>
            </a:r>
            <a:endParaRPr>
              <a:latin typeface="Calibri"/>
              <a:ea typeface="Calibri"/>
              <a:cs typeface="Calibri"/>
              <a:sym typeface="Calibri"/>
            </a:endParaRPr>
          </a:p>
        </p:txBody>
      </p:sp>
      <p:pic>
        <p:nvPicPr>
          <p:cNvPr id="218" name="Google Shape;218;p25"/>
          <p:cNvPicPr preferRelativeResize="0"/>
          <p:nvPr/>
        </p:nvPicPr>
        <p:blipFill>
          <a:blip r:embed="rId5">
            <a:alphaModFix/>
          </a:blip>
          <a:stretch>
            <a:fillRect/>
          </a:stretch>
        </p:blipFill>
        <p:spPr>
          <a:xfrm>
            <a:off x="226075" y="338850"/>
            <a:ext cx="3508475" cy="254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63675" y="250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2"/>
                </a:solidFill>
              </a:rPr>
              <a:t>Flow through a rotating microchannel</a:t>
            </a:r>
            <a:endParaRPr b="1" sz="2700">
              <a:solidFill>
                <a:schemeClr val="dk2"/>
              </a:solidFill>
            </a:endParaRPr>
          </a:p>
        </p:txBody>
      </p:sp>
      <p:pic>
        <p:nvPicPr>
          <p:cNvPr id="224" name="Google Shape;224;p26"/>
          <p:cNvPicPr preferRelativeResize="0"/>
          <p:nvPr/>
        </p:nvPicPr>
        <p:blipFill>
          <a:blip r:embed="rId3">
            <a:alphaModFix/>
          </a:blip>
          <a:stretch>
            <a:fillRect/>
          </a:stretch>
        </p:blipFill>
        <p:spPr>
          <a:xfrm>
            <a:off x="360400" y="745186"/>
            <a:ext cx="2817199" cy="2041213"/>
          </a:xfrm>
          <a:prstGeom prst="rect">
            <a:avLst/>
          </a:prstGeom>
          <a:noFill/>
          <a:ln>
            <a:noFill/>
          </a:ln>
        </p:spPr>
      </p:pic>
      <p:sp>
        <p:nvSpPr>
          <p:cNvPr id="225" name="Google Shape;225;p26"/>
          <p:cNvSpPr txBox="1"/>
          <p:nvPr/>
        </p:nvSpPr>
        <p:spPr>
          <a:xfrm>
            <a:off x="5937250" y="3833825"/>
            <a:ext cx="119100" cy="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6" name="Google Shape;226;p26"/>
          <p:cNvSpPr txBox="1"/>
          <p:nvPr/>
        </p:nvSpPr>
        <p:spPr>
          <a:xfrm>
            <a:off x="6311275" y="2859275"/>
            <a:ext cx="1969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800">
              <a:latin typeface="Calibri"/>
              <a:ea typeface="Calibri"/>
              <a:cs typeface="Calibri"/>
              <a:sym typeface="Calibri"/>
            </a:endParaRPr>
          </a:p>
        </p:txBody>
      </p:sp>
      <p:pic>
        <p:nvPicPr>
          <p:cNvPr id="227" name="Google Shape;227;p26"/>
          <p:cNvPicPr preferRelativeResize="0"/>
          <p:nvPr/>
        </p:nvPicPr>
        <p:blipFill>
          <a:blip r:embed="rId4">
            <a:alphaModFix/>
          </a:blip>
          <a:stretch>
            <a:fillRect/>
          </a:stretch>
        </p:blipFill>
        <p:spPr>
          <a:xfrm>
            <a:off x="3296625" y="800706"/>
            <a:ext cx="2653150" cy="1989869"/>
          </a:xfrm>
          <a:prstGeom prst="rect">
            <a:avLst/>
          </a:prstGeom>
          <a:noFill/>
          <a:ln>
            <a:noFill/>
          </a:ln>
        </p:spPr>
      </p:pic>
      <p:pic>
        <p:nvPicPr>
          <p:cNvPr id="228" name="Google Shape;228;p26"/>
          <p:cNvPicPr preferRelativeResize="0"/>
          <p:nvPr/>
        </p:nvPicPr>
        <p:blipFill>
          <a:blip r:embed="rId5">
            <a:alphaModFix/>
          </a:blip>
          <a:stretch>
            <a:fillRect/>
          </a:stretch>
        </p:blipFill>
        <p:spPr>
          <a:xfrm>
            <a:off x="5975362" y="806517"/>
            <a:ext cx="2641625" cy="1914008"/>
          </a:xfrm>
          <a:prstGeom prst="rect">
            <a:avLst/>
          </a:prstGeom>
          <a:noFill/>
          <a:ln>
            <a:noFill/>
          </a:ln>
        </p:spPr>
      </p:pic>
      <p:pic>
        <p:nvPicPr>
          <p:cNvPr id="229" name="Google Shape;229;p26"/>
          <p:cNvPicPr preferRelativeResize="0"/>
          <p:nvPr/>
        </p:nvPicPr>
        <p:blipFill>
          <a:blip r:embed="rId6">
            <a:alphaModFix/>
          </a:blip>
          <a:stretch>
            <a:fillRect/>
          </a:stretch>
        </p:blipFill>
        <p:spPr>
          <a:xfrm>
            <a:off x="524450" y="2897116"/>
            <a:ext cx="2653151" cy="1922359"/>
          </a:xfrm>
          <a:prstGeom prst="rect">
            <a:avLst/>
          </a:prstGeom>
          <a:noFill/>
          <a:ln>
            <a:noFill/>
          </a:ln>
        </p:spPr>
      </p:pic>
      <p:pic>
        <p:nvPicPr>
          <p:cNvPr id="230" name="Google Shape;230;p26"/>
          <p:cNvPicPr preferRelativeResize="0"/>
          <p:nvPr/>
        </p:nvPicPr>
        <p:blipFill>
          <a:blip r:embed="rId7">
            <a:alphaModFix/>
          </a:blip>
          <a:stretch>
            <a:fillRect/>
          </a:stretch>
        </p:blipFill>
        <p:spPr>
          <a:xfrm>
            <a:off x="3214601" y="2821162"/>
            <a:ext cx="2817199" cy="2041213"/>
          </a:xfrm>
          <a:prstGeom prst="rect">
            <a:avLst/>
          </a:prstGeom>
          <a:noFill/>
          <a:ln>
            <a:noFill/>
          </a:ln>
        </p:spPr>
      </p:pic>
      <p:pic>
        <p:nvPicPr>
          <p:cNvPr id="231" name="Google Shape;231;p26"/>
          <p:cNvPicPr preferRelativeResize="0"/>
          <p:nvPr/>
        </p:nvPicPr>
        <p:blipFill>
          <a:blip r:embed="rId8">
            <a:alphaModFix/>
          </a:blip>
          <a:stretch>
            <a:fillRect/>
          </a:stretch>
        </p:blipFill>
        <p:spPr>
          <a:xfrm>
            <a:off x="5941838" y="2793724"/>
            <a:ext cx="2892925" cy="209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882650" y="289975"/>
            <a:ext cx="8062800" cy="3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rPr>
              <a:t>Microchannel flow with varying Re, Rew, RPS</a:t>
            </a:r>
            <a:endParaRPr b="1" sz="2500">
              <a:solidFill>
                <a:schemeClr val="dk2"/>
              </a:solidFill>
            </a:endParaRPr>
          </a:p>
        </p:txBody>
      </p:sp>
      <p:pic>
        <p:nvPicPr>
          <p:cNvPr id="237" name="Google Shape;237;p27"/>
          <p:cNvPicPr preferRelativeResize="0"/>
          <p:nvPr/>
        </p:nvPicPr>
        <p:blipFill>
          <a:blip r:embed="rId3">
            <a:alphaModFix/>
          </a:blip>
          <a:stretch>
            <a:fillRect/>
          </a:stretch>
        </p:blipFill>
        <p:spPr>
          <a:xfrm>
            <a:off x="408700" y="814750"/>
            <a:ext cx="2440826" cy="1952650"/>
          </a:xfrm>
          <a:prstGeom prst="rect">
            <a:avLst/>
          </a:prstGeom>
          <a:noFill/>
          <a:ln>
            <a:noFill/>
          </a:ln>
        </p:spPr>
      </p:pic>
      <p:pic>
        <p:nvPicPr>
          <p:cNvPr id="238" name="Google Shape;238;p27"/>
          <p:cNvPicPr preferRelativeResize="0"/>
          <p:nvPr/>
        </p:nvPicPr>
        <p:blipFill>
          <a:blip r:embed="rId4">
            <a:alphaModFix/>
          </a:blip>
          <a:stretch>
            <a:fillRect/>
          </a:stretch>
        </p:blipFill>
        <p:spPr>
          <a:xfrm>
            <a:off x="405238" y="2976428"/>
            <a:ext cx="2447747" cy="1958198"/>
          </a:xfrm>
          <a:prstGeom prst="rect">
            <a:avLst/>
          </a:prstGeom>
          <a:noFill/>
          <a:ln>
            <a:noFill/>
          </a:ln>
        </p:spPr>
      </p:pic>
      <p:pic>
        <p:nvPicPr>
          <p:cNvPr id="239" name="Google Shape;239;p27"/>
          <p:cNvPicPr preferRelativeResize="0"/>
          <p:nvPr/>
        </p:nvPicPr>
        <p:blipFill>
          <a:blip r:embed="rId5">
            <a:alphaModFix/>
          </a:blip>
          <a:stretch>
            <a:fillRect/>
          </a:stretch>
        </p:blipFill>
        <p:spPr>
          <a:xfrm>
            <a:off x="3127051" y="763675"/>
            <a:ext cx="2575440" cy="2060352"/>
          </a:xfrm>
          <a:prstGeom prst="rect">
            <a:avLst/>
          </a:prstGeom>
          <a:noFill/>
          <a:ln>
            <a:noFill/>
          </a:ln>
        </p:spPr>
      </p:pic>
      <p:pic>
        <p:nvPicPr>
          <p:cNvPr id="240" name="Google Shape;240;p27"/>
          <p:cNvPicPr preferRelativeResize="0"/>
          <p:nvPr/>
        </p:nvPicPr>
        <p:blipFill>
          <a:blip r:embed="rId6">
            <a:alphaModFix/>
          </a:blip>
          <a:stretch>
            <a:fillRect/>
          </a:stretch>
        </p:blipFill>
        <p:spPr>
          <a:xfrm>
            <a:off x="6107016" y="814750"/>
            <a:ext cx="2575440" cy="2060352"/>
          </a:xfrm>
          <a:prstGeom prst="rect">
            <a:avLst/>
          </a:prstGeom>
          <a:noFill/>
          <a:ln>
            <a:noFill/>
          </a:ln>
        </p:spPr>
      </p:pic>
      <p:pic>
        <p:nvPicPr>
          <p:cNvPr id="241" name="Google Shape;241;p27"/>
          <p:cNvPicPr preferRelativeResize="0"/>
          <p:nvPr/>
        </p:nvPicPr>
        <p:blipFill>
          <a:blip r:embed="rId7">
            <a:alphaModFix/>
          </a:blip>
          <a:stretch>
            <a:fillRect/>
          </a:stretch>
        </p:blipFill>
        <p:spPr>
          <a:xfrm>
            <a:off x="3220835" y="2909190"/>
            <a:ext cx="2518342" cy="2014674"/>
          </a:xfrm>
          <a:prstGeom prst="rect">
            <a:avLst/>
          </a:prstGeom>
          <a:noFill/>
          <a:ln>
            <a:noFill/>
          </a:ln>
        </p:spPr>
      </p:pic>
      <p:pic>
        <p:nvPicPr>
          <p:cNvPr id="242" name="Google Shape;242;p27"/>
          <p:cNvPicPr preferRelativeResize="0"/>
          <p:nvPr/>
        </p:nvPicPr>
        <p:blipFill>
          <a:blip r:embed="rId8">
            <a:alphaModFix/>
          </a:blip>
          <a:stretch>
            <a:fillRect/>
          </a:stretch>
        </p:blipFill>
        <p:spPr>
          <a:xfrm>
            <a:off x="6227953" y="2934739"/>
            <a:ext cx="2454499" cy="1963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19150" y="358150"/>
            <a:ext cx="7505700" cy="6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FUTURE WORK</a:t>
            </a:r>
            <a:endParaRPr b="1" u="sng"/>
          </a:p>
        </p:txBody>
      </p:sp>
      <p:sp>
        <p:nvSpPr>
          <p:cNvPr id="248" name="Google Shape;248;p28"/>
          <p:cNvSpPr txBox="1"/>
          <p:nvPr>
            <p:ph idx="1" type="body"/>
          </p:nvPr>
        </p:nvSpPr>
        <p:spPr>
          <a:xfrm>
            <a:off x="819150" y="1164025"/>
            <a:ext cx="7505700" cy="162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sz="1400"/>
              <a:t>Refine mesh at the boundaries</a:t>
            </a:r>
            <a:endParaRPr sz="1400"/>
          </a:p>
          <a:p>
            <a:pPr indent="-317500" lvl="0" marL="457200" rtl="0" algn="l">
              <a:spcBef>
                <a:spcPts val="0"/>
              </a:spcBef>
              <a:spcAft>
                <a:spcPts val="0"/>
              </a:spcAft>
              <a:buSzPts val="1400"/>
              <a:buAutoNum type="arabicParenR"/>
            </a:pPr>
            <a:r>
              <a:rPr lang="en" sz="1400"/>
              <a:t>Implement mass conservation based pressure correction at the outlet half-control volume.</a:t>
            </a:r>
            <a:endParaRPr sz="1400"/>
          </a:p>
          <a:p>
            <a:pPr indent="-317500" lvl="0" marL="457200" rtl="0" algn="l">
              <a:spcBef>
                <a:spcPts val="0"/>
              </a:spcBef>
              <a:spcAft>
                <a:spcPts val="0"/>
              </a:spcAft>
              <a:buSzPts val="1400"/>
              <a:buAutoNum type="arabicParenR"/>
            </a:pPr>
            <a:r>
              <a:rPr lang="en" sz="1400"/>
              <a:t>Conduct Regression Analysis based on the Buckhingham Pi Theorem functional relation shown below</a:t>
            </a:r>
            <a:endParaRPr sz="1400"/>
          </a:p>
          <a:p>
            <a:pPr indent="-317500" lvl="0" marL="457200" rtl="0" algn="l">
              <a:spcBef>
                <a:spcPts val="0"/>
              </a:spcBef>
              <a:spcAft>
                <a:spcPts val="0"/>
              </a:spcAft>
              <a:buSzPts val="1400"/>
              <a:buAutoNum type="arabicParenR"/>
            </a:pPr>
            <a:r>
              <a:rPr lang="en" sz="1400"/>
              <a:t>Later on, mixing in micro-channel will be investigated</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9" name="Google Shape;249;p28"/>
          <p:cNvPicPr preferRelativeResize="0"/>
          <p:nvPr/>
        </p:nvPicPr>
        <p:blipFill>
          <a:blip r:embed="rId3">
            <a:alphaModFix/>
          </a:blip>
          <a:stretch>
            <a:fillRect/>
          </a:stretch>
        </p:blipFill>
        <p:spPr>
          <a:xfrm>
            <a:off x="3038125" y="2866150"/>
            <a:ext cx="2949275" cy="815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819150" y="234475"/>
            <a:ext cx="7505700" cy="56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REFERENCES</a:t>
            </a:r>
            <a:endParaRPr b="1" u="sng"/>
          </a:p>
          <a:p>
            <a:pPr indent="0" lvl="0" marL="0" rtl="0" algn="l">
              <a:spcBef>
                <a:spcPts val="0"/>
              </a:spcBef>
              <a:spcAft>
                <a:spcPts val="0"/>
              </a:spcAft>
              <a:buNone/>
            </a:pPr>
            <a:r>
              <a:t/>
            </a:r>
            <a:endParaRPr/>
          </a:p>
        </p:txBody>
      </p:sp>
      <p:sp>
        <p:nvSpPr>
          <p:cNvPr id="255" name="Google Shape;255;p29"/>
          <p:cNvSpPr txBox="1"/>
          <p:nvPr>
            <p:ph idx="1" type="body"/>
          </p:nvPr>
        </p:nvSpPr>
        <p:spPr>
          <a:xfrm>
            <a:off x="782775" y="771150"/>
            <a:ext cx="7505700" cy="350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i="1" lang="en"/>
              <a:t>A review of flow and heat transfer in rotating microchannels</a:t>
            </a:r>
            <a:r>
              <a:rPr lang="en"/>
              <a:t>, </a:t>
            </a:r>
            <a:r>
              <a:rPr i="1" lang="en"/>
              <a:t>Pratanu Roy, N.K. Anand, Debjyoti Banerjee.</a:t>
            </a:r>
            <a:endParaRPr i="1"/>
          </a:p>
          <a:p>
            <a:pPr indent="-311150" lvl="0" marL="457200" rtl="0" algn="l">
              <a:spcBef>
                <a:spcPts val="0"/>
              </a:spcBef>
              <a:spcAft>
                <a:spcPts val="0"/>
              </a:spcAft>
              <a:buSzPts val="1300"/>
              <a:buAutoNum type="arabicPeriod"/>
            </a:pPr>
            <a:r>
              <a:rPr i="1" lang="en"/>
              <a:t>Numerical simulation of flow and heat transfer in radially rotating microchannels, Pratanu Roy, N.K. Anand, Debjyoti Banerjee.</a:t>
            </a:r>
            <a:endParaRPr i="1"/>
          </a:p>
          <a:p>
            <a:pPr indent="-311150" lvl="0" marL="457200" rtl="0" algn="l">
              <a:spcBef>
                <a:spcPts val="0"/>
              </a:spcBef>
              <a:spcAft>
                <a:spcPts val="0"/>
              </a:spcAft>
              <a:buSzPts val="1300"/>
              <a:buAutoNum type="arabicPeriod"/>
            </a:pPr>
            <a:r>
              <a:rPr i="1" lang="en"/>
              <a:t>Comparison between staggered and collocated grids in the finite-volume method performance for single and multi-phase flows,  H.F. Meier,  J.J.N. Alves, M. Mori</a:t>
            </a:r>
            <a:endParaRPr i="1"/>
          </a:p>
          <a:p>
            <a:pPr indent="-311150" lvl="0" marL="457200" rtl="0" algn="l">
              <a:spcBef>
                <a:spcPts val="0"/>
              </a:spcBef>
              <a:spcAft>
                <a:spcPts val="0"/>
              </a:spcAft>
              <a:buSzPts val="1300"/>
              <a:buAutoNum type="arabicPeriod"/>
            </a:pPr>
            <a:r>
              <a:rPr i="1" lang="en"/>
              <a:t>Generalized formulations for the Rhie–Chow interpolation, Sijun Zhang , Xiang Zhao , Sami Bayyuk </a:t>
            </a:r>
            <a:endParaRPr i="1"/>
          </a:p>
          <a:p>
            <a:pPr indent="-311150" lvl="0" marL="457200" rtl="0" algn="l">
              <a:spcBef>
                <a:spcPts val="0"/>
              </a:spcBef>
              <a:spcAft>
                <a:spcPts val="0"/>
              </a:spcAft>
              <a:buSzPts val="1300"/>
              <a:buAutoNum type="arabicPeriod"/>
            </a:pPr>
            <a:r>
              <a:rPr i="1" lang="en"/>
              <a:t>A Calculation Procedure for heat, mass and momentum transfer in three-dimensional parabolic flows, S. V. Patankar and D. B. Spalding</a:t>
            </a:r>
            <a:endParaRPr i="1"/>
          </a:p>
          <a:p>
            <a:pPr indent="-311150" lvl="0" marL="457200" rtl="0" algn="l">
              <a:spcBef>
                <a:spcPts val="0"/>
              </a:spcBef>
              <a:spcAft>
                <a:spcPts val="0"/>
              </a:spcAft>
              <a:buSzPts val="1300"/>
              <a:buAutoNum type="arabicPeriod"/>
            </a:pPr>
            <a:r>
              <a:rPr i="1" lang="en"/>
              <a:t>An introduction to computational fluid dynamics, H K Versteeg and W Malalasekera</a:t>
            </a:r>
            <a:endParaRPr i="1"/>
          </a:p>
          <a:p>
            <a:pPr indent="-311150" lvl="0" marL="457200" rtl="0" algn="l">
              <a:spcBef>
                <a:spcPts val="0"/>
              </a:spcBef>
              <a:spcAft>
                <a:spcPts val="0"/>
              </a:spcAft>
              <a:buSzPts val="1300"/>
              <a:buAutoNum type="arabicPeriod"/>
            </a:pPr>
            <a:r>
              <a:rPr i="1" lang="en"/>
              <a:t>Numerical Heat transfer and fluid flow, Suhas Patankar</a:t>
            </a:r>
            <a:endParaRPr i="1"/>
          </a:p>
          <a:p>
            <a:pPr indent="-311150" lvl="0" marL="457200" rtl="0" algn="l">
              <a:spcBef>
                <a:spcPts val="0"/>
              </a:spcBef>
              <a:spcAft>
                <a:spcPts val="0"/>
              </a:spcAft>
              <a:buSzPts val="1300"/>
              <a:buAutoNum type="arabicPeriod"/>
            </a:pPr>
            <a:r>
              <a:rPr i="1" lang="en"/>
              <a:t> Solution of navier-stokes equations on non-staggered grid, A.W. Date</a:t>
            </a:r>
            <a:endParaRPr i="1"/>
          </a:p>
          <a:p>
            <a:pPr indent="-311150" lvl="0" marL="457200" rtl="0" algn="l">
              <a:spcBef>
                <a:spcPts val="0"/>
              </a:spcBef>
              <a:spcAft>
                <a:spcPts val="0"/>
              </a:spcAft>
              <a:buSzPts val="1300"/>
              <a:buAutoNum type="arabicPeriod"/>
            </a:pPr>
            <a:r>
              <a:rPr i="1" lang="en"/>
              <a:t>Implementation of boundary conditions in the finite-volume pressure-based method—part i: Segregated solvers, Fadl Moukalled, Luca Mangani, and Marwan Darwish.</a:t>
            </a:r>
            <a:endParaRPr i="1"/>
          </a:p>
          <a:p>
            <a:pPr indent="-311150" lvl="0" marL="457200" rtl="0" algn="l">
              <a:spcBef>
                <a:spcPts val="0"/>
              </a:spcBef>
              <a:spcAft>
                <a:spcPts val="0"/>
              </a:spcAft>
              <a:buSzPts val="1300"/>
              <a:buAutoNum type="arabicPeriod"/>
            </a:pPr>
            <a:r>
              <a:rPr i="1" lang="en"/>
              <a:t>Computational methods for fluid dynamics, Joel H Ferziger, Milovan Peri´c, and Robert L Street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2437125" y="0"/>
            <a:ext cx="3975685"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484975" y="393525"/>
            <a:ext cx="3868800" cy="6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700" u="sng"/>
              <a:t>INTRODUCTION</a:t>
            </a:r>
            <a:endParaRPr b="1" sz="3700" u="sng"/>
          </a:p>
        </p:txBody>
      </p:sp>
      <p:sp>
        <p:nvSpPr>
          <p:cNvPr id="140" name="Google Shape;140;p15"/>
          <p:cNvSpPr txBox="1"/>
          <p:nvPr>
            <p:ph idx="1" type="body"/>
          </p:nvPr>
        </p:nvSpPr>
        <p:spPr>
          <a:xfrm>
            <a:off x="673550" y="1132200"/>
            <a:ext cx="8036400" cy="148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50">
                <a:solidFill>
                  <a:srgbClr val="000000"/>
                </a:solidFill>
                <a:latin typeface="Arial"/>
                <a:ea typeface="Arial"/>
                <a:cs typeface="Arial"/>
                <a:sym typeface="Arial"/>
              </a:rPr>
              <a:t>The study of fluid flow in micro-channels has been pivotal as it finds useful application in several industries. Analysis, experimentation and research of fluid flow and mixing in rotating micro-channels is critical for centrifugally actuated microfluidic devices. They have ubiquitous applications in chemical analysis, biomedical applications and most importantly,in drug delivery. The current study models the fluid flow in similar micro-channels. However, we aim to probe the implications of rotating the micro-channel and understand how the rotation speed, Reynolds number, rotational Reynolds number and other parameters affect the potential mixing ability of the microdevice.</a:t>
            </a:r>
            <a:endParaRPr/>
          </a:p>
        </p:txBody>
      </p:sp>
      <p:pic>
        <p:nvPicPr>
          <p:cNvPr id="141" name="Google Shape;141;p15"/>
          <p:cNvPicPr preferRelativeResize="0"/>
          <p:nvPr/>
        </p:nvPicPr>
        <p:blipFill>
          <a:blip r:embed="rId3">
            <a:alphaModFix/>
          </a:blip>
          <a:stretch>
            <a:fillRect/>
          </a:stretch>
        </p:blipFill>
        <p:spPr>
          <a:xfrm>
            <a:off x="2686400" y="2720200"/>
            <a:ext cx="4010700" cy="209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51850" y="253575"/>
            <a:ext cx="7505700" cy="6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POTENTIAL APPLICATIONS</a:t>
            </a:r>
            <a:endParaRPr b="1" u="sng"/>
          </a:p>
        </p:txBody>
      </p:sp>
      <p:sp>
        <p:nvSpPr>
          <p:cNvPr id="147" name="Google Shape;147;p16"/>
          <p:cNvSpPr txBox="1"/>
          <p:nvPr>
            <p:ph idx="1" type="body"/>
          </p:nvPr>
        </p:nvSpPr>
        <p:spPr>
          <a:xfrm>
            <a:off x="286625" y="441700"/>
            <a:ext cx="3818100" cy="38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Medicine</a:t>
            </a:r>
            <a:endParaRPr b="1"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The centrifugal microfluidic platform, including the chip and the device, has been a focus of academic and industrial research efforts for almost 40 years primarily targeting biomedical applications. Therefore, different liquid-handling platforms have been developed to implement unit operations such as sample take-up, sample preconditioning, reagent supply, metering, aliquoting, valving, routing, mixing, incubation, washing, as well as analytical or preparative separations</a:t>
            </a:r>
            <a:endParaRPr sz="1100">
              <a:latin typeface="Arial"/>
              <a:ea typeface="Arial"/>
              <a:cs typeface="Arial"/>
              <a:sym typeface="Arial"/>
            </a:endParaRPr>
          </a:p>
          <a:p>
            <a:pPr indent="0" lvl="0" marL="0" rtl="0" algn="l">
              <a:spcBef>
                <a:spcPts val="1600"/>
              </a:spcBef>
              <a:spcAft>
                <a:spcPts val="1600"/>
              </a:spcAft>
              <a:buNone/>
            </a:pPr>
            <a:r>
              <a:rPr lang="en" sz="1100">
                <a:latin typeface="Arial"/>
                <a:ea typeface="Arial"/>
                <a:cs typeface="Arial"/>
                <a:sym typeface="Arial"/>
              </a:rPr>
              <a:t>Lab-on-a-chip</a:t>
            </a:r>
            <a:r>
              <a:rPr lang="en" sz="1100">
                <a:solidFill>
                  <a:srgbClr val="000000"/>
                </a:solidFill>
                <a:latin typeface="Arial"/>
                <a:ea typeface="Arial"/>
                <a:cs typeface="Arial"/>
                <a:sym typeface="Arial"/>
              </a:rPr>
              <a:t> technology, also known as lab-on-a-disc, that can be used to integrate processes such as separating, mixing, reaction and detecting molecules of nano-size in a single piece of platform, including a compact disk or DVD. This type of micro-fluidic biochip is based upon the principle of microfluidics; to take advantage of noninertial pumping for lab-on-a-chip devices using noninertial valves and switches under centrifugal force and Coriolis effect to distribute fluids about the disks in a highly parallel order. </a:t>
            </a:r>
            <a:endParaRPr/>
          </a:p>
        </p:txBody>
      </p:sp>
      <p:pic>
        <p:nvPicPr>
          <p:cNvPr id="148" name="Google Shape;148;p16"/>
          <p:cNvPicPr preferRelativeResize="0"/>
          <p:nvPr/>
        </p:nvPicPr>
        <p:blipFill>
          <a:blip r:embed="rId3">
            <a:alphaModFix/>
          </a:blip>
          <a:stretch>
            <a:fillRect/>
          </a:stretch>
        </p:blipFill>
        <p:spPr>
          <a:xfrm>
            <a:off x="4703550" y="1472050"/>
            <a:ext cx="2794225" cy="281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768225" y="489125"/>
            <a:ext cx="8012400" cy="9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MATHEMATICAL MODELLING</a:t>
            </a:r>
            <a:endParaRPr b="1" sz="3600" u="sng"/>
          </a:p>
        </p:txBody>
      </p:sp>
      <p:sp>
        <p:nvSpPr>
          <p:cNvPr id="154" name="Google Shape;154;p17"/>
          <p:cNvSpPr txBox="1"/>
          <p:nvPr>
            <p:ph idx="1" type="body"/>
          </p:nvPr>
        </p:nvSpPr>
        <p:spPr>
          <a:xfrm>
            <a:off x="768225" y="1431825"/>
            <a:ext cx="3709200" cy="211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Centrifugal and Coriolis forces are the additional forces acting due to rotation.</a:t>
            </a:r>
            <a:endParaRPr sz="1700"/>
          </a:p>
          <a:p>
            <a:pPr indent="-336550" lvl="0" marL="457200" rtl="0" algn="l">
              <a:spcBef>
                <a:spcPts val="0"/>
              </a:spcBef>
              <a:spcAft>
                <a:spcPts val="0"/>
              </a:spcAft>
              <a:buSzPts val="1700"/>
              <a:buChar char="●"/>
            </a:pPr>
            <a:r>
              <a:rPr lang="en" sz="1700"/>
              <a:t>The disk is rotated in the anti-clockwise direction about the Y axis.</a:t>
            </a:r>
            <a:endParaRPr sz="1700"/>
          </a:p>
          <a:p>
            <a:pPr indent="-336550" lvl="0" marL="457200" rtl="0" algn="l">
              <a:spcBef>
                <a:spcPts val="0"/>
              </a:spcBef>
              <a:spcAft>
                <a:spcPts val="0"/>
              </a:spcAft>
              <a:buSzPts val="1700"/>
              <a:buChar char="●"/>
            </a:pPr>
            <a:r>
              <a:rPr lang="en" sz="1700"/>
              <a:t>Hence, the effect of the forces due to rotation are present in the X and Z directions. </a:t>
            </a:r>
            <a:endParaRPr sz="1700"/>
          </a:p>
          <a:p>
            <a:pPr indent="0" lvl="0" marL="914400" rtl="0" algn="l">
              <a:spcBef>
                <a:spcPts val="1600"/>
              </a:spcBef>
              <a:spcAft>
                <a:spcPts val="1600"/>
              </a:spcAft>
              <a:buNone/>
            </a:pPr>
            <a:r>
              <a:t/>
            </a:r>
            <a:endParaRPr/>
          </a:p>
        </p:txBody>
      </p:sp>
      <p:pic>
        <p:nvPicPr>
          <p:cNvPr id="155" name="Google Shape;155;p17"/>
          <p:cNvPicPr preferRelativeResize="0"/>
          <p:nvPr/>
        </p:nvPicPr>
        <p:blipFill>
          <a:blip r:embed="rId3">
            <a:alphaModFix/>
          </a:blip>
          <a:stretch>
            <a:fillRect/>
          </a:stretch>
        </p:blipFill>
        <p:spPr>
          <a:xfrm>
            <a:off x="5157600" y="1985375"/>
            <a:ext cx="3040025"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5982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u="sng"/>
              <a:t>GOVERNING EQUATIONS AND BOUNDARY CONDITIONS</a:t>
            </a:r>
            <a:endParaRPr b="1" sz="3400" u="sng"/>
          </a:p>
        </p:txBody>
      </p:sp>
      <p:sp>
        <p:nvSpPr>
          <p:cNvPr id="161" name="Google Shape;161;p18"/>
          <p:cNvSpPr txBox="1"/>
          <p:nvPr>
            <p:ph idx="1" type="body"/>
          </p:nvPr>
        </p:nvSpPr>
        <p:spPr>
          <a:xfrm>
            <a:off x="819150" y="1990725"/>
            <a:ext cx="7505700" cy="2234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900"/>
              <a:t>GOVERNING EQUATIONS</a:t>
            </a:r>
            <a:endParaRPr b="1" sz="1900"/>
          </a:p>
          <a:p>
            <a:pPr indent="-336550" lvl="0" marL="457200" rtl="0" algn="l">
              <a:spcBef>
                <a:spcPts val="1600"/>
              </a:spcBef>
              <a:spcAft>
                <a:spcPts val="0"/>
              </a:spcAft>
              <a:buSzPts val="1700"/>
              <a:buChar char="●"/>
            </a:pPr>
            <a:r>
              <a:rPr lang="en" sz="1700"/>
              <a:t>The flow was assumed to be steady, laminar and incompressible.</a:t>
            </a:r>
            <a:endParaRPr sz="1700"/>
          </a:p>
          <a:p>
            <a:pPr indent="-336550" lvl="0" marL="457200" rtl="0" algn="l">
              <a:spcBef>
                <a:spcPts val="0"/>
              </a:spcBef>
              <a:spcAft>
                <a:spcPts val="0"/>
              </a:spcAft>
              <a:buSzPts val="1700"/>
              <a:buChar char="●"/>
            </a:pPr>
            <a:r>
              <a:rPr lang="en" sz="1700"/>
              <a:t>Since the primary objective of the numerical study is to understand the development of the velocity and pressure fields in the rotating micro-channel, the governing equations for the study are the</a:t>
            </a:r>
            <a:r>
              <a:rPr lang="en" sz="1700"/>
              <a:t> equations of continuity and momentum conservation for a three dimensional steady, lam</a:t>
            </a:r>
            <a:r>
              <a:rPr lang="en" sz="1700"/>
              <a:t>inar and incompressible flow.</a:t>
            </a:r>
            <a:endParaRPr sz="1700"/>
          </a:p>
          <a:p>
            <a:pPr indent="0" lvl="0" marL="457200" rtl="0" algn="l">
              <a:spcBef>
                <a:spcPts val="1600"/>
              </a:spcBef>
              <a:spcAft>
                <a:spcPts val="0"/>
              </a:spcAft>
              <a:buNone/>
            </a:pPr>
            <a:r>
              <a:t/>
            </a:r>
            <a:endParaRPr b="1" sz="1700"/>
          </a:p>
          <a:p>
            <a:pPr indent="0" lvl="0" marL="45720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67" name="Google Shape;167;p19"/>
          <p:cNvSpPr txBox="1"/>
          <p:nvPr>
            <p:ph idx="1" type="body"/>
          </p:nvPr>
        </p:nvSpPr>
        <p:spPr>
          <a:xfrm>
            <a:off x="830700" y="1610875"/>
            <a:ext cx="3709200" cy="3004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900"/>
              <a:t>BOUNDARY CONDITIONS</a:t>
            </a:r>
            <a:endParaRPr b="1" sz="1900"/>
          </a:p>
          <a:p>
            <a:pPr indent="-323850" lvl="0" marL="457200" rtl="0" algn="l">
              <a:spcBef>
                <a:spcPts val="1600"/>
              </a:spcBef>
              <a:spcAft>
                <a:spcPts val="0"/>
              </a:spcAft>
              <a:buSzPts val="1500"/>
              <a:buChar char="●"/>
            </a:pPr>
            <a:r>
              <a:rPr lang="en" sz="1500"/>
              <a:t>No Slip boundary condition at the wall</a:t>
            </a:r>
            <a:endParaRPr sz="1500"/>
          </a:p>
          <a:p>
            <a:pPr indent="-323850" lvl="0" marL="457200" rtl="0" algn="l">
              <a:spcBef>
                <a:spcPts val="0"/>
              </a:spcBef>
              <a:spcAft>
                <a:spcPts val="0"/>
              </a:spcAft>
              <a:buSzPts val="1500"/>
              <a:buChar char="●"/>
            </a:pPr>
            <a:r>
              <a:rPr lang="en" sz="1500"/>
              <a:t>Specified velocity at the inlet</a:t>
            </a:r>
            <a:endParaRPr sz="1500"/>
          </a:p>
          <a:p>
            <a:pPr indent="-323850" lvl="0" marL="457200" rtl="0" algn="l">
              <a:spcBef>
                <a:spcPts val="0"/>
              </a:spcBef>
              <a:spcAft>
                <a:spcPts val="0"/>
              </a:spcAft>
              <a:buSzPts val="1500"/>
              <a:buChar char="●"/>
            </a:pPr>
            <a:r>
              <a:rPr lang="en" sz="1500"/>
              <a:t>Specified pressure at the outlet</a:t>
            </a:r>
            <a:endParaRPr sz="1500"/>
          </a:p>
          <a:p>
            <a:pPr indent="0" lvl="0" marL="0" rtl="0" algn="l">
              <a:spcBef>
                <a:spcPts val="1600"/>
              </a:spcBef>
              <a:spcAft>
                <a:spcPts val="0"/>
              </a:spcAft>
              <a:buNone/>
            </a:pPr>
            <a:r>
              <a:t/>
            </a:r>
            <a:endParaRPr sz="1500"/>
          </a:p>
          <a:p>
            <a:pPr indent="-323850" lvl="0" marL="457200" rtl="0" algn="l">
              <a:spcBef>
                <a:spcPts val="1600"/>
              </a:spcBef>
              <a:spcAft>
                <a:spcPts val="0"/>
              </a:spcAft>
              <a:buSzPts val="1500"/>
              <a:buChar char="●"/>
            </a:pPr>
            <a:r>
              <a:rPr lang="en" sz="1500"/>
              <a:t>Later on in the study, the specified pressure boundary condition at the outlet was altered pertaining to a few irregularities.</a:t>
            </a:r>
            <a:endParaRPr sz="1500"/>
          </a:p>
          <a:p>
            <a:pPr indent="0" lvl="0" marL="0" rtl="0" algn="l">
              <a:spcBef>
                <a:spcPts val="1600"/>
              </a:spcBef>
              <a:spcAft>
                <a:spcPts val="1600"/>
              </a:spcAft>
              <a:buNone/>
            </a:pPr>
            <a:r>
              <a:t/>
            </a:r>
            <a:endParaRPr/>
          </a:p>
        </p:txBody>
      </p:sp>
      <p:pic>
        <p:nvPicPr>
          <p:cNvPr id="168" name="Google Shape;168;p19"/>
          <p:cNvPicPr preferRelativeResize="0"/>
          <p:nvPr/>
        </p:nvPicPr>
        <p:blipFill>
          <a:blip r:embed="rId3">
            <a:alphaModFix/>
          </a:blip>
          <a:stretch>
            <a:fillRect/>
          </a:stretch>
        </p:blipFill>
        <p:spPr>
          <a:xfrm>
            <a:off x="4367300" y="1434725"/>
            <a:ext cx="4299300" cy="30041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797325" y="471900"/>
            <a:ext cx="7122300" cy="6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u="sng"/>
              <a:t>NUMERICAL SOLUTION</a:t>
            </a:r>
            <a:endParaRPr b="1" sz="3400" u="sng"/>
          </a:p>
        </p:txBody>
      </p:sp>
      <p:sp>
        <p:nvSpPr>
          <p:cNvPr id="174" name="Google Shape;174;p20"/>
          <p:cNvSpPr txBox="1"/>
          <p:nvPr>
            <p:ph idx="1" type="body"/>
          </p:nvPr>
        </p:nvSpPr>
        <p:spPr>
          <a:xfrm>
            <a:off x="830700" y="1215225"/>
            <a:ext cx="4906200" cy="322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finite volume technique was used to discretise the governing equations.</a:t>
            </a:r>
            <a:endParaRPr sz="1700"/>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Collocated grid was chosen for the ease of book-keeping and coding.</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 sz="1700"/>
              <a:t>Hybrid differencing scheme was chosen over the central and upwind differencing schemes to discretise the 3D convection-diffusion equation.</a:t>
            </a:r>
            <a:endParaRPr sz="1700"/>
          </a:p>
          <a:p>
            <a:pPr indent="0" lvl="0" marL="45720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pic>
        <p:nvPicPr>
          <p:cNvPr id="175" name="Google Shape;175;p20"/>
          <p:cNvPicPr preferRelativeResize="0"/>
          <p:nvPr/>
        </p:nvPicPr>
        <p:blipFill>
          <a:blip r:embed="rId3">
            <a:alphaModFix/>
          </a:blip>
          <a:stretch>
            <a:fillRect/>
          </a:stretch>
        </p:blipFill>
        <p:spPr>
          <a:xfrm>
            <a:off x="5793425" y="1103875"/>
            <a:ext cx="3102300" cy="3193861"/>
          </a:xfrm>
          <a:prstGeom prst="rect">
            <a:avLst/>
          </a:prstGeom>
          <a:noFill/>
          <a:ln>
            <a:noFill/>
          </a:ln>
        </p:spPr>
      </p:pic>
      <p:pic>
        <p:nvPicPr>
          <p:cNvPr id="176" name="Google Shape;176;p20"/>
          <p:cNvPicPr preferRelativeResize="0"/>
          <p:nvPr/>
        </p:nvPicPr>
        <p:blipFill>
          <a:blip r:embed="rId4">
            <a:alphaModFix/>
          </a:blip>
          <a:stretch>
            <a:fillRect/>
          </a:stretch>
        </p:blipFill>
        <p:spPr>
          <a:xfrm>
            <a:off x="1262375" y="3676675"/>
            <a:ext cx="5675699" cy="105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82" name="Google Shape;182;p21"/>
          <p:cNvSpPr txBox="1"/>
          <p:nvPr>
            <p:ph idx="1" type="body"/>
          </p:nvPr>
        </p:nvSpPr>
        <p:spPr>
          <a:xfrm>
            <a:off x="819150" y="1610875"/>
            <a:ext cx="7505700" cy="2827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SIMPLE algorithm was used to solve the discretized governing equations.</a:t>
            </a:r>
            <a:endParaRPr sz="1700"/>
          </a:p>
          <a:p>
            <a:pPr indent="0" lvl="0" marL="457200" rtl="0" algn="l">
              <a:spcBef>
                <a:spcPts val="1600"/>
              </a:spcBef>
              <a:spcAft>
                <a:spcPts val="0"/>
              </a:spcAft>
              <a:buNone/>
            </a:pPr>
            <a:r>
              <a:t/>
            </a:r>
            <a:endParaRPr sz="1700">
              <a:latin typeface="Times New Roman"/>
              <a:ea typeface="Times New Roman"/>
              <a:cs typeface="Times New Roman"/>
              <a:sym typeface="Times New Roman"/>
            </a:endParaRPr>
          </a:p>
          <a:p>
            <a:pPr indent="0" lvl="0" marL="457200" rtl="0" algn="l">
              <a:spcBef>
                <a:spcPts val="1600"/>
              </a:spcBef>
              <a:spcAft>
                <a:spcPts val="1600"/>
              </a:spcAft>
              <a:buNone/>
            </a:pPr>
            <a:r>
              <a:t/>
            </a:r>
            <a:endParaRPr sz="1700"/>
          </a:p>
        </p:txBody>
      </p:sp>
      <p:pic>
        <p:nvPicPr>
          <p:cNvPr id="183" name="Google Shape;183;p21"/>
          <p:cNvPicPr preferRelativeResize="0"/>
          <p:nvPr/>
        </p:nvPicPr>
        <p:blipFill>
          <a:blip r:embed="rId3">
            <a:alphaModFix/>
          </a:blip>
          <a:stretch>
            <a:fillRect/>
          </a:stretch>
        </p:blipFill>
        <p:spPr>
          <a:xfrm>
            <a:off x="1079475" y="2400457"/>
            <a:ext cx="7505701" cy="778893"/>
          </a:xfrm>
          <a:prstGeom prst="rect">
            <a:avLst/>
          </a:prstGeom>
          <a:noFill/>
          <a:ln>
            <a:noFill/>
          </a:ln>
        </p:spPr>
      </p:pic>
      <p:pic>
        <p:nvPicPr>
          <p:cNvPr id="184" name="Google Shape;184;p21"/>
          <p:cNvPicPr preferRelativeResize="0"/>
          <p:nvPr/>
        </p:nvPicPr>
        <p:blipFill>
          <a:blip r:embed="rId4">
            <a:alphaModFix/>
          </a:blip>
          <a:stretch>
            <a:fillRect/>
          </a:stretch>
        </p:blipFill>
        <p:spPr>
          <a:xfrm>
            <a:off x="819150" y="3615397"/>
            <a:ext cx="7856976" cy="10144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