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76" d="100"/>
          <a:sy n="76" d="100"/>
        </p:scale>
        <p:origin x="174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0329" y="3898900"/>
            <a:ext cx="51841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029" y="774700"/>
            <a:ext cx="11000740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7900" y="2277861"/>
            <a:ext cx="7378065" cy="3202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9318853"/>
            <a:ext cx="108331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8765" y="9320580"/>
            <a:ext cx="273939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0000" y="9315805"/>
            <a:ext cx="3022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sb.edu/~lingqi/teaching/games101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ravir/glints2014.mp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010132"/>
            <a:ext cx="13004800" cy="2121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400" y="533400"/>
            <a:ext cx="9041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5" dirty="0"/>
              <a:t>Introduction</a:t>
            </a:r>
            <a:r>
              <a:rPr sz="4400" spc="-25" dirty="0"/>
              <a:t> </a:t>
            </a:r>
            <a:r>
              <a:rPr sz="4400" spc="200" dirty="0"/>
              <a:t>to</a:t>
            </a:r>
            <a:r>
              <a:rPr sz="4400" spc="-25" dirty="0"/>
              <a:t> </a:t>
            </a:r>
            <a:r>
              <a:rPr sz="4400" spc="120" dirty="0"/>
              <a:t>Computer</a:t>
            </a:r>
            <a:r>
              <a:rPr sz="4400" spc="-25" dirty="0"/>
              <a:t> </a:t>
            </a:r>
            <a:r>
              <a:rPr sz="4400" spc="90" dirty="0"/>
              <a:t>Graphics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87400" y="1422400"/>
            <a:ext cx="7308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latin typeface="Trebuchet MS"/>
                <a:cs typeface="Trebuchet MS"/>
              </a:rPr>
              <a:t>G</a:t>
            </a:r>
            <a:r>
              <a:rPr lang="en-US" sz="3000" spc="180" dirty="0">
                <a:latin typeface="Trebuchet MS"/>
                <a:cs typeface="Trebuchet MS"/>
              </a:rPr>
              <a:t>MNG 3311 Aobo Jin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3800" y="3416300"/>
            <a:ext cx="8081009" cy="1757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413000">
              <a:lnSpc>
                <a:spcPts val="6800"/>
              </a:lnSpc>
              <a:spcBef>
                <a:spcPts val="240"/>
              </a:spcBef>
            </a:pPr>
            <a:r>
              <a:rPr sz="5700" spc="-60" dirty="0">
                <a:latin typeface="Trebuchet MS"/>
                <a:cs typeface="Trebuchet MS"/>
              </a:rPr>
              <a:t>Lecture</a:t>
            </a:r>
            <a:r>
              <a:rPr sz="5700" spc="409" dirty="0">
                <a:latin typeface="Trebuchet MS"/>
                <a:cs typeface="Trebuchet MS"/>
              </a:rPr>
              <a:t> </a:t>
            </a:r>
            <a:r>
              <a:rPr sz="5700" spc="-165" dirty="0">
                <a:latin typeface="Trebuchet MS"/>
                <a:cs typeface="Trebuchet MS"/>
              </a:rPr>
              <a:t>2: </a:t>
            </a:r>
            <a:r>
              <a:rPr sz="5700" spc="-160" dirty="0">
                <a:latin typeface="Trebuchet MS"/>
                <a:cs typeface="Trebuchet MS"/>
              </a:rPr>
              <a:t> </a:t>
            </a:r>
            <a:r>
              <a:rPr sz="5700" spc="40" dirty="0">
                <a:latin typeface="Trebuchet MS"/>
                <a:cs typeface="Trebuchet MS"/>
              </a:rPr>
              <a:t>Review</a:t>
            </a:r>
            <a:r>
              <a:rPr sz="5700" spc="-150" dirty="0">
                <a:latin typeface="Trebuchet MS"/>
                <a:cs typeface="Trebuchet MS"/>
              </a:rPr>
              <a:t> </a:t>
            </a:r>
            <a:r>
              <a:rPr sz="5700" spc="-105" dirty="0">
                <a:latin typeface="Trebuchet MS"/>
                <a:cs typeface="Trebuchet MS"/>
              </a:rPr>
              <a:t>of</a:t>
            </a:r>
            <a:r>
              <a:rPr sz="5700" spc="-145" dirty="0">
                <a:latin typeface="Trebuchet MS"/>
                <a:cs typeface="Trebuchet MS"/>
              </a:rPr>
              <a:t> </a:t>
            </a:r>
            <a:r>
              <a:rPr sz="5700" spc="-55" dirty="0">
                <a:latin typeface="Trebuchet MS"/>
                <a:cs typeface="Trebuchet MS"/>
              </a:rPr>
              <a:t>Linear</a:t>
            </a:r>
            <a:r>
              <a:rPr sz="5700" spc="-150" dirty="0">
                <a:latin typeface="Trebuchet MS"/>
                <a:cs typeface="Trebuchet MS"/>
              </a:rPr>
              <a:t> </a:t>
            </a:r>
            <a:r>
              <a:rPr sz="5700" spc="30" dirty="0">
                <a:latin typeface="Trebuchet MS"/>
                <a:cs typeface="Trebuchet MS"/>
              </a:rPr>
              <a:t>Algebra</a:t>
            </a:r>
            <a:endParaRPr sz="57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600" y="9283700"/>
            <a:ext cx="5186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Trebuchet MS"/>
                <a:cs typeface="Trebuchet MS"/>
                <a:hlinkClick r:id="rId3"/>
              </a:rPr>
              <a:t>http://www.cs.ucsb.edu/~lingqi/teaching/games101.html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685800"/>
            <a:ext cx="97751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70" dirty="0"/>
              <a:t>Vector</a:t>
            </a:r>
            <a:r>
              <a:rPr sz="8000" spc="-20" dirty="0"/>
              <a:t> </a:t>
            </a:r>
            <a:r>
              <a:rPr sz="8000" spc="155" dirty="0"/>
              <a:t>Normalization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52500" y="2956244"/>
            <a:ext cx="8578850" cy="1814599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2570"/>
              </a:spcBef>
              <a:buSzPct val="145312"/>
              <a:buChar char="•"/>
              <a:tabLst>
                <a:tab pos="495300" algn="l"/>
                <a:tab pos="8188959" algn="l"/>
              </a:tabLst>
            </a:pPr>
            <a:r>
              <a:rPr sz="3200" spc="50" dirty="0">
                <a:latin typeface="Trebuchet MS"/>
                <a:cs typeface="Trebuchet MS"/>
              </a:rPr>
              <a:t>Magnitude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(length)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vector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written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as	</a:t>
            </a:r>
            <a:endParaRPr sz="4650" dirty="0">
              <a:latin typeface="MingLiU_HKSCS-ExtB"/>
              <a:cs typeface="MingLiU_HKSCS-ExtB"/>
            </a:endParaRPr>
          </a:p>
          <a:p>
            <a:pPr marL="495300" indent="-444500">
              <a:lnSpc>
                <a:spcPct val="100000"/>
              </a:lnSpc>
              <a:spcBef>
                <a:spcPts val="387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-50" dirty="0">
                <a:latin typeface="Trebuchet MS"/>
                <a:cs typeface="Trebuchet MS"/>
              </a:rPr>
              <a:t>Unit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vector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043423"/>
            <a:ext cx="216535" cy="200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5181600"/>
            <a:ext cx="4425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vector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magnitude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600" y="6502400"/>
            <a:ext cx="4340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Arial MT"/>
                <a:cs typeface="Arial MT"/>
              </a:rPr>
              <a:t>Used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60" dirty="0">
                <a:latin typeface="Arial MT"/>
                <a:cs typeface="Arial MT"/>
              </a:rPr>
              <a:t>represent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directions</a:t>
            </a:r>
            <a:endParaRPr sz="28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A908DC9-F386-4E4B-9AB2-9AE92697D08F}"/>
                  </a:ext>
                </a:extLst>
              </p:cNvPr>
              <p:cNvSpPr txBox="1"/>
              <p:nvPr/>
            </p:nvSpPr>
            <p:spPr>
              <a:xfrm>
                <a:off x="8864600" y="3186435"/>
                <a:ext cx="1093504" cy="67710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A908DC9-F386-4E4B-9AB2-9AE92697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600" y="3186435"/>
                <a:ext cx="109350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BF4BB84C-2026-4521-8545-D5226022D412}"/>
                  </a:ext>
                </a:extLst>
              </p:cNvPr>
              <p:cNvSpPr txBox="1"/>
              <p:nvPr/>
            </p:nvSpPr>
            <p:spPr>
              <a:xfrm>
                <a:off x="8726230" y="5796687"/>
                <a:ext cx="3934340" cy="64633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BF4BB84C-2026-4521-8545-D5226022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230" y="5796687"/>
                <a:ext cx="39343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7">
            <a:extLst>
              <a:ext uri="{FF2B5EF4-FFF2-40B4-BE49-F238E27FC236}">
                <a16:creationId xmlns:a16="http://schemas.microsoft.com/office/drawing/2014/main" id="{FF919C94-4159-82ED-A51E-7C5373C07A35}"/>
              </a:ext>
            </a:extLst>
          </p:cNvPr>
          <p:cNvSpPr txBox="1"/>
          <p:nvPr/>
        </p:nvSpPr>
        <p:spPr>
          <a:xfrm>
            <a:off x="1879599" y="5842000"/>
            <a:ext cx="88138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5" dirty="0">
                <a:latin typeface="Arial MT"/>
                <a:cs typeface="Arial MT"/>
              </a:rPr>
              <a:t>Finding the unit vector of a vector (normalization): 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200" y="6480065"/>
            <a:ext cx="9084945" cy="1804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60" dirty="0">
                <a:latin typeface="Trebuchet MS"/>
                <a:cs typeface="Trebuchet MS"/>
              </a:rPr>
              <a:t>Geometrically: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Parallelogram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law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&amp;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20" dirty="0">
                <a:latin typeface="Trebuchet MS"/>
                <a:cs typeface="Trebuchet MS"/>
              </a:rPr>
              <a:t>T</a:t>
            </a:r>
            <a:r>
              <a:rPr sz="3200" spc="-50" dirty="0">
                <a:latin typeface="Trebuchet MS"/>
                <a:cs typeface="Trebuchet MS"/>
              </a:rPr>
              <a:t>riangle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law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50" dirty="0">
                <a:latin typeface="Trebuchet MS"/>
                <a:cs typeface="Trebuchet MS"/>
              </a:rPr>
              <a:t>Algebraically: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Simply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add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coordinates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25226" y="2853249"/>
            <a:ext cx="4473575" cy="2435860"/>
            <a:chOff x="6925226" y="2853249"/>
            <a:chExt cx="4473575" cy="2435860"/>
          </a:xfrm>
        </p:grpSpPr>
        <p:sp>
          <p:nvSpPr>
            <p:cNvPr id="4" name="object 4"/>
            <p:cNvSpPr/>
            <p:nvPr/>
          </p:nvSpPr>
          <p:spPr>
            <a:xfrm>
              <a:off x="6963326" y="4991594"/>
              <a:ext cx="2634615" cy="259715"/>
            </a:xfrm>
            <a:custGeom>
              <a:avLst/>
              <a:gdLst/>
              <a:ahLst/>
              <a:cxnLst/>
              <a:rect l="l" t="t" r="r" b="b"/>
              <a:pathLst>
                <a:path w="2634615" h="259714">
                  <a:moveTo>
                    <a:pt x="0" y="259271"/>
                  </a:moveTo>
                  <a:lnTo>
                    <a:pt x="2596520" y="3731"/>
                  </a:lnTo>
                  <a:lnTo>
                    <a:pt x="263443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9086" y="4851121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0760" y="144204"/>
                  </a:lnTo>
                  <a:lnTo>
                    <a:pt x="29853" y="303334"/>
                  </a:lnTo>
                  <a:lnTo>
                    <a:pt x="318262" y="12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58422" y="3004329"/>
              <a:ext cx="1524635" cy="1984375"/>
            </a:xfrm>
            <a:custGeom>
              <a:avLst/>
              <a:gdLst/>
              <a:ahLst/>
              <a:cxnLst/>
              <a:rect l="l" t="t" r="r" b="b"/>
              <a:pathLst>
                <a:path w="1524634" h="1984375">
                  <a:moveTo>
                    <a:pt x="0" y="1984364"/>
                  </a:moveTo>
                  <a:lnTo>
                    <a:pt x="1500921" y="30215"/>
                  </a:lnTo>
                  <a:lnTo>
                    <a:pt x="152412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92063" y="2853249"/>
              <a:ext cx="306705" cy="334645"/>
            </a:xfrm>
            <a:custGeom>
              <a:avLst/>
              <a:gdLst/>
              <a:ahLst/>
              <a:cxnLst/>
              <a:rect l="l" t="t" r="r" b="b"/>
              <a:pathLst>
                <a:path w="306704" h="334644">
                  <a:moveTo>
                    <a:pt x="306527" y="0"/>
                  </a:moveTo>
                  <a:lnTo>
                    <a:pt x="0" y="148896"/>
                  </a:lnTo>
                  <a:lnTo>
                    <a:pt x="167279" y="181296"/>
                  </a:lnTo>
                  <a:lnTo>
                    <a:pt x="241727" y="334559"/>
                  </a:lnTo>
                  <a:lnTo>
                    <a:pt x="306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0340" y="2951643"/>
              <a:ext cx="4237990" cy="2292985"/>
            </a:xfrm>
            <a:custGeom>
              <a:avLst/>
              <a:gdLst/>
              <a:ahLst/>
              <a:cxnLst/>
              <a:rect l="l" t="t" r="r" b="b"/>
              <a:pathLst>
                <a:path w="4237990" h="2292985">
                  <a:moveTo>
                    <a:pt x="0" y="2292672"/>
                  </a:moveTo>
                  <a:lnTo>
                    <a:pt x="4204055" y="18130"/>
                  </a:lnTo>
                  <a:lnTo>
                    <a:pt x="4237565" y="0"/>
                  </a:lnTo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34855" y="2860993"/>
              <a:ext cx="340995" cy="279400"/>
            </a:xfrm>
            <a:custGeom>
              <a:avLst/>
              <a:gdLst/>
              <a:ahLst/>
              <a:cxnLst/>
              <a:rect l="l" t="t" r="r" b="b"/>
              <a:pathLst>
                <a:path w="340995" h="279400">
                  <a:moveTo>
                    <a:pt x="340598" y="0"/>
                  </a:moveTo>
                  <a:lnTo>
                    <a:pt x="0" y="11000"/>
                  </a:lnTo>
                  <a:lnTo>
                    <a:pt x="139539" y="108779"/>
                  </a:lnTo>
                  <a:lnTo>
                    <a:pt x="145040" y="279078"/>
                  </a:lnTo>
                  <a:lnTo>
                    <a:pt x="3405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37463" y="2828928"/>
            <a:ext cx="4450715" cy="2430780"/>
            <a:chOff x="1937463" y="2828928"/>
            <a:chExt cx="4450715" cy="2430780"/>
          </a:xfrm>
        </p:grpSpPr>
        <p:sp>
          <p:nvSpPr>
            <p:cNvPr id="14" name="object 14"/>
            <p:cNvSpPr/>
            <p:nvPr/>
          </p:nvSpPr>
          <p:spPr>
            <a:xfrm>
              <a:off x="1975563" y="4959530"/>
              <a:ext cx="2634615" cy="259715"/>
            </a:xfrm>
            <a:custGeom>
              <a:avLst/>
              <a:gdLst/>
              <a:ahLst/>
              <a:cxnLst/>
              <a:rect l="l" t="t" r="r" b="b"/>
              <a:pathLst>
                <a:path w="2634615" h="259714">
                  <a:moveTo>
                    <a:pt x="0" y="259271"/>
                  </a:moveTo>
                  <a:lnTo>
                    <a:pt x="2596520" y="3731"/>
                  </a:lnTo>
                  <a:lnTo>
                    <a:pt x="263443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1324" y="4819058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0760" y="144203"/>
                  </a:lnTo>
                  <a:lnTo>
                    <a:pt x="29852" y="303334"/>
                  </a:lnTo>
                  <a:lnTo>
                    <a:pt x="318260" y="121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7431" y="3236885"/>
              <a:ext cx="1524635" cy="1984375"/>
            </a:xfrm>
            <a:custGeom>
              <a:avLst/>
              <a:gdLst/>
              <a:ahLst/>
              <a:cxnLst/>
              <a:rect l="l" t="t" r="r" b="b"/>
              <a:pathLst>
                <a:path w="1524635" h="1984375">
                  <a:moveTo>
                    <a:pt x="0" y="1984364"/>
                  </a:moveTo>
                  <a:lnTo>
                    <a:pt x="1500921" y="30215"/>
                  </a:lnTo>
                  <a:lnTo>
                    <a:pt x="152412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1072" y="3085806"/>
              <a:ext cx="306705" cy="334645"/>
            </a:xfrm>
            <a:custGeom>
              <a:avLst/>
              <a:gdLst/>
              <a:ahLst/>
              <a:cxnLst/>
              <a:rect l="l" t="t" r="r" b="b"/>
              <a:pathLst>
                <a:path w="306704" h="334645">
                  <a:moveTo>
                    <a:pt x="306527" y="0"/>
                  </a:moveTo>
                  <a:lnTo>
                    <a:pt x="0" y="148894"/>
                  </a:lnTo>
                  <a:lnTo>
                    <a:pt x="167279" y="181295"/>
                  </a:lnTo>
                  <a:lnTo>
                    <a:pt x="241727" y="334558"/>
                  </a:lnTo>
                  <a:lnTo>
                    <a:pt x="306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2576" y="2919578"/>
              <a:ext cx="4237990" cy="2292985"/>
            </a:xfrm>
            <a:custGeom>
              <a:avLst/>
              <a:gdLst/>
              <a:ahLst/>
              <a:cxnLst/>
              <a:rect l="l" t="t" r="r" b="b"/>
              <a:pathLst>
                <a:path w="4237990" h="2292985">
                  <a:moveTo>
                    <a:pt x="0" y="2292672"/>
                  </a:moveTo>
                  <a:lnTo>
                    <a:pt x="4204055" y="18130"/>
                  </a:lnTo>
                  <a:lnTo>
                    <a:pt x="4237565" y="0"/>
                  </a:lnTo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47092" y="2828928"/>
              <a:ext cx="340995" cy="279400"/>
            </a:xfrm>
            <a:custGeom>
              <a:avLst/>
              <a:gdLst/>
              <a:ahLst/>
              <a:cxnLst/>
              <a:rect l="l" t="t" r="r" b="b"/>
              <a:pathLst>
                <a:path w="340995" h="279400">
                  <a:moveTo>
                    <a:pt x="340598" y="0"/>
                  </a:moveTo>
                  <a:lnTo>
                    <a:pt x="0" y="11000"/>
                  </a:lnTo>
                  <a:lnTo>
                    <a:pt x="139539" y="108780"/>
                  </a:lnTo>
                  <a:lnTo>
                    <a:pt x="145040" y="279079"/>
                  </a:lnTo>
                  <a:lnTo>
                    <a:pt x="3405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525569" y="2741521"/>
            <a:ext cx="2862580" cy="2284730"/>
            <a:chOff x="3525569" y="2741521"/>
            <a:chExt cx="2862580" cy="2284730"/>
          </a:xfrm>
        </p:grpSpPr>
        <p:sp>
          <p:nvSpPr>
            <p:cNvPr id="25" name="object 25"/>
            <p:cNvSpPr/>
            <p:nvPr/>
          </p:nvSpPr>
          <p:spPr>
            <a:xfrm>
              <a:off x="3563669" y="2881993"/>
              <a:ext cx="2634615" cy="259715"/>
            </a:xfrm>
            <a:custGeom>
              <a:avLst/>
              <a:gdLst/>
              <a:ahLst/>
              <a:cxnLst/>
              <a:rect l="l" t="t" r="r" b="b"/>
              <a:pathLst>
                <a:path w="2634615" h="259714">
                  <a:moveTo>
                    <a:pt x="0" y="259271"/>
                  </a:moveTo>
                  <a:lnTo>
                    <a:pt x="2596520" y="3731"/>
                  </a:lnTo>
                  <a:lnTo>
                    <a:pt x="263443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69430" y="2741521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30">
                  <a:moveTo>
                    <a:pt x="0" y="0"/>
                  </a:moveTo>
                  <a:lnTo>
                    <a:pt x="90760" y="144204"/>
                  </a:lnTo>
                  <a:lnTo>
                    <a:pt x="29853" y="303335"/>
                  </a:lnTo>
                  <a:lnTo>
                    <a:pt x="318260" y="12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47523" y="3003325"/>
              <a:ext cx="1524635" cy="1984375"/>
            </a:xfrm>
            <a:custGeom>
              <a:avLst/>
              <a:gdLst/>
              <a:ahLst/>
              <a:cxnLst/>
              <a:rect l="l" t="t" r="r" b="b"/>
              <a:pathLst>
                <a:path w="1524635" h="1984375">
                  <a:moveTo>
                    <a:pt x="0" y="1984364"/>
                  </a:moveTo>
                  <a:lnTo>
                    <a:pt x="1500921" y="30215"/>
                  </a:lnTo>
                  <a:lnTo>
                    <a:pt x="152412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1165" y="2852244"/>
              <a:ext cx="306705" cy="334645"/>
            </a:xfrm>
            <a:custGeom>
              <a:avLst/>
              <a:gdLst/>
              <a:ahLst/>
              <a:cxnLst/>
              <a:rect l="l" t="t" r="r" b="b"/>
              <a:pathLst>
                <a:path w="306704" h="334644">
                  <a:moveTo>
                    <a:pt x="306527" y="0"/>
                  </a:moveTo>
                  <a:lnTo>
                    <a:pt x="0" y="148896"/>
                  </a:lnTo>
                  <a:lnTo>
                    <a:pt x="167279" y="181296"/>
                  </a:lnTo>
                  <a:lnTo>
                    <a:pt x="241726" y="334559"/>
                  </a:lnTo>
                  <a:lnTo>
                    <a:pt x="306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884169" y="266928"/>
            <a:ext cx="7233920" cy="2546350"/>
          </a:xfrm>
          <a:prstGeom prst="rect">
            <a:avLst/>
          </a:prstGeom>
        </p:spPr>
        <p:txBody>
          <a:bodyPr vert="horz" wrap="square" lIns="0" tIns="370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8000" spc="70" dirty="0"/>
              <a:t>Vector</a:t>
            </a:r>
            <a:r>
              <a:rPr sz="8000" spc="-55" dirty="0"/>
              <a:t> </a:t>
            </a:r>
            <a:r>
              <a:rPr sz="8000" spc="254" dirty="0"/>
              <a:t>Addition</a:t>
            </a:r>
            <a:endParaRPr sz="8000" dirty="0"/>
          </a:p>
          <a:p>
            <a:pPr marL="1664335">
              <a:lnSpc>
                <a:spcPct val="100000"/>
              </a:lnSpc>
              <a:spcBef>
                <a:spcPts val="1720"/>
              </a:spcBef>
            </a:pPr>
            <a:endParaRPr sz="4750" dirty="0">
              <a:latin typeface="MingLiU_HKSCS-ExtB"/>
              <a:cs typeface="MingLiU_HKSCS-Ext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24">
                <a:extLst>
                  <a:ext uri="{FF2B5EF4-FFF2-40B4-BE49-F238E27FC236}">
                    <a16:creationId xmlns:a16="http://schemas.microsoft.com/office/drawing/2014/main" id="{4A662BFA-E087-898A-BDD9-64BB0F54E7E4}"/>
                  </a:ext>
                </a:extLst>
              </p:cNvPr>
              <p:cNvSpPr txBox="1"/>
              <p:nvPr/>
            </p:nvSpPr>
            <p:spPr>
              <a:xfrm>
                <a:off x="8280633" y="5175386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4" name="CuadroTexto 24">
                <a:extLst>
                  <a:ext uri="{FF2B5EF4-FFF2-40B4-BE49-F238E27FC236}">
                    <a16:creationId xmlns:a16="http://schemas.microsoft.com/office/drawing/2014/main" id="{4A662BFA-E087-898A-BDD9-64BB0F54E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33" y="5175386"/>
                <a:ext cx="59792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1747704E-5538-4FAC-8657-946F17BC606B}"/>
                  </a:ext>
                </a:extLst>
              </p:cNvPr>
              <p:cNvSpPr txBox="1"/>
              <p:nvPr/>
            </p:nvSpPr>
            <p:spPr>
              <a:xfrm>
                <a:off x="3461421" y="3602592"/>
                <a:ext cx="1497654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1747704E-5538-4FAC-8657-946F17BC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21" y="3602592"/>
                <a:ext cx="1497654" cy="79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A07D75-2741-ADFD-FB72-0E28B1104848}"/>
                  </a:ext>
                </a:extLst>
              </p:cNvPr>
              <p:cNvSpPr txBox="1"/>
              <p:nvPr/>
            </p:nvSpPr>
            <p:spPr>
              <a:xfrm>
                <a:off x="2285884" y="3587697"/>
                <a:ext cx="421347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A07D75-2741-ADFD-FB72-0E28B1104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84" y="3587697"/>
                <a:ext cx="421347" cy="798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24">
                <a:extLst>
                  <a:ext uri="{FF2B5EF4-FFF2-40B4-BE49-F238E27FC236}">
                    <a16:creationId xmlns:a16="http://schemas.microsoft.com/office/drawing/2014/main" id="{E9BE37BD-C973-92D2-A983-97CBC7B1B3CE}"/>
                  </a:ext>
                </a:extLst>
              </p:cNvPr>
              <p:cNvSpPr txBox="1"/>
              <p:nvPr/>
            </p:nvSpPr>
            <p:spPr>
              <a:xfrm>
                <a:off x="4374188" y="2276647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CuadroTexto 24">
                <a:extLst>
                  <a:ext uri="{FF2B5EF4-FFF2-40B4-BE49-F238E27FC236}">
                    <a16:creationId xmlns:a16="http://schemas.microsoft.com/office/drawing/2014/main" id="{E9BE37BD-C973-92D2-A983-97CBC7B1B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188" y="2276647"/>
                <a:ext cx="59792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2E84125-AAFB-628F-C92D-CB4AE27D2D93}"/>
                  </a:ext>
                </a:extLst>
              </p:cNvPr>
              <p:cNvSpPr txBox="1"/>
              <p:nvPr/>
            </p:nvSpPr>
            <p:spPr>
              <a:xfrm>
                <a:off x="5614342" y="3847145"/>
                <a:ext cx="421347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2E84125-AAFB-628F-C92D-CB4AE27D2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42" y="3847145"/>
                <a:ext cx="421347" cy="7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24">
                <a:extLst>
                  <a:ext uri="{FF2B5EF4-FFF2-40B4-BE49-F238E27FC236}">
                    <a16:creationId xmlns:a16="http://schemas.microsoft.com/office/drawing/2014/main" id="{0C533CAF-017E-C4D7-0F28-3748AE2ABE25}"/>
                  </a:ext>
                </a:extLst>
              </p:cNvPr>
              <p:cNvSpPr txBox="1"/>
              <p:nvPr/>
            </p:nvSpPr>
            <p:spPr>
              <a:xfrm>
                <a:off x="3162460" y="5169941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8" name="CuadroTexto 24">
                <a:extLst>
                  <a:ext uri="{FF2B5EF4-FFF2-40B4-BE49-F238E27FC236}">
                    <a16:creationId xmlns:a16="http://schemas.microsoft.com/office/drawing/2014/main" id="{0C533CAF-017E-C4D7-0F28-3748AE2AB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60" y="5169941"/>
                <a:ext cx="59792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FDFDC4-FFC4-E262-EE6D-F5D29E8F0B57}"/>
                  </a:ext>
                </a:extLst>
              </p:cNvPr>
              <p:cNvSpPr txBox="1"/>
              <p:nvPr/>
            </p:nvSpPr>
            <p:spPr>
              <a:xfrm>
                <a:off x="10680107" y="3897719"/>
                <a:ext cx="421347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FDFDC4-FFC4-E262-EE6D-F5D29E8F0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107" y="3897719"/>
                <a:ext cx="421347" cy="7988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53">
                <a:extLst>
                  <a:ext uri="{FF2B5EF4-FFF2-40B4-BE49-F238E27FC236}">
                    <a16:creationId xmlns:a16="http://schemas.microsoft.com/office/drawing/2014/main" id="{E71079C3-5AAA-12BF-10E2-5E52E4DD1C6A}"/>
                  </a:ext>
                </a:extLst>
              </p:cNvPr>
              <p:cNvSpPr txBox="1"/>
              <p:nvPr/>
            </p:nvSpPr>
            <p:spPr>
              <a:xfrm>
                <a:off x="8091956" y="3238575"/>
                <a:ext cx="1497654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0" name="ZoneTexte 53">
                <a:extLst>
                  <a:ext uri="{FF2B5EF4-FFF2-40B4-BE49-F238E27FC236}">
                    <a16:creationId xmlns:a16="http://schemas.microsoft.com/office/drawing/2014/main" id="{E71079C3-5AAA-12BF-10E2-5E52E4DD1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956" y="3238575"/>
                <a:ext cx="1497654" cy="798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24">
                <a:extLst>
                  <a:ext uri="{FF2B5EF4-FFF2-40B4-BE49-F238E27FC236}">
                    <a16:creationId xmlns:a16="http://schemas.microsoft.com/office/drawing/2014/main" id="{6F071E65-55EB-18BF-63DF-ED0CA8F8218A}"/>
                  </a:ext>
                </a:extLst>
              </p:cNvPr>
              <p:cNvSpPr txBox="1"/>
              <p:nvPr/>
            </p:nvSpPr>
            <p:spPr>
              <a:xfrm>
                <a:off x="1663419" y="8380426"/>
                <a:ext cx="2660986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4000" dirty="0">
                    <a:solidFill>
                      <a:srgbClr val="000000"/>
                    </a:solidFill>
                  </a:rPr>
                  <a:t> = (1, 2, 3) </a:t>
                </a:r>
              </a:p>
            </p:txBody>
          </p:sp>
        </mc:Choice>
        <mc:Fallback>
          <p:sp>
            <p:nvSpPr>
              <p:cNvPr id="10" name="CuadroTexto 24">
                <a:extLst>
                  <a:ext uri="{FF2B5EF4-FFF2-40B4-BE49-F238E27FC236}">
                    <a16:creationId xmlns:a16="http://schemas.microsoft.com/office/drawing/2014/main" id="{6F071E65-55EB-18BF-63DF-ED0CA8F8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19" y="8380426"/>
                <a:ext cx="2660986" cy="707886"/>
              </a:xfrm>
              <a:prstGeom prst="rect">
                <a:avLst/>
              </a:prstGeom>
              <a:blipFill>
                <a:blip r:embed="rId10"/>
                <a:stretch>
                  <a:fillRect t="-15517" r="-7569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02B562-2F6B-43B3-7A60-CA98EC43A999}"/>
                  </a:ext>
                </a:extLst>
              </p:cNvPr>
              <p:cNvSpPr txBox="1"/>
              <p:nvPr/>
            </p:nvSpPr>
            <p:spPr>
              <a:xfrm>
                <a:off x="4332724" y="8289439"/>
                <a:ext cx="3007876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 3, 4)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02B562-2F6B-43B3-7A60-CA98EC43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724" y="8289439"/>
                <a:ext cx="3007876" cy="798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53">
                <a:extLst>
                  <a:ext uri="{FF2B5EF4-FFF2-40B4-BE49-F238E27FC236}">
                    <a16:creationId xmlns:a16="http://schemas.microsoft.com/office/drawing/2014/main" id="{941E374E-A626-C056-EE5A-34BCFB3C1E2B}"/>
                  </a:ext>
                </a:extLst>
              </p:cNvPr>
              <p:cNvSpPr txBox="1"/>
              <p:nvPr/>
            </p:nvSpPr>
            <p:spPr>
              <a:xfrm>
                <a:off x="7702324" y="8289439"/>
                <a:ext cx="4695644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4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4000" dirty="0">
                    <a:solidFill>
                      <a:srgbClr val="000000"/>
                    </a:solidFill>
                  </a:rPr>
                  <a:t> = (1-2, 2-3, 3-4)</a:t>
                </a:r>
              </a:p>
            </p:txBody>
          </p:sp>
        </mc:Choice>
        <mc:Fallback>
          <p:sp>
            <p:nvSpPr>
              <p:cNvPr id="12" name="ZoneTexte 53">
                <a:extLst>
                  <a:ext uri="{FF2B5EF4-FFF2-40B4-BE49-F238E27FC236}">
                    <a16:creationId xmlns:a16="http://schemas.microsoft.com/office/drawing/2014/main" id="{941E374E-A626-C056-EE5A-34BCFB3C1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24" y="8289439"/>
                <a:ext cx="4695644" cy="798873"/>
              </a:xfrm>
              <a:prstGeom prst="rect">
                <a:avLst/>
              </a:prstGeom>
              <a:blipFill>
                <a:blip r:embed="rId12"/>
                <a:stretch>
                  <a:fillRect t="-2290" r="-4026" b="-3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685800"/>
            <a:ext cx="105098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10" dirty="0"/>
              <a:t>Cartesian</a:t>
            </a:r>
            <a:r>
              <a:rPr sz="8000" spc="-10" dirty="0"/>
              <a:t> </a:t>
            </a:r>
            <a:r>
              <a:rPr sz="8000" spc="170" dirty="0"/>
              <a:t>Coordinates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6324600"/>
            <a:ext cx="9886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170" dirty="0">
                <a:latin typeface="Trebuchet MS"/>
                <a:cs typeface="Trebuchet MS"/>
              </a:rPr>
              <a:t>X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5" dirty="0">
                <a:latin typeface="Trebuchet MS"/>
                <a:cs typeface="Trebuchet MS"/>
              </a:rPr>
              <a:t>Y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can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be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any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(usually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E220C"/>
                </a:solidFill>
                <a:latin typeface="Trebuchet MS"/>
                <a:cs typeface="Trebuchet MS"/>
              </a:rPr>
              <a:t>orthogonal</a:t>
            </a:r>
            <a:r>
              <a:rPr sz="3200" spc="-75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-150" dirty="0">
                <a:solidFill>
                  <a:srgbClr val="0076BA"/>
                </a:solidFill>
                <a:latin typeface="Trebuchet MS"/>
                <a:cs typeface="Trebuchet MS"/>
              </a:rPr>
              <a:t>unit</a:t>
            </a:r>
            <a:r>
              <a:rPr sz="3200" spc="-150" dirty="0">
                <a:latin typeface="Trebuchet MS"/>
                <a:cs typeface="Trebuchet MS"/>
              </a:rPr>
              <a:t>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vectors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582" y="2462639"/>
            <a:ext cx="7423636" cy="34255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410" y="7425584"/>
            <a:ext cx="1194435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b="1" spc="459" dirty="0">
                <a:latin typeface="Palatino Linotype"/>
                <a:cs typeface="Palatino Linotype"/>
              </a:rPr>
              <a:t>A</a:t>
            </a:r>
            <a:r>
              <a:rPr sz="4750" b="1" spc="50" dirty="0">
                <a:latin typeface="Palatino Linotype"/>
                <a:cs typeface="Palatino Linotype"/>
              </a:rPr>
              <a:t> </a:t>
            </a:r>
            <a:r>
              <a:rPr sz="4750" spc="254" dirty="0">
                <a:latin typeface="Tahoma"/>
                <a:cs typeface="Tahoma"/>
              </a:rPr>
              <a:t>=</a:t>
            </a:r>
            <a:endParaRPr sz="47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9788" y="7183269"/>
            <a:ext cx="1666812" cy="7476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125" b="1" spc="810" baseline="-22807" dirty="0">
                <a:latin typeface="Palatino Linotype"/>
                <a:cs typeface="Palatino Linotype"/>
              </a:rPr>
              <a:t>A</a:t>
            </a:r>
            <a:r>
              <a:rPr sz="3350" i="1" spc="540" dirty="0">
                <a:latin typeface="Calibri"/>
                <a:cs typeface="Calibri"/>
              </a:rPr>
              <a:t>T</a:t>
            </a:r>
            <a:r>
              <a:rPr lang="en-US" sz="3350" i="1" spc="540" dirty="0">
                <a:latin typeface="Calibri"/>
                <a:cs typeface="Calibri"/>
              </a:rPr>
              <a:t> </a:t>
            </a:r>
            <a:r>
              <a:rPr lang="en-US" sz="4750" spc="540" dirty="0">
                <a:latin typeface="Calibri"/>
                <a:cs typeface="Calibri"/>
              </a:rPr>
              <a:t>=</a:t>
            </a:r>
            <a:endParaRPr sz="47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C7523D1-AB91-4FDD-B401-4E5436A5D9DB}"/>
                  </a:ext>
                </a:extLst>
              </p:cNvPr>
              <p:cNvSpPr txBox="1"/>
              <p:nvPr/>
            </p:nvSpPr>
            <p:spPr>
              <a:xfrm>
                <a:off x="2108845" y="6864293"/>
                <a:ext cx="1785425" cy="189378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7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7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7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C7523D1-AB91-4FDD-B401-4E5436A5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5" y="6864293"/>
                <a:ext cx="1785425" cy="1893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C0A477-9F63-4EAE-A858-00385347B0DE}"/>
                  </a:ext>
                </a:extLst>
              </p:cNvPr>
              <p:cNvSpPr txBox="1"/>
              <p:nvPr/>
            </p:nvSpPr>
            <p:spPr>
              <a:xfrm>
                <a:off x="5638297" y="7183269"/>
                <a:ext cx="2027927" cy="95410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5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C0A477-9F63-4EAE-A858-00385347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297" y="7183269"/>
                <a:ext cx="202792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C746E1E3-92B6-4CB3-A786-2C188A3CD70F}"/>
                  </a:ext>
                </a:extLst>
              </p:cNvPr>
              <p:cNvSpPr txBox="1"/>
              <p:nvPr/>
            </p:nvSpPr>
            <p:spPr>
              <a:xfrm>
                <a:off x="7785797" y="7155901"/>
                <a:ext cx="4856842" cy="102406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50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5000" i="0">
                          <a:solidFill>
                            <a:srgbClr val="E712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50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5000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5000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50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5000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5000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5000" dirty="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C746E1E3-92B6-4CB3-A786-2C188A3C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97" y="7155901"/>
                <a:ext cx="4856842" cy="1024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685800"/>
            <a:ext cx="96246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70" dirty="0"/>
              <a:t>Vector</a:t>
            </a:r>
            <a:r>
              <a:rPr sz="8000" spc="-25" dirty="0"/>
              <a:t> </a:t>
            </a:r>
            <a:r>
              <a:rPr sz="8000" spc="250" dirty="0"/>
              <a:t>Multiplication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30300" y="2987565"/>
            <a:ext cx="8199755" cy="2820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solidFill>
                  <a:srgbClr val="EE220C"/>
                </a:solidFill>
                <a:latin typeface="Trebuchet MS"/>
                <a:cs typeface="Trebuchet MS"/>
              </a:rPr>
              <a:t>Dot</a:t>
            </a:r>
            <a:r>
              <a:rPr sz="3200" spc="-110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E220C"/>
                </a:solidFill>
                <a:latin typeface="Trebuchet MS"/>
                <a:cs typeface="Trebuchet MS"/>
              </a:rPr>
              <a:t>product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75" dirty="0">
                <a:latin typeface="Trebuchet MS"/>
                <a:cs typeface="Trebuchet MS"/>
              </a:rPr>
              <a:t>Cross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product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15" dirty="0">
                <a:latin typeface="Trebuchet MS"/>
                <a:cs typeface="Trebuchet MS"/>
              </a:rPr>
              <a:t>Orthonormal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bases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coordinate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frames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685800"/>
            <a:ext cx="93808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40" dirty="0"/>
              <a:t>Dot</a:t>
            </a:r>
            <a:r>
              <a:rPr sz="8000" spc="-25" dirty="0"/>
              <a:t> </a:t>
            </a:r>
            <a:r>
              <a:rPr sz="8000" dirty="0"/>
              <a:t>(scalar)</a:t>
            </a:r>
            <a:r>
              <a:rPr sz="8000" spc="-20" dirty="0"/>
              <a:t> </a:t>
            </a:r>
            <a:r>
              <a:rPr sz="8000" spc="250" dirty="0"/>
              <a:t>Product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3555281" y="2828986"/>
            <a:ext cx="5462270" cy="2351405"/>
            <a:chOff x="3555281" y="2828986"/>
            <a:chExt cx="5462270" cy="2351405"/>
          </a:xfrm>
        </p:grpSpPr>
        <p:sp>
          <p:nvSpPr>
            <p:cNvPr id="4" name="object 4"/>
            <p:cNvSpPr/>
            <p:nvPr/>
          </p:nvSpPr>
          <p:spPr>
            <a:xfrm>
              <a:off x="3599884" y="4602401"/>
              <a:ext cx="5227955" cy="536575"/>
            </a:xfrm>
            <a:custGeom>
              <a:avLst/>
              <a:gdLst/>
              <a:ahLst/>
              <a:cxnLst/>
              <a:rect l="l" t="t" r="r" b="b"/>
              <a:pathLst>
                <a:path w="5227955" h="536575">
                  <a:moveTo>
                    <a:pt x="0" y="536234"/>
                  </a:moveTo>
                  <a:lnTo>
                    <a:pt x="5190022" y="3887"/>
                  </a:lnTo>
                  <a:lnTo>
                    <a:pt x="5227923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98555" y="4462459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1352" y="143830"/>
                  </a:lnTo>
                  <a:lnTo>
                    <a:pt x="31101" y="303208"/>
                  </a:lnTo>
                  <a:lnTo>
                    <a:pt x="318759" y="120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3381" y="2928262"/>
              <a:ext cx="3625850" cy="2214245"/>
            </a:xfrm>
            <a:custGeom>
              <a:avLst/>
              <a:gdLst/>
              <a:ahLst/>
              <a:cxnLst/>
              <a:rect l="l" t="t" r="r" b="b"/>
              <a:pathLst>
                <a:path w="3625850" h="2214245">
                  <a:moveTo>
                    <a:pt x="0" y="2213756"/>
                  </a:moveTo>
                  <a:lnTo>
                    <a:pt x="3592943" y="19855"/>
                  </a:lnTo>
                  <a:lnTo>
                    <a:pt x="362546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1869" y="2828986"/>
              <a:ext cx="339725" cy="288925"/>
            </a:xfrm>
            <a:custGeom>
              <a:avLst/>
              <a:gdLst/>
              <a:ahLst/>
              <a:cxnLst/>
              <a:rect l="l" t="t" r="r" b="b"/>
              <a:pathLst>
                <a:path w="339725" h="288925">
                  <a:moveTo>
                    <a:pt x="339558" y="0"/>
                  </a:moveTo>
                  <a:lnTo>
                    <a:pt x="0" y="28774"/>
                  </a:lnTo>
                  <a:lnTo>
                    <a:pt x="144456" y="119132"/>
                  </a:lnTo>
                  <a:lnTo>
                    <a:pt x="158842" y="288912"/>
                  </a:lnTo>
                  <a:lnTo>
                    <a:pt x="339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7696200" y="6402854"/>
            <a:ext cx="3307715" cy="669414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38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30" dirty="0">
                <a:latin typeface="Trebuchet MS"/>
                <a:cs typeface="Trebuchet MS"/>
              </a:rPr>
              <a:t>For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unit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vectors</a:t>
            </a:r>
            <a:endParaRPr sz="32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24">
                <a:extLst>
                  <a:ext uri="{FF2B5EF4-FFF2-40B4-BE49-F238E27FC236}">
                    <a16:creationId xmlns:a16="http://schemas.microsoft.com/office/drawing/2014/main" id="{DB0523A1-9083-14DA-EF32-32A55667910B}"/>
                  </a:ext>
                </a:extLst>
              </p:cNvPr>
              <p:cNvSpPr txBox="1"/>
              <p:nvPr/>
            </p:nvSpPr>
            <p:spPr>
              <a:xfrm>
                <a:off x="6501129" y="4959904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CuadroTexto 24">
                <a:extLst>
                  <a:ext uri="{FF2B5EF4-FFF2-40B4-BE49-F238E27FC236}">
                    <a16:creationId xmlns:a16="http://schemas.microsoft.com/office/drawing/2014/main" id="{DB0523A1-9083-14DA-EF32-32A556679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129" y="4959904"/>
                <a:ext cx="59792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68D66-8D1B-FBD7-8C0E-CC08D6FBB40B}"/>
                  </a:ext>
                </a:extLst>
              </p:cNvPr>
              <p:cNvSpPr txBox="1"/>
              <p:nvPr/>
            </p:nvSpPr>
            <p:spPr>
              <a:xfrm>
                <a:off x="5172322" y="3205102"/>
                <a:ext cx="421347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68D66-8D1B-FBD7-8C0E-CC08D6FBB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22" y="3205102"/>
                <a:ext cx="421347" cy="79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B752FC9-DCDF-46B5-BD1F-0855B33A7A9D}"/>
                  </a:ext>
                </a:extLst>
              </p:cNvPr>
              <p:cNvSpPr txBox="1"/>
              <p:nvPr/>
            </p:nvSpPr>
            <p:spPr>
              <a:xfrm>
                <a:off x="4682252" y="4191405"/>
                <a:ext cx="730007" cy="89255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5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B752FC9-DCDF-46B5-BD1F-0855B33A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252" y="4191405"/>
                <a:ext cx="730007" cy="892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472A676F-0031-41BF-9AE4-2348357B607B}"/>
                  </a:ext>
                </a:extLst>
              </p:cNvPr>
              <p:cNvSpPr txBox="1"/>
              <p:nvPr/>
            </p:nvSpPr>
            <p:spPr>
              <a:xfrm>
                <a:off x="1617408" y="5828496"/>
                <a:ext cx="5766194" cy="103720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5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en-US" sz="5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5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472A676F-0031-41BF-9AE4-2348357B6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08" y="5828496"/>
                <a:ext cx="5766194" cy="1037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5A1C8E1D-EC15-4508-B7E3-8A1C6E798BEE}"/>
                  </a:ext>
                </a:extLst>
              </p:cNvPr>
              <p:cNvSpPr txBox="1"/>
              <p:nvPr/>
            </p:nvSpPr>
            <p:spPr>
              <a:xfrm>
                <a:off x="1841500" y="7103202"/>
                <a:ext cx="4638257" cy="208839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5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5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5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5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5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5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5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5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5A1C8E1D-EC15-4508-B7E3-8A1C6E79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0" y="7103202"/>
                <a:ext cx="4638257" cy="2088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6FA155D-4D5E-334F-E7E5-F8604C726404}"/>
                  </a:ext>
                </a:extLst>
              </p:cNvPr>
              <p:cNvSpPr txBox="1"/>
              <p:nvPr/>
            </p:nvSpPr>
            <p:spPr>
              <a:xfrm>
                <a:off x="6788728" y="7157740"/>
                <a:ext cx="6502400" cy="867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5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altLang="zh-CN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4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altLang="zh-C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6FA155D-4D5E-334F-E7E5-F8604C726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28" y="7157740"/>
                <a:ext cx="6502400" cy="8677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685800"/>
            <a:ext cx="93808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40" dirty="0"/>
              <a:t>Dot</a:t>
            </a:r>
            <a:r>
              <a:rPr sz="8000" spc="-25" dirty="0"/>
              <a:t> </a:t>
            </a:r>
            <a:r>
              <a:rPr sz="8000" dirty="0"/>
              <a:t>(scalar)</a:t>
            </a:r>
            <a:r>
              <a:rPr sz="8000" spc="-20" dirty="0"/>
              <a:t> </a:t>
            </a:r>
            <a:r>
              <a:rPr sz="8000" spc="250" dirty="0"/>
              <a:t>Product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990600" y="3073400"/>
            <a:ext cx="2329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15" dirty="0">
                <a:latin typeface="Trebuchet MS"/>
                <a:cs typeface="Trebuchet MS"/>
              </a:rPr>
              <a:t>Properties</a:t>
            </a:r>
            <a:endParaRPr sz="32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C34B2-D2D2-8E72-E5E6-5D8BBF1C7B06}"/>
                  </a:ext>
                </a:extLst>
              </p:cNvPr>
              <p:cNvSpPr txBox="1"/>
              <p:nvPr/>
            </p:nvSpPr>
            <p:spPr>
              <a:xfrm>
                <a:off x="1816100" y="3936606"/>
                <a:ext cx="6502400" cy="94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C34B2-D2D2-8E72-E5E6-5D8BBF1C7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3936606"/>
                <a:ext cx="6502400" cy="94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B871EA-E25D-E531-DFD6-106930508993}"/>
                  </a:ext>
                </a:extLst>
              </p:cNvPr>
              <p:cNvSpPr txBox="1"/>
              <p:nvPr/>
            </p:nvSpPr>
            <p:spPr>
              <a:xfrm>
                <a:off x="1803400" y="4876800"/>
                <a:ext cx="6502400" cy="94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4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4800" dirty="0"/>
                  <a:t> </a:t>
                </a:r>
                <a:r>
                  <a:rPr lang="en-US" altLang="zh-CN" sz="48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sz="4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B871EA-E25D-E531-DFD6-106930508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0" y="4876800"/>
                <a:ext cx="6502400" cy="940194"/>
              </a:xfrm>
              <a:prstGeom prst="rect">
                <a:avLst/>
              </a:prstGeom>
              <a:blipFill>
                <a:blip r:embed="rId3"/>
                <a:stretch>
                  <a:fillRect t="-2597" b="-3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AD193-BC22-DE36-1273-A622F92D9460}"/>
                  </a:ext>
                </a:extLst>
              </p:cNvPr>
              <p:cNvSpPr txBox="1"/>
              <p:nvPr/>
            </p:nvSpPr>
            <p:spPr>
              <a:xfrm>
                <a:off x="1790700" y="5816994"/>
                <a:ext cx="8369300" cy="99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n-US" altLang="zh-CN" sz="4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n-US" altLang="zh-C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4800" dirty="0"/>
                  <a:t>)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AD193-BC22-DE36-1273-A622F92D9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5816994"/>
                <a:ext cx="8369300" cy="999441"/>
              </a:xfrm>
              <a:prstGeom prst="rect">
                <a:avLst/>
              </a:prstGeom>
              <a:blipFill>
                <a:blip r:embed="rId4"/>
                <a:stretch>
                  <a:fillRect b="-28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287020"/>
            <a:ext cx="9617075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38400" marR="5080" indent="-2425700">
              <a:lnSpc>
                <a:spcPts val="8100"/>
              </a:lnSpc>
              <a:spcBef>
                <a:spcPts val="65"/>
              </a:spcBef>
            </a:pPr>
            <a:r>
              <a:rPr sz="6650" spc="195" dirty="0"/>
              <a:t>Dot</a:t>
            </a:r>
            <a:r>
              <a:rPr sz="6650" spc="-35" dirty="0"/>
              <a:t> </a:t>
            </a:r>
            <a:r>
              <a:rPr sz="6650" spc="204" dirty="0"/>
              <a:t>Product</a:t>
            </a:r>
            <a:r>
              <a:rPr sz="6650" spc="-30" dirty="0"/>
              <a:t> </a:t>
            </a:r>
            <a:r>
              <a:rPr sz="6650" spc="114" dirty="0"/>
              <a:t>in</a:t>
            </a:r>
            <a:r>
              <a:rPr sz="6650" spc="-30" dirty="0"/>
              <a:t> </a:t>
            </a:r>
            <a:r>
              <a:rPr sz="6650" spc="90" dirty="0"/>
              <a:t>Cartesian </a:t>
            </a:r>
            <a:r>
              <a:rPr sz="6650" spc="-1830" dirty="0"/>
              <a:t> </a:t>
            </a:r>
            <a:r>
              <a:rPr sz="6650" spc="135" dirty="0"/>
              <a:t>Coordinates</a:t>
            </a:r>
            <a:endParaRPr sz="6650"/>
          </a:p>
        </p:txBody>
      </p:sp>
      <p:sp>
        <p:nvSpPr>
          <p:cNvPr id="13" name="object 13"/>
          <p:cNvSpPr txBox="1"/>
          <p:nvPr/>
        </p:nvSpPr>
        <p:spPr>
          <a:xfrm>
            <a:off x="990600" y="2844800"/>
            <a:ext cx="909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55" dirty="0">
                <a:latin typeface="Trebuchet MS"/>
                <a:cs typeface="Trebuchet MS"/>
              </a:rPr>
              <a:t>Component-wise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multiplication,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then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adding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up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9700" y="3408679"/>
            <a:ext cx="1330960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81965" algn="l"/>
              </a:tabLst>
            </a:pPr>
            <a:r>
              <a:rPr sz="6075" spc="225" baseline="-6858" dirty="0">
                <a:latin typeface="Arial MT"/>
                <a:cs typeface="Arial MT"/>
              </a:rPr>
              <a:t>-	</a:t>
            </a:r>
            <a:r>
              <a:rPr sz="2800" spc="-105" dirty="0">
                <a:latin typeface="Arial MT"/>
                <a:cs typeface="Arial MT"/>
              </a:rPr>
              <a:t>In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55" dirty="0">
                <a:latin typeface="Arial MT"/>
                <a:cs typeface="Arial MT"/>
              </a:rPr>
              <a:t>2D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100" y="6113779"/>
            <a:ext cx="216535" cy="6373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r>
              <a:rPr lang="en-US" sz="4050" spc="150" dirty="0">
                <a:latin typeface="Arial MT"/>
                <a:cs typeface="Arial MT"/>
              </a:rPr>
              <a:t> </a:t>
            </a:r>
            <a:endParaRPr sz="405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966E3-C9F1-09F9-B613-4BCE1EFA0D48}"/>
                  </a:ext>
                </a:extLst>
              </p:cNvPr>
              <p:cNvSpPr txBox="1"/>
              <p:nvPr/>
            </p:nvSpPr>
            <p:spPr>
              <a:xfrm>
                <a:off x="1619014" y="4410681"/>
                <a:ext cx="1771003" cy="94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4800" dirty="0"/>
                  <a:t> </a:t>
                </a:r>
                <a:r>
                  <a:rPr lang="en-US" altLang="zh-CN" sz="4800" dirty="0"/>
                  <a:t>=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966E3-C9F1-09F9-B613-4BCE1EFA0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14" y="4410681"/>
                <a:ext cx="1771003" cy="940194"/>
              </a:xfrm>
              <a:prstGeom prst="rect">
                <a:avLst/>
              </a:prstGeom>
              <a:blipFill>
                <a:blip r:embed="rId2"/>
                <a:stretch>
                  <a:fillRect t="-2597" r="-15517" b="-3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7771842-082C-4847-862A-210033225115}"/>
                  </a:ext>
                </a:extLst>
              </p:cNvPr>
              <p:cNvSpPr txBox="1"/>
              <p:nvPr/>
            </p:nvSpPr>
            <p:spPr>
              <a:xfrm>
                <a:off x="3216098" y="4262644"/>
                <a:ext cx="7565789" cy="132767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4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4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7771842-082C-4847-862A-210033225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098" y="4262644"/>
                <a:ext cx="7565789" cy="1327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8A74673-CED8-7226-FA5D-82A770A871E6}"/>
              </a:ext>
            </a:extLst>
          </p:cNvPr>
          <p:cNvSpPr txBox="1"/>
          <p:nvPr/>
        </p:nvSpPr>
        <p:spPr>
          <a:xfrm>
            <a:off x="1619014" y="6220162"/>
            <a:ext cx="650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-105" dirty="0">
                <a:latin typeface="Arial MT"/>
                <a:cs typeface="Arial MT"/>
              </a:rPr>
              <a:t>In</a:t>
            </a:r>
            <a:r>
              <a:rPr lang="en-US" altLang="zh-CN" sz="2800" spc="-70" dirty="0">
                <a:latin typeface="Arial MT"/>
                <a:cs typeface="Arial MT"/>
              </a:rPr>
              <a:t> </a:t>
            </a:r>
            <a:r>
              <a:rPr lang="en-US" altLang="zh-CN" sz="2800" spc="-55" dirty="0">
                <a:latin typeface="Arial MT"/>
                <a:cs typeface="Arial MT"/>
              </a:rPr>
              <a:t>3D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DB9954-957C-2DE6-8E8F-FE0C4DD52FC1}"/>
                  </a:ext>
                </a:extLst>
              </p:cNvPr>
              <p:cNvSpPr txBox="1"/>
              <p:nvPr/>
            </p:nvSpPr>
            <p:spPr>
              <a:xfrm>
                <a:off x="1619013" y="7142572"/>
                <a:ext cx="1771003" cy="94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4800" dirty="0"/>
                  <a:t> </a:t>
                </a:r>
                <a:r>
                  <a:rPr lang="en-US" altLang="zh-CN" sz="4800" dirty="0"/>
                  <a:t>=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DB9954-957C-2DE6-8E8F-FE0C4DD52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13" y="7142572"/>
                <a:ext cx="1771003" cy="940194"/>
              </a:xfrm>
              <a:prstGeom prst="rect">
                <a:avLst/>
              </a:prstGeom>
              <a:blipFill>
                <a:blip r:embed="rId4"/>
                <a:stretch>
                  <a:fillRect t="-2597" r="-15517" b="-3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113">
                <a:extLst>
                  <a:ext uri="{FF2B5EF4-FFF2-40B4-BE49-F238E27FC236}">
                    <a16:creationId xmlns:a16="http://schemas.microsoft.com/office/drawing/2014/main" id="{C27E776C-1895-6DB7-F349-90FA680FCE1D}"/>
                  </a:ext>
                </a:extLst>
              </p:cNvPr>
              <p:cNvSpPr txBox="1"/>
              <p:nvPr/>
            </p:nvSpPr>
            <p:spPr>
              <a:xfrm>
                <a:off x="3305931" y="6643116"/>
                <a:ext cx="9516451" cy="194405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4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4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4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rgbClr val="00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</a:rPr>
                  <a:t> </a:t>
                </a:r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1" name="CaixaDeTexto 113">
                <a:extLst>
                  <a:ext uri="{FF2B5EF4-FFF2-40B4-BE49-F238E27FC236}">
                    <a16:creationId xmlns:a16="http://schemas.microsoft.com/office/drawing/2014/main" id="{C27E776C-1895-6DB7-F349-90FA680FC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31" y="6643116"/>
                <a:ext cx="9516451" cy="1944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16280"/>
            <a:ext cx="10997565" cy="1208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50" spc="240" dirty="0"/>
              <a:t>Dot</a:t>
            </a:r>
            <a:r>
              <a:rPr sz="7750" spc="-25" dirty="0"/>
              <a:t> </a:t>
            </a:r>
            <a:r>
              <a:rPr sz="7750" spc="250" dirty="0"/>
              <a:t>Product</a:t>
            </a:r>
            <a:r>
              <a:rPr sz="7750" spc="-25" dirty="0"/>
              <a:t> </a:t>
            </a:r>
            <a:r>
              <a:rPr sz="7750" spc="145" dirty="0"/>
              <a:t>in</a:t>
            </a:r>
            <a:r>
              <a:rPr sz="7750" spc="-25" dirty="0"/>
              <a:t> </a:t>
            </a:r>
            <a:r>
              <a:rPr sz="7750" spc="165" dirty="0"/>
              <a:t>Graphics</a:t>
            </a:r>
            <a:endParaRPr sz="7750"/>
          </a:p>
        </p:txBody>
      </p:sp>
      <p:sp>
        <p:nvSpPr>
          <p:cNvPr id="3" name="object 3"/>
          <p:cNvSpPr txBox="1"/>
          <p:nvPr/>
        </p:nvSpPr>
        <p:spPr>
          <a:xfrm>
            <a:off x="977900" y="3263900"/>
            <a:ext cx="10393045" cy="204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ts val="3820"/>
              </a:lnSpc>
              <a:spcBef>
                <a:spcPts val="10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25" dirty="0">
                <a:latin typeface="Trebuchet MS"/>
                <a:cs typeface="Trebuchet MS"/>
              </a:rPr>
              <a:t>Find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angle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between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two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vectors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ts val="3820"/>
              </a:lnSpc>
            </a:pPr>
            <a:r>
              <a:rPr sz="3200" spc="-145" dirty="0">
                <a:latin typeface="Trebuchet MS"/>
                <a:cs typeface="Trebuchet MS"/>
              </a:rPr>
              <a:t>(e.g.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cosine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angle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between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light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source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surface)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rebuchet MS"/>
              <a:cs typeface="Trebuchet MS"/>
            </a:endParaRPr>
          </a:p>
          <a:p>
            <a:pPr marL="469900" indent="-444500">
              <a:lnSpc>
                <a:spcPct val="100000"/>
              </a:lnSpc>
              <a:buSzPct val="145312"/>
              <a:buChar char="•"/>
              <a:tabLst>
                <a:tab pos="469900" algn="l"/>
              </a:tabLst>
            </a:pPr>
            <a:r>
              <a:rPr sz="3200" spc="20" dirty="0">
                <a:latin typeface="Trebuchet MS"/>
                <a:cs typeface="Trebuchet MS"/>
              </a:rPr>
              <a:t>Finding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70" dirty="0">
                <a:solidFill>
                  <a:srgbClr val="EE220C"/>
                </a:solidFill>
                <a:latin typeface="Trebuchet MS"/>
                <a:cs typeface="Trebuchet MS"/>
              </a:rPr>
              <a:t>projection</a:t>
            </a:r>
            <a:r>
              <a:rPr sz="3200" spc="-75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one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vector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on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another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46759"/>
            <a:ext cx="10965180" cy="11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00" spc="225" dirty="0"/>
              <a:t>Dot</a:t>
            </a:r>
            <a:r>
              <a:rPr sz="7100" spc="-20" dirty="0"/>
              <a:t> </a:t>
            </a:r>
            <a:r>
              <a:rPr sz="7100" spc="235" dirty="0"/>
              <a:t>Product</a:t>
            </a:r>
            <a:r>
              <a:rPr sz="7100" spc="-20" dirty="0"/>
              <a:t> </a:t>
            </a:r>
            <a:r>
              <a:rPr sz="7100" spc="225" dirty="0"/>
              <a:t>for</a:t>
            </a:r>
            <a:r>
              <a:rPr sz="7100" spc="-20" dirty="0"/>
              <a:t> </a:t>
            </a:r>
            <a:r>
              <a:rPr sz="7100" spc="180" dirty="0"/>
              <a:t>Projection</a:t>
            </a:r>
            <a:endParaRPr sz="7100"/>
          </a:p>
        </p:txBody>
      </p:sp>
      <p:grpSp>
        <p:nvGrpSpPr>
          <p:cNvPr id="3" name="object 3"/>
          <p:cNvGrpSpPr/>
          <p:nvPr/>
        </p:nvGrpSpPr>
        <p:grpSpPr>
          <a:xfrm>
            <a:off x="7223415" y="3818257"/>
            <a:ext cx="4721860" cy="2035810"/>
            <a:chOff x="7223415" y="3818257"/>
            <a:chExt cx="4721860" cy="2035810"/>
          </a:xfrm>
        </p:grpSpPr>
        <p:sp>
          <p:nvSpPr>
            <p:cNvPr id="4" name="object 4"/>
            <p:cNvSpPr/>
            <p:nvPr/>
          </p:nvSpPr>
          <p:spPr>
            <a:xfrm>
              <a:off x="7267131" y="5352212"/>
              <a:ext cx="4488815" cy="460375"/>
            </a:xfrm>
            <a:custGeom>
              <a:avLst/>
              <a:gdLst/>
              <a:ahLst/>
              <a:cxnLst/>
              <a:rect l="l" t="t" r="r" b="b"/>
              <a:pathLst>
                <a:path w="4488815" h="460375">
                  <a:moveTo>
                    <a:pt x="0" y="460371"/>
                  </a:moveTo>
                  <a:lnTo>
                    <a:pt x="4450410" y="3887"/>
                  </a:lnTo>
                  <a:lnTo>
                    <a:pt x="4488311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26189" y="5212270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1352" y="143828"/>
                  </a:lnTo>
                  <a:lnTo>
                    <a:pt x="31099" y="303208"/>
                  </a:lnTo>
                  <a:lnTo>
                    <a:pt x="318758" y="120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1515" y="3917534"/>
              <a:ext cx="3108325" cy="1898014"/>
            </a:xfrm>
            <a:custGeom>
              <a:avLst/>
              <a:gdLst/>
              <a:ahLst/>
              <a:cxnLst/>
              <a:rect l="l" t="t" r="r" b="b"/>
              <a:pathLst>
                <a:path w="3108325" h="1898014">
                  <a:moveTo>
                    <a:pt x="0" y="1897970"/>
                  </a:moveTo>
                  <a:lnTo>
                    <a:pt x="3075782" y="19855"/>
                  </a:lnTo>
                  <a:lnTo>
                    <a:pt x="3108299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92840" y="3818257"/>
              <a:ext cx="339725" cy="288925"/>
            </a:xfrm>
            <a:custGeom>
              <a:avLst/>
              <a:gdLst/>
              <a:ahLst/>
              <a:cxnLst/>
              <a:rect l="l" t="t" r="r" b="b"/>
              <a:pathLst>
                <a:path w="339725" h="288925">
                  <a:moveTo>
                    <a:pt x="339559" y="0"/>
                  </a:moveTo>
                  <a:lnTo>
                    <a:pt x="0" y="28774"/>
                  </a:lnTo>
                  <a:lnTo>
                    <a:pt x="144456" y="119132"/>
                  </a:lnTo>
                  <a:lnTo>
                    <a:pt x="158843" y="288912"/>
                  </a:lnTo>
                  <a:lnTo>
                    <a:pt x="339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9031" y="3852234"/>
            <a:ext cx="3689350" cy="1998980"/>
            <a:chOff x="7229031" y="3852234"/>
            <a:chExt cx="3689350" cy="1998980"/>
          </a:xfrm>
        </p:grpSpPr>
        <p:sp>
          <p:nvSpPr>
            <p:cNvPr id="12" name="object 12"/>
            <p:cNvSpPr/>
            <p:nvPr/>
          </p:nvSpPr>
          <p:spPr>
            <a:xfrm>
              <a:off x="10488596" y="3852234"/>
              <a:ext cx="187960" cy="1616710"/>
            </a:xfrm>
            <a:custGeom>
              <a:avLst/>
              <a:gdLst/>
              <a:ahLst/>
              <a:cxnLst/>
              <a:rect l="l" t="t" r="r" b="b"/>
              <a:pathLst>
                <a:path w="187959" h="1616710">
                  <a:moveTo>
                    <a:pt x="50617" y="0"/>
                  </a:moveTo>
                  <a:lnTo>
                    <a:pt x="187437" y="1611866"/>
                  </a:lnTo>
                  <a:lnTo>
                    <a:pt x="136819" y="1616162"/>
                  </a:lnTo>
                  <a:lnTo>
                    <a:pt x="0" y="4296"/>
                  </a:lnTo>
                  <a:lnTo>
                    <a:pt x="50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31072" y="5205263"/>
              <a:ext cx="261620" cy="257175"/>
            </a:xfrm>
            <a:custGeom>
              <a:avLst/>
              <a:gdLst/>
              <a:ahLst/>
              <a:cxnLst/>
              <a:rect l="l" t="t" r="r" b="b"/>
              <a:pathLst>
                <a:path w="261620" h="257175">
                  <a:moveTo>
                    <a:pt x="261582" y="235379"/>
                  </a:moveTo>
                  <a:lnTo>
                    <a:pt x="21310" y="257132"/>
                  </a:lnTo>
                  <a:lnTo>
                    <a:pt x="0" y="21753"/>
                  </a:lnTo>
                  <a:lnTo>
                    <a:pt x="240272" y="0"/>
                  </a:lnTo>
                  <a:lnTo>
                    <a:pt x="261582" y="235379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67131" y="5487379"/>
              <a:ext cx="3194050" cy="325755"/>
            </a:xfrm>
            <a:custGeom>
              <a:avLst/>
              <a:gdLst/>
              <a:ahLst/>
              <a:cxnLst/>
              <a:rect l="l" t="t" r="r" b="b"/>
              <a:pathLst>
                <a:path w="3194050" h="325754">
                  <a:moveTo>
                    <a:pt x="0" y="325203"/>
                  </a:moveTo>
                  <a:lnTo>
                    <a:pt x="3156131" y="3859"/>
                  </a:lnTo>
                  <a:lnTo>
                    <a:pt x="3194035" y="0"/>
                  </a:lnTo>
                </a:path>
              </a:pathLst>
            </a:custGeom>
            <a:ln w="76199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32018" y="5347341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1244" y="143898"/>
                  </a:lnTo>
                  <a:lnTo>
                    <a:pt x="30873" y="303232"/>
                  </a:lnTo>
                  <a:lnTo>
                    <a:pt x="318668" y="120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990600" y="3169920"/>
            <a:ext cx="231775" cy="732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50" spc="-815" dirty="0">
                <a:latin typeface="Trebuchet MS"/>
                <a:cs typeface="Trebuchet MS"/>
              </a:rPr>
              <a:t>•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9700" y="3750939"/>
            <a:ext cx="69786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75" spc="225" baseline="-17832" dirty="0">
                <a:latin typeface="Arial MT"/>
                <a:cs typeface="Arial MT"/>
              </a:rPr>
              <a:t>-</a:t>
            </a:r>
            <a:r>
              <a:rPr sz="6075" spc="682" baseline="-17832" dirty="0">
                <a:latin typeface="Arial MT"/>
                <a:cs typeface="Arial MT"/>
              </a:rPr>
              <a:t> </a:t>
            </a:r>
            <a:endParaRPr sz="4725" baseline="-14991" dirty="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4595" y="3290587"/>
            <a:ext cx="4148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90" dirty="0">
                <a:latin typeface="Trebuchet MS"/>
                <a:cs typeface="Trebuchet MS"/>
              </a:rPr>
              <a:t>: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p</a:t>
            </a:r>
            <a:r>
              <a:rPr sz="3200" spc="-90" dirty="0">
                <a:latin typeface="Trebuchet MS"/>
                <a:cs typeface="Trebuchet MS"/>
              </a:rPr>
              <a:t>r</a:t>
            </a:r>
            <a:r>
              <a:rPr sz="3200" spc="-70" dirty="0">
                <a:latin typeface="Trebuchet MS"/>
                <a:cs typeface="Trebuchet MS"/>
              </a:rPr>
              <a:t>ojection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lang="en-US" sz="3200" spc="-60" dirty="0">
                <a:latin typeface="Trebuchet MS"/>
                <a:cs typeface="Trebuchet MS"/>
              </a:rPr>
              <a:t> </a:t>
            </a:r>
            <a:endParaRPr sz="4725" baseline="3527" dirty="0">
              <a:latin typeface="MingLiU_HKSCS-ExtB"/>
              <a:cs typeface="MingLiU_HKSCS-Ext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2373883" y="3963920"/>
                <a:ext cx="4671496" cy="44820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2800" spc="-15" dirty="0">
                    <a:latin typeface="Arial MT"/>
                    <a:cs typeface="Arial MT"/>
                  </a:rPr>
                  <a:t>must </a:t>
                </a:r>
                <a:r>
                  <a:rPr lang="en-US" sz="2800" spc="-30" dirty="0">
                    <a:latin typeface="Arial MT"/>
                    <a:cs typeface="Arial MT"/>
                  </a:rPr>
                  <a:t>be </a:t>
                </a:r>
                <a:r>
                  <a:rPr lang="en-US" sz="2800" spc="-55" dirty="0">
                    <a:latin typeface="Arial MT"/>
                    <a:cs typeface="Arial MT"/>
                  </a:rPr>
                  <a:t>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800" dirty="0">
                    <a:latin typeface="Arial MT"/>
                    <a:cs typeface="Arial MT"/>
                  </a:rPr>
                  <a:t> (or along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800" dirty="0">
                    <a:latin typeface="Arial MT"/>
                    <a:cs typeface="Arial MT"/>
                  </a:rPr>
                  <a:t>).  </a:t>
                </a: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883" y="3963920"/>
                <a:ext cx="4671496" cy="448200"/>
              </a:xfrm>
              <a:prstGeom prst="rect">
                <a:avLst/>
              </a:prstGeom>
              <a:blipFill>
                <a:blip r:embed="rId2"/>
                <a:stretch>
                  <a:fillRect l="-4302" t="-20270" r="-5606" b="-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1435100" y="5237479"/>
            <a:ext cx="21653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9600" y="5334000"/>
            <a:ext cx="3686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latin typeface="Arial MT"/>
                <a:cs typeface="Arial MT"/>
              </a:rPr>
              <a:t>What’s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its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magnitude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k?</a:t>
            </a:r>
            <a:endParaRPr sz="280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EC25FD46-9050-44D0-B098-D08351A70896}"/>
                  </a:ext>
                </a:extLst>
              </p:cNvPr>
              <p:cNvSpPr txBox="1"/>
              <p:nvPr/>
            </p:nvSpPr>
            <p:spPr>
              <a:xfrm>
                <a:off x="1386968" y="3216258"/>
                <a:ext cx="662810" cy="60465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2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EC25FD46-9050-44D0-B098-D08351A7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68" y="3216258"/>
                <a:ext cx="662810" cy="604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1540A3-4D0B-5B74-AB9A-EEF167175A6F}"/>
                  </a:ext>
                </a:extLst>
              </p:cNvPr>
              <p:cNvSpPr txBox="1"/>
              <p:nvPr/>
            </p:nvSpPr>
            <p:spPr>
              <a:xfrm>
                <a:off x="1701127" y="3974984"/>
                <a:ext cx="717949" cy="604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2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1540A3-4D0B-5B74-AB9A-EEF167175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27" y="3974984"/>
                <a:ext cx="717949" cy="6046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4D4CAD-720A-FF4A-736A-25B940BDA87F}"/>
                  </a:ext>
                </a:extLst>
              </p:cNvPr>
              <p:cNvSpPr txBox="1"/>
              <p:nvPr/>
            </p:nvSpPr>
            <p:spPr>
              <a:xfrm>
                <a:off x="4534470" y="3223758"/>
                <a:ext cx="1739330" cy="604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9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nto</m:t>
                    </m:r>
                    <m:r>
                      <a:rPr lang="en-US" altLang="zh-CN" sz="29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zh-CN" altLang="en-US" sz="2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4D4CAD-720A-FF4A-736A-25B940BD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70" y="3223758"/>
                <a:ext cx="1739330" cy="6046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DDD34F-7B3C-642D-A982-19631BE4DE3A}"/>
                  </a:ext>
                </a:extLst>
              </p:cNvPr>
              <p:cNvSpPr txBox="1"/>
              <p:nvPr/>
            </p:nvSpPr>
            <p:spPr>
              <a:xfrm>
                <a:off x="8596060" y="3996027"/>
                <a:ext cx="421347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DDD34F-7B3C-642D-A982-19631BE4D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060" y="3996027"/>
                <a:ext cx="421347" cy="7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24">
                <a:extLst>
                  <a:ext uri="{FF2B5EF4-FFF2-40B4-BE49-F238E27FC236}">
                    <a16:creationId xmlns:a16="http://schemas.microsoft.com/office/drawing/2014/main" id="{83A985C7-59F6-BC60-B859-9BA70CE849DC}"/>
                  </a:ext>
                </a:extLst>
              </p:cNvPr>
              <p:cNvSpPr txBox="1"/>
              <p:nvPr/>
            </p:nvSpPr>
            <p:spPr>
              <a:xfrm>
                <a:off x="11506447" y="5582399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CuadroTexto 24">
                <a:extLst>
                  <a:ext uri="{FF2B5EF4-FFF2-40B4-BE49-F238E27FC236}">
                    <a16:creationId xmlns:a16="http://schemas.microsoft.com/office/drawing/2014/main" id="{83A985C7-59F6-BC60-B859-9BA70CE8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447" y="5582399"/>
                <a:ext cx="59792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9">
                <a:extLst>
                  <a:ext uri="{FF2B5EF4-FFF2-40B4-BE49-F238E27FC236}">
                    <a16:creationId xmlns:a16="http://schemas.microsoft.com/office/drawing/2014/main" id="{8A9E40E0-4776-8E90-178F-CC180645ACE5}"/>
                  </a:ext>
                </a:extLst>
              </p:cNvPr>
              <p:cNvSpPr txBox="1"/>
              <p:nvPr/>
            </p:nvSpPr>
            <p:spPr>
              <a:xfrm>
                <a:off x="9050872" y="5567311"/>
                <a:ext cx="846899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4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ZoneTexte 49">
                <a:extLst>
                  <a:ext uri="{FF2B5EF4-FFF2-40B4-BE49-F238E27FC236}">
                    <a16:creationId xmlns:a16="http://schemas.microsoft.com/office/drawing/2014/main" id="{8A9E40E0-4776-8E90-178F-CC18064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72" y="5567311"/>
                <a:ext cx="846899" cy="7988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9E91208E-1645-47BE-B42B-1DCD7D9B1384}"/>
                  </a:ext>
                </a:extLst>
              </p:cNvPr>
              <p:cNvSpPr txBox="1"/>
              <p:nvPr/>
            </p:nvSpPr>
            <p:spPr>
              <a:xfrm>
                <a:off x="1733232" y="6123256"/>
                <a:ext cx="6049798" cy="116948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US" sz="4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7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47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9E91208E-1645-47BE-B42B-1DCD7D9B1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32" y="6123256"/>
                <a:ext cx="6049798" cy="11694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28">
                <a:extLst>
                  <a:ext uri="{FF2B5EF4-FFF2-40B4-BE49-F238E27FC236}">
                    <a16:creationId xmlns:a16="http://schemas.microsoft.com/office/drawing/2014/main" id="{BF615FCD-7E6D-B75E-3BE7-A07338F39FB6}"/>
                  </a:ext>
                </a:extLst>
              </p:cNvPr>
              <p:cNvSpPr txBox="1"/>
              <p:nvPr/>
            </p:nvSpPr>
            <p:spPr>
              <a:xfrm>
                <a:off x="8145543" y="5073310"/>
                <a:ext cx="689193" cy="64633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9" name="CuadroTexto 28">
                <a:extLst>
                  <a:ext uri="{FF2B5EF4-FFF2-40B4-BE49-F238E27FC236}">
                    <a16:creationId xmlns:a16="http://schemas.microsoft.com/office/drawing/2014/main" id="{BF615FCD-7E6D-B75E-3BE7-A07338F39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43" y="5073310"/>
                <a:ext cx="68919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16280"/>
            <a:ext cx="10997565" cy="1208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50" spc="240" dirty="0"/>
              <a:t>Dot</a:t>
            </a:r>
            <a:r>
              <a:rPr sz="7750" spc="-25" dirty="0"/>
              <a:t> </a:t>
            </a:r>
            <a:r>
              <a:rPr sz="7750" spc="250" dirty="0"/>
              <a:t>Product</a:t>
            </a:r>
            <a:r>
              <a:rPr sz="7750" spc="-25" dirty="0"/>
              <a:t> </a:t>
            </a:r>
            <a:r>
              <a:rPr sz="7750" spc="145" dirty="0"/>
              <a:t>in</a:t>
            </a:r>
            <a:r>
              <a:rPr sz="7750" spc="-25" dirty="0"/>
              <a:t> </a:t>
            </a:r>
            <a:r>
              <a:rPr sz="7750" spc="165" dirty="0"/>
              <a:t>Graphics</a:t>
            </a:r>
            <a:endParaRPr sz="7750"/>
          </a:p>
        </p:txBody>
      </p:sp>
      <p:grpSp>
        <p:nvGrpSpPr>
          <p:cNvPr id="3" name="object 3"/>
          <p:cNvGrpSpPr/>
          <p:nvPr/>
        </p:nvGrpSpPr>
        <p:grpSpPr>
          <a:xfrm>
            <a:off x="7223415" y="3818257"/>
            <a:ext cx="4721860" cy="2035810"/>
            <a:chOff x="7223415" y="3818257"/>
            <a:chExt cx="4721860" cy="2035810"/>
          </a:xfrm>
        </p:grpSpPr>
        <p:sp>
          <p:nvSpPr>
            <p:cNvPr id="4" name="object 4"/>
            <p:cNvSpPr/>
            <p:nvPr/>
          </p:nvSpPr>
          <p:spPr>
            <a:xfrm>
              <a:off x="7267131" y="5352212"/>
              <a:ext cx="4488815" cy="460375"/>
            </a:xfrm>
            <a:custGeom>
              <a:avLst/>
              <a:gdLst/>
              <a:ahLst/>
              <a:cxnLst/>
              <a:rect l="l" t="t" r="r" b="b"/>
              <a:pathLst>
                <a:path w="4488815" h="460375">
                  <a:moveTo>
                    <a:pt x="0" y="460371"/>
                  </a:moveTo>
                  <a:lnTo>
                    <a:pt x="4450410" y="3887"/>
                  </a:lnTo>
                  <a:lnTo>
                    <a:pt x="4488311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26189" y="5212270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1352" y="143828"/>
                  </a:lnTo>
                  <a:lnTo>
                    <a:pt x="31099" y="303208"/>
                  </a:lnTo>
                  <a:lnTo>
                    <a:pt x="318758" y="120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1515" y="3917534"/>
              <a:ext cx="3108325" cy="1898014"/>
            </a:xfrm>
            <a:custGeom>
              <a:avLst/>
              <a:gdLst/>
              <a:ahLst/>
              <a:cxnLst/>
              <a:rect l="l" t="t" r="r" b="b"/>
              <a:pathLst>
                <a:path w="3108325" h="1898014">
                  <a:moveTo>
                    <a:pt x="0" y="1897970"/>
                  </a:moveTo>
                  <a:lnTo>
                    <a:pt x="3075782" y="19855"/>
                  </a:lnTo>
                  <a:lnTo>
                    <a:pt x="3108299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92840" y="3818257"/>
              <a:ext cx="339725" cy="288925"/>
            </a:xfrm>
            <a:custGeom>
              <a:avLst/>
              <a:gdLst/>
              <a:ahLst/>
              <a:cxnLst/>
              <a:rect l="l" t="t" r="r" b="b"/>
              <a:pathLst>
                <a:path w="339725" h="288925">
                  <a:moveTo>
                    <a:pt x="339559" y="0"/>
                  </a:moveTo>
                  <a:lnTo>
                    <a:pt x="0" y="28774"/>
                  </a:lnTo>
                  <a:lnTo>
                    <a:pt x="144456" y="119132"/>
                  </a:lnTo>
                  <a:lnTo>
                    <a:pt x="158843" y="288912"/>
                  </a:lnTo>
                  <a:lnTo>
                    <a:pt x="339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229031" y="3852234"/>
            <a:ext cx="3689350" cy="1998980"/>
            <a:chOff x="7229031" y="3852234"/>
            <a:chExt cx="3689350" cy="1998980"/>
          </a:xfrm>
        </p:grpSpPr>
        <p:sp>
          <p:nvSpPr>
            <p:cNvPr id="13" name="object 13"/>
            <p:cNvSpPr/>
            <p:nvPr/>
          </p:nvSpPr>
          <p:spPr>
            <a:xfrm>
              <a:off x="10488596" y="3852234"/>
              <a:ext cx="187960" cy="1616710"/>
            </a:xfrm>
            <a:custGeom>
              <a:avLst/>
              <a:gdLst/>
              <a:ahLst/>
              <a:cxnLst/>
              <a:rect l="l" t="t" r="r" b="b"/>
              <a:pathLst>
                <a:path w="187959" h="1616710">
                  <a:moveTo>
                    <a:pt x="50617" y="0"/>
                  </a:moveTo>
                  <a:lnTo>
                    <a:pt x="187437" y="1611866"/>
                  </a:lnTo>
                  <a:lnTo>
                    <a:pt x="136819" y="1616162"/>
                  </a:lnTo>
                  <a:lnTo>
                    <a:pt x="0" y="4296"/>
                  </a:lnTo>
                  <a:lnTo>
                    <a:pt x="50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31072" y="5205263"/>
              <a:ext cx="261620" cy="257175"/>
            </a:xfrm>
            <a:custGeom>
              <a:avLst/>
              <a:gdLst/>
              <a:ahLst/>
              <a:cxnLst/>
              <a:rect l="l" t="t" r="r" b="b"/>
              <a:pathLst>
                <a:path w="261620" h="257175">
                  <a:moveTo>
                    <a:pt x="261582" y="235379"/>
                  </a:moveTo>
                  <a:lnTo>
                    <a:pt x="21310" y="257132"/>
                  </a:lnTo>
                  <a:lnTo>
                    <a:pt x="0" y="21753"/>
                  </a:lnTo>
                  <a:lnTo>
                    <a:pt x="240272" y="0"/>
                  </a:lnTo>
                  <a:lnTo>
                    <a:pt x="261582" y="235379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7131" y="5487379"/>
              <a:ext cx="3194050" cy="325755"/>
            </a:xfrm>
            <a:custGeom>
              <a:avLst/>
              <a:gdLst/>
              <a:ahLst/>
              <a:cxnLst/>
              <a:rect l="l" t="t" r="r" b="b"/>
              <a:pathLst>
                <a:path w="3194050" h="325754">
                  <a:moveTo>
                    <a:pt x="0" y="325203"/>
                  </a:moveTo>
                  <a:lnTo>
                    <a:pt x="3156131" y="3859"/>
                  </a:lnTo>
                  <a:lnTo>
                    <a:pt x="3194035" y="0"/>
                  </a:lnTo>
                </a:path>
              </a:pathLst>
            </a:custGeom>
            <a:ln w="76199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32018" y="5347341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1244" y="143898"/>
                  </a:lnTo>
                  <a:lnTo>
                    <a:pt x="30873" y="303232"/>
                  </a:lnTo>
                  <a:lnTo>
                    <a:pt x="318668" y="120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014747" y="4095126"/>
            <a:ext cx="304165" cy="1722755"/>
            <a:chOff x="7014747" y="4095126"/>
            <a:chExt cx="304165" cy="1722755"/>
          </a:xfrm>
        </p:grpSpPr>
        <p:sp>
          <p:nvSpPr>
            <p:cNvPr id="19" name="object 19"/>
            <p:cNvSpPr/>
            <p:nvPr/>
          </p:nvSpPr>
          <p:spPr>
            <a:xfrm>
              <a:off x="7157270" y="4284985"/>
              <a:ext cx="123189" cy="1494790"/>
            </a:xfrm>
            <a:custGeom>
              <a:avLst/>
              <a:gdLst/>
              <a:ahLst/>
              <a:cxnLst/>
              <a:rect l="l" t="t" r="r" b="b"/>
              <a:pathLst>
                <a:path w="123190" h="1494789">
                  <a:moveTo>
                    <a:pt x="122872" y="1494638"/>
                  </a:moveTo>
                  <a:lnTo>
                    <a:pt x="3121" y="37971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4747" y="4095126"/>
              <a:ext cx="304165" cy="316865"/>
            </a:xfrm>
            <a:custGeom>
              <a:avLst/>
              <a:gdLst/>
              <a:ahLst/>
              <a:cxnLst/>
              <a:rect l="l" t="t" r="r" b="b"/>
              <a:pathLst>
                <a:path w="304165" h="316864">
                  <a:moveTo>
                    <a:pt x="126914" y="0"/>
                  </a:moveTo>
                  <a:lnTo>
                    <a:pt x="0" y="316261"/>
                  </a:lnTo>
                  <a:lnTo>
                    <a:pt x="145644" y="227830"/>
                  </a:lnTo>
                  <a:lnTo>
                    <a:pt x="303775" y="291288"/>
                  </a:lnTo>
                  <a:lnTo>
                    <a:pt x="12691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17600" y="3111500"/>
            <a:ext cx="399224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85" dirty="0">
                <a:latin typeface="Trebuchet MS"/>
                <a:cs typeface="Trebuchet MS"/>
              </a:rPr>
              <a:t>Measure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how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close </a:t>
            </a:r>
            <a:r>
              <a:rPr sz="3200" spc="-95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two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directions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are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1092200" y="4371865"/>
            <a:ext cx="4299585" cy="225044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20" dirty="0">
                <a:latin typeface="Trebuchet MS"/>
                <a:cs typeface="Trebuchet MS"/>
              </a:rPr>
              <a:t>Decompose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a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vector</a:t>
            </a:r>
            <a:endParaRPr sz="3200">
              <a:latin typeface="Trebuchet MS"/>
              <a:cs typeface="Trebuchet MS"/>
            </a:endParaRPr>
          </a:p>
          <a:p>
            <a:pPr marL="482600" marR="196215" indent="-444500">
              <a:lnSpc>
                <a:spcPts val="3800"/>
              </a:lnSpc>
              <a:spcBef>
                <a:spcPts val="430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40" dirty="0">
                <a:latin typeface="Trebuchet MS"/>
                <a:cs typeface="Trebuchet MS"/>
              </a:rPr>
              <a:t>Determine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forward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615" dirty="0">
                <a:latin typeface="Trebuchet MS"/>
                <a:cs typeface="Trebuchet MS"/>
              </a:rPr>
              <a:t>/ </a:t>
            </a:r>
            <a:r>
              <a:rPr sz="3200" spc="-944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backward</a:t>
            </a:r>
            <a:endParaRPr sz="32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8AA963-0E5C-D40C-9D5A-A93B7E152FD0}"/>
                  </a:ext>
                </a:extLst>
              </p:cNvPr>
              <p:cNvSpPr txBox="1"/>
              <p:nvPr/>
            </p:nvSpPr>
            <p:spPr>
              <a:xfrm>
                <a:off x="6350000" y="3267245"/>
                <a:ext cx="2157302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8AA963-0E5C-D40C-9D5A-A93B7E15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3267245"/>
                <a:ext cx="2157302" cy="798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96CC8E-B5C9-94A6-DFD7-963D232DEEC8}"/>
                  </a:ext>
                </a:extLst>
              </p:cNvPr>
              <p:cNvSpPr txBox="1"/>
              <p:nvPr/>
            </p:nvSpPr>
            <p:spPr>
              <a:xfrm>
                <a:off x="9994163" y="3152607"/>
                <a:ext cx="421347" cy="79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96CC8E-B5C9-94A6-DFD7-963D232DE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163" y="3152607"/>
                <a:ext cx="421347" cy="79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24">
                <a:extLst>
                  <a:ext uri="{FF2B5EF4-FFF2-40B4-BE49-F238E27FC236}">
                    <a16:creationId xmlns:a16="http://schemas.microsoft.com/office/drawing/2014/main" id="{904D9F27-5F96-3C90-BB10-837C1FE3DD3D}"/>
                  </a:ext>
                </a:extLst>
              </p:cNvPr>
              <p:cNvSpPr txBox="1"/>
              <p:nvPr/>
            </p:nvSpPr>
            <p:spPr>
              <a:xfrm>
                <a:off x="11524773" y="5425832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CuadroTexto 24">
                <a:extLst>
                  <a:ext uri="{FF2B5EF4-FFF2-40B4-BE49-F238E27FC236}">
                    <a16:creationId xmlns:a16="http://schemas.microsoft.com/office/drawing/2014/main" id="{904D9F27-5F96-3C90-BB10-837C1FE3D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773" y="5425832"/>
                <a:ext cx="59792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28">
                <a:extLst>
                  <a:ext uri="{FF2B5EF4-FFF2-40B4-BE49-F238E27FC236}">
                    <a16:creationId xmlns:a16="http://schemas.microsoft.com/office/drawing/2014/main" id="{54C5930B-72CA-F655-5012-CAB4744C6464}"/>
                  </a:ext>
                </a:extLst>
              </p:cNvPr>
              <p:cNvSpPr txBox="1"/>
              <p:nvPr/>
            </p:nvSpPr>
            <p:spPr>
              <a:xfrm>
                <a:off x="8266317" y="5024175"/>
                <a:ext cx="689193" cy="64633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CuadroTexto 28">
                <a:extLst>
                  <a:ext uri="{FF2B5EF4-FFF2-40B4-BE49-F238E27FC236}">
                    <a16:creationId xmlns:a16="http://schemas.microsoft.com/office/drawing/2014/main" id="{54C5930B-72CA-F655-5012-CAB4744C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317" y="5024175"/>
                <a:ext cx="68919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49">
                <a:extLst>
                  <a:ext uri="{FF2B5EF4-FFF2-40B4-BE49-F238E27FC236}">
                    <a16:creationId xmlns:a16="http://schemas.microsoft.com/office/drawing/2014/main" id="{5D6AEEF7-FA22-257D-7479-E87759F0AAE8}"/>
                  </a:ext>
                </a:extLst>
              </p:cNvPr>
              <p:cNvSpPr txBox="1"/>
              <p:nvPr/>
            </p:nvSpPr>
            <p:spPr>
              <a:xfrm>
                <a:off x="9765627" y="5541860"/>
                <a:ext cx="846899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4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ZoneTexte 49">
                <a:extLst>
                  <a:ext uri="{FF2B5EF4-FFF2-40B4-BE49-F238E27FC236}">
                    <a16:creationId xmlns:a16="http://schemas.microsoft.com/office/drawing/2014/main" id="{5D6AEEF7-FA22-257D-7479-E87759F0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627" y="5541860"/>
                <a:ext cx="846899" cy="7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685800"/>
            <a:ext cx="7665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spc="180" dirty="0"/>
              <a:t>Overview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301765"/>
            <a:ext cx="9369425" cy="2243563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lang="en-US" sz="3200" spc="80" dirty="0">
                <a:latin typeface="Trebuchet MS"/>
                <a:cs typeface="Trebuchet MS"/>
              </a:rPr>
              <a:t>Assignment0 </a:t>
            </a:r>
          </a:p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lang="en-US" sz="3200" spc="80" dirty="0">
                <a:latin typeface="Trebuchet MS"/>
                <a:cs typeface="Trebuchet MS"/>
              </a:rPr>
              <a:t>Ubuntu(Linux) and C++</a:t>
            </a:r>
          </a:p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lang="en-US" sz="3200" spc="80" dirty="0">
                <a:latin typeface="Trebuchet MS"/>
                <a:cs typeface="Trebuchet MS"/>
              </a:rPr>
              <a:t>Linear Algebra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16280"/>
            <a:ext cx="10997565" cy="1208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50" spc="240" dirty="0"/>
              <a:t>Dot</a:t>
            </a:r>
            <a:r>
              <a:rPr sz="7750" spc="-25" dirty="0"/>
              <a:t> </a:t>
            </a:r>
            <a:r>
              <a:rPr sz="7750" spc="250" dirty="0"/>
              <a:t>Product</a:t>
            </a:r>
            <a:r>
              <a:rPr sz="7750" spc="-25" dirty="0"/>
              <a:t> </a:t>
            </a:r>
            <a:r>
              <a:rPr sz="7750" spc="145" dirty="0"/>
              <a:t>in</a:t>
            </a:r>
            <a:r>
              <a:rPr sz="7750" spc="-25" dirty="0"/>
              <a:t> </a:t>
            </a:r>
            <a:r>
              <a:rPr sz="7750" spc="165" dirty="0"/>
              <a:t>Graphics</a:t>
            </a:r>
            <a:endParaRPr sz="7750"/>
          </a:p>
        </p:txBody>
      </p:sp>
      <p:grpSp>
        <p:nvGrpSpPr>
          <p:cNvPr id="3" name="object 3"/>
          <p:cNvGrpSpPr/>
          <p:nvPr/>
        </p:nvGrpSpPr>
        <p:grpSpPr>
          <a:xfrm>
            <a:off x="9442601" y="3097437"/>
            <a:ext cx="1092835" cy="2458720"/>
            <a:chOff x="9442601" y="3097437"/>
            <a:chExt cx="1092835" cy="2458720"/>
          </a:xfrm>
        </p:grpSpPr>
        <p:sp>
          <p:nvSpPr>
            <p:cNvPr id="4" name="object 4"/>
            <p:cNvSpPr/>
            <p:nvPr/>
          </p:nvSpPr>
          <p:spPr>
            <a:xfrm>
              <a:off x="9595001" y="3287937"/>
              <a:ext cx="0" cy="2230120"/>
            </a:xfrm>
            <a:custGeom>
              <a:avLst/>
              <a:gdLst/>
              <a:ahLst/>
              <a:cxnLst/>
              <a:rect l="l" t="t" r="r" b="b"/>
              <a:pathLst>
                <a:path h="2230120">
                  <a:moveTo>
                    <a:pt x="0" y="0"/>
                  </a:moveTo>
                  <a:lnTo>
                    <a:pt x="0" y="2229537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42601" y="309743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152400" y="2286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0057" y="3686773"/>
              <a:ext cx="856615" cy="1812289"/>
            </a:xfrm>
            <a:custGeom>
              <a:avLst/>
              <a:gdLst/>
              <a:ahLst/>
              <a:cxnLst/>
              <a:rect l="l" t="t" r="r" b="b"/>
              <a:pathLst>
                <a:path w="856615" h="1812289">
                  <a:moveTo>
                    <a:pt x="0" y="1811830"/>
                  </a:moveTo>
                  <a:lnTo>
                    <a:pt x="840082" y="34446"/>
                  </a:lnTo>
                  <a:lnTo>
                    <a:pt x="856364" y="0"/>
                  </a:lnTo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59792" y="3514542"/>
              <a:ext cx="275590" cy="340995"/>
            </a:xfrm>
            <a:custGeom>
              <a:avLst/>
              <a:gdLst/>
              <a:ahLst/>
              <a:cxnLst/>
              <a:rect l="l" t="t" r="r" b="b"/>
              <a:pathLst>
                <a:path w="275590" h="340995">
                  <a:moveTo>
                    <a:pt x="268033" y="0"/>
                  </a:moveTo>
                  <a:lnTo>
                    <a:pt x="0" y="210444"/>
                  </a:lnTo>
                  <a:lnTo>
                    <a:pt x="170347" y="206675"/>
                  </a:lnTo>
                  <a:lnTo>
                    <a:pt x="275569" y="340692"/>
                  </a:lnTo>
                  <a:lnTo>
                    <a:pt x="268033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7600" y="3111500"/>
            <a:ext cx="399224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85" dirty="0">
                <a:latin typeface="Trebuchet MS"/>
                <a:cs typeface="Trebuchet MS"/>
              </a:rPr>
              <a:t>Measure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how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close </a:t>
            </a:r>
            <a:r>
              <a:rPr sz="3200" spc="-95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two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directions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are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2200" y="4371865"/>
            <a:ext cx="4299585" cy="225044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20" dirty="0">
                <a:latin typeface="Trebuchet MS"/>
                <a:cs typeface="Trebuchet MS"/>
              </a:rPr>
              <a:t>Decompose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a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vector</a:t>
            </a:r>
            <a:endParaRPr sz="3200">
              <a:latin typeface="Trebuchet MS"/>
              <a:cs typeface="Trebuchet MS"/>
            </a:endParaRPr>
          </a:p>
          <a:p>
            <a:pPr marL="482600" marR="196215" indent="-444500">
              <a:lnSpc>
                <a:spcPts val="3800"/>
              </a:lnSpc>
              <a:spcBef>
                <a:spcPts val="430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40" dirty="0">
                <a:latin typeface="Trebuchet MS"/>
                <a:cs typeface="Trebuchet MS"/>
              </a:rPr>
              <a:t>Determine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forward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615" dirty="0">
                <a:latin typeface="Trebuchet MS"/>
                <a:cs typeface="Trebuchet MS"/>
              </a:rPr>
              <a:t>/ </a:t>
            </a:r>
            <a:r>
              <a:rPr sz="3200" spc="-944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backward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07269" y="4008503"/>
            <a:ext cx="5175885" cy="2879090"/>
            <a:chOff x="7007269" y="4008503"/>
            <a:chExt cx="5175885" cy="2879090"/>
          </a:xfrm>
        </p:grpSpPr>
        <p:sp>
          <p:nvSpPr>
            <p:cNvPr id="14" name="object 14"/>
            <p:cNvSpPr/>
            <p:nvPr/>
          </p:nvSpPr>
          <p:spPr>
            <a:xfrm>
              <a:off x="8181084" y="4033903"/>
              <a:ext cx="2828290" cy="2828290"/>
            </a:xfrm>
            <a:custGeom>
              <a:avLst/>
              <a:gdLst/>
              <a:ahLst/>
              <a:cxnLst/>
              <a:rect l="l" t="t" r="r" b="b"/>
              <a:pathLst>
                <a:path w="2828290" h="2828290">
                  <a:moveTo>
                    <a:pt x="2413706" y="414126"/>
                  </a:moveTo>
                  <a:lnTo>
                    <a:pt x="2447497" y="449077"/>
                  </a:lnTo>
                  <a:lnTo>
                    <a:pt x="2479851" y="484884"/>
                  </a:lnTo>
                  <a:lnTo>
                    <a:pt x="2510767" y="521511"/>
                  </a:lnTo>
                  <a:lnTo>
                    <a:pt x="2540244" y="558919"/>
                  </a:lnTo>
                  <a:lnTo>
                    <a:pt x="2568284" y="597071"/>
                  </a:lnTo>
                  <a:lnTo>
                    <a:pt x="2594886" y="635931"/>
                  </a:lnTo>
                  <a:lnTo>
                    <a:pt x="2620050" y="675461"/>
                  </a:lnTo>
                  <a:lnTo>
                    <a:pt x="2643776" y="715623"/>
                  </a:lnTo>
                  <a:lnTo>
                    <a:pt x="2666064" y="756382"/>
                  </a:lnTo>
                  <a:lnTo>
                    <a:pt x="2686914" y="797698"/>
                  </a:lnTo>
                  <a:lnTo>
                    <a:pt x="2706327" y="839536"/>
                  </a:lnTo>
                  <a:lnTo>
                    <a:pt x="2724301" y="881858"/>
                  </a:lnTo>
                  <a:lnTo>
                    <a:pt x="2740837" y="924626"/>
                  </a:lnTo>
                  <a:lnTo>
                    <a:pt x="2755936" y="967804"/>
                  </a:lnTo>
                  <a:lnTo>
                    <a:pt x="2769596" y="1011355"/>
                  </a:lnTo>
                  <a:lnTo>
                    <a:pt x="2781819" y="1055240"/>
                  </a:lnTo>
                  <a:lnTo>
                    <a:pt x="2792603" y="1099423"/>
                  </a:lnTo>
                  <a:lnTo>
                    <a:pt x="2801950" y="1143867"/>
                  </a:lnTo>
                  <a:lnTo>
                    <a:pt x="2809858" y="1188534"/>
                  </a:lnTo>
                  <a:lnTo>
                    <a:pt x="2816329" y="1233387"/>
                  </a:lnTo>
                  <a:lnTo>
                    <a:pt x="2821362" y="1278389"/>
                  </a:lnTo>
                  <a:lnTo>
                    <a:pt x="2824957" y="1323503"/>
                  </a:lnTo>
                  <a:lnTo>
                    <a:pt x="2827114" y="1368691"/>
                  </a:lnTo>
                  <a:lnTo>
                    <a:pt x="2827833" y="1413916"/>
                  </a:lnTo>
                  <a:lnTo>
                    <a:pt x="2827114" y="1459141"/>
                  </a:lnTo>
                  <a:lnTo>
                    <a:pt x="2824957" y="1504330"/>
                  </a:lnTo>
                  <a:lnTo>
                    <a:pt x="2821362" y="1549443"/>
                  </a:lnTo>
                  <a:lnTo>
                    <a:pt x="2816329" y="1594445"/>
                  </a:lnTo>
                  <a:lnTo>
                    <a:pt x="2809858" y="1639299"/>
                  </a:lnTo>
                  <a:lnTo>
                    <a:pt x="2801950" y="1683966"/>
                  </a:lnTo>
                  <a:lnTo>
                    <a:pt x="2792603" y="1728409"/>
                  </a:lnTo>
                  <a:lnTo>
                    <a:pt x="2781819" y="1772592"/>
                  </a:lnTo>
                  <a:lnTo>
                    <a:pt x="2769596" y="1816477"/>
                  </a:lnTo>
                  <a:lnTo>
                    <a:pt x="2755936" y="1860028"/>
                  </a:lnTo>
                  <a:lnTo>
                    <a:pt x="2740837" y="1903206"/>
                  </a:lnTo>
                  <a:lnTo>
                    <a:pt x="2724301" y="1945974"/>
                  </a:lnTo>
                  <a:lnTo>
                    <a:pt x="2706327" y="1988296"/>
                  </a:lnTo>
                  <a:lnTo>
                    <a:pt x="2686914" y="2030134"/>
                  </a:lnTo>
                  <a:lnTo>
                    <a:pt x="2666064" y="2071450"/>
                  </a:lnTo>
                  <a:lnTo>
                    <a:pt x="2643776" y="2112209"/>
                  </a:lnTo>
                  <a:lnTo>
                    <a:pt x="2620050" y="2152371"/>
                  </a:lnTo>
                  <a:lnTo>
                    <a:pt x="2594886" y="2191901"/>
                  </a:lnTo>
                  <a:lnTo>
                    <a:pt x="2568284" y="2230761"/>
                  </a:lnTo>
                  <a:lnTo>
                    <a:pt x="2540244" y="2268913"/>
                  </a:lnTo>
                  <a:lnTo>
                    <a:pt x="2510767" y="2306321"/>
                  </a:lnTo>
                  <a:lnTo>
                    <a:pt x="2479851" y="2342947"/>
                  </a:lnTo>
                  <a:lnTo>
                    <a:pt x="2447497" y="2378755"/>
                  </a:lnTo>
                  <a:lnTo>
                    <a:pt x="2413706" y="2413706"/>
                  </a:lnTo>
                  <a:lnTo>
                    <a:pt x="2378755" y="2447497"/>
                  </a:lnTo>
                  <a:lnTo>
                    <a:pt x="2342947" y="2479851"/>
                  </a:lnTo>
                  <a:lnTo>
                    <a:pt x="2306321" y="2510767"/>
                  </a:lnTo>
                  <a:lnTo>
                    <a:pt x="2268913" y="2540244"/>
                  </a:lnTo>
                  <a:lnTo>
                    <a:pt x="2230761" y="2568284"/>
                  </a:lnTo>
                  <a:lnTo>
                    <a:pt x="2191901" y="2594886"/>
                  </a:lnTo>
                  <a:lnTo>
                    <a:pt x="2152371" y="2620050"/>
                  </a:lnTo>
                  <a:lnTo>
                    <a:pt x="2112209" y="2643776"/>
                  </a:lnTo>
                  <a:lnTo>
                    <a:pt x="2071450" y="2666064"/>
                  </a:lnTo>
                  <a:lnTo>
                    <a:pt x="2030134" y="2686914"/>
                  </a:lnTo>
                  <a:lnTo>
                    <a:pt x="1988296" y="2706327"/>
                  </a:lnTo>
                  <a:lnTo>
                    <a:pt x="1945974" y="2724301"/>
                  </a:lnTo>
                  <a:lnTo>
                    <a:pt x="1903206" y="2740837"/>
                  </a:lnTo>
                  <a:lnTo>
                    <a:pt x="1860028" y="2755936"/>
                  </a:lnTo>
                  <a:lnTo>
                    <a:pt x="1816477" y="2769596"/>
                  </a:lnTo>
                  <a:lnTo>
                    <a:pt x="1772592" y="2781819"/>
                  </a:lnTo>
                  <a:lnTo>
                    <a:pt x="1728409" y="2792603"/>
                  </a:lnTo>
                  <a:lnTo>
                    <a:pt x="1683966" y="2801950"/>
                  </a:lnTo>
                  <a:lnTo>
                    <a:pt x="1639299" y="2809858"/>
                  </a:lnTo>
                  <a:lnTo>
                    <a:pt x="1594445" y="2816329"/>
                  </a:lnTo>
                  <a:lnTo>
                    <a:pt x="1549443" y="2821362"/>
                  </a:lnTo>
                  <a:lnTo>
                    <a:pt x="1504330" y="2824957"/>
                  </a:lnTo>
                  <a:lnTo>
                    <a:pt x="1459141" y="2827114"/>
                  </a:lnTo>
                  <a:lnTo>
                    <a:pt x="1413916" y="2827833"/>
                  </a:lnTo>
                  <a:lnTo>
                    <a:pt x="1368691" y="2827114"/>
                  </a:lnTo>
                  <a:lnTo>
                    <a:pt x="1323503" y="2824957"/>
                  </a:lnTo>
                  <a:lnTo>
                    <a:pt x="1278389" y="2821362"/>
                  </a:lnTo>
                  <a:lnTo>
                    <a:pt x="1233387" y="2816329"/>
                  </a:lnTo>
                  <a:lnTo>
                    <a:pt x="1188534" y="2809858"/>
                  </a:lnTo>
                  <a:lnTo>
                    <a:pt x="1143867" y="2801950"/>
                  </a:lnTo>
                  <a:lnTo>
                    <a:pt x="1099423" y="2792603"/>
                  </a:lnTo>
                  <a:lnTo>
                    <a:pt x="1055240" y="2781819"/>
                  </a:lnTo>
                  <a:lnTo>
                    <a:pt x="1011355" y="2769596"/>
                  </a:lnTo>
                  <a:lnTo>
                    <a:pt x="967804" y="2755936"/>
                  </a:lnTo>
                  <a:lnTo>
                    <a:pt x="924626" y="2740837"/>
                  </a:lnTo>
                  <a:lnTo>
                    <a:pt x="881858" y="2724301"/>
                  </a:lnTo>
                  <a:lnTo>
                    <a:pt x="839536" y="2706327"/>
                  </a:lnTo>
                  <a:lnTo>
                    <a:pt x="797698" y="2686914"/>
                  </a:lnTo>
                  <a:lnTo>
                    <a:pt x="756382" y="2666064"/>
                  </a:lnTo>
                  <a:lnTo>
                    <a:pt x="715623" y="2643776"/>
                  </a:lnTo>
                  <a:lnTo>
                    <a:pt x="675461" y="2620050"/>
                  </a:lnTo>
                  <a:lnTo>
                    <a:pt x="635931" y="2594886"/>
                  </a:lnTo>
                  <a:lnTo>
                    <a:pt x="597071" y="2568284"/>
                  </a:lnTo>
                  <a:lnTo>
                    <a:pt x="558919" y="2540244"/>
                  </a:lnTo>
                  <a:lnTo>
                    <a:pt x="521511" y="2510767"/>
                  </a:lnTo>
                  <a:lnTo>
                    <a:pt x="484884" y="2479851"/>
                  </a:lnTo>
                  <a:lnTo>
                    <a:pt x="449077" y="2447497"/>
                  </a:lnTo>
                  <a:lnTo>
                    <a:pt x="414126" y="2413706"/>
                  </a:lnTo>
                  <a:lnTo>
                    <a:pt x="380334" y="2378755"/>
                  </a:lnTo>
                  <a:lnTo>
                    <a:pt x="347981" y="2342947"/>
                  </a:lnTo>
                  <a:lnTo>
                    <a:pt x="317065" y="2306321"/>
                  </a:lnTo>
                  <a:lnTo>
                    <a:pt x="287587" y="2268913"/>
                  </a:lnTo>
                  <a:lnTo>
                    <a:pt x="259548" y="2230761"/>
                  </a:lnTo>
                  <a:lnTo>
                    <a:pt x="232946" y="2191901"/>
                  </a:lnTo>
                  <a:lnTo>
                    <a:pt x="207782" y="2152371"/>
                  </a:lnTo>
                  <a:lnTo>
                    <a:pt x="184056" y="2112209"/>
                  </a:lnTo>
                  <a:lnTo>
                    <a:pt x="161768" y="2071450"/>
                  </a:lnTo>
                  <a:lnTo>
                    <a:pt x="140918" y="2030134"/>
                  </a:lnTo>
                  <a:lnTo>
                    <a:pt x="121505" y="1988296"/>
                  </a:lnTo>
                  <a:lnTo>
                    <a:pt x="103531" y="1945974"/>
                  </a:lnTo>
                  <a:lnTo>
                    <a:pt x="86995" y="1903206"/>
                  </a:lnTo>
                  <a:lnTo>
                    <a:pt x="71896" y="1860028"/>
                  </a:lnTo>
                  <a:lnTo>
                    <a:pt x="58236" y="1816477"/>
                  </a:lnTo>
                  <a:lnTo>
                    <a:pt x="46014" y="1772592"/>
                  </a:lnTo>
                  <a:lnTo>
                    <a:pt x="35229" y="1728409"/>
                  </a:lnTo>
                  <a:lnTo>
                    <a:pt x="25882" y="1683966"/>
                  </a:lnTo>
                  <a:lnTo>
                    <a:pt x="17974" y="1639299"/>
                  </a:lnTo>
                  <a:lnTo>
                    <a:pt x="11503" y="1594445"/>
                  </a:lnTo>
                  <a:lnTo>
                    <a:pt x="6470" y="1549443"/>
                  </a:lnTo>
                  <a:lnTo>
                    <a:pt x="2875" y="1504330"/>
                  </a:lnTo>
                  <a:lnTo>
                    <a:pt x="719" y="1459141"/>
                  </a:lnTo>
                  <a:lnTo>
                    <a:pt x="0" y="1413916"/>
                  </a:lnTo>
                  <a:lnTo>
                    <a:pt x="719" y="1368691"/>
                  </a:lnTo>
                  <a:lnTo>
                    <a:pt x="2875" y="1323503"/>
                  </a:lnTo>
                  <a:lnTo>
                    <a:pt x="6470" y="1278389"/>
                  </a:lnTo>
                  <a:lnTo>
                    <a:pt x="11503" y="1233387"/>
                  </a:lnTo>
                  <a:lnTo>
                    <a:pt x="17974" y="1188534"/>
                  </a:lnTo>
                  <a:lnTo>
                    <a:pt x="25882" y="1143867"/>
                  </a:lnTo>
                  <a:lnTo>
                    <a:pt x="35229" y="1099423"/>
                  </a:lnTo>
                  <a:lnTo>
                    <a:pt x="46014" y="1055240"/>
                  </a:lnTo>
                  <a:lnTo>
                    <a:pt x="58236" y="1011355"/>
                  </a:lnTo>
                  <a:lnTo>
                    <a:pt x="71896" y="967804"/>
                  </a:lnTo>
                  <a:lnTo>
                    <a:pt x="86995" y="924626"/>
                  </a:lnTo>
                  <a:lnTo>
                    <a:pt x="103531" y="881858"/>
                  </a:lnTo>
                  <a:lnTo>
                    <a:pt x="121505" y="839536"/>
                  </a:lnTo>
                  <a:lnTo>
                    <a:pt x="140918" y="797698"/>
                  </a:lnTo>
                  <a:lnTo>
                    <a:pt x="161768" y="756382"/>
                  </a:lnTo>
                  <a:lnTo>
                    <a:pt x="184056" y="715623"/>
                  </a:lnTo>
                  <a:lnTo>
                    <a:pt x="207782" y="675461"/>
                  </a:lnTo>
                  <a:lnTo>
                    <a:pt x="232946" y="635931"/>
                  </a:lnTo>
                  <a:lnTo>
                    <a:pt x="259548" y="597071"/>
                  </a:lnTo>
                  <a:lnTo>
                    <a:pt x="287587" y="558919"/>
                  </a:lnTo>
                  <a:lnTo>
                    <a:pt x="317065" y="521511"/>
                  </a:lnTo>
                  <a:lnTo>
                    <a:pt x="347981" y="484884"/>
                  </a:lnTo>
                  <a:lnTo>
                    <a:pt x="380334" y="449077"/>
                  </a:lnTo>
                  <a:lnTo>
                    <a:pt x="414126" y="414126"/>
                  </a:lnTo>
                  <a:lnTo>
                    <a:pt x="449077" y="380334"/>
                  </a:lnTo>
                  <a:lnTo>
                    <a:pt x="484884" y="347981"/>
                  </a:lnTo>
                  <a:lnTo>
                    <a:pt x="521511" y="317065"/>
                  </a:lnTo>
                  <a:lnTo>
                    <a:pt x="558919" y="287587"/>
                  </a:lnTo>
                  <a:lnTo>
                    <a:pt x="597071" y="259548"/>
                  </a:lnTo>
                  <a:lnTo>
                    <a:pt x="635931" y="232946"/>
                  </a:lnTo>
                  <a:lnTo>
                    <a:pt x="675461" y="207782"/>
                  </a:lnTo>
                  <a:lnTo>
                    <a:pt x="715623" y="184056"/>
                  </a:lnTo>
                  <a:lnTo>
                    <a:pt x="756382" y="161768"/>
                  </a:lnTo>
                  <a:lnTo>
                    <a:pt x="797698" y="140918"/>
                  </a:lnTo>
                  <a:lnTo>
                    <a:pt x="839536" y="121505"/>
                  </a:lnTo>
                  <a:lnTo>
                    <a:pt x="881858" y="103531"/>
                  </a:lnTo>
                  <a:lnTo>
                    <a:pt x="924626" y="86995"/>
                  </a:lnTo>
                  <a:lnTo>
                    <a:pt x="967804" y="71896"/>
                  </a:lnTo>
                  <a:lnTo>
                    <a:pt x="1011355" y="58236"/>
                  </a:lnTo>
                  <a:lnTo>
                    <a:pt x="1055240" y="46014"/>
                  </a:lnTo>
                  <a:lnTo>
                    <a:pt x="1099423" y="35229"/>
                  </a:lnTo>
                  <a:lnTo>
                    <a:pt x="1143867" y="25882"/>
                  </a:lnTo>
                  <a:lnTo>
                    <a:pt x="1188534" y="17974"/>
                  </a:lnTo>
                  <a:lnTo>
                    <a:pt x="1233387" y="11503"/>
                  </a:lnTo>
                  <a:lnTo>
                    <a:pt x="1278389" y="6470"/>
                  </a:lnTo>
                  <a:lnTo>
                    <a:pt x="1323503" y="2875"/>
                  </a:lnTo>
                  <a:lnTo>
                    <a:pt x="1368691" y="719"/>
                  </a:lnTo>
                  <a:lnTo>
                    <a:pt x="1413916" y="0"/>
                  </a:lnTo>
                  <a:lnTo>
                    <a:pt x="1459141" y="719"/>
                  </a:lnTo>
                  <a:lnTo>
                    <a:pt x="1504330" y="2875"/>
                  </a:lnTo>
                  <a:lnTo>
                    <a:pt x="1549443" y="6470"/>
                  </a:lnTo>
                  <a:lnTo>
                    <a:pt x="1594445" y="11503"/>
                  </a:lnTo>
                  <a:lnTo>
                    <a:pt x="1639299" y="17974"/>
                  </a:lnTo>
                  <a:lnTo>
                    <a:pt x="1683966" y="25882"/>
                  </a:lnTo>
                  <a:lnTo>
                    <a:pt x="1728409" y="35229"/>
                  </a:lnTo>
                  <a:lnTo>
                    <a:pt x="1772592" y="46014"/>
                  </a:lnTo>
                  <a:lnTo>
                    <a:pt x="1816477" y="58236"/>
                  </a:lnTo>
                  <a:lnTo>
                    <a:pt x="1860028" y="71896"/>
                  </a:lnTo>
                  <a:lnTo>
                    <a:pt x="1903206" y="86995"/>
                  </a:lnTo>
                  <a:lnTo>
                    <a:pt x="1945974" y="103531"/>
                  </a:lnTo>
                  <a:lnTo>
                    <a:pt x="1988296" y="121505"/>
                  </a:lnTo>
                  <a:lnTo>
                    <a:pt x="2030134" y="140918"/>
                  </a:lnTo>
                  <a:lnTo>
                    <a:pt x="2071450" y="161768"/>
                  </a:lnTo>
                  <a:lnTo>
                    <a:pt x="2112209" y="184056"/>
                  </a:lnTo>
                  <a:lnTo>
                    <a:pt x="2152371" y="207782"/>
                  </a:lnTo>
                  <a:lnTo>
                    <a:pt x="2191901" y="232946"/>
                  </a:lnTo>
                  <a:lnTo>
                    <a:pt x="2230761" y="259548"/>
                  </a:lnTo>
                  <a:lnTo>
                    <a:pt x="2268913" y="287587"/>
                  </a:lnTo>
                  <a:lnTo>
                    <a:pt x="2306321" y="317065"/>
                  </a:lnTo>
                  <a:lnTo>
                    <a:pt x="2342947" y="347981"/>
                  </a:lnTo>
                  <a:lnTo>
                    <a:pt x="2378755" y="380334"/>
                  </a:lnTo>
                  <a:lnTo>
                    <a:pt x="2413706" y="414126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07269" y="5460519"/>
              <a:ext cx="5175885" cy="0"/>
            </a:xfrm>
            <a:custGeom>
              <a:avLst/>
              <a:gdLst/>
              <a:ahLst/>
              <a:cxnLst/>
              <a:rect l="l" t="t" r="r" b="b"/>
              <a:pathLst>
                <a:path w="5175884">
                  <a:moveTo>
                    <a:pt x="0" y="0"/>
                  </a:moveTo>
                  <a:lnTo>
                    <a:pt x="5175463" y="0"/>
                  </a:lnTo>
                </a:path>
              </a:pathLst>
            </a:custGeom>
            <a:ln w="635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71872" y="5474040"/>
              <a:ext cx="1707514" cy="834390"/>
            </a:xfrm>
            <a:custGeom>
              <a:avLst/>
              <a:gdLst/>
              <a:ahLst/>
              <a:cxnLst/>
              <a:rect l="l" t="t" r="r" b="b"/>
              <a:pathLst>
                <a:path w="1707515" h="834389">
                  <a:moveTo>
                    <a:pt x="1707400" y="0"/>
                  </a:moveTo>
                  <a:lnTo>
                    <a:pt x="34231" y="817635"/>
                  </a:lnTo>
                  <a:lnTo>
                    <a:pt x="0" y="834363"/>
                  </a:lnTo>
                </a:path>
              </a:pathLst>
            </a:custGeom>
            <a:ln w="76199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0715" y="6121295"/>
              <a:ext cx="340995" cy="274320"/>
            </a:xfrm>
            <a:custGeom>
              <a:avLst/>
              <a:gdLst/>
              <a:ahLst/>
              <a:cxnLst/>
              <a:rect l="l" t="t" r="r" b="b"/>
              <a:pathLst>
                <a:path w="340995" h="274320">
                  <a:moveTo>
                    <a:pt x="206938" y="0"/>
                  </a:moveTo>
                  <a:lnTo>
                    <a:pt x="0" y="270748"/>
                  </a:lnTo>
                  <a:lnTo>
                    <a:pt x="340762" y="273850"/>
                  </a:lnTo>
                  <a:lnTo>
                    <a:pt x="205388" y="170380"/>
                  </a:lnTo>
                  <a:lnTo>
                    <a:pt x="206938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66500" y="4953000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EE220C"/>
                </a:solidFill>
                <a:latin typeface="Trebuchet MS"/>
                <a:cs typeface="Trebuchet MS"/>
              </a:rPr>
              <a:t>forwa</a:t>
            </a:r>
            <a:r>
              <a:rPr sz="1800" spc="-65" dirty="0">
                <a:solidFill>
                  <a:srgbClr val="EE220C"/>
                </a:solidFill>
                <a:latin typeface="Trebuchet MS"/>
                <a:cs typeface="Trebuchet MS"/>
              </a:rPr>
              <a:t>r</a:t>
            </a:r>
            <a:r>
              <a:rPr sz="1800" spc="60" dirty="0">
                <a:solidFill>
                  <a:srgbClr val="EE220C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11252200" y="5664200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0076BA"/>
                </a:solidFill>
                <a:latin typeface="Trebuchet MS"/>
                <a:cs typeface="Trebuchet MS"/>
              </a:rPr>
              <a:t>backwa</a:t>
            </a:r>
            <a:r>
              <a:rPr sz="1800" spc="-25" dirty="0">
                <a:solidFill>
                  <a:srgbClr val="0076BA"/>
                </a:solidFill>
                <a:latin typeface="Trebuchet MS"/>
                <a:cs typeface="Trebuchet MS"/>
              </a:rPr>
              <a:t>r</a:t>
            </a:r>
            <a:r>
              <a:rPr sz="1800" spc="60" dirty="0">
                <a:solidFill>
                  <a:srgbClr val="0076BA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4">
                <a:extLst>
                  <a:ext uri="{FF2B5EF4-FFF2-40B4-BE49-F238E27FC236}">
                    <a16:creationId xmlns:a16="http://schemas.microsoft.com/office/drawing/2014/main" id="{CF1E4945-3E3C-D8B3-1A61-942A7B0AD222}"/>
                  </a:ext>
                </a:extLst>
              </p:cNvPr>
              <p:cNvSpPr txBox="1"/>
              <p:nvPr/>
            </p:nvSpPr>
            <p:spPr>
              <a:xfrm>
                <a:off x="8967629" y="2798509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CuadroTexto 24">
                <a:extLst>
                  <a:ext uri="{FF2B5EF4-FFF2-40B4-BE49-F238E27FC236}">
                    <a16:creationId xmlns:a16="http://schemas.microsoft.com/office/drawing/2014/main" id="{CF1E4945-3E3C-D8B3-1A61-942A7B0A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29" y="2798509"/>
                <a:ext cx="59792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480609C-2344-1B9D-4D65-53AC17D5165B}"/>
                  </a:ext>
                </a:extLst>
              </p:cNvPr>
              <p:cNvSpPr txBox="1"/>
              <p:nvPr/>
            </p:nvSpPr>
            <p:spPr>
              <a:xfrm>
                <a:off x="10539999" y="2951865"/>
                <a:ext cx="588687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480609C-2344-1B9D-4D65-53AC17D51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999" y="2951865"/>
                <a:ext cx="588687" cy="79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4">
                <a:extLst>
                  <a:ext uri="{FF2B5EF4-FFF2-40B4-BE49-F238E27FC236}">
                    <a16:creationId xmlns:a16="http://schemas.microsoft.com/office/drawing/2014/main" id="{D694A2CA-71D0-CEB1-5A0D-34070D1D3B02}"/>
                  </a:ext>
                </a:extLst>
              </p:cNvPr>
              <p:cNvSpPr txBox="1"/>
              <p:nvPr/>
            </p:nvSpPr>
            <p:spPr>
              <a:xfrm>
                <a:off x="7302464" y="6308430"/>
                <a:ext cx="55201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" name="CuadroTexto 24">
                <a:extLst>
                  <a:ext uri="{FF2B5EF4-FFF2-40B4-BE49-F238E27FC236}">
                    <a16:creationId xmlns:a16="http://schemas.microsoft.com/office/drawing/2014/main" id="{D694A2CA-71D0-CEB1-5A0D-34070D1D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64" y="6308430"/>
                <a:ext cx="55201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685800"/>
            <a:ext cx="96246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70" dirty="0"/>
              <a:t>Vector</a:t>
            </a:r>
            <a:r>
              <a:rPr sz="8000" spc="-25" dirty="0"/>
              <a:t> </a:t>
            </a:r>
            <a:r>
              <a:rPr sz="8000" spc="250" dirty="0"/>
              <a:t>Multiplication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30300" y="2987565"/>
            <a:ext cx="8199755" cy="2820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Trebuchet MS"/>
                <a:cs typeface="Trebuchet MS"/>
              </a:rPr>
              <a:t>Dot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product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75" dirty="0">
                <a:solidFill>
                  <a:srgbClr val="EE220C"/>
                </a:solidFill>
                <a:latin typeface="Trebuchet MS"/>
                <a:cs typeface="Trebuchet MS"/>
              </a:rPr>
              <a:t>Cross</a:t>
            </a:r>
            <a:r>
              <a:rPr sz="3200" spc="-110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E220C"/>
                </a:solidFill>
                <a:latin typeface="Trebuchet MS"/>
                <a:cs typeface="Trebuchet MS"/>
              </a:rPr>
              <a:t>product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15" dirty="0">
                <a:latin typeface="Trebuchet MS"/>
                <a:cs typeface="Trebuchet MS"/>
              </a:rPr>
              <a:t>Orthonormal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bases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coordinate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frames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105676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20" dirty="0"/>
              <a:t>Cross</a:t>
            </a:r>
            <a:r>
              <a:rPr sz="8000" spc="-35" dirty="0"/>
              <a:t> </a:t>
            </a:r>
            <a:r>
              <a:rPr sz="8000" spc="75" dirty="0"/>
              <a:t>(vector)</a:t>
            </a:r>
            <a:r>
              <a:rPr sz="8000" spc="-30" dirty="0"/>
              <a:t> </a:t>
            </a:r>
            <a:r>
              <a:rPr sz="8000" spc="250" dirty="0"/>
              <a:t>Product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5972065"/>
            <a:ext cx="9342120" cy="2820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75" dirty="0">
                <a:latin typeface="Trebuchet MS"/>
                <a:cs typeface="Trebuchet MS"/>
              </a:rPr>
              <a:t>Cross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product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is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orthogonal</a:t>
            </a:r>
            <a:r>
              <a:rPr sz="3200" spc="-75" dirty="0">
                <a:latin typeface="Trebuchet MS"/>
                <a:cs typeface="Trebuchet MS"/>
              </a:rPr>
              <a:t> to </a:t>
            </a:r>
            <a:r>
              <a:rPr sz="3200" spc="-35" dirty="0">
                <a:latin typeface="Trebuchet MS"/>
                <a:cs typeface="Trebuchet MS"/>
              </a:rPr>
              <a:t>two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initial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vectors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40" dirty="0">
                <a:latin typeface="Trebuchet MS"/>
                <a:cs typeface="Trebuchet MS"/>
              </a:rPr>
              <a:t>Direction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determined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by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right-hand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rule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0" dirty="0">
                <a:latin typeface="Trebuchet MS"/>
                <a:cs typeface="Trebuchet MS"/>
              </a:rPr>
              <a:t>Useful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constructing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coordinate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systems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(later)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680" y="2317818"/>
            <a:ext cx="3278515" cy="33678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51840"/>
            <a:ext cx="11023600" cy="1135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spc="125" dirty="0"/>
              <a:t>Cross</a:t>
            </a:r>
            <a:r>
              <a:rPr sz="7250" spc="-15" dirty="0"/>
              <a:t> </a:t>
            </a:r>
            <a:r>
              <a:rPr sz="7250" spc="260" dirty="0"/>
              <a:t>product:</a:t>
            </a:r>
            <a:r>
              <a:rPr sz="7250" spc="-15" dirty="0"/>
              <a:t> </a:t>
            </a:r>
            <a:r>
              <a:rPr sz="7250" spc="160" dirty="0"/>
              <a:t>Properties</a:t>
            </a:r>
            <a:endParaRPr sz="72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27AD9FB-6221-42F5-9B9C-86015946E1EA}"/>
                  </a:ext>
                </a:extLst>
              </p:cNvPr>
              <p:cNvSpPr txBox="1"/>
              <p:nvPr/>
            </p:nvSpPr>
            <p:spPr>
              <a:xfrm>
                <a:off x="1463376" y="5382150"/>
                <a:ext cx="3763146" cy="93871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27AD9FB-6221-42F5-9B9C-86015946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76" y="5382150"/>
                <a:ext cx="3763146" cy="938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D9D4ED-D185-92FE-1055-E02705B6BF6E}"/>
                  </a:ext>
                </a:extLst>
              </p:cNvPr>
              <p:cNvSpPr txBox="1"/>
              <p:nvPr/>
            </p:nvSpPr>
            <p:spPr>
              <a:xfrm>
                <a:off x="1463377" y="3542812"/>
                <a:ext cx="3763146" cy="93871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D9D4ED-D185-92FE-1055-E02705B6B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77" y="3542812"/>
                <a:ext cx="3763146" cy="93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11D21C-97A2-0C90-6875-2E8283ED2929}"/>
                  </a:ext>
                </a:extLst>
              </p:cNvPr>
              <p:cNvSpPr txBox="1"/>
              <p:nvPr/>
            </p:nvSpPr>
            <p:spPr>
              <a:xfrm>
                <a:off x="1463377" y="4468831"/>
                <a:ext cx="3763145" cy="93871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11D21C-97A2-0C90-6875-2E8283ED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77" y="4468831"/>
                <a:ext cx="3763145" cy="93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D6F48C8-10FB-F9F6-5BD3-B6396ED4E119}"/>
                  </a:ext>
                </a:extLst>
              </p:cNvPr>
              <p:cNvSpPr txBox="1"/>
              <p:nvPr/>
            </p:nvSpPr>
            <p:spPr>
              <a:xfrm>
                <a:off x="1463377" y="2781678"/>
                <a:ext cx="3763146" cy="93871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D6F48C8-10FB-F9F6-5BD3-B6396ED4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77" y="2781678"/>
                <a:ext cx="3763146" cy="938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E0746F-99F6-3D7F-D561-143AC0991457}"/>
                  </a:ext>
                </a:extLst>
              </p:cNvPr>
              <p:cNvSpPr txBox="1"/>
              <p:nvPr/>
            </p:nvSpPr>
            <p:spPr>
              <a:xfrm>
                <a:off x="1463377" y="6320869"/>
                <a:ext cx="3763146" cy="93871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E0746F-99F6-3D7F-D561-143AC099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77" y="6320869"/>
                <a:ext cx="3763146" cy="938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152FF8-E6A7-7BFE-64DF-B45BECE96EE8}"/>
                  </a:ext>
                </a:extLst>
              </p:cNvPr>
              <p:cNvSpPr txBox="1"/>
              <p:nvPr/>
            </p:nvSpPr>
            <p:spPr>
              <a:xfrm>
                <a:off x="1450677" y="7259588"/>
                <a:ext cx="3763146" cy="93871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152FF8-E6A7-7BFE-64DF-B45BECE9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77" y="7259588"/>
                <a:ext cx="3763146" cy="938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D6EE1A-1E72-B786-F87A-DC5E904B9DA2}"/>
                  </a:ext>
                </a:extLst>
              </p:cNvPr>
              <p:cNvSpPr txBox="1"/>
              <p:nvPr/>
            </p:nvSpPr>
            <p:spPr>
              <a:xfrm>
                <a:off x="6171576" y="3048971"/>
                <a:ext cx="5034392" cy="106388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D6EE1A-1E72-B786-F87A-DC5E904B9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576" y="3048971"/>
                <a:ext cx="5034392" cy="1063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2954E83-2D9C-288D-B741-0C9CF74EEDC6}"/>
                  </a:ext>
                </a:extLst>
              </p:cNvPr>
              <p:cNvSpPr txBox="1"/>
              <p:nvPr/>
            </p:nvSpPr>
            <p:spPr>
              <a:xfrm>
                <a:off x="7043514" y="4121316"/>
                <a:ext cx="3290516" cy="104695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5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2954E83-2D9C-288D-B741-0C9CF74EE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14" y="4121316"/>
                <a:ext cx="3290516" cy="10469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85FDBF-6EF4-EC67-BEBD-A42870C406BE}"/>
                  </a:ext>
                </a:extLst>
              </p:cNvPr>
              <p:cNvSpPr txBox="1"/>
              <p:nvPr/>
            </p:nvSpPr>
            <p:spPr>
              <a:xfrm>
                <a:off x="5740400" y="5360853"/>
                <a:ext cx="6863610" cy="86959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4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4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4400" dirty="0">
                    <a:solidFill>
                      <a:srgbClr val="000000"/>
                    </a:solidFill>
                  </a:rPr>
                  <a:t> +</a:t>
                </a:r>
                <a:r>
                  <a:rPr lang="en-US" altLang="zh-CN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44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85FDBF-6EF4-EC67-BEBD-A42870C4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0" y="5360853"/>
                <a:ext cx="6863610" cy="869597"/>
              </a:xfrm>
              <a:prstGeom prst="rect">
                <a:avLst/>
              </a:prstGeom>
              <a:blipFill>
                <a:blip r:embed="rId10"/>
                <a:stretch>
                  <a:fillRect t="-1399" b="-33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7B71E3-5B86-6419-FEBA-84BC22A970F9}"/>
                  </a:ext>
                </a:extLst>
              </p:cNvPr>
              <p:cNvSpPr txBox="1"/>
              <p:nvPr/>
            </p:nvSpPr>
            <p:spPr>
              <a:xfrm>
                <a:off x="5740400" y="6438504"/>
                <a:ext cx="6263894" cy="106388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55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5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5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55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5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5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5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5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55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55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5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5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55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7B71E3-5B86-6419-FEBA-84BC22A9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0" y="6438504"/>
                <a:ext cx="6263894" cy="1063881"/>
              </a:xfrm>
              <a:prstGeom prst="rect">
                <a:avLst/>
              </a:prstGeom>
              <a:blipFill>
                <a:blip r:embed="rId11"/>
                <a:stretch>
                  <a:fillRect t="-2857" r="-4771" b="-35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927100"/>
            <a:ext cx="103193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75" dirty="0"/>
              <a:t>Cross</a:t>
            </a:r>
            <a:r>
              <a:rPr sz="5000" spc="-5" dirty="0"/>
              <a:t> </a:t>
            </a:r>
            <a:r>
              <a:rPr sz="5000" spc="135" dirty="0"/>
              <a:t>Product:</a:t>
            </a:r>
            <a:r>
              <a:rPr sz="5000" spc="-5" dirty="0"/>
              <a:t> </a:t>
            </a:r>
            <a:r>
              <a:rPr sz="5000" spc="70" dirty="0"/>
              <a:t>Cartesian</a:t>
            </a:r>
            <a:r>
              <a:rPr sz="5000" spc="-5" dirty="0"/>
              <a:t> </a:t>
            </a:r>
            <a:r>
              <a:rPr sz="5000" spc="65" dirty="0"/>
              <a:t>Formula?</a:t>
            </a:r>
            <a:endParaRPr sz="5000"/>
          </a:p>
        </p:txBody>
      </p:sp>
      <p:sp>
        <p:nvSpPr>
          <p:cNvPr id="16" name="object 16"/>
          <p:cNvSpPr txBox="1"/>
          <p:nvPr/>
        </p:nvSpPr>
        <p:spPr>
          <a:xfrm>
            <a:off x="6464300" y="8255000"/>
            <a:ext cx="307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dual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matrix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vector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1900" y="5219700"/>
            <a:ext cx="3925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55" dirty="0">
                <a:latin typeface="Trebuchet MS"/>
                <a:cs typeface="Trebuchet MS"/>
              </a:rPr>
              <a:t>Later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this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lecture</a:t>
            </a:r>
            <a:endParaRPr sz="32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BFE84D-71B5-3A21-550F-74C67F3172BC}"/>
                  </a:ext>
                </a:extLst>
              </p:cNvPr>
              <p:cNvSpPr txBox="1"/>
              <p:nvPr/>
            </p:nvSpPr>
            <p:spPr>
              <a:xfrm>
                <a:off x="1450063" y="2781788"/>
                <a:ext cx="2629435" cy="94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4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BFE84D-71B5-3A21-550F-74C67F31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63" y="2781788"/>
                <a:ext cx="2629435" cy="94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2AFFDAA-F07B-4FC5-8CB7-D264BBB256FD}"/>
                  </a:ext>
                </a:extLst>
              </p:cNvPr>
              <p:cNvSpPr txBox="1"/>
              <p:nvPr/>
            </p:nvSpPr>
            <p:spPr>
              <a:xfrm>
                <a:off x="3805178" y="2334242"/>
                <a:ext cx="4288790" cy="204902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4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4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2AFFDAA-F07B-4FC5-8CB7-D264BBB2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78" y="2334242"/>
                <a:ext cx="4288790" cy="2049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775820-9451-C82C-1270-1ADA99875F5B}"/>
                  </a:ext>
                </a:extLst>
              </p:cNvPr>
              <p:cNvSpPr txBox="1"/>
              <p:nvPr/>
            </p:nvSpPr>
            <p:spPr>
              <a:xfrm>
                <a:off x="1120398" y="6757085"/>
                <a:ext cx="4288790" cy="94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800" dirty="0"/>
                  <a:t> </a:t>
                </a:r>
                <a:r>
                  <a:rPr lang="en-US" altLang="zh-CN" sz="4800" dirty="0"/>
                  <a:t>A* b </a:t>
                </a:r>
                <a14:m>
                  <m:oMath xmlns:m="http://schemas.openxmlformats.org/officeDocument/2006/math">
                    <m:r>
                      <a:rPr lang="en-US" altLang="zh-CN" sz="4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4800" dirty="0"/>
                  <a:t> 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775820-9451-C82C-1270-1ADA99875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98" y="6757085"/>
                <a:ext cx="4288790" cy="940194"/>
              </a:xfrm>
              <a:prstGeom prst="rect">
                <a:avLst/>
              </a:prstGeom>
              <a:blipFill>
                <a:blip r:embed="rId4"/>
                <a:stretch>
                  <a:fillRect t="-2581" b="-3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E02A3D83-7FF3-4779-8F28-E920A8F1D628}"/>
                  </a:ext>
                </a:extLst>
              </p:cNvPr>
              <p:cNvSpPr txBox="1"/>
              <p:nvPr/>
            </p:nvSpPr>
            <p:spPr>
              <a:xfrm>
                <a:off x="5144770" y="5711483"/>
                <a:ext cx="7896392" cy="254351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4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4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E02A3D83-7FF3-4779-8F28-E920A8F1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70" y="5711483"/>
                <a:ext cx="7896392" cy="2543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769619"/>
            <a:ext cx="10908665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00" dirty="0"/>
              <a:t>Cross</a:t>
            </a:r>
            <a:r>
              <a:rPr sz="7050" spc="-30" dirty="0"/>
              <a:t> </a:t>
            </a:r>
            <a:r>
              <a:rPr sz="7050" spc="215" dirty="0"/>
              <a:t>Product</a:t>
            </a:r>
            <a:r>
              <a:rPr sz="7050" spc="-25" dirty="0"/>
              <a:t> </a:t>
            </a:r>
            <a:r>
              <a:rPr sz="7050" spc="125" dirty="0"/>
              <a:t>in</a:t>
            </a:r>
            <a:r>
              <a:rPr sz="7050" spc="-25" dirty="0"/>
              <a:t> </a:t>
            </a:r>
            <a:r>
              <a:rPr sz="7050" spc="140" dirty="0"/>
              <a:t>Graphics</a:t>
            </a:r>
            <a:endParaRPr sz="7050"/>
          </a:p>
        </p:txBody>
      </p:sp>
      <p:grpSp>
        <p:nvGrpSpPr>
          <p:cNvPr id="3" name="object 3"/>
          <p:cNvGrpSpPr/>
          <p:nvPr/>
        </p:nvGrpSpPr>
        <p:grpSpPr>
          <a:xfrm>
            <a:off x="7223415" y="3818257"/>
            <a:ext cx="4721860" cy="2035810"/>
            <a:chOff x="7223415" y="3818257"/>
            <a:chExt cx="4721860" cy="2035810"/>
          </a:xfrm>
        </p:grpSpPr>
        <p:sp>
          <p:nvSpPr>
            <p:cNvPr id="4" name="object 4"/>
            <p:cNvSpPr/>
            <p:nvPr/>
          </p:nvSpPr>
          <p:spPr>
            <a:xfrm>
              <a:off x="7267131" y="5352212"/>
              <a:ext cx="4488815" cy="460375"/>
            </a:xfrm>
            <a:custGeom>
              <a:avLst/>
              <a:gdLst/>
              <a:ahLst/>
              <a:cxnLst/>
              <a:rect l="l" t="t" r="r" b="b"/>
              <a:pathLst>
                <a:path w="4488815" h="460375">
                  <a:moveTo>
                    <a:pt x="0" y="460371"/>
                  </a:moveTo>
                  <a:lnTo>
                    <a:pt x="4450410" y="3887"/>
                  </a:lnTo>
                  <a:lnTo>
                    <a:pt x="4488311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26189" y="5212270"/>
              <a:ext cx="318770" cy="303530"/>
            </a:xfrm>
            <a:custGeom>
              <a:avLst/>
              <a:gdLst/>
              <a:ahLst/>
              <a:cxnLst/>
              <a:rect l="l" t="t" r="r" b="b"/>
              <a:pathLst>
                <a:path w="318770" h="303529">
                  <a:moveTo>
                    <a:pt x="0" y="0"/>
                  </a:moveTo>
                  <a:lnTo>
                    <a:pt x="91352" y="143828"/>
                  </a:lnTo>
                  <a:lnTo>
                    <a:pt x="31099" y="303208"/>
                  </a:lnTo>
                  <a:lnTo>
                    <a:pt x="318758" y="120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1515" y="3917534"/>
              <a:ext cx="3108325" cy="1898014"/>
            </a:xfrm>
            <a:custGeom>
              <a:avLst/>
              <a:gdLst/>
              <a:ahLst/>
              <a:cxnLst/>
              <a:rect l="l" t="t" r="r" b="b"/>
              <a:pathLst>
                <a:path w="3108325" h="1898014">
                  <a:moveTo>
                    <a:pt x="0" y="1897970"/>
                  </a:moveTo>
                  <a:lnTo>
                    <a:pt x="3075782" y="19855"/>
                  </a:lnTo>
                  <a:lnTo>
                    <a:pt x="3108299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92840" y="3818257"/>
              <a:ext cx="339725" cy="288925"/>
            </a:xfrm>
            <a:custGeom>
              <a:avLst/>
              <a:gdLst/>
              <a:ahLst/>
              <a:cxnLst/>
              <a:rect l="l" t="t" r="r" b="b"/>
              <a:pathLst>
                <a:path w="339725" h="288925">
                  <a:moveTo>
                    <a:pt x="339559" y="0"/>
                  </a:moveTo>
                  <a:lnTo>
                    <a:pt x="0" y="28774"/>
                  </a:lnTo>
                  <a:lnTo>
                    <a:pt x="144456" y="119132"/>
                  </a:lnTo>
                  <a:lnTo>
                    <a:pt x="158843" y="288912"/>
                  </a:lnTo>
                  <a:lnTo>
                    <a:pt x="339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52765" y="3859378"/>
            <a:ext cx="553085" cy="1991360"/>
            <a:chOff x="6752765" y="3859378"/>
            <a:chExt cx="553085" cy="1991360"/>
          </a:xfrm>
        </p:grpSpPr>
        <p:sp>
          <p:nvSpPr>
            <p:cNvPr id="12" name="object 12"/>
            <p:cNvSpPr/>
            <p:nvPr/>
          </p:nvSpPr>
          <p:spPr>
            <a:xfrm>
              <a:off x="6876937" y="4045398"/>
              <a:ext cx="390525" cy="1767205"/>
            </a:xfrm>
            <a:custGeom>
              <a:avLst/>
              <a:gdLst/>
              <a:ahLst/>
              <a:cxnLst/>
              <a:rect l="l" t="t" r="r" b="b"/>
              <a:pathLst>
                <a:path w="390525" h="1767204">
                  <a:moveTo>
                    <a:pt x="390193" y="1767185"/>
                  </a:moveTo>
                  <a:lnTo>
                    <a:pt x="8214" y="37203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2765" y="3859378"/>
              <a:ext cx="297815" cy="330835"/>
            </a:xfrm>
            <a:custGeom>
              <a:avLst/>
              <a:gdLst/>
              <a:ahLst/>
              <a:cxnLst/>
              <a:rect l="l" t="t" r="r" b="b"/>
              <a:pathLst>
                <a:path w="297815" h="330835">
                  <a:moveTo>
                    <a:pt x="83099" y="0"/>
                  </a:moveTo>
                  <a:lnTo>
                    <a:pt x="0" y="330489"/>
                  </a:lnTo>
                  <a:lnTo>
                    <a:pt x="132387" y="223222"/>
                  </a:lnTo>
                  <a:lnTo>
                    <a:pt x="297632" y="264772"/>
                  </a:lnTo>
                  <a:lnTo>
                    <a:pt x="8309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7900" y="3766206"/>
            <a:ext cx="5465445" cy="182562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204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40" dirty="0">
                <a:latin typeface="Trebuchet MS"/>
                <a:cs typeface="Trebuchet MS"/>
              </a:rPr>
              <a:t>Determine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left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615" dirty="0">
                <a:latin typeface="Trebuchet MS"/>
                <a:cs typeface="Trebuchet MS"/>
              </a:rPr>
              <a:t>/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right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259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40" dirty="0">
                <a:latin typeface="Trebuchet MS"/>
                <a:cs typeface="Trebuchet MS"/>
              </a:rPr>
              <a:t>Determine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b="1" spc="-35" dirty="0">
                <a:latin typeface="Arial"/>
                <a:cs typeface="Arial"/>
              </a:rPr>
              <a:t>inside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295" dirty="0">
                <a:latin typeface="Arial"/>
                <a:cs typeface="Arial"/>
              </a:rPr>
              <a:t>/</a:t>
            </a:r>
            <a:r>
              <a:rPr sz="3200" b="1" spc="-10" dirty="0">
                <a:latin typeface="Arial"/>
                <a:cs typeface="Arial"/>
              </a:rPr>
              <a:t> outside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24">
                <a:extLst>
                  <a:ext uri="{FF2B5EF4-FFF2-40B4-BE49-F238E27FC236}">
                    <a16:creationId xmlns:a16="http://schemas.microsoft.com/office/drawing/2014/main" id="{A84763E0-ACD8-AB85-53B3-E1AADC7B37D4}"/>
                  </a:ext>
                </a:extLst>
              </p:cNvPr>
              <p:cNvSpPr txBox="1"/>
              <p:nvPr/>
            </p:nvSpPr>
            <p:spPr>
              <a:xfrm>
                <a:off x="11158025" y="5458644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CuadroTexto 24">
                <a:extLst>
                  <a:ext uri="{FF2B5EF4-FFF2-40B4-BE49-F238E27FC236}">
                    <a16:creationId xmlns:a16="http://schemas.microsoft.com/office/drawing/2014/main" id="{A84763E0-ACD8-AB85-53B3-E1AADC7B3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025" y="5458644"/>
                <a:ext cx="59792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28">
                <a:extLst>
                  <a:ext uri="{FF2B5EF4-FFF2-40B4-BE49-F238E27FC236}">
                    <a16:creationId xmlns:a16="http://schemas.microsoft.com/office/drawing/2014/main" id="{F33D93B9-41AC-F00A-ED77-7109004C2FD4}"/>
                  </a:ext>
                </a:extLst>
              </p:cNvPr>
              <p:cNvSpPr txBox="1"/>
              <p:nvPr/>
            </p:nvSpPr>
            <p:spPr>
              <a:xfrm>
                <a:off x="8266317" y="5024175"/>
                <a:ext cx="689193" cy="64633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CuadroTexto 28">
                <a:extLst>
                  <a:ext uri="{FF2B5EF4-FFF2-40B4-BE49-F238E27FC236}">
                    <a16:creationId xmlns:a16="http://schemas.microsoft.com/office/drawing/2014/main" id="{F33D93B9-41AC-F00A-ED77-7109004C2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317" y="5024175"/>
                <a:ext cx="68919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24">
                <a:extLst>
                  <a:ext uri="{FF2B5EF4-FFF2-40B4-BE49-F238E27FC236}">
                    <a16:creationId xmlns:a16="http://schemas.microsoft.com/office/drawing/2014/main" id="{81BEE241-757F-1C3C-8875-88E190387ADD}"/>
                  </a:ext>
                </a:extLst>
              </p:cNvPr>
              <p:cNvSpPr txBox="1"/>
              <p:nvPr/>
            </p:nvSpPr>
            <p:spPr>
              <a:xfrm>
                <a:off x="7111503" y="4260837"/>
                <a:ext cx="588687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CuadroTexto 24">
                <a:extLst>
                  <a:ext uri="{FF2B5EF4-FFF2-40B4-BE49-F238E27FC236}">
                    <a16:creationId xmlns:a16="http://schemas.microsoft.com/office/drawing/2014/main" id="{81BEE241-757F-1C3C-8875-88E19038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503" y="4260837"/>
                <a:ext cx="588687" cy="798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4">
                <a:extLst>
                  <a:ext uri="{FF2B5EF4-FFF2-40B4-BE49-F238E27FC236}">
                    <a16:creationId xmlns:a16="http://schemas.microsoft.com/office/drawing/2014/main" id="{88D3F169-1946-1374-A569-4AFD246F21E3}"/>
                  </a:ext>
                </a:extLst>
              </p:cNvPr>
              <p:cNvSpPr txBox="1"/>
              <p:nvPr/>
            </p:nvSpPr>
            <p:spPr>
              <a:xfrm>
                <a:off x="10539999" y="2951865"/>
                <a:ext cx="588687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CuadroTexto 24">
                <a:extLst>
                  <a:ext uri="{FF2B5EF4-FFF2-40B4-BE49-F238E27FC236}">
                    <a16:creationId xmlns:a16="http://schemas.microsoft.com/office/drawing/2014/main" id="{88D3F169-1946-1374-A569-4AFD246F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999" y="2951865"/>
                <a:ext cx="588687" cy="798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769619"/>
            <a:ext cx="10908665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00" dirty="0"/>
              <a:t>Cross</a:t>
            </a:r>
            <a:r>
              <a:rPr sz="7050" spc="-30" dirty="0"/>
              <a:t> </a:t>
            </a:r>
            <a:r>
              <a:rPr sz="7050" spc="215" dirty="0"/>
              <a:t>Product</a:t>
            </a:r>
            <a:r>
              <a:rPr sz="7050" spc="-25" dirty="0"/>
              <a:t> </a:t>
            </a:r>
            <a:r>
              <a:rPr sz="7050" spc="125" dirty="0"/>
              <a:t>in</a:t>
            </a:r>
            <a:r>
              <a:rPr sz="7050" spc="-25" dirty="0"/>
              <a:t> </a:t>
            </a:r>
            <a:r>
              <a:rPr sz="7050" spc="140" dirty="0"/>
              <a:t>Graphics</a:t>
            </a:r>
            <a:endParaRPr sz="7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57390" y="4609543"/>
            <a:ext cx="2807970" cy="2284095"/>
            <a:chOff x="1257390" y="4609543"/>
            <a:chExt cx="2807970" cy="2284095"/>
          </a:xfrm>
        </p:grpSpPr>
        <p:sp>
          <p:nvSpPr>
            <p:cNvPr id="4" name="object 4"/>
            <p:cNvSpPr/>
            <p:nvPr/>
          </p:nvSpPr>
          <p:spPr>
            <a:xfrm>
              <a:off x="1301104" y="6170820"/>
              <a:ext cx="2578735" cy="600710"/>
            </a:xfrm>
            <a:custGeom>
              <a:avLst/>
              <a:gdLst/>
              <a:ahLst/>
              <a:cxnLst/>
              <a:rect l="l" t="t" r="r" b="b"/>
              <a:pathLst>
                <a:path w="2578735" h="600709">
                  <a:moveTo>
                    <a:pt x="0" y="0"/>
                  </a:moveTo>
                  <a:lnTo>
                    <a:pt x="2541377" y="591518"/>
                  </a:lnTo>
                  <a:lnTo>
                    <a:pt x="2578485" y="600155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3717" y="6596632"/>
              <a:ext cx="331470" cy="297180"/>
            </a:xfrm>
            <a:custGeom>
              <a:avLst/>
              <a:gdLst/>
              <a:ahLst/>
              <a:cxnLst/>
              <a:rect l="l" t="t" r="r" b="b"/>
              <a:pathLst>
                <a:path w="331470" h="297179">
                  <a:moveTo>
                    <a:pt x="69096" y="0"/>
                  </a:moveTo>
                  <a:lnTo>
                    <a:pt x="108765" y="165707"/>
                  </a:lnTo>
                  <a:lnTo>
                    <a:pt x="0" y="296865"/>
                  </a:lnTo>
                  <a:lnTo>
                    <a:pt x="331414" y="217529"/>
                  </a:lnTo>
                  <a:lnTo>
                    <a:pt x="69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490" y="4718367"/>
              <a:ext cx="2091055" cy="1455420"/>
            </a:xfrm>
            <a:custGeom>
              <a:avLst/>
              <a:gdLst/>
              <a:ahLst/>
              <a:cxnLst/>
              <a:rect l="l" t="t" r="r" b="b"/>
              <a:pathLst>
                <a:path w="2091054" h="1455420">
                  <a:moveTo>
                    <a:pt x="0" y="1455374"/>
                  </a:moveTo>
                  <a:lnTo>
                    <a:pt x="2059783" y="21764"/>
                  </a:lnTo>
                  <a:lnTo>
                    <a:pt x="209105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5670" y="4609543"/>
              <a:ext cx="337820" cy="299720"/>
            </a:xfrm>
            <a:custGeom>
              <a:avLst/>
              <a:gdLst/>
              <a:ahLst/>
              <a:cxnLst/>
              <a:rect l="l" t="t" r="r" b="b"/>
              <a:pathLst>
                <a:path w="337820" h="299720">
                  <a:moveTo>
                    <a:pt x="337230" y="0"/>
                  </a:moveTo>
                  <a:lnTo>
                    <a:pt x="0" y="49033"/>
                  </a:lnTo>
                  <a:lnTo>
                    <a:pt x="149603" y="130589"/>
                  </a:lnTo>
                  <a:lnTo>
                    <a:pt x="174119" y="299204"/>
                  </a:lnTo>
                  <a:lnTo>
                    <a:pt x="337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3783" y="3224358"/>
            <a:ext cx="6381115" cy="4351655"/>
            <a:chOff x="633783" y="3224358"/>
            <a:chExt cx="6381115" cy="4351655"/>
          </a:xfrm>
        </p:grpSpPr>
        <p:sp>
          <p:nvSpPr>
            <p:cNvPr id="11" name="object 11"/>
            <p:cNvSpPr/>
            <p:nvPr/>
          </p:nvSpPr>
          <p:spPr>
            <a:xfrm>
              <a:off x="659183" y="3249758"/>
              <a:ext cx="6330315" cy="4300855"/>
            </a:xfrm>
            <a:custGeom>
              <a:avLst/>
              <a:gdLst/>
              <a:ahLst/>
              <a:cxnLst/>
              <a:rect l="l" t="t" r="r" b="b"/>
              <a:pathLst>
                <a:path w="6330315" h="4300855">
                  <a:moveTo>
                    <a:pt x="0" y="0"/>
                  </a:moveTo>
                  <a:lnTo>
                    <a:pt x="6329829" y="0"/>
                  </a:lnTo>
                  <a:lnTo>
                    <a:pt x="6329829" y="4300645"/>
                  </a:lnTo>
                  <a:lnTo>
                    <a:pt x="0" y="4300645"/>
                  </a:lnTo>
                  <a:lnTo>
                    <a:pt x="0" y="0"/>
                  </a:lnTo>
                  <a:close/>
                </a:path>
              </a:pathLst>
            </a:custGeom>
            <a:ln w="5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37177" y="6652205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10">
                  <a:moveTo>
                    <a:pt x="0" y="0"/>
                  </a:moveTo>
                  <a:lnTo>
                    <a:pt x="568775" y="0"/>
                  </a:lnTo>
                  <a:lnTo>
                    <a:pt x="587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4043" y="656838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9118" y="6044788"/>
              <a:ext cx="0" cy="638175"/>
            </a:xfrm>
            <a:custGeom>
              <a:avLst/>
              <a:gdLst/>
              <a:ahLst/>
              <a:cxnLst/>
              <a:rect l="l" t="t" r="r" b="b"/>
              <a:pathLst>
                <a:path h="638175">
                  <a:moveTo>
                    <a:pt x="0" y="0"/>
                  </a:moveTo>
                  <a:lnTo>
                    <a:pt x="0" y="63789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5298" y="59381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83819" y="0"/>
                  </a:moveTo>
                  <a:lnTo>
                    <a:pt x="0" y="167639"/>
                  </a:lnTo>
                  <a:lnTo>
                    <a:pt x="83819" y="125729"/>
                  </a:lnTo>
                  <a:lnTo>
                    <a:pt x="167639" y="167639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50614" y="6660186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90">
                  <a:moveTo>
                    <a:pt x="389701" y="0"/>
                  </a:moveTo>
                  <a:lnTo>
                    <a:pt x="13470" y="376230"/>
                  </a:lnTo>
                  <a:lnTo>
                    <a:pt x="0" y="38970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5181" y="694751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4">
                  <a:moveTo>
                    <a:pt x="59269" y="0"/>
                  </a:moveTo>
                  <a:lnTo>
                    <a:pt x="0" y="177808"/>
                  </a:lnTo>
                  <a:lnTo>
                    <a:pt x="177808" y="118539"/>
                  </a:lnTo>
                  <a:lnTo>
                    <a:pt x="88903" y="88903"/>
                  </a:lnTo>
                  <a:lnTo>
                    <a:pt x="59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91300" y="6451600"/>
            <a:ext cx="17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0" y="5715000"/>
            <a:ext cx="17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0800" y="6934200"/>
            <a:ext cx="17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99607" y="3311674"/>
            <a:ext cx="4269740" cy="3756660"/>
            <a:chOff x="8099607" y="3311674"/>
            <a:chExt cx="4269740" cy="3756660"/>
          </a:xfrm>
        </p:grpSpPr>
        <p:sp>
          <p:nvSpPr>
            <p:cNvPr id="22" name="object 22"/>
            <p:cNvSpPr/>
            <p:nvPr/>
          </p:nvSpPr>
          <p:spPr>
            <a:xfrm>
              <a:off x="8112453" y="6915866"/>
              <a:ext cx="4042410" cy="0"/>
            </a:xfrm>
            <a:custGeom>
              <a:avLst/>
              <a:gdLst/>
              <a:ahLst/>
              <a:cxnLst/>
              <a:rect l="l" t="t" r="r" b="b"/>
              <a:pathLst>
                <a:path w="4042409">
                  <a:moveTo>
                    <a:pt x="0" y="0"/>
                  </a:moveTo>
                  <a:lnTo>
                    <a:pt x="4003931" y="0"/>
                  </a:lnTo>
                  <a:lnTo>
                    <a:pt x="4042031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40185" y="676346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76200" y="152400"/>
                  </a:ln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06058" y="3349774"/>
              <a:ext cx="2298700" cy="3411854"/>
            </a:xfrm>
            <a:custGeom>
              <a:avLst/>
              <a:gdLst/>
              <a:ahLst/>
              <a:cxnLst/>
              <a:rect l="l" t="t" r="r" b="b"/>
              <a:pathLst>
                <a:path w="2298700" h="3411854">
                  <a:moveTo>
                    <a:pt x="0" y="3411450"/>
                  </a:moveTo>
                  <a:lnTo>
                    <a:pt x="21290" y="3379853"/>
                  </a:lnTo>
                  <a:lnTo>
                    <a:pt x="2298659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9607" y="6581274"/>
              <a:ext cx="297180" cy="338455"/>
            </a:xfrm>
            <a:custGeom>
              <a:avLst/>
              <a:gdLst/>
              <a:ahLst/>
              <a:cxnLst/>
              <a:rect l="l" t="t" r="r" b="b"/>
              <a:pathLst>
                <a:path w="297179" h="338454">
                  <a:moveTo>
                    <a:pt x="43933" y="0"/>
                  </a:moveTo>
                  <a:lnTo>
                    <a:pt x="0" y="337933"/>
                  </a:lnTo>
                  <a:lnTo>
                    <a:pt x="296706" y="170319"/>
                  </a:lnTo>
                  <a:lnTo>
                    <a:pt x="127739" y="148352"/>
                  </a:lnTo>
                  <a:lnTo>
                    <a:pt x="439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64176" y="3553074"/>
              <a:ext cx="1766570" cy="3336925"/>
            </a:xfrm>
            <a:custGeom>
              <a:avLst/>
              <a:gdLst/>
              <a:ahLst/>
              <a:cxnLst/>
              <a:rect l="l" t="t" r="r" b="b"/>
              <a:pathLst>
                <a:path w="1766570" h="3336925">
                  <a:moveTo>
                    <a:pt x="1766513" y="3336551"/>
                  </a:moveTo>
                  <a:lnTo>
                    <a:pt x="17827" y="33671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75040" y="3384713"/>
              <a:ext cx="277495" cy="340995"/>
            </a:xfrm>
            <a:custGeom>
              <a:avLst/>
              <a:gdLst/>
              <a:ahLst/>
              <a:cxnLst/>
              <a:rect l="l" t="t" r="r" b="b"/>
              <a:pathLst>
                <a:path w="277495" h="340995">
                  <a:moveTo>
                    <a:pt x="0" y="0"/>
                  </a:moveTo>
                  <a:lnTo>
                    <a:pt x="7931" y="340683"/>
                  </a:lnTo>
                  <a:lnTo>
                    <a:pt x="106963" y="202031"/>
                  </a:lnTo>
                  <a:lnTo>
                    <a:pt x="277305" y="198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3621" y="5270740"/>
              <a:ext cx="234051" cy="2391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242313" y="3399325"/>
              <a:ext cx="226695" cy="1790700"/>
            </a:xfrm>
            <a:custGeom>
              <a:avLst/>
              <a:gdLst/>
              <a:ahLst/>
              <a:cxnLst/>
              <a:rect l="l" t="t" r="r" b="b"/>
              <a:pathLst>
                <a:path w="226695" h="1790700">
                  <a:moveTo>
                    <a:pt x="0" y="1790601"/>
                  </a:moveTo>
                  <a:lnTo>
                    <a:pt x="2388" y="1771701"/>
                  </a:lnTo>
                  <a:lnTo>
                    <a:pt x="226324" y="0"/>
                  </a:lnTo>
                </a:path>
              </a:pathLst>
            </a:custGeom>
            <a:ln w="38099">
              <a:solidFill>
                <a:srgbClr val="00A2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66799" y="5118936"/>
              <a:ext cx="166370" cy="177165"/>
            </a:xfrm>
            <a:custGeom>
              <a:avLst/>
              <a:gdLst/>
              <a:ahLst/>
              <a:cxnLst/>
              <a:rect l="l" t="t" r="r" b="b"/>
              <a:pathLst>
                <a:path w="166370" h="177164">
                  <a:moveTo>
                    <a:pt x="0" y="0"/>
                  </a:moveTo>
                  <a:lnTo>
                    <a:pt x="62136" y="176827"/>
                  </a:lnTo>
                  <a:lnTo>
                    <a:pt x="166316" y="21021"/>
                  </a:lnTo>
                  <a:lnTo>
                    <a:pt x="77903" y="52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375900" y="2679700"/>
            <a:ext cx="2343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Arial"/>
                <a:cs typeface="Arial"/>
              </a:rPr>
              <a:t>A</a:t>
            </a:r>
            <a:r>
              <a:rPr lang="en-US" sz="2400" b="1" spc="-90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7759700" y="6934200"/>
            <a:ext cx="24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44400" y="7188200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44100" y="553720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2FF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24">
                <a:extLst>
                  <a:ext uri="{FF2B5EF4-FFF2-40B4-BE49-F238E27FC236}">
                    <a16:creationId xmlns:a16="http://schemas.microsoft.com/office/drawing/2014/main" id="{B4A12267-46FD-95F6-67BF-804BF4C4D375}"/>
                  </a:ext>
                </a:extLst>
              </p:cNvPr>
              <p:cNvSpPr txBox="1"/>
              <p:nvPr/>
            </p:nvSpPr>
            <p:spPr>
              <a:xfrm>
                <a:off x="2724762" y="4110390"/>
                <a:ext cx="588687" cy="798873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8" name="CuadroTexto 24">
                <a:extLst>
                  <a:ext uri="{FF2B5EF4-FFF2-40B4-BE49-F238E27FC236}">
                    <a16:creationId xmlns:a16="http://schemas.microsoft.com/office/drawing/2014/main" id="{B4A12267-46FD-95F6-67BF-804BF4C4D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2" y="4110390"/>
                <a:ext cx="588687" cy="79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24">
                <a:extLst>
                  <a:ext uri="{FF2B5EF4-FFF2-40B4-BE49-F238E27FC236}">
                    <a16:creationId xmlns:a16="http://schemas.microsoft.com/office/drawing/2014/main" id="{66EC48D4-0FAB-BDB2-85F3-04A837234B8F}"/>
                  </a:ext>
                </a:extLst>
              </p:cNvPr>
              <p:cNvSpPr txBox="1"/>
              <p:nvPr/>
            </p:nvSpPr>
            <p:spPr>
              <a:xfrm>
                <a:off x="3244654" y="6044561"/>
                <a:ext cx="597921" cy="707886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9" name="CuadroTexto 24">
                <a:extLst>
                  <a:ext uri="{FF2B5EF4-FFF2-40B4-BE49-F238E27FC236}">
                    <a16:creationId xmlns:a16="http://schemas.microsoft.com/office/drawing/2014/main" id="{66EC48D4-0FAB-BDB2-85F3-04A83723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54" y="6044561"/>
                <a:ext cx="59792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685800"/>
            <a:ext cx="96246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70" dirty="0"/>
              <a:t>Vector</a:t>
            </a:r>
            <a:r>
              <a:rPr sz="8000" spc="-25" dirty="0"/>
              <a:t> </a:t>
            </a:r>
            <a:r>
              <a:rPr sz="8000" spc="250" dirty="0"/>
              <a:t>Multiplication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30300" y="2987565"/>
            <a:ext cx="8199755" cy="2820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Trebuchet MS"/>
                <a:cs typeface="Trebuchet MS"/>
              </a:rPr>
              <a:t>Dot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product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75" dirty="0">
                <a:latin typeface="Trebuchet MS"/>
                <a:cs typeface="Trebuchet MS"/>
              </a:rPr>
              <a:t>Cross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product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15" dirty="0">
                <a:solidFill>
                  <a:srgbClr val="EE220C"/>
                </a:solidFill>
                <a:latin typeface="Trebuchet MS"/>
                <a:cs typeface="Trebuchet MS"/>
              </a:rPr>
              <a:t>Orthonormal</a:t>
            </a:r>
            <a:r>
              <a:rPr sz="3200" spc="-90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EE220C"/>
                </a:solidFill>
                <a:latin typeface="Trebuchet MS"/>
                <a:cs typeface="Trebuchet MS"/>
              </a:rPr>
              <a:t>bases</a:t>
            </a:r>
            <a:r>
              <a:rPr sz="3200" spc="-85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EE220C"/>
                </a:solidFill>
                <a:latin typeface="Trebuchet MS"/>
                <a:cs typeface="Trebuchet MS"/>
              </a:rPr>
              <a:t>and</a:t>
            </a:r>
            <a:r>
              <a:rPr sz="3200" spc="-90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EE220C"/>
                </a:solidFill>
                <a:latin typeface="Trebuchet MS"/>
                <a:cs typeface="Trebuchet MS"/>
              </a:rPr>
              <a:t>coordinate</a:t>
            </a:r>
            <a:r>
              <a:rPr sz="3200" spc="-85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EE220C"/>
                </a:solidFill>
                <a:latin typeface="Trebuchet MS"/>
                <a:cs typeface="Trebuchet MS"/>
              </a:rPr>
              <a:t>frames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977900"/>
            <a:ext cx="10460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5" dirty="0"/>
              <a:t>Orthonormal</a:t>
            </a:r>
            <a:r>
              <a:rPr sz="4400" spc="-15" dirty="0"/>
              <a:t> </a:t>
            </a:r>
            <a:r>
              <a:rPr sz="4400" spc="65" dirty="0"/>
              <a:t>Bases</a:t>
            </a:r>
            <a:r>
              <a:rPr sz="4400" spc="-10" dirty="0"/>
              <a:t> </a:t>
            </a:r>
            <a:r>
              <a:rPr sz="4400" spc="325" dirty="0"/>
              <a:t>/</a:t>
            </a:r>
            <a:r>
              <a:rPr sz="4400" spc="-15" dirty="0"/>
              <a:t> </a:t>
            </a:r>
            <a:r>
              <a:rPr sz="4400" spc="95" dirty="0"/>
              <a:t>Coordinate</a:t>
            </a:r>
            <a:r>
              <a:rPr sz="4400" spc="-10" dirty="0"/>
              <a:t> </a:t>
            </a:r>
            <a:r>
              <a:rPr sz="4400" spc="40" dirty="0"/>
              <a:t>Frames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5200" y="2762468"/>
            <a:ext cx="10876280" cy="4893945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520700" indent="-482600">
              <a:lnSpc>
                <a:spcPct val="100000"/>
              </a:lnSpc>
              <a:spcBef>
                <a:spcPts val="1745"/>
              </a:spcBef>
              <a:buSzPct val="144117"/>
              <a:buChar char="•"/>
              <a:tabLst>
                <a:tab pos="520700" algn="l"/>
              </a:tabLst>
            </a:pPr>
            <a:r>
              <a:rPr sz="3400" spc="-50" dirty="0">
                <a:latin typeface="Trebuchet MS"/>
                <a:cs typeface="Trebuchet MS"/>
              </a:rPr>
              <a:t>Important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105" dirty="0">
                <a:latin typeface="Trebuchet MS"/>
                <a:cs typeface="Trebuchet MS"/>
              </a:rPr>
              <a:t>for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representing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points,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positions,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5" dirty="0">
                <a:latin typeface="Trebuchet MS"/>
                <a:cs typeface="Trebuchet MS"/>
              </a:rPr>
              <a:t>locations</a:t>
            </a:r>
            <a:endParaRPr sz="3400">
              <a:latin typeface="Trebuchet MS"/>
              <a:cs typeface="Trebuchet MS"/>
            </a:endParaRPr>
          </a:p>
          <a:p>
            <a:pPr marL="520700" indent="-482600">
              <a:lnSpc>
                <a:spcPts val="3340"/>
              </a:lnSpc>
              <a:spcBef>
                <a:spcPts val="3920"/>
              </a:spcBef>
              <a:buSzPct val="144117"/>
              <a:buChar char="•"/>
              <a:tabLst>
                <a:tab pos="520700" algn="l"/>
              </a:tabLst>
            </a:pPr>
            <a:r>
              <a:rPr sz="3400" spc="-90" dirty="0">
                <a:latin typeface="Trebuchet MS"/>
                <a:cs typeface="Trebuchet MS"/>
              </a:rPr>
              <a:t>Often,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40" dirty="0">
                <a:latin typeface="Trebuchet MS"/>
                <a:cs typeface="Trebuchet MS"/>
              </a:rPr>
              <a:t>many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85" dirty="0">
                <a:latin typeface="Trebuchet MS"/>
                <a:cs typeface="Trebuchet MS"/>
              </a:rPr>
              <a:t>sets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-65" dirty="0">
                <a:latin typeface="Trebuchet MS"/>
                <a:cs typeface="Trebuchet MS"/>
              </a:rPr>
              <a:t>of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-20" dirty="0">
                <a:latin typeface="Trebuchet MS"/>
                <a:cs typeface="Trebuchet MS"/>
              </a:rPr>
              <a:t>coordinate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05" dirty="0">
                <a:latin typeface="Trebuchet MS"/>
                <a:cs typeface="Trebuchet MS"/>
              </a:rPr>
              <a:t>systems</a:t>
            </a:r>
            <a:endParaRPr sz="3400">
              <a:latin typeface="Trebuchet MS"/>
              <a:cs typeface="Trebuchet MS"/>
            </a:endParaRPr>
          </a:p>
          <a:p>
            <a:pPr marL="889000" lvl="1" indent="-406400">
              <a:lnSpc>
                <a:spcPts val="5000"/>
              </a:lnSpc>
              <a:buSzPct val="144117"/>
              <a:buChar char="-"/>
              <a:tabLst>
                <a:tab pos="889000" algn="l"/>
              </a:tabLst>
            </a:pPr>
            <a:r>
              <a:rPr sz="3400" spc="-65" dirty="0">
                <a:latin typeface="Arial MT"/>
                <a:cs typeface="Arial MT"/>
              </a:rPr>
              <a:t>Global,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55" dirty="0">
                <a:latin typeface="Arial MT"/>
                <a:cs typeface="Arial MT"/>
              </a:rPr>
              <a:t>local,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15" dirty="0">
                <a:latin typeface="Arial MT"/>
                <a:cs typeface="Arial MT"/>
              </a:rPr>
              <a:t>world,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35" dirty="0">
                <a:latin typeface="Arial MT"/>
                <a:cs typeface="Arial MT"/>
              </a:rPr>
              <a:t>model,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30" dirty="0">
                <a:latin typeface="Arial MT"/>
                <a:cs typeface="Arial MT"/>
              </a:rPr>
              <a:t>parts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35" dirty="0">
                <a:latin typeface="Arial MT"/>
                <a:cs typeface="Arial MT"/>
              </a:rPr>
              <a:t>of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40" dirty="0">
                <a:latin typeface="Arial MT"/>
                <a:cs typeface="Arial MT"/>
              </a:rPr>
              <a:t>model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95" dirty="0">
                <a:latin typeface="Arial MT"/>
                <a:cs typeface="Arial MT"/>
              </a:rPr>
              <a:t>(head,</a:t>
            </a:r>
            <a:endParaRPr sz="3400">
              <a:latin typeface="Arial MT"/>
              <a:cs typeface="Arial MT"/>
            </a:endParaRPr>
          </a:p>
          <a:p>
            <a:pPr marL="889000">
              <a:lnSpc>
                <a:spcPts val="3940"/>
              </a:lnSpc>
            </a:pPr>
            <a:r>
              <a:rPr sz="3400" spc="-45" dirty="0">
                <a:latin typeface="Arial MT"/>
                <a:cs typeface="Arial MT"/>
              </a:rPr>
              <a:t>hands,</a:t>
            </a:r>
            <a:r>
              <a:rPr sz="3400" spc="-40" dirty="0">
                <a:latin typeface="Arial MT"/>
                <a:cs typeface="Arial MT"/>
              </a:rPr>
              <a:t> </a:t>
            </a:r>
            <a:r>
              <a:rPr sz="3400" spc="-160" dirty="0">
                <a:latin typeface="Arial MT"/>
                <a:cs typeface="Arial MT"/>
              </a:rPr>
              <a:t>…)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 MT"/>
              <a:cs typeface="Arial MT"/>
            </a:endParaRPr>
          </a:p>
          <a:p>
            <a:pPr marL="520700" marR="79375" indent="-482600">
              <a:lnSpc>
                <a:spcPts val="4000"/>
              </a:lnSpc>
              <a:buSzPct val="144117"/>
              <a:buChar char="•"/>
              <a:tabLst>
                <a:tab pos="520700" algn="l"/>
              </a:tabLst>
            </a:pPr>
            <a:r>
              <a:rPr sz="3400" spc="-70" dirty="0">
                <a:latin typeface="Trebuchet MS"/>
                <a:cs typeface="Trebuchet MS"/>
              </a:rPr>
              <a:t>Critical </a:t>
            </a:r>
            <a:r>
              <a:rPr sz="3400" spc="85" dirty="0">
                <a:latin typeface="Trebuchet MS"/>
                <a:cs typeface="Trebuchet MS"/>
              </a:rPr>
              <a:t>issue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is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-25" dirty="0">
                <a:latin typeface="Trebuchet MS"/>
                <a:cs typeface="Trebuchet MS"/>
              </a:rPr>
              <a:t>transforming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-25" dirty="0">
                <a:latin typeface="Trebuchet MS"/>
                <a:cs typeface="Trebuchet MS"/>
              </a:rPr>
              <a:t>between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these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spc="10" dirty="0">
                <a:latin typeface="Trebuchet MS"/>
                <a:cs typeface="Trebuchet MS"/>
              </a:rPr>
              <a:t>systems/ </a:t>
            </a:r>
            <a:r>
              <a:rPr sz="3400" spc="-1005" dirty="0">
                <a:latin typeface="Trebuchet MS"/>
                <a:cs typeface="Trebuchet MS"/>
              </a:rPr>
              <a:t> </a:t>
            </a:r>
            <a:r>
              <a:rPr sz="3400" spc="155" dirty="0">
                <a:latin typeface="Trebuchet MS"/>
                <a:cs typeface="Trebuchet MS"/>
              </a:rPr>
              <a:t>bases</a:t>
            </a:r>
            <a:endParaRPr sz="3400">
              <a:latin typeface="Trebuchet MS"/>
              <a:cs typeface="Trebuchet MS"/>
            </a:endParaRPr>
          </a:p>
          <a:p>
            <a:pPr marL="889000" lvl="1" indent="-406400">
              <a:lnSpc>
                <a:spcPts val="4280"/>
              </a:lnSpc>
              <a:buSzPct val="144117"/>
              <a:buChar char="-"/>
              <a:tabLst>
                <a:tab pos="889000" algn="l"/>
              </a:tabLst>
            </a:pPr>
            <a:r>
              <a:rPr sz="3400" spc="-130" dirty="0">
                <a:latin typeface="Arial MT"/>
                <a:cs typeface="Arial MT"/>
              </a:rPr>
              <a:t>A</a:t>
            </a:r>
            <a:r>
              <a:rPr sz="3400" spc="-15" dirty="0">
                <a:latin typeface="Arial MT"/>
                <a:cs typeface="Arial MT"/>
              </a:rPr>
              <a:t> </a:t>
            </a:r>
            <a:r>
              <a:rPr sz="3400" spc="10" dirty="0">
                <a:latin typeface="Arial MT"/>
                <a:cs typeface="Arial MT"/>
              </a:rPr>
              <a:t>topic</a:t>
            </a:r>
            <a:r>
              <a:rPr sz="3400" spc="-10" dirty="0">
                <a:latin typeface="Arial MT"/>
                <a:cs typeface="Arial MT"/>
              </a:rPr>
              <a:t> </a:t>
            </a:r>
            <a:r>
              <a:rPr sz="3400" spc="-45" dirty="0">
                <a:latin typeface="Arial MT"/>
                <a:cs typeface="Arial MT"/>
              </a:rPr>
              <a:t>for</a:t>
            </a:r>
            <a:r>
              <a:rPr sz="3400" spc="-10" dirty="0">
                <a:latin typeface="Arial MT"/>
                <a:cs typeface="Arial MT"/>
              </a:rPr>
              <a:t> </a:t>
            </a:r>
            <a:r>
              <a:rPr sz="3400" spc="-50" dirty="0">
                <a:latin typeface="Arial MT"/>
                <a:cs typeface="Arial MT"/>
              </a:rPr>
              <a:t>next</a:t>
            </a:r>
            <a:r>
              <a:rPr sz="3400" spc="-15" dirty="0">
                <a:latin typeface="Arial MT"/>
                <a:cs typeface="Arial MT"/>
              </a:rPr>
              <a:t> </a:t>
            </a:r>
            <a:r>
              <a:rPr sz="3400" spc="-50" dirty="0">
                <a:latin typeface="Arial MT"/>
                <a:cs typeface="Arial MT"/>
              </a:rPr>
              <a:t>week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889000"/>
            <a:ext cx="104425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120" dirty="0"/>
              <a:t>Orthonormal</a:t>
            </a:r>
            <a:r>
              <a:rPr sz="5500" spc="-35" dirty="0"/>
              <a:t> </a:t>
            </a:r>
            <a:r>
              <a:rPr sz="5500" spc="120" dirty="0"/>
              <a:t>Coordinate</a:t>
            </a:r>
            <a:r>
              <a:rPr sz="5500" spc="-35" dirty="0"/>
              <a:t> </a:t>
            </a:r>
            <a:r>
              <a:rPr sz="5500" spc="50" dirty="0"/>
              <a:t>Frames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90600" y="2259667"/>
            <a:ext cx="8485505" cy="184658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2005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75" dirty="0">
                <a:latin typeface="Trebuchet MS"/>
                <a:cs typeface="Trebuchet MS"/>
              </a:rPr>
              <a:t>Any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set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3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vectors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(in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3D)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that</a:t>
            </a:r>
            <a:endParaRPr sz="3200" dirty="0">
              <a:latin typeface="Trebuchet MS"/>
              <a:cs typeface="Trebuchet MS"/>
            </a:endParaRPr>
          </a:p>
          <a:p>
            <a:pPr marL="3097530">
              <a:lnSpc>
                <a:spcPct val="100000"/>
              </a:lnSpc>
              <a:spcBef>
                <a:spcPts val="2885"/>
              </a:spcBef>
            </a:pPr>
            <a:endParaRPr sz="47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6607" y="50217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rebuchet MS"/>
                <a:cs typeface="Trebuchet MS"/>
              </a:rPr>
              <a:t>(right-handed)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4300" y="7950200"/>
            <a:ext cx="1538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rebuchet MS"/>
                <a:cs typeface="Trebuchet MS"/>
              </a:rPr>
              <a:t>(projection)</a:t>
            </a:r>
            <a:endParaRPr sz="24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AC1E7F-1A6C-7367-52D0-9008EAA2AB80}"/>
                  </a:ext>
                </a:extLst>
              </p:cNvPr>
              <p:cNvSpPr txBox="1"/>
              <p:nvPr/>
            </p:nvSpPr>
            <p:spPr>
              <a:xfrm>
                <a:off x="2465979" y="3120419"/>
                <a:ext cx="65024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4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4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zh-CN" sz="4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AC1E7F-1A6C-7367-52D0-9008EAA2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79" y="3120419"/>
                <a:ext cx="65024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B3B13-D7AE-F4DA-C6AE-D22E417F9B0C}"/>
                  </a:ext>
                </a:extLst>
              </p:cNvPr>
              <p:cNvSpPr txBox="1"/>
              <p:nvPr/>
            </p:nvSpPr>
            <p:spPr>
              <a:xfrm>
                <a:off x="2654300" y="4001405"/>
                <a:ext cx="790194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B3B13-D7AE-F4DA-C6AE-D22E417F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4001405"/>
                <a:ext cx="790194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5424F-F9EC-E098-A969-754B3F9A035E}"/>
                  </a:ext>
                </a:extLst>
              </p:cNvPr>
              <p:cNvSpPr txBox="1"/>
              <p:nvPr/>
            </p:nvSpPr>
            <p:spPr>
              <a:xfrm>
                <a:off x="3766952" y="4755653"/>
                <a:ext cx="3446648" cy="93871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5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55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5424F-F9EC-E098-A969-754B3F9A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52" y="4755653"/>
                <a:ext cx="3446648" cy="93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52146D-659B-4EC4-0F73-7FEB1051DCDC}"/>
                  </a:ext>
                </a:extLst>
              </p:cNvPr>
              <p:cNvSpPr txBox="1"/>
              <p:nvPr/>
            </p:nvSpPr>
            <p:spPr>
              <a:xfrm>
                <a:off x="1625600" y="7069214"/>
                <a:ext cx="12039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sz="48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52146D-659B-4EC4-0F73-7FEB1051D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7069214"/>
                <a:ext cx="120396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700" y="685800"/>
            <a:ext cx="58604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80" dirty="0"/>
              <a:t>Last</a:t>
            </a:r>
            <a:r>
              <a:rPr sz="8000" spc="-60" dirty="0"/>
              <a:t> </a:t>
            </a:r>
            <a:r>
              <a:rPr sz="8000" spc="165" dirty="0"/>
              <a:t>Lecture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178065"/>
            <a:ext cx="6355080" cy="3836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0" dirty="0">
                <a:latin typeface="Trebuchet MS"/>
                <a:cs typeface="Trebuchet MS"/>
              </a:rPr>
              <a:t>What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is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Computer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Graphics?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95" dirty="0">
                <a:latin typeface="Trebuchet MS"/>
                <a:cs typeface="Trebuchet MS"/>
              </a:rPr>
              <a:t>Why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study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Computer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Graphics?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05" dirty="0">
                <a:latin typeface="Trebuchet MS"/>
                <a:cs typeface="Trebuchet MS"/>
              </a:rPr>
              <a:t>Course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Topics</a:t>
            </a:r>
            <a:endParaRPr sz="320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05" dirty="0">
                <a:latin typeface="Trebuchet MS"/>
                <a:cs typeface="Trebuchet MS"/>
              </a:rPr>
              <a:t>Course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Logistics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229100"/>
            <a:ext cx="533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30" dirty="0"/>
              <a:t>Questions?</a:t>
            </a:r>
            <a:endParaRPr sz="8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7700" y="685800"/>
            <a:ext cx="4091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0" dirty="0"/>
              <a:t>Matrices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812800" y="2568465"/>
            <a:ext cx="11086465" cy="303022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70" dirty="0">
                <a:latin typeface="Trebuchet MS"/>
                <a:cs typeface="Trebuchet MS"/>
              </a:rPr>
              <a:t>Magical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2D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arrays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that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haunt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every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465" dirty="0">
                <a:latin typeface="Trebuchet MS"/>
                <a:cs typeface="Trebuchet MS"/>
              </a:rPr>
              <a:t>CS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course</a:t>
            </a:r>
            <a:endParaRPr sz="3200">
              <a:latin typeface="Trebuchet MS"/>
              <a:cs typeface="Trebuchet MS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20" dirty="0">
                <a:latin typeface="Trebuchet MS"/>
                <a:cs typeface="Trebuchet MS"/>
              </a:rPr>
              <a:t>In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Graphics,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pervasively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used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to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represent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EE220C"/>
                </a:solidFill>
                <a:latin typeface="Trebuchet MS"/>
                <a:cs typeface="Trebuchet MS"/>
              </a:rPr>
              <a:t>transformations</a:t>
            </a:r>
            <a:endParaRPr sz="3200">
              <a:latin typeface="Trebuchet MS"/>
              <a:cs typeface="Trebuchet MS"/>
            </a:endParaRPr>
          </a:p>
          <a:p>
            <a:pPr marL="1016000" marR="4014470" indent="-546100">
              <a:lnSpc>
                <a:spcPct val="93600"/>
              </a:lnSpc>
              <a:spcBef>
                <a:spcPts val="635"/>
              </a:spcBef>
              <a:tabLst>
                <a:tab pos="1015365" algn="l"/>
              </a:tabLst>
            </a:pPr>
            <a:r>
              <a:rPr sz="7350" spc="284" baseline="-6802" dirty="0">
                <a:latin typeface="Arial MT"/>
                <a:cs typeface="Arial MT"/>
              </a:rPr>
              <a:t>-	</a:t>
            </a:r>
            <a:r>
              <a:rPr sz="3400" spc="-105" dirty="0">
                <a:latin typeface="Arial MT"/>
                <a:cs typeface="Arial MT"/>
              </a:rPr>
              <a:t>Translation,</a:t>
            </a:r>
            <a:r>
              <a:rPr sz="3400" spc="10" dirty="0">
                <a:latin typeface="Arial MT"/>
                <a:cs typeface="Arial MT"/>
              </a:rPr>
              <a:t> </a:t>
            </a:r>
            <a:r>
              <a:rPr sz="3400" spc="-40" dirty="0">
                <a:latin typeface="Arial MT"/>
                <a:cs typeface="Arial MT"/>
              </a:rPr>
              <a:t>rotation,</a:t>
            </a:r>
            <a:r>
              <a:rPr sz="3400" spc="15" dirty="0">
                <a:latin typeface="Arial MT"/>
                <a:cs typeface="Arial MT"/>
              </a:rPr>
              <a:t> </a:t>
            </a:r>
            <a:r>
              <a:rPr sz="3400" spc="-130" dirty="0">
                <a:latin typeface="Arial MT"/>
                <a:cs typeface="Arial MT"/>
              </a:rPr>
              <a:t>shear,</a:t>
            </a:r>
            <a:r>
              <a:rPr sz="3400" spc="15" dirty="0">
                <a:latin typeface="Arial MT"/>
                <a:cs typeface="Arial MT"/>
              </a:rPr>
              <a:t> </a:t>
            </a:r>
            <a:r>
              <a:rPr sz="3400" spc="-80" dirty="0">
                <a:latin typeface="Arial MT"/>
                <a:cs typeface="Arial MT"/>
              </a:rPr>
              <a:t>scale </a:t>
            </a:r>
            <a:r>
              <a:rPr sz="3400" spc="-930" dirty="0">
                <a:latin typeface="Arial MT"/>
                <a:cs typeface="Arial MT"/>
              </a:rPr>
              <a:t> </a:t>
            </a:r>
            <a:r>
              <a:rPr sz="3400" spc="-114" dirty="0">
                <a:latin typeface="Arial MT"/>
                <a:cs typeface="Arial MT"/>
              </a:rPr>
              <a:t>(more</a:t>
            </a:r>
            <a:r>
              <a:rPr sz="3400" spc="-10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details</a:t>
            </a:r>
            <a:r>
              <a:rPr sz="3400" spc="-10" dirty="0">
                <a:latin typeface="Arial MT"/>
                <a:cs typeface="Arial MT"/>
              </a:rPr>
              <a:t> </a:t>
            </a:r>
            <a:r>
              <a:rPr sz="3400" spc="-100" dirty="0">
                <a:latin typeface="Arial MT"/>
                <a:cs typeface="Arial MT"/>
              </a:rPr>
              <a:t>in</a:t>
            </a:r>
            <a:r>
              <a:rPr sz="3400" spc="-10" dirty="0">
                <a:latin typeface="Arial MT"/>
                <a:cs typeface="Arial MT"/>
              </a:rPr>
              <a:t> </a:t>
            </a:r>
            <a:r>
              <a:rPr sz="3400" spc="-45" dirty="0">
                <a:latin typeface="Arial MT"/>
                <a:cs typeface="Arial MT"/>
              </a:rPr>
              <a:t>the</a:t>
            </a:r>
            <a:r>
              <a:rPr sz="3400" spc="-10" dirty="0">
                <a:latin typeface="Arial MT"/>
                <a:cs typeface="Arial MT"/>
              </a:rPr>
              <a:t> </a:t>
            </a:r>
            <a:r>
              <a:rPr sz="3400" spc="-50" dirty="0">
                <a:latin typeface="Arial MT"/>
                <a:cs typeface="Arial MT"/>
              </a:rPr>
              <a:t>next</a:t>
            </a:r>
            <a:r>
              <a:rPr sz="3400" spc="-10" dirty="0">
                <a:latin typeface="Arial MT"/>
                <a:cs typeface="Arial MT"/>
              </a:rPr>
              <a:t> </a:t>
            </a:r>
            <a:r>
              <a:rPr sz="3400" spc="-95" dirty="0">
                <a:latin typeface="Arial MT"/>
                <a:cs typeface="Arial MT"/>
              </a:rPr>
              <a:t>lecture)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685800"/>
            <a:ext cx="7590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45" dirty="0"/>
              <a:t>What</a:t>
            </a:r>
            <a:r>
              <a:rPr sz="8000" spc="-25" dirty="0"/>
              <a:t> </a:t>
            </a:r>
            <a:r>
              <a:rPr sz="8000" spc="150" dirty="0"/>
              <a:t>is</a:t>
            </a:r>
            <a:r>
              <a:rPr sz="8000" spc="-25" dirty="0"/>
              <a:t> </a:t>
            </a:r>
            <a:r>
              <a:rPr sz="8000" spc="-5" dirty="0"/>
              <a:t>a</a:t>
            </a:r>
            <a:r>
              <a:rPr sz="8000" spc="-25" dirty="0"/>
              <a:t> </a:t>
            </a:r>
            <a:r>
              <a:rPr sz="8000" spc="220" dirty="0"/>
              <a:t>matrix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540000"/>
            <a:ext cx="8877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25" dirty="0">
                <a:latin typeface="Trebuchet MS"/>
                <a:cs typeface="Trebuchet MS"/>
              </a:rPr>
              <a:t>Array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numbers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(m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×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=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rows,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columns)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6604000"/>
            <a:ext cx="92544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15" dirty="0">
                <a:latin typeface="Trebuchet MS"/>
                <a:cs typeface="Trebuchet MS"/>
              </a:rPr>
              <a:t>Addition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multiplication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by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scalar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are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trivial: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element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by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DD74995-201C-40B2-B20A-873B22D24821}"/>
                  </a:ext>
                </a:extLst>
              </p:cNvPr>
              <p:cNvSpPr txBox="1"/>
              <p:nvPr/>
            </p:nvSpPr>
            <p:spPr>
              <a:xfrm>
                <a:off x="4431463" y="3435632"/>
                <a:ext cx="2372764" cy="204568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DD74995-201C-40B2-B20A-873B22D24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463" y="3435632"/>
                <a:ext cx="2372764" cy="2045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Matrix-Matrix</a:t>
            </a:r>
            <a:r>
              <a:rPr spc="-45" dirty="0"/>
              <a:t> </a:t>
            </a:r>
            <a:r>
              <a:rPr spc="215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55900"/>
            <a:ext cx="88601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100" dirty="0">
                <a:latin typeface="Trebuchet MS"/>
                <a:cs typeface="Trebuchet MS"/>
              </a:rPr>
              <a:t>#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(number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of)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columns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must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=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#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rows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380" dirty="0">
                <a:latin typeface="Trebuchet MS"/>
                <a:cs typeface="Trebuchet MS"/>
              </a:rPr>
              <a:t>B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(M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x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EE220C"/>
                </a:solidFill>
                <a:latin typeface="Trebuchet MS"/>
                <a:cs typeface="Trebuchet MS"/>
              </a:rPr>
              <a:t>N</a:t>
            </a:r>
            <a:r>
              <a:rPr sz="3200" spc="-40" dirty="0">
                <a:latin typeface="Trebuchet MS"/>
                <a:cs typeface="Trebuchet MS"/>
              </a:rPr>
              <a:t>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(</a:t>
            </a:r>
            <a:r>
              <a:rPr sz="3200" spc="-40" dirty="0">
                <a:solidFill>
                  <a:srgbClr val="EE220C"/>
                </a:solidFill>
                <a:latin typeface="Trebuchet MS"/>
                <a:cs typeface="Trebuchet MS"/>
              </a:rPr>
              <a:t>N</a:t>
            </a:r>
            <a:r>
              <a:rPr sz="3200" spc="-80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x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P)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=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(M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x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P)</a:t>
            </a:r>
            <a:endParaRPr sz="32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41">
                <a:extLst>
                  <a:ext uri="{FF2B5EF4-FFF2-40B4-BE49-F238E27FC236}">
                    <a16:creationId xmlns:a16="http://schemas.microsoft.com/office/drawing/2014/main" id="{B10AC27D-D084-510F-803C-4CCB96E6E7DF}"/>
                  </a:ext>
                </a:extLst>
              </p:cNvPr>
              <p:cNvSpPr txBox="1"/>
              <p:nvPr/>
            </p:nvSpPr>
            <p:spPr>
              <a:xfrm>
                <a:off x="2082800" y="4237631"/>
                <a:ext cx="2372764" cy="204568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CuadroTexto 41">
                <a:extLst>
                  <a:ext uri="{FF2B5EF4-FFF2-40B4-BE49-F238E27FC236}">
                    <a16:creationId xmlns:a16="http://schemas.microsoft.com/office/drawing/2014/main" id="{B10AC27D-D084-510F-803C-4CCB96E6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4237631"/>
                <a:ext cx="2372764" cy="2045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EBA2AD-9E14-40B9-BE94-DE6AFC9912AA}"/>
                  </a:ext>
                </a:extLst>
              </p:cNvPr>
              <p:cNvSpPr txBox="1"/>
              <p:nvPr/>
            </p:nvSpPr>
            <p:spPr>
              <a:xfrm>
                <a:off x="4279978" y="4598467"/>
                <a:ext cx="4140044" cy="132401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EBA2AD-9E14-40B9-BE94-DE6AFC99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8" y="4598467"/>
                <a:ext cx="4140044" cy="1324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Matrix-Matrix</a:t>
            </a:r>
            <a:r>
              <a:rPr spc="-45" dirty="0"/>
              <a:t> </a:t>
            </a:r>
            <a:r>
              <a:rPr spc="215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92400"/>
            <a:ext cx="88601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100" dirty="0">
                <a:latin typeface="Trebuchet MS"/>
                <a:cs typeface="Trebuchet MS"/>
              </a:rPr>
              <a:t>#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(number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of)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columns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must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=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#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rows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380" dirty="0">
                <a:latin typeface="Trebuchet MS"/>
                <a:cs typeface="Trebuchet MS"/>
              </a:rPr>
              <a:t>B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(M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x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EE220C"/>
                </a:solidFill>
                <a:latin typeface="Trebuchet MS"/>
                <a:cs typeface="Trebuchet MS"/>
              </a:rPr>
              <a:t>N</a:t>
            </a:r>
            <a:r>
              <a:rPr sz="3200" spc="-40" dirty="0">
                <a:latin typeface="Trebuchet MS"/>
                <a:cs typeface="Trebuchet MS"/>
              </a:rPr>
              <a:t>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(</a:t>
            </a:r>
            <a:r>
              <a:rPr sz="3200" spc="-40" dirty="0">
                <a:solidFill>
                  <a:srgbClr val="EE220C"/>
                </a:solidFill>
                <a:latin typeface="Trebuchet MS"/>
                <a:cs typeface="Trebuchet MS"/>
              </a:rPr>
              <a:t>N</a:t>
            </a:r>
            <a:r>
              <a:rPr sz="3200" spc="-80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x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P)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=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(M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x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P)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7239000"/>
            <a:ext cx="984313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ts val="382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30" dirty="0">
                <a:latin typeface="Trebuchet MS"/>
                <a:cs typeface="Trebuchet MS"/>
              </a:rPr>
              <a:t>Element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(i,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5" dirty="0">
                <a:latin typeface="Trebuchet MS"/>
                <a:cs typeface="Trebuchet MS"/>
              </a:rPr>
              <a:t>j)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the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p</a:t>
            </a:r>
            <a:r>
              <a:rPr sz="3200" spc="-90" dirty="0">
                <a:latin typeface="Trebuchet MS"/>
                <a:cs typeface="Trebuchet MS"/>
              </a:rPr>
              <a:t>r</a:t>
            </a:r>
            <a:r>
              <a:rPr sz="3200" spc="25" dirty="0">
                <a:latin typeface="Trebuchet MS"/>
                <a:cs typeface="Trebuchet MS"/>
              </a:rPr>
              <a:t>oduct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is</a:t>
            </a:r>
            <a:endParaRPr sz="3200">
              <a:latin typeface="Trebuchet MS"/>
              <a:cs typeface="Trebuchet MS"/>
            </a:endParaRPr>
          </a:p>
          <a:p>
            <a:pPr marL="457200">
              <a:lnSpc>
                <a:spcPts val="3820"/>
              </a:lnSpc>
            </a:pPr>
            <a:r>
              <a:rPr sz="3200" spc="-90" dirty="0">
                <a:latin typeface="Trebuchet MS"/>
                <a:cs typeface="Trebuchet MS"/>
              </a:rPr>
              <a:t>the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dot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p</a:t>
            </a:r>
            <a:r>
              <a:rPr sz="3200" spc="-90" dirty="0">
                <a:latin typeface="Trebuchet MS"/>
                <a:cs typeface="Trebuchet MS"/>
              </a:rPr>
              <a:t>r</a:t>
            </a:r>
            <a:r>
              <a:rPr sz="3200" spc="25" dirty="0">
                <a:latin typeface="Trebuchet MS"/>
                <a:cs typeface="Trebuchet MS"/>
              </a:rPr>
              <a:t>oduct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40" dirty="0">
                <a:solidFill>
                  <a:srgbClr val="0076BA"/>
                </a:solidFill>
                <a:latin typeface="Trebuchet MS"/>
                <a:cs typeface="Trebuchet MS"/>
              </a:rPr>
              <a:t>r</a:t>
            </a:r>
            <a:r>
              <a:rPr sz="3200" spc="80" dirty="0">
                <a:solidFill>
                  <a:srgbClr val="0076BA"/>
                </a:solidFill>
                <a:latin typeface="Trebuchet MS"/>
                <a:cs typeface="Trebuchet MS"/>
              </a:rPr>
              <a:t>ow</a:t>
            </a:r>
            <a:r>
              <a:rPr sz="3200" spc="-75" dirty="0">
                <a:solidFill>
                  <a:srgbClr val="0076BA"/>
                </a:solidFill>
                <a:latin typeface="Trebuchet MS"/>
                <a:cs typeface="Trebuchet MS"/>
              </a:rPr>
              <a:t> </a:t>
            </a:r>
            <a:r>
              <a:rPr sz="3200" spc="-204" dirty="0">
                <a:solidFill>
                  <a:srgbClr val="0076BA"/>
                </a:solidFill>
                <a:latin typeface="Trebuchet MS"/>
                <a:cs typeface="Trebuchet MS"/>
              </a:rPr>
              <a:t>i</a:t>
            </a:r>
            <a:r>
              <a:rPr sz="3200" spc="-75" dirty="0">
                <a:solidFill>
                  <a:srgbClr val="0076BA"/>
                </a:solidFill>
                <a:latin typeface="Trebuchet MS"/>
                <a:cs typeface="Trebuchet MS"/>
              </a:rPr>
              <a:t> </a:t>
            </a:r>
            <a:r>
              <a:rPr sz="3200" spc="-204" dirty="0">
                <a:solidFill>
                  <a:srgbClr val="0076BA"/>
                </a:solidFill>
                <a:latin typeface="Trebuchet MS"/>
                <a:cs typeface="Trebuchet MS"/>
              </a:rPr>
              <a:t>f</a:t>
            </a:r>
            <a:r>
              <a:rPr sz="3200" spc="-275" dirty="0">
                <a:solidFill>
                  <a:srgbClr val="0076BA"/>
                </a:solidFill>
                <a:latin typeface="Trebuchet MS"/>
                <a:cs typeface="Trebuchet MS"/>
              </a:rPr>
              <a:t>r</a:t>
            </a:r>
            <a:r>
              <a:rPr sz="3200" spc="95" dirty="0">
                <a:solidFill>
                  <a:srgbClr val="0076BA"/>
                </a:solidFill>
                <a:latin typeface="Trebuchet MS"/>
                <a:cs typeface="Trebuchet MS"/>
              </a:rPr>
              <a:t>om</a:t>
            </a:r>
            <a:r>
              <a:rPr sz="3200" spc="-75" dirty="0">
                <a:solidFill>
                  <a:srgbClr val="0076BA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rgbClr val="0076BA"/>
                </a:solidFill>
                <a:latin typeface="Trebuchet MS"/>
                <a:cs typeface="Trebuchet MS"/>
              </a:rPr>
              <a:t>A</a:t>
            </a:r>
            <a:r>
              <a:rPr sz="3200" spc="-75" dirty="0">
                <a:solidFill>
                  <a:srgbClr val="0076BA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0076BA"/>
                </a:solidFill>
                <a:latin typeface="Trebuchet MS"/>
                <a:cs typeface="Trebuchet MS"/>
              </a:rPr>
              <a:t>column</a:t>
            </a:r>
            <a:r>
              <a:rPr sz="3200" spc="-75" dirty="0">
                <a:solidFill>
                  <a:srgbClr val="0076BA"/>
                </a:solidFill>
                <a:latin typeface="Trebuchet MS"/>
                <a:cs typeface="Trebuchet MS"/>
              </a:rPr>
              <a:t> </a:t>
            </a:r>
            <a:r>
              <a:rPr sz="3200" spc="-465" dirty="0">
                <a:solidFill>
                  <a:srgbClr val="0076BA"/>
                </a:solidFill>
                <a:latin typeface="Trebuchet MS"/>
                <a:cs typeface="Trebuchet MS"/>
              </a:rPr>
              <a:t>j</a:t>
            </a:r>
            <a:r>
              <a:rPr sz="3200" spc="-75" dirty="0">
                <a:solidFill>
                  <a:srgbClr val="0076BA"/>
                </a:solidFill>
                <a:latin typeface="Trebuchet MS"/>
                <a:cs typeface="Trebuchet MS"/>
              </a:rPr>
              <a:t> </a:t>
            </a:r>
            <a:r>
              <a:rPr sz="3200" spc="-204" dirty="0">
                <a:solidFill>
                  <a:srgbClr val="0076BA"/>
                </a:solidFill>
                <a:latin typeface="Trebuchet MS"/>
                <a:cs typeface="Trebuchet MS"/>
              </a:rPr>
              <a:t>f</a:t>
            </a:r>
            <a:r>
              <a:rPr sz="3200" spc="-275" dirty="0">
                <a:solidFill>
                  <a:srgbClr val="0076BA"/>
                </a:solidFill>
                <a:latin typeface="Trebuchet MS"/>
                <a:cs typeface="Trebuchet MS"/>
              </a:rPr>
              <a:t>r</a:t>
            </a:r>
            <a:r>
              <a:rPr sz="3200" spc="95" dirty="0">
                <a:solidFill>
                  <a:srgbClr val="0076BA"/>
                </a:solidFill>
                <a:latin typeface="Trebuchet MS"/>
                <a:cs typeface="Trebuchet MS"/>
              </a:rPr>
              <a:t>om</a:t>
            </a:r>
            <a:r>
              <a:rPr sz="3200" spc="-75" dirty="0">
                <a:solidFill>
                  <a:srgbClr val="0076BA"/>
                </a:solidFill>
                <a:latin typeface="Trebuchet MS"/>
                <a:cs typeface="Trebuchet MS"/>
              </a:rPr>
              <a:t> </a:t>
            </a:r>
            <a:r>
              <a:rPr sz="3200" spc="380" dirty="0">
                <a:solidFill>
                  <a:srgbClr val="0076BA"/>
                </a:solidFill>
                <a:latin typeface="Trebuchet MS"/>
                <a:cs typeface="Trebuchet MS"/>
              </a:rPr>
              <a:t>B</a:t>
            </a:r>
            <a:endParaRPr sz="32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41">
                <a:extLst>
                  <a:ext uri="{FF2B5EF4-FFF2-40B4-BE49-F238E27FC236}">
                    <a16:creationId xmlns:a16="http://schemas.microsoft.com/office/drawing/2014/main" id="{7E20FFFD-ACA0-CC79-4C4F-82D8C3475F3F}"/>
                  </a:ext>
                </a:extLst>
              </p:cNvPr>
              <p:cNvSpPr txBox="1"/>
              <p:nvPr/>
            </p:nvSpPr>
            <p:spPr>
              <a:xfrm>
                <a:off x="876222" y="4183224"/>
                <a:ext cx="2372764" cy="204568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CuadroTexto 41">
                <a:extLst>
                  <a:ext uri="{FF2B5EF4-FFF2-40B4-BE49-F238E27FC236}">
                    <a16:creationId xmlns:a16="http://schemas.microsoft.com/office/drawing/2014/main" id="{7E20FFFD-ACA0-CC79-4C4F-82D8C347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22" y="4183224"/>
                <a:ext cx="2372764" cy="2045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531115-441C-241A-4C97-DAA6EC0E1EA9}"/>
                  </a:ext>
                </a:extLst>
              </p:cNvPr>
              <p:cNvSpPr txBox="1"/>
              <p:nvPr/>
            </p:nvSpPr>
            <p:spPr>
              <a:xfrm>
                <a:off x="3073400" y="4544060"/>
                <a:ext cx="4140044" cy="132401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531115-441C-241A-4C97-DAA6EC0E1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0" y="4544060"/>
                <a:ext cx="4140044" cy="1324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DCD85719-0D74-442A-8F30-2A01D1ABA2C7}"/>
                  </a:ext>
                </a:extLst>
              </p:cNvPr>
              <p:cNvSpPr txBox="1"/>
              <p:nvPr/>
            </p:nvSpPr>
            <p:spPr>
              <a:xfrm>
                <a:off x="6807200" y="4183224"/>
                <a:ext cx="5819222" cy="204568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e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mr>
                          <m:mr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DCD85719-0D74-442A-8F30-2A01D1AB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4183224"/>
                <a:ext cx="5819222" cy="2045688"/>
              </a:xfrm>
              <a:prstGeom prst="rect">
                <a:avLst/>
              </a:prstGeom>
              <a:blipFill>
                <a:blip r:embed="rId4"/>
                <a:stretch>
                  <a:fillRect l="-4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GAMES101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5" dirty="0"/>
              <a:t> </a:t>
            </a:r>
            <a:r>
              <a:rPr spc="-35" dirty="0"/>
              <a:t>Yan,</a:t>
            </a:r>
            <a:r>
              <a:rPr spc="-50" dirty="0"/>
              <a:t> </a:t>
            </a:r>
            <a:r>
              <a:rPr spc="155" dirty="0"/>
              <a:t>UC</a:t>
            </a:r>
            <a:r>
              <a:rPr spc="-50" dirty="0"/>
              <a:t> </a:t>
            </a:r>
            <a:r>
              <a:rPr spc="35" dirty="0"/>
              <a:t>Santa</a:t>
            </a:r>
            <a:r>
              <a:rPr spc="-55" dirty="0"/>
              <a:t> </a:t>
            </a:r>
            <a:r>
              <a:rPr spc="15" dirty="0"/>
              <a:t>Barbara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Matrix-Matrix</a:t>
            </a:r>
            <a:r>
              <a:rPr spc="-45" dirty="0"/>
              <a:t> </a:t>
            </a:r>
            <a:r>
              <a:rPr spc="215" dirty="0"/>
              <a:t>Multiplication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5" rIns="0" bIns="0" rtlCol="0">
            <a:spAutoFit/>
          </a:bodyPr>
          <a:lstStyle/>
          <a:p>
            <a:pPr marL="457200" indent="-431800">
              <a:lnSpc>
                <a:spcPct val="100000"/>
              </a:lnSpc>
              <a:spcBef>
                <a:spcPts val="1715"/>
              </a:spcBef>
              <a:buSzPct val="145901"/>
              <a:buChar char="•"/>
              <a:tabLst>
                <a:tab pos="457200" algn="l"/>
              </a:tabLst>
            </a:pPr>
            <a:r>
              <a:rPr sz="3050" spc="-5" dirty="0"/>
              <a:t>Properties</a:t>
            </a:r>
            <a:endParaRPr sz="3050" dirty="0"/>
          </a:p>
          <a:p>
            <a:pPr marL="863600" lvl="1" indent="-393700">
              <a:lnSpc>
                <a:spcPts val="5495"/>
              </a:lnSpc>
              <a:spcBef>
                <a:spcPts val="2490"/>
              </a:spcBef>
              <a:buSzPct val="144615"/>
              <a:buFont typeface="Trebuchet MS"/>
              <a:buChar char="-"/>
              <a:tabLst>
                <a:tab pos="863600" algn="l"/>
              </a:tabLst>
            </a:pPr>
            <a:r>
              <a:rPr sz="3250" b="1" spc="35" dirty="0">
                <a:latin typeface="Arial"/>
                <a:cs typeface="Arial"/>
              </a:rPr>
              <a:t>Non-commutative</a:t>
            </a:r>
            <a:endParaRPr sz="3250" dirty="0">
              <a:latin typeface="Arial"/>
              <a:cs typeface="Arial"/>
            </a:endParaRPr>
          </a:p>
          <a:p>
            <a:pPr marL="863600">
              <a:lnSpc>
                <a:spcPts val="3754"/>
              </a:lnSpc>
            </a:pPr>
            <a:r>
              <a:rPr sz="3250" spc="80" dirty="0"/>
              <a:t>(AB</a:t>
            </a:r>
            <a:r>
              <a:rPr sz="3250" spc="-80" dirty="0"/>
              <a:t> </a:t>
            </a:r>
            <a:r>
              <a:rPr sz="3250" spc="65" dirty="0"/>
              <a:t>and</a:t>
            </a:r>
            <a:r>
              <a:rPr sz="3250" spc="-75" dirty="0"/>
              <a:t> </a:t>
            </a:r>
            <a:r>
              <a:rPr sz="3250" spc="295" dirty="0"/>
              <a:t>BA</a:t>
            </a:r>
            <a:r>
              <a:rPr sz="3250" spc="-80" dirty="0"/>
              <a:t> </a:t>
            </a:r>
            <a:r>
              <a:rPr sz="3250" spc="-75" dirty="0"/>
              <a:t>are </a:t>
            </a:r>
            <a:r>
              <a:rPr sz="3250" spc="-125" dirty="0"/>
              <a:t>different</a:t>
            </a:r>
            <a:r>
              <a:rPr sz="3250" spc="-80" dirty="0"/>
              <a:t> </a:t>
            </a:r>
            <a:r>
              <a:rPr sz="3250" spc="-85" dirty="0"/>
              <a:t>in</a:t>
            </a:r>
            <a:r>
              <a:rPr sz="3250" spc="-75" dirty="0"/>
              <a:t> </a:t>
            </a:r>
            <a:r>
              <a:rPr sz="3250" spc="-60" dirty="0"/>
              <a:t>general)</a:t>
            </a:r>
            <a:endParaRPr sz="3250" dirty="0"/>
          </a:p>
          <a:p>
            <a:pPr marL="863600" lvl="1" indent="-393700">
              <a:lnSpc>
                <a:spcPct val="100000"/>
              </a:lnSpc>
              <a:spcBef>
                <a:spcPts val="2350"/>
              </a:spcBef>
              <a:buSzPct val="144615"/>
              <a:buChar char="-"/>
              <a:tabLst>
                <a:tab pos="863600" algn="l"/>
              </a:tabLst>
            </a:pPr>
            <a:r>
              <a:rPr sz="3250" spc="45" dirty="0">
                <a:latin typeface="Trebuchet MS"/>
                <a:cs typeface="Trebuchet MS"/>
              </a:rPr>
              <a:t>Associative</a:t>
            </a:r>
            <a:r>
              <a:rPr sz="3250" spc="-90" dirty="0">
                <a:latin typeface="Trebuchet MS"/>
                <a:cs typeface="Trebuchet MS"/>
              </a:rPr>
              <a:t> </a:t>
            </a:r>
            <a:r>
              <a:rPr sz="3250" spc="65" dirty="0">
                <a:latin typeface="Trebuchet MS"/>
                <a:cs typeface="Trebuchet MS"/>
              </a:rPr>
              <a:t>and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-60" dirty="0">
                <a:latin typeface="Trebuchet MS"/>
                <a:cs typeface="Trebuchet MS"/>
              </a:rPr>
              <a:t>distributive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9600" y="5304434"/>
            <a:ext cx="248285" cy="1762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30"/>
              </a:spcBef>
            </a:pPr>
            <a:r>
              <a:rPr sz="4700" spc="185" dirty="0">
                <a:latin typeface="Arial MT"/>
                <a:cs typeface="Arial MT"/>
              </a:rPr>
              <a:t>-</a:t>
            </a:r>
            <a:endParaRPr sz="4700">
              <a:latin typeface="Arial MT"/>
              <a:cs typeface="Arial MT"/>
            </a:endParaRPr>
          </a:p>
          <a:p>
            <a:pPr marL="12700">
              <a:lnSpc>
                <a:spcPts val="4000"/>
              </a:lnSpc>
            </a:pPr>
            <a:r>
              <a:rPr sz="4700" spc="185" dirty="0">
                <a:latin typeface="Arial MT"/>
                <a:cs typeface="Arial MT"/>
              </a:rPr>
              <a:t>-</a:t>
            </a:r>
            <a:endParaRPr sz="4700">
              <a:latin typeface="Arial MT"/>
              <a:cs typeface="Arial MT"/>
            </a:endParaRPr>
          </a:p>
          <a:p>
            <a:pPr marL="12700">
              <a:lnSpc>
                <a:spcPts val="4820"/>
              </a:lnSpc>
            </a:pPr>
            <a:r>
              <a:rPr sz="4700" spc="185" dirty="0">
                <a:latin typeface="Arial MT"/>
                <a:cs typeface="Arial MT"/>
              </a:rPr>
              <a:t>-</a:t>
            </a:r>
            <a:endParaRPr sz="4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300" y="5427471"/>
            <a:ext cx="3383279" cy="15392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10"/>
              </a:spcBef>
            </a:pPr>
            <a:r>
              <a:rPr sz="3250" spc="-130" dirty="0">
                <a:latin typeface="Arial MT"/>
                <a:cs typeface="Arial MT"/>
              </a:rPr>
              <a:t>(AB)C=A(BC) </a:t>
            </a:r>
            <a:r>
              <a:rPr sz="3250" spc="-125" dirty="0">
                <a:latin typeface="Arial MT"/>
                <a:cs typeface="Arial MT"/>
              </a:rPr>
              <a:t> </a:t>
            </a:r>
            <a:r>
              <a:rPr sz="3250" spc="-114" dirty="0">
                <a:latin typeface="Arial MT"/>
                <a:cs typeface="Arial MT"/>
              </a:rPr>
              <a:t>A(B+C) </a:t>
            </a:r>
            <a:r>
              <a:rPr sz="3250" spc="60" dirty="0">
                <a:latin typeface="Arial MT"/>
                <a:cs typeface="Arial MT"/>
              </a:rPr>
              <a:t>= </a:t>
            </a:r>
            <a:r>
              <a:rPr sz="3250" spc="-55" dirty="0">
                <a:latin typeface="Arial MT"/>
                <a:cs typeface="Arial MT"/>
              </a:rPr>
              <a:t>AB </a:t>
            </a:r>
            <a:r>
              <a:rPr sz="3250" spc="60" dirty="0">
                <a:latin typeface="Arial MT"/>
                <a:cs typeface="Arial MT"/>
              </a:rPr>
              <a:t>+ </a:t>
            </a:r>
            <a:r>
              <a:rPr sz="3250" spc="-85" dirty="0">
                <a:latin typeface="Arial MT"/>
                <a:cs typeface="Arial MT"/>
              </a:rPr>
              <a:t>AC </a:t>
            </a:r>
            <a:r>
              <a:rPr sz="3250" spc="-890" dirty="0">
                <a:latin typeface="Arial MT"/>
                <a:cs typeface="Arial MT"/>
              </a:rPr>
              <a:t> </a:t>
            </a:r>
            <a:r>
              <a:rPr sz="3250" spc="-114" dirty="0">
                <a:latin typeface="Arial MT"/>
                <a:cs typeface="Arial MT"/>
              </a:rPr>
              <a:t>(A+B)C</a:t>
            </a:r>
            <a:r>
              <a:rPr sz="3250" spc="-25" dirty="0">
                <a:latin typeface="Arial MT"/>
                <a:cs typeface="Arial MT"/>
              </a:rPr>
              <a:t> </a:t>
            </a:r>
            <a:r>
              <a:rPr sz="3250" spc="60" dirty="0">
                <a:latin typeface="Arial MT"/>
                <a:cs typeface="Arial MT"/>
              </a:rPr>
              <a:t>=</a:t>
            </a:r>
            <a:r>
              <a:rPr sz="3250" spc="-20" dirty="0">
                <a:latin typeface="Arial MT"/>
                <a:cs typeface="Arial MT"/>
              </a:rPr>
              <a:t> </a:t>
            </a:r>
            <a:r>
              <a:rPr sz="3250" spc="-85" dirty="0">
                <a:latin typeface="Arial MT"/>
                <a:cs typeface="Arial MT"/>
              </a:rPr>
              <a:t>AC</a:t>
            </a:r>
            <a:r>
              <a:rPr sz="3250" spc="-20" dirty="0">
                <a:latin typeface="Arial MT"/>
                <a:cs typeface="Arial MT"/>
              </a:rPr>
              <a:t> </a:t>
            </a:r>
            <a:r>
              <a:rPr sz="3250" spc="60" dirty="0">
                <a:latin typeface="Arial MT"/>
                <a:cs typeface="Arial MT"/>
              </a:rPr>
              <a:t>+</a:t>
            </a:r>
            <a:r>
              <a:rPr sz="3250" spc="-20" dirty="0">
                <a:latin typeface="Arial MT"/>
                <a:cs typeface="Arial MT"/>
              </a:rPr>
              <a:t> BC</a:t>
            </a:r>
            <a:endParaRPr sz="3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784859"/>
            <a:ext cx="10902950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700" spc="160" dirty="0"/>
              <a:t>Matrix-Vector</a:t>
            </a:r>
            <a:r>
              <a:rPr sz="6700" spc="-40" dirty="0"/>
              <a:t> </a:t>
            </a:r>
            <a:r>
              <a:rPr sz="6700" spc="220" dirty="0"/>
              <a:t>Multiplication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65200" y="2568465"/>
            <a:ext cx="7905115" cy="1804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320" dirty="0">
                <a:latin typeface="Trebuchet MS"/>
                <a:cs typeface="Trebuchet MS"/>
              </a:rPr>
              <a:t>T</a:t>
            </a:r>
            <a:r>
              <a:rPr sz="3200" spc="-240" dirty="0">
                <a:latin typeface="Trebuchet MS"/>
                <a:cs typeface="Trebuchet MS"/>
              </a:rPr>
              <a:t>r</a:t>
            </a:r>
            <a:r>
              <a:rPr sz="3200" spc="-85" dirty="0">
                <a:latin typeface="Trebuchet MS"/>
                <a:cs typeface="Trebuchet MS"/>
              </a:rPr>
              <a:t>eat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vector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as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column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matrix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(m</a:t>
            </a:r>
            <a:r>
              <a:rPr sz="3200" spc="240" dirty="0">
                <a:latin typeface="Trebuchet MS"/>
                <a:cs typeface="Trebuchet MS"/>
              </a:rPr>
              <a:t>×</a:t>
            </a:r>
            <a:r>
              <a:rPr sz="3200" spc="-125" dirty="0">
                <a:latin typeface="Trebuchet MS"/>
                <a:cs typeface="Trebuchet MS"/>
              </a:rPr>
              <a:t>1)</a:t>
            </a:r>
            <a:endParaRPr sz="3200" dirty="0">
              <a:latin typeface="Trebuchet MS"/>
              <a:cs typeface="Trebuchet MS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95" dirty="0">
                <a:latin typeface="Trebuchet MS"/>
                <a:cs typeface="Trebuchet MS"/>
              </a:rPr>
              <a:t>Key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for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transforming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points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(next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lecture)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100" y="5727700"/>
            <a:ext cx="7922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55" dirty="0">
                <a:latin typeface="Trebuchet MS"/>
                <a:cs typeface="Trebuchet MS"/>
              </a:rPr>
              <a:t>Oﬃcial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spoiler: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2D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reflection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about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y-axis</a:t>
            </a:r>
            <a:endParaRPr sz="32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608B5685-FBBA-48B2-82A3-1F39CB56B06E}"/>
                  </a:ext>
                </a:extLst>
              </p:cNvPr>
              <p:cNvSpPr txBox="1"/>
              <p:nvPr/>
            </p:nvSpPr>
            <p:spPr>
              <a:xfrm>
                <a:off x="3370659" y="6783689"/>
                <a:ext cx="5958682" cy="132767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608B5685-FBBA-48B2-82A3-1F39CB56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659" y="6783689"/>
                <a:ext cx="5958682" cy="1327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685800"/>
            <a:ext cx="101727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5" dirty="0"/>
              <a:t>Transpose</a:t>
            </a:r>
            <a:r>
              <a:rPr sz="8000" spc="-15" dirty="0"/>
              <a:t> </a:t>
            </a:r>
            <a:r>
              <a:rPr sz="8000" spc="295" dirty="0"/>
              <a:t>of</a:t>
            </a:r>
            <a:r>
              <a:rPr sz="8000" spc="-10" dirty="0"/>
              <a:t> </a:t>
            </a:r>
            <a:r>
              <a:rPr sz="8000" spc="-5" dirty="0"/>
              <a:t>a</a:t>
            </a:r>
            <a:r>
              <a:rPr sz="8000" spc="-10" dirty="0"/>
              <a:t> </a:t>
            </a:r>
            <a:r>
              <a:rPr sz="8000" spc="245" dirty="0"/>
              <a:t>Matrix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578100"/>
            <a:ext cx="645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45" dirty="0">
                <a:latin typeface="Trebuchet MS"/>
                <a:cs typeface="Trebuchet MS"/>
              </a:rPr>
              <a:t>Switch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r</a:t>
            </a:r>
            <a:r>
              <a:rPr sz="3200" spc="155" dirty="0">
                <a:latin typeface="Trebuchet MS"/>
                <a:cs typeface="Trebuchet MS"/>
              </a:rPr>
              <a:t>ows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and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columns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40" dirty="0">
                <a:latin typeface="Trebuchet MS"/>
                <a:cs typeface="Trebuchet MS"/>
              </a:rPr>
              <a:t>(ij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-&gt;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40" dirty="0">
                <a:latin typeface="Trebuchet MS"/>
                <a:cs typeface="Trebuchet MS"/>
              </a:rPr>
              <a:t>ji)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6642100"/>
            <a:ext cx="2020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65" dirty="0">
                <a:latin typeface="Trebuchet MS"/>
                <a:cs typeface="Trebuchet MS"/>
              </a:rPr>
              <a:t>P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-35" dirty="0">
                <a:latin typeface="Trebuchet MS"/>
                <a:cs typeface="Trebuchet MS"/>
              </a:rPr>
              <a:t>operty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8200" y="7532231"/>
            <a:ext cx="178181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750" spc="770" dirty="0">
                <a:latin typeface="Microsoft Sans Serif"/>
                <a:cs typeface="Microsoft Sans Serif"/>
              </a:rPr>
              <a:t>(</a:t>
            </a:r>
            <a:r>
              <a:rPr sz="4750" spc="770" dirty="0">
                <a:latin typeface="MingLiU_HKSCS-ExtB"/>
                <a:cs typeface="MingLiU_HKSCS-ExtB"/>
              </a:rPr>
              <a:t>AB</a:t>
            </a:r>
            <a:r>
              <a:rPr sz="4750" spc="770" dirty="0">
                <a:latin typeface="Microsoft Sans Serif"/>
                <a:cs typeface="Microsoft Sans Serif"/>
              </a:rPr>
              <a:t>)</a:t>
            </a:r>
            <a:r>
              <a:rPr sz="5025" i="1" spc="1155" baseline="32338" dirty="0">
                <a:latin typeface="Calibri"/>
                <a:cs typeface="Calibri"/>
              </a:rPr>
              <a:t>T</a:t>
            </a:r>
            <a:endParaRPr sz="5025" baseline="32338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8488" y="7532231"/>
            <a:ext cx="2333625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750" spc="940" dirty="0">
                <a:latin typeface="Microsoft Sans Serif"/>
                <a:cs typeface="Microsoft Sans Serif"/>
              </a:rPr>
              <a:t>=</a:t>
            </a:r>
            <a:r>
              <a:rPr sz="4750" spc="20" dirty="0">
                <a:latin typeface="Microsoft Sans Serif"/>
                <a:cs typeface="Microsoft Sans Serif"/>
              </a:rPr>
              <a:t> </a:t>
            </a:r>
            <a:r>
              <a:rPr sz="4750" spc="1055" dirty="0">
                <a:latin typeface="MingLiU_HKSCS-ExtB"/>
                <a:cs typeface="MingLiU_HKSCS-ExtB"/>
              </a:rPr>
              <a:t>B</a:t>
            </a:r>
            <a:r>
              <a:rPr sz="5025" i="1" spc="1582" baseline="32338" dirty="0">
                <a:latin typeface="Calibri"/>
                <a:cs typeface="Calibri"/>
              </a:rPr>
              <a:t>T</a:t>
            </a:r>
            <a:r>
              <a:rPr sz="5025" i="1" spc="-52" baseline="32338" dirty="0">
                <a:latin typeface="Calibri"/>
                <a:cs typeface="Calibri"/>
              </a:rPr>
              <a:t> </a:t>
            </a:r>
            <a:r>
              <a:rPr sz="4750" spc="915" dirty="0">
                <a:latin typeface="MingLiU_HKSCS-ExtB"/>
                <a:cs typeface="MingLiU_HKSCS-ExtB"/>
              </a:rPr>
              <a:t>A</a:t>
            </a:r>
            <a:r>
              <a:rPr sz="5025" i="1" spc="1372" baseline="32338" dirty="0">
                <a:latin typeface="Calibri"/>
                <a:cs typeface="Calibri"/>
              </a:rPr>
              <a:t>T</a:t>
            </a:r>
            <a:endParaRPr sz="5025" baseline="32338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966889B-8210-4F3F-94FB-840ECA6A8A59}"/>
                  </a:ext>
                </a:extLst>
              </p:cNvPr>
              <p:cNvSpPr txBox="1"/>
              <p:nvPr/>
            </p:nvSpPr>
            <p:spPr>
              <a:xfrm>
                <a:off x="4071562" y="3507395"/>
                <a:ext cx="6348596" cy="21920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4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4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966889B-8210-4F3F-94FB-840ECA6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562" y="3507395"/>
                <a:ext cx="6348596" cy="2192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784859"/>
            <a:ext cx="10950575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700" spc="190" dirty="0"/>
              <a:t>Identity</a:t>
            </a:r>
            <a:r>
              <a:rPr sz="6700" spc="-5" dirty="0"/>
              <a:t> </a:t>
            </a:r>
            <a:r>
              <a:rPr sz="6700" spc="215" dirty="0"/>
              <a:t>Matrix</a:t>
            </a:r>
            <a:r>
              <a:rPr sz="6700" dirty="0"/>
              <a:t> </a:t>
            </a:r>
            <a:r>
              <a:rPr sz="6700" spc="170" dirty="0"/>
              <a:t>and</a:t>
            </a:r>
            <a:r>
              <a:rPr sz="6700" spc="-5" dirty="0"/>
              <a:t> </a:t>
            </a:r>
            <a:r>
              <a:rPr sz="6700" spc="85" dirty="0"/>
              <a:t>Inverses</a:t>
            </a:r>
            <a:endParaRPr sz="6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8"/>
              <p:cNvSpPr txBox="1"/>
              <p:nvPr/>
            </p:nvSpPr>
            <p:spPr>
              <a:xfrm>
                <a:off x="3888956" y="5545659"/>
                <a:ext cx="5202555" cy="147861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80010">
                  <a:lnSpc>
                    <a:spcPct val="100000"/>
                  </a:lnSpc>
                  <a:spcBef>
                    <a:spcPts val="130"/>
                  </a:spcBef>
                  <a:tabLst>
                    <a:tab pos="1811655" algn="l"/>
                  </a:tabLst>
                </a:pPr>
                <a:r>
                  <a:rPr sz="4750" spc="655" dirty="0">
                    <a:latin typeface="MS UI Gothic"/>
                    <a:cs typeface="MS UI Gothic"/>
                  </a:rPr>
                  <a:t>AA</a:t>
                </a:r>
                <a:r>
                  <a:rPr sz="5025" spc="982" baseline="32338" dirty="0">
                    <a:latin typeface="MS Gothic"/>
                    <a:cs typeface="MS Gothic"/>
                  </a:rPr>
                  <a:t>—</a:t>
                </a:r>
                <a:r>
                  <a:rPr sz="5025" spc="982" baseline="32338" dirty="0">
                    <a:latin typeface="Trebuchet MS"/>
                    <a:cs typeface="Trebuchet MS"/>
                  </a:rPr>
                  <a:t>1	</a:t>
                </a:r>
                <a:r>
                  <a:rPr sz="4750" spc="254" dirty="0">
                    <a:latin typeface="Tahoma"/>
                    <a:cs typeface="Tahoma"/>
                  </a:rPr>
                  <a:t>=</a:t>
                </a:r>
                <a:r>
                  <a:rPr sz="4750" spc="-180" dirty="0">
                    <a:latin typeface="Tahoma"/>
                    <a:cs typeface="Tahoma"/>
                  </a:rPr>
                  <a:t> </a:t>
                </a:r>
                <a:r>
                  <a:rPr sz="4750" spc="715" dirty="0">
                    <a:latin typeface="MS UI Gothic"/>
                    <a:cs typeface="MS UI Gothic"/>
                  </a:rPr>
                  <a:t>A</a:t>
                </a:r>
                <a:r>
                  <a:rPr sz="5025" spc="1072" baseline="32338" dirty="0">
                    <a:latin typeface="MS Gothic"/>
                    <a:cs typeface="MS Gothic"/>
                  </a:rPr>
                  <a:t>—</a:t>
                </a:r>
                <a:r>
                  <a:rPr sz="5025" spc="1072" baseline="32338" dirty="0">
                    <a:latin typeface="Trebuchet MS"/>
                    <a:cs typeface="Trebuchet MS"/>
                  </a:rPr>
                  <a:t>1</a:t>
                </a:r>
                <a:r>
                  <a:rPr sz="4750" spc="715" dirty="0">
                    <a:latin typeface="MS UI Gothic"/>
                    <a:cs typeface="MS UI Gothic"/>
                  </a:rPr>
                  <a:t>A</a:t>
                </a:r>
                <a:r>
                  <a:rPr sz="4750" spc="-145" dirty="0">
                    <a:latin typeface="MS UI Gothic"/>
                    <a:cs typeface="MS UI Gothic"/>
                  </a:rPr>
                  <a:t> </a:t>
                </a:r>
                <a:r>
                  <a:rPr sz="4750" spc="254" dirty="0">
                    <a:latin typeface="Tahoma"/>
                    <a:cs typeface="Tahoma"/>
                  </a:rPr>
                  <a:t>=</a:t>
                </a:r>
                <a:r>
                  <a:rPr lang="en-US" altLang="zh-CN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sz="4350" dirty="0">
                  <a:latin typeface="MS UI Gothic"/>
                  <a:cs typeface="MS UI Gothic"/>
                </a:endParaRPr>
              </a:p>
              <a:p>
                <a:pPr marL="50800">
                  <a:lnSpc>
                    <a:spcPct val="100000"/>
                  </a:lnSpc>
                  <a:tabLst>
                    <a:tab pos="2290445" algn="l"/>
                  </a:tabLst>
                </a:pPr>
                <a:r>
                  <a:rPr sz="4750" spc="780" dirty="0">
                    <a:latin typeface="Microsoft Sans Serif"/>
                    <a:cs typeface="Microsoft Sans Serif"/>
                  </a:rPr>
                  <a:t>(</a:t>
                </a:r>
                <a:r>
                  <a:rPr sz="4750" spc="780" dirty="0">
                    <a:latin typeface="MingLiU_HKSCS-ExtB"/>
                    <a:cs typeface="MingLiU_HKSCS-ExtB"/>
                  </a:rPr>
                  <a:t>AB</a:t>
                </a:r>
                <a:r>
                  <a:rPr sz="4750" spc="780" dirty="0">
                    <a:latin typeface="Microsoft Sans Serif"/>
                    <a:cs typeface="Microsoft Sans Serif"/>
                  </a:rPr>
                  <a:t>)</a:t>
                </a:r>
                <a:r>
                  <a:rPr sz="5025" spc="1170" baseline="32338" dirty="0">
                    <a:latin typeface="MS Gothic"/>
                    <a:cs typeface="MS Gothic"/>
                  </a:rPr>
                  <a:t>—</a:t>
                </a:r>
                <a:r>
                  <a:rPr sz="5025" spc="1170" baseline="32338" dirty="0">
                    <a:latin typeface="Trebuchet MS"/>
                    <a:cs typeface="Trebuchet MS"/>
                  </a:rPr>
                  <a:t>1	</a:t>
                </a:r>
                <a:r>
                  <a:rPr sz="4750" spc="940" dirty="0">
                    <a:latin typeface="Microsoft Sans Serif"/>
                    <a:cs typeface="Microsoft Sans Serif"/>
                  </a:rPr>
                  <a:t>=</a:t>
                </a:r>
                <a:r>
                  <a:rPr sz="4750" dirty="0">
                    <a:latin typeface="Microsoft Sans Serif"/>
                    <a:cs typeface="Microsoft Sans Serif"/>
                  </a:rPr>
                  <a:t> </a:t>
                </a:r>
                <a:r>
                  <a:rPr sz="4750" spc="975" dirty="0">
                    <a:latin typeface="MingLiU_HKSCS-ExtB"/>
                    <a:cs typeface="MingLiU_HKSCS-ExtB"/>
                  </a:rPr>
                  <a:t>B</a:t>
                </a:r>
                <a:r>
                  <a:rPr sz="5025" spc="1462" baseline="32338" dirty="0">
                    <a:latin typeface="MS Gothic"/>
                    <a:cs typeface="MS Gothic"/>
                  </a:rPr>
                  <a:t>—</a:t>
                </a:r>
                <a:r>
                  <a:rPr sz="5025" spc="1462" baseline="32338" dirty="0">
                    <a:latin typeface="Trebuchet MS"/>
                    <a:cs typeface="Trebuchet MS"/>
                  </a:rPr>
                  <a:t>1</a:t>
                </a:r>
                <a:r>
                  <a:rPr sz="4750" spc="975" dirty="0">
                    <a:latin typeface="MingLiU_HKSCS-ExtB"/>
                    <a:cs typeface="MingLiU_HKSCS-ExtB"/>
                  </a:rPr>
                  <a:t>A</a:t>
                </a:r>
                <a:r>
                  <a:rPr sz="5025" spc="1462" baseline="32338" dirty="0">
                    <a:latin typeface="MS Gothic"/>
                    <a:cs typeface="MS Gothic"/>
                  </a:rPr>
                  <a:t>—</a:t>
                </a:r>
                <a:r>
                  <a:rPr sz="5025" spc="1462" baseline="32338" dirty="0">
                    <a:latin typeface="Trebuchet MS"/>
                    <a:cs typeface="Trebuchet MS"/>
                  </a:rPr>
                  <a:t>1</a:t>
                </a:r>
                <a:endParaRPr sz="5025" baseline="32338" dirty="0"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6" y="5545659"/>
                <a:ext cx="5202555" cy="1478610"/>
              </a:xfrm>
              <a:prstGeom prst="rect">
                <a:avLst/>
              </a:prstGeom>
              <a:blipFill>
                <a:blip r:embed="rId2"/>
                <a:stretch>
                  <a:fillRect l="-6096" t="-14050" r="-3869" b="-23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E0C786C-C094-4142-A637-E11DDFABFC7C}"/>
                  </a:ext>
                </a:extLst>
              </p:cNvPr>
              <p:cNvSpPr txBox="1"/>
              <p:nvPr/>
            </p:nvSpPr>
            <p:spPr>
              <a:xfrm>
                <a:off x="3876256" y="2667242"/>
                <a:ext cx="5297925" cy="204568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func>
                            <m:funcPr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4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fName>
                            <m:e>
                              <m:r>
                                <a:rPr lang="en-US" sz="4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b>
                      </m:sSub>
                      <m:r>
                        <a:rPr lang="en-US" sz="4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E0C786C-C094-4142-A637-E11DDFAB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56" y="2667242"/>
                <a:ext cx="5297925" cy="2045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889000"/>
            <a:ext cx="112826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50" dirty="0"/>
              <a:t>Vector</a:t>
            </a:r>
            <a:r>
              <a:rPr sz="5500" spc="-15" dirty="0"/>
              <a:t> </a:t>
            </a:r>
            <a:r>
              <a:rPr sz="5500" spc="165" dirty="0"/>
              <a:t>multiplication</a:t>
            </a:r>
            <a:r>
              <a:rPr sz="5500" spc="-10" dirty="0"/>
              <a:t> </a:t>
            </a:r>
            <a:r>
              <a:rPr sz="5500" spc="100" dirty="0"/>
              <a:t>in</a:t>
            </a:r>
            <a:r>
              <a:rPr sz="5500" spc="-15" dirty="0"/>
              <a:t> </a:t>
            </a:r>
            <a:r>
              <a:rPr sz="5500" spc="170" dirty="0"/>
              <a:t>Matrix</a:t>
            </a:r>
            <a:r>
              <a:rPr sz="5500" spc="-10" dirty="0"/>
              <a:t> </a:t>
            </a:r>
            <a:r>
              <a:rPr sz="5500" spc="175" dirty="0"/>
              <a:t>form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90600" y="5905500"/>
            <a:ext cx="3285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175" dirty="0">
                <a:latin typeface="Trebuchet MS"/>
                <a:cs typeface="Trebuchet MS"/>
              </a:rPr>
              <a:t>Cross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product?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374900"/>
            <a:ext cx="59620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45" dirty="0">
                <a:latin typeface="Trebuchet MS"/>
                <a:cs typeface="Trebuchet MS"/>
              </a:rPr>
              <a:t>Dot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product?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6000" y="8483600"/>
            <a:ext cx="307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dual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matrix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vector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82E0A7-37E2-A7DE-093A-5C3B2ABF95AC}"/>
                  </a:ext>
                </a:extLst>
              </p:cNvPr>
              <p:cNvSpPr txBox="1"/>
              <p:nvPr/>
            </p:nvSpPr>
            <p:spPr>
              <a:xfrm>
                <a:off x="1100548" y="6925702"/>
                <a:ext cx="4288790" cy="94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4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sz="4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800" dirty="0"/>
                  <a:t> </a:t>
                </a:r>
                <a:r>
                  <a:rPr lang="en-US" altLang="zh-CN" sz="4800" dirty="0"/>
                  <a:t>A *b </a:t>
                </a:r>
                <a14:m>
                  <m:oMath xmlns:m="http://schemas.openxmlformats.org/officeDocument/2006/math">
                    <m:r>
                      <a:rPr lang="en-US" altLang="zh-CN" sz="4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4800" dirty="0"/>
                  <a:t> 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82E0A7-37E2-A7DE-093A-5C3B2ABF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48" y="6925702"/>
                <a:ext cx="4288790" cy="940194"/>
              </a:xfrm>
              <a:prstGeom prst="rect">
                <a:avLst/>
              </a:prstGeom>
              <a:blipFill>
                <a:blip r:embed="rId2"/>
                <a:stretch>
                  <a:fillRect t="-2597" b="-3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74">
                <a:extLst>
                  <a:ext uri="{FF2B5EF4-FFF2-40B4-BE49-F238E27FC236}">
                    <a16:creationId xmlns:a16="http://schemas.microsoft.com/office/drawing/2014/main" id="{4513973D-4A8A-1F16-F89B-71F9D6072FCD}"/>
                  </a:ext>
                </a:extLst>
              </p:cNvPr>
              <p:cNvSpPr txBox="1"/>
              <p:nvPr/>
            </p:nvSpPr>
            <p:spPr>
              <a:xfrm>
                <a:off x="5124920" y="5880100"/>
                <a:ext cx="7896392" cy="254351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4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4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4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CuadroTexto 74">
                <a:extLst>
                  <a:ext uri="{FF2B5EF4-FFF2-40B4-BE49-F238E27FC236}">
                    <a16:creationId xmlns:a16="http://schemas.microsoft.com/office/drawing/2014/main" id="{4513973D-4A8A-1F16-F89B-71F9D607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20" y="5880100"/>
                <a:ext cx="7896392" cy="2543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>
                <a:extLst>
                  <a:ext uri="{FF2B5EF4-FFF2-40B4-BE49-F238E27FC236}">
                    <a16:creationId xmlns:a16="http://schemas.microsoft.com/office/drawing/2014/main" id="{38E78508-3B83-449F-A5D4-4DC56E5E2E4F}"/>
                  </a:ext>
                </a:extLst>
              </p:cNvPr>
              <p:cNvSpPr txBox="1"/>
              <p:nvPr/>
            </p:nvSpPr>
            <p:spPr>
              <a:xfrm>
                <a:off x="1084210" y="3103047"/>
                <a:ext cx="11711411" cy="17220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4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4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4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4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4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0000"/>
                    </a:solidFill>
                  </a:rPr>
                  <a:t>+</a:t>
                </a:r>
                <a:r>
                  <a:rPr lang="en-US" altLang="zh-CN" sz="4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8" name="CaixaDeTexto 137">
                <a:extLst>
                  <a:ext uri="{FF2B5EF4-FFF2-40B4-BE49-F238E27FC236}">
                    <a16:creationId xmlns:a16="http://schemas.microsoft.com/office/drawing/2014/main" id="{38E78508-3B83-449F-A5D4-4DC56E5E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0" y="3103047"/>
                <a:ext cx="11711411" cy="1722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C5146-7E89-71E6-8B04-BDBBBAC7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3899" y="4191000"/>
            <a:ext cx="6476999" cy="3323987"/>
          </a:xfrm>
        </p:spPr>
        <p:txBody>
          <a:bodyPr/>
          <a:lstStyle/>
          <a:p>
            <a:r>
              <a:rPr lang="en-US" altLang="zh-CN" sz="7200" dirty="0"/>
              <a:t>Assignment 0</a:t>
            </a:r>
            <a:endParaRPr lang="zh-CN" altLang="en-US" sz="7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548658-E77F-FC23-7B27-EF3FE712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3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673100"/>
            <a:ext cx="12222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5" dirty="0"/>
              <a:t>An</a:t>
            </a:r>
            <a:r>
              <a:rPr sz="5400" spc="-5" dirty="0"/>
              <a:t> </a:t>
            </a:r>
            <a:r>
              <a:rPr sz="5400" spc="85" dirty="0"/>
              <a:t>Example</a:t>
            </a:r>
            <a:r>
              <a:rPr sz="5400" spc="-5" dirty="0"/>
              <a:t> </a:t>
            </a:r>
            <a:r>
              <a:rPr sz="5400" spc="195" dirty="0"/>
              <a:t>of</a:t>
            </a:r>
            <a:r>
              <a:rPr sz="5400" dirty="0"/>
              <a:t> </a:t>
            </a:r>
            <a:r>
              <a:rPr sz="5400" spc="25" dirty="0"/>
              <a:t>General</a:t>
            </a:r>
            <a:r>
              <a:rPr sz="5400" spc="-5" dirty="0"/>
              <a:t> </a:t>
            </a:r>
            <a:r>
              <a:rPr sz="5400" spc="75" dirty="0"/>
              <a:t>Transformation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93040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5600" y="8890000"/>
            <a:ext cx="7203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The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Sponza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Scene,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rendered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by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Lingqi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Yan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using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Real-time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Ray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Tracing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(RTRT)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229100"/>
            <a:ext cx="533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30" dirty="0"/>
              <a:t>Questions?</a:t>
            </a:r>
            <a:endParaRPr sz="8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500" y="685800"/>
            <a:ext cx="22078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80" dirty="0"/>
              <a:t>Next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43000" y="2247900"/>
            <a:ext cx="2389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320" dirty="0">
                <a:latin typeface="Trebuchet MS"/>
                <a:cs typeface="Trebuchet MS"/>
              </a:rPr>
              <a:t>T</a:t>
            </a:r>
            <a:r>
              <a:rPr sz="3200" spc="-45" dirty="0">
                <a:latin typeface="Trebuchet MS"/>
                <a:cs typeface="Trebuchet MS"/>
              </a:rPr>
              <a:t>ransform!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700" y="8737600"/>
            <a:ext cx="586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rebuchet MS"/>
                <a:cs typeface="Trebuchet MS"/>
              </a:rPr>
              <a:t>Transformers: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Last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Knight,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2017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movie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962" y="3125050"/>
            <a:ext cx="9704873" cy="54589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75400" y="9315805"/>
            <a:ext cx="251460" cy="2654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latin typeface="Arial MT"/>
                <a:cs typeface="Arial MT"/>
              </a:rPr>
              <a:t>41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Thank</a:t>
            </a:r>
            <a:r>
              <a:rPr spc="-75" dirty="0"/>
              <a:t> </a:t>
            </a:r>
            <a:r>
              <a:rPr spc="145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5397500"/>
            <a:ext cx="104305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(And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thank</a:t>
            </a:r>
            <a:r>
              <a:rPr sz="2400" spc="-55" dirty="0">
                <a:latin typeface="Trebuchet MS"/>
                <a:cs typeface="Trebuchet MS"/>
              </a:rPr>
              <a:t> Prof. </a:t>
            </a:r>
            <a:r>
              <a:rPr sz="2400" spc="35" dirty="0">
                <a:latin typeface="Trebuchet MS"/>
                <a:cs typeface="Trebuchet MS"/>
              </a:rPr>
              <a:t>Ravi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10" dirty="0" err="1">
                <a:latin typeface="Trebuchet MS"/>
                <a:cs typeface="Trebuchet MS"/>
              </a:rPr>
              <a:t>Ramamoorthi</a:t>
            </a:r>
            <a:r>
              <a:rPr lang="en-US" sz="2400" spc="-55" dirty="0">
                <a:latin typeface="Trebuchet MS"/>
                <a:cs typeface="Trebuchet MS"/>
              </a:rPr>
              <a:t>, </a:t>
            </a:r>
            <a:r>
              <a:rPr sz="2400" spc="-55" dirty="0">
                <a:latin typeface="Trebuchet MS"/>
                <a:cs typeface="Trebuchet MS"/>
              </a:rPr>
              <a:t>Prof.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Ren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Ng</a:t>
            </a:r>
            <a:r>
              <a:rPr lang="en-US" sz="2400" spc="-55" dirty="0">
                <a:latin typeface="Trebuchet MS"/>
                <a:cs typeface="Trebuchet MS"/>
              </a:rPr>
              <a:t>, and Prof. </a:t>
            </a:r>
            <a:r>
              <a:rPr lang="en-US" sz="2400" spc="-55" dirty="0" err="1">
                <a:latin typeface="Trebuchet MS"/>
                <a:cs typeface="Trebuchet MS"/>
              </a:rPr>
              <a:t>Lingqi</a:t>
            </a:r>
            <a:r>
              <a:rPr lang="en-US" sz="2400" spc="-55" dirty="0">
                <a:latin typeface="Trebuchet MS"/>
                <a:cs typeface="Trebuchet MS"/>
              </a:rPr>
              <a:t> Yan </a:t>
            </a:r>
            <a:r>
              <a:rPr sz="2400" spc="-75" dirty="0">
                <a:latin typeface="Trebuchet MS"/>
                <a:cs typeface="Trebuchet MS"/>
              </a:rPr>
              <a:t>for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many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slides!)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579367"/>
            <a:ext cx="10370185" cy="2349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2095500">
              <a:lnSpc>
                <a:spcPct val="100000"/>
              </a:lnSpc>
              <a:spcBef>
                <a:spcPts val="114"/>
              </a:spcBef>
            </a:pPr>
            <a:r>
              <a:rPr sz="6000" spc="355" dirty="0">
                <a:latin typeface="Trebuchet MS"/>
                <a:cs typeface="Trebuchet MS"/>
              </a:rPr>
              <a:t>A </a:t>
            </a:r>
            <a:r>
              <a:rPr sz="6000" spc="-40" dirty="0">
                <a:solidFill>
                  <a:srgbClr val="EE220C"/>
                </a:solidFill>
                <a:latin typeface="Trebuchet MS"/>
                <a:cs typeface="Trebuchet MS"/>
              </a:rPr>
              <a:t>Swift </a:t>
            </a:r>
            <a:r>
              <a:rPr sz="6000" spc="120" dirty="0">
                <a:latin typeface="Trebuchet MS"/>
                <a:cs typeface="Trebuchet MS"/>
              </a:rPr>
              <a:t>and </a:t>
            </a:r>
            <a:r>
              <a:rPr sz="6000" spc="-65" dirty="0">
                <a:solidFill>
                  <a:srgbClr val="EE220C"/>
                </a:solidFill>
                <a:latin typeface="Trebuchet MS"/>
                <a:cs typeface="Trebuchet MS"/>
              </a:rPr>
              <a:t>Brutal </a:t>
            </a:r>
            <a:r>
              <a:rPr sz="6000" spc="-60" dirty="0">
                <a:solidFill>
                  <a:srgbClr val="EE220C"/>
                </a:solidFill>
                <a:latin typeface="Trebuchet MS"/>
                <a:cs typeface="Trebuchet MS"/>
              </a:rPr>
              <a:t> </a:t>
            </a:r>
            <a:r>
              <a:rPr sz="6000" spc="-65" dirty="0">
                <a:latin typeface="Trebuchet MS"/>
                <a:cs typeface="Trebuchet MS"/>
              </a:rPr>
              <a:t>Introduction</a:t>
            </a:r>
            <a:r>
              <a:rPr sz="6000" spc="-155" dirty="0">
                <a:latin typeface="Trebuchet MS"/>
                <a:cs typeface="Trebuchet MS"/>
              </a:rPr>
              <a:t> </a:t>
            </a:r>
            <a:r>
              <a:rPr sz="6000" spc="-130" dirty="0">
                <a:latin typeface="Trebuchet MS"/>
                <a:cs typeface="Trebuchet MS"/>
              </a:rPr>
              <a:t>to</a:t>
            </a:r>
            <a:r>
              <a:rPr sz="6000" spc="-150" dirty="0">
                <a:latin typeface="Trebuchet MS"/>
                <a:cs typeface="Trebuchet MS"/>
              </a:rPr>
              <a:t> </a:t>
            </a:r>
            <a:r>
              <a:rPr sz="6000" spc="-50" dirty="0">
                <a:latin typeface="Trebuchet MS"/>
                <a:cs typeface="Trebuchet MS"/>
              </a:rPr>
              <a:t>Linear</a:t>
            </a:r>
            <a:r>
              <a:rPr sz="6000" spc="-150" dirty="0">
                <a:latin typeface="Trebuchet MS"/>
                <a:cs typeface="Trebuchet MS"/>
              </a:rPr>
              <a:t> </a:t>
            </a:r>
            <a:r>
              <a:rPr sz="6000" spc="-45" dirty="0">
                <a:latin typeface="Trebuchet MS"/>
                <a:cs typeface="Trebuchet MS"/>
              </a:rPr>
              <a:t>Algebra!</a:t>
            </a:r>
            <a:endParaRPr sz="6000">
              <a:latin typeface="Trebuchet MS"/>
              <a:cs typeface="Trebuchet MS"/>
            </a:endParaRPr>
          </a:p>
          <a:p>
            <a:pPr marR="207010" algn="ctr">
              <a:lnSpc>
                <a:spcPct val="100000"/>
              </a:lnSpc>
              <a:spcBef>
                <a:spcPts val="1000"/>
              </a:spcBef>
            </a:pPr>
            <a:r>
              <a:rPr sz="2400" spc="-130" dirty="0">
                <a:latin typeface="Trebuchet MS"/>
                <a:cs typeface="Trebuchet MS"/>
              </a:rPr>
              <a:t>(in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fact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it</a:t>
            </a:r>
            <a:r>
              <a:rPr sz="2400" spc="-395" dirty="0">
                <a:latin typeface="Trebuchet MS"/>
                <a:cs typeface="Trebuchet MS"/>
              </a:rPr>
              <a:t>’</a:t>
            </a:r>
            <a:r>
              <a:rPr sz="2400" spc="225" dirty="0">
                <a:latin typeface="Trebuchet MS"/>
                <a:cs typeface="Trebuchet MS"/>
              </a:rPr>
              <a:t>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r</a:t>
            </a:r>
            <a:r>
              <a:rPr sz="2400" spc="-75" dirty="0">
                <a:latin typeface="Trebuchet MS"/>
                <a:cs typeface="Trebuchet MS"/>
              </a:rPr>
              <a:t>elatively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easy…)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11200"/>
            <a:ext cx="1098677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185" dirty="0"/>
              <a:t>Graphics’</a:t>
            </a:r>
            <a:r>
              <a:rPr sz="7600" spc="-60" dirty="0"/>
              <a:t> </a:t>
            </a:r>
            <a:r>
              <a:rPr sz="7600" spc="150" dirty="0"/>
              <a:t>Dependencies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77900" y="2454540"/>
            <a:ext cx="6064250" cy="39630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130" dirty="0">
                <a:latin typeface="Trebuchet MS"/>
                <a:cs typeface="Trebuchet MS"/>
              </a:rPr>
              <a:t>Basic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mathematics</a:t>
            </a:r>
            <a:endParaRPr sz="3200" dirty="0">
              <a:latin typeface="Trebuchet MS"/>
              <a:cs typeface="Trebuchet MS"/>
            </a:endParaRPr>
          </a:p>
          <a:p>
            <a:pPr marL="914400" lvl="1" indent="-444500">
              <a:lnSpc>
                <a:spcPct val="100000"/>
              </a:lnSpc>
              <a:spcBef>
                <a:spcPts val="610"/>
              </a:spcBef>
              <a:buSzPct val="144642"/>
              <a:buChar char="-"/>
              <a:tabLst>
                <a:tab pos="913765" algn="l"/>
                <a:tab pos="914400" algn="l"/>
              </a:tabLst>
            </a:pPr>
            <a:r>
              <a:rPr sz="2800" spc="-80" dirty="0">
                <a:latin typeface="Arial MT"/>
                <a:cs typeface="Arial MT"/>
              </a:rPr>
              <a:t>Linear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5" dirty="0">
                <a:latin typeface="Arial MT"/>
                <a:cs typeface="Arial MT"/>
              </a:rPr>
              <a:t>algebra,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calculus,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statistics</a:t>
            </a:r>
            <a:endParaRPr sz="2800" dirty="0">
              <a:latin typeface="Arial MT"/>
              <a:cs typeface="Arial MT"/>
            </a:endParaRPr>
          </a:p>
          <a:p>
            <a:pPr marL="469900" indent="-444500">
              <a:lnSpc>
                <a:spcPct val="100000"/>
              </a:lnSpc>
              <a:spcBef>
                <a:spcPts val="389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130" dirty="0">
                <a:latin typeface="Trebuchet MS"/>
                <a:cs typeface="Trebuchet MS"/>
              </a:rPr>
              <a:t>Basic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physics</a:t>
            </a:r>
            <a:endParaRPr sz="3200" dirty="0">
              <a:latin typeface="Trebuchet MS"/>
              <a:cs typeface="Trebuchet MS"/>
            </a:endParaRPr>
          </a:p>
          <a:p>
            <a:pPr marL="914400" lvl="1" indent="-444500">
              <a:lnSpc>
                <a:spcPct val="100000"/>
              </a:lnSpc>
              <a:spcBef>
                <a:spcPts val="610"/>
              </a:spcBef>
              <a:buSzPct val="144642"/>
              <a:buChar char="-"/>
              <a:tabLst>
                <a:tab pos="913765" algn="l"/>
                <a:tab pos="914400" algn="l"/>
              </a:tabLst>
            </a:pPr>
            <a:r>
              <a:rPr sz="2800" spc="-20" dirty="0">
                <a:latin typeface="Arial MT"/>
                <a:cs typeface="Arial MT"/>
              </a:rPr>
              <a:t>Optics,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Mechanics</a:t>
            </a:r>
            <a:endParaRPr sz="2800" dirty="0">
              <a:latin typeface="Arial MT"/>
              <a:cs typeface="Arial MT"/>
            </a:endParaRPr>
          </a:p>
          <a:p>
            <a:pPr marL="469900" indent="-444500">
              <a:lnSpc>
                <a:spcPct val="100000"/>
              </a:lnSpc>
              <a:spcBef>
                <a:spcPts val="389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185" dirty="0">
                <a:latin typeface="Trebuchet MS"/>
                <a:cs typeface="Trebuchet MS"/>
              </a:rPr>
              <a:t>Misc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64531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6357620"/>
            <a:ext cx="285750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80" dirty="0">
                <a:latin typeface="Arial MT"/>
                <a:cs typeface="Arial MT"/>
              </a:rPr>
              <a:t>Signal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processing 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60" dirty="0">
                <a:latin typeface="Arial MT"/>
                <a:cs typeface="Arial MT"/>
              </a:rPr>
              <a:t>Numerical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85" dirty="0">
                <a:latin typeface="Arial MT"/>
                <a:cs typeface="Arial MT"/>
              </a:rPr>
              <a:t>analysis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8204200"/>
            <a:ext cx="4535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110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bit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of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aesthetics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685800"/>
            <a:ext cx="5634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75" dirty="0"/>
              <a:t>This</a:t>
            </a:r>
            <a:r>
              <a:rPr sz="8000" spc="-75" dirty="0"/>
              <a:t> </a:t>
            </a:r>
            <a:r>
              <a:rPr sz="8000" spc="120" dirty="0"/>
              <a:t>Course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84500"/>
            <a:ext cx="6786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90" dirty="0">
                <a:latin typeface="Trebuchet MS"/>
                <a:cs typeface="Trebuchet MS"/>
              </a:rPr>
              <a:t>More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dependent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on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Linear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Algebra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5702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3474720"/>
            <a:ext cx="7219315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70" dirty="0">
                <a:latin typeface="Arial MT"/>
                <a:cs typeface="Arial MT"/>
              </a:rPr>
              <a:t>Vectors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(dot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products,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cross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products,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…) 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Matrices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(matrix-matrix,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matrix-vector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mult.,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…)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321300"/>
            <a:ext cx="2840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30" dirty="0">
                <a:latin typeface="Trebuchet MS"/>
                <a:cs typeface="Trebuchet MS"/>
              </a:rPr>
              <a:t>For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example,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9070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811520"/>
            <a:ext cx="7119620" cy="17780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800" spc="-10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point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8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vector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190" dirty="0">
                <a:latin typeface="Arial MT"/>
                <a:cs typeface="Arial MT"/>
              </a:rPr>
              <a:t>(?)</a:t>
            </a:r>
            <a:endParaRPr sz="2800" dirty="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  <a:spcBef>
                <a:spcPts val="1800"/>
              </a:spcBef>
            </a:pPr>
            <a:r>
              <a:rPr sz="2800" spc="-80" dirty="0">
                <a:latin typeface="Arial MT"/>
                <a:cs typeface="Arial MT"/>
              </a:rPr>
              <a:t>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operation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80" dirty="0">
                <a:latin typeface="Arial MT"/>
                <a:cs typeface="Arial MT"/>
              </a:rPr>
              <a:t>like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translating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rotating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objects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can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matrix-vector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multiplication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695959"/>
            <a:ext cx="1100074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80" dirty="0"/>
              <a:t>An</a:t>
            </a:r>
            <a:r>
              <a:rPr sz="7900" spc="-15" dirty="0"/>
              <a:t> </a:t>
            </a:r>
            <a:r>
              <a:rPr sz="7900" spc="135" dirty="0"/>
              <a:t>Example</a:t>
            </a:r>
            <a:r>
              <a:rPr sz="7900" spc="-10" dirty="0"/>
              <a:t> </a:t>
            </a:r>
            <a:r>
              <a:rPr sz="7900" spc="300" dirty="0"/>
              <a:t>of</a:t>
            </a:r>
            <a:r>
              <a:rPr sz="7900" spc="-10" dirty="0"/>
              <a:t> </a:t>
            </a:r>
            <a:r>
              <a:rPr sz="7900" spc="204" dirty="0"/>
              <a:t>Rotation</a:t>
            </a:r>
            <a:endParaRPr sz="7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2209800"/>
            <a:ext cx="7061200" cy="635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40200" y="8706486"/>
            <a:ext cx="8238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15" dirty="0">
                <a:latin typeface="Trebuchet MS"/>
                <a:cs typeface="Trebuchet MS"/>
                <a:hlinkClick r:id="rId3"/>
              </a:rPr>
              <a:t>https://cseweb.ucsd.edu/~ravir/glints2014.mp4</a:t>
            </a:r>
            <a:r>
              <a:rPr lang="en-US" sz="1600" spc="15" dirty="0">
                <a:latin typeface="Trebuchet MS"/>
                <a:cs typeface="Trebuchet MS"/>
              </a:rPr>
              <a:t> (1:22)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685800"/>
            <a:ext cx="35458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890" dirty="0"/>
              <a:t>V</a:t>
            </a:r>
            <a:r>
              <a:rPr sz="8000" spc="245" dirty="0"/>
              <a:t>ectors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3359644" y="2512733"/>
            <a:ext cx="2179320" cy="2179320"/>
            <a:chOff x="3359644" y="2512733"/>
            <a:chExt cx="2179320" cy="2179320"/>
          </a:xfrm>
        </p:grpSpPr>
        <p:sp>
          <p:nvSpPr>
            <p:cNvPr id="4" name="object 4"/>
            <p:cNvSpPr/>
            <p:nvPr/>
          </p:nvSpPr>
          <p:spPr>
            <a:xfrm>
              <a:off x="3397744" y="2647436"/>
              <a:ext cx="2006600" cy="2006600"/>
            </a:xfrm>
            <a:custGeom>
              <a:avLst/>
              <a:gdLst/>
              <a:ahLst/>
              <a:cxnLst/>
              <a:rect l="l" t="t" r="r" b="b"/>
              <a:pathLst>
                <a:path w="2006600" h="2006600">
                  <a:moveTo>
                    <a:pt x="0" y="2006335"/>
                  </a:moveTo>
                  <a:lnTo>
                    <a:pt x="1979394" y="26940"/>
                  </a:lnTo>
                  <a:lnTo>
                    <a:pt x="200633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5495" y="2512733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288" y="0"/>
                  </a:moveTo>
                  <a:lnTo>
                    <a:pt x="0" y="107763"/>
                  </a:lnTo>
                  <a:lnTo>
                    <a:pt x="161644" y="161644"/>
                  </a:lnTo>
                  <a:lnTo>
                    <a:pt x="215525" y="323288"/>
                  </a:lnTo>
                  <a:lnTo>
                    <a:pt x="323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8700" y="3073400"/>
            <a:ext cx="5130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00" dirty="0">
                <a:latin typeface="Arial"/>
                <a:cs typeface="Arial"/>
              </a:rPr>
              <a:t>=</a:t>
            </a:r>
            <a:endParaRPr sz="6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05239" y="2512733"/>
            <a:ext cx="2179320" cy="2179320"/>
            <a:chOff x="7005239" y="2512733"/>
            <a:chExt cx="2179320" cy="2179320"/>
          </a:xfrm>
        </p:grpSpPr>
        <p:sp>
          <p:nvSpPr>
            <p:cNvPr id="8" name="object 8"/>
            <p:cNvSpPr/>
            <p:nvPr/>
          </p:nvSpPr>
          <p:spPr>
            <a:xfrm>
              <a:off x="7043339" y="2647436"/>
              <a:ext cx="2006600" cy="2006600"/>
            </a:xfrm>
            <a:custGeom>
              <a:avLst/>
              <a:gdLst/>
              <a:ahLst/>
              <a:cxnLst/>
              <a:rect l="l" t="t" r="r" b="b"/>
              <a:pathLst>
                <a:path w="2006600" h="2006600">
                  <a:moveTo>
                    <a:pt x="0" y="2006335"/>
                  </a:moveTo>
                  <a:lnTo>
                    <a:pt x="1979394" y="26940"/>
                  </a:lnTo>
                  <a:lnTo>
                    <a:pt x="200633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1089" y="2512733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289" y="0"/>
                  </a:moveTo>
                  <a:lnTo>
                    <a:pt x="0" y="107763"/>
                  </a:lnTo>
                  <a:lnTo>
                    <a:pt x="161644" y="161644"/>
                  </a:lnTo>
                  <a:lnTo>
                    <a:pt x="215526" y="323288"/>
                  </a:lnTo>
                  <a:lnTo>
                    <a:pt x="32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79500" y="4673600"/>
            <a:ext cx="7690484" cy="3877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algn="ctr">
              <a:lnSpc>
                <a:spcPts val="2415"/>
              </a:lnSpc>
              <a:spcBef>
                <a:spcPts val="100"/>
              </a:spcBef>
              <a:tabLst>
                <a:tab pos="3683000" algn="l"/>
              </a:tabLst>
            </a:pPr>
            <a:r>
              <a:rPr sz="2400" b="1" spc="-90" dirty="0">
                <a:latin typeface="Arial"/>
                <a:cs typeface="Arial"/>
              </a:rPr>
              <a:t>A	</a:t>
            </a:r>
            <a:r>
              <a:rPr sz="2400" b="1" spc="-225" dirty="0">
                <a:latin typeface="Arial"/>
                <a:cs typeface="Arial"/>
              </a:rPr>
              <a:t>A’</a:t>
            </a:r>
            <a:endParaRPr sz="2400" dirty="0">
              <a:latin typeface="Arial"/>
              <a:cs typeface="Arial"/>
            </a:endParaRPr>
          </a:p>
          <a:p>
            <a:pPr marL="495300" indent="-444500">
              <a:lnSpc>
                <a:spcPts val="7155"/>
              </a:lnSpc>
              <a:buSzPct val="145312"/>
              <a:buChar char="•"/>
              <a:tabLst>
                <a:tab pos="495300" algn="l"/>
              </a:tabLst>
            </a:pPr>
            <a:r>
              <a:rPr lang="en-US" sz="3200" spc="20" dirty="0">
                <a:latin typeface="Trebuchet MS"/>
                <a:cs typeface="Trebuchet MS"/>
              </a:rPr>
              <a:t>Usually</a:t>
            </a:r>
            <a:r>
              <a:rPr lang="en-US" sz="3200" spc="-75" dirty="0">
                <a:latin typeface="Trebuchet MS"/>
                <a:cs typeface="Trebuchet MS"/>
              </a:rPr>
              <a:t> </a:t>
            </a:r>
            <a:r>
              <a:rPr lang="en-US" sz="3200" spc="-125" dirty="0">
                <a:latin typeface="Trebuchet MS"/>
                <a:cs typeface="Trebuchet MS"/>
              </a:rPr>
              <a:t>written as        or in bold</a:t>
            </a:r>
          </a:p>
          <a:p>
            <a:pPr marL="495300" indent="-444500">
              <a:lnSpc>
                <a:spcPts val="7155"/>
              </a:lnSpc>
              <a:buSzPct val="145312"/>
              <a:buChar char="•"/>
              <a:tabLst>
                <a:tab pos="495300" algn="l"/>
              </a:tabLst>
            </a:pPr>
            <a:r>
              <a:rPr lang="en-US" sz="3200" spc="-125" dirty="0">
                <a:latin typeface="Trebuchet MS"/>
                <a:cs typeface="Trebuchet MS"/>
              </a:rPr>
              <a:t>Or using start and end points </a:t>
            </a:r>
          </a:p>
          <a:p>
            <a:pPr marL="495300" indent="-444500">
              <a:lnSpc>
                <a:spcPts val="7155"/>
              </a:lnSpc>
              <a:buSzPct val="145312"/>
              <a:buChar char="•"/>
              <a:tabLst>
                <a:tab pos="495300" algn="l"/>
              </a:tabLst>
            </a:pPr>
            <a:r>
              <a:rPr lang="en-US" sz="3200" spc="-125" dirty="0">
                <a:latin typeface="Trebuchet MS"/>
                <a:cs typeface="Trebuchet MS"/>
              </a:rPr>
              <a:t>Direction and length</a:t>
            </a:r>
          </a:p>
          <a:p>
            <a:pPr marL="495300" indent="-444500">
              <a:lnSpc>
                <a:spcPts val="7155"/>
              </a:lnSpc>
              <a:buSzPct val="145312"/>
              <a:buChar char="•"/>
              <a:tabLst>
                <a:tab pos="495300" algn="l"/>
              </a:tabLst>
            </a:pPr>
            <a:r>
              <a:rPr lang="en-US" sz="3200" spc="-125" dirty="0">
                <a:latin typeface="Trebuchet MS"/>
                <a:cs typeface="Trebuchet MS"/>
              </a:rPr>
              <a:t>No absolute starting position 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5638800" y="2171700"/>
            <a:ext cx="24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8800" y="2171700"/>
            <a:ext cx="325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B’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DC3BE33-5CDA-47FD-9001-1EEB8E3623D0}"/>
                  </a:ext>
                </a:extLst>
              </p:cNvPr>
              <p:cNvSpPr txBox="1"/>
              <p:nvPr/>
            </p:nvSpPr>
            <p:spPr>
              <a:xfrm>
                <a:off x="4791260" y="4947323"/>
                <a:ext cx="847540" cy="1077218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6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DC3BE33-5CDA-47FD-9001-1EEB8E36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60" y="4947323"/>
                <a:ext cx="847540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6B8D8DD-9C4F-46B3-AA33-AF3532509292}"/>
                  </a:ext>
                </a:extLst>
              </p:cNvPr>
              <p:cNvSpPr txBox="1"/>
              <p:nvPr/>
            </p:nvSpPr>
            <p:spPr>
              <a:xfrm>
                <a:off x="7333061" y="4844681"/>
                <a:ext cx="955710" cy="118494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71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6B8D8DD-9C4F-46B3-AA33-AF3532509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061" y="4844681"/>
                <a:ext cx="955710" cy="1184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5EB715B-F2E7-4AF6-88BF-9C9FA4EB4B95}"/>
                  </a:ext>
                </a:extLst>
              </p:cNvPr>
              <p:cNvSpPr txBox="1"/>
              <p:nvPr/>
            </p:nvSpPr>
            <p:spPr>
              <a:xfrm>
                <a:off x="6633440" y="5785283"/>
                <a:ext cx="5409751" cy="141154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sz="7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7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7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7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5EB715B-F2E7-4AF6-88BF-9C9FA4EB4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40" y="5785283"/>
                <a:ext cx="5409751" cy="1411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1315</Words>
  <Application>Microsoft Office PowerPoint</Application>
  <PresentationFormat>Custom</PresentationFormat>
  <Paragraphs>310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 MT</vt:lpstr>
      <vt:lpstr>MingLiU_HKSCS-ExtB</vt:lpstr>
      <vt:lpstr>MS Gothic</vt:lpstr>
      <vt:lpstr>MS UI Gothic</vt:lpstr>
      <vt:lpstr>Arial</vt:lpstr>
      <vt:lpstr>Calibri</vt:lpstr>
      <vt:lpstr>Cambria Math</vt:lpstr>
      <vt:lpstr>Microsoft Sans Serif</vt:lpstr>
      <vt:lpstr>Palatino Linotype</vt:lpstr>
      <vt:lpstr>Tahoma</vt:lpstr>
      <vt:lpstr>Trebuchet MS</vt:lpstr>
      <vt:lpstr>Office Theme</vt:lpstr>
      <vt:lpstr>Introduction to Computer Graphics</vt:lpstr>
      <vt:lpstr>Overview</vt:lpstr>
      <vt:lpstr>Last Lecture</vt:lpstr>
      <vt:lpstr>PowerPoint Presentation</vt:lpstr>
      <vt:lpstr>A Swift and Brutal  Introduction to Linear Algebra! (in fact it’s relatively easy…)</vt:lpstr>
      <vt:lpstr>Graphics’ Dependencies</vt:lpstr>
      <vt:lpstr>This Course</vt:lpstr>
      <vt:lpstr>An Example of Rotation</vt:lpstr>
      <vt:lpstr>Vectors</vt:lpstr>
      <vt:lpstr>Vector Normalization</vt:lpstr>
      <vt:lpstr>Vector Addition </vt:lpstr>
      <vt:lpstr>Cartesian Coordinates</vt:lpstr>
      <vt:lpstr>Vector Multiplication</vt:lpstr>
      <vt:lpstr>Dot (scalar) Product</vt:lpstr>
      <vt:lpstr>Dot (scalar) Product</vt:lpstr>
      <vt:lpstr>Dot Product in Cartesian  Coordinates</vt:lpstr>
      <vt:lpstr>Dot Product in Graphics</vt:lpstr>
      <vt:lpstr>Dot Product for Projection</vt:lpstr>
      <vt:lpstr>Dot Product in Graphics</vt:lpstr>
      <vt:lpstr>Dot Product in Graphics</vt:lpstr>
      <vt:lpstr>Vector Multiplication</vt:lpstr>
      <vt:lpstr>Cross (vector) Product</vt:lpstr>
      <vt:lpstr>Cross product: Properties</vt:lpstr>
      <vt:lpstr>Cross Product: Cartesian Formula?</vt:lpstr>
      <vt:lpstr>Cross Product in Graphics</vt:lpstr>
      <vt:lpstr>Cross Product in Graphics</vt:lpstr>
      <vt:lpstr>Vector Multiplication</vt:lpstr>
      <vt:lpstr>Orthonormal Bases / Coordinate Frames</vt:lpstr>
      <vt:lpstr>Orthonormal Coordinate Frames</vt:lpstr>
      <vt:lpstr>Questions?</vt:lpstr>
      <vt:lpstr>Matrices</vt:lpstr>
      <vt:lpstr>What is a matrix</vt:lpstr>
      <vt:lpstr>Matrix-Matrix Multiplication</vt:lpstr>
      <vt:lpstr>Matrix-Matrix Multiplication</vt:lpstr>
      <vt:lpstr>Matrix-Matrix Multiplication</vt:lpstr>
      <vt:lpstr>Matrix-Vector Multiplication</vt:lpstr>
      <vt:lpstr>Transpose of a Matrix</vt:lpstr>
      <vt:lpstr>Identity Matrix and Inverses</vt:lpstr>
      <vt:lpstr>Vector multiplication in Matrix form</vt:lpstr>
      <vt:lpstr>An Example of General Transformation</vt:lpstr>
      <vt:lpstr>Questions?</vt:lpstr>
      <vt:lpstr>Next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GAMES101_Lecture_02</dc:title>
  <cp:lastModifiedBy>Jin, Aobo</cp:lastModifiedBy>
  <cp:revision>33</cp:revision>
  <dcterms:created xsi:type="dcterms:W3CDTF">2023-01-24T17:53:49Z</dcterms:created>
  <dcterms:modified xsi:type="dcterms:W3CDTF">2023-01-24T23:58:46Z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2020-02-18T00:00:00Z</vt:filetime>
  </property>
  <property fmtid="{D5CDD505-2E9C-101B-9397-08002B2CF9AE}" pid="3" name="Creator">
    <vt:lpwstr>Keynote</vt:lpwstr>
  </property>
  <property fmtid="{D5CDD505-2E9C-101B-9397-08002B2CF9AE}" pid="4" name="LastSaved">
    <vt:filetime>2023-01-24T00:00:00Z</vt:filetime>
  </property>
</Properties>
</file>