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9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9" r:id="rId42"/>
    <p:sldId id="300" r:id="rId43"/>
    <p:sldId id="301" r:id="rId44"/>
    <p:sldId id="302" r:id="rId45"/>
    <p:sldId id="298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296" r:id="rId71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6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400" y="338327"/>
            <a:ext cx="9041130" cy="1567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GAMES101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Lingqi</a:t>
            </a:r>
            <a:r>
              <a:rPr spc="-10" dirty="0"/>
              <a:t> </a:t>
            </a:r>
            <a:r>
              <a:rPr spc="-45" dirty="0"/>
              <a:t>Yan,</a:t>
            </a:r>
            <a:r>
              <a:rPr spc="-5" dirty="0"/>
              <a:t> </a:t>
            </a:r>
            <a:r>
              <a:rPr dirty="0"/>
              <a:t>UC</a:t>
            </a:r>
            <a:r>
              <a:rPr spc="-5" dirty="0"/>
              <a:t> </a:t>
            </a:r>
            <a:r>
              <a:rPr dirty="0"/>
              <a:t>Santa</a:t>
            </a:r>
            <a:r>
              <a:rPr spc="-10" dirty="0"/>
              <a:t> Barbara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GAMES101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Lingqi</a:t>
            </a:r>
            <a:r>
              <a:rPr spc="-10" dirty="0"/>
              <a:t> </a:t>
            </a:r>
            <a:r>
              <a:rPr spc="-45" dirty="0"/>
              <a:t>Yan,</a:t>
            </a:r>
            <a:r>
              <a:rPr spc="-5" dirty="0"/>
              <a:t> </a:t>
            </a:r>
            <a:r>
              <a:rPr dirty="0"/>
              <a:t>UC</a:t>
            </a:r>
            <a:r>
              <a:rPr spc="-5" dirty="0"/>
              <a:t> </a:t>
            </a:r>
            <a:r>
              <a:rPr dirty="0"/>
              <a:t>Santa</a:t>
            </a:r>
            <a:r>
              <a:rPr spc="-10" dirty="0"/>
              <a:t> Barbara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GAMES101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Lingqi</a:t>
            </a:r>
            <a:r>
              <a:rPr spc="-10" dirty="0"/>
              <a:t> </a:t>
            </a:r>
            <a:r>
              <a:rPr spc="-45" dirty="0"/>
              <a:t>Yan,</a:t>
            </a:r>
            <a:r>
              <a:rPr spc="-5" dirty="0"/>
              <a:t> </a:t>
            </a:r>
            <a:r>
              <a:rPr dirty="0"/>
              <a:t>UC</a:t>
            </a:r>
            <a:r>
              <a:rPr spc="-5" dirty="0"/>
              <a:t> </a:t>
            </a:r>
            <a:r>
              <a:rPr dirty="0"/>
              <a:t>Santa</a:t>
            </a:r>
            <a:r>
              <a:rPr spc="-10" dirty="0"/>
              <a:t> Barbara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GAMES101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Lingqi</a:t>
            </a:r>
            <a:r>
              <a:rPr spc="-10" dirty="0"/>
              <a:t> </a:t>
            </a:r>
            <a:r>
              <a:rPr spc="-45" dirty="0"/>
              <a:t>Yan,</a:t>
            </a:r>
            <a:r>
              <a:rPr spc="-5" dirty="0"/>
              <a:t> </a:t>
            </a:r>
            <a:r>
              <a:rPr dirty="0"/>
              <a:t>UC</a:t>
            </a:r>
            <a:r>
              <a:rPr spc="-5" dirty="0"/>
              <a:t> </a:t>
            </a:r>
            <a:r>
              <a:rPr dirty="0"/>
              <a:t>Santa</a:t>
            </a:r>
            <a:r>
              <a:rPr spc="-10" dirty="0"/>
              <a:t> Barbara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GAMES101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Lingqi</a:t>
            </a:r>
            <a:r>
              <a:rPr spc="-10" dirty="0"/>
              <a:t> </a:t>
            </a:r>
            <a:r>
              <a:rPr spc="-45" dirty="0"/>
              <a:t>Yan,</a:t>
            </a:r>
            <a:r>
              <a:rPr spc="-5" dirty="0"/>
              <a:t> </a:t>
            </a:r>
            <a:r>
              <a:rPr dirty="0"/>
              <a:t>UC</a:t>
            </a:r>
            <a:r>
              <a:rPr spc="-5" dirty="0"/>
              <a:t> </a:t>
            </a:r>
            <a:r>
              <a:rPr dirty="0"/>
              <a:t>Santa</a:t>
            </a:r>
            <a:r>
              <a:rPr spc="-10" dirty="0"/>
              <a:t> Barbara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5602" y="178793"/>
            <a:ext cx="11183972" cy="17516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0202" y="1849515"/>
            <a:ext cx="9498330" cy="283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8600" y="9318853"/>
            <a:ext cx="1083310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GAMES101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8765" y="9320580"/>
            <a:ext cx="2739390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Lingqi</a:t>
            </a:r>
            <a:r>
              <a:rPr spc="-10" dirty="0"/>
              <a:t> </a:t>
            </a:r>
            <a:r>
              <a:rPr spc="-45" dirty="0"/>
              <a:t>Yan,</a:t>
            </a:r>
            <a:r>
              <a:rPr spc="-5" dirty="0"/>
              <a:t> </a:t>
            </a:r>
            <a:r>
              <a:rPr dirty="0"/>
              <a:t>UC</a:t>
            </a:r>
            <a:r>
              <a:rPr spc="-5" dirty="0"/>
              <a:t> </a:t>
            </a:r>
            <a:r>
              <a:rPr dirty="0"/>
              <a:t>Santa</a:t>
            </a:r>
            <a:r>
              <a:rPr spc="-10" dirty="0"/>
              <a:t> Barbara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50000" y="9315805"/>
            <a:ext cx="314959" cy="26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csb.edu/~lingqi/teaching/games101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010132"/>
            <a:ext cx="13004800" cy="21217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787400" y="338327"/>
            <a:ext cx="9041130" cy="938077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z="4400" b="0" spc="120" dirty="0">
                <a:latin typeface="Arial"/>
                <a:cs typeface="Arial"/>
              </a:rPr>
              <a:t>Introduction</a:t>
            </a:r>
            <a:r>
              <a:rPr sz="4400" b="0" spc="10" dirty="0">
                <a:latin typeface="Arial"/>
                <a:cs typeface="Arial"/>
              </a:rPr>
              <a:t> </a:t>
            </a:r>
            <a:r>
              <a:rPr sz="4400" b="0" spc="200" dirty="0">
                <a:latin typeface="Arial"/>
                <a:cs typeface="Arial"/>
              </a:rPr>
              <a:t>to</a:t>
            </a:r>
            <a:r>
              <a:rPr sz="4400" b="0" spc="10" dirty="0">
                <a:latin typeface="Arial"/>
                <a:cs typeface="Arial"/>
              </a:rPr>
              <a:t> </a:t>
            </a:r>
            <a:r>
              <a:rPr sz="4400" b="0" spc="120" dirty="0">
                <a:latin typeface="Arial"/>
                <a:cs typeface="Arial"/>
              </a:rPr>
              <a:t>Computer</a:t>
            </a:r>
            <a:r>
              <a:rPr sz="4400" b="0" spc="15" dirty="0">
                <a:latin typeface="Arial"/>
                <a:cs typeface="Arial"/>
              </a:rPr>
              <a:t> </a:t>
            </a:r>
            <a:r>
              <a:rPr sz="4400" b="0" spc="75" dirty="0">
                <a:latin typeface="Arial"/>
                <a:cs typeface="Arial"/>
              </a:rPr>
              <a:t>Graphics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6700" y="3416300"/>
            <a:ext cx="4852670" cy="1757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800100">
              <a:lnSpc>
                <a:spcPts val="6800"/>
              </a:lnSpc>
              <a:spcBef>
                <a:spcPts val="240"/>
              </a:spcBef>
            </a:pPr>
            <a:r>
              <a:rPr sz="5700" dirty="0">
                <a:latin typeface="Arial"/>
                <a:cs typeface="Arial"/>
              </a:rPr>
              <a:t>Lecture</a:t>
            </a:r>
            <a:r>
              <a:rPr sz="5700" spc="25" dirty="0">
                <a:latin typeface="Arial"/>
                <a:cs typeface="Arial"/>
              </a:rPr>
              <a:t> </a:t>
            </a:r>
            <a:r>
              <a:rPr sz="5700" spc="-25" dirty="0">
                <a:latin typeface="Arial"/>
                <a:cs typeface="Arial"/>
              </a:rPr>
              <a:t>3: </a:t>
            </a:r>
            <a:r>
              <a:rPr sz="5700" spc="-560" dirty="0">
                <a:latin typeface="Arial"/>
                <a:cs typeface="Arial"/>
              </a:rPr>
              <a:t>T</a:t>
            </a:r>
            <a:r>
              <a:rPr sz="5700" spc="5" dirty="0">
                <a:latin typeface="Arial"/>
                <a:cs typeface="Arial"/>
              </a:rPr>
              <a:t>ransformation</a:t>
            </a:r>
            <a:endParaRPr sz="5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1600" y="9283700"/>
            <a:ext cx="5186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  <a:hlinkClick r:id="rId3"/>
              </a:rPr>
              <a:t>http://www.cs.ucsb.edu/~lingqi/teaching/games101.html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8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Scale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0997" y="2580411"/>
            <a:ext cx="4478655" cy="4344670"/>
            <a:chOff x="790997" y="2580411"/>
            <a:chExt cx="4478655" cy="4344670"/>
          </a:xfrm>
        </p:grpSpPr>
        <p:sp>
          <p:nvSpPr>
            <p:cNvPr id="4" name="object 4"/>
            <p:cNvSpPr/>
            <p:nvPr/>
          </p:nvSpPr>
          <p:spPr>
            <a:xfrm>
              <a:off x="1287345" y="3675095"/>
              <a:ext cx="2788285" cy="2788285"/>
            </a:xfrm>
            <a:custGeom>
              <a:avLst/>
              <a:gdLst/>
              <a:ahLst/>
              <a:cxnLst/>
              <a:rect l="l" t="t" r="r" b="b"/>
              <a:pathLst>
                <a:path w="2788285" h="2788285">
                  <a:moveTo>
                    <a:pt x="0" y="0"/>
                  </a:moveTo>
                  <a:lnTo>
                    <a:pt x="2788173" y="0"/>
                  </a:lnTo>
                  <a:lnTo>
                    <a:pt x="2788173" y="2788173"/>
                  </a:lnTo>
                  <a:lnTo>
                    <a:pt x="0" y="2788173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2117" y="3859866"/>
              <a:ext cx="2418711" cy="24167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80933" y="2742067"/>
              <a:ext cx="0" cy="4183379"/>
            </a:xfrm>
            <a:custGeom>
              <a:avLst/>
              <a:gdLst/>
              <a:ahLst/>
              <a:cxnLst/>
              <a:rect l="l" t="t" r="r" b="b"/>
              <a:pathLst>
                <a:path h="4183379">
                  <a:moveTo>
                    <a:pt x="0" y="4182875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8815" y="2580411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7" y="0"/>
                  </a:moveTo>
                  <a:lnTo>
                    <a:pt x="0" y="184235"/>
                  </a:lnTo>
                  <a:lnTo>
                    <a:pt x="184234" y="184235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0997" y="6467642"/>
              <a:ext cx="4317365" cy="0"/>
            </a:xfrm>
            <a:custGeom>
              <a:avLst/>
              <a:gdLst/>
              <a:ahLst/>
              <a:cxnLst/>
              <a:rect l="l" t="t" r="r" b="b"/>
              <a:pathLst>
                <a:path w="4317365">
                  <a:moveTo>
                    <a:pt x="0" y="0"/>
                  </a:moveTo>
                  <a:lnTo>
                    <a:pt x="4294415" y="0"/>
                  </a:lnTo>
                  <a:lnTo>
                    <a:pt x="4316993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85412" y="637552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4">
                  <a:moveTo>
                    <a:pt x="0" y="0"/>
                  </a:moveTo>
                  <a:lnTo>
                    <a:pt x="0" y="184235"/>
                  </a:lnTo>
                  <a:lnTo>
                    <a:pt x="184233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947741" y="2580411"/>
            <a:ext cx="4478655" cy="4344670"/>
            <a:chOff x="7947741" y="2580411"/>
            <a:chExt cx="4478655" cy="4344670"/>
          </a:xfrm>
        </p:grpSpPr>
        <p:sp>
          <p:nvSpPr>
            <p:cNvPr id="11" name="object 11"/>
            <p:cNvSpPr/>
            <p:nvPr/>
          </p:nvSpPr>
          <p:spPr>
            <a:xfrm>
              <a:off x="8437675" y="2742067"/>
              <a:ext cx="0" cy="4183379"/>
            </a:xfrm>
            <a:custGeom>
              <a:avLst/>
              <a:gdLst/>
              <a:ahLst/>
              <a:cxnLst/>
              <a:rect l="l" t="t" r="r" b="b"/>
              <a:pathLst>
                <a:path h="4183379">
                  <a:moveTo>
                    <a:pt x="0" y="4182875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45558" y="2580411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6" y="0"/>
                  </a:moveTo>
                  <a:lnTo>
                    <a:pt x="0" y="184235"/>
                  </a:lnTo>
                  <a:lnTo>
                    <a:pt x="184235" y="184235"/>
                  </a:lnTo>
                  <a:lnTo>
                    <a:pt x="92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47741" y="6467642"/>
              <a:ext cx="4317365" cy="0"/>
            </a:xfrm>
            <a:custGeom>
              <a:avLst/>
              <a:gdLst/>
              <a:ahLst/>
              <a:cxnLst/>
              <a:rect l="l" t="t" r="r" b="b"/>
              <a:pathLst>
                <a:path w="4317365">
                  <a:moveTo>
                    <a:pt x="0" y="0"/>
                  </a:moveTo>
                  <a:lnTo>
                    <a:pt x="4294415" y="0"/>
                  </a:lnTo>
                  <a:lnTo>
                    <a:pt x="4316993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242158" y="637552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4">
                  <a:moveTo>
                    <a:pt x="0" y="0"/>
                  </a:moveTo>
                  <a:lnTo>
                    <a:pt x="0" y="184235"/>
                  </a:lnTo>
                  <a:lnTo>
                    <a:pt x="184235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48870" y="5068860"/>
              <a:ext cx="1400175" cy="1400175"/>
            </a:xfrm>
            <a:custGeom>
              <a:avLst/>
              <a:gdLst/>
              <a:ahLst/>
              <a:cxnLst/>
              <a:rect l="l" t="t" r="r" b="b"/>
              <a:pathLst>
                <a:path w="1400175" h="1400175">
                  <a:moveTo>
                    <a:pt x="1399818" y="0"/>
                  </a:moveTo>
                  <a:lnTo>
                    <a:pt x="0" y="0"/>
                  </a:lnTo>
                  <a:lnTo>
                    <a:pt x="0" y="1399821"/>
                  </a:lnTo>
                  <a:lnTo>
                    <a:pt x="1399818" y="1399821"/>
                  </a:lnTo>
                  <a:lnTo>
                    <a:pt x="1399818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48870" y="5068859"/>
              <a:ext cx="1400175" cy="1400175"/>
            </a:xfrm>
            <a:custGeom>
              <a:avLst/>
              <a:gdLst/>
              <a:ahLst/>
              <a:cxnLst/>
              <a:rect l="l" t="t" r="r" b="b"/>
              <a:pathLst>
                <a:path w="1400175" h="1400175">
                  <a:moveTo>
                    <a:pt x="0" y="0"/>
                  </a:moveTo>
                  <a:lnTo>
                    <a:pt x="1399822" y="0"/>
                  </a:lnTo>
                  <a:lnTo>
                    <a:pt x="1399822" y="1399822"/>
                  </a:lnTo>
                  <a:lnTo>
                    <a:pt x="0" y="1399822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3430" y="5165796"/>
              <a:ext cx="1210168" cy="121016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666751" y="4791191"/>
            <a:ext cx="1671320" cy="249554"/>
            <a:chOff x="5666751" y="4791191"/>
            <a:chExt cx="1671320" cy="249554"/>
          </a:xfrm>
        </p:grpSpPr>
        <p:sp>
          <p:nvSpPr>
            <p:cNvPr id="19" name="object 19"/>
            <p:cNvSpPr/>
            <p:nvPr/>
          </p:nvSpPr>
          <p:spPr>
            <a:xfrm>
              <a:off x="5666751" y="4915821"/>
              <a:ext cx="1516380" cy="0"/>
            </a:xfrm>
            <a:custGeom>
              <a:avLst/>
              <a:gdLst/>
              <a:ahLst/>
              <a:cxnLst/>
              <a:rect l="l" t="t" r="r" b="b"/>
              <a:pathLst>
                <a:path w="1516379">
                  <a:moveTo>
                    <a:pt x="0" y="0"/>
                  </a:moveTo>
                  <a:lnTo>
                    <a:pt x="1484353" y="0"/>
                  </a:lnTo>
                  <a:lnTo>
                    <a:pt x="1515962" y="0"/>
                  </a:lnTo>
                </a:path>
              </a:pathLst>
            </a:custGeom>
            <a:ln w="63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88789" y="4791191"/>
              <a:ext cx="249554" cy="249554"/>
            </a:xfrm>
            <a:custGeom>
              <a:avLst/>
              <a:gdLst/>
              <a:ahLst/>
              <a:cxnLst/>
              <a:rect l="l" t="t" r="r" b="b"/>
              <a:pathLst>
                <a:path w="249554" h="249554">
                  <a:moveTo>
                    <a:pt x="0" y="0"/>
                  </a:moveTo>
                  <a:lnTo>
                    <a:pt x="62315" y="124630"/>
                  </a:lnTo>
                  <a:lnTo>
                    <a:pt x="0" y="249259"/>
                  </a:lnTo>
                  <a:lnTo>
                    <a:pt x="249259" y="124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112087" y="4052203"/>
            <a:ext cx="781050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325" b="1" spc="-30" baseline="7042" dirty="0">
                <a:latin typeface="Trebuchet MS"/>
                <a:cs typeface="Trebuchet MS"/>
              </a:rPr>
              <a:t>S</a:t>
            </a:r>
            <a:r>
              <a:rPr sz="2350" b="1" spc="-20" dirty="0">
                <a:latin typeface="Trebuchet MS"/>
                <a:cs typeface="Trebuchet MS"/>
              </a:rPr>
              <a:t>0.5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8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Scale</a:t>
            </a:r>
            <a:r>
              <a:rPr spc="-20" dirty="0"/>
              <a:t> </a:t>
            </a:r>
            <a:r>
              <a:rPr spc="-465" dirty="0"/>
              <a:t>T</a:t>
            </a:r>
            <a:r>
              <a:rPr spc="25" dirty="0"/>
              <a:t>ransfo</a:t>
            </a:r>
            <a:r>
              <a:rPr spc="110" dirty="0"/>
              <a:t>r</a:t>
            </a:r>
            <a:r>
              <a:rPr spc="25" dirty="0"/>
              <a:t>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0997" y="2219167"/>
            <a:ext cx="4478655" cy="4344670"/>
            <a:chOff x="790997" y="2219167"/>
            <a:chExt cx="4478655" cy="4344670"/>
          </a:xfrm>
        </p:grpSpPr>
        <p:sp>
          <p:nvSpPr>
            <p:cNvPr id="4" name="object 4"/>
            <p:cNvSpPr/>
            <p:nvPr/>
          </p:nvSpPr>
          <p:spPr>
            <a:xfrm>
              <a:off x="1287345" y="3313851"/>
              <a:ext cx="2788285" cy="2788285"/>
            </a:xfrm>
            <a:custGeom>
              <a:avLst/>
              <a:gdLst/>
              <a:ahLst/>
              <a:cxnLst/>
              <a:rect l="l" t="t" r="r" b="b"/>
              <a:pathLst>
                <a:path w="2788285" h="2788285">
                  <a:moveTo>
                    <a:pt x="0" y="0"/>
                  </a:moveTo>
                  <a:lnTo>
                    <a:pt x="2788173" y="0"/>
                  </a:lnTo>
                  <a:lnTo>
                    <a:pt x="2788173" y="2788173"/>
                  </a:lnTo>
                  <a:lnTo>
                    <a:pt x="0" y="2788173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2117" y="3498622"/>
              <a:ext cx="2418711" cy="24167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80933" y="2380823"/>
              <a:ext cx="0" cy="4183379"/>
            </a:xfrm>
            <a:custGeom>
              <a:avLst/>
              <a:gdLst/>
              <a:ahLst/>
              <a:cxnLst/>
              <a:rect l="l" t="t" r="r" b="b"/>
              <a:pathLst>
                <a:path h="4183379">
                  <a:moveTo>
                    <a:pt x="0" y="4182875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8815" y="2219167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7" y="0"/>
                  </a:moveTo>
                  <a:lnTo>
                    <a:pt x="0" y="184233"/>
                  </a:lnTo>
                  <a:lnTo>
                    <a:pt x="184234" y="184233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0997" y="6106398"/>
              <a:ext cx="4317365" cy="0"/>
            </a:xfrm>
            <a:custGeom>
              <a:avLst/>
              <a:gdLst/>
              <a:ahLst/>
              <a:cxnLst/>
              <a:rect l="l" t="t" r="r" b="b"/>
              <a:pathLst>
                <a:path w="4317365">
                  <a:moveTo>
                    <a:pt x="0" y="0"/>
                  </a:moveTo>
                  <a:lnTo>
                    <a:pt x="4294415" y="0"/>
                  </a:lnTo>
                  <a:lnTo>
                    <a:pt x="4316993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85412" y="6014280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0" y="0"/>
                  </a:moveTo>
                  <a:lnTo>
                    <a:pt x="0" y="184235"/>
                  </a:lnTo>
                  <a:lnTo>
                    <a:pt x="184233" y="92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947741" y="2219167"/>
            <a:ext cx="4478655" cy="4344670"/>
            <a:chOff x="7947741" y="2219167"/>
            <a:chExt cx="4478655" cy="4344670"/>
          </a:xfrm>
        </p:grpSpPr>
        <p:sp>
          <p:nvSpPr>
            <p:cNvPr id="11" name="object 11"/>
            <p:cNvSpPr/>
            <p:nvPr/>
          </p:nvSpPr>
          <p:spPr>
            <a:xfrm>
              <a:off x="8437675" y="2380823"/>
              <a:ext cx="0" cy="4183379"/>
            </a:xfrm>
            <a:custGeom>
              <a:avLst/>
              <a:gdLst/>
              <a:ahLst/>
              <a:cxnLst/>
              <a:rect l="l" t="t" r="r" b="b"/>
              <a:pathLst>
                <a:path h="4183379">
                  <a:moveTo>
                    <a:pt x="0" y="4182875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45558" y="2219167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6" y="0"/>
                  </a:moveTo>
                  <a:lnTo>
                    <a:pt x="0" y="184233"/>
                  </a:lnTo>
                  <a:lnTo>
                    <a:pt x="184235" y="184233"/>
                  </a:lnTo>
                  <a:lnTo>
                    <a:pt x="92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47741" y="6106398"/>
              <a:ext cx="4317365" cy="0"/>
            </a:xfrm>
            <a:custGeom>
              <a:avLst/>
              <a:gdLst/>
              <a:ahLst/>
              <a:cxnLst/>
              <a:rect l="l" t="t" r="r" b="b"/>
              <a:pathLst>
                <a:path w="4317365">
                  <a:moveTo>
                    <a:pt x="0" y="0"/>
                  </a:moveTo>
                  <a:lnTo>
                    <a:pt x="4294415" y="0"/>
                  </a:lnTo>
                  <a:lnTo>
                    <a:pt x="4316993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242158" y="6014280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0" y="0"/>
                  </a:moveTo>
                  <a:lnTo>
                    <a:pt x="0" y="184235"/>
                  </a:lnTo>
                  <a:lnTo>
                    <a:pt x="184235" y="92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48870" y="4707615"/>
              <a:ext cx="1400175" cy="1400175"/>
            </a:xfrm>
            <a:custGeom>
              <a:avLst/>
              <a:gdLst/>
              <a:ahLst/>
              <a:cxnLst/>
              <a:rect l="l" t="t" r="r" b="b"/>
              <a:pathLst>
                <a:path w="1400175" h="1400175">
                  <a:moveTo>
                    <a:pt x="1399818" y="0"/>
                  </a:moveTo>
                  <a:lnTo>
                    <a:pt x="0" y="0"/>
                  </a:lnTo>
                  <a:lnTo>
                    <a:pt x="0" y="1399821"/>
                  </a:lnTo>
                  <a:lnTo>
                    <a:pt x="1399818" y="1399821"/>
                  </a:lnTo>
                  <a:lnTo>
                    <a:pt x="1399818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48870" y="4707615"/>
              <a:ext cx="1400175" cy="1400175"/>
            </a:xfrm>
            <a:custGeom>
              <a:avLst/>
              <a:gdLst/>
              <a:ahLst/>
              <a:cxnLst/>
              <a:rect l="l" t="t" r="r" b="b"/>
              <a:pathLst>
                <a:path w="1400175" h="1400175">
                  <a:moveTo>
                    <a:pt x="0" y="0"/>
                  </a:moveTo>
                  <a:lnTo>
                    <a:pt x="1399822" y="0"/>
                  </a:lnTo>
                  <a:lnTo>
                    <a:pt x="1399822" y="1399822"/>
                  </a:lnTo>
                  <a:lnTo>
                    <a:pt x="0" y="1399822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3430" y="4804551"/>
              <a:ext cx="1210168" cy="1210168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666751" y="4429947"/>
            <a:ext cx="1671320" cy="249554"/>
            <a:chOff x="5666751" y="4429947"/>
            <a:chExt cx="1671320" cy="249554"/>
          </a:xfrm>
        </p:grpSpPr>
        <p:sp>
          <p:nvSpPr>
            <p:cNvPr id="19" name="object 19"/>
            <p:cNvSpPr/>
            <p:nvPr/>
          </p:nvSpPr>
          <p:spPr>
            <a:xfrm>
              <a:off x="5666751" y="4554576"/>
              <a:ext cx="1516380" cy="0"/>
            </a:xfrm>
            <a:custGeom>
              <a:avLst/>
              <a:gdLst/>
              <a:ahLst/>
              <a:cxnLst/>
              <a:rect l="l" t="t" r="r" b="b"/>
              <a:pathLst>
                <a:path w="1516379">
                  <a:moveTo>
                    <a:pt x="0" y="0"/>
                  </a:moveTo>
                  <a:lnTo>
                    <a:pt x="1484353" y="0"/>
                  </a:lnTo>
                  <a:lnTo>
                    <a:pt x="1515962" y="0"/>
                  </a:lnTo>
                </a:path>
              </a:pathLst>
            </a:custGeom>
            <a:ln w="63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88789" y="4429947"/>
              <a:ext cx="249554" cy="249554"/>
            </a:xfrm>
            <a:custGeom>
              <a:avLst/>
              <a:gdLst/>
              <a:ahLst/>
              <a:cxnLst/>
              <a:rect l="l" t="t" r="r" b="b"/>
              <a:pathLst>
                <a:path w="249554" h="249554">
                  <a:moveTo>
                    <a:pt x="0" y="0"/>
                  </a:moveTo>
                  <a:lnTo>
                    <a:pt x="62315" y="124628"/>
                  </a:lnTo>
                  <a:lnTo>
                    <a:pt x="0" y="249259"/>
                  </a:lnTo>
                  <a:lnTo>
                    <a:pt x="249259" y="124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112087" y="3690958"/>
            <a:ext cx="781050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325" b="1" spc="-30" baseline="7042" dirty="0">
                <a:latin typeface="Trebuchet MS"/>
                <a:cs typeface="Trebuchet MS"/>
              </a:rPr>
              <a:t>S</a:t>
            </a:r>
            <a:r>
              <a:rPr sz="2350" b="1" spc="-20" dirty="0">
                <a:latin typeface="Trebuchet MS"/>
                <a:cs typeface="Trebuchet MS"/>
              </a:rPr>
              <a:t>0.5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2" name="object 22"/>
          <p:cNvSpPr txBox="1"/>
          <p:nvPr/>
        </p:nvSpPr>
        <p:spPr>
          <a:xfrm>
            <a:off x="5599897" y="6980732"/>
            <a:ext cx="1818005" cy="164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30480" indent="-49530">
              <a:lnSpc>
                <a:spcPct val="125000"/>
              </a:lnSpc>
              <a:spcBef>
                <a:spcPts val="100"/>
              </a:spcBef>
              <a:tabLst>
                <a:tab pos="647700" algn="l"/>
                <a:tab pos="671830" algn="l"/>
              </a:tabLst>
            </a:pPr>
            <a:r>
              <a:rPr lang="en-US" sz="4250" i="1" spc="-25" dirty="0">
                <a:latin typeface="Source Serif 4"/>
                <a:cs typeface="Source Serif 4"/>
              </a:rPr>
              <a:t>x</a:t>
            </a:r>
            <a:r>
              <a:rPr lang="en-US" sz="4425" i="1" spc="-37" baseline="32956" dirty="0">
                <a:latin typeface="Trebuchet MS"/>
                <a:cs typeface="Source Serif 4"/>
              </a:rPr>
              <a:t>'</a:t>
            </a:r>
            <a:r>
              <a:rPr sz="4425" i="1" baseline="32956" dirty="0">
                <a:latin typeface="Trebuchet MS"/>
                <a:cs typeface="Trebuchet MS"/>
              </a:rPr>
              <a:t>	</a:t>
            </a:r>
            <a:r>
              <a:rPr sz="4250" spc="1065" dirty="0">
                <a:latin typeface="Trebuchet MS"/>
                <a:cs typeface="Trebuchet MS"/>
              </a:rPr>
              <a:t>=</a:t>
            </a:r>
            <a:r>
              <a:rPr sz="4250" spc="-100" dirty="0">
                <a:latin typeface="Trebuchet MS"/>
                <a:cs typeface="Trebuchet MS"/>
              </a:rPr>
              <a:t> </a:t>
            </a:r>
            <a:r>
              <a:rPr sz="4250" i="1" spc="310" dirty="0" err="1">
                <a:latin typeface="Source Serif 4"/>
                <a:cs typeface="Source Serif 4"/>
              </a:rPr>
              <a:t>sx</a:t>
            </a:r>
            <a:r>
              <a:rPr sz="4250" i="1" spc="310" dirty="0">
                <a:latin typeface="Source Serif 4"/>
                <a:cs typeface="Source Serif 4"/>
              </a:rPr>
              <a:t> </a:t>
            </a:r>
            <a:r>
              <a:rPr sz="4250" i="1" spc="-25" dirty="0">
                <a:latin typeface="Source Serif 4"/>
                <a:cs typeface="Source Serif 4"/>
              </a:rPr>
              <a:t>y</a:t>
            </a:r>
            <a:r>
              <a:rPr lang="en-US" sz="4425" i="1" spc="-37" baseline="32956" dirty="0">
                <a:latin typeface="Trebuchet MS"/>
                <a:cs typeface="Source Serif 4"/>
              </a:rPr>
              <a:t>'</a:t>
            </a:r>
            <a:r>
              <a:rPr sz="4425" i="1" baseline="32956" dirty="0">
                <a:latin typeface="Trebuchet MS"/>
                <a:cs typeface="Trebuchet MS"/>
              </a:rPr>
              <a:t>		</a:t>
            </a:r>
            <a:r>
              <a:rPr sz="4250" spc="1065" dirty="0">
                <a:latin typeface="Trebuchet MS"/>
                <a:cs typeface="Trebuchet MS"/>
              </a:rPr>
              <a:t>=</a:t>
            </a:r>
            <a:r>
              <a:rPr sz="4250" spc="-100" dirty="0">
                <a:latin typeface="Trebuchet MS"/>
                <a:cs typeface="Trebuchet MS"/>
              </a:rPr>
              <a:t> </a:t>
            </a:r>
            <a:r>
              <a:rPr sz="4250" i="1" spc="220" dirty="0">
                <a:latin typeface="Source Serif 4"/>
                <a:cs typeface="Source Serif 4"/>
              </a:rPr>
              <a:t>sy</a:t>
            </a:r>
            <a:endParaRPr sz="4250" dirty="0">
              <a:latin typeface="Source Serif 4"/>
              <a:cs typeface="Source Serif 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8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95" dirty="0">
                <a:latin typeface="Calibri"/>
                <a:cs typeface="Calibri"/>
              </a:rPr>
              <a:t>Scale</a:t>
            </a:r>
            <a:r>
              <a:rPr spc="345" dirty="0">
                <a:latin typeface="Calibri"/>
                <a:cs typeface="Calibri"/>
              </a:rPr>
              <a:t> </a:t>
            </a:r>
            <a:r>
              <a:rPr spc="260" dirty="0">
                <a:latin typeface="Calibri"/>
                <a:cs typeface="Calibri"/>
              </a:rPr>
              <a:t>Matrix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0997" y="2219167"/>
            <a:ext cx="4478655" cy="4344670"/>
            <a:chOff x="790997" y="2219167"/>
            <a:chExt cx="4478655" cy="4344670"/>
          </a:xfrm>
        </p:grpSpPr>
        <p:sp>
          <p:nvSpPr>
            <p:cNvPr id="4" name="object 4"/>
            <p:cNvSpPr/>
            <p:nvPr/>
          </p:nvSpPr>
          <p:spPr>
            <a:xfrm>
              <a:off x="1287345" y="3313851"/>
              <a:ext cx="2788285" cy="2788285"/>
            </a:xfrm>
            <a:custGeom>
              <a:avLst/>
              <a:gdLst/>
              <a:ahLst/>
              <a:cxnLst/>
              <a:rect l="l" t="t" r="r" b="b"/>
              <a:pathLst>
                <a:path w="2788285" h="2788285">
                  <a:moveTo>
                    <a:pt x="0" y="0"/>
                  </a:moveTo>
                  <a:lnTo>
                    <a:pt x="2788173" y="0"/>
                  </a:lnTo>
                  <a:lnTo>
                    <a:pt x="2788173" y="2788173"/>
                  </a:lnTo>
                  <a:lnTo>
                    <a:pt x="0" y="2788173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2117" y="3498622"/>
              <a:ext cx="2418711" cy="24167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80933" y="2380823"/>
              <a:ext cx="0" cy="4183379"/>
            </a:xfrm>
            <a:custGeom>
              <a:avLst/>
              <a:gdLst/>
              <a:ahLst/>
              <a:cxnLst/>
              <a:rect l="l" t="t" r="r" b="b"/>
              <a:pathLst>
                <a:path h="4183379">
                  <a:moveTo>
                    <a:pt x="0" y="4182875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8815" y="2219167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7" y="0"/>
                  </a:moveTo>
                  <a:lnTo>
                    <a:pt x="0" y="184233"/>
                  </a:lnTo>
                  <a:lnTo>
                    <a:pt x="184234" y="184233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0997" y="6106398"/>
              <a:ext cx="4317365" cy="0"/>
            </a:xfrm>
            <a:custGeom>
              <a:avLst/>
              <a:gdLst/>
              <a:ahLst/>
              <a:cxnLst/>
              <a:rect l="l" t="t" r="r" b="b"/>
              <a:pathLst>
                <a:path w="4317365">
                  <a:moveTo>
                    <a:pt x="0" y="0"/>
                  </a:moveTo>
                  <a:lnTo>
                    <a:pt x="4294415" y="0"/>
                  </a:lnTo>
                  <a:lnTo>
                    <a:pt x="4316993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85412" y="6014280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0" y="0"/>
                  </a:moveTo>
                  <a:lnTo>
                    <a:pt x="0" y="184235"/>
                  </a:lnTo>
                  <a:lnTo>
                    <a:pt x="184233" y="92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947741" y="2219167"/>
            <a:ext cx="4478655" cy="4344670"/>
            <a:chOff x="7947741" y="2219167"/>
            <a:chExt cx="4478655" cy="4344670"/>
          </a:xfrm>
        </p:grpSpPr>
        <p:sp>
          <p:nvSpPr>
            <p:cNvPr id="11" name="object 11"/>
            <p:cNvSpPr/>
            <p:nvPr/>
          </p:nvSpPr>
          <p:spPr>
            <a:xfrm>
              <a:off x="8437675" y="2380823"/>
              <a:ext cx="0" cy="4183379"/>
            </a:xfrm>
            <a:custGeom>
              <a:avLst/>
              <a:gdLst/>
              <a:ahLst/>
              <a:cxnLst/>
              <a:rect l="l" t="t" r="r" b="b"/>
              <a:pathLst>
                <a:path h="4183379">
                  <a:moveTo>
                    <a:pt x="0" y="4182875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45558" y="2219167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6" y="0"/>
                  </a:moveTo>
                  <a:lnTo>
                    <a:pt x="0" y="184233"/>
                  </a:lnTo>
                  <a:lnTo>
                    <a:pt x="184235" y="184233"/>
                  </a:lnTo>
                  <a:lnTo>
                    <a:pt x="92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47741" y="6106398"/>
              <a:ext cx="4317365" cy="0"/>
            </a:xfrm>
            <a:custGeom>
              <a:avLst/>
              <a:gdLst/>
              <a:ahLst/>
              <a:cxnLst/>
              <a:rect l="l" t="t" r="r" b="b"/>
              <a:pathLst>
                <a:path w="4317365">
                  <a:moveTo>
                    <a:pt x="0" y="0"/>
                  </a:moveTo>
                  <a:lnTo>
                    <a:pt x="4294415" y="0"/>
                  </a:lnTo>
                  <a:lnTo>
                    <a:pt x="4316993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242158" y="6014280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0" y="0"/>
                  </a:moveTo>
                  <a:lnTo>
                    <a:pt x="0" y="184235"/>
                  </a:lnTo>
                  <a:lnTo>
                    <a:pt x="184235" y="92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48870" y="4707615"/>
              <a:ext cx="1400175" cy="1400175"/>
            </a:xfrm>
            <a:custGeom>
              <a:avLst/>
              <a:gdLst/>
              <a:ahLst/>
              <a:cxnLst/>
              <a:rect l="l" t="t" r="r" b="b"/>
              <a:pathLst>
                <a:path w="1400175" h="1400175">
                  <a:moveTo>
                    <a:pt x="1399818" y="0"/>
                  </a:moveTo>
                  <a:lnTo>
                    <a:pt x="0" y="0"/>
                  </a:lnTo>
                  <a:lnTo>
                    <a:pt x="0" y="1399821"/>
                  </a:lnTo>
                  <a:lnTo>
                    <a:pt x="1399818" y="1399821"/>
                  </a:lnTo>
                  <a:lnTo>
                    <a:pt x="1399818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48870" y="4707615"/>
              <a:ext cx="1400175" cy="1400175"/>
            </a:xfrm>
            <a:custGeom>
              <a:avLst/>
              <a:gdLst/>
              <a:ahLst/>
              <a:cxnLst/>
              <a:rect l="l" t="t" r="r" b="b"/>
              <a:pathLst>
                <a:path w="1400175" h="1400175">
                  <a:moveTo>
                    <a:pt x="0" y="0"/>
                  </a:moveTo>
                  <a:lnTo>
                    <a:pt x="1399822" y="0"/>
                  </a:lnTo>
                  <a:lnTo>
                    <a:pt x="1399822" y="1399822"/>
                  </a:lnTo>
                  <a:lnTo>
                    <a:pt x="0" y="1399822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3430" y="4804551"/>
              <a:ext cx="1210168" cy="1210168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666751" y="4429947"/>
            <a:ext cx="1671320" cy="249554"/>
            <a:chOff x="5666751" y="4429947"/>
            <a:chExt cx="1671320" cy="249554"/>
          </a:xfrm>
        </p:grpSpPr>
        <p:sp>
          <p:nvSpPr>
            <p:cNvPr id="19" name="object 19"/>
            <p:cNvSpPr/>
            <p:nvPr/>
          </p:nvSpPr>
          <p:spPr>
            <a:xfrm>
              <a:off x="5666751" y="4554576"/>
              <a:ext cx="1516380" cy="0"/>
            </a:xfrm>
            <a:custGeom>
              <a:avLst/>
              <a:gdLst/>
              <a:ahLst/>
              <a:cxnLst/>
              <a:rect l="l" t="t" r="r" b="b"/>
              <a:pathLst>
                <a:path w="1516379">
                  <a:moveTo>
                    <a:pt x="0" y="0"/>
                  </a:moveTo>
                  <a:lnTo>
                    <a:pt x="1484353" y="0"/>
                  </a:lnTo>
                  <a:lnTo>
                    <a:pt x="1515962" y="0"/>
                  </a:lnTo>
                </a:path>
              </a:pathLst>
            </a:custGeom>
            <a:ln w="63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88789" y="4429947"/>
              <a:ext cx="249554" cy="249554"/>
            </a:xfrm>
            <a:custGeom>
              <a:avLst/>
              <a:gdLst/>
              <a:ahLst/>
              <a:cxnLst/>
              <a:rect l="l" t="t" r="r" b="b"/>
              <a:pathLst>
                <a:path w="249554" h="249554">
                  <a:moveTo>
                    <a:pt x="0" y="0"/>
                  </a:moveTo>
                  <a:lnTo>
                    <a:pt x="62315" y="124628"/>
                  </a:lnTo>
                  <a:lnTo>
                    <a:pt x="0" y="249259"/>
                  </a:lnTo>
                  <a:lnTo>
                    <a:pt x="249259" y="124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112087" y="3690958"/>
            <a:ext cx="781050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325" b="1" spc="-30" baseline="7042" dirty="0">
                <a:latin typeface="Trebuchet MS"/>
                <a:cs typeface="Trebuchet MS"/>
              </a:rPr>
              <a:t>S</a:t>
            </a:r>
            <a:r>
              <a:rPr sz="2350" b="1" spc="-20" dirty="0">
                <a:latin typeface="Trebuchet MS"/>
                <a:cs typeface="Trebuchet MS"/>
              </a:rPr>
              <a:t>0.5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23" name="object 23"/>
          <p:cNvSpPr txBox="1"/>
          <p:nvPr/>
        </p:nvSpPr>
        <p:spPr>
          <a:xfrm>
            <a:off x="4778161" y="6751097"/>
            <a:ext cx="131508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7269" algn="l"/>
              </a:tabLst>
            </a:pPr>
            <a:r>
              <a:rPr sz="4250" dirty="0">
                <a:latin typeface="Cambria"/>
                <a:cs typeface="Cambria"/>
              </a:rPr>
              <a:t>	</a:t>
            </a:r>
            <a:r>
              <a:rPr sz="4250" spc="-2014" dirty="0">
                <a:latin typeface="Cambria"/>
                <a:cs typeface="Cambria"/>
              </a:rPr>
              <a:t></a:t>
            </a:r>
            <a:endParaRPr sz="425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13063" y="7512258"/>
            <a:ext cx="445134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1070" dirty="0">
                <a:latin typeface="Trebuchet MS"/>
                <a:cs typeface="Trebuchet MS"/>
              </a:rPr>
              <a:t>=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87335" y="6751097"/>
            <a:ext cx="68516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535" dirty="0">
                <a:latin typeface="Cambria"/>
                <a:cs typeface="Cambria"/>
              </a:rPr>
              <a:t>  </a:t>
            </a:r>
            <a:r>
              <a:rPr sz="4250" spc="-2020" dirty="0">
                <a:latin typeface="Cambria"/>
                <a:cs typeface="Cambria"/>
              </a:rPr>
              <a:t></a:t>
            </a:r>
            <a:endParaRPr sz="4250">
              <a:latin typeface="Cambria"/>
              <a:cs typeface="Cambri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CAB67FF-5AB8-48C9-8D6B-10F691014D9C}"/>
                  </a:ext>
                </a:extLst>
              </p:cNvPr>
              <p:cNvSpPr txBox="1"/>
              <p:nvPr/>
            </p:nvSpPr>
            <p:spPr>
              <a:xfrm>
                <a:off x="6092032" y="7359287"/>
                <a:ext cx="1516381" cy="96879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e>
                                <m:r>
                                  <a:rPr lang="en-US" sz="32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CAB67FF-5AB8-48C9-8D6B-10F691014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032" y="7359287"/>
                <a:ext cx="1516381" cy="968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40CA31-9EAB-8B78-9B9E-6D5798D4F588}"/>
                  </a:ext>
                </a:extLst>
              </p:cNvPr>
              <p:cNvSpPr txBox="1"/>
              <p:nvPr/>
            </p:nvSpPr>
            <p:spPr>
              <a:xfrm>
                <a:off x="7213566" y="7348444"/>
                <a:ext cx="1516381" cy="96879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40CA31-9EAB-8B78-9B9E-6D5798D4F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566" y="7348444"/>
                <a:ext cx="1516381" cy="968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EACE3B3-5B60-24E9-3D2C-921DF99C7E5B}"/>
                  </a:ext>
                </a:extLst>
              </p:cNvPr>
              <p:cNvSpPr txBox="1"/>
              <p:nvPr/>
            </p:nvSpPr>
            <p:spPr>
              <a:xfrm>
                <a:off x="3812829" y="7326137"/>
                <a:ext cx="1516381" cy="103509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EACE3B3-5B60-24E9-3D2C-921DF99C7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829" y="7326137"/>
                <a:ext cx="1516381" cy="1035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8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Scale</a:t>
            </a:r>
            <a:r>
              <a:rPr spc="-20" dirty="0"/>
              <a:t> </a:t>
            </a:r>
            <a:r>
              <a:rPr spc="50" dirty="0"/>
              <a:t>(Non-</a:t>
            </a:r>
            <a:r>
              <a:rPr spc="-10" dirty="0"/>
              <a:t>Uniform)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0997" y="2580411"/>
            <a:ext cx="4478655" cy="4344670"/>
            <a:chOff x="790997" y="2580411"/>
            <a:chExt cx="4478655" cy="4344670"/>
          </a:xfrm>
        </p:grpSpPr>
        <p:sp>
          <p:nvSpPr>
            <p:cNvPr id="4" name="object 4"/>
            <p:cNvSpPr/>
            <p:nvPr/>
          </p:nvSpPr>
          <p:spPr>
            <a:xfrm>
              <a:off x="1287345" y="3675095"/>
              <a:ext cx="2788285" cy="2788285"/>
            </a:xfrm>
            <a:custGeom>
              <a:avLst/>
              <a:gdLst/>
              <a:ahLst/>
              <a:cxnLst/>
              <a:rect l="l" t="t" r="r" b="b"/>
              <a:pathLst>
                <a:path w="2788285" h="2788285">
                  <a:moveTo>
                    <a:pt x="0" y="0"/>
                  </a:moveTo>
                  <a:lnTo>
                    <a:pt x="2788173" y="0"/>
                  </a:lnTo>
                  <a:lnTo>
                    <a:pt x="2788173" y="2788173"/>
                  </a:lnTo>
                  <a:lnTo>
                    <a:pt x="0" y="2788173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2117" y="3859866"/>
              <a:ext cx="2418711" cy="24167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80933" y="2742067"/>
              <a:ext cx="0" cy="4183379"/>
            </a:xfrm>
            <a:custGeom>
              <a:avLst/>
              <a:gdLst/>
              <a:ahLst/>
              <a:cxnLst/>
              <a:rect l="l" t="t" r="r" b="b"/>
              <a:pathLst>
                <a:path h="4183379">
                  <a:moveTo>
                    <a:pt x="0" y="4182875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8815" y="2580411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7" y="0"/>
                  </a:moveTo>
                  <a:lnTo>
                    <a:pt x="0" y="184235"/>
                  </a:lnTo>
                  <a:lnTo>
                    <a:pt x="184234" y="184235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0997" y="6467642"/>
              <a:ext cx="4317365" cy="0"/>
            </a:xfrm>
            <a:custGeom>
              <a:avLst/>
              <a:gdLst/>
              <a:ahLst/>
              <a:cxnLst/>
              <a:rect l="l" t="t" r="r" b="b"/>
              <a:pathLst>
                <a:path w="4317365">
                  <a:moveTo>
                    <a:pt x="0" y="0"/>
                  </a:moveTo>
                  <a:lnTo>
                    <a:pt x="4294415" y="0"/>
                  </a:lnTo>
                  <a:lnTo>
                    <a:pt x="4316993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85412" y="637552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4">
                  <a:moveTo>
                    <a:pt x="0" y="0"/>
                  </a:moveTo>
                  <a:lnTo>
                    <a:pt x="0" y="184235"/>
                  </a:lnTo>
                  <a:lnTo>
                    <a:pt x="184233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947741" y="2580411"/>
            <a:ext cx="4478655" cy="4344670"/>
            <a:chOff x="7947741" y="2580411"/>
            <a:chExt cx="4478655" cy="4344670"/>
          </a:xfrm>
        </p:grpSpPr>
        <p:sp>
          <p:nvSpPr>
            <p:cNvPr id="11" name="object 11"/>
            <p:cNvSpPr/>
            <p:nvPr/>
          </p:nvSpPr>
          <p:spPr>
            <a:xfrm>
              <a:off x="8437675" y="2742067"/>
              <a:ext cx="0" cy="4183379"/>
            </a:xfrm>
            <a:custGeom>
              <a:avLst/>
              <a:gdLst/>
              <a:ahLst/>
              <a:cxnLst/>
              <a:rect l="l" t="t" r="r" b="b"/>
              <a:pathLst>
                <a:path h="4183379">
                  <a:moveTo>
                    <a:pt x="0" y="4182875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45558" y="2580411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6" y="0"/>
                  </a:moveTo>
                  <a:lnTo>
                    <a:pt x="0" y="184235"/>
                  </a:lnTo>
                  <a:lnTo>
                    <a:pt x="184235" y="184235"/>
                  </a:lnTo>
                  <a:lnTo>
                    <a:pt x="92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47736" y="6445072"/>
              <a:ext cx="4317365" cy="46355"/>
            </a:xfrm>
            <a:custGeom>
              <a:avLst/>
              <a:gdLst/>
              <a:ahLst/>
              <a:cxnLst/>
              <a:rect l="l" t="t" r="r" b="b"/>
              <a:pathLst>
                <a:path w="4317365" h="46354">
                  <a:moveTo>
                    <a:pt x="4316996" y="0"/>
                  </a:moveTo>
                  <a:lnTo>
                    <a:pt x="0" y="0"/>
                  </a:lnTo>
                  <a:lnTo>
                    <a:pt x="0" y="22580"/>
                  </a:lnTo>
                  <a:lnTo>
                    <a:pt x="0" y="23520"/>
                  </a:lnTo>
                  <a:lnTo>
                    <a:pt x="0" y="46101"/>
                  </a:lnTo>
                  <a:lnTo>
                    <a:pt x="4316996" y="46101"/>
                  </a:lnTo>
                  <a:lnTo>
                    <a:pt x="4316996" y="23520"/>
                  </a:lnTo>
                  <a:lnTo>
                    <a:pt x="4316996" y="22580"/>
                  </a:lnTo>
                  <a:lnTo>
                    <a:pt x="4316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242158" y="637552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4">
                  <a:moveTo>
                    <a:pt x="0" y="0"/>
                  </a:moveTo>
                  <a:lnTo>
                    <a:pt x="0" y="184235"/>
                  </a:lnTo>
                  <a:lnTo>
                    <a:pt x="184235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48922" y="3715303"/>
              <a:ext cx="1376680" cy="2753360"/>
            </a:xfrm>
            <a:custGeom>
              <a:avLst/>
              <a:gdLst/>
              <a:ahLst/>
              <a:cxnLst/>
              <a:rect l="l" t="t" r="r" b="b"/>
              <a:pathLst>
                <a:path w="1376679" h="2753360">
                  <a:moveTo>
                    <a:pt x="1376646" y="0"/>
                  </a:moveTo>
                  <a:lnTo>
                    <a:pt x="0" y="0"/>
                  </a:lnTo>
                  <a:lnTo>
                    <a:pt x="0" y="2753285"/>
                  </a:lnTo>
                  <a:lnTo>
                    <a:pt x="1376646" y="2753285"/>
                  </a:lnTo>
                  <a:lnTo>
                    <a:pt x="13766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48922" y="3715303"/>
              <a:ext cx="1376680" cy="2753360"/>
            </a:xfrm>
            <a:custGeom>
              <a:avLst/>
              <a:gdLst/>
              <a:ahLst/>
              <a:cxnLst/>
              <a:rect l="l" t="t" r="r" b="b"/>
              <a:pathLst>
                <a:path w="1376679" h="2753360">
                  <a:moveTo>
                    <a:pt x="0" y="0"/>
                  </a:moveTo>
                  <a:lnTo>
                    <a:pt x="1376642" y="0"/>
                  </a:lnTo>
                  <a:lnTo>
                    <a:pt x="1376642" y="2753285"/>
                  </a:lnTo>
                  <a:lnTo>
                    <a:pt x="0" y="2753285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3430" y="3901440"/>
              <a:ext cx="1190869" cy="2381115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666751" y="4791191"/>
            <a:ext cx="1671320" cy="249554"/>
            <a:chOff x="5666751" y="4791191"/>
            <a:chExt cx="1671320" cy="249554"/>
          </a:xfrm>
        </p:grpSpPr>
        <p:sp>
          <p:nvSpPr>
            <p:cNvPr id="19" name="object 19"/>
            <p:cNvSpPr/>
            <p:nvPr/>
          </p:nvSpPr>
          <p:spPr>
            <a:xfrm>
              <a:off x="5666751" y="4915821"/>
              <a:ext cx="1516380" cy="0"/>
            </a:xfrm>
            <a:custGeom>
              <a:avLst/>
              <a:gdLst/>
              <a:ahLst/>
              <a:cxnLst/>
              <a:rect l="l" t="t" r="r" b="b"/>
              <a:pathLst>
                <a:path w="1516379">
                  <a:moveTo>
                    <a:pt x="0" y="0"/>
                  </a:moveTo>
                  <a:lnTo>
                    <a:pt x="1484353" y="0"/>
                  </a:lnTo>
                  <a:lnTo>
                    <a:pt x="1515962" y="0"/>
                  </a:lnTo>
                </a:path>
              </a:pathLst>
            </a:custGeom>
            <a:ln w="63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88789" y="4791191"/>
              <a:ext cx="249554" cy="249554"/>
            </a:xfrm>
            <a:custGeom>
              <a:avLst/>
              <a:gdLst/>
              <a:ahLst/>
              <a:cxnLst/>
              <a:rect l="l" t="t" r="r" b="b"/>
              <a:pathLst>
                <a:path w="249554" h="249554">
                  <a:moveTo>
                    <a:pt x="0" y="0"/>
                  </a:moveTo>
                  <a:lnTo>
                    <a:pt x="62315" y="124630"/>
                  </a:lnTo>
                  <a:lnTo>
                    <a:pt x="0" y="249259"/>
                  </a:lnTo>
                  <a:lnTo>
                    <a:pt x="249259" y="124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41152" y="4052203"/>
            <a:ext cx="1315720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325" b="1" spc="-15" baseline="7042" dirty="0">
                <a:latin typeface="Trebuchet MS"/>
                <a:cs typeface="Trebuchet MS"/>
              </a:rPr>
              <a:t>S</a:t>
            </a:r>
            <a:r>
              <a:rPr sz="2350" b="1" spc="-10" dirty="0">
                <a:latin typeface="Trebuchet MS"/>
                <a:cs typeface="Trebuchet MS"/>
              </a:rPr>
              <a:t>0.5,1.0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5" name="object 25"/>
          <p:cNvSpPr txBox="1"/>
          <p:nvPr/>
        </p:nvSpPr>
        <p:spPr>
          <a:xfrm>
            <a:off x="5064450" y="7129384"/>
            <a:ext cx="111315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59790" algn="l"/>
              </a:tabLst>
            </a:pPr>
            <a:r>
              <a:rPr sz="3550" dirty="0">
                <a:latin typeface="Cambria"/>
                <a:cs typeface="Cambria"/>
              </a:rPr>
              <a:t>	</a:t>
            </a:r>
            <a:r>
              <a:rPr sz="3550" spc="-1689" dirty="0">
                <a:latin typeface="Cambria"/>
                <a:cs typeface="Cambria"/>
              </a:rPr>
              <a:t></a:t>
            </a:r>
            <a:endParaRPr sz="355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83357" y="7129384"/>
            <a:ext cx="58229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450" dirty="0">
                <a:latin typeface="Cambria"/>
                <a:cs typeface="Cambria"/>
              </a:rPr>
              <a:t>  </a:t>
            </a:r>
            <a:r>
              <a:rPr sz="3550" spc="-1695" dirty="0">
                <a:latin typeface="Cambria"/>
                <a:cs typeface="Cambria"/>
              </a:rPr>
              <a:t></a:t>
            </a:r>
            <a:endParaRPr sz="3550">
              <a:latin typeface="Cambria"/>
              <a:cs typeface="Cambria"/>
            </a:endParaRPr>
          </a:p>
        </p:txBody>
      </p:sp>
      <p:sp>
        <p:nvSpPr>
          <p:cNvPr id="33" name="object 24">
            <a:extLst>
              <a:ext uri="{FF2B5EF4-FFF2-40B4-BE49-F238E27FC236}">
                <a16:creationId xmlns:a16="http://schemas.microsoft.com/office/drawing/2014/main" id="{B2FFEEE7-EFBC-1729-4324-B8F49303746B}"/>
              </a:ext>
            </a:extLst>
          </p:cNvPr>
          <p:cNvSpPr txBox="1"/>
          <p:nvPr/>
        </p:nvSpPr>
        <p:spPr>
          <a:xfrm>
            <a:off x="5298636" y="7460947"/>
            <a:ext cx="445134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1070" dirty="0">
                <a:latin typeface="Trebuchet MS"/>
                <a:cs typeface="Trebuchet MS"/>
              </a:rPr>
              <a:t>=</a:t>
            </a:r>
            <a:endParaRPr sz="4250"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BBD1A3-5D7D-713D-839C-F54145E5EA96}"/>
                  </a:ext>
                </a:extLst>
              </p:cNvPr>
              <p:cNvSpPr txBox="1"/>
              <p:nvPr/>
            </p:nvSpPr>
            <p:spPr>
              <a:xfrm>
                <a:off x="6177605" y="7198267"/>
                <a:ext cx="1516381" cy="1188210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BBD1A3-5D7D-713D-839C-F54145E5E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605" y="7198267"/>
                <a:ext cx="1516381" cy="1188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362CE0-FE28-61E2-B7F3-B05248338B6B}"/>
                  </a:ext>
                </a:extLst>
              </p:cNvPr>
              <p:cNvSpPr txBox="1"/>
              <p:nvPr/>
            </p:nvSpPr>
            <p:spPr>
              <a:xfrm>
                <a:off x="7299139" y="7297133"/>
                <a:ext cx="1516381" cy="96879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362CE0-FE28-61E2-B7F3-B05248338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139" y="7297133"/>
                <a:ext cx="1516381" cy="968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95BD6D-D7D0-BC57-EA1F-FEEB5E514329}"/>
                  </a:ext>
                </a:extLst>
              </p:cNvPr>
              <p:cNvSpPr txBox="1"/>
              <p:nvPr/>
            </p:nvSpPr>
            <p:spPr>
              <a:xfrm>
                <a:off x="3898402" y="7274826"/>
                <a:ext cx="1516381" cy="103509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95BD6D-D7D0-BC57-EA1F-FEEB5E514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402" y="7274826"/>
                <a:ext cx="1516381" cy="1035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8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Reflection</a:t>
            </a:r>
            <a:r>
              <a:rPr spc="-260" dirty="0"/>
              <a:t> </a:t>
            </a:r>
            <a:r>
              <a:rPr spc="110" dirty="0"/>
              <a:t>Matrix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0997" y="2219167"/>
            <a:ext cx="5680075" cy="4344670"/>
            <a:chOff x="790997" y="2219167"/>
            <a:chExt cx="5680075" cy="4344670"/>
          </a:xfrm>
        </p:grpSpPr>
        <p:sp>
          <p:nvSpPr>
            <p:cNvPr id="4" name="object 4"/>
            <p:cNvSpPr/>
            <p:nvPr/>
          </p:nvSpPr>
          <p:spPr>
            <a:xfrm>
              <a:off x="1287345" y="3313851"/>
              <a:ext cx="2788285" cy="2788285"/>
            </a:xfrm>
            <a:custGeom>
              <a:avLst/>
              <a:gdLst/>
              <a:ahLst/>
              <a:cxnLst/>
              <a:rect l="l" t="t" r="r" b="b"/>
              <a:pathLst>
                <a:path w="2788285" h="2788285">
                  <a:moveTo>
                    <a:pt x="0" y="0"/>
                  </a:moveTo>
                  <a:lnTo>
                    <a:pt x="2788173" y="0"/>
                  </a:lnTo>
                  <a:lnTo>
                    <a:pt x="2788173" y="2788173"/>
                  </a:lnTo>
                  <a:lnTo>
                    <a:pt x="0" y="2788173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2117" y="3498622"/>
              <a:ext cx="2418711" cy="24167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80933" y="2380823"/>
              <a:ext cx="0" cy="4183379"/>
            </a:xfrm>
            <a:custGeom>
              <a:avLst/>
              <a:gdLst/>
              <a:ahLst/>
              <a:cxnLst/>
              <a:rect l="l" t="t" r="r" b="b"/>
              <a:pathLst>
                <a:path h="4183379">
                  <a:moveTo>
                    <a:pt x="0" y="4182875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8815" y="2219167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7" y="0"/>
                  </a:moveTo>
                  <a:lnTo>
                    <a:pt x="0" y="184233"/>
                  </a:lnTo>
                  <a:lnTo>
                    <a:pt x="184234" y="184233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0997" y="6106398"/>
              <a:ext cx="4317365" cy="0"/>
            </a:xfrm>
            <a:custGeom>
              <a:avLst/>
              <a:gdLst/>
              <a:ahLst/>
              <a:cxnLst/>
              <a:rect l="l" t="t" r="r" b="b"/>
              <a:pathLst>
                <a:path w="4317365">
                  <a:moveTo>
                    <a:pt x="0" y="0"/>
                  </a:moveTo>
                  <a:lnTo>
                    <a:pt x="4294415" y="0"/>
                  </a:lnTo>
                  <a:lnTo>
                    <a:pt x="4316993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85412" y="6014280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0" y="0"/>
                  </a:moveTo>
                  <a:lnTo>
                    <a:pt x="0" y="184235"/>
                  </a:lnTo>
                  <a:lnTo>
                    <a:pt x="184233" y="92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99401" y="4590108"/>
              <a:ext cx="1516380" cy="0"/>
            </a:xfrm>
            <a:custGeom>
              <a:avLst/>
              <a:gdLst/>
              <a:ahLst/>
              <a:cxnLst/>
              <a:rect l="l" t="t" r="r" b="b"/>
              <a:pathLst>
                <a:path w="1516379">
                  <a:moveTo>
                    <a:pt x="0" y="0"/>
                  </a:moveTo>
                  <a:lnTo>
                    <a:pt x="1484353" y="0"/>
                  </a:lnTo>
                  <a:lnTo>
                    <a:pt x="1515962" y="0"/>
                  </a:lnTo>
                </a:path>
              </a:pathLst>
            </a:custGeom>
            <a:ln w="63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21440" y="4465479"/>
              <a:ext cx="249554" cy="249554"/>
            </a:xfrm>
            <a:custGeom>
              <a:avLst/>
              <a:gdLst/>
              <a:ahLst/>
              <a:cxnLst/>
              <a:rect l="l" t="t" r="r" b="b"/>
              <a:pathLst>
                <a:path w="249554" h="249554">
                  <a:moveTo>
                    <a:pt x="0" y="0"/>
                  </a:moveTo>
                  <a:lnTo>
                    <a:pt x="62315" y="124628"/>
                  </a:lnTo>
                  <a:lnTo>
                    <a:pt x="0" y="249259"/>
                  </a:lnTo>
                  <a:lnTo>
                    <a:pt x="249259" y="124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048388" y="2219167"/>
            <a:ext cx="5074285" cy="4344670"/>
            <a:chOff x="7048388" y="2219167"/>
            <a:chExt cx="5074285" cy="4344670"/>
          </a:xfrm>
        </p:grpSpPr>
        <p:sp>
          <p:nvSpPr>
            <p:cNvPr id="13" name="object 13"/>
            <p:cNvSpPr/>
            <p:nvPr/>
          </p:nvSpPr>
          <p:spPr>
            <a:xfrm>
              <a:off x="9972965" y="2380823"/>
              <a:ext cx="0" cy="4183379"/>
            </a:xfrm>
            <a:custGeom>
              <a:avLst/>
              <a:gdLst/>
              <a:ahLst/>
              <a:cxnLst/>
              <a:rect l="l" t="t" r="r" b="b"/>
              <a:pathLst>
                <a:path h="4183379">
                  <a:moveTo>
                    <a:pt x="0" y="4182875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80849" y="2219167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6" y="0"/>
                  </a:moveTo>
                  <a:lnTo>
                    <a:pt x="0" y="184233"/>
                  </a:lnTo>
                  <a:lnTo>
                    <a:pt x="184233" y="184233"/>
                  </a:lnTo>
                  <a:lnTo>
                    <a:pt x="92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48388" y="6106398"/>
              <a:ext cx="4912995" cy="0"/>
            </a:xfrm>
            <a:custGeom>
              <a:avLst/>
              <a:gdLst/>
              <a:ahLst/>
              <a:cxnLst/>
              <a:rect l="l" t="t" r="r" b="b"/>
              <a:pathLst>
                <a:path w="4912995">
                  <a:moveTo>
                    <a:pt x="0" y="0"/>
                  </a:moveTo>
                  <a:lnTo>
                    <a:pt x="4889897" y="0"/>
                  </a:lnTo>
                  <a:lnTo>
                    <a:pt x="4912474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938289" y="6014280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0" y="0"/>
                  </a:moveTo>
                  <a:lnTo>
                    <a:pt x="0" y="184235"/>
                  </a:lnTo>
                  <a:lnTo>
                    <a:pt x="184233" y="92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76518" y="3322882"/>
              <a:ext cx="2788285" cy="2788285"/>
            </a:xfrm>
            <a:custGeom>
              <a:avLst/>
              <a:gdLst/>
              <a:ahLst/>
              <a:cxnLst/>
              <a:rect l="l" t="t" r="r" b="b"/>
              <a:pathLst>
                <a:path w="2788284" h="2788285">
                  <a:moveTo>
                    <a:pt x="2788174" y="0"/>
                  </a:moveTo>
                  <a:lnTo>
                    <a:pt x="0" y="0"/>
                  </a:lnTo>
                  <a:lnTo>
                    <a:pt x="0" y="2788173"/>
                  </a:lnTo>
                  <a:lnTo>
                    <a:pt x="2788174" y="2788173"/>
                  </a:lnTo>
                  <a:lnTo>
                    <a:pt x="2788174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76519" y="3322882"/>
              <a:ext cx="2788285" cy="2788285"/>
            </a:xfrm>
            <a:custGeom>
              <a:avLst/>
              <a:gdLst/>
              <a:ahLst/>
              <a:cxnLst/>
              <a:rect l="l" t="t" r="r" b="b"/>
              <a:pathLst>
                <a:path w="2788284" h="2788285">
                  <a:moveTo>
                    <a:pt x="2788173" y="0"/>
                  </a:moveTo>
                  <a:lnTo>
                    <a:pt x="0" y="0"/>
                  </a:lnTo>
                  <a:lnTo>
                    <a:pt x="0" y="2788173"/>
                  </a:lnTo>
                  <a:lnTo>
                    <a:pt x="2788173" y="2788173"/>
                  </a:lnTo>
                  <a:lnTo>
                    <a:pt x="2788173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1209" y="3507653"/>
              <a:ext cx="2418711" cy="241675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358900" y="6895265"/>
            <a:ext cx="2880995" cy="196405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5"/>
              </a:spcBef>
            </a:pPr>
            <a:r>
              <a:rPr sz="2400" dirty="0">
                <a:latin typeface="Arial"/>
                <a:cs typeface="Arial"/>
              </a:rPr>
              <a:t>Horizontal </a:t>
            </a:r>
            <a:r>
              <a:rPr sz="2400" spc="-10" dirty="0">
                <a:latin typeface="Arial"/>
                <a:cs typeface="Arial"/>
              </a:rPr>
              <a:t>reflection:</a:t>
            </a:r>
            <a:endParaRPr sz="2400" dirty="0">
              <a:latin typeface="Arial"/>
              <a:cs typeface="Arial"/>
            </a:endParaRPr>
          </a:p>
          <a:p>
            <a:pPr marL="621030">
              <a:lnSpc>
                <a:spcPct val="100000"/>
              </a:lnSpc>
              <a:spcBef>
                <a:spcPts val="1839"/>
              </a:spcBef>
              <a:tabLst>
                <a:tab pos="1136015" algn="l"/>
              </a:tabLst>
            </a:pPr>
            <a:r>
              <a:rPr lang="en-US" sz="3550" i="1" spc="-25" dirty="0">
                <a:latin typeface="Source Serif 4"/>
                <a:cs typeface="Source Serif 4"/>
              </a:rPr>
              <a:t>x</a:t>
            </a:r>
            <a:r>
              <a:rPr lang="en-US" sz="3750" i="1" spc="-37" baseline="33333" dirty="0">
                <a:latin typeface="Trebuchet MS"/>
                <a:cs typeface="Source Serif 4"/>
              </a:rPr>
              <a:t>'</a:t>
            </a:r>
            <a:r>
              <a:rPr sz="3750" i="1" baseline="33333" dirty="0">
                <a:latin typeface="Trebuchet MS"/>
                <a:cs typeface="Trebuchet MS"/>
              </a:rPr>
              <a:t>	</a:t>
            </a:r>
            <a:r>
              <a:rPr sz="3550" spc="910" dirty="0">
                <a:latin typeface="Trebuchet MS"/>
                <a:cs typeface="Trebuchet MS"/>
              </a:rPr>
              <a:t>=</a:t>
            </a:r>
            <a:r>
              <a:rPr sz="3550" spc="-75" dirty="0">
                <a:latin typeface="Trebuchet MS"/>
                <a:cs typeface="Trebuchet MS"/>
              </a:rPr>
              <a:t> </a:t>
            </a:r>
            <a:r>
              <a:rPr sz="3550" i="1" spc="1160" dirty="0">
                <a:latin typeface="Verdana"/>
                <a:cs typeface="Verdana"/>
              </a:rPr>
              <a:t>-</a:t>
            </a:r>
            <a:r>
              <a:rPr sz="3550" i="1" spc="150" dirty="0">
                <a:latin typeface="Source Serif 4"/>
                <a:cs typeface="Source Serif 4"/>
              </a:rPr>
              <a:t>x</a:t>
            </a:r>
            <a:endParaRPr sz="3550" dirty="0">
              <a:latin typeface="Source Serif 4"/>
              <a:cs typeface="Source Serif 4"/>
            </a:endParaRPr>
          </a:p>
          <a:p>
            <a:pPr marL="643255">
              <a:lnSpc>
                <a:spcPct val="100000"/>
              </a:lnSpc>
              <a:spcBef>
                <a:spcPts val="810"/>
              </a:spcBef>
              <a:tabLst>
                <a:tab pos="1137285" algn="l"/>
              </a:tabLst>
            </a:pPr>
            <a:r>
              <a:rPr lang="en-US" sz="3550" i="1" spc="-25" dirty="0">
                <a:latin typeface="Source Serif 4"/>
                <a:cs typeface="Source Serif 4"/>
              </a:rPr>
              <a:t>y</a:t>
            </a:r>
            <a:r>
              <a:rPr lang="en-US" sz="3750" i="1" spc="-37" baseline="33333" dirty="0">
                <a:latin typeface="Trebuchet MS"/>
                <a:cs typeface="Source Serif 4"/>
              </a:rPr>
              <a:t>'</a:t>
            </a:r>
            <a:r>
              <a:rPr sz="3750" i="1" baseline="33333" dirty="0">
                <a:latin typeface="Trebuchet MS"/>
                <a:cs typeface="Trebuchet MS"/>
              </a:rPr>
              <a:t>	</a:t>
            </a:r>
            <a:r>
              <a:rPr sz="3550" spc="910" dirty="0">
                <a:latin typeface="Trebuchet MS"/>
                <a:cs typeface="Trebuchet MS"/>
              </a:rPr>
              <a:t>=</a:t>
            </a:r>
            <a:r>
              <a:rPr sz="3550" spc="-75" dirty="0">
                <a:latin typeface="Trebuchet MS"/>
                <a:cs typeface="Trebuchet MS"/>
              </a:rPr>
              <a:t> </a:t>
            </a:r>
            <a:r>
              <a:rPr sz="3550" i="1" spc="15" dirty="0">
                <a:latin typeface="Source Serif 4"/>
                <a:cs typeface="Source Serif 4"/>
              </a:rPr>
              <a:t>y</a:t>
            </a:r>
            <a:endParaRPr sz="3550" dirty="0">
              <a:latin typeface="Source Serif 4"/>
              <a:cs typeface="Source Serif 4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94E29254-842F-DA97-11B6-51E6DF75BD79}"/>
              </a:ext>
            </a:extLst>
          </p:cNvPr>
          <p:cNvSpPr txBox="1"/>
          <p:nvPr/>
        </p:nvSpPr>
        <p:spPr>
          <a:xfrm>
            <a:off x="7630291" y="7240837"/>
            <a:ext cx="131508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7269" algn="l"/>
              </a:tabLst>
            </a:pPr>
            <a:r>
              <a:rPr sz="4250" dirty="0">
                <a:latin typeface="Cambria"/>
                <a:cs typeface="Cambria"/>
              </a:rPr>
              <a:t>	</a:t>
            </a:r>
            <a:r>
              <a:rPr sz="4250" spc="-2014" dirty="0">
                <a:latin typeface="Cambria"/>
                <a:cs typeface="Cambria"/>
              </a:rPr>
              <a:t></a:t>
            </a:r>
            <a:endParaRPr sz="4250">
              <a:latin typeface="Cambria"/>
              <a:cs typeface="Cambria"/>
            </a:endParaRPr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2436974C-6EFF-7836-4707-7705745B24C4}"/>
              </a:ext>
            </a:extLst>
          </p:cNvPr>
          <p:cNvSpPr txBox="1"/>
          <p:nvPr/>
        </p:nvSpPr>
        <p:spPr>
          <a:xfrm>
            <a:off x="8065193" y="8001998"/>
            <a:ext cx="445134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1070" dirty="0">
                <a:latin typeface="Trebuchet MS"/>
                <a:cs typeface="Trebuchet MS"/>
              </a:rPr>
              <a:t>=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33" name="object 26">
            <a:extLst>
              <a:ext uri="{FF2B5EF4-FFF2-40B4-BE49-F238E27FC236}">
                <a16:creationId xmlns:a16="http://schemas.microsoft.com/office/drawing/2014/main" id="{0799BB8D-01D7-27B0-3E2C-15F211076598}"/>
              </a:ext>
            </a:extLst>
          </p:cNvPr>
          <p:cNvSpPr txBox="1"/>
          <p:nvPr/>
        </p:nvSpPr>
        <p:spPr>
          <a:xfrm>
            <a:off x="10539465" y="7240837"/>
            <a:ext cx="68516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535" dirty="0">
                <a:latin typeface="Cambria"/>
                <a:cs typeface="Cambria"/>
              </a:rPr>
              <a:t>  </a:t>
            </a:r>
            <a:r>
              <a:rPr sz="4250" spc="-2020" dirty="0">
                <a:latin typeface="Cambria"/>
                <a:cs typeface="Cambria"/>
              </a:rPr>
              <a:t></a:t>
            </a:r>
            <a:endParaRPr sz="4250">
              <a:latin typeface="Cambria"/>
              <a:cs typeface="Cambri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9371FA-DE0D-5680-5761-6652F19617BD}"/>
                  </a:ext>
                </a:extLst>
              </p:cNvPr>
              <p:cNvSpPr txBox="1"/>
              <p:nvPr/>
            </p:nvSpPr>
            <p:spPr>
              <a:xfrm>
                <a:off x="8944162" y="7849027"/>
                <a:ext cx="1516381" cy="96879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9371FA-DE0D-5680-5761-6652F196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162" y="7849027"/>
                <a:ext cx="1516381" cy="968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1E6BC7-F1ED-3D19-6CB5-33AA03DEA9B9}"/>
                  </a:ext>
                </a:extLst>
              </p:cNvPr>
              <p:cNvSpPr txBox="1"/>
              <p:nvPr/>
            </p:nvSpPr>
            <p:spPr>
              <a:xfrm>
                <a:off x="10065696" y="7838184"/>
                <a:ext cx="1516381" cy="96879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1E6BC7-F1ED-3D19-6CB5-33AA03DEA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696" y="7838184"/>
                <a:ext cx="1516381" cy="968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81B71E-4FE0-53EA-85CD-BFA146567854}"/>
                  </a:ext>
                </a:extLst>
              </p:cNvPr>
              <p:cNvSpPr txBox="1"/>
              <p:nvPr/>
            </p:nvSpPr>
            <p:spPr>
              <a:xfrm>
                <a:off x="6664959" y="7815877"/>
                <a:ext cx="1516381" cy="103509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81B71E-4FE0-53EA-85CD-BFA146567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959" y="7815877"/>
                <a:ext cx="1516381" cy="10350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8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Shear</a:t>
            </a:r>
            <a:r>
              <a:rPr spc="110" dirty="0"/>
              <a:t> Matrix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0997" y="2219167"/>
            <a:ext cx="4478655" cy="4344670"/>
            <a:chOff x="790997" y="2219167"/>
            <a:chExt cx="4478655" cy="4344670"/>
          </a:xfrm>
        </p:grpSpPr>
        <p:sp>
          <p:nvSpPr>
            <p:cNvPr id="4" name="object 4"/>
            <p:cNvSpPr/>
            <p:nvPr/>
          </p:nvSpPr>
          <p:spPr>
            <a:xfrm>
              <a:off x="1287345" y="3313851"/>
              <a:ext cx="2788285" cy="2788285"/>
            </a:xfrm>
            <a:custGeom>
              <a:avLst/>
              <a:gdLst/>
              <a:ahLst/>
              <a:cxnLst/>
              <a:rect l="l" t="t" r="r" b="b"/>
              <a:pathLst>
                <a:path w="2788285" h="2788285">
                  <a:moveTo>
                    <a:pt x="0" y="0"/>
                  </a:moveTo>
                  <a:lnTo>
                    <a:pt x="2788173" y="0"/>
                  </a:lnTo>
                  <a:lnTo>
                    <a:pt x="2788173" y="2788173"/>
                  </a:lnTo>
                  <a:lnTo>
                    <a:pt x="0" y="2788173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2117" y="3498622"/>
              <a:ext cx="2418711" cy="24167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80933" y="2380823"/>
              <a:ext cx="0" cy="4183379"/>
            </a:xfrm>
            <a:custGeom>
              <a:avLst/>
              <a:gdLst/>
              <a:ahLst/>
              <a:cxnLst/>
              <a:rect l="l" t="t" r="r" b="b"/>
              <a:pathLst>
                <a:path h="4183379">
                  <a:moveTo>
                    <a:pt x="0" y="4182875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8815" y="2219167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7" y="0"/>
                  </a:moveTo>
                  <a:lnTo>
                    <a:pt x="0" y="184233"/>
                  </a:lnTo>
                  <a:lnTo>
                    <a:pt x="184234" y="184233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0997" y="6106398"/>
              <a:ext cx="4317365" cy="0"/>
            </a:xfrm>
            <a:custGeom>
              <a:avLst/>
              <a:gdLst/>
              <a:ahLst/>
              <a:cxnLst/>
              <a:rect l="l" t="t" r="r" b="b"/>
              <a:pathLst>
                <a:path w="4317365">
                  <a:moveTo>
                    <a:pt x="0" y="0"/>
                  </a:moveTo>
                  <a:lnTo>
                    <a:pt x="4294415" y="0"/>
                  </a:lnTo>
                  <a:lnTo>
                    <a:pt x="4316993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85412" y="6014280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0" y="0"/>
                  </a:moveTo>
                  <a:lnTo>
                    <a:pt x="0" y="184235"/>
                  </a:lnTo>
                  <a:lnTo>
                    <a:pt x="184233" y="92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947741" y="2219167"/>
            <a:ext cx="4699635" cy="4344670"/>
            <a:chOff x="7947741" y="2219167"/>
            <a:chExt cx="4699635" cy="4344670"/>
          </a:xfrm>
        </p:grpSpPr>
        <p:sp>
          <p:nvSpPr>
            <p:cNvPr id="11" name="object 11"/>
            <p:cNvSpPr/>
            <p:nvPr/>
          </p:nvSpPr>
          <p:spPr>
            <a:xfrm>
              <a:off x="8437675" y="2380823"/>
              <a:ext cx="0" cy="4183379"/>
            </a:xfrm>
            <a:custGeom>
              <a:avLst/>
              <a:gdLst/>
              <a:ahLst/>
              <a:cxnLst/>
              <a:rect l="l" t="t" r="r" b="b"/>
              <a:pathLst>
                <a:path h="4183379">
                  <a:moveTo>
                    <a:pt x="0" y="4182875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45558" y="2219167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6" y="0"/>
                  </a:moveTo>
                  <a:lnTo>
                    <a:pt x="0" y="184233"/>
                  </a:lnTo>
                  <a:lnTo>
                    <a:pt x="184235" y="184233"/>
                  </a:lnTo>
                  <a:lnTo>
                    <a:pt x="92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47741" y="6106398"/>
              <a:ext cx="4317365" cy="0"/>
            </a:xfrm>
            <a:custGeom>
              <a:avLst/>
              <a:gdLst/>
              <a:ahLst/>
              <a:cxnLst/>
              <a:rect l="l" t="t" r="r" b="b"/>
              <a:pathLst>
                <a:path w="4317365">
                  <a:moveTo>
                    <a:pt x="0" y="0"/>
                  </a:moveTo>
                  <a:lnTo>
                    <a:pt x="4294415" y="0"/>
                  </a:lnTo>
                  <a:lnTo>
                    <a:pt x="4316993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242158" y="6014280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0" y="0"/>
                  </a:moveTo>
                  <a:lnTo>
                    <a:pt x="0" y="184235"/>
                  </a:lnTo>
                  <a:lnTo>
                    <a:pt x="184235" y="92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54468" y="3297203"/>
              <a:ext cx="4175125" cy="2806065"/>
            </a:xfrm>
            <a:custGeom>
              <a:avLst/>
              <a:gdLst/>
              <a:ahLst/>
              <a:cxnLst/>
              <a:rect l="l" t="t" r="r" b="b"/>
              <a:pathLst>
                <a:path w="4175125" h="2806065">
                  <a:moveTo>
                    <a:pt x="4174826" y="0"/>
                  </a:moveTo>
                  <a:lnTo>
                    <a:pt x="1390435" y="0"/>
                  </a:lnTo>
                  <a:lnTo>
                    <a:pt x="0" y="2805512"/>
                  </a:lnTo>
                  <a:lnTo>
                    <a:pt x="2774453" y="2805798"/>
                  </a:lnTo>
                  <a:lnTo>
                    <a:pt x="4174826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54468" y="3297203"/>
              <a:ext cx="4175125" cy="2806065"/>
            </a:xfrm>
            <a:custGeom>
              <a:avLst/>
              <a:gdLst/>
              <a:ahLst/>
              <a:cxnLst/>
              <a:rect l="l" t="t" r="r" b="b"/>
              <a:pathLst>
                <a:path w="4175125" h="2806065">
                  <a:moveTo>
                    <a:pt x="0" y="2805512"/>
                  </a:moveTo>
                  <a:lnTo>
                    <a:pt x="1390438" y="0"/>
                  </a:lnTo>
                  <a:lnTo>
                    <a:pt x="4174827" y="0"/>
                  </a:lnTo>
                  <a:lnTo>
                    <a:pt x="2774457" y="2805798"/>
                  </a:lnTo>
                  <a:lnTo>
                    <a:pt x="0" y="2805512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0178" y="3458914"/>
              <a:ext cx="3719537" cy="24835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454708" y="3299870"/>
              <a:ext cx="1367790" cy="0"/>
            </a:xfrm>
            <a:custGeom>
              <a:avLst/>
              <a:gdLst/>
              <a:ahLst/>
              <a:cxnLst/>
              <a:rect l="l" t="t" r="r" b="b"/>
              <a:pathLst>
                <a:path w="1367790">
                  <a:moveTo>
                    <a:pt x="0" y="0"/>
                  </a:moveTo>
                  <a:lnTo>
                    <a:pt x="1367292" y="0"/>
                  </a:lnTo>
                </a:path>
              </a:pathLst>
            </a:custGeom>
            <a:ln w="50800">
              <a:solidFill>
                <a:srgbClr val="00A2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847401" y="3289307"/>
              <a:ext cx="1905" cy="2814955"/>
            </a:xfrm>
            <a:custGeom>
              <a:avLst/>
              <a:gdLst/>
              <a:ahLst/>
              <a:cxnLst/>
              <a:rect l="l" t="t" r="r" b="b"/>
              <a:pathLst>
                <a:path w="1904" h="2814954">
                  <a:moveTo>
                    <a:pt x="1389" y="2814882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EE220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666751" y="4429947"/>
            <a:ext cx="1671320" cy="249554"/>
            <a:chOff x="5666751" y="4429947"/>
            <a:chExt cx="1671320" cy="249554"/>
          </a:xfrm>
        </p:grpSpPr>
        <p:sp>
          <p:nvSpPr>
            <p:cNvPr id="21" name="object 21"/>
            <p:cNvSpPr/>
            <p:nvPr/>
          </p:nvSpPr>
          <p:spPr>
            <a:xfrm>
              <a:off x="5666751" y="4554576"/>
              <a:ext cx="1516380" cy="0"/>
            </a:xfrm>
            <a:custGeom>
              <a:avLst/>
              <a:gdLst/>
              <a:ahLst/>
              <a:cxnLst/>
              <a:rect l="l" t="t" r="r" b="b"/>
              <a:pathLst>
                <a:path w="1516379">
                  <a:moveTo>
                    <a:pt x="0" y="0"/>
                  </a:moveTo>
                  <a:lnTo>
                    <a:pt x="1484353" y="0"/>
                  </a:lnTo>
                  <a:lnTo>
                    <a:pt x="1515962" y="0"/>
                  </a:lnTo>
                </a:path>
              </a:pathLst>
            </a:custGeom>
            <a:ln w="63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88789" y="4429947"/>
              <a:ext cx="249554" cy="249554"/>
            </a:xfrm>
            <a:custGeom>
              <a:avLst/>
              <a:gdLst/>
              <a:ahLst/>
              <a:cxnLst/>
              <a:rect l="l" t="t" r="r" b="b"/>
              <a:pathLst>
                <a:path w="249554" h="249554">
                  <a:moveTo>
                    <a:pt x="0" y="0"/>
                  </a:moveTo>
                  <a:lnTo>
                    <a:pt x="62315" y="124628"/>
                  </a:lnTo>
                  <a:lnTo>
                    <a:pt x="0" y="249259"/>
                  </a:lnTo>
                  <a:lnTo>
                    <a:pt x="249259" y="124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6" name="object 26"/>
          <p:cNvSpPr txBox="1"/>
          <p:nvPr/>
        </p:nvSpPr>
        <p:spPr>
          <a:xfrm>
            <a:off x="8021895" y="6982102"/>
            <a:ext cx="259461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59790" algn="l"/>
                <a:tab pos="2024380" algn="l"/>
              </a:tabLst>
            </a:pPr>
            <a:r>
              <a:rPr sz="3550" dirty="0">
                <a:latin typeface="Cambria"/>
                <a:cs typeface="Cambria"/>
              </a:rPr>
              <a:t>	</a:t>
            </a:r>
            <a:r>
              <a:rPr sz="3550" spc="-760" dirty="0">
                <a:latin typeface="Cambria"/>
                <a:cs typeface="Cambria"/>
              </a:rPr>
              <a:t></a:t>
            </a:r>
            <a:r>
              <a:rPr sz="3550" dirty="0">
                <a:latin typeface="Cambria"/>
                <a:cs typeface="Cambria"/>
              </a:rPr>
              <a:t>	</a:t>
            </a:r>
            <a:r>
              <a:rPr sz="3550" spc="885" dirty="0">
                <a:latin typeface="Cambria"/>
                <a:cs typeface="Cambria"/>
              </a:rPr>
              <a:t> </a:t>
            </a:r>
            <a:r>
              <a:rPr sz="3550" spc="-1639" dirty="0">
                <a:latin typeface="Cambria"/>
                <a:cs typeface="Cambria"/>
              </a:rPr>
              <a:t></a:t>
            </a:r>
            <a:endParaRPr sz="355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81100" y="6946900"/>
            <a:ext cx="4043679" cy="195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Hints:</a:t>
            </a:r>
            <a:endParaRPr sz="2400">
              <a:latin typeface="Arial"/>
              <a:cs typeface="Arial"/>
            </a:endParaRPr>
          </a:p>
          <a:p>
            <a:pPr marL="495300" marR="5080" algn="just">
              <a:lnSpc>
                <a:spcPct val="133700"/>
              </a:lnSpc>
              <a:spcBef>
                <a:spcPts val="750"/>
              </a:spcBef>
            </a:pPr>
            <a:r>
              <a:rPr sz="2400" dirty="0">
                <a:latin typeface="Arial"/>
                <a:cs typeface="Arial"/>
              </a:rPr>
              <a:t>Horizontal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shift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y=0 </a:t>
            </a:r>
            <a:r>
              <a:rPr sz="2400" dirty="0">
                <a:latin typeface="Arial"/>
                <a:cs typeface="Arial"/>
              </a:rPr>
              <a:t>Horizontal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shift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y=1 </a:t>
            </a:r>
            <a:r>
              <a:rPr sz="2400" spc="-10" dirty="0">
                <a:latin typeface="Arial"/>
                <a:cs typeface="Arial"/>
              </a:rPr>
              <a:t>Vertical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shift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always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753600" y="6223000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13700" y="30988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EAE328A9-A414-D958-243D-90890D8C156B}"/>
              </a:ext>
            </a:extLst>
          </p:cNvPr>
          <p:cNvSpPr txBox="1"/>
          <p:nvPr/>
        </p:nvSpPr>
        <p:spPr>
          <a:xfrm>
            <a:off x="8544443" y="6981927"/>
            <a:ext cx="131508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7269" algn="l"/>
              </a:tabLst>
            </a:pPr>
            <a:r>
              <a:rPr sz="4250" dirty="0">
                <a:latin typeface="Cambria"/>
                <a:cs typeface="Cambria"/>
              </a:rPr>
              <a:t>	</a:t>
            </a:r>
            <a:r>
              <a:rPr sz="4250" spc="-2014" dirty="0">
                <a:latin typeface="Cambria"/>
                <a:cs typeface="Cambria"/>
              </a:rPr>
              <a:t></a:t>
            </a:r>
            <a:endParaRPr sz="4250">
              <a:latin typeface="Cambria"/>
              <a:cs typeface="Cambria"/>
            </a:endParaRPr>
          </a:p>
        </p:txBody>
      </p:sp>
      <p:sp>
        <p:nvSpPr>
          <p:cNvPr id="37" name="object 26">
            <a:extLst>
              <a:ext uri="{FF2B5EF4-FFF2-40B4-BE49-F238E27FC236}">
                <a16:creationId xmlns:a16="http://schemas.microsoft.com/office/drawing/2014/main" id="{CE8B66B4-3819-C28F-B22F-4EADB04FE678}"/>
              </a:ext>
            </a:extLst>
          </p:cNvPr>
          <p:cNvSpPr txBox="1"/>
          <p:nvPr/>
        </p:nvSpPr>
        <p:spPr>
          <a:xfrm>
            <a:off x="11453617" y="6981927"/>
            <a:ext cx="68516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535" dirty="0">
                <a:latin typeface="Cambria"/>
                <a:cs typeface="Cambria"/>
              </a:rPr>
              <a:t>  </a:t>
            </a:r>
            <a:r>
              <a:rPr sz="4250" spc="-2020" dirty="0">
                <a:latin typeface="Cambria"/>
                <a:cs typeface="Cambria"/>
              </a:rPr>
              <a:t></a:t>
            </a:r>
            <a:endParaRPr sz="4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8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Shear</a:t>
            </a:r>
            <a:r>
              <a:rPr spc="110" dirty="0"/>
              <a:t> Matrix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0997" y="2219167"/>
            <a:ext cx="4478655" cy="4344670"/>
            <a:chOff x="790997" y="2219167"/>
            <a:chExt cx="4478655" cy="4344670"/>
          </a:xfrm>
        </p:grpSpPr>
        <p:sp>
          <p:nvSpPr>
            <p:cNvPr id="4" name="object 4"/>
            <p:cNvSpPr/>
            <p:nvPr/>
          </p:nvSpPr>
          <p:spPr>
            <a:xfrm>
              <a:off x="1287345" y="3313851"/>
              <a:ext cx="2788285" cy="2788285"/>
            </a:xfrm>
            <a:custGeom>
              <a:avLst/>
              <a:gdLst/>
              <a:ahLst/>
              <a:cxnLst/>
              <a:rect l="l" t="t" r="r" b="b"/>
              <a:pathLst>
                <a:path w="2788285" h="2788285">
                  <a:moveTo>
                    <a:pt x="0" y="0"/>
                  </a:moveTo>
                  <a:lnTo>
                    <a:pt x="2788173" y="0"/>
                  </a:lnTo>
                  <a:lnTo>
                    <a:pt x="2788173" y="2788173"/>
                  </a:lnTo>
                  <a:lnTo>
                    <a:pt x="0" y="2788173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2117" y="3498622"/>
              <a:ext cx="2418711" cy="24167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80933" y="2380823"/>
              <a:ext cx="0" cy="4183379"/>
            </a:xfrm>
            <a:custGeom>
              <a:avLst/>
              <a:gdLst/>
              <a:ahLst/>
              <a:cxnLst/>
              <a:rect l="l" t="t" r="r" b="b"/>
              <a:pathLst>
                <a:path h="4183379">
                  <a:moveTo>
                    <a:pt x="0" y="4182875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8815" y="2219167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7" y="0"/>
                  </a:moveTo>
                  <a:lnTo>
                    <a:pt x="0" y="184233"/>
                  </a:lnTo>
                  <a:lnTo>
                    <a:pt x="184234" y="184233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0997" y="6106398"/>
              <a:ext cx="4317365" cy="0"/>
            </a:xfrm>
            <a:custGeom>
              <a:avLst/>
              <a:gdLst/>
              <a:ahLst/>
              <a:cxnLst/>
              <a:rect l="l" t="t" r="r" b="b"/>
              <a:pathLst>
                <a:path w="4317365">
                  <a:moveTo>
                    <a:pt x="0" y="0"/>
                  </a:moveTo>
                  <a:lnTo>
                    <a:pt x="4294415" y="0"/>
                  </a:lnTo>
                  <a:lnTo>
                    <a:pt x="4316993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85412" y="6014280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0" y="0"/>
                  </a:moveTo>
                  <a:lnTo>
                    <a:pt x="0" y="184235"/>
                  </a:lnTo>
                  <a:lnTo>
                    <a:pt x="184233" y="92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947741" y="2219167"/>
            <a:ext cx="4699635" cy="4344670"/>
            <a:chOff x="7947741" y="2219167"/>
            <a:chExt cx="4699635" cy="4344670"/>
          </a:xfrm>
        </p:grpSpPr>
        <p:sp>
          <p:nvSpPr>
            <p:cNvPr id="11" name="object 11"/>
            <p:cNvSpPr/>
            <p:nvPr/>
          </p:nvSpPr>
          <p:spPr>
            <a:xfrm>
              <a:off x="8437675" y="2380823"/>
              <a:ext cx="0" cy="4183379"/>
            </a:xfrm>
            <a:custGeom>
              <a:avLst/>
              <a:gdLst/>
              <a:ahLst/>
              <a:cxnLst/>
              <a:rect l="l" t="t" r="r" b="b"/>
              <a:pathLst>
                <a:path h="4183379">
                  <a:moveTo>
                    <a:pt x="0" y="4182875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45558" y="2219167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6" y="0"/>
                  </a:moveTo>
                  <a:lnTo>
                    <a:pt x="0" y="184233"/>
                  </a:lnTo>
                  <a:lnTo>
                    <a:pt x="184235" y="184233"/>
                  </a:lnTo>
                  <a:lnTo>
                    <a:pt x="92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47741" y="6106398"/>
              <a:ext cx="4317365" cy="0"/>
            </a:xfrm>
            <a:custGeom>
              <a:avLst/>
              <a:gdLst/>
              <a:ahLst/>
              <a:cxnLst/>
              <a:rect l="l" t="t" r="r" b="b"/>
              <a:pathLst>
                <a:path w="4317365">
                  <a:moveTo>
                    <a:pt x="0" y="0"/>
                  </a:moveTo>
                  <a:lnTo>
                    <a:pt x="4294415" y="0"/>
                  </a:lnTo>
                  <a:lnTo>
                    <a:pt x="4316993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242158" y="6014280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0" y="0"/>
                  </a:moveTo>
                  <a:lnTo>
                    <a:pt x="0" y="184235"/>
                  </a:lnTo>
                  <a:lnTo>
                    <a:pt x="184235" y="92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54468" y="3297203"/>
              <a:ext cx="4175125" cy="2806065"/>
            </a:xfrm>
            <a:custGeom>
              <a:avLst/>
              <a:gdLst/>
              <a:ahLst/>
              <a:cxnLst/>
              <a:rect l="l" t="t" r="r" b="b"/>
              <a:pathLst>
                <a:path w="4175125" h="2806065">
                  <a:moveTo>
                    <a:pt x="4174826" y="0"/>
                  </a:moveTo>
                  <a:lnTo>
                    <a:pt x="1390435" y="0"/>
                  </a:lnTo>
                  <a:lnTo>
                    <a:pt x="0" y="2805512"/>
                  </a:lnTo>
                  <a:lnTo>
                    <a:pt x="2774453" y="2805798"/>
                  </a:lnTo>
                  <a:lnTo>
                    <a:pt x="4174826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54468" y="3297203"/>
              <a:ext cx="4175125" cy="2806065"/>
            </a:xfrm>
            <a:custGeom>
              <a:avLst/>
              <a:gdLst/>
              <a:ahLst/>
              <a:cxnLst/>
              <a:rect l="l" t="t" r="r" b="b"/>
              <a:pathLst>
                <a:path w="4175125" h="2806065">
                  <a:moveTo>
                    <a:pt x="0" y="2805512"/>
                  </a:moveTo>
                  <a:lnTo>
                    <a:pt x="1390438" y="0"/>
                  </a:lnTo>
                  <a:lnTo>
                    <a:pt x="4174827" y="0"/>
                  </a:lnTo>
                  <a:lnTo>
                    <a:pt x="2774457" y="2805798"/>
                  </a:lnTo>
                  <a:lnTo>
                    <a:pt x="0" y="2805512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0178" y="3458914"/>
              <a:ext cx="3719537" cy="24835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454708" y="3299870"/>
              <a:ext cx="1367790" cy="0"/>
            </a:xfrm>
            <a:custGeom>
              <a:avLst/>
              <a:gdLst/>
              <a:ahLst/>
              <a:cxnLst/>
              <a:rect l="l" t="t" r="r" b="b"/>
              <a:pathLst>
                <a:path w="1367790">
                  <a:moveTo>
                    <a:pt x="0" y="0"/>
                  </a:moveTo>
                  <a:lnTo>
                    <a:pt x="1367292" y="0"/>
                  </a:lnTo>
                </a:path>
              </a:pathLst>
            </a:custGeom>
            <a:ln w="50800">
              <a:solidFill>
                <a:srgbClr val="00A2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847401" y="3289307"/>
              <a:ext cx="1905" cy="2814955"/>
            </a:xfrm>
            <a:custGeom>
              <a:avLst/>
              <a:gdLst/>
              <a:ahLst/>
              <a:cxnLst/>
              <a:rect l="l" t="t" r="r" b="b"/>
              <a:pathLst>
                <a:path w="1904" h="2814954">
                  <a:moveTo>
                    <a:pt x="1389" y="2814882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EE220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666751" y="4429947"/>
            <a:ext cx="1671320" cy="249554"/>
            <a:chOff x="5666751" y="4429947"/>
            <a:chExt cx="1671320" cy="249554"/>
          </a:xfrm>
        </p:grpSpPr>
        <p:sp>
          <p:nvSpPr>
            <p:cNvPr id="21" name="object 21"/>
            <p:cNvSpPr/>
            <p:nvPr/>
          </p:nvSpPr>
          <p:spPr>
            <a:xfrm>
              <a:off x="5666751" y="4554576"/>
              <a:ext cx="1516380" cy="0"/>
            </a:xfrm>
            <a:custGeom>
              <a:avLst/>
              <a:gdLst/>
              <a:ahLst/>
              <a:cxnLst/>
              <a:rect l="l" t="t" r="r" b="b"/>
              <a:pathLst>
                <a:path w="1516379">
                  <a:moveTo>
                    <a:pt x="0" y="0"/>
                  </a:moveTo>
                  <a:lnTo>
                    <a:pt x="1484353" y="0"/>
                  </a:lnTo>
                  <a:lnTo>
                    <a:pt x="1515962" y="0"/>
                  </a:lnTo>
                </a:path>
              </a:pathLst>
            </a:custGeom>
            <a:ln w="63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88789" y="4429947"/>
              <a:ext cx="249554" cy="249554"/>
            </a:xfrm>
            <a:custGeom>
              <a:avLst/>
              <a:gdLst/>
              <a:ahLst/>
              <a:cxnLst/>
              <a:rect l="l" t="t" r="r" b="b"/>
              <a:pathLst>
                <a:path w="249554" h="249554">
                  <a:moveTo>
                    <a:pt x="0" y="0"/>
                  </a:moveTo>
                  <a:lnTo>
                    <a:pt x="62315" y="124628"/>
                  </a:lnTo>
                  <a:lnTo>
                    <a:pt x="0" y="249259"/>
                  </a:lnTo>
                  <a:lnTo>
                    <a:pt x="249259" y="124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26" name="object 26"/>
          <p:cNvSpPr txBox="1"/>
          <p:nvPr/>
        </p:nvSpPr>
        <p:spPr>
          <a:xfrm>
            <a:off x="8021895" y="6982102"/>
            <a:ext cx="259461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59790" algn="l"/>
                <a:tab pos="2024380" algn="l"/>
              </a:tabLst>
            </a:pPr>
            <a:r>
              <a:rPr sz="3550" dirty="0">
                <a:latin typeface="Cambria"/>
                <a:cs typeface="Cambria"/>
              </a:rPr>
              <a:t>	</a:t>
            </a:r>
            <a:r>
              <a:rPr sz="3550" spc="-760" dirty="0">
                <a:latin typeface="Cambria"/>
                <a:cs typeface="Cambria"/>
              </a:rPr>
              <a:t></a:t>
            </a:r>
            <a:r>
              <a:rPr sz="3550" dirty="0">
                <a:latin typeface="Cambria"/>
                <a:cs typeface="Cambria"/>
              </a:rPr>
              <a:t>	</a:t>
            </a:r>
            <a:r>
              <a:rPr sz="3550" spc="885" dirty="0">
                <a:latin typeface="Cambria"/>
                <a:cs typeface="Cambria"/>
              </a:rPr>
              <a:t> </a:t>
            </a:r>
            <a:r>
              <a:rPr sz="3550" spc="-1639" dirty="0">
                <a:latin typeface="Cambria"/>
                <a:cs typeface="Cambria"/>
              </a:rPr>
              <a:t></a:t>
            </a:r>
            <a:endParaRPr sz="355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81100" y="6946900"/>
            <a:ext cx="4043679" cy="195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Hints:</a:t>
            </a:r>
            <a:endParaRPr sz="2400">
              <a:latin typeface="Arial"/>
              <a:cs typeface="Arial"/>
            </a:endParaRPr>
          </a:p>
          <a:p>
            <a:pPr marL="495300" marR="5080" algn="just">
              <a:lnSpc>
                <a:spcPct val="133700"/>
              </a:lnSpc>
              <a:spcBef>
                <a:spcPts val="750"/>
              </a:spcBef>
            </a:pPr>
            <a:r>
              <a:rPr sz="2400" dirty="0">
                <a:latin typeface="Arial"/>
                <a:cs typeface="Arial"/>
              </a:rPr>
              <a:t>Horizontal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shift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y=0 </a:t>
            </a:r>
            <a:r>
              <a:rPr sz="2400" dirty="0">
                <a:latin typeface="Arial"/>
                <a:cs typeface="Arial"/>
              </a:rPr>
              <a:t>Horizontal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shift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y=1 </a:t>
            </a:r>
            <a:r>
              <a:rPr sz="2400" spc="-10" dirty="0">
                <a:latin typeface="Arial"/>
                <a:cs typeface="Arial"/>
              </a:rPr>
              <a:t>Vertical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shift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always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753600" y="6223000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13700" y="30988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EAE328A9-A414-D958-243D-90890D8C156B}"/>
              </a:ext>
            </a:extLst>
          </p:cNvPr>
          <p:cNvSpPr txBox="1"/>
          <p:nvPr/>
        </p:nvSpPr>
        <p:spPr>
          <a:xfrm>
            <a:off x="8544443" y="6981927"/>
            <a:ext cx="131508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7269" algn="l"/>
              </a:tabLst>
            </a:pPr>
            <a:r>
              <a:rPr sz="4250" dirty="0">
                <a:latin typeface="Cambria"/>
                <a:cs typeface="Cambria"/>
              </a:rPr>
              <a:t>	</a:t>
            </a:r>
            <a:r>
              <a:rPr sz="4250" spc="-2014" dirty="0">
                <a:latin typeface="Cambria"/>
                <a:cs typeface="Cambria"/>
              </a:rPr>
              <a:t></a:t>
            </a:r>
            <a:endParaRPr sz="4250">
              <a:latin typeface="Cambria"/>
              <a:cs typeface="Cambria"/>
            </a:endParaRPr>
          </a:p>
        </p:txBody>
      </p:sp>
      <p:sp>
        <p:nvSpPr>
          <p:cNvPr id="36" name="object 24">
            <a:extLst>
              <a:ext uri="{FF2B5EF4-FFF2-40B4-BE49-F238E27FC236}">
                <a16:creationId xmlns:a16="http://schemas.microsoft.com/office/drawing/2014/main" id="{CE4576D8-7EB2-A85A-0FF0-C29726858ECC}"/>
              </a:ext>
            </a:extLst>
          </p:cNvPr>
          <p:cNvSpPr txBox="1"/>
          <p:nvPr/>
        </p:nvSpPr>
        <p:spPr>
          <a:xfrm>
            <a:off x="8979345" y="7743088"/>
            <a:ext cx="445134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1070" dirty="0">
                <a:latin typeface="Trebuchet MS"/>
                <a:cs typeface="Trebuchet MS"/>
              </a:rPr>
              <a:t>=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37" name="object 26">
            <a:extLst>
              <a:ext uri="{FF2B5EF4-FFF2-40B4-BE49-F238E27FC236}">
                <a16:creationId xmlns:a16="http://schemas.microsoft.com/office/drawing/2014/main" id="{CE8B66B4-3819-C28F-B22F-4EADB04FE678}"/>
              </a:ext>
            </a:extLst>
          </p:cNvPr>
          <p:cNvSpPr txBox="1"/>
          <p:nvPr/>
        </p:nvSpPr>
        <p:spPr>
          <a:xfrm>
            <a:off x="11453617" y="6981927"/>
            <a:ext cx="68516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535" dirty="0">
                <a:latin typeface="Cambria"/>
                <a:cs typeface="Cambria"/>
              </a:rPr>
              <a:t>  </a:t>
            </a:r>
            <a:r>
              <a:rPr sz="4250" spc="-2020" dirty="0">
                <a:latin typeface="Cambria"/>
                <a:cs typeface="Cambria"/>
              </a:rPr>
              <a:t></a:t>
            </a:r>
            <a:endParaRPr sz="4250">
              <a:latin typeface="Cambria"/>
              <a:cs typeface="Cambri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430D6A5-B190-82E7-AE9E-66588A3EE7C6}"/>
                  </a:ext>
                </a:extLst>
              </p:cNvPr>
              <p:cNvSpPr txBox="1"/>
              <p:nvPr/>
            </p:nvSpPr>
            <p:spPr>
              <a:xfrm>
                <a:off x="9858314" y="7590117"/>
                <a:ext cx="1516381" cy="96879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430D6A5-B190-82E7-AE9E-66588A3EE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314" y="7590117"/>
                <a:ext cx="1516381" cy="968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297592A-5AD7-FAA6-FAF6-6CCFB31758C7}"/>
                  </a:ext>
                </a:extLst>
              </p:cNvPr>
              <p:cNvSpPr txBox="1"/>
              <p:nvPr/>
            </p:nvSpPr>
            <p:spPr>
              <a:xfrm>
                <a:off x="10979848" y="7579274"/>
                <a:ext cx="1516381" cy="96879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297592A-5AD7-FAA6-FAF6-6CCFB3175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848" y="7579274"/>
                <a:ext cx="1516381" cy="968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7EFEAC-000B-A35F-074A-4B0C9C5AAA8F}"/>
                  </a:ext>
                </a:extLst>
              </p:cNvPr>
              <p:cNvSpPr txBox="1"/>
              <p:nvPr/>
            </p:nvSpPr>
            <p:spPr>
              <a:xfrm>
                <a:off x="7579111" y="7556967"/>
                <a:ext cx="1516381" cy="103509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7EFEAC-000B-A35F-074A-4B0C9C5AA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111" y="7556967"/>
                <a:ext cx="1516381" cy="10350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560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82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425" spc="150" baseline="-3367" dirty="0"/>
              <a:t>Rotate</a:t>
            </a:r>
            <a:r>
              <a:rPr sz="7425" spc="-322" baseline="-3367" dirty="0"/>
              <a:t> </a:t>
            </a:r>
            <a:r>
              <a:rPr sz="3200" dirty="0">
                <a:latin typeface="Arial"/>
                <a:cs typeface="Arial"/>
              </a:rPr>
              <a:t>(about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origin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(0,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0),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CCW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by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default)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90997" y="2580411"/>
            <a:ext cx="5314950" cy="4344670"/>
            <a:chOff x="790997" y="2580411"/>
            <a:chExt cx="5314950" cy="4344670"/>
          </a:xfrm>
        </p:grpSpPr>
        <p:sp>
          <p:nvSpPr>
            <p:cNvPr id="4" name="object 4"/>
            <p:cNvSpPr/>
            <p:nvPr/>
          </p:nvSpPr>
          <p:spPr>
            <a:xfrm>
              <a:off x="1287345" y="3675095"/>
              <a:ext cx="2788285" cy="2788285"/>
            </a:xfrm>
            <a:custGeom>
              <a:avLst/>
              <a:gdLst/>
              <a:ahLst/>
              <a:cxnLst/>
              <a:rect l="l" t="t" r="r" b="b"/>
              <a:pathLst>
                <a:path w="2788285" h="2788285">
                  <a:moveTo>
                    <a:pt x="0" y="0"/>
                  </a:moveTo>
                  <a:lnTo>
                    <a:pt x="2788173" y="0"/>
                  </a:lnTo>
                  <a:lnTo>
                    <a:pt x="2788173" y="2788173"/>
                  </a:lnTo>
                  <a:lnTo>
                    <a:pt x="0" y="2788173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2117" y="3859866"/>
              <a:ext cx="2418711" cy="24167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80933" y="2742067"/>
              <a:ext cx="0" cy="4183379"/>
            </a:xfrm>
            <a:custGeom>
              <a:avLst/>
              <a:gdLst/>
              <a:ahLst/>
              <a:cxnLst/>
              <a:rect l="l" t="t" r="r" b="b"/>
              <a:pathLst>
                <a:path h="4183379">
                  <a:moveTo>
                    <a:pt x="0" y="4182875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8815" y="2580411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7" y="0"/>
                  </a:moveTo>
                  <a:lnTo>
                    <a:pt x="0" y="184235"/>
                  </a:lnTo>
                  <a:lnTo>
                    <a:pt x="184234" y="184235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0997" y="6467642"/>
              <a:ext cx="4317365" cy="0"/>
            </a:xfrm>
            <a:custGeom>
              <a:avLst/>
              <a:gdLst/>
              <a:ahLst/>
              <a:cxnLst/>
              <a:rect l="l" t="t" r="r" b="b"/>
              <a:pathLst>
                <a:path w="4317365">
                  <a:moveTo>
                    <a:pt x="0" y="0"/>
                  </a:moveTo>
                  <a:lnTo>
                    <a:pt x="4294415" y="0"/>
                  </a:lnTo>
                  <a:lnTo>
                    <a:pt x="4316993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85412" y="637552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4">
                  <a:moveTo>
                    <a:pt x="0" y="0"/>
                  </a:moveTo>
                  <a:lnTo>
                    <a:pt x="0" y="184235"/>
                  </a:lnTo>
                  <a:lnTo>
                    <a:pt x="184233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34127" y="4917346"/>
              <a:ext cx="1516380" cy="0"/>
            </a:xfrm>
            <a:custGeom>
              <a:avLst/>
              <a:gdLst/>
              <a:ahLst/>
              <a:cxnLst/>
              <a:rect l="l" t="t" r="r" b="b"/>
              <a:pathLst>
                <a:path w="1516379">
                  <a:moveTo>
                    <a:pt x="0" y="0"/>
                  </a:moveTo>
                  <a:lnTo>
                    <a:pt x="1484353" y="0"/>
                  </a:lnTo>
                  <a:lnTo>
                    <a:pt x="1515962" y="0"/>
                  </a:lnTo>
                </a:path>
              </a:pathLst>
            </a:custGeom>
            <a:ln w="63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56165" y="4792717"/>
              <a:ext cx="249554" cy="249554"/>
            </a:xfrm>
            <a:custGeom>
              <a:avLst/>
              <a:gdLst/>
              <a:ahLst/>
              <a:cxnLst/>
              <a:rect l="l" t="t" r="r" b="b"/>
              <a:pathLst>
                <a:path w="249554" h="249554">
                  <a:moveTo>
                    <a:pt x="0" y="0"/>
                  </a:moveTo>
                  <a:lnTo>
                    <a:pt x="62315" y="124628"/>
                  </a:lnTo>
                  <a:lnTo>
                    <a:pt x="0" y="249257"/>
                  </a:lnTo>
                  <a:lnTo>
                    <a:pt x="249259" y="124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445970" y="2479385"/>
            <a:ext cx="5980430" cy="4445635"/>
            <a:chOff x="6445970" y="2479385"/>
            <a:chExt cx="5980430" cy="4445635"/>
          </a:xfrm>
        </p:grpSpPr>
        <p:sp>
          <p:nvSpPr>
            <p:cNvPr id="13" name="object 13"/>
            <p:cNvSpPr/>
            <p:nvPr/>
          </p:nvSpPr>
          <p:spPr>
            <a:xfrm>
              <a:off x="8437675" y="2742067"/>
              <a:ext cx="0" cy="4183379"/>
            </a:xfrm>
            <a:custGeom>
              <a:avLst/>
              <a:gdLst/>
              <a:ahLst/>
              <a:cxnLst/>
              <a:rect l="l" t="t" r="r" b="b"/>
              <a:pathLst>
                <a:path h="4183379">
                  <a:moveTo>
                    <a:pt x="0" y="4182875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45558" y="2580411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6" y="0"/>
                  </a:moveTo>
                  <a:lnTo>
                    <a:pt x="0" y="184235"/>
                  </a:lnTo>
                  <a:lnTo>
                    <a:pt x="184235" y="184235"/>
                  </a:lnTo>
                  <a:lnTo>
                    <a:pt x="92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47741" y="6467642"/>
              <a:ext cx="4317365" cy="0"/>
            </a:xfrm>
            <a:custGeom>
              <a:avLst/>
              <a:gdLst/>
              <a:ahLst/>
              <a:cxnLst/>
              <a:rect l="l" t="t" r="r" b="b"/>
              <a:pathLst>
                <a:path w="4317365">
                  <a:moveTo>
                    <a:pt x="0" y="0"/>
                  </a:moveTo>
                  <a:lnTo>
                    <a:pt x="4294415" y="0"/>
                  </a:lnTo>
                  <a:lnTo>
                    <a:pt x="4316993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242158" y="637552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4">
                  <a:moveTo>
                    <a:pt x="0" y="0"/>
                  </a:moveTo>
                  <a:lnTo>
                    <a:pt x="0" y="184235"/>
                  </a:lnTo>
                  <a:lnTo>
                    <a:pt x="184235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64033" y="2497448"/>
              <a:ext cx="3943350" cy="3943350"/>
            </a:xfrm>
            <a:custGeom>
              <a:avLst/>
              <a:gdLst/>
              <a:ahLst/>
              <a:cxnLst/>
              <a:rect l="l" t="t" r="r" b="b"/>
              <a:pathLst>
                <a:path w="3943350" h="3943350">
                  <a:moveTo>
                    <a:pt x="1971535" y="0"/>
                  </a:moveTo>
                  <a:lnTo>
                    <a:pt x="0" y="1971535"/>
                  </a:lnTo>
                  <a:lnTo>
                    <a:pt x="1971535" y="3943070"/>
                  </a:lnTo>
                  <a:lnTo>
                    <a:pt x="3943075" y="1971535"/>
                  </a:lnTo>
                  <a:lnTo>
                    <a:pt x="1971535" y="0"/>
                  </a:lnTo>
                  <a:close/>
                </a:path>
              </a:pathLst>
            </a:custGeom>
            <a:solidFill>
              <a:srgbClr val="FFFFFF">
                <a:alpha val="799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64033" y="2497447"/>
              <a:ext cx="3943350" cy="3943350"/>
            </a:xfrm>
            <a:custGeom>
              <a:avLst/>
              <a:gdLst/>
              <a:ahLst/>
              <a:cxnLst/>
              <a:rect l="l" t="t" r="r" b="b"/>
              <a:pathLst>
                <a:path w="3943350" h="3943350">
                  <a:moveTo>
                    <a:pt x="0" y="1971536"/>
                  </a:moveTo>
                  <a:lnTo>
                    <a:pt x="1971536" y="0"/>
                  </a:lnTo>
                  <a:lnTo>
                    <a:pt x="3943072" y="1971536"/>
                  </a:lnTo>
                  <a:lnTo>
                    <a:pt x="1971536" y="3943072"/>
                  </a:lnTo>
                  <a:lnTo>
                    <a:pt x="0" y="1971536"/>
                  </a:lnTo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5339" y="2758696"/>
              <a:ext cx="3420572" cy="342057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910949" y="4052203"/>
            <a:ext cx="717550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325" b="1" spc="-37" baseline="7042" dirty="0">
                <a:latin typeface="Trebuchet MS"/>
                <a:cs typeface="Trebuchet MS"/>
              </a:rPr>
              <a:t>R</a:t>
            </a:r>
            <a:r>
              <a:rPr sz="2350" b="1" spc="-25" dirty="0">
                <a:latin typeface="Trebuchet MS"/>
                <a:cs typeface="Trebuchet MS"/>
              </a:rPr>
              <a:t>45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0109" y="7207647"/>
            <a:ext cx="1305673" cy="1238885"/>
          </a:xfrm>
          <a:custGeom>
            <a:avLst/>
            <a:gdLst/>
            <a:ahLst/>
            <a:cxnLst/>
            <a:rect l="l" t="t" r="r" b="b"/>
            <a:pathLst>
              <a:path w="1398904" h="1238884">
                <a:moveTo>
                  <a:pt x="1398656" y="0"/>
                </a:moveTo>
                <a:lnTo>
                  <a:pt x="0" y="0"/>
                </a:lnTo>
                <a:lnTo>
                  <a:pt x="0" y="1238448"/>
                </a:lnTo>
                <a:lnTo>
                  <a:pt x="1398656" y="1238448"/>
                </a:lnTo>
                <a:lnTo>
                  <a:pt x="1398656" y="0"/>
                </a:lnTo>
                <a:close/>
              </a:path>
            </a:pathLst>
          </a:custGeom>
          <a:solidFill>
            <a:srgbClr val="F5D328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26836" y="2147745"/>
            <a:ext cx="6641465" cy="4168140"/>
            <a:chOff x="5826836" y="2147745"/>
            <a:chExt cx="6641465" cy="4168140"/>
          </a:xfrm>
        </p:grpSpPr>
        <p:sp>
          <p:nvSpPr>
            <p:cNvPr id="4" name="object 4"/>
            <p:cNvSpPr/>
            <p:nvPr/>
          </p:nvSpPr>
          <p:spPr>
            <a:xfrm>
              <a:off x="5826836" y="2373604"/>
              <a:ext cx="2399030" cy="3194685"/>
            </a:xfrm>
            <a:custGeom>
              <a:avLst/>
              <a:gdLst/>
              <a:ahLst/>
              <a:cxnLst/>
              <a:rect l="l" t="t" r="r" b="b"/>
              <a:pathLst>
                <a:path w="2399029" h="3194685">
                  <a:moveTo>
                    <a:pt x="1398651" y="2636355"/>
                  </a:moveTo>
                  <a:lnTo>
                    <a:pt x="0" y="2636355"/>
                  </a:lnTo>
                  <a:lnTo>
                    <a:pt x="0" y="3194532"/>
                  </a:lnTo>
                  <a:lnTo>
                    <a:pt x="1398651" y="3194532"/>
                  </a:lnTo>
                  <a:lnTo>
                    <a:pt x="1398651" y="2636355"/>
                  </a:lnTo>
                  <a:close/>
                </a:path>
                <a:path w="2399029" h="3194685">
                  <a:moveTo>
                    <a:pt x="2398839" y="0"/>
                  </a:moveTo>
                  <a:lnTo>
                    <a:pt x="1000175" y="0"/>
                  </a:lnTo>
                  <a:lnTo>
                    <a:pt x="1000175" y="558190"/>
                  </a:lnTo>
                  <a:lnTo>
                    <a:pt x="2398839" y="558190"/>
                  </a:lnTo>
                  <a:lnTo>
                    <a:pt x="2398839" y="0"/>
                  </a:lnTo>
                  <a:close/>
                </a:path>
              </a:pathLst>
            </a:custGeom>
            <a:solidFill>
              <a:srgbClr val="F5D32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37675" y="2358134"/>
              <a:ext cx="0" cy="3935095"/>
            </a:xfrm>
            <a:custGeom>
              <a:avLst/>
              <a:gdLst/>
              <a:ahLst/>
              <a:cxnLst/>
              <a:rect l="l" t="t" r="r" b="b"/>
              <a:pathLst>
                <a:path h="3935095">
                  <a:moveTo>
                    <a:pt x="0" y="3934630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45558" y="2196479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6" y="0"/>
                  </a:moveTo>
                  <a:lnTo>
                    <a:pt x="0" y="184235"/>
                  </a:lnTo>
                  <a:lnTo>
                    <a:pt x="184235" y="184235"/>
                  </a:lnTo>
                  <a:lnTo>
                    <a:pt x="92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47741" y="5835464"/>
              <a:ext cx="4317365" cy="0"/>
            </a:xfrm>
            <a:custGeom>
              <a:avLst/>
              <a:gdLst/>
              <a:ahLst/>
              <a:cxnLst/>
              <a:rect l="l" t="t" r="r" b="b"/>
              <a:pathLst>
                <a:path w="4317365">
                  <a:moveTo>
                    <a:pt x="0" y="0"/>
                  </a:moveTo>
                  <a:lnTo>
                    <a:pt x="4294415" y="0"/>
                  </a:lnTo>
                  <a:lnTo>
                    <a:pt x="4316993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242158" y="5743347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0" y="0"/>
                  </a:moveTo>
                  <a:lnTo>
                    <a:pt x="0" y="184235"/>
                  </a:lnTo>
                  <a:lnTo>
                    <a:pt x="184235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33122" y="2165844"/>
              <a:ext cx="3662045" cy="3662045"/>
            </a:xfrm>
            <a:custGeom>
              <a:avLst/>
              <a:gdLst/>
              <a:ahLst/>
              <a:cxnLst/>
              <a:rect l="l" t="t" r="r" b="b"/>
              <a:pathLst>
                <a:path w="3662045" h="3662045">
                  <a:moveTo>
                    <a:pt x="2562238" y="0"/>
                  </a:moveTo>
                  <a:lnTo>
                    <a:pt x="0" y="1099478"/>
                  </a:lnTo>
                  <a:lnTo>
                    <a:pt x="1099479" y="3661714"/>
                  </a:lnTo>
                  <a:lnTo>
                    <a:pt x="3661713" y="2562235"/>
                  </a:lnTo>
                  <a:lnTo>
                    <a:pt x="2562238" y="0"/>
                  </a:lnTo>
                  <a:close/>
                </a:path>
              </a:pathLst>
            </a:custGeom>
            <a:solidFill>
              <a:srgbClr val="FFFFFF">
                <a:alpha val="74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33122" y="2165843"/>
              <a:ext cx="3662045" cy="3662045"/>
            </a:xfrm>
            <a:custGeom>
              <a:avLst/>
              <a:gdLst/>
              <a:ahLst/>
              <a:cxnLst/>
              <a:rect l="l" t="t" r="r" b="b"/>
              <a:pathLst>
                <a:path w="3662045" h="3662045">
                  <a:moveTo>
                    <a:pt x="0" y="1099479"/>
                  </a:moveTo>
                  <a:lnTo>
                    <a:pt x="2562236" y="0"/>
                  </a:lnTo>
                  <a:lnTo>
                    <a:pt x="3661715" y="2562236"/>
                  </a:lnTo>
                  <a:lnTo>
                    <a:pt x="1099479" y="3661715"/>
                  </a:lnTo>
                  <a:lnTo>
                    <a:pt x="0" y="1099479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5783" y="2408472"/>
              <a:ext cx="3176499" cy="31764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109458" y="4981986"/>
              <a:ext cx="1358265" cy="632460"/>
            </a:xfrm>
            <a:custGeom>
              <a:avLst/>
              <a:gdLst/>
              <a:ahLst/>
              <a:cxnLst/>
              <a:rect l="l" t="t" r="r" b="b"/>
              <a:pathLst>
                <a:path w="1358265" h="632460">
                  <a:moveTo>
                    <a:pt x="1358252" y="0"/>
                  </a:moveTo>
                  <a:lnTo>
                    <a:pt x="0" y="0"/>
                  </a:lnTo>
                  <a:lnTo>
                    <a:pt x="0" y="632177"/>
                  </a:lnTo>
                  <a:lnTo>
                    <a:pt x="1358252" y="632177"/>
                  </a:lnTo>
                  <a:lnTo>
                    <a:pt x="1358252" y="0"/>
                  </a:lnTo>
                  <a:close/>
                </a:path>
              </a:pathLst>
            </a:custGeom>
            <a:solidFill>
              <a:srgbClr val="51A7F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5340039" y="7224400"/>
            <a:ext cx="930070" cy="1238885"/>
          </a:xfrm>
          <a:custGeom>
            <a:avLst/>
            <a:gdLst/>
            <a:ahLst/>
            <a:cxnLst/>
            <a:rect l="l" t="t" r="r" b="b"/>
            <a:pathLst>
              <a:path w="1087120" h="1238884">
                <a:moveTo>
                  <a:pt x="1087119" y="0"/>
                </a:moveTo>
                <a:lnTo>
                  <a:pt x="0" y="0"/>
                </a:lnTo>
                <a:lnTo>
                  <a:pt x="0" y="1238448"/>
                </a:lnTo>
                <a:lnTo>
                  <a:pt x="1087119" y="1238448"/>
                </a:lnTo>
                <a:lnTo>
                  <a:pt x="1087119" y="0"/>
                </a:lnTo>
                <a:close/>
              </a:path>
            </a:pathLst>
          </a:custGeom>
          <a:solidFill>
            <a:srgbClr val="51A7F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8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70" dirty="0"/>
              <a:t>Rotation</a:t>
            </a:r>
            <a:r>
              <a:rPr spc="5" dirty="0"/>
              <a:t> </a:t>
            </a:r>
            <a:r>
              <a:rPr spc="110" dirty="0"/>
              <a:t>Matrix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790997" y="2196478"/>
            <a:ext cx="5314950" cy="4096385"/>
            <a:chOff x="790997" y="2196478"/>
            <a:chExt cx="5314950" cy="4096385"/>
          </a:xfrm>
        </p:grpSpPr>
        <p:sp>
          <p:nvSpPr>
            <p:cNvPr id="16" name="object 16"/>
            <p:cNvSpPr/>
            <p:nvPr/>
          </p:nvSpPr>
          <p:spPr>
            <a:xfrm>
              <a:off x="1287345" y="3042918"/>
              <a:ext cx="2788285" cy="2788285"/>
            </a:xfrm>
            <a:custGeom>
              <a:avLst/>
              <a:gdLst/>
              <a:ahLst/>
              <a:cxnLst/>
              <a:rect l="l" t="t" r="r" b="b"/>
              <a:pathLst>
                <a:path w="2788285" h="2788285">
                  <a:moveTo>
                    <a:pt x="0" y="0"/>
                  </a:moveTo>
                  <a:lnTo>
                    <a:pt x="2788173" y="0"/>
                  </a:lnTo>
                  <a:lnTo>
                    <a:pt x="2788173" y="2788173"/>
                  </a:lnTo>
                  <a:lnTo>
                    <a:pt x="0" y="2788173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2117" y="3227689"/>
              <a:ext cx="2418711" cy="241675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80933" y="2358134"/>
              <a:ext cx="0" cy="3935095"/>
            </a:xfrm>
            <a:custGeom>
              <a:avLst/>
              <a:gdLst/>
              <a:ahLst/>
              <a:cxnLst/>
              <a:rect l="l" t="t" r="r" b="b"/>
              <a:pathLst>
                <a:path h="3935095">
                  <a:moveTo>
                    <a:pt x="0" y="3934630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88815" y="2196478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7" y="0"/>
                  </a:moveTo>
                  <a:lnTo>
                    <a:pt x="0" y="184235"/>
                  </a:lnTo>
                  <a:lnTo>
                    <a:pt x="184234" y="184235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0997" y="5835464"/>
              <a:ext cx="4317365" cy="0"/>
            </a:xfrm>
            <a:custGeom>
              <a:avLst/>
              <a:gdLst/>
              <a:ahLst/>
              <a:cxnLst/>
              <a:rect l="l" t="t" r="r" b="b"/>
              <a:pathLst>
                <a:path w="4317365">
                  <a:moveTo>
                    <a:pt x="0" y="0"/>
                  </a:moveTo>
                  <a:lnTo>
                    <a:pt x="4294415" y="0"/>
                  </a:lnTo>
                  <a:lnTo>
                    <a:pt x="4316993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85412" y="5743347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0" y="0"/>
                  </a:moveTo>
                  <a:lnTo>
                    <a:pt x="0" y="184235"/>
                  </a:lnTo>
                  <a:lnTo>
                    <a:pt x="184233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34127" y="4285167"/>
              <a:ext cx="1516380" cy="0"/>
            </a:xfrm>
            <a:custGeom>
              <a:avLst/>
              <a:gdLst/>
              <a:ahLst/>
              <a:cxnLst/>
              <a:rect l="l" t="t" r="r" b="b"/>
              <a:pathLst>
                <a:path w="1516379">
                  <a:moveTo>
                    <a:pt x="0" y="0"/>
                  </a:moveTo>
                  <a:lnTo>
                    <a:pt x="1484353" y="0"/>
                  </a:lnTo>
                  <a:lnTo>
                    <a:pt x="1515962" y="0"/>
                  </a:lnTo>
                </a:path>
              </a:pathLst>
            </a:custGeom>
            <a:ln w="63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56165" y="4160539"/>
              <a:ext cx="249554" cy="249554"/>
            </a:xfrm>
            <a:custGeom>
              <a:avLst/>
              <a:gdLst/>
              <a:ahLst/>
              <a:cxnLst/>
              <a:rect l="l" t="t" r="r" b="b"/>
              <a:pathLst>
                <a:path w="249554" h="249554">
                  <a:moveTo>
                    <a:pt x="0" y="0"/>
                  </a:moveTo>
                  <a:lnTo>
                    <a:pt x="62315" y="124628"/>
                  </a:lnTo>
                  <a:lnTo>
                    <a:pt x="0" y="249259"/>
                  </a:lnTo>
                  <a:lnTo>
                    <a:pt x="249259" y="124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3284" y="5734391"/>
              <a:ext cx="180622" cy="18062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3250" y="2964357"/>
              <a:ext cx="180621" cy="18062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726892" y="5153117"/>
            <a:ext cx="271780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i="1" spc="-2165" dirty="0">
                <a:latin typeface="Meiryo UI"/>
                <a:cs typeface="Meiryo UI"/>
              </a:rPr>
              <a:t>✓</a:t>
            </a:r>
            <a:endParaRPr sz="4100">
              <a:latin typeface="Meiryo UI"/>
              <a:cs typeface="Meiryo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02828" y="6011610"/>
            <a:ext cx="1358265" cy="525785"/>
          </a:xfrm>
          <a:prstGeom prst="rect">
            <a:avLst/>
          </a:prstGeom>
          <a:solidFill>
            <a:srgbClr val="51A7F9">
              <a:alpha val="1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ts val="4070"/>
              </a:lnSpc>
            </a:pPr>
            <a:r>
              <a:rPr sz="3650" spc="-80" dirty="0">
                <a:latin typeface="Cambria"/>
                <a:cs typeface="Cambria"/>
              </a:rPr>
              <a:t>cos</a:t>
            </a:r>
            <a:r>
              <a:rPr lang="az-Cyrl-AZ" sz="3650" i="1" spc="-1985" dirty="0">
                <a:latin typeface="Meiryo UI"/>
                <a:cs typeface="Cambria"/>
              </a:rPr>
              <a:t> ө</a:t>
            </a:r>
            <a:endParaRPr sz="3650" dirty="0">
              <a:latin typeface="Meiryo UI"/>
              <a:cs typeface="Meiryo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182611" y="4981986"/>
            <a:ext cx="1285240" cy="525785"/>
          </a:xfrm>
          <a:prstGeom prst="rect">
            <a:avLst/>
          </a:prstGeom>
          <a:solidFill>
            <a:srgbClr val="51A7F9">
              <a:alpha val="1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4070"/>
              </a:lnSpc>
            </a:pPr>
            <a:r>
              <a:rPr sz="3650" spc="-50" dirty="0">
                <a:latin typeface="Cambria"/>
                <a:cs typeface="Cambria"/>
              </a:rPr>
              <a:t>sin</a:t>
            </a:r>
            <a:r>
              <a:rPr lang="az-Cyrl-AZ" sz="3650" i="1" spc="-1985" dirty="0">
                <a:latin typeface="Meiryo UI"/>
                <a:cs typeface="Cambria"/>
              </a:rPr>
              <a:t> ө</a:t>
            </a:r>
            <a:endParaRPr sz="3650" dirty="0">
              <a:latin typeface="Meiryo UI"/>
              <a:cs typeface="Meiryo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40158" y="4997867"/>
            <a:ext cx="1327785" cy="558800"/>
          </a:xfrm>
          <a:prstGeom prst="rect">
            <a:avLst/>
          </a:prstGeom>
          <a:solidFill>
            <a:srgbClr val="F5D328">
              <a:alpha val="1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ts val="4205"/>
              </a:lnSpc>
            </a:pPr>
            <a:r>
              <a:rPr sz="3650" spc="-80" dirty="0">
                <a:latin typeface="Cambria"/>
                <a:cs typeface="Cambria"/>
              </a:rPr>
              <a:t>cos</a:t>
            </a:r>
            <a:r>
              <a:rPr lang="az-Cyrl-AZ" sz="3650" i="1" spc="-1985" dirty="0">
                <a:latin typeface="Meiryo UI"/>
                <a:cs typeface="Cambria"/>
              </a:rPr>
              <a:t>ө</a:t>
            </a:r>
            <a:endParaRPr sz="3650" dirty="0">
              <a:latin typeface="Meiryo UI"/>
              <a:cs typeface="Meiryo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40612" y="2254766"/>
            <a:ext cx="1360805" cy="584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50" i="1" spc="1190" dirty="0">
                <a:latin typeface="Verdana"/>
                <a:cs typeface="Verdana"/>
              </a:rPr>
              <a:t>-</a:t>
            </a:r>
            <a:r>
              <a:rPr sz="3650" i="1" spc="-459" dirty="0">
                <a:latin typeface="Verdana"/>
                <a:cs typeface="Verdana"/>
              </a:rPr>
              <a:t> </a:t>
            </a:r>
            <a:r>
              <a:rPr sz="3650" spc="-50" dirty="0">
                <a:latin typeface="Cambria"/>
                <a:cs typeface="Cambria"/>
              </a:rPr>
              <a:t>sin</a:t>
            </a:r>
            <a:r>
              <a:rPr lang="az-Cyrl-AZ" sz="3650" i="1" spc="-1985" dirty="0">
                <a:latin typeface="Meiryo UI"/>
                <a:cs typeface="Cambria"/>
              </a:rPr>
              <a:t> ө</a:t>
            </a:r>
            <a:endParaRPr sz="3650" dirty="0">
              <a:latin typeface="Meiryo UI"/>
              <a:cs typeface="Meiryo U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108338" y="2995063"/>
            <a:ext cx="4120515" cy="3048635"/>
            <a:chOff x="7108338" y="2995063"/>
            <a:chExt cx="4120515" cy="3048635"/>
          </a:xfrm>
        </p:grpSpPr>
        <p:sp>
          <p:nvSpPr>
            <p:cNvPr id="32" name="object 32"/>
            <p:cNvSpPr/>
            <p:nvPr/>
          </p:nvSpPr>
          <p:spPr>
            <a:xfrm>
              <a:off x="7167943" y="3272661"/>
              <a:ext cx="0" cy="2574925"/>
            </a:xfrm>
            <a:custGeom>
              <a:avLst/>
              <a:gdLst/>
              <a:ahLst/>
              <a:cxnLst/>
              <a:rect l="l" t="t" r="r" b="b"/>
              <a:pathLst>
                <a:path h="2574925">
                  <a:moveTo>
                    <a:pt x="0" y="2574496"/>
                  </a:moveTo>
                  <a:lnTo>
                    <a:pt x="0" y="2560949"/>
                  </a:lnTo>
                  <a:lnTo>
                    <a:pt x="0" y="13546"/>
                  </a:lnTo>
                  <a:lnTo>
                    <a:pt x="0" y="0"/>
                  </a:lnTo>
                </a:path>
              </a:pathLst>
            </a:custGeom>
            <a:ln w="27093">
              <a:solidFill>
                <a:srgbClr val="51A7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08338" y="3270312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79">
                  <a:moveTo>
                    <a:pt x="119210" y="0"/>
                  </a:moveTo>
                  <a:lnTo>
                    <a:pt x="0" y="0"/>
                  </a:lnTo>
                </a:path>
              </a:pathLst>
            </a:custGeom>
            <a:ln w="27093">
              <a:solidFill>
                <a:srgbClr val="51A7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08338" y="5849504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79">
                  <a:moveTo>
                    <a:pt x="0" y="0"/>
                  </a:moveTo>
                  <a:lnTo>
                    <a:pt x="119210" y="0"/>
                  </a:lnTo>
                </a:path>
              </a:pathLst>
            </a:custGeom>
            <a:ln w="27093">
              <a:solidFill>
                <a:srgbClr val="51A7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62523" y="3054668"/>
              <a:ext cx="1055370" cy="0"/>
            </a:xfrm>
            <a:custGeom>
              <a:avLst/>
              <a:gdLst/>
              <a:ahLst/>
              <a:cxnLst/>
              <a:rect l="l" t="t" r="r" b="b"/>
              <a:pathLst>
                <a:path w="1055370">
                  <a:moveTo>
                    <a:pt x="1055330" y="0"/>
                  </a:moveTo>
                  <a:lnTo>
                    <a:pt x="1041783" y="0"/>
                  </a:lnTo>
                  <a:lnTo>
                    <a:pt x="13546" y="0"/>
                  </a:lnTo>
                  <a:lnTo>
                    <a:pt x="0" y="0"/>
                  </a:lnTo>
                </a:path>
              </a:pathLst>
            </a:custGeom>
            <a:ln w="27093">
              <a:solidFill>
                <a:srgbClr val="51A7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60175" y="299506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0"/>
                  </a:moveTo>
                  <a:lnTo>
                    <a:pt x="0" y="119210"/>
                  </a:lnTo>
                </a:path>
              </a:pathLst>
            </a:custGeom>
            <a:ln w="27093">
              <a:solidFill>
                <a:srgbClr val="51A7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20202" y="299506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210"/>
                  </a:moveTo>
                  <a:lnTo>
                    <a:pt x="0" y="0"/>
                  </a:lnTo>
                </a:path>
              </a:pathLst>
            </a:custGeom>
            <a:ln w="27093">
              <a:solidFill>
                <a:srgbClr val="51A7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59140" y="5983820"/>
              <a:ext cx="2574925" cy="0"/>
            </a:xfrm>
            <a:custGeom>
              <a:avLst/>
              <a:gdLst/>
              <a:ahLst/>
              <a:cxnLst/>
              <a:rect l="l" t="t" r="r" b="b"/>
              <a:pathLst>
                <a:path w="2574925">
                  <a:moveTo>
                    <a:pt x="0" y="0"/>
                  </a:moveTo>
                  <a:lnTo>
                    <a:pt x="13546" y="0"/>
                  </a:lnTo>
                  <a:lnTo>
                    <a:pt x="2560949" y="0"/>
                  </a:lnTo>
                  <a:lnTo>
                    <a:pt x="2574496" y="0"/>
                  </a:lnTo>
                </a:path>
              </a:pathLst>
            </a:custGeom>
            <a:ln w="27093">
              <a:solidFill>
                <a:srgbClr val="51A7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035989" y="5924215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119210"/>
                  </a:moveTo>
                  <a:lnTo>
                    <a:pt x="0" y="0"/>
                  </a:lnTo>
                </a:path>
              </a:pathLst>
            </a:custGeom>
            <a:ln w="27093">
              <a:solidFill>
                <a:srgbClr val="51A7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56793" y="5924216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0"/>
                  </a:moveTo>
                  <a:lnTo>
                    <a:pt x="0" y="119210"/>
                  </a:lnTo>
                </a:path>
              </a:pathLst>
            </a:custGeom>
            <a:ln w="27093">
              <a:solidFill>
                <a:srgbClr val="51A7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169063" y="4761379"/>
              <a:ext cx="0" cy="1055370"/>
            </a:xfrm>
            <a:custGeom>
              <a:avLst/>
              <a:gdLst/>
              <a:ahLst/>
              <a:cxnLst/>
              <a:rect l="l" t="t" r="r" b="b"/>
              <a:pathLst>
                <a:path h="1055370">
                  <a:moveTo>
                    <a:pt x="0" y="1055330"/>
                  </a:moveTo>
                  <a:lnTo>
                    <a:pt x="0" y="1041783"/>
                  </a:lnTo>
                  <a:lnTo>
                    <a:pt x="0" y="13546"/>
                  </a:lnTo>
                  <a:lnTo>
                    <a:pt x="0" y="0"/>
                  </a:lnTo>
                </a:path>
              </a:pathLst>
            </a:custGeom>
            <a:ln w="27093">
              <a:solidFill>
                <a:srgbClr val="51A7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109458" y="4759031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79">
                  <a:moveTo>
                    <a:pt x="119210" y="0"/>
                  </a:moveTo>
                  <a:lnTo>
                    <a:pt x="0" y="0"/>
                  </a:lnTo>
                </a:path>
              </a:pathLst>
            </a:custGeom>
            <a:ln w="27093">
              <a:solidFill>
                <a:srgbClr val="51A7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109457" y="5819058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79">
                  <a:moveTo>
                    <a:pt x="0" y="0"/>
                  </a:moveTo>
                  <a:lnTo>
                    <a:pt x="119210" y="0"/>
                  </a:lnTo>
                </a:path>
              </a:pathLst>
            </a:custGeom>
            <a:ln w="27093">
              <a:solidFill>
                <a:srgbClr val="51A7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02846" y="4642829"/>
              <a:ext cx="180624" cy="18062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871" y="3177551"/>
              <a:ext cx="180622" cy="180622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4638778" y="7718003"/>
            <a:ext cx="2019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Cyrl-AZ" sz="2800" i="1" spc="-1985" dirty="0">
                <a:latin typeface="Meiryo UI"/>
                <a:cs typeface="Cambria"/>
              </a:rPr>
              <a:t>ө</a:t>
            </a:r>
            <a:endParaRPr sz="2800" dirty="0">
              <a:latin typeface="Adobe Clean"/>
              <a:cs typeface="Adobe Clean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47" name="object 47"/>
          <p:cNvSpPr txBox="1"/>
          <p:nvPr/>
        </p:nvSpPr>
        <p:spPr>
          <a:xfrm>
            <a:off x="4203157" y="7529871"/>
            <a:ext cx="1170940" cy="610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77875" algn="l"/>
              </a:tabLst>
            </a:pPr>
            <a:r>
              <a:rPr lang="en-US" sz="3800" b="1" spc="725" dirty="0">
                <a:latin typeface="Cambria"/>
                <a:cs typeface="Cambria"/>
              </a:rPr>
              <a:t>R</a:t>
            </a:r>
            <a:r>
              <a:rPr lang="en-US" sz="3800" b="1" dirty="0">
                <a:latin typeface="Cambria"/>
                <a:cs typeface="Cambria"/>
              </a:rPr>
              <a:t>	</a:t>
            </a:r>
            <a:r>
              <a:rPr sz="3800" spc="810" dirty="0">
                <a:latin typeface="Cambria"/>
                <a:cs typeface="Cambria"/>
              </a:rPr>
              <a:t>=</a:t>
            </a:r>
            <a:endParaRPr sz="3800" dirty="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98802" y="6820048"/>
            <a:ext cx="282575" cy="610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800" spc="-725" dirty="0">
                <a:latin typeface="Cambria"/>
                <a:cs typeface="Cambria"/>
              </a:rPr>
              <a:t></a:t>
            </a:r>
            <a:endParaRPr sz="38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562850" y="6820048"/>
            <a:ext cx="282575" cy="610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800" spc="1185" dirty="0">
                <a:latin typeface="Cambria"/>
                <a:cs typeface="Cambria"/>
              </a:rPr>
              <a:t> </a:t>
            </a:r>
            <a:endParaRPr sz="3800">
              <a:latin typeface="Cambria"/>
              <a:cs typeface="Cambri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ED38CFF-F1B2-38BE-B87A-CA92CAE7582B}"/>
                  </a:ext>
                </a:extLst>
              </p:cNvPr>
              <p:cNvSpPr txBox="1"/>
              <p:nvPr/>
            </p:nvSpPr>
            <p:spPr>
              <a:xfrm>
                <a:off x="5744209" y="7372126"/>
                <a:ext cx="1516381" cy="909929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m:rPr>
                                    <m:nor/>
                                  </m:rPr>
                                  <a:rPr lang="az-Cyrl-AZ" sz="3200" i="1" spc="-1985" dirty="0" smtClean="0">
                                    <a:latin typeface="Meiryo UI"/>
                                    <a:cs typeface="Cambria"/>
                                  </a:rPr>
                                  <m:t>ө</m:t>
                                </m:r>
                              </m:e>
                              <m:e>
                                <m:r>
                                  <a:rPr lang="en-US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nor/>
                                  </m:rPr>
                                  <a:rPr lang="az-Cyrl-AZ" sz="3200" i="1" spc="-1985" dirty="0" smtClean="0">
                                    <a:latin typeface="Meiryo UI"/>
                                    <a:cs typeface="Cambria"/>
                                  </a:rPr>
                                  <m:t>ө</m:t>
                                </m:r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nor/>
                                  </m:rPr>
                                  <a:rPr lang="az-Cyrl-AZ" sz="3200" i="1" spc="-1985" dirty="0" smtClean="0">
                                    <a:latin typeface="Meiryo UI"/>
                                    <a:cs typeface="Cambria"/>
                                  </a:rPr>
                                  <m:t>ө</m:t>
                                </m:r>
                              </m:e>
                              <m:e>
                                <m:r>
                                  <a:rPr lang="en-US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m:rPr>
                                    <m:nor/>
                                  </m:rPr>
                                  <a:rPr lang="az-Cyrl-AZ" sz="3200" i="1" spc="-1985" dirty="0" smtClean="0">
                                    <a:latin typeface="Meiryo UI"/>
                                    <a:cs typeface="Cambria"/>
                                  </a:rPr>
                                  <m:t>ө</m:t>
                                </m:r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ED38CFF-F1B2-38BE-B87A-CA92CAE75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209" y="7372126"/>
                <a:ext cx="1516381" cy="909929"/>
              </a:xfrm>
              <a:prstGeom prst="rect">
                <a:avLst/>
              </a:prstGeom>
              <a:blipFill>
                <a:blip r:embed="rId6"/>
                <a:stretch>
                  <a:fillRect l="-31325" r="-24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pc="-20" dirty="0"/>
              <a:t>Linear</a:t>
            </a:r>
            <a:r>
              <a:rPr spc="-195" dirty="0"/>
              <a:t> </a:t>
            </a:r>
            <a:r>
              <a:rPr spc="-450" dirty="0"/>
              <a:t>T</a:t>
            </a:r>
            <a:r>
              <a:rPr spc="40" dirty="0"/>
              <a:t>ransfo</a:t>
            </a:r>
            <a:r>
              <a:rPr spc="125" dirty="0"/>
              <a:t>r</a:t>
            </a:r>
            <a:r>
              <a:rPr spc="40" dirty="0"/>
              <a:t>ms</a:t>
            </a:r>
            <a:r>
              <a:rPr spc="-185" dirty="0"/>
              <a:t> </a:t>
            </a:r>
            <a:r>
              <a:rPr spc="405" dirty="0"/>
              <a:t>=</a:t>
            </a:r>
            <a:r>
              <a:rPr spc="-200" dirty="0"/>
              <a:t> </a:t>
            </a:r>
            <a:r>
              <a:rPr spc="85" dirty="0"/>
              <a:t>Matrices</a:t>
            </a:r>
          </a:p>
          <a:p>
            <a:pPr marL="5617845">
              <a:lnSpc>
                <a:spcPct val="100000"/>
              </a:lnSpc>
              <a:spcBef>
                <a:spcPts val="890"/>
              </a:spcBef>
            </a:pPr>
            <a:r>
              <a:rPr sz="2400" dirty="0">
                <a:solidFill>
                  <a:srgbClr val="EE220C"/>
                </a:solidFill>
                <a:latin typeface="Arial"/>
                <a:cs typeface="Arial"/>
              </a:rPr>
              <a:t>(of the same</a:t>
            </a:r>
            <a:r>
              <a:rPr sz="2400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EE220C"/>
                </a:solidFill>
                <a:latin typeface="Arial"/>
                <a:cs typeface="Arial"/>
              </a:rPr>
              <a:t>dimension)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3493" y="2239441"/>
            <a:ext cx="3186430" cy="158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" marR="30480" indent="-24765">
              <a:lnSpc>
                <a:spcPct val="125000"/>
              </a:lnSpc>
              <a:spcBef>
                <a:spcPts val="100"/>
              </a:spcBef>
              <a:tabLst>
                <a:tab pos="647700" algn="l"/>
              </a:tabLst>
            </a:pPr>
            <a:r>
              <a:rPr lang="en-US" sz="4250" i="1" spc="-25" dirty="0">
                <a:latin typeface="Source Serif 4"/>
                <a:cs typeface="Source Serif 4"/>
              </a:rPr>
              <a:t>x'</a:t>
            </a:r>
            <a:r>
              <a:rPr sz="4425" i="1" baseline="32956" dirty="0">
                <a:latin typeface="Trebuchet MS"/>
                <a:cs typeface="Trebuchet MS"/>
              </a:rPr>
              <a:t>	</a:t>
            </a:r>
            <a:r>
              <a:rPr sz="4250" spc="185" dirty="0">
                <a:latin typeface="Tahoma"/>
                <a:cs typeface="Tahoma"/>
              </a:rPr>
              <a:t>=</a:t>
            </a:r>
            <a:r>
              <a:rPr sz="4250" spc="-140" dirty="0">
                <a:latin typeface="Tahoma"/>
                <a:cs typeface="Tahoma"/>
              </a:rPr>
              <a:t> </a:t>
            </a:r>
            <a:r>
              <a:rPr sz="4250" i="1" dirty="0">
                <a:latin typeface="Source Serif 4"/>
                <a:cs typeface="Source Serif 4"/>
              </a:rPr>
              <a:t>a</a:t>
            </a:r>
            <a:r>
              <a:rPr sz="4250" i="1" spc="-280" dirty="0">
                <a:latin typeface="Source Serif 4"/>
                <a:cs typeface="Source Serif 4"/>
              </a:rPr>
              <a:t> </a:t>
            </a:r>
            <a:r>
              <a:rPr sz="4250" i="1" spc="220" dirty="0">
                <a:latin typeface="Source Serif 4"/>
                <a:cs typeface="Source Serif 4"/>
              </a:rPr>
              <a:t>x</a:t>
            </a:r>
            <a:r>
              <a:rPr sz="4250" i="1" spc="-45" dirty="0">
                <a:latin typeface="Source Serif 4"/>
                <a:cs typeface="Source Serif 4"/>
              </a:rPr>
              <a:t> </a:t>
            </a:r>
            <a:r>
              <a:rPr sz="4250" spc="185" dirty="0">
                <a:latin typeface="Tahoma"/>
                <a:cs typeface="Tahoma"/>
              </a:rPr>
              <a:t>+</a:t>
            </a:r>
            <a:r>
              <a:rPr sz="4250" spc="-380" dirty="0">
                <a:latin typeface="Tahoma"/>
                <a:cs typeface="Tahoma"/>
              </a:rPr>
              <a:t> </a:t>
            </a:r>
            <a:r>
              <a:rPr sz="4250" i="1" spc="-295" dirty="0">
                <a:latin typeface="Source Serif 4"/>
                <a:cs typeface="Source Serif 4"/>
              </a:rPr>
              <a:t>b</a:t>
            </a:r>
            <a:r>
              <a:rPr sz="4250" i="1" spc="-285" dirty="0">
                <a:latin typeface="Source Serif 4"/>
                <a:cs typeface="Source Serif 4"/>
              </a:rPr>
              <a:t> </a:t>
            </a:r>
            <a:r>
              <a:rPr sz="4250" i="1" spc="-50" dirty="0">
                <a:latin typeface="Source Serif 4"/>
                <a:cs typeface="Source Serif 4"/>
              </a:rPr>
              <a:t>y </a:t>
            </a:r>
            <a:r>
              <a:rPr lang="en-US" sz="4250" i="1" spc="-25" dirty="0" err="1">
                <a:latin typeface="Source Serif 4"/>
                <a:cs typeface="Source Serif 4"/>
              </a:rPr>
              <a:t>y</a:t>
            </a:r>
            <a:r>
              <a:rPr lang="en-US" sz="4250" i="1" spc="-25" dirty="0">
                <a:latin typeface="Source Serif 4"/>
                <a:cs typeface="Source Serif 4"/>
              </a:rPr>
              <a:t>'</a:t>
            </a:r>
            <a:r>
              <a:rPr lang="en-US" sz="4425" i="1" baseline="32956" dirty="0">
                <a:latin typeface="Trebuchet MS"/>
                <a:cs typeface="Trebuchet MS"/>
              </a:rPr>
              <a:t>	</a:t>
            </a:r>
            <a:r>
              <a:rPr lang="en-US" sz="4250" spc="185" dirty="0">
                <a:latin typeface="Tahoma"/>
                <a:cs typeface="Tahoma"/>
              </a:rPr>
              <a:t>=</a:t>
            </a:r>
            <a:r>
              <a:rPr lang="en-US" sz="4250" spc="-145" dirty="0">
                <a:latin typeface="Tahoma"/>
                <a:cs typeface="Tahoma"/>
              </a:rPr>
              <a:t> </a:t>
            </a:r>
            <a:r>
              <a:rPr lang="en-US" sz="4250" i="1" spc="100" dirty="0">
                <a:latin typeface="Source Serif 4"/>
                <a:cs typeface="Source Serif 4"/>
              </a:rPr>
              <a:t>c</a:t>
            </a:r>
            <a:r>
              <a:rPr lang="en-US" sz="4250" i="1" spc="-280" dirty="0">
                <a:latin typeface="Source Serif 4"/>
                <a:cs typeface="Source Serif 4"/>
              </a:rPr>
              <a:t> </a:t>
            </a:r>
            <a:r>
              <a:rPr lang="en-US" sz="4250" i="1" spc="220" dirty="0">
                <a:latin typeface="Source Serif 4"/>
                <a:cs typeface="Source Serif 4"/>
              </a:rPr>
              <a:t>x</a:t>
            </a:r>
            <a:r>
              <a:rPr lang="en-US" sz="4250" i="1" spc="-50" dirty="0">
                <a:latin typeface="Source Serif 4"/>
                <a:cs typeface="Source Serif 4"/>
              </a:rPr>
              <a:t> </a:t>
            </a:r>
            <a:r>
              <a:rPr lang="en-US" sz="4250" spc="185" dirty="0">
                <a:latin typeface="Tahoma"/>
                <a:cs typeface="Tahoma"/>
              </a:rPr>
              <a:t>+</a:t>
            </a:r>
            <a:r>
              <a:rPr lang="en-US" sz="4250" spc="-375" dirty="0">
                <a:latin typeface="Tahoma"/>
                <a:cs typeface="Tahoma"/>
              </a:rPr>
              <a:t> </a:t>
            </a:r>
            <a:r>
              <a:rPr lang="en-US" sz="4250" i="1" spc="-30" dirty="0">
                <a:latin typeface="Source Serif 4"/>
                <a:cs typeface="Source Serif 4"/>
              </a:rPr>
              <a:t>d</a:t>
            </a:r>
            <a:r>
              <a:rPr lang="en-US" sz="4250" i="1" spc="-285" dirty="0">
                <a:latin typeface="Source Serif 4"/>
                <a:cs typeface="Source Serif 4"/>
              </a:rPr>
              <a:t> </a:t>
            </a:r>
            <a:r>
              <a:rPr lang="en-US" sz="4250" i="1" spc="-50" dirty="0">
                <a:latin typeface="Source Serif 4"/>
                <a:cs typeface="Source Serif 4"/>
              </a:rPr>
              <a:t>y</a:t>
            </a:r>
            <a:endParaRPr lang="en-US" sz="4250" dirty="0">
              <a:latin typeface="Source Serif 4"/>
              <a:cs typeface="Source Serif 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3971" y="4452797"/>
            <a:ext cx="131508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7269" algn="l"/>
              </a:tabLst>
            </a:pPr>
            <a:r>
              <a:rPr sz="4250" dirty="0">
                <a:latin typeface="Cambria"/>
                <a:cs typeface="Cambria"/>
              </a:rPr>
              <a:t>	</a:t>
            </a:r>
            <a:r>
              <a:rPr sz="4250" spc="-2014" dirty="0">
                <a:latin typeface="Cambria"/>
                <a:cs typeface="Cambria"/>
              </a:rPr>
              <a:t></a:t>
            </a:r>
            <a:endParaRPr sz="42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4365" y="7206022"/>
            <a:ext cx="237172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lang="en-US" sz="4250" b="1" spc="-25" dirty="0">
                <a:latin typeface="Calibri"/>
                <a:cs typeface="Calibri"/>
              </a:rPr>
              <a:t>x</a:t>
            </a:r>
            <a:r>
              <a:rPr lang="en-US" sz="4425" b="1" i="1" spc="-37" baseline="32956" dirty="0">
                <a:latin typeface="Trebuchet MS"/>
                <a:cs typeface="Calibri"/>
              </a:rPr>
              <a:t>’</a:t>
            </a:r>
            <a:r>
              <a:rPr sz="4425" i="1" baseline="32956" dirty="0">
                <a:latin typeface="Trebuchet MS"/>
                <a:cs typeface="Trebuchet MS"/>
              </a:rPr>
              <a:t>	</a:t>
            </a:r>
            <a:r>
              <a:rPr sz="4250" spc="185" dirty="0">
                <a:latin typeface="Tahoma"/>
                <a:cs typeface="Tahoma"/>
              </a:rPr>
              <a:t>=</a:t>
            </a:r>
            <a:r>
              <a:rPr sz="4250" spc="-145" dirty="0">
                <a:latin typeface="Tahoma"/>
                <a:cs typeface="Tahoma"/>
              </a:rPr>
              <a:t> </a:t>
            </a:r>
            <a:r>
              <a:rPr sz="4250" b="1" spc="890" dirty="0">
                <a:latin typeface="Calibri"/>
                <a:cs typeface="Calibri"/>
              </a:rPr>
              <a:t>M</a:t>
            </a:r>
            <a:r>
              <a:rPr sz="4250" b="1" spc="455" dirty="0">
                <a:latin typeface="Calibri"/>
                <a:cs typeface="Calibri"/>
              </a:rPr>
              <a:t> </a:t>
            </a:r>
            <a:r>
              <a:rPr sz="4250" b="1" spc="555" dirty="0">
                <a:latin typeface="Calibri"/>
                <a:cs typeface="Calibri"/>
              </a:rPr>
              <a:t>x</a:t>
            </a:r>
            <a:endParaRPr sz="4250" dirty="0">
              <a:latin typeface="Calibri"/>
              <a:cs typeface="Calibri"/>
            </a:endParaRPr>
          </a:p>
        </p:txBody>
      </p:sp>
      <p:sp>
        <p:nvSpPr>
          <p:cNvPr id="17" name="object 24">
            <a:extLst>
              <a:ext uri="{FF2B5EF4-FFF2-40B4-BE49-F238E27FC236}">
                <a16:creationId xmlns:a16="http://schemas.microsoft.com/office/drawing/2014/main" id="{439FD818-1EB5-7752-E52A-520ED49087F1}"/>
              </a:ext>
            </a:extLst>
          </p:cNvPr>
          <p:cNvSpPr txBox="1"/>
          <p:nvPr/>
        </p:nvSpPr>
        <p:spPr>
          <a:xfrm>
            <a:off x="5364573" y="4995585"/>
            <a:ext cx="445134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1070" dirty="0">
                <a:latin typeface="Trebuchet MS"/>
                <a:cs typeface="Trebuchet MS"/>
              </a:rPr>
              <a:t>=</a:t>
            </a:r>
            <a:endParaRPr sz="4250"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6AF713-8419-311C-1745-7AE19462ABD4}"/>
                  </a:ext>
                </a:extLst>
              </p:cNvPr>
              <p:cNvSpPr txBox="1"/>
              <p:nvPr/>
            </p:nvSpPr>
            <p:spPr>
              <a:xfrm>
                <a:off x="6243542" y="4842614"/>
                <a:ext cx="1516381" cy="96879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6AF713-8419-311C-1745-7AE19462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542" y="4842614"/>
                <a:ext cx="1516381" cy="968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4470CB-1786-EBB8-CF6C-21ED794EBE4C}"/>
                  </a:ext>
                </a:extLst>
              </p:cNvPr>
              <p:cNvSpPr txBox="1"/>
              <p:nvPr/>
            </p:nvSpPr>
            <p:spPr>
              <a:xfrm>
                <a:off x="7312775" y="4842614"/>
                <a:ext cx="1516381" cy="96879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4470CB-1786-EBB8-CF6C-21ED794EB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775" y="4842614"/>
                <a:ext cx="1516381" cy="968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2BBE85-6540-DB84-A2B0-93DA100383D3}"/>
                  </a:ext>
                </a:extLst>
              </p:cNvPr>
              <p:cNvSpPr txBox="1"/>
              <p:nvPr/>
            </p:nvSpPr>
            <p:spPr>
              <a:xfrm>
                <a:off x="3964339" y="4809464"/>
                <a:ext cx="1516381" cy="103509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2BBE85-6540-DB84-A2B0-93DA10038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339" y="4809464"/>
                <a:ext cx="1516381" cy="10350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706" rIns="0" bIns="0" rtlCol="0">
            <a:spAutoFit/>
          </a:bodyPr>
          <a:lstStyle/>
          <a:p>
            <a:pPr marL="2925445">
              <a:lnSpc>
                <a:spcPct val="100000"/>
              </a:lnSpc>
              <a:spcBef>
                <a:spcPts val="100"/>
              </a:spcBef>
            </a:pPr>
            <a:r>
              <a:rPr sz="8000" b="0" spc="150" dirty="0">
                <a:latin typeface="Arial"/>
                <a:cs typeface="Arial"/>
              </a:rPr>
              <a:t>Last</a:t>
            </a:r>
            <a:r>
              <a:rPr sz="8000" b="0" dirty="0">
                <a:latin typeface="Arial"/>
                <a:cs typeface="Arial"/>
              </a:rPr>
              <a:t> </a:t>
            </a:r>
            <a:r>
              <a:rPr sz="8000" b="0" spc="120" dirty="0">
                <a:latin typeface="Arial"/>
                <a:cs typeface="Arial"/>
              </a:rPr>
              <a:t>Lecture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375650"/>
            <a:ext cx="9083675" cy="56292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546100" indent="-444500">
              <a:lnSpc>
                <a:spcPct val="100000"/>
              </a:lnSpc>
              <a:spcBef>
                <a:spcPts val="495"/>
              </a:spcBef>
              <a:buSzPct val="145312"/>
              <a:buChar char="•"/>
              <a:tabLst>
                <a:tab pos="546100" algn="l"/>
              </a:tabLst>
            </a:pPr>
            <a:r>
              <a:rPr sz="3200" spc="-10" dirty="0">
                <a:latin typeface="Arial"/>
                <a:cs typeface="Arial"/>
              </a:rPr>
              <a:t>Vectors</a:t>
            </a:r>
            <a:endParaRPr sz="3200">
              <a:latin typeface="Arial"/>
              <a:cs typeface="Arial"/>
            </a:endParaRPr>
          </a:p>
          <a:p>
            <a:pPr marL="989965" lvl="1" indent="-443865">
              <a:lnSpc>
                <a:spcPct val="100000"/>
              </a:lnSpc>
              <a:spcBef>
                <a:spcPts val="509"/>
              </a:spcBef>
              <a:buSzPct val="144642"/>
              <a:buChar char="-"/>
              <a:tabLst>
                <a:tab pos="989965" algn="l"/>
                <a:tab pos="990600" algn="l"/>
              </a:tabLst>
            </a:pPr>
            <a:r>
              <a:rPr sz="2800" spc="-25" dirty="0">
                <a:latin typeface="Arial"/>
                <a:cs typeface="Arial"/>
              </a:rPr>
              <a:t>Basic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operations: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addition,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multiplication</a:t>
            </a:r>
            <a:endParaRPr sz="2800">
              <a:latin typeface="Arial"/>
              <a:cs typeface="Arial"/>
            </a:endParaRPr>
          </a:p>
          <a:p>
            <a:pPr marL="546100" indent="-444500">
              <a:lnSpc>
                <a:spcPct val="100000"/>
              </a:lnSpc>
              <a:spcBef>
                <a:spcPts val="3990"/>
              </a:spcBef>
              <a:buSzPct val="145312"/>
              <a:buChar char="•"/>
              <a:tabLst>
                <a:tab pos="546100" algn="l"/>
              </a:tabLst>
            </a:pPr>
            <a:r>
              <a:rPr sz="3200" dirty="0">
                <a:latin typeface="Arial"/>
                <a:cs typeface="Arial"/>
              </a:rPr>
              <a:t>Dot</a:t>
            </a:r>
            <a:r>
              <a:rPr sz="3200" spc="9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Product</a:t>
            </a:r>
            <a:endParaRPr sz="3200">
              <a:latin typeface="Arial"/>
              <a:cs typeface="Arial"/>
            </a:endParaRPr>
          </a:p>
          <a:p>
            <a:pPr marL="989965" lvl="1" indent="-443865">
              <a:lnSpc>
                <a:spcPct val="100000"/>
              </a:lnSpc>
              <a:spcBef>
                <a:spcPts val="509"/>
              </a:spcBef>
              <a:buSzPct val="144642"/>
              <a:buChar char="-"/>
              <a:tabLst>
                <a:tab pos="989965" algn="l"/>
                <a:tab pos="990600" algn="l"/>
              </a:tabLst>
            </a:pPr>
            <a:r>
              <a:rPr sz="2800" spc="-45" dirty="0">
                <a:latin typeface="Arial"/>
                <a:cs typeface="Arial"/>
              </a:rPr>
              <a:t>Forward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145" dirty="0">
                <a:latin typeface="Arial"/>
                <a:cs typeface="Arial"/>
              </a:rPr>
              <a:t>/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backward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(dot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product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positive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145" dirty="0">
                <a:latin typeface="Arial"/>
                <a:cs typeface="Arial"/>
              </a:rPr>
              <a:t>/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negative)</a:t>
            </a:r>
            <a:endParaRPr sz="2800">
              <a:latin typeface="Arial"/>
              <a:cs typeface="Arial"/>
            </a:endParaRPr>
          </a:p>
          <a:p>
            <a:pPr marL="546100" indent="-444500">
              <a:lnSpc>
                <a:spcPct val="100000"/>
              </a:lnSpc>
              <a:spcBef>
                <a:spcPts val="3990"/>
              </a:spcBef>
              <a:buSzPct val="145312"/>
              <a:buChar char="•"/>
              <a:tabLst>
                <a:tab pos="546100" algn="l"/>
              </a:tabLst>
            </a:pPr>
            <a:r>
              <a:rPr sz="3200" dirty="0">
                <a:latin typeface="Arial"/>
                <a:cs typeface="Arial"/>
              </a:rPr>
              <a:t>Cross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Product</a:t>
            </a:r>
            <a:endParaRPr sz="3200">
              <a:latin typeface="Arial"/>
              <a:cs typeface="Arial"/>
            </a:endParaRPr>
          </a:p>
          <a:p>
            <a:pPr marL="989965" lvl="1" indent="-443865">
              <a:lnSpc>
                <a:spcPct val="100000"/>
              </a:lnSpc>
              <a:spcBef>
                <a:spcPts val="509"/>
              </a:spcBef>
              <a:buSzPct val="144642"/>
              <a:buChar char="-"/>
              <a:tabLst>
                <a:tab pos="989965" algn="l"/>
                <a:tab pos="990600" algn="l"/>
              </a:tabLst>
            </a:pPr>
            <a:r>
              <a:rPr sz="2800" dirty="0">
                <a:latin typeface="Arial"/>
                <a:cs typeface="Arial"/>
              </a:rPr>
              <a:t>Left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145" dirty="0">
                <a:latin typeface="Arial"/>
                <a:cs typeface="Arial"/>
              </a:rPr>
              <a:t>/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right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(cross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product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outward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145" dirty="0">
                <a:latin typeface="Arial"/>
                <a:cs typeface="Arial"/>
              </a:rPr>
              <a:t>/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inward)</a:t>
            </a:r>
            <a:endParaRPr sz="2800">
              <a:latin typeface="Arial"/>
              <a:cs typeface="Arial"/>
            </a:endParaRPr>
          </a:p>
          <a:p>
            <a:pPr marL="546100" indent="-444500">
              <a:lnSpc>
                <a:spcPct val="100000"/>
              </a:lnSpc>
              <a:spcBef>
                <a:spcPts val="3990"/>
              </a:spcBef>
              <a:buSzPct val="145312"/>
              <a:buChar char="•"/>
              <a:tabLst>
                <a:tab pos="546100" algn="l"/>
              </a:tabLst>
            </a:pPr>
            <a:r>
              <a:rPr sz="3200" spc="-10" dirty="0">
                <a:latin typeface="Arial"/>
                <a:cs typeface="Arial"/>
              </a:rPr>
              <a:t>Matrices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229100"/>
            <a:ext cx="53340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110" dirty="0">
                <a:latin typeface="Arial"/>
                <a:cs typeface="Arial"/>
              </a:rPr>
              <a:t>Questions?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2700" y="685800"/>
            <a:ext cx="28308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-760" dirty="0">
                <a:latin typeface="Arial"/>
                <a:cs typeface="Arial"/>
              </a:rPr>
              <a:t>T</a:t>
            </a:r>
            <a:r>
              <a:rPr sz="8000" b="0" spc="160" dirty="0">
                <a:latin typeface="Arial"/>
                <a:cs typeface="Arial"/>
              </a:rPr>
              <a:t>oday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200" y="2911365"/>
            <a:ext cx="5436235" cy="28200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82600" algn="l"/>
              </a:tabLst>
            </a:pPr>
            <a:r>
              <a:rPr sz="3200" dirty="0">
                <a:latin typeface="Arial"/>
                <a:cs typeface="Arial"/>
              </a:rPr>
              <a:t>Why</a:t>
            </a:r>
            <a:r>
              <a:rPr sz="3200" spc="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study</a:t>
            </a:r>
            <a:r>
              <a:rPr sz="3200" spc="8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transformation</a:t>
            </a:r>
            <a:endParaRPr sz="3200">
              <a:latin typeface="Arial"/>
              <a:cs typeface="Arial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dirty="0">
                <a:latin typeface="Arial"/>
                <a:cs typeface="Arial"/>
              </a:rPr>
              <a:t>2D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transformations</a:t>
            </a:r>
            <a:endParaRPr sz="3200">
              <a:latin typeface="Arial"/>
              <a:cs typeface="Arial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dirty="0">
                <a:solidFill>
                  <a:srgbClr val="EE220C"/>
                </a:solidFill>
                <a:latin typeface="Arial"/>
                <a:cs typeface="Arial"/>
              </a:rPr>
              <a:t>Homogeneous </a:t>
            </a:r>
            <a:r>
              <a:rPr sz="3200" spc="-10" dirty="0">
                <a:solidFill>
                  <a:srgbClr val="EE220C"/>
                </a:solidFill>
                <a:latin typeface="Arial"/>
                <a:cs typeface="Arial"/>
              </a:rPr>
              <a:t>coordinates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5767323"/>
            <a:ext cx="216535" cy="1346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600" y="5671820"/>
            <a:ext cx="4893310" cy="134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4800"/>
              </a:lnSpc>
              <a:spcBef>
                <a:spcPts val="95"/>
              </a:spcBef>
            </a:pPr>
            <a:r>
              <a:rPr sz="2800" spc="-45" dirty="0">
                <a:latin typeface="Arial"/>
                <a:cs typeface="Arial"/>
              </a:rPr>
              <a:t>Why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homogeneous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coordinates </a:t>
            </a:r>
            <a:r>
              <a:rPr sz="2800" spc="-70" dirty="0">
                <a:latin typeface="Arial"/>
                <a:cs typeface="Arial"/>
              </a:rPr>
              <a:t>Affine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transformation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302" y="424462"/>
            <a:ext cx="2681605" cy="8636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4950" b="1" spc="-80" dirty="0">
                <a:latin typeface="Trebuchet MS"/>
                <a:cs typeface="Trebuchet MS"/>
              </a:rPr>
              <a:t>Translate</a:t>
            </a:r>
            <a:endParaRPr sz="49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90997" y="2580411"/>
            <a:ext cx="4478655" cy="4344670"/>
            <a:chOff x="790997" y="2580411"/>
            <a:chExt cx="4478655" cy="4344670"/>
          </a:xfrm>
        </p:grpSpPr>
        <p:sp>
          <p:nvSpPr>
            <p:cNvPr id="4" name="object 4"/>
            <p:cNvSpPr/>
            <p:nvPr/>
          </p:nvSpPr>
          <p:spPr>
            <a:xfrm>
              <a:off x="1287345" y="3675095"/>
              <a:ext cx="2788285" cy="2788285"/>
            </a:xfrm>
            <a:custGeom>
              <a:avLst/>
              <a:gdLst/>
              <a:ahLst/>
              <a:cxnLst/>
              <a:rect l="l" t="t" r="r" b="b"/>
              <a:pathLst>
                <a:path w="2788285" h="2788285">
                  <a:moveTo>
                    <a:pt x="0" y="0"/>
                  </a:moveTo>
                  <a:lnTo>
                    <a:pt x="2788173" y="0"/>
                  </a:lnTo>
                  <a:lnTo>
                    <a:pt x="2788173" y="2788173"/>
                  </a:lnTo>
                  <a:lnTo>
                    <a:pt x="0" y="2788173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2117" y="3859866"/>
              <a:ext cx="2418711" cy="24167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80933" y="2742067"/>
              <a:ext cx="0" cy="4183379"/>
            </a:xfrm>
            <a:custGeom>
              <a:avLst/>
              <a:gdLst/>
              <a:ahLst/>
              <a:cxnLst/>
              <a:rect l="l" t="t" r="r" b="b"/>
              <a:pathLst>
                <a:path h="4183379">
                  <a:moveTo>
                    <a:pt x="0" y="4182875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8815" y="2580411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7" y="0"/>
                  </a:moveTo>
                  <a:lnTo>
                    <a:pt x="0" y="184235"/>
                  </a:lnTo>
                  <a:lnTo>
                    <a:pt x="184234" y="184235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0997" y="6467642"/>
              <a:ext cx="4317365" cy="0"/>
            </a:xfrm>
            <a:custGeom>
              <a:avLst/>
              <a:gdLst/>
              <a:ahLst/>
              <a:cxnLst/>
              <a:rect l="l" t="t" r="r" b="b"/>
              <a:pathLst>
                <a:path w="4317365">
                  <a:moveTo>
                    <a:pt x="0" y="0"/>
                  </a:moveTo>
                  <a:lnTo>
                    <a:pt x="4294415" y="0"/>
                  </a:lnTo>
                  <a:lnTo>
                    <a:pt x="4316993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85412" y="637552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4">
                  <a:moveTo>
                    <a:pt x="0" y="0"/>
                  </a:moveTo>
                  <a:lnTo>
                    <a:pt x="0" y="184235"/>
                  </a:lnTo>
                  <a:lnTo>
                    <a:pt x="184233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947741" y="2580411"/>
            <a:ext cx="4478655" cy="4344670"/>
            <a:chOff x="7947741" y="2580411"/>
            <a:chExt cx="4478655" cy="4344670"/>
          </a:xfrm>
        </p:grpSpPr>
        <p:sp>
          <p:nvSpPr>
            <p:cNvPr id="11" name="object 11"/>
            <p:cNvSpPr/>
            <p:nvPr/>
          </p:nvSpPr>
          <p:spPr>
            <a:xfrm>
              <a:off x="8437675" y="2742067"/>
              <a:ext cx="0" cy="4183379"/>
            </a:xfrm>
            <a:custGeom>
              <a:avLst/>
              <a:gdLst/>
              <a:ahLst/>
              <a:cxnLst/>
              <a:rect l="l" t="t" r="r" b="b"/>
              <a:pathLst>
                <a:path h="4183379">
                  <a:moveTo>
                    <a:pt x="0" y="4182875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45558" y="2580411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6" y="0"/>
                  </a:moveTo>
                  <a:lnTo>
                    <a:pt x="0" y="184235"/>
                  </a:lnTo>
                  <a:lnTo>
                    <a:pt x="184235" y="184235"/>
                  </a:lnTo>
                  <a:lnTo>
                    <a:pt x="92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47741" y="6467642"/>
              <a:ext cx="4317365" cy="0"/>
            </a:xfrm>
            <a:custGeom>
              <a:avLst/>
              <a:gdLst/>
              <a:ahLst/>
              <a:cxnLst/>
              <a:rect l="l" t="t" r="r" b="b"/>
              <a:pathLst>
                <a:path w="4317365">
                  <a:moveTo>
                    <a:pt x="0" y="0"/>
                  </a:moveTo>
                  <a:lnTo>
                    <a:pt x="4294415" y="0"/>
                  </a:lnTo>
                  <a:lnTo>
                    <a:pt x="4316993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242158" y="637552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4">
                  <a:moveTo>
                    <a:pt x="0" y="0"/>
                  </a:moveTo>
                  <a:lnTo>
                    <a:pt x="0" y="184235"/>
                  </a:lnTo>
                  <a:lnTo>
                    <a:pt x="184235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33915" y="2771984"/>
              <a:ext cx="2788285" cy="2788285"/>
            </a:xfrm>
            <a:custGeom>
              <a:avLst/>
              <a:gdLst/>
              <a:ahLst/>
              <a:cxnLst/>
              <a:rect l="l" t="t" r="r" b="b"/>
              <a:pathLst>
                <a:path w="2788284" h="2788285">
                  <a:moveTo>
                    <a:pt x="0" y="0"/>
                  </a:moveTo>
                  <a:lnTo>
                    <a:pt x="2788173" y="0"/>
                  </a:lnTo>
                  <a:lnTo>
                    <a:pt x="2788173" y="2788173"/>
                  </a:lnTo>
                  <a:lnTo>
                    <a:pt x="0" y="2788173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18790" y="2956755"/>
              <a:ext cx="2418612" cy="2416755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666751" y="4791191"/>
            <a:ext cx="1671320" cy="249554"/>
            <a:chOff x="5666751" y="4791191"/>
            <a:chExt cx="1671320" cy="249554"/>
          </a:xfrm>
        </p:grpSpPr>
        <p:sp>
          <p:nvSpPr>
            <p:cNvPr id="18" name="object 18"/>
            <p:cNvSpPr/>
            <p:nvPr/>
          </p:nvSpPr>
          <p:spPr>
            <a:xfrm>
              <a:off x="5666751" y="4915821"/>
              <a:ext cx="1516380" cy="0"/>
            </a:xfrm>
            <a:custGeom>
              <a:avLst/>
              <a:gdLst/>
              <a:ahLst/>
              <a:cxnLst/>
              <a:rect l="l" t="t" r="r" b="b"/>
              <a:pathLst>
                <a:path w="1516379">
                  <a:moveTo>
                    <a:pt x="0" y="0"/>
                  </a:moveTo>
                  <a:lnTo>
                    <a:pt x="1484353" y="0"/>
                  </a:lnTo>
                  <a:lnTo>
                    <a:pt x="1515962" y="0"/>
                  </a:lnTo>
                </a:path>
              </a:pathLst>
            </a:custGeom>
            <a:ln w="63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88789" y="4791191"/>
              <a:ext cx="249554" cy="249554"/>
            </a:xfrm>
            <a:custGeom>
              <a:avLst/>
              <a:gdLst/>
              <a:ahLst/>
              <a:cxnLst/>
              <a:rect l="l" t="t" r="r" b="b"/>
              <a:pathLst>
                <a:path w="249554" h="249554">
                  <a:moveTo>
                    <a:pt x="0" y="0"/>
                  </a:moveTo>
                  <a:lnTo>
                    <a:pt x="62315" y="124630"/>
                  </a:lnTo>
                  <a:lnTo>
                    <a:pt x="0" y="249259"/>
                  </a:lnTo>
                  <a:lnTo>
                    <a:pt x="249259" y="124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150187" y="4009813"/>
            <a:ext cx="704850" cy="61722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</a:pPr>
            <a:r>
              <a:rPr sz="5325" b="1" spc="-120" baseline="7042" dirty="0">
                <a:latin typeface="Trebuchet MS"/>
                <a:cs typeface="Trebuchet MS"/>
              </a:rPr>
              <a:t>T</a:t>
            </a:r>
            <a:r>
              <a:rPr sz="2350" b="1" spc="-80" dirty="0">
                <a:latin typeface="Trebuchet MS"/>
                <a:cs typeface="Trebuchet MS"/>
              </a:rPr>
              <a:t>1,1</a:t>
            </a:r>
            <a:endParaRPr sz="2350">
              <a:latin typeface="Trebuchet MS"/>
              <a:cs typeface="Trebuchet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494" y="592643"/>
            <a:ext cx="3159293" cy="480320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6057521" y="4071893"/>
            <a:ext cx="890269" cy="573405"/>
          </a:xfrm>
          <a:custGeom>
            <a:avLst/>
            <a:gdLst/>
            <a:ahLst/>
            <a:cxnLst/>
            <a:rect l="l" t="t" r="r" b="b"/>
            <a:pathLst>
              <a:path w="890270" h="573404">
                <a:moveTo>
                  <a:pt x="889757" y="0"/>
                </a:moveTo>
                <a:lnTo>
                  <a:pt x="0" y="0"/>
                </a:lnTo>
                <a:lnTo>
                  <a:pt x="0" y="572779"/>
                </a:lnTo>
                <a:lnTo>
                  <a:pt x="889757" y="572779"/>
                </a:lnTo>
                <a:lnTo>
                  <a:pt x="889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6096000" y="4130576"/>
            <a:ext cx="80137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50" spc="-15" baseline="3584" dirty="0">
                <a:latin typeface="Arial"/>
                <a:cs typeface="Arial"/>
              </a:rPr>
              <a:t>T</a:t>
            </a:r>
            <a:r>
              <a:rPr sz="2050" spc="-10" dirty="0">
                <a:latin typeface="Arial"/>
                <a:cs typeface="Arial"/>
              </a:rPr>
              <a:t>tx,ty</a:t>
            </a:r>
            <a:endParaRPr sz="20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8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Translation??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0997" y="1948233"/>
            <a:ext cx="4478655" cy="4344670"/>
            <a:chOff x="790997" y="1948233"/>
            <a:chExt cx="4478655" cy="4344670"/>
          </a:xfrm>
        </p:grpSpPr>
        <p:sp>
          <p:nvSpPr>
            <p:cNvPr id="4" name="object 4"/>
            <p:cNvSpPr/>
            <p:nvPr/>
          </p:nvSpPr>
          <p:spPr>
            <a:xfrm>
              <a:off x="1287345" y="3042918"/>
              <a:ext cx="2788285" cy="2788285"/>
            </a:xfrm>
            <a:custGeom>
              <a:avLst/>
              <a:gdLst/>
              <a:ahLst/>
              <a:cxnLst/>
              <a:rect l="l" t="t" r="r" b="b"/>
              <a:pathLst>
                <a:path w="2788285" h="2788285">
                  <a:moveTo>
                    <a:pt x="0" y="0"/>
                  </a:moveTo>
                  <a:lnTo>
                    <a:pt x="2788173" y="0"/>
                  </a:lnTo>
                  <a:lnTo>
                    <a:pt x="2788173" y="2788173"/>
                  </a:lnTo>
                  <a:lnTo>
                    <a:pt x="0" y="2788173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2117" y="3227689"/>
              <a:ext cx="2418711" cy="241675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80933" y="2109889"/>
              <a:ext cx="0" cy="4183379"/>
            </a:xfrm>
            <a:custGeom>
              <a:avLst/>
              <a:gdLst/>
              <a:ahLst/>
              <a:cxnLst/>
              <a:rect l="l" t="t" r="r" b="b"/>
              <a:pathLst>
                <a:path h="4183379">
                  <a:moveTo>
                    <a:pt x="0" y="4182875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8815" y="1948233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7" y="0"/>
                  </a:moveTo>
                  <a:lnTo>
                    <a:pt x="0" y="184235"/>
                  </a:lnTo>
                  <a:lnTo>
                    <a:pt x="184234" y="184235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0997" y="5835464"/>
              <a:ext cx="4317365" cy="0"/>
            </a:xfrm>
            <a:custGeom>
              <a:avLst/>
              <a:gdLst/>
              <a:ahLst/>
              <a:cxnLst/>
              <a:rect l="l" t="t" r="r" b="b"/>
              <a:pathLst>
                <a:path w="4317365">
                  <a:moveTo>
                    <a:pt x="0" y="0"/>
                  </a:moveTo>
                  <a:lnTo>
                    <a:pt x="4294415" y="0"/>
                  </a:lnTo>
                  <a:lnTo>
                    <a:pt x="4316993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85412" y="5743347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0" y="0"/>
                  </a:moveTo>
                  <a:lnTo>
                    <a:pt x="0" y="184235"/>
                  </a:lnTo>
                  <a:lnTo>
                    <a:pt x="184233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947741" y="1948233"/>
            <a:ext cx="4478655" cy="4344670"/>
            <a:chOff x="7947741" y="1948233"/>
            <a:chExt cx="4478655" cy="4344670"/>
          </a:xfrm>
        </p:grpSpPr>
        <p:sp>
          <p:nvSpPr>
            <p:cNvPr id="11" name="object 11"/>
            <p:cNvSpPr/>
            <p:nvPr/>
          </p:nvSpPr>
          <p:spPr>
            <a:xfrm>
              <a:off x="8437675" y="2109889"/>
              <a:ext cx="0" cy="4183379"/>
            </a:xfrm>
            <a:custGeom>
              <a:avLst/>
              <a:gdLst/>
              <a:ahLst/>
              <a:cxnLst/>
              <a:rect l="l" t="t" r="r" b="b"/>
              <a:pathLst>
                <a:path h="4183379">
                  <a:moveTo>
                    <a:pt x="0" y="4182875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45558" y="1948233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6" y="0"/>
                  </a:moveTo>
                  <a:lnTo>
                    <a:pt x="0" y="184235"/>
                  </a:lnTo>
                  <a:lnTo>
                    <a:pt x="184235" y="184235"/>
                  </a:lnTo>
                  <a:lnTo>
                    <a:pt x="92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47741" y="5835464"/>
              <a:ext cx="4317365" cy="0"/>
            </a:xfrm>
            <a:custGeom>
              <a:avLst/>
              <a:gdLst/>
              <a:ahLst/>
              <a:cxnLst/>
              <a:rect l="l" t="t" r="r" b="b"/>
              <a:pathLst>
                <a:path w="4317365">
                  <a:moveTo>
                    <a:pt x="0" y="0"/>
                  </a:moveTo>
                  <a:lnTo>
                    <a:pt x="4294415" y="0"/>
                  </a:lnTo>
                  <a:lnTo>
                    <a:pt x="4316993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242158" y="5743347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0" y="0"/>
                  </a:moveTo>
                  <a:lnTo>
                    <a:pt x="0" y="184235"/>
                  </a:lnTo>
                  <a:lnTo>
                    <a:pt x="184235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33915" y="2139806"/>
              <a:ext cx="2788285" cy="2788285"/>
            </a:xfrm>
            <a:custGeom>
              <a:avLst/>
              <a:gdLst/>
              <a:ahLst/>
              <a:cxnLst/>
              <a:rect l="l" t="t" r="r" b="b"/>
              <a:pathLst>
                <a:path w="2788284" h="2788285">
                  <a:moveTo>
                    <a:pt x="0" y="0"/>
                  </a:moveTo>
                  <a:lnTo>
                    <a:pt x="2788173" y="0"/>
                  </a:lnTo>
                  <a:lnTo>
                    <a:pt x="2788173" y="2788173"/>
                  </a:lnTo>
                  <a:lnTo>
                    <a:pt x="0" y="2788173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18790" y="2324578"/>
              <a:ext cx="2418612" cy="241675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666751" y="4159015"/>
            <a:ext cx="1671320" cy="249554"/>
            <a:chOff x="5666751" y="4159015"/>
            <a:chExt cx="1671320" cy="249554"/>
          </a:xfrm>
        </p:grpSpPr>
        <p:sp>
          <p:nvSpPr>
            <p:cNvPr id="18" name="object 18"/>
            <p:cNvSpPr/>
            <p:nvPr/>
          </p:nvSpPr>
          <p:spPr>
            <a:xfrm>
              <a:off x="5666751" y="4283644"/>
              <a:ext cx="1516380" cy="0"/>
            </a:xfrm>
            <a:custGeom>
              <a:avLst/>
              <a:gdLst/>
              <a:ahLst/>
              <a:cxnLst/>
              <a:rect l="l" t="t" r="r" b="b"/>
              <a:pathLst>
                <a:path w="1516379">
                  <a:moveTo>
                    <a:pt x="0" y="0"/>
                  </a:moveTo>
                  <a:lnTo>
                    <a:pt x="1484353" y="0"/>
                  </a:lnTo>
                  <a:lnTo>
                    <a:pt x="1515962" y="0"/>
                  </a:lnTo>
                </a:path>
              </a:pathLst>
            </a:custGeom>
            <a:ln w="63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88789" y="4159015"/>
              <a:ext cx="249554" cy="249554"/>
            </a:xfrm>
            <a:custGeom>
              <a:avLst/>
              <a:gdLst/>
              <a:ahLst/>
              <a:cxnLst/>
              <a:rect l="l" t="t" r="r" b="b"/>
              <a:pathLst>
                <a:path w="249554" h="249554">
                  <a:moveTo>
                    <a:pt x="0" y="0"/>
                  </a:moveTo>
                  <a:lnTo>
                    <a:pt x="62315" y="124628"/>
                  </a:lnTo>
                  <a:lnTo>
                    <a:pt x="0" y="249257"/>
                  </a:lnTo>
                  <a:lnTo>
                    <a:pt x="249259" y="124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150187" y="3377635"/>
            <a:ext cx="704850" cy="61722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</a:pPr>
            <a:r>
              <a:rPr sz="5325" b="1" spc="-120" baseline="7042" dirty="0">
                <a:latin typeface="Trebuchet MS"/>
                <a:cs typeface="Trebuchet MS"/>
              </a:rPr>
              <a:t>T</a:t>
            </a:r>
            <a:r>
              <a:rPr sz="2350" b="1" spc="-80" dirty="0">
                <a:latin typeface="Trebuchet MS"/>
                <a:cs typeface="Trebuchet MS"/>
              </a:rPr>
              <a:t>1,1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72184" y="6592392"/>
            <a:ext cx="2663825" cy="158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 marR="30480" indent="-61594">
              <a:lnSpc>
                <a:spcPct val="125000"/>
              </a:lnSpc>
              <a:spcBef>
                <a:spcPts val="100"/>
              </a:spcBef>
              <a:tabLst>
                <a:tab pos="647700" algn="l"/>
                <a:tab pos="684530" algn="l"/>
              </a:tabLst>
            </a:pPr>
            <a:r>
              <a:rPr lang="en-US" sz="4250" i="1" spc="-25" dirty="0">
                <a:latin typeface="Source Serif 4"/>
                <a:cs typeface="Source Serif 4"/>
              </a:rPr>
              <a:t>x</a:t>
            </a:r>
            <a:r>
              <a:rPr lang="en-US" sz="4425" i="1" spc="-37" baseline="32956" dirty="0">
                <a:latin typeface="Trebuchet MS"/>
                <a:cs typeface="Source Serif 4"/>
              </a:rPr>
              <a:t>’</a:t>
            </a:r>
            <a:r>
              <a:rPr sz="4425" i="1" baseline="32956" dirty="0">
                <a:latin typeface="Trebuchet MS"/>
                <a:cs typeface="Trebuchet MS"/>
              </a:rPr>
              <a:t>	</a:t>
            </a:r>
            <a:r>
              <a:rPr sz="4250" spc="185" dirty="0">
                <a:latin typeface="Tahoma"/>
                <a:cs typeface="Tahoma"/>
              </a:rPr>
              <a:t>=</a:t>
            </a:r>
            <a:r>
              <a:rPr sz="4250" spc="-145" dirty="0">
                <a:latin typeface="Tahoma"/>
                <a:cs typeface="Tahoma"/>
              </a:rPr>
              <a:t> </a:t>
            </a:r>
            <a:r>
              <a:rPr sz="4250" i="1" spc="220" dirty="0">
                <a:latin typeface="Source Serif 4"/>
                <a:cs typeface="Source Serif 4"/>
              </a:rPr>
              <a:t>x</a:t>
            </a:r>
            <a:r>
              <a:rPr sz="4250" i="1" spc="-50" dirty="0">
                <a:latin typeface="Source Serif 4"/>
                <a:cs typeface="Source Serif 4"/>
              </a:rPr>
              <a:t> </a:t>
            </a:r>
            <a:r>
              <a:rPr sz="4250" spc="185" dirty="0">
                <a:latin typeface="Tahoma"/>
                <a:cs typeface="Tahoma"/>
              </a:rPr>
              <a:t>+</a:t>
            </a:r>
            <a:r>
              <a:rPr sz="4250" spc="-380" dirty="0">
                <a:latin typeface="Tahoma"/>
                <a:cs typeface="Tahoma"/>
              </a:rPr>
              <a:t> </a:t>
            </a:r>
            <a:r>
              <a:rPr sz="4250" i="1" spc="254" dirty="0" err="1">
                <a:latin typeface="Source Serif 4"/>
                <a:cs typeface="Source Serif 4"/>
              </a:rPr>
              <a:t>t</a:t>
            </a:r>
            <a:r>
              <a:rPr sz="4425" i="1" spc="382" baseline="-12241" dirty="0" err="1">
                <a:latin typeface="Georgia"/>
                <a:cs typeface="Georgia"/>
              </a:rPr>
              <a:t>x</a:t>
            </a:r>
            <a:r>
              <a:rPr sz="4425" i="1" spc="382" baseline="-12241" dirty="0">
                <a:latin typeface="Georgia"/>
                <a:cs typeface="Georgia"/>
              </a:rPr>
              <a:t> </a:t>
            </a:r>
            <a:r>
              <a:rPr sz="4250" i="1" spc="-25" dirty="0">
                <a:latin typeface="Source Serif 4"/>
                <a:cs typeface="Source Serif 4"/>
              </a:rPr>
              <a:t>y</a:t>
            </a:r>
            <a:r>
              <a:rPr lang="en-US" sz="4425" i="1" spc="-37" baseline="32956" dirty="0">
                <a:latin typeface="Trebuchet MS"/>
                <a:cs typeface="Source Serif 4"/>
              </a:rPr>
              <a:t>’ </a:t>
            </a:r>
            <a:r>
              <a:rPr sz="4425" i="1" baseline="32956" dirty="0">
                <a:latin typeface="Trebuchet MS"/>
                <a:cs typeface="Trebuchet MS"/>
              </a:rPr>
              <a:t>		</a:t>
            </a:r>
            <a:r>
              <a:rPr sz="4250" spc="185" dirty="0">
                <a:latin typeface="Tahoma"/>
                <a:cs typeface="Tahoma"/>
              </a:rPr>
              <a:t>=</a:t>
            </a:r>
            <a:r>
              <a:rPr sz="4250" spc="-130" dirty="0">
                <a:latin typeface="Tahoma"/>
                <a:cs typeface="Tahoma"/>
              </a:rPr>
              <a:t> </a:t>
            </a:r>
            <a:r>
              <a:rPr sz="4250" i="1" dirty="0">
                <a:latin typeface="Source Serif 4"/>
                <a:cs typeface="Source Serif 4"/>
              </a:rPr>
              <a:t>y</a:t>
            </a:r>
            <a:r>
              <a:rPr sz="4250" i="1" spc="110" dirty="0">
                <a:latin typeface="Source Serif 4"/>
                <a:cs typeface="Source Serif 4"/>
              </a:rPr>
              <a:t> </a:t>
            </a:r>
            <a:r>
              <a:rPr sz="4250" spc="185" dirty="0">
                <a:latin typeface="Tahoma"/>
                <a:cs typeface="Tahoma"/>
              </a:rPr>
              <a:t>+</a:t>
            </a:r>
            <a:r>
              <a:rPr sz="4250" spc="-365" dirty="0">
                <a:latin typeface="Tahoma"/>
                <a:cs typeface="Tahoma"/>
              </a:rPr>
              <a:t> </a:t>
            </a:r>
            <a:r>
              <a:rPr sz="4250" i="1" spc="70" dirty="0">
                <a:latin typeface="Source Serif 4"/>
                <a:cs typeface="Source Serif 4"/>
              </a:rPr>
              <a:t>t</a:t>
            </a:r>
            <a:r>
              <a:rPr sz="4425" i="1" spc="104" baseline="-12241" dirty="0">
                <a:latin typeface="Georgia"/>
                <a:cs typeface="Georgia"/>
              </a:rPr>
              <a:t>y</a:t>
            </a:r>
            <a:endParaRPr sz="4425" baseline="-12241" dirty="0">
              <a:latin typeface="Georgia"/>
              <a:cs typeface="Georg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57521" y="3458624"/>
            <a:ext cx="890269" cy="573405"/>
          </a:xfrm>
          <a:custGeom>
            <a:avLst/>
            <a:gdLst/>
            <a:ahLst/>
            <a:cxnLst/>
            <a:rect l="l" t="t" r="r" b="b"/>
            <a:pathLst>
              <a:path w="890270" h="573404">
                <a:moveTo>
                  <a:pt x="889757" y="0"/>
                </a:moveTo>
                <a:lnTo>
                  <a:pt x="0" y="0"/>
                </a:lnTo>
                <a:lnTo>
                  <a:pt x="0" y="572779"/>
                </a:lnTo>
                <a:lnTo>
                  <a:pt x="889757" y="572779"/>
                </a:lnTo>
                <a:lnTo>
                  <a:pt x="8897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96000" y="3520976"/>
            <a:ext cx="80137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50" b="1" spc="-15" baseline="3584" dirty="0">
                <a:latin typeface="Arial"/>
                <a:cs typeface="Arial"/>
              </a:rPr>
              <a:t>T</a:t>
            </a:r>
            <a:r>
              <a:rPr sz="2050" b="1" spc="-10" dirty="0">
                <a:latin typeface="Arial"/>
                <a:cs typeface="Arial"/>
              </a:rPr>
              <a:t>tx,ty</a:t>
            </a:r>
            <a:endParaRPr sz="20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0206" rIns="0" bIns="0" rtlCol="0">
            <a:spAutoFit/>
          </a:bodyPr>
          <a:lstStyle/>
          <a:p>
            <a:pPr marL="525145">
              <a:lnSpc>
                <a:spcPct val="100000"/>
              </a:lnSpc>
              <a:spcBef>
                <a:spcPts val="100"/>
              </a:spcBef>
            </a:pPr>
            <a:r>
              <a:rPr sz="5600" b="0" dirty="0">
                <a:latin typeface="Arial"/>
                <a:cs typeface="Arial"/>
              </a:rPr>
              <a:t>Why</a:t>
            </a:r>
            <a:r>
              <a:rPr sz="5600" b="0" spc="75" dirty="0">
                <a:latin typeface="Arial"/>
                <a:cs typeface="Arial"/>
              </a:rPr>
              <a:t> </a:t>
            </a:r>
            <a:r>
              <a:rPr sz="5600" b="0" spc="95" dirty="0">
                <a:latin typeface="Arial"/>
                <a:cs typeface="Arial"/>
              </a:rPr>
              <a:t>Homogeneous</a:t>
            </a:r>
            <a:r>
              <a:rPr sz="5600" b="0" spc="80" dirty="0">
                <a:latin typeface="Arial"/>
                <a:cs typeface="Arial"/>
              </a:rPr>
              <a:t> </a:t>
            </a:r>
            <a:r>
              <a:rPr sz="5600" b="0" spc="105" dirty="0">
                <a:latin typeface="Arial"/>
                <a:cs typeface="Arial"/>
              </a:rPr>
              <a:t>Coordinates</a:t>
            </a:r>
            <a:endParaRPr sz="5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476500"/>
            <a:ext cx="9270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-25" dirty="0">
                <a:latin typeface="Arial"/>
                <a:cs typeface="Arial"/>
              </a:rPr>
              <a:t>Translation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cannot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represented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matrix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form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0033" y="2876891"/>
            <a:ext cx="390144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59790" algn="l"/>
                <a:tab pos="2033905" algn="l"/>
                <a:tab pos="2850515" algn="l"/>
                <a:tab pos="3648075" algn="l"/>
              </a:tabLst>
            </a:pPr>
            <a:r>
              <a:rPr sz="3550" dirty="0">
                <a:latin typeface="Cambria"/>
                <a:cs typeface="Cambria"/>
              </a:rPr>
              <a:t>	</a:t>
            </a:r>
            <a:r>
              <a:rPr sz="3550" spc="-760" dirty="0">
                <a:latin typeface="Cambria"/>
                <a:cs typeface="Cambria"/>
              </a:rPr>
              <a:t></a:t>
            </a:r>
            <a:r>
              <a:rPr sz="3550" dirty="0">
                <a:latin typeface="Cambria"/>
                <a:cs typeface="Cambria"/>
              </a:rPr>
              <a:t>	</a:t>
            </a:r>
            <a:r>
              <a:rPr sz="3550" spc="885" dirty="0">
                <a:latin typeface="Cambria"/>
                <a:cs typeface="Cambria"/>
              </a:rPr>
              <a:t> </a:t>
            </a:r>
            <a:r>
              <a:rPr sz="3550" spc="-710" dirty="0">
                <a:latin typeface="Cambria"/>
                <a:cs typeface="Cambria"/>
              </a:rPr>
              <a:t></a:t>
            </a:r>
            <a:r>
              <a:rPr sz="3550" dirty="0">
                <a:latin typeface="Cambria"/>
                <a:cs typeface="Cambria"/>
              </a:rPr>
              <a:t>		</a:t>
            </a:r>
            <a:r>
              <a:rPr sz="3550" spc="-1689" dirty="0">
                <a:latin typeface="Cambria"/>
                <a:cs typeface="Cambria"/>
              </a:rPr>
              <a:t></a:t>
            </a:r>
            <a:endParaRPr sz="35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500" y="4673600"/>
            <a:ext cx="10376535" cy="302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21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EE220C"/>
                </a:solidFill>
                <a:latin typeface="Arial"/>
                <a:cs typeface="Arial"/>
              </a:rPr>
              <a:t>(So,</a:t>
            </a:r>
            <a:r>
              <a:rPr sz="2400" spc="-6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E220C"/>
                </a:solidFill>
                <a:latin typeface="Arial"/>
                <a:cs typeface="Arial"/>
              </a:rPr>
              <a:t>translation</a:t>
            </a:r>
            <a:r>
              <a:rPr sz="2400" spc="-6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E220C"/>
                </a:solidFill>
                <a:latin typeface="Arial"/>
                <a:cs typeface="Arial"/>
              </a:rPr>
              <a:t>is</a:t>
            </a:r>
            <a:r>
              <a:rPr sz="2400" spc="-6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E220C"/>
                </a:solidFill>
                <a:latin typeface="Arial"/>
                <a:cs typeface="Arial"/>
              </a:rPr>
              <a:t>NOT</a:t>
            </a:r>
            <a:r>
              <a:rPr sz="2400" spc="-6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E220C"/>
                </a:solidFill>
                <a:latin typeface="Arial"/>
                <a:cs typeface="Arial"/>
              </a:rPr>
              <a:t>linear</a:t>
            </a:r>
            <a:r>
              <a:rPr sz="2400" spc="-6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EE220C"/>
                </a:solidFill>
                <a:latin typeface="Arial"/>
                <a:cs typeface="Arial"/>
              </a:rPr>
              <a:t>transform!)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 marL="495300" indent="-444500">
              <a:lnSpc>
                <a:spcPct val="100000"/>
              </a:lnSpc>
              <a:spcBef>
                <a:spcPts val="1900"/>
              </a:spcBef>
              <a:buSzPct val="145312"/>
              <a:buChar char="•"/>
              <a:tabLst>
                <a:tab pos="495300" algn="l"/>
              </a:tabLst>
            </a:pPr>
            <a:r>
              <a:rPr sz="3200" dirty="0">
                <a:latin typeface="Arial"/>
                <a:cs typeface="Arial"/>
              </a:rPr>
              <a:t>But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we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don’t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want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translation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special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case</a:t>
            </a:r>
            <a:endParaRPr sz="3200">
              <a:latin typeface="Arial"/>
              <a:cs typeface="Arial"/>
            </a:endParaRPr>
          </a:p>
          <a:p>
            <a:pPr marL="495300" marR="43180" indent="-444500">
              <a:lnSpc>
                <a:spcPts val="3800"/>
              </a:lnSpc>
              <a:spcBef>
                <a:spcPts val="4300"/>
              </a:spcBef>
              <a:buSzPct val="145312"/>
              <a:buChar char="•"/>
              <a:tabLst>
                <a:tab pos="495300" algn="l"/>
              </a:tabLst>
            </a:pPr>
            <a:r>
              <a:rPr sz="3200" dirty="0">
                <a:latin typeface="Arial"/>
                <a:cs typeface="Arial"/>
              </a:rPr>
              <a:t>Is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there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unified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way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represent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all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transformations? </a:t>
            </a:r>
            <a:r>
              <a:rPr sz="3200" dirty="0">
                <a:latin typeface="Arial"/>
                <a:cs typeface="Arial"/>
              </a:rPr>
              <a:t>(and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what’s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cost?)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24">
            <a:extLst>
              <a:ext uri="{FF2B5EF4-FFF2-40B4-BE49-F238E27FC236}">
                <a16:creationId xmlns:a16="http://schemas.microsoft.com/office/drawing/2014/main" id="{CED7CB2D-B31F-CC4C-F79D-4DD14195AD13}"/>
              </a:ext>
            </a:extLst>
          </p:cNvPr>
          <p:cNvSpPr txBox="1"/>
          <p:nvPr/>
        </p:nvSpPr>
        <p:spPr>
          <a:xfrm>
            <a:off x="4865240" y="3393285"/>
            <a:ext cx="445134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1070" dirty="0">
                <a:latin typeface="Trebuchet MS"/>
                <a:cs typeface="Trebuchet MS"/>
              </a:rPr>
              <a:t>=</a:t>
            </a:r>
            <a:endParaRPr sz="4250"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6F8A07-92A8-F8C7-89CE-3AFA8ED89D9A}"/>
                  </a:ext>
                </a:extLst>
              </p:cNvPr>
              <p:cNvSpPr txBox="1"/>
              <p:nvPr/>
            </p:nvSpPr>
            <p:spPr>
              <a:xfrm>
                <a:off x="5744209" y="3240314"/>
                <a:ext cx="1516381" cy="96879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6F8A07-92A8-F8C7-89CE-3AFA8ED8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209" y="3240314"/>
                <a:ext cx="1516381" cy="968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960D49-6193-0E4B-02BC-12FEA60D91EF}"/>
                  </a:ext>
                </a:extLst>
              </p:cNvPr>
              <p:cNvSpPr txBox="1"/>
              <p:nvPr/>
            </p:nvSpPr>
            <p:spPr>
              <a:xfrm>
                <a:off x="6813442" y="3240314"/>
                <a:ext cx="1516381" cy="96879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960D49-6193-0E4B-02BC-12FEA60D9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442" y="3240314"/>
                <a:ext cx="1516381" cy="968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8E63BA-F4DC-1464-3C55-373922209C06}"/>
                  </a:ext>
                </a:extLst>
              </p:cNvPr>
              <p:cNvSpPr txBox="1"/>
              <p:nvPr/>
            </p:nvSpPr>
            <p:spPr>
              <a:xfrm>
                <a:off x="3465006" y="3207164"/>
                <a:ext cx="1516381" cy="103509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8E63BA-F4DC-1464-3C55-373922209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006" y="3207164"/>
                <a:ext cx="1516381" cy="10350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18F438-2A1B-2C51-65DE-CB737B07A21A}"/>
                  </a:ext>
                </a:extLst>
              </p:cNvPr>
              <p:cNvSpPr txBox="1"/>
              <p:nvPr/>
            </p:nvSpPr>
            <p:spPr>
              <a:xfrm>
                <a:off x="7469708" y="3227760"/>
                <a:ext cx="1516381" cy="1015984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00000"/>
                    </a:solidFill>
                  </a:rPr>
                  <a:t> +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18F438-2A1B-2C51-65DE-CB737B07A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708" y="3227760"/>
                <a:ext cx="1516381" cy="1015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602" y="411762"/>
            <a:ext cx="10627360" cy="784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Solution:</a:t>
            </a:r>
            <a:r>
              <a:rPr spc="-15" dirty="0"/>
              <a:t> </a:t>
            </a:r>
            <a:r>
              <a:rPr spc="175" dirty="0"/>
              <a:t>Homogenous</a:t>
            </a:r>
            <a:r>
              <a:rPr spc="-15" dirty="0"/>
              <a:t> </a:t>
            </a:r>
            <a:r>
              <a:rPr spc="65" dirty="0"/>
              <a:t>Coordinates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202" y="1849515"/>
            <a:ext cx="8206105" cy="362712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9"/>
              </a:spcBef>
              <a:tabLst>
                <a:tab pos="5123180" algn="l"/>
              </a:tabLst>
            </a:pPr>
            <a:r>
              <a:rPr sz="3550" b="1" spc="355" dirty="0">
                <a:latin typeface="Calibri"/>
                <a:cs typeface="Calibri"/>
              </a:rPr>
              <a:t>Add</a:t>
            </a:r>
            <a:r>
              <a:rPr sz="3550" b="1" spc="240" dirty="0">
                <a:latin typeface="Calibri"/>
                <a:cs typeface="Calibri"/>
              </a:rPr>
              <a:t> </a:t>
            </a:r>
            <a:r>
              <a:rPr sz="3550" b="1" spc="140" dirty="0">
                <a:latin typeface="Calibri"/>
                <a:cs typeface="Calibri"/>
              </a:rPr>
              <a:t>a</a:t>
            </a:r>
            <a:r>
              <a:rPr sz="3550" b="1" spc="254" dirty="0">
                <a:latin typeface="Calibri"/>
                <a:cs typeface="Calibri"/>
              </a:rPr>
              <a:t> </a:t>
            </a:r>
            <a:r>
              <a:rPr sz="3550" b="1" spc="135" dirty="0">
                <a:latin typeface="Calibri"/>
                <a:cs typeface="Calibri"/>
              </a:rPr>
              <a:t>third</a:t>
            </a:r>
            <a:r>
              <a:rPr sz="3550" b="1" spc="254" dirty="0">
                <a:latin typeface="Calibri"/>
                <a:cs typeface="Calibri"/>
              </a:rPr>
              <a:t> </a:t>
            </a:r>
            <a:r>
              <a:rPr sz="3550" b="1" spc="165" dirty="0">
                <a:latin typeface="Calibri"/>
                <a:cs typeface="Calibri"/>
              </a:rPr>
              <a:t>coordinate</a:t>
            </a:r>
            <a:r>
              <a:rPr sz="3550" b="1" dirty="0">
                <a:latin typeface="Calibri"/>
                <a:cs typeface="Calibri"/>
              </a:rPr>
              <a:t>	</a:t>
            </a:r>
            <a:r>
              <a:rPr sz="3550" b="1" spc="-65" dirty="0">
                <a:latin typeface="Calibri"/>
                <a:cs typeface="Calibri"/>
              </a:rPr>
              <a:t>(</a:t>
            </a:r>
            <a:r>
              <a:rPr sz="3550" b="1" i="1" spc="-65" dirty="0">
                <a:latin typeface="Arial"/>
                <a:cs typeface="Arial"/>
              </a:rPr>
              <a:t>w-</a:t>
            </a:r>
            <a:r>
              <a:rPr sz="3550" b="1" i="1" spc="-10" dirty="0">
                <a:latin typeface="Arial"/>
                <a:cs typeface="Arial"/>
              </a:rPr>
              <a:t>coordinate</a:t>
            </a:r>
            <a:r>
              <a:rPr sz="3550" b="1" spc="-10" dirty="0">
                <a:latin typeface="Calibri"/>
                <a:cs typeface="Calibri"/>
              </a:rPr>
              <a:t>)</a:t>
            </a:r>
            <a:endParaRPr sz="3550" dirty="0">
              <a:latin typeface="Calibri"/>
              <a:cs typeface="Calibri"/>
            </a:endParaRPr>
          </a:p>
          <a:p>
            <a:pPr marL="760095" indent="-452120">
              <a:lnSpc>
                <a:spcPct val="100000"/>
              </a:lnSpc>
              <a:spcBef>
                <a:spcPts val="1860"/>
              </a:spcBef>
              <a:buSzPct val="125352"/>
              <a:buChar char="•"/>
              <a:tabLst>
                <a:tab pos="760730" algn="l"/>
                <a:tab pos="3016885" algn="l"/>
              </a:tabLst>
            </a:pPr>
            <a:r>
              <a:rPr sz="3550" b="1" spc="360" dirty="0">
                <a:latin typeface="Calibri"/>
                <a:cs typeface="Calibri"/>
              </a:rPr>
              <a:t>2D</a:t>
            </a:r>
            <a:r>
              <a:rPr sz="3550" b="1" spc="250" dirty="0">
                <a:latin typeface="Calibri"/>
                <a:cs typeface="Calibri"/>
              </a:rPr>
              <a:t> </a:t>
            </a:r>
            <a:r>
              <a:rPr sz="3550" b="1" spc="160" dirty="0">
                <a:latin typeface="Calibri"/>
                <a:cs typeface="Calibri"/>
              </a:rPr>
              <a:t>point</a:t>
            </a:r>
            <a:r>
              <a:rPr sz="3550" b="1" dirty="0">
                <a:latin typeface="Calibri"/>
                <a:cs typeface="Calibri"/>
              </a:rPr>
              <a:t>	</a:t>
            </a:r>
            <a:r>
              <a:rPr sz="3550" b="1" spc="580" dirty="0">
                <a:latin typeface="Calibri"/>
                <a:cs typeface="Calibri"/>
              </a:rPr>
              <a:t>=</a:t>
            </a:r>
            <a:r>
              <a:rPr sz="3550" b="1" spc="229" dirty="0">
                <a:latin typeface="Calibri"/>
                <a:cs typeface="Calibri"/>
              </a:rPr>
              <a:t> </a:t>
            </a:r>
            <a:r>
              <a:rPr sz="3550" b="1" spc="105" dirty="0">
                <a:latin typeface="Calibri"/>
                <a:cs typeface="Calibri"/>
              </a:rPr>
              <a:t>(x,</a:t>
            </a:r>
            <a:r>
              <a:rPr sz="3550" b="1" spc="240" dirty="0">
                <a:latin typeface="Calibri"/>
                <a:cs typeface="Calibri"/>
              </a:rPr>
              <a:t> </a:t>
            </a:r>
            <a:r>
              <a:rPr sz="3550" b="1" dirty="0">
                <a:latin typeface="Calibri"/>
                <a:cs typeface="Calibri"/>
              </a:rPr>
              <a:t>y,</a:t>
            </a:r>
            <a:r>
              <a:rPr sz="3550" b="1" spc="229" dirty="0">
                <a:latin typeface="Calibri"/>
                <a:cs typeface="Calibri"/>
              </a:rPr>
              <a:t> </a:t>
            </a:r>
            <a:r>
              <a:rPr sz="3550" b="1" spc="-25" dirty="0">
                <a:solidFill>
                  <a:srgbClr val="EC952D"/>
                </a:solidFill>
                <a:latin typeface="Calibri"/>
                <a:cs typeface="Calibri"/>
              </a:rPr>
              <a:t>1</a:t>
            </a:r>
            <a:r>
              <a:rPr sz="3550" b="1" spc="-25" dirty="0">
                <a:latin typeface="Calibri"/>
                <a:cs typeface="Calibri"/>
              </a:rPr>
              <a:t>)</a:t>
            </a:r>
            <a:r>
              <a:rPr sz="3525" b="1" spc="-37" baseline="20094" dirty="0">
                <a:latin typeface="Trebuchet MS"/>
                <a:cs typeface="Trebuchet MS"/>
              </a:rPr>
              <a:t>T</a:t>
            </a:r>
            <a:endParaRPr sz="3525" baseline="20094" dirty="0">
              <a:latin typeface="Trebuchet MS"/>
              <a:cs typeface="Trebuchet MS"/>
            </a:endParaRPr>
          </a:p>
          <a:p>
            <a:pPr marL="760095" indent="-452120">
              <a:lnSpc>
                <a:spcPct val="100000"/>
              </a:lnSpc>
              <a:spcBef>
                <a:spcPts val="1925"/>
              </a:spcBef>
              <a:buSzPct val="125352"/>
              <a:buChar char="•"/>
              <a:tabLst>
                <a:tab pos="760730" algn="l"/>
              </a:tabLst>
            </a:pPr>
            <a:r>
              <a:rPr sz="3550" b="1" spc="360" dirty="0">
                <a:latin typeface="Calibri"/>
                <a:cs typeface="Calibri"/>
              </a:rPr>
              <a:t>2D</a:t>
            </a:r>
            <a:r>
              <a:rPr sz="3550" b="1" spc="240" dirty="0">
                <a:latin typeface="Calibri"/>
                <a:cs typeface="Calibri"/>
              </a:rPr>
              <a:t> </a:t>
            </a:r>
            <a:r>
              <a:rPr sz="3550" b="1" spc="185" dirty="0">
                <a:latin typeface="Calibri"/>
                <a:cs typeface="Calibri"/>
              </a:rPr>
              <a:t>vector</a:t>
            </a:r>
            <a:r>
              <a:rPr sz="3550" b="1" spc="240" dirty="0">
                <a:latin typeface="Calibri"/>
                <a:cs typeface="Calibri"/>
              </a:rPr>
              <a:t> </a:t>
            </a:r>
            <a:r>
              <a:rPr sz="3550" b="1" spc="580" dirty="0">
                <a:latin typeface="Calibri"/>
                <a:cs typeface="Calibri"/>
              </a:rPr>
              <a:t>=</a:t>
            </a:r>
            <a:r>
              <a:rPr sz="3550" b="1" spc="245" dirty="0">
                <a:latin typeface="Calibri"/>
                <a:cs typeface="Calibri"/>
              </a:rPr>
              <a:t> </a:t>
            </a:r>
            <a:r>
              <a:rPr sz="3550" b="1" spc="105" dirty="0">
                <a:latin typeface="Calibri"/>
                <a:cs typeface="Calibri"/>
              </a:rPr>
              <a:t>(x,</a:t>
            </a:r>
            <a:r>
              <a:rPr sz="3550" b="1" spc="245" dirty="0">
                <a:latin typeface="Calibri"/>
                <a:cs typeface="Calibri"/>
              </a:rPr>
              <a:t> </a:t>
            </a:r>
            <a:r>
              <a:rPr sz="3550" b="1" dirty="0">
                <a:latin typeface="Calibri"/>
                <a:cs typeface="Calibri"/>
              </a:rPr>
              <a:t>y,</a:t>
            </a:r>
            <a:r>
              <a:rPr sz="3550" b="1" spc="240" dirty="0">
                <a:latin typeface="Calibri"/>
                <a:cs typeface="Calibri"/>
              </a:rPr>
              <a:t> </a:t>
            </a:r>
            <a:r>
              <a:rPr sz="3550" b="1" spc="-25" dirty="0">
                <a:solidFill>
                  <a:srgbClr val="EC952D"/>
                </a:solidFill>
                <a:latin typeface="Calibri"/>
                <a:cs typeface="Calibri"/>
              </a:rPr>
              <a:t>0</a:t>
            </a:r>
            <a:r>
              <a:rPr sz="3550" b="1" spc="-25" dirty="0">
                <a:latin typeface="Calibri"/>
                <a:cs typeface="Calibri"/>
              </a:rPr>
              <a:t>)</a:t>
            </a:r>
            <a:r>
              <a:rPr sz="3525" b="1" spc="-37" baseline="20094" dirty="0">
                <a:latin typeface="Trebuchet MS"/>
                <a:cs typeface="Trebuchet MS"/>
              </a:rPr>
              <a:t>T</a:t>
            </a:r>
            <a:endParaRPr sz="3525" baseline="20094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8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</a:pPr>
            <a:r>
              <a:rPr sz="3550" b="1" spc="145" dirty="0">
                <a:latin typeface="Calibri"/>
                <a:cs typeface="Calibri"/>
              </a:rPr>
              <a:t>Matrix</a:t>
            </a:r>
            <a:r>
              <a:rPr sz="3550" b="1" spc="254" dirty="0">
                <a:latin typeface="Calibri"/>
                <a:cs typeface="Calibri"/>
              </a:rPr>
              <a:t> </a:t>
            </a:r>
            <a:r>
              <a:rPr sz="3550" b="1" spc="165" dirty="0">
                <a:latin typeface="Calibri"/>
                <a:cs typeface="Calibri"/>
              </a:rPr>
              <a:t>representation</a:t>
            </a:r>
            <a:r>
              <a:rPr sz="3550" b="1" spc="254" dirty="0">
                <a:latin typeface="Calibri"/>
                <a:cs typeface="Calibri"/>
              </a:rPr>
              <a:t> </a:t>
            </a:r>
            <a:r>
              <a:rPr sz="3550" b="1" spc="180" dirty="0">
                <a:latin typeface="Calibri"/>
                <a:cs typeface="Calibri"/>
              </a:rPr>
              <a:t>of</a:t>
            </a:r>
            <a:r>
              <a:rPr sz="3550" b="1" spc="254" dirty="0">
                <a:latin typeface="Calibri"/>
                <a:cs typeface="Calibri"/>
              </a:rPr>
              <a:t> </a:t>
            </a:r>
            <a:r>
              <a:rPr sz="3550" b="1" spc="125" dirty="0">
                <a:latin typeface="Calibri"/>
                <a:cs typeface="Calibri"/>
              </a:rPr>
              <a:t>translations</a:t>
            </a:r>
            <a:endParaRPr sz="355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9300" y="8039100"/>
            <a:ext cx="5926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EE220C"/>
                </a:solidFill>
                <a:latin typeface="Arial"/>
                <a:cs typeface="Arial"/>
              </a:rPr>
              <a:t>What</a:t>
            </a:r>
            <a:r>
              <a:rPr sz="3200" b="1" spc="-5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EE220C"/>
                </a:solidFill>
                <a:latin typeface="Arial"/>
                <a:cs typeface="Arial"/>
              </a:rPr>
              <a:t>if</a:t>
            </a:r>
            <a:r>
              <a:rPr sz="3200" b="1" spc="-5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EE220C"/>
                </a:solidFill>
                <a:latin typeface="Arial"/>
                <a:cs typeface="Arial"/>
              </a:rPr>
              <a:t>you</a:t>
            </a:r>
            <a:r>
              <a:rPr sz="3200" b="1" spc="-5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EE220C"/>
                </a:solidFill>
                <a:latin typeface="Arial"/>
                <a:cs typeface="Arial"/>
              </a:rPr>
              <a:t>translate</a:t>
            </a:r>
            <a:r>
              <a:rPr sz="3200" b="1" spc="-5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200" b="1" spc="50" dirty="0">
                <a:solidFill>
                  <a:srgbClr val="EE220C"/>
                </a:solidFill>
                <a:latin typeface="Arial"/>
                <a:cs typeface="Arial"/>
              </a:rPr>
              <a:t>a</a:t>
            </a:r>
            <a:r>
              <a:rPr sz="3200" b="1" spc="-5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EE220C"/>
                </a:solidFill>
                <a:latin typeface="Arial"/>
                <a:cs typeface="Arial"/>
              </a:rPr>
              <a:t>vector?</a:t>
            </a:r>
            <a:endParaRPr sz="32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3325C524-E6F4-43A1-9801-C7128EDA737E}"/>
                  </a:ext>
                </a:extLst>
              </p:cNvPr>
              <p:cNvSpPr txBox="1"/>
              <p:nvPr/>
            </p:nvSpPr>
            <p:spPr>
              <a:xfrm>
                <a:off x="1799329" y="5717820"/>
                <a:ext cx="1590564" cy="207402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40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40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40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3325C524-E6F4-43A1-9801-C7128EDA7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329" y="5717820"/>
                <a:ext cx="1590564" cy="20740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66EFF8-95C6-4B48-856C-3170E9C627A2}"/>
                  </a:ext>
                </a:extLst>
              </p:cNvPr>
              <p:cNvSpPr txBox="1"/>
              <p:nvPr/>
            </p:nvSpPr>
            <p:spPr>
              <a:xfrm>
                <a:off x="3530022" y="6480311"/>
                <a:ext cx="564578" cy="53860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9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66EFF8-95C6-4B48-856C-3170E9C6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22" y="6480311"/>
                <a:ext cx="564578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1352EE3-5F6F-4D1E-A1F8-4DD9877F2498}"/>
                  </a:ext>
                </a:extLst>
              </p:cNvPr>
              <p:cNvSpPr txBox="1"/>
              <p:nvPr/>
            </p:nvSpPr>
            <p:spPr>
              <a:xfrm>
                <a:off x="4207897" y="5692800"/>
                <a:ext cx="4375365" cy="207402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4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4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1352EE3-5F6F-4D1E-A1F8-4DD9877F2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897" y="5692800"/>
                <a:ext cx="4375365" cy="2074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468C0D3-CB3E-D4E1-9B0C-73A1D8EBCDF8}"/>
                  </a:ext>
                </a:extLst>
              </p:cNvPr>
              <p:cNvSpPr txBox="1"/>
              <p:nvPr/>
            </p:nvSpPr>
            <p:spPr>
              <a:xfrm>
                <a:off x="8554018" y="6460509"/>
                <a:ext cx="564578" cy="53860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9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468C0D3-CB3E-D4E1-9B0C-73A1D8EBC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18" y="6460509"/>
                <a:ext cx="564578" cy="538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85">
                <a:extLst>
                  <a:ext uri="{FF2B5EF4-FFF2-40B4-BE49-F238E27FC236}">
                    <a16:creationId xmlns:a16="http://schemas.microsoft.com/office/drawing/2014/main" id="{ECC37382-1689-769E-E77A-BBF8D282E06F}"/>
                  </a:ext>
                </a:extLst>
              </p:cNvPr>
              <p:cNvSpPr txBox="1"/>
              <p:nvPr/>
            </p:nvSpPr>
            <p:spPr>
              <a:xfrm>
                <a:off x="8897999" y="5848449"/>
                <a:ext cx="2321533" cy="1762727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92" name="CaixaDeTexto 85">
                <a:extLst>
                  <a:ext uri="{FF2B5EF4-FFF2-40B4-BE49-F238E27FC236}">
                    <a16:creationId xmlns:a16="http://schemas.microsoft.com/office/drawing/2014/main" id="{ECC37382-1689-769E-E77A-BBF8D282E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999" y="5848449"/>
                <a:ext cx="2321533" cy="17627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8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75" dirty="0"/>
              <a:t>Homogenous</a:t>
            </a:r>
            <a:r>
              <a:rPr spc="-10" dirty="0"/>
              <a:t> </a:t>
            </a:r>
            <a:r>
              <a:rPr spc="65" dirty="0"/>
              <a:t>Coordinates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602" y="1947051"/>
            <a:ext cx="10303510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b="1" dirty="0">
                <a:latin typeface="Trebuchet MS"/>
                <a:cs typeface="Trebuchet MS"/>
              </a:rPr>
              <a:t>Valid</a:t>
            </a:r>
            <a:r>
              <a:rPr sz="3550" b="1" spc="-105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operation</a:t>
            </a:r>
            <a:r>
              <a:rPr sz="3550" b="1" spc="-100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if</a:t>
            </a:r>
            <a:r>
              <a:rPr sz="3550" b="1" spc="-100" dirty="0">
                <a:latin typeface="Trebuchet MS"/>
                <a:cs typeface="Trebuchet MS"/>
              </a:rPr>
              <a:t> </a:t>
            </a:r>
            <a:r>
              <a:rPr sz="3550" b="1" spc="-30" dirty="0">
                <a:latin typeface="Trebuchet MS"/>
                <a:cs typeface="Trebuchet MS"/>
              </a:rPr>
              <a:t>w-</a:t>
            </a:r>
            <a:r>
              <a:rPr sz="3550" b="1" dirty="0">
                <a:latin typeface="Trebuchet MS"/>
                <a:cs typeface="Trebuchet MS"/>
              </a:rPr>
              <a:t>coordinate</a:t>
            </a:r>
            <a:r>
              <a:rPr sz="3550" b="1" spc="-100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of</a:t>
            </a:r>
            <a:r>
              <a:rPr sz="3550" b="1" spc="-100" dirty="0">
                <a:latin typeface="Trebuchet MS"/>
                <a:cs typeface="Trebuchet MS"/>
              </a:rPr>
              <a:t> </a:t>
            </a:r>
            <a:r>
              <a:rPr sz="3550" b="1" spc="-25" dirty="0">
                <a:latin typeface="Trebuchet MS"/>
                <a:cs typeface="Trebuchet MS"/>
              </a:rPr>
              <a:t>result</a:t>
            </a:r>
            <a:r>
              <a:rPr sz="3550" b="1" spc="-100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is</a:t>
            </a:r>
            <a:r>
              <a:rPr sz="3550" b="1" spc="-105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1</a:t>
            </a:r>
            <a:r>
              <a:rPr sz="3550" b="1" spc="-100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or</a:t>
            </a:r>
            <a:r>
              <a:rPr sz="3550" b="1" spc="-100" dirty="0">
                <a:latin typeface="Trebuchet MS"/>
                <a:cs typeface="Trebuchet MS"/>
              </a:rPr>
              <a:t> </a:t>
            </a:r>
            <a:r>
              <a:rPr sz="3550" b="1" spc="-50" dirty="0">
                <a:latin typeface="Trebuchet MS"/>
                <a:cs typeface="Trebuchet MS"/>
              </a:rPr>
              <a:t>0</a:t>
            </a:r>
            <a:endParaRPr sz="355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7485" y="2668693"/>
          <a:ext cx="6261735" cy="3100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4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3430">
                <a:tc>
                  <a:txBody>
                    <a:bodyPr/>
                    <a:lstStyle/>
                    <a:p>
                      <a:pPr marL="483234" indent="-452120">
                        <a:lnSpc>
                          <a:spcPct val="100000"/>
                        </a:lnSpc>
                        <a:spcBef>
                          <a:spcPts val="535"/>
                        </a:spcBef>
                        <a:buSzPct val="125352"/>
                        <a:buChar char="•"/>
                        <a:tabLst>
                          <a:tab pos="483870" algn="l"/>
                        </a:tabLst>
                      </a:pPr>
                      <a:r>
                        <a:rPr sz="3550" b="1" spc="-10" dirty="0">
                          <a:latin typeface="Trebuchet MS"/>
                          <a:cs typeface="Trebuchet MS"/>
                        </a:rPr>
                        <a:t>vector</a:t>
                      </a:r>
                      <a:endParaRPr sz="3550">
                        <a:latin typeface="Trebuchet MS"/>
                        <a:cs typeface="Trebuchet MS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3550" b="1" spc="270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355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50" b="1" spc="-10" dirty="0">
                          <a:latin typeface="Trebuchet MS"/>
                          <a:cs typeface="Trebuchet MS"/>
                        </a:rPr>
                        <a:t>vector</a:t>
                      </a:r>
                      <a:endParaRPr sz="3550">
                        <a:latin typeface="Trebuchet MS"/>
                        <a:cs typeface="Trebuchet MS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3550" b="1" spc="27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355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50" b="1" spc="-10" dirty="0">
                          <a:latin typeface="Trebuchet MS"/>
                          <a:cs typeface="Trebuchet MS"/>
                        </a:rPr>
                        <a:t>vector</a:t>
                      </a:r>
                      <a:endParaRPr sz="3550">
                        <a:latin typeface="Trebuchet MS"/>
                        <a:cs typeface="Trebuchet MS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605">
                <a:tc>
                  <a:txBody>
                    <a:bodyPr/>
                    <a:lstStyle/>
                    <a:p>
                      <a:pPr marL="483234" indent="-452120">
                        <a:lnSpc>
                          <a:spcPct val="100000"/>
                        </a:lnSpc>
                        <a:spcBef>
                          <a:spcPts val="630"/>
                        </a:spcBef>
                        <a:buSzPct val="125352"/>
                        <a:buChar char="•"/>
                        <a:tabLst>
                          <a:tab pos="483870" algn="l"/>
                        </a:tabLst>
                      </a:pPr>
                      <a:r>
                        <a:rPr sz="3550" b="1" spc="-10" dirty="0">
                          <a:latin typeface="Trebuchet MS"/>
                          <a:cs typeface="Trebuchet MS"/>
                        </a:rPr>
                        <a:t>point</a:t>
                      </a:r>
                      <a:endParaRPr sz="3550">
                        <a:latin typeface="Trebuchet MS"/>
                        <a:cs typeface="Trebuchet MS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3550" b="1" spc="465" dirty="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sz="3550" b="1" spc="-20" dirty="0">
                          <a:latin typeface="Trebuchet MS"/>
                          <a:cs typeface="Trebuchet MS"/>
                        </a:rPr>
                        <a:t> point</a:t>
                      </a:r>
                      <a:endParaRPr sz="3550">
                        <a:latin typeface="Trebuchet MS"/>
                        <a:cs typeface="Trebuchet MS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3550" b="1" spc="27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355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50" b="1" spc="-10" dirty="0">
                          <a:latin typeface="Trebuchet MS"/>
                          <a:cs typeface="Trebuchet MS"/>
                        </a:rPr>
                        <a:t>vector</a:t>
                      </a:r>
                      <a:endParaRPr sz="3550">
                        <a:latin typeface="Trebuchet MS"/>
                        <a:cs typeface="Trebuchet MS"/>
                      </a:endParaRPr>
                    </a:p>
                  </a:txBody>
                  <a:tcPr marL="0" marR="0" marT="800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605">
                <a:tc>
                  <a:txBody>
                    <a:bodyPr/>
                    <a:lstStyle/>
                    <a:p>
                      <a:pPr marL="483234" indent="-452120">
                        <a:lnSpc>
                          <a:spcPct val="100000"/>
                        </a:lnSpc>
                        <a:spcBef>
                          <a:spcPts val="630"/>
                        </a:spcBef>
                        <a:buSzPct val="125352"/>
                        <a:buChar char="•"/>
                        <a:tabLst>
                          <a:tab pos="483870" algn="l"/>
                        </a:tabLst>
                      </a:pPr>
                      <a:r>
                        <a:rPr sz="3550" b="1" spc="-10" dirty="0">
                          <a:latin typeface="Trebuchet MS"/>
                          <a:cs typeface="Trebuchet MS"/>
                        </a:rPr>
                        <a:t>point</a:t>
                      </a:r>
                      <a:endParaRPr sz="3550">
                        <a:latin typeface="Trebuchet MS"/>
                        <a:cs typeface="Trebuchet MS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3550" b="1" spc="270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355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50" b="1" spc="-10" dirty="0">
                          <a:latin typeface="Trebuchet MS"/>
                          <a:cs typeface="Trebuchet MS"/>
                        </a:rPr>
                        <a:t>vector</a:t>
                      </a:r>
                      <a:endParaRPr sz="3550">
                        <a:latin typeface="Trebuchet MS"/>
                        <a:cs typeface="Trebuchet MS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3550" b="1" spc="27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355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50" b="1" spc="-10" dirty="0">
                          <a:latin typeface="Trebuchet MS"/>
                          <a:cs typeface="Trebuchet MS"/>
                        </a:rPr>
                        <a:t>point</a:t>
                      </a:r>
                      <a:endParaRPr sz="3550">
                        <a:latin typeface="Trebuchet MS"/>
                        <a:cs typeface="Trebuchet MS"/>
                      </a:endParaRPr>
                    </a:p>
                  </a:txBody>
                  <a:tcPr marL="0" marR="0" marT="800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430">
                <a:tc>
                  <a:txBody>
                    <a:bodyPr/>
                    <a:lstStyle/>
                    <a:p>
                      <a:pPr marL="483234" indent="-452120">
                        <a:lnSpc>
                          <a:spcPct val="100000"/>
                        </a:lnSpc>
                        <a:spcBef>
                          <a:spcPts val="630"/>
                        </a:spcBef>
                        <a:buSzPct val="125352"/>
                        <a:buChar char="•"/>
                        <a:tabLst>
                          <a:tab pos="483870" algn="l"/>
                        </a:tabLst>
                      </a:pPr>
                      <a:r>
                        <a:rPr sz="3550" b="1" spc="-10" dirty="0">
                          <a:latin typeface="Trebuchet MS"/>
                          <a:cs typeface="Trebuchet MS"/>
                        </a:rPr>
                        <a:t>point</a:t>
                      </a:r>
                      <a:endParaRPr sz="3550">
                        <a:latin typeface="Trebuchet MS"/>
                        <a:cs typeface="Trebuchet MS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3550" b="1" spc="270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355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50" b="1" spc="-10" dirty="0">
                          <a:latin typeface="Trebuchet MS"/>
                          <a:cs typeface="Trebuchet MS"/>
                        </a:rPr>
                        <a:t>point</a:t>
                      </a:r>
                      <a:endParaRPr sz="3550">
                        <a:latin typeface="Trebuchet MS"/>
                        <a:cs typeface="Trebuchet MS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3550" b="1" spc="27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355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550" b="1" spc="250" dirty="0">
                          <a:latin typeface="Trebuchet MS"/>
                          <a:cs typeface="Trebuchet MS"/>
                        </a:rPr>
                        <a:t>??</a:t>
                      </a:r>
                      <a:endParaRPr sz="3550">
                        <a:latin typeface="Trebuchet MS"/>
                        <a:cs typeface="Trebuchet MS"/>
                      </a:endParaRPr>
                    </a:p>
                  </a:txBody>
                  <a:tcPr marL="0" marR="0" marT="800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36600" y="6045200"/>
            <a:ext cx="5797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homogeneous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coordinates,</a:t>
            </a:r>
            <a:endParaRPr sz="32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85">
                <a:extLst>
                  <a:ext uri="{FF2B5EF4-FFF2-40B4-BE49-F238E27FC236}">
                    <a16:creationId xmlns:a16="http://schemas.microsoft.com/office/drawing/2014/main" id="{F4237699-DE97-731F-C3AA-9358F2500044}"/>
                  </a:ext>
                </a:extLst>
              </p:cNvPr>
              <p:cNvSpPr txBox="1"/>
              <p:nvPr/>
            </p:nvSpPr>
            <p:spPr>
              <a:xfrm>
                <a:off x="1214574" y="6789790"/>
                <a:ext cx="1345817" cy="1683346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8" name="CaixaDeTexto 85">
                <a:extLst>
                  <a:ext uri="{FF2B5EF4-FFF2-40B4-BE49-F238E27FC236}">
                    <a16:creationId xmlns:a16="http://schemas.microsoft.com/office/drawing/2014/main" id="{F4237699-DE97-731F-C3AA-9358F2500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574" y="6789790"/>
                <a:ext cx="1345817" cy="1683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ject 5">
            <a:extLst>
              <a:ext uri="{FF2B5EF4-FFF2-40B4-BE49-F238E27FC236}">
                <a16:creationId xmlns:a16="http://schemas.microsoft.com/office/drawing/2014/main" id="{24D626FF-82D6-E035-508D-DA0523F5C3E4}"/>
              </a:ext>
            </a:extLst>
          </p:cNvPr>
          <p:cNvSpPr txBox="1"/>
          <p:nvPr/>
        </p:nvSpPr>
        <p:spPr>
          <a:xfrm>
            <a:off x="2463800" y="7374923"/>
            <a:ext cx="2971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latin typeface="Arial"/>
                <a:cs typeface="Arial"/>
              </a:rPr>
              <a:t>is the 2D point</a:t>
            </a:r>
            <a:endParaRPr sz="32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85">
                <a:extLst>
                  <a:ext uri="{FF2B5EF4-FFF2-40B4-BE49-F238E27FC236}">
                    <a16:creationId xmlns:a16="http://schemas.microsoft.com/office/drawing/2014/main" id="{91C92570-AF4D-724F-8E8B-11E4B721D9A6}"/>
                  </a:ext>
                </a:extLst>
              </p:cNvPr>
              <p:cNvSpPr txBox="1"/>
              <p:nvPr/>
            </p:nvSpPr>
            <p:spPr>
              <a:xfrm>
                <a:off x="5010744" y="6797449"/>
                <a:ext cx="1893211" cy="1774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0" name="CaixaDeTexto 85">
                <a:extLst>
                  <a:ext uri="{FF2B5EF4-FFF2-40B4-BE49-F238E27FC236}">
                    <a16:creationId xmlns:a16="http://schemas.microsoft.com/office/drawing/2014/main" id="{91C92570-AF4D-724F-8E8B-11E4B721D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44" y="6797449"/>
                <a:ext cx="1893211" cy="1774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5">
            <a:extLst>
              <a:ext uri="{FF2B5EF4-FFF2-40B4-BE49-F238E27FC236}">
                <a16:creationId xmlns:a16="http://schemas.microsoft.com/office/drawing/2014/main" id="{9D78C470-7464-7B28-BC96-91E457ED3471}"/>
              </a:ext>
            </a:extLst>
          </p:cNvPr>
          <p:cNvSpPr txBox="1"/>
          <p:nvPr/>
        </p:nvSpPr>
        <p:spPr>
          <a:xfrm>
            <a:off x="6903955" y="7374923"/>
            <a:ext cx="2971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latin typeface="Arial"/>
                <a:cs typeface="Arial"/>
              </a:rPr>
              <a:t>w != 0. 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GAMES101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Lingqi</a:t>
            </a:r>
            <a:r>
              <a:rPr spc="-10" dirty="0"/>
              <a:t> </a:t>
            </a:r>
            <a:r>
              <a:rPr spc="-45" dirty="0"/>
              <a:t>Yan,</a:t>
            </a:r>
            <a:r>
              <a:rPr spc="-5" dirty="0"/>
              <a:t> </a:t>
            </a:r>
            <a:r>
              <a:rPr dirty="0"/>
              <a:t>UC</a:t>
            </a:r>
            <a:r>
              <a:rPr spc="-5" dirty="0"/>
              <a:t> </a:t>
            </a:r>
            <a:r>
              <a:rPr dirty="0"/>
              <a:t>Santa</a:t>
            </a:r>
            <a:r>
              <a:rPr spc="-10" dirty="0"/>
              <a:t> Barbara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8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Affine</a:t>
            </a:r>
            <a:r>
              <a:rPr spc="260" dirty="0"/>
              <a:t> </a:t>
            </a:r>
            <a:r>
              <a:rPr spc="-475" dirty="0"/>
              <a:t>T</a:t>
            </a:r>
            <a:r>
              <a:rPr spc="15" dirty="0"/>
              <a:t>ransfo</a:t>
            </a:r>
            <a:r>
              <a:rPr spc="100" dirty="0"/>
              <a:t>r</a:t>
            </a:r>
            <a:r>
              <a:rPr spc="15" dirty="0"/>
              <a:t>mations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602" y="1947051"/>
            <a:ext cx="7945120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b="1" dirty="0">
                <a:latin typeface="Trebuchet MS"/>
                <a:cs typeface="Trebuchet MS"/>
              </a:rPr>
              <a:t>Affine</a:t>
            </a:r>
            <a:r>
              <a:rPr sz="3550" b="1" spc="-80" dirty="0">
                <a:latin typeface="Trebuchet MS"/>
                <a:cs typeface="Trebuchet MS"/>
              </a:rPr>
              <a:t> </a:t>
            </a:r>
            <a:r>
              <a:rPr sz="3550" b="1" spc="70" dirty="0">
                <a:latin typeface="Trebuchet MS"/>
                <a:cs typeface="Trebuchet MS"/>
              </a:rPr>
              <a:t>map</a:t>
            </a:r>
            <a:r>
              <a:rPr sz="3550" b="1" spc="-75" dirty="0">
                <a:latin typeface="Trebuchet MS"/>
                <a:cs typeface="Trebuchet MS"/>
              </a:rPr>
              <a:t> </a:t>
            </a:r>
            <a:r>
              <a:rPr sz="3550" b="1" spc="270" dirty="0">
                <a:latin typeface="Trebuchet MS"/>
                <a:cs typeface="Trebuchet MS"/>
              </a:rPr>
              <a:t>=</a:t>
            </a:r>
            <a:r>
              <a:rPr sz="3550" b="1" spc="-75" dirty="0">
                <a:latin typeface="Trebuchet MS"/>
                <a:cs typeface="Trebuchet MS"/>
              </a:rPr>
              <a:t> </a:t>
            </a:r>
            <a:r>
              <a:rPr sz="3550" b="1" spc="-45" dirty="0">
                <a:latin typeface="Trebuchet MS"/>
                <a:cs typeface="Trebuchet MS"/>
              </a:rPr>
              <a:t>linear</a:t>
            </a:r>
            <a:r>
              <a:rPr sz="3550" b="1" spc="-80" dirty="0">
                <a:latin typeface="Trebuchet MS"/>
                <a:cs typeface="Trebuchet MS"/>
              </a:rPr>
              <a:t> </a:t>
            </a:r>
            <a:r>
              <a:rPr sz="3550" b="1" spc="70" dirty="0">
                <a:latin typeface="Trebuchet MS"/>
                <a:cs typeface="Trebuchet MS"/>
              </a:rPr>
              <a:t>map</a:t>
            </a:r>
            <a:r>
              <a:rPr sz="3550" b="1" spc="-75" dirty="0">
                <a:latin typeface="Trebuchet MS"/>
                <a:cs typeface="Trebuchet MS"/>
              </a:rPr>
              <a:t> </a:t>
            </a:r>
            <a:r>
              <a:rPr sz="3550" b="1" spc="270" dirty="0">
                <a:latin typeface="Trebuchet MS"/>
                <a:cs typeface="Trebuchet MS"/>
              </a:rPr>
              <a:t>+</a:t>
            </a:r>
            <a:r>
              <a:rPr sz="3550" b="1" spc="-75" dirty="0">
                <a:latin typeface="Trebuchet MS"/>
                <a:cs typeface="Trebuchet MS"/>
              </a:rPr>
              <a:t> </a:t>
            </a:r>
            <a:r>
              <a:rPr sz="3550" b="1" spc="-10" dirty="0">
                <a:latin typeface="Trebuchet MS"/>
                <a:cs typeface="Trebuchet MS"/>
              </a:rPr>
              <a:t>translation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602" y="5026660"/>
            <a:ext cx="6830695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b="1" spc="85" dirty="0">
                <a:latin typeface="Trebuchet MS"/>
                <a:cs typeface="Trebuchet MS"/>
              </a:rPr>
              <a:t>Using</a:t>
            </a:r>
            <a:r>
              <a:rPr sz="3550" b="1" dirty="0">
                <a:latin typeface="Trebuchet MS"/>
                <a:cs typeface="Trebuchet MS"/>
              </a:rPr>
              <a:t> </a:t>
            </a:r>
            <a:r>
              <a:rPr sz="3550" b="1" spc="80" dirty="0">
                <a:latin typeface="Trebuchet MS"/>
                <a:cs typeface="Trebuchet MS"/>
              </a:rPr>
              <a:t>homogenous</a:t>
            </a:r>
            <a:r>
              <a:rPr sz="3550" b="1" spc="5" dirty="0">
                <a:latin typeface="Trebuchet MS"/>
                <a:cs typeface="Trebuchet MS"/>
              </a:rPr>
              <a:t> </a:t>
            </a:r>
            <a:r>
              <a:rPr sz="3550" b="1" spc="-10" dirty="0">
                <a:latin typeface="Trebuchet MS"/>
                <a:cs typeface="Trebuchet MS"/>
              </a:rPr>
              <a:t>coordinates: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EC5A2BA9-2EF4-F710-EA7F-FE1AA3EAB82B}"/>
              </a:ext>
            </a:extLst>
          </p:cNvPr>
          <p:cNvSpPr txBox="1"/>
          <p:nvPr/>
        </p:nvSpPr>
        <p:spPr>
          <a:xfrm>
            <a:off x="4390194" y="3337408"/>
            <a:ext cx="445134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1070" dirty="0">
                <a:latin typeface="Trebuchet MS"/>
                <a:cs typeface="Trebuchet MS"/>
              </a:rPr>
              <a:t>=</a:t>
            </a:r>
            <a:endParaRPr sz="4250"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D53BBF-1EBC-BFC1-D1C8-31BCE20AFAFB}"/>
                  </a:ext>
                </a:extLst>
              </p:cNvPr>
              <p:cNvSpPr txBox="1"/>
              <p:nvPr/>
            </p:nvSpPr>
            <p:spPr>
              <a:xfrm>
                <a:off x="5269163" y="3184437"/>
                <a:ext cx="1516381" cy="96879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D53BBF-1EBC-BFC1-D1C8-31BCE20AF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163" y="3184437"/>
                <a:ext cx="1516381" cy="968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77B87A0-E157-EC4C-F344-393D16FF3A3A}"/>
                  </a:ext>
                </a:extLst>
              </p:cNvPr>
              <p:cNvSpPr txBox="1"/>
              <p:nvPr/>
            </p:nvSpPr>
            <p:spPr>
              <a:xfrm>
                <a:off x="6338396" y="3184437"/>
                <a:ext cx="1516381" cy="96879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77B87A0-E157-EC4C-F344-393D16FF3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96" y="3184437"/>
                <a:ext cx="1516381" cy="968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55597D-4FC4-EB9F-4D6F-0D292BD58273}"/>
                  </a:ext>
                </a:extLst>
              </p:cNvPr>
              <p:cNvSpPr txBox="1"/>
              <p:nvPr/>
            </p:nvSpPr>
            <p:spPr>
              <a:xfrm>
                <a:off x="2989960" y="3151287"/>
                <a:ext cx="1516381" cy="103509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55597D-4FC4-EB9F-4D6F-0D292BD5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960" y="3151287"/>
                <a:ext cx="1516381" cy="10350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D37A1C5-761C-A1D5-B890-2F2970E8961F}"/>
                  </a:ext>
                </a:extLst>
              </p:cNvPr>
              <p:cNvSpPr txBox="1"/>
              <p:nvPr/>
            </p:nvSpPr>
            <p:spPr>
              <a:xfrm>
                <a:off x="6994662" y="3171883"/>
                <a:ext cx="1516381" cy="1015984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00000"/>
                    </a:solidFill>
                  </a:rPr>
                  <a:t> +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D37A1C5-761C-A1D5-B890-2F2970E89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662" y="3171883"/>
                <a:ext cx="1516381" cy="1015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85">
                <a:extLst>
                  <a:ext uri="{FF2B5EF4-FFF2-40B4-BE49-F238E27FC236}">
                    <a16:creationId xmlns:a16="http://schemas.microsoft.com/office/drawing/2014/main" id="{9CEBE816-0B71-6C63-9E19-B2B13C0C8DA3}"/>
                  </a:ext>
                </a:extLst>
              </p:cNvPr>
              <p:cNvSpPr txBox="1"/>
              <p:nvPr/>
            </p:nvSpPr>
            <p:spPr>
              <a:xfrm>
                <a:off x="3344383" y="6011206"/>
                <a:ext cx="1418850" cy="1769267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40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40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5" name="CaixaDeTexto 85">
                <a:extLst>
                  <a:ext uri="{FF2B5EF4-FFF2-40B4-BE49-F238E27FC236}">
                    <a16:creationId xmlns:a16="http://schemas.microsoft.com/office/drawing/2014/main" id="{9CEBE816-0B71-6C63-9E19-B2B13C0C8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83" y="6011206"/>
                <a:ext cx="1418850" cy="17692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AA782C-1088-7C40-3838-4C17EA4093B8}"/>
                  </a:ext>
                </a:extLst>
              </p:cNvPr>
              <p:cNvSpPr txBox="1"/>
              <p:nvPr/>
            </p:nvSpPr>
            <p:spPr>
              <a:xfrm>
                <a:off x="4989219" y="6621316"/>
                <a:ext cx="564578" cy="53860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9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AA782C-1088-7C40-3838-4C17EA409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219" y="6621316"/>
                <a:ext cx="564578" cy="5386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E11C68A-D5EE-35BE-27C8-41B1127ED2A0}"/>
                  </a:ext>
                </a:extLst>
              </p:cNvPr>
              <p:cNvSpPr txBox="1"/>
              <p:nvPr/>
            </p:nvSpPr>
            <p:spPr>
              <a:xfrm>
                <a:off x="5666293" y="5833805"/>
                <a:ext cx="4376967" cy="207402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4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E11C68A-D5EE-35BE-27C8-41B1127ED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293" y="5833805"/>
                <a:ext cx="4376967" cy="20740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602" y="411762"/>
            <a:ext cx="5864225" cy="784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0" dirty="0"/>
              <a:t>2D</a:t>
            </a:r>
            <a:r>
              <a:rPr spc="-15" dirty="0"/>
              <a:t> </a:t>
            </a:r>
            <a:r>
              <a:rPr spc="-475" dirty="0"/>
              <a:t>T</a:t>
            </a:r>
            <a:r>
              <a:rPr spc="15" dirty="0"/>
              <a:t>ransfo</a:t>
            </a:r>
            <a:r>
              <a:rPr spc="100" dirty="0"/>
              <a:t>r</a:t>
            </a:r>
            <a:r>
              <a:rPr spc="15" dirty="0"/>
              <a:t>mations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602" y="1947051"/>
            <a:ext cx="1121410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b="1" spc="-10" dirty="0">
                <a:latin typeface="Trebuchet MS"/>
                <a:cs typeface="Trebuchet MS"/>
              </a:rPr>
              <a:t>Scale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602" y="4114517"/>
            <a:ext cx="1831975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b="1" spc="-10" dirty="0">
                <a:latin typeface="Trebuchet MS"/>
                <a:cs typeface="Trebuchet MS"/>
              </a:rPr>
              <a:t>Rotation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602" y="6281984"/>
            <a:ext cx="2309495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b="1" spc="-70" dirty="0">
                <a:latin typeface="Trebuchet MS"/>
                <a:cs typeface="Trebuchet MS"/>
              </a:rPr>
              <a:t>Translation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296" y="7859725"/>
            <a:ext cx="72009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42290" algn="l"/>
              </a:tabLst>
            </a:pPr>
            <a:r>
              <a:rPr sz="2200" i="1" spc="415" dirty="0">
                <a:latin typeface="Times New Roman"/>
                <a:cs typeface="Times New Roman"/>
              </a:rPr>
              <a:t>x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i="1" spc="260" dirty="0"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7454" y="7677228"/>
            <a:ext cx="207581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43915" algn="l"/>
                <a:tab pos="1365250" algn="l"/>
                <a:tab pos="1747520" algn="l"/>
              </a:tabLst>
            </a:pPr>
            <a:r>
              <a:rPr sz="3200" spc="360" dirty="0">
                <a:latin typeface="Cambria"/>
                <a:cs typeface="Cambria"/>
              </a:rPr>
              <a:t>T</a:t>
            </a:r>
            <a:r>
              <a:rPr sz="3200" spc="360" dirty="0">
                <a:latin typeface="Calibri"/>
                <a:cs typeface="Calibri"/>
              </a:rPr>
              <a:t>(</a:t>
            </a:r>
            <a:r>
              <a:rPr sz="3200" i="1" spc="360" dirty="0">
                <a:latin typeface="Adobe Clean SemiCondensed"/>
                <a:cs typeface="Adobe Clean SemiCondensed"/>
              </a:rPr>
              <a:t>t</a:t>
            </a:r>
            <a:r>
              <a:rPr sz="3200" i="1" dirty="0">
                <a:latin typeface="Adobe Clean SemiCondensed"/>
                <a:cs typeface="Adobe Clean SemiCondensed"/>
              </a:rPr>
              <a:t>	</a:t>
            </a:r>
            <a:r>
              <a:rPr sz="3200" i="1" spc="215" dirty="0">
                <a:latin typeface="Adobe Clean SemiCondensed"/>
                <a:cs typeface="Adobe Clean SemiCondensed"/>
              </a:rPr>
              <a:t>,</a:t>
            </a:r>
            <a:r>
              <a:rPr sz="3200" i="1" spc="-165" dirty="0">
                <a:latin typeface="Adobe Clean SemiCondensed"/>
                <a:cs typeface="Adobe Clean SemiCondensed"/>
              </a:rPr>
              <a:t> </a:t>
            </a:r>
            <a:r>
              <a:rPr sz="3200" i="1" spc="204" dirty="0">
                <a:latin typeface="Adobe Clean SemiCondensed"/>
                <a:cs typeface="Adobe Clean SemiCondensed"/>
              </a:rPr>
              <a:t>t</a:t>
            </a:r>
            <a:r>
              <a:rPr sz="3200" i="1" dirty="0">
                <a:latin typeface="Adobe Clean SemiCondensed"/>
                <a:cs typeface="Adobe Clean SemiCondensed"/>
              </a:rPr>
              <a:t>	</a:t>
            </a:r>
            <a:r>
              <a:rPr sz="3200" spc="210" dirty="0">
                <a:latin typeface="Calibri"/>
                <a:cs typeface="Calibri"/>
              </a:rPr>
              <a:t>)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825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0594" y="2847455"/>
            <a:ext cx="76327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85470" algn="l"/>
              </a:tabLst>
            </a:pPr>
            <a:r>
              <a:rPr sz="2200" i="1" spc="415" dirty="0">
                <a:latin typeface="Times New Roman"/>
                <a:cs typeface="Times New Roman"/>
              </a:rPr>
              <a:t>x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i="1" spc="260" dirty="0"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4762" y="2664957"/>
            <a:ext cx="20967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21690" algn="l"/>
                <a:tab pos="1386205" algn="l"/>
                <a:tab pos="1768475" algn="l"/>
              </a:tabLst>
            </a:pPr>
            <a:r>
              <a:rPr sz="3200" spc="330" dirty="0">
                <a:latin typeface="Trebuchet MS"/>
                <a:cs typeface="Trebuchet MS"/>
              </a:rPr>
              <a:t>S</a:t>
            </a:r>
            <a:r>
              <a:rPr sz="3200" spc="330" dirty="0">
                <a:latin typeface="Calibri"/>
                <a:cs typeface="Calibri"/>
              </a:rPr>
              <a:t>(</a:t>
            </a:r>
            <a:r>
              <a:rPr sz="3200" i="1" spc="330" dirty="0">
                <a:latin typeface="Adobe Clean SemiCondensed"/>
                <a:cs typeface="Adobe Clean SemiCondensed"/>
              </a:rPr>
              <a:t>s</a:t>
            </a:r>
            <a:r>
              <a:rPr sz="3200" i="1" dirty="0">
                <a:latin typeface="Adobe Clean SemiCondensed"/>
                <a:cs typeface="Adobe Clean SemiCondensed"/>
              </a:rPr>
              <a:t>	</a:t>
            </a:r>
            <a:r>
              <a:rPr sz="3200" i="1" spc="215" dirty="0">
                <a:latin typeface="Adobe Clean SemiCondensed"/>
                <a:cs typeface="Adobe Clean SemiCondensed"/>
              </a:rPr>
              <a:t>,</a:t>
            </a:r>
            <a:r>
              <a:rPr sz="3200" i="1" spc="-165" dirty="0">
                <a:latin typeface="Adobe Clean SemiCondensed"/>
                <a:cs typeface="Adobe Clean SemiCondensed"/>
              </a:rPr>
              <a:t> </a:t>
            </a:r>
            <a:r>
              <a:rPr sz="3200" i="1" spc="275" dirty="0">
                <a:latin typeface="Adobe Clean SemiCondensed"/>
                <a:cs typeface="Adobe Clean SemiCondensed"/>
              </a:rPr>
              <a:t>s</a:t>
            </a:r>
            <a:r>
              <a:rPr sz="3200" i="1" dirty="0">
                <a:latin typeface="Adobe Clean SemiCondensed"/>
                <a:cs typeface="Adobe Clean SemiCondensed"/>
              </a:rPr>
              <a:t>	</a:t>
            </a:r>
            <a:r>
              <a:rPr sz="3200" spc="210" dirty="0">
                <a:latin typeface="Calibri"/>
                <a:cs typeface="Calibri"/>
              </a:rPr>
              <a:t>)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825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77456" y="5022077"/>
            <a:ext cx="14909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62685" algn="l"/>
              </a:tabLst>
            </a:pPr>
            <a:r>
              <a:rPr sz="3200" spc="290" dirty="0">
                <a:latin typeface="Cambria"/>
                <a:cs typeface="Cambria"/>
              </a:rPr>
              <a:t>R(</a:t>
            </a:r>
            <a:r>
              <a:rPr sz="3200" i="1" spc="290" dirty="0">
                <a:latin typeface="Adobe Clean SemiCondensed"/>
                <a:cs typeface="Adobe Clean SemiCondensed"/>
              </a:rPr>
              <a:t>a</a:t>
            </a:r>
            <a:r>
              <a:rPr sz="3200" spc="290" dirty="0">
                <a:latin typeface="Cambria"/>
                <a:cs typeface="Cambria"/>
              </a:rPr>
              <a:t>)</a:t>
            </a:r>
            <a:r>
              <a:rPr sz="3200" dirty="0">
                <a:latin typeface="Cambria"/>
                <a:cs typeface="Cambria"/>
              </a:rPr>
              <a:t>	</a:t>
            </a:r>
            <a:r>
              <a:rPr sz="3200" spc="655" dirty="0">
                <a:latin typeface="Cambria"/>
                <a:cs typeface="Cambria"/>
              </a:rPr>
              <a:t>=</a:t>
            </a:r>
            <a:endParaRPr sz="3200" dirty="0">
              <a:latin typeface="Cambria"/>
              <a:cs typeface="Cambri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A56638-D5BF-86FC-F1AD-EA3BE1DB3887}"/>
                  </a:ext>
                </a:extLst>
              </p:cNvPr>
              <p:cNvSpPr txBox="1"/>
              <p:nvPr/>
            </p:nvSpPr>
            <p:spPr>
              <a:xfrm>
                <a:off x="7169552" y="1915157"/>
                <a:ext cx="3367781" cy="207402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A56638-D5BF-86FC-F1AD-EA3BE1DB3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552" y="1915157"/>
                <a:ext cx="3367781" cy="20740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A229DB3-E6CE-FE04-9CE5-113E34370D06}"/>
                  </a:ext>
                </a:extLst>
              </p:cNvPr>
              <p:cNvSpPr txBox="1"/>
              <p:nvPr/>
            </p:nvSpPr>
            <p:spPr>
              <a:xfrm>
                <a:off x="5968436" y="4364854"/>
                <a:ext cx="4644861" cy="1720151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m:rPr>
                                    <m:nor/>
                                  </m:rPr>
                                  <a:rPr lang="en-US" sz="4000" i="1" spc="290" dirty="0" smtClean="0">
                                    <a:latin typeface="Adobe Clean SemiCondensed"/>
                                    <a:cs typeface="Adobe Clean SemiCondensed"/>
                                  </a:rPr>
                                  <m:t>a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nor/>
                                  </m:rPr>
                                  <a:rPr lang="en-US" sz="4000" i="1" spc="290" dirty="0" smtClean="0">
                                    <a:latin typeface="Adobe Clean SemiCondensed"/>
                                    <a:cs typeface="Adobe Clean SemiCondensed"/>
                                  </a:rPr>
                                  <m:t>a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nor/>
                                  </m:rPr>
                                  <a:rPr lang="en-US" sz="4000" i="1" spc="290" dirty="0" smtClean="0">
                                    <a:latin typeface="Adobe Clean SemiCondensed"/>
                                    <a:cs typeface="Adobe Clean SemiCondensed"/>
                                  </a:rPr>
                                  <m:t>a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m:rPr>
                                    <m:nor/>
                                  </m:rPr>
                                  <a:rPr lang="en-US" sz="4000" i="1" spc="290" dirty="0" smtClean="0">
                                    <a:latin typeface="Adobe Clean SemiCondensed"/>
                                    <a:cs typeface="Adobe Clean SemiCondensed"/>
                                  </a:rPr>
                                  <m:t>a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A229DB3-E6CE-FE04-9CE5-113E34370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436" y="4364854"/>
                <a:ext cx="4644861" cy="1720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3B72AC-1302-16FF-E609-075B0B615867}"/>
                  </a:ext>
                </a:extLst>
              </p:cNvPr>
              <p:cNvSpPr txBox="1"/>
              <p:nvPr/>
            </p:nvSpPr>
            <p:spPr>
              <a:xfrm>
                <a:off x="7339893" y="6801428"/>
                <a:ext cx="3082190" cy="207402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4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4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3B72AC-1302-16FF-E609-075B0B615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893" y="6801428"/>
                <a:ext cx="3082190" cy="2074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602" y="411762"/>
            <a:ext cx="5385435" cy="784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Inverse</a:t>
            </a:r>
            <a:r>
              <a:rPr spc="140" dirty="0"/>
              <a:t> </a:t>
            </a:r>
            <a:r>
              <a:rPr spc="-455" dirty="0"/>
              <a:t>T</a:t>
            </a:r>
            <a:r>
              <a:rPr spc="35" dirty="0"/>
              <a:t>ransfo</a:t>
            </a:r>
            <a:r>
              <a:rPr spc="120" dirty="0"/>
              <a:t>r</a:t>
            </a:r>
            <a:r>
              <a:rPr spc="35"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4406" y="6891675"/>
            <a:ext cx="121031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375" b="1" spc="1604" baseline="-22875" dirty="0">
                <a:latin typeface="Calibri"/>
                <a:cs typeface="Calibri"/>
              </a:rPr>
              <a:t>M</a:t>
            </a:r>
            <a:r>
              <a:rPr sz="2950" i="1" spc="1070" dirty="0">
                <a:latin typeface="Verdana"/>
                <a:cs typeface="Verdana"/>
              </a:rPr>
              <a:t>-</a:t>
            </a:r>
            <a:r>
              <a:rPr sz="2950" spc="-50" dirty="0">
                <a:latin typeface="Cambria"/>
                <a:cs typeface="Cambria"/>
              </a:rPr>
              <a:t>1</a:t>
            </a:r>
            <a:endParaRPr sz="295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80171" y="7108685"/>
            <a:ext cx="2318385" cy="1614170"/>
            <a:chOff x="4380171" y="7108685"/>
            <a:chExt cx="2318385" cy="1614170"/>
          </a:xfrm>
        </p:grpSpPr>
        <p:sp>
          <p:nvSpPr>
            <p:cNvPr id="5" name="object 5"/>
            <p:cNvSpPr/>
            <p:nvPr/>
          </p:nvSpPr>
          <p:spPr>
            <a:xfrm>
              <a:off x="4515456" y="7836603"/>
              <a:ext cx="760095" cy="760095"/>
            </a:xfrm>
            <a:custGeom>
              <a:avLst/>
              <a:gdLst/>
              <a:ahLst/>
              <a:cxnLst/>
              <a:rect l="l" t="t" r="r" b="b"/>
              <a:pathLst>
                <a:path w="760095" h="760095">
                  <a:moveTo>
                    <a:pt x="0" y="0"/>
                  </a:moveTo>
                  <a:lnTo>
                    <a:pt x="759951" y="0"/>
                  </a:lnTo>
                  <a:lnTo>
                    <a:pt x="759951" y="759951"/>
                  </a:lnTo>
                  <a:lnTo>
                    <a:pt x="0" y="759951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741" y="7886966"/>
              <a:ext cx="655348" cy="65646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13709" y="7270341"/>
              <a:ext cx="0" cy="1452245"/>
            </a:xfrm>
            <a:custGeom>
              <a:avLst/>
              <a:gdLst/>
              <a:ahLst/>
              <a:cxnLst/>
              <a:rect l="l" t="t" r="r" b="b"/>
              <a:pathLst>
                <a:path h="1452245">
                  <a:moveTo>
                    <a:pt x="0" y="1452049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21592" y="710868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4">
                  <a:moveTo>
                    <a:pt x="92116" y="0"/>
                  </a:moveTo>
                  <a:lnTo>
                    <a:pt x="0" y="184233"/>
                  </a:lnTo>
                  <a:lnTo>
                    <a:pt x="184233" y="184233"/>
                  </a:lnTo>
                  <a:lnTo>
                    <a:pt x="92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80171" y="8597748"/>
              <a:ext cx="1458595" cy="0"/>
            </a:xfrm>
            <a:custGeom>
              <a:avLst/>
              <a:gdLst/>
              <a:ahLst/>
              <a:cxnLst/>
              <a:rect l="l" t="t" r="r" b="b"/>
              <a:pathLst>
                <a:path w="1458595">
                  <a:moveTo>
                    <a:pt x="0" y="0"/>
                  </a:moveTo>
                  <a:lnTo>
                    <a:pt x="1435458" y="0"/>
                  </a:lnTo>
                  <a:lnTo>
                    <a:pt x="1458035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15629" y="8505630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4">
                  <a:moveTo>
                    <a:pt x="0" y="0"/>
                  </a:moveTo>
                  <a:lnTo>
                    <a:pt x="0" y="184234"/>
                  </a:lnTo>
                  <a:lnTo>
                    <a:pt x="184233" y="9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09015" y="7982610"/>
              <a:ext cx="489584" cy="0"/>
            </a:xfrm>
            <a:custGeom>
              <a:avLst/>
              <a:gdLst/>
              <a:ahLst/>
              <a:cxnLst/>
              <a:rect l="l" t="t" r="r" b="b"/>
              <a:pathLst>
                <a:path w="489584">
                  <a:moveTo>
                    <a:pt x="0" y="0"/>
                  </a:moveTo>
                  <a:lnTo>
                    <a:pt x="31608" y="0"/>
                  </a:lnTo>
                  <a:lnTo>
                    <a:pt x="489414" y="0"/>
                  </a:lnTo>
                </a:path>
              </a:pathLst>
            </a:custGeom>
            <a:ln w="63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91365" y="7857981"/>
              <a:ext cx="249554" cy="249554"/>
            </a:xfrm>
            <a:custGeom>
              <a:avLst/>
              <a:gdLst/>
              <a:ahLst/>
              <a:cxnLst/>
              <a:rect l="l" t="t" r="r" b="b"/>
              <a:pathLst>
                <a:path w="249554" h="249554">
                  <a:moveTo>
                    <a:pt x="249259" y="0"/>
                  </a:moveTo>
                  <a:lnTo>
                    <a:pt x="0" y="124628"/>
                  </a:lnTo>
                  <a:lnTo>
                    <a:pt x="249259" y="249259"/>
                  </a:lnTo>
                  <a:lnTo>
                    <a:pt x="249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004936" y="7108685"/>
            <a:ext cx="1619885" cy="1614170"/>
            <a:chOff x="7004936" y="7108685"/>
            <a:chExt cx="1619885" cy="1614170"/>
          </a:xfrm>
        </p:grpSpPr>
        <p:sp>
          <p:nvSpPr>
            <p:cNvPr id="14" name="object 14"/>
            <p:cNvSpPr/>
            <p:nvPr/>
          </p:nvSpPr>
          <p:spPr>
            <a:xfrm>
              <a:off x="7138474" y="7270341"/>
              <a:ext cx="0" cy="1452245"/>
            </a:xfrm>
            <a:custGeom>
              <a:avLst/>
              <a:gdLst/>
              <a:ahLst/>
              <a:cxnLst/>
              <a:rect l="l" t="t" r="r" b="b"/>
              <a:pathLst>
                <a:path h="1452245">
                  <a:moveTo>
                    <a:pt x="0" y="1452049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46357" y="710868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4">
                  <a:moveTo>
                    <a:pt x="92116" y="0"/>
                  </a:moveTo>
                  <a:lnTo>
                    <a:pt x="0" y="184233"/>
                  </a:lnTo>
                  <a:lnTo>
                    <a:pt x="184235" y="184233"/>
                  </a:lnTo>
                  <a:lnTo>
                    <a:pt x="92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04936" y="8597748"/>
              <a:ext cx="1458595" cy="0"/>
            </a:xfrm>
            <a:custGeom>
              <a:avLst/>
              <a:gdLst/>
              <a:ahLst/>
              <a:cxnLst/>
              <a:rect l="l" t="t" r="r" b="b"/>
              <a:pathLst>
                <a:path w="1458595">
                  <a:moveTo>
                    <a:pt x="0" y="0"/>
                  </a:moveTo>
                  <a:lnTo>
                    <a:pt x="1435458" y="0"/>
                  </a:lnTo>
                  <a:lnTo>
                    <a:pt x="1458035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40394" y="8505630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4">
                  <a:moveTo>
                    <a:pt x="0" y="0"/>
                  </a:moveTo>
                  <a:lnTo>
                    <a:pt x="0" y="184234"/>
                  </a:lnTo>
                  <a:lnTo>
                    <a:pt x="184233" y="9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62986" y="7506340"/>
              <a:ext cx="1075055" cy="1075055"/>
            </a:xfrm>
            <a:custGeom>
              <a:avLst/>
              <a:gdLst/>
              <a:ahLst/>
              <a:cxnLst/>
              <a:rect l="l" t="t" r="r" b="b"/>
              <a:pathLst>
                <a:path w="1075054" h="1075054">
                  <a:moveTo>
                    <a:pt x="0" y="537367"/>
                  </a:moveTo>
                  <a:lnTo>
                    <a:pt x="537367" y="0"/>
                  </a:lnTo>
                  <a:lnTo>
                    <a:pt x="1074734" y="537367"/>
                  </a:lnTo>
                  <a:lnTo>
                    <a:pt x="537367" y="1074734"/>
                  </a:lnTo>
                  <a:lnTo>
                    <a:pt x="0" y="537367"/>
                  </a:lnTo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4209" y="7577547"/>
              <a:ext cx="932320" cy="93231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4380171" y="4744731"/>
            <a:ext cx="2318385" cy="1614170"/>
            <a:chOff x="4380171" y="4744731"/>
            <a:chExt cx="2318385" cy="1614170"/>
          </a:xfrm>
        </p:grpSpPr>
        <p:sp>
          <p:nvSpPr>
            <p:cNvPr id="21" name="object 21"/>
            <p:cNvSpPr/>
            <p:nvPr/>
          </p:nvSpPr>
          <p:spPr>
            <a:xfrm>
              <a:off x="4515456" y="5472649"/>
              <a:ext cx="760095" cy="760095"/>
            </a:xfrm>
            <a:custGeom>
              <a:avLst/>
              <a:gdLst/>
              <a:ahLst/>
              <a:cxnLst/>
              <a:rect l="l" t="t" r="r" b="b"/>
              <a:pathLst>
                <a:path w="760095" h="760095">
                  <a:moveTo>
                    <a:pt x="0" y="0"/>
                  </a:moveTo>
                  <a:lnTo>
                    <a:pt x="759951" y="0"/>
                  </a:lnTo>
                  <a:lnTo>
                    <a:pt x="759951" y="759951"/>
                  </a:lnTo>
                  <a:lnTo>
                    <a:pt x="0" y="759951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9741" y="5527039"/>
              <a:ext cx="655348" cy="65524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513709" y="4906387"/>
              <a:ext cx="0" cy="1452245"/>
            </a:xfrm>
            <a:custGeom>
              <a:avLst/>
              <a:gdLst/>
              <a:ahLst/>
              <a:cxnLst/>
              <a:rect l="l" t="t" r="r" b="b"/>
              <a:pathLst>
                <a:path h="1452245">
                  <a:moveTo>
                    <a:pt x="0" y="1452049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21592" y="4744731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92116" y="0"/>
                  </a:moveTo>
                  <a:lnTo>
                    <a:pt x="0" y="184233"/>
                  </a:lnTo>
                  <a:lnTo>
                    <a:pt x="184233" y="184233"/>
                  </a:lnTo>
                  <a:lnTo>
                    <a:pt x="92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80171" y="6233793"/>
              <a:ext cx="1458595" cy="0"/>
            </a:xfrm>
            <a:custGeom>
              <a:avLst/>
              <a:gdLst/>
              <a:ahLst/>
              <a:cxnLst/>
              <a:rect l="l" t="t" r="r" b="b"/>
              <a:pathLst>
                <a:path w="1458595">
                  <a:moveTo>
                    <a:pt x="0" y="0"/>
                  </a:moveTo>
                  <a:lnTo>
                    <a:pt x="1435458" y="0"/>
                  </a:lnTo>
                  <a:lnTo>
                    <a:pt x="1458035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15629" y="6141676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0" y="0"/>
                  </a:moveTo>
                  <a:lnTo>
                    <a:pt x="0" y="184235"/>
                  </a:lnTo>
                  <a:lnTo>
                    <a:pt x="184233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91365" y="5618656"/>
              <a:ext cx="551815" cy="0"/>
            </a:xfrm>
            <a:custGeom>
              <a:avLst/>
              <a:gdLst/>
              <a:ahLst/>
              <a:cxnLst/>
              <a:rect l="l" t="t" r="r" b="b"/>
              <a:pathLst>
                <a:path w="551815">
                  <a:moveTo>
                    <a:pt x="0" y="0"/>
                  </a:moveTo>
                  <a:lnTo>
                    <a:pt x="520119" y="0"/>
                  </a:lnTo>
                  <a:lnTo>
                    <a:pt x="551728" y="0"/>
                  </a:lnTo>
                </a:path>
              </a:pathLst>
            </a:custGeom>
            <a:ln w="63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49171" y="5494027"/>
              <a:ext cx="249554" cy="249554"/>
            </a:xfrm>
            <a:custGeom>
              <a:avLst/>
              <a:gdLst/>
              <a:ahLst/>
              <a:cxnLst/>
              <a:rect l="l" t="t" r="r" b="b"/>
              <a:pathLst>
                <a:path w="249554" h="249554">
                  <a:moveTo>
                    <a:pt x="0" y="0"/>
                  </a:moveTo>
                  <a:lnTo>
                    <a:pt x="62313" y="124628"/>
                  </a:lnTo>
                  <a:lnTo>
                    <a:pt x="0" y="249259"/>
                  </a:lnTo>
                  <a:lnTo>
                    <a:pt x="249257" y="124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004936" y="4744731"/>
            <a:ext cx="1619885" cy="1614170"/>
            <a:chOff x="7004936" y="4744731"/>
            <a:chExt cx="1619885" cy="1614170"/>
          </a:xfrm>
        </p:grpSpPr>
        <p:sp>
          <p:nvSpPr>
            <p:cNvPr id="30" name="object 30"/>
            <p:cNvSpPr/>
            <p:nvPr/>
          </p:nvSpPr>
          <p:spPr>
            <a:xfrm>
              <a:off x="7138474" y="4906387"/>
              <a:ext cx="0" cy="1452245"/>
            </a:xfrm>
            <a:custGeom>
              <a:avLst/>
              <a:gdLst/>
              <a:ahLst/>
              <a:cxnLst/>
              <a:rect l="l" t="t" r="r" b="b"/>
              <a:pathLst>
                <a:path h="1452245">
                  <a:moveTo>
                    <a:pt x="0" y="1452049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46357" y="4744731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6" y="0"/>
                  </a:moveTo>
                  <a:lnTo>
                    <a:pt x="0" y="184233"/>
                  </a:lnTo>
                  <a:lnTo>
                    <a:pt x="184235" y="184233"/>
                  </a:lnTo>
                  <a:lnTo>
                    <a:pt x="92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04936" y="6233793"/>
              <a:ext cx="1458595" cy="0"/>
            </a:xfrm>
            <a:custGeom>
              <a:avLst/>
              <a:gdLst/>
              <a:ahLst/>
              <a:cxnLst/>
              <a:rect l="l" t="t" r="r" b="b"/>
              <a:pathLst>
                <a:path w="1458595">
                  <a:moveTo>
                    <a:pt x="0" y="0"/>
                  </a:moveTo>
                  <a:lnTo>
                    <a:pt x="1435458" y="0"/>
                  </a:lnTo>
                  <a:lnTo>
                    <a:pt x="1458035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40394" y="6141676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0" y="0"/>
                  </a:moveTo>
                  <a:lnTo>
                    <a:pt x="0" y="184235"/>
                  </a:lnTo>
                  <a:lnTo>
                    <a:pt x="184233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62986" y="5142386"/>
              <a:ext cx="1075055" cy="1075055"/>
            </a:xfrm>
            <a:custGeom>
              <a:avLst/>
              <a:gdLst/>
              <a:ahLst/>
              <a:cxnLst/>
              <a:rect l="l" t="t" r="r" b="b"/>
              <a:pathLst>
                <a:path w="1075054" h="1075054">
                  <a:moveTo>
                    <a:pt x="0" y="537367"/>
                  </a:moveTo>
                  <a:lnTo>
                    <a:pt x="537367" y="0"/>
                  </a:lnTo>
                  <a:lnTo>
                    <a:pt x="1074734" y="537367"/>
                  </a:lnTo>
                  <a:lnTo>
                    <a:pt x="537367" y="1074734"/>
                  </a:lnTo>
                  <a:lnTo>
                    <a:pt x="0" y="537367"/>
                  </a:lnTo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4209" y="5213593"/>
              <a:ext cx="932320" cy="93232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630202" y="1640570"/>
            <a:ext cx="11128375" cy="37084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304155">
              <a:lnSpc>
                <a:spcPct val="100000"/>
              </a:lnSpc>
              <a:spcBef>
                <a:spcPts val="125"/>
              </a:spcBef>
            </a:pPr>
            <a:r>
              <a:rPr sz="6225" b="1" spc="1725" baseline="-22757" dirty="0">
                <a:latin typeface="Calibri"/>
                <a:cs typeface="Calibri"/>
              </a:rPr>
              <a:t>M</a:t>
            </a:r>
            <a:r>
              <a:rPr sz="2900" i="1" spc="1150" dirty="0">
                <a:latin typeface="Verdana"/>
                <a:cs typeface="Verdana"/>
              </a:rPr>
              <a:t>-</a:t>
            </a:r>
            <a:r>
              <a:rPr sz="2900" spc="30" dirty="0">
                <a:latin typeface="Cambria"/>
                <a:cs typeface="Cambria"/>
              </a:rPr>
              <a:t>1</a:t>
            </a:r>
            <a:endParaRPr sz="2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300">
              <a:latin typeface="Cambria"/>
              <a:cs typeface="Cambria"/>
            </a:endParaRPr>
          </a:p>
          <a:p>
            <a:pPr marL="38100" marR="30480" indent="1270">
              <a:lnSpc>
                <a:spcPts val="4340"/>
              </a:lnSpc>
              <a:spcBef>
                <a:spcPts val="5"/>
              </a:spcBef>
              <a:tabLst>
                <a:tab pos="1374140" algn="l"/>
              </a:tabLst>
            </a:pPr>
            <a:r>
              <a:rPr sz="6225" b="1" spc="1725" baseline="2008" dirty="0">
                <a:latin typeface="Calibri"/>
                <a:cs typeface="Calibri"/>
              </a:rPr>
              <a:t>M</a:t>
            </a:r>
            <a:r>
              <a:rPr sz="4350" i="1" spc="1725" baseline="35440" dirty="0">
                <a:latin typeface="Verdana"/>
                <a:cs typeface="Verdana"/>
              </a:rPr>
              <a:t>-</a:t>
            </a:r>
            <a:r>
              <a:rPr sz="4350" spc="44" baseline="35440" dirty="0">
                <a:latin typeface="Cambria"/>
                <a:cs typeface="Cambria"/>
              </a:rPr>
              <a:t>1</a:t>
            </a:r>
            <a:r>
              <a:rPr sz="4350" baseline="35440" dirty="0">
                <a:latin typeface="Cambria"/>
                <a:cs typeface="Cambria"/>
              </a:rPr>
              <a:t>	</a:t>
            </a:r>
            <a:r>
              <a:rPr sz="3550" b="1" dirty="0">
                <a:latin typeface="Trebuchet MS"/>
                <a:cs typeface="Trebuchet MS"/>
              </a:rPr>
              <a:t>is</a:t>
            </a:r>
            <a:r>
              <a:rPr sz="3550" b="1" spc="-80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the</a:t>
            </a:r>
            <a:r>
              <a:rPr sz="3550" b="1" spc="-55" dirty="0">
                <a:latin typeface="Trebuchet MS"/>
                <a:cs typeface="Trebuchet MS"/>
              </a:rPr>
              <a:t> </a:t>
            </a:r>
            <a:r>
              <a:rPr sz="3550" b="1" spc="-25" dirty="0">
                <a:latin typeface="Trebuchet MS"/>
                <a:cs typeface="Trebuchet MS"/>
              </a:rPr>
              <a:t>inverse</a:t>
            </a:r>
            <a:r>
              <a:rPr sz="3550" b="1" spc="-55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of</a:t>
            </a:r>
            <a:r>
              <a:rPr sz="3550" b="1" spc="-55" dirty="0">
                <a:latin typeface="Trebuchet MS"/>
                <a:cs typeface="Trebuchet MS"/>
              </a:rPr>
              <a:t> </a:t>
            </a:r>
            <a:r>
              <a:rPr sz="3550" b="1" spc="-25" dirty="0">
                <a:latin typeface="Trebuchet MS"/>
                <a:cs typeface="Trebuchet MS"/>
              </a:rPr>
              <a:t>transform</a:t>
            </a:r>
            <a:r>
              <a:rPr sz="3550" b="1" spc="-540" dirty="0">
                <a:latin typeface="Trebuchet MS"/>
                <a:cs typeface="Trebuchet MS"/>
              </a:rPr>
              <a:t> </a:t>
            </a:r>
            <a:r>
              <a:rPr sz="6225" b="1" spc="1462" baseline="2008" dirty="0">
                <a:latin typeface="Calibri"/>
                <a:cs typeface="Calibri"/>
              </a:rPr>
              <a:t>M</a:t>
            </a:r>
            <a:r>
              <a:rPr sz="6225" b="1" spc="240" baseline="2008" dirty="0">
                <a:latin typeface="Calibri"/>
                <a:cs typeface="Calibri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in</a:t>
            </a:r>
            <a:r>
              <a:rPr sz="3550" b="1" spc="-60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both</a:t>
            </a:r>
            <a:r>
              <a:rPr sz="3550" b="1" spc="-55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a</a:t>
            </a:r>
            <a:r>
              <a:rPr sz="3550" b="1" spc="-55" dirty="0">
                <a:latin typeface="Trebuchet MS"/>
                <a:cs typeface="Trebuchet MS"/>
              </a:rPr>
              <a:t> </a:t>
            </a:r>
            <a:r>
              <a:rPr sz="3550" b="1" spc="-10" dirty="0">
                <a:latin typeface="Trebuchet MS"/>
                <a:cs typeface="Trebuchet MS"/>
              </a:rPr>
              <a:t>matrix </a:t>
            </a:r>
            <a:r>
              <a:rPr sz="3550" b="1" dirty="0">
                <a:latin typeface="Trebuchet MS"/>
                <a:cs typeface="Trebuchet MS"/>
              </a:rPr>
              <a:t>and</a:t>
            </a:r>
            <a:r>
              <a:rPr sz="3550" b="1" spc="114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geometric</a:t>
            </a:r>
            <a:r>
              <a:rPr sz="3550" b="1" spc="125" dirty="0">
                <a:latin typeface="Trebuchet MS"/>
                <a:cs typeface="Trebuchet MS"/>
              </a:rPr>
              <a:t> </a:t>
            </a:r>
            <a:r>
              <a:rPr sz="3550" b="1" spc="-10" dirty="0">
                <a:latin typeface="Trebuchet MS"/>
                <a:cs typeface="Trebuchet MS"/>
              </a:rPr>
              <a:t>sense</a:t>
            </a:r>
            <a:endParaRPr sz="3550">
              <a:latin typeface="Trebuchet MS"/>
              <a:cs typeface="Trebuchet MS"/>
            </a:endParaRPr>
          </a:p>
          <a:p>
            <a:pPr marL="5241290">
              <a:lnSpc>
                <a:spcPct val="100000"/>
              </a:lnSpc>
              <a:spcBef>
                <a:spcPts val="4205"/>
              </a:spcBef>
            </a:pPr>
            <a:r>
              <a:rPr sz="4050" b="1" spc="1030" dirty="0">
                <a:latin typeface="Calibri"/>
                <a:cs typeface="Calibri"/>
              </a:rPr>
              <a:t>M</a:t>
            </a:r>
            <a:endParaRPr sz="405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706" rIns="0" bIns="0" rtlCol="0">
            <a:spAutoFit/>
          </a:bodyPr>
          <a:lstStyle/>
          <a:p>
            <a:pPr marL="3420745">
              <a:lnSpc>
                <a:spcPct val="100000"/>
              </a:lnSpc>
              <a:spcBef>
                <a:spcPts val="100"/>
              </a:spcBef>
            </a:pPr>
            <a:r>
              <a:rPr sz="8000" b="0" spc="75" dirty="0">
                <a:latin typeface="Arial"/>
                <a:cs typeface="Arial"/>
              </a:rPr>
              <a:t>This</a:t>
            </a:r>
            <a:r>
              <a:rPr sz="8000" b="0" dirty="0">
                <a:latin typeface="Arial"/>
                <a:cs typeface="Arial"/>
              </a:rPr>
              <a:t> </a:t>
            </a:r>
            <a:r>
              <a:rPr sz="8000" b="0" spc="-20" dirty="0">
                <a:latin typeface="Arial"/>
                <a:cs typeface="Arial"/>
              </a:rPr>
              <a:t>Week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200" y="2771665"/>
            <a:ext cx="3336290" cy="18040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-10" dirty="0">
                <a:latin typeface="Arial"/>
                <a:cs typeface="Arial"/>
              </a:rPr>
              <a:t>Transformation!</a:t>
            </a:r>
            <a:endParaRPr sz="3200">
              <a:latin typeface="Arial"/>
              <a:cs typeface="Arial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-10" dirty="0">
                <a:latin typeface="Arial"/>
                <a:cs typeface="Arial"/>
              </a:rPr>
              <a:t>Today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611623"/>
            <a:ext cx="216535" cy="39876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solidFill>
                  <a:schemeClr val="tx1"/>
                </a:solidFill>
                <a:latin typeface="Arial"/>
                <a:cs typeface="Arial"/>
              </a:rPr>
              <a:t>-</a:t>
            </a:r>
            <a:endParaRPr lang="en-US" sz="4050" spc="15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4050" spc="150" dirty="0">
                <a:solidFill>
                  <a:schemeClr val="tx1"/>
                </a:solidFill>
                <a:latin typeface="Arial"/>
                <a:cs typeface="Arial"/>
              </a:rPr>
              <a:t>-</a:t>
            </a:r>
            <a:endParaRPr sz="40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600" y="4516120"/>
            <a:ext cx="12319000" cy="3993081"/>
          </a:xfrm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sz="2800" spc="-45" dirty="0">
                <a:latin typeface="Arial"/>
                <a:cs typeface="Arial"/>
              </a:rPr>
              <a:t>Why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study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transformation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ts val="5200"/>
              </a:lnSpc>
              <a:spcBef>
                <a:spcPts val="480"/>
              </a:spcBef>
            </a:pPr>
            <a:r>
              <a:rPr sz="2800" dirty="0">
                <a:latin typeface="Arial"/>
                <a:cs typeface="Arial"/>
              </a:rPr>
              <a:t>2D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transformations: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rotation,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scale,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shear </a:t>
            </a:r>
            <a:r>
              <a:rPr sz="2800" spc="-40" dirty="0">
                <a:latin typeface="Arial"/>
                <a:cs typeface="Arial"/>
              </a:rPr>
              <a:t>Homogeneous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coordinates</a:t>
            </a:r>
            <a:endParaRPr sz="2800" dirty="0">
              <a:latin typeface="Arial"/>
              <a:cs typeface="Arial"/>
            </a:endParaRPr>
          </a:p>
          <a:p>
            <a:pPr marL="12700" marR="2798445">
              <a:lnSpc>
                <a:spcPts val="5200"/>
              </a:lnSpc>
            </a:pPr>
            <a:r>
              <a:rPr sz="2800" spc="-20" dirty="0">
                <a:latin typeface="Arial"/>
                <a:cs typeface="Arial"/>
              </a:rPr>
              <a:t>Composing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transforms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3D</a:t>
            </a:r>
            <a:r>
              <a:rPr sz="2800" spc="-1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Arial"/>
                <a:cs typeface="Arial"/>
              </a:rPr>
              <a:t>transformations</a:t>
            </a:r>
            <a:endParaRPr lang="en-US" sz="2800" spc="-1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2798445">
              <a:lnSpc>
                <a:spcPts val="5200"/>
              </a:lnSpc>
            </a:pPr>
            <a:r>
              <a:rPr lang="en-US" sz="2800" spc="-10" dirty="0">
                <a:solidFill>
                  <a:schemeClr val="tx1"/>
                </a:solidFill>
                <a:latin typeface="Arial"/>
                <a:cs typeface="Arial"/>
              </a:rPr>
              <a:t>Viewing transformation</a:t>
            </a:r>
          </a:p>
          <a:p>
            <a:pPr marL="12700" marR="2798445">
              <a:lnSpc>
                <a:spcPts val="5200"/>
              </a:lnSpc>
            </a:pPr>
            <a:r>
              <a:rPr lang="en-US" sz="2800" spc="-10" dirty="0">
                <a:solidFill>
                  <a:schemeClr val="tx1"/>
                </a:solidFill>
                <a:latin typeface="Arial"/>
                <a:cs typeface="Arial"/>
              </a:rPr>
              <a:t>	View/Camera transformation</a:t>
            </a:r>
          </a:p>
          <a:p>
            <a:pPr marL="12700" marR="2798445">
              <a:lnSpc>
                <a:spcPts val="5200"/>
              </a:lnSpc>
            </a:pPr>
            <a:r>
              <a:rPr lang="en-US" sz="2800" spc="-10" dirty="0">
                <a:solidFill>
                  <a:schemeClr val="tx1"/>
                </a:solidFill>
                <a:latin typeface="Arial"/>
                <a:cs typeface="Arial"/>
              </a:rPr>
              <a:t>	Projection transformation(Orthographic/Perspective)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229" y="4367389"/>
            <a:ext cx="7849234" cy="892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650" spc="220" dirty="0"/>
              <a:t>Composing</a:t>
            </a:r>
            <a:r>
              <a:rPr sz="5650" spc="-20" dirty="0"/>
              <a:t> </a:t>
            </a:r>
            <a:r>
              <a:rPr sz="5650" spc="-525" dirty="0"/>
              <a:t>T</a:t>
            </a:r>
            <a:r>
              <a:rPr sz="5650" spc="35" dirty="0"/>
              <a:t>ransfo</a:t>
            </a:r>
            <a:r>
              <a:rPr sz="5650" spc="135" dirty="0"/>
              <a:t>r</a:t>
            </a:r>
            <a:r>
              <a:rPr sz="5650" spc="35" dirty="0"/>
              <a:t>ms</a:t>
            </a:r>
            <a:endParaRPr sz="56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8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30" dirty="0"/>
              <a:t>Composite</a:t>
            </a:r>
            <a:r>
              <a:rPr spc="15" dirty="0"/>
              <a:t> </a:t>
            </a:r>
            <a:r>
              <a:rPr spc="-470" dirty="0"/>
              <a:t>T</a:t>
            </a:r>
            <a:r>
              <a:rPr spc="20" dirty="0"/>
              <a:t>ransfo</a:t>
            </a:r>
            <a:r>
              <a:rPr spc="105" dirty="0"/>
              <a:t>r</a:t>
            </a:r>
            <a:r>
              <a:rPr spc="20" dirty="0"/>
              <a:t>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0997" y="2217933"/>
            <a:ext cx="3829050" cy="3814445"/>
            <a:chOff x="790997" y="2217933"/>
            <a:chExt cx="3829050" cy="3814445"/>
          </a:xfrm>
        </p:grpSpPr>
        <p:sp>
          <p:nvSpPr>
            <p:cNvPr id="4" name="object 4"/>
            <p:cNvSpPr/>
            <p:nvPr/>
          </p:nvSpPr>
          <p:spPr>
            <a:xfrm>
              <a:off x="1110775" y="3938523"/>
              <a:ext cx="1796414" cy="1796414"/>
            </a:xfrm>
            <a:custGeom>
              <a:avLst/>
              <a:gdLst/>
              <a:ahLst/>
              <a:cxnLst/>
              <a:rect l="l" t="t" r="r" b="b"/>
              <a:pathLst>
                <a:path w="1796414" h="1796414">
                  <a:moveTo>
                    <a:pt x="0" y="0"/>
                  </a:moveTo>
                  <a:lnTo>
                    <a:pt x="1796309" y="0"/>
                  </a:lnTo>
                  <a:lnTo>
                    <a:pt x="1796309" y="1796309"/>
                  </a:lnTo>
                  <a:lnTo>
                    <a:pt x="0" y="1796309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816" y="4057564"/>
              <a:ext cx="1558279" cy="15582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06643" y="2379587"/>
              <a:ext cx="0" cy="3653154"/>
            </a:xfrm>
            <a:custGeom>
              <a:avLst/>
              <a:gdLst/>
              <a:ahLst/>
              <a:cxnLst/>
              <a:rect l="l" t="t" r="r" b="b"/>
              <a:pathLst>
                <a:path h="3653154">
                  <a:moveTo>
                    <a:pt x="0" y="3652683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4526" y="2217933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7" y="0"/>
                  </a:moveTo>
                  <a:lnTo>
                    <a:pt x="0" y="184233"/>
                  </a:lnTo>
                  <a:lnTo>
                    <a:pt x="184234" y="184233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0997" y="5737651"/>
              <a:ext cx="3667125" cy="0"/>
            </a:xfrm>
            <a:custGeom>
              <a:avLst/>
              <a:gdLst/>
              <a:ahLst/>
              <a:cxnLst/>
              <a:rect l="l" t="t" r="r" b="b"/>
              <a:pathLst>
                <a:path w="3667125">
                  <a:moveTo>
                    <a:pt x="0" y="0"/>
                  </a:moveTo>
                  <a:lnTo>
                    <a:pt x="3644256" y="0"/>
                  </a:lnTo>
                  <a:lnTo>
                    <a:pt x="3666834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35253" y="5645534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0" y="0"/>
                  </a:moveTo>
                  <a:lnTo>
                    <a:pt x="0" y="184233"/>
                  </a:lnTo>
                  <a:lnTo>
                    <a:pt x="184235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666751" y="4159015"/>
            <a:ext cx="1671320" cy="249554"/>
            <a:chOff x="5666751" y="4159015"/>
            <a:chExt cx="1671320" cy="249554"/>
          </a:xfrm>
        </p:grpSpPr>
        <p:sp>
          <p:nvSpPr>
            <p:cNvPr id="11" name="object 11"/>
            <p:cNvSpPr/>
            <p:nvPr/>
          </p:nvSpPr>
          <p:spPr>
            <a:xfrm>
              <a:off x="5666751" y="4283644"/>
              <a:ext cx="1516380" cy="0"/>
            </a:xfrm>
            <a:custGeom>
              <a:avLst/>
              <a:gdLst/>
              <a:ahLst/>
              <a:cxnLst/>
              <a:rect l="l" t="t" r="r" b="b"/>
              <a:pathLst>
                <a:path w="1516379">
                  <a:moveTo>
                    <a:pt x="0" y="0"/>
                  </a:moveTo>
                  <a:lnTo>
                    <a:pt x="1484353" y="0"/>
                  </a:lnTo>
                  <a:lnTo>
                    <a:pt x="1515962" y="0"/>
                  </a:lnTo>
                </a:path>
              </a:pathLst>
            </a:custGeom>
            <a:ln w="63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88789" y="4159015"/>
              <a:ext cx="249554" cy="249554"/>
            </a:xfrm>
            <a:custGeom>
              <a:avLst/>
              <a:gdLst/>
              <a:ahLst/>
              <a:cxnLst/>
              <a:rect l="l" t="t" r="r" b="b"/>
              <a:pathLst>
                <a:path w="249554" h="249554">
                  <a:moveTo>
                    <a:pt x="0" y="0"/>
                  </a:moveTo>
                  <a:lnTo>
                    <a:pt x="62315" y="124628"/>
                  </a:lnTo>
                  <a:lnTo>
                    <a:pt x="0" y="249257"/>
                  </a:lnTo>
                  <a:lnTo>
                    <a:pt x="249259" y="124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72296" y="3364935"/>
            <a:ext cx="260350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b="1" spc="290" dirty="0">
                <a:latin typeface="Trebuchet MS"/>
                <a:cs typeface="Trebuchet MS"/>
              </a:rPr>
              <a:t>?</a:t>
            </a:r>
            <a:endParaRPr sz="35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702950" y="2217933"/>
            <a:ext cx="3829050" cy="3814445"/>
            <a:chOff x="8702950" y="2217933"/>
            <a:chExt cx="3829050" cy="3814445"/>
          </a:xfrm>
        </p:grpSpPr>
        <p:sp>
          <p:nvSpPr>
            <p:cNvPr id="15" name="object 15"/>
            <p:cNvSpPr/>
            <p:nvPr/>
          </p:nvSpPr>
          <p:spPr>
            <a:xfrm>
              <a:off x="9018596" y="2379587"/>
              <a:ext cx="0" cy="3653154"/>
            </a:xfrm>
            <a:custGeom>
              <a:avLst/>
              <a:gdLst/>
              <a:ahLst/>
              <a:cxnLst/>
              <a:rect l="l" t="t" r="r" b="b"/>
              <a:pathLst>
                <a:path h="3653154">
                  <a:moveTo>
                    <a:pt x="0" y="3652683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26479" y="2217933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6" y="0"/>
                  </a:moveTo>
                  <a:lnTo>
                    <a:pt x="0" y="184233"/>
                  </a:lnTo>
                  <a:lnTo>
                    <a:pt x="184231" y="184233"/>
                  </a:lnTo>
                  <a:lnTo>
                    <a:pt x="92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02950" y="5737651"/>
              <a:ext cx="3667125" cy="0"/>
            </a:xfrm>
            <a:custGeom>
              <a:avLst/>
              <a:gdLst/>
              <a:ahLst/>
              <a:cxnLst/>
              <a:rect l="l" t="t" r="r" b="b"/>
              <a:pathLst>
                <a:path w="3667125">
                  <a:moveTo>
                    <a:pt x="0" y="0"/>
                  </a:moveTo>
                  <a:lnTo>
                    <a:pt x="3644256" y="0"/>
                  </a:lnTo>
                  <a:lnTo>
                    <a:pt x="3666834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47209" y="5645534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0" y="0"/>
                  </a:moveTo>
                  <a:lnTo>
                    <a:pt x="0" y="184233"/>
                  </a:lnTo>
                  <a:lnTo>
                    <a:pt x="184233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549280" y="3157875"/>
              <a:ext cx="2540635" cy="2540635"/>
            </a:xfrm>
            <a:custGeom>
              <a:avLst/>
              <a:gdLst/>
              <a:ahLst/>
              <a:cxnLst/>
              <a:rect l="l" t="t" r="r" b="b"/>
              <a:pathLst>
                <a:path w="2540634" h="2540635">
                  <a:moveTo>
                    <a:pt x="0" y="1270182"/>
                  </a:moveTo>
                  <a:lnTo>
                    <a:pt x="1270182" y="0"/>
                  </a:lnTo>
                  <a:lnTo>
                    <a:pt x="2540365" y="1270182"/>
                  </a:lnTo>
                  <a:lnTo>
                    <a:pt x="1270182" y="2540365"/>
                  </a:lnTo>
                  <a:lnTo>
                    <a:pt x="0" y="1270182"/>
                  </a:lnTo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7628" y="3326188"/>
              <a:ext cx="2203735" cy="2203739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8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Translate</a:t>
            </a:r>
            <a:r>
              <a:rPr spc="-335" dirty="0"/>
              <a:t> </a:t>
            </a:r>
            <a:r>
              <a:rPr dirty="0"/>
              <a:t>Then</a:t>
            </a:r>
            <a:r>
              <a:rPr spc="-340" dirty="0"/>
              <a:t> </a:t>
            </a:r>
            <a:r>
              <a:rPr spc="135" dirty="0"/>
              <a:t>Rotate?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0997" y="2217933"/>
            <a:ext cx="3829050" cy="3814445"/>
            <a:chOff x="790997" y="2217933"/>
            <a:chExt cx="3829050" cy="3814445"/>
          </a:xfrm>
        </p:grpSpPr>
        <p:sp>
          <p:nvSpPr>
            <p:cNvPr id="4" name="object 4"/>
            <p:cNvSpPr/>
            <p:nvPr/>
          </p:nvSpPr>
          <p:spPr>
            <a:xfrm>
              <a:off x="1110775" y="3938523"/>
              <a:ext cx="1796414" cy="1796414"/>
            </a:xfrm>
            <a:custGeom>
              <a:avLst/>
              <a:gdLst/>
              <a:ahLst/>
              <a:cxnLst/>
              <a:rect l="l" t="t" r="r" b="b"/>
              <a:pathLst>
                <a:path w="1796414" h="1796414">
                  <a:moveTo>
                    <a:pt x="0" y="0"/>
                  </a:moveTo>
                  <a:lnTo>
                    <a:pt x="1796309" y="0"/>
                  </a:lnTo>
                  <a:lnTo>
                    <a:pt x="1796309" y="1796309"/>
                  </a:lnTo>
                  <a:lnTo>
                    <a:pt x="0" y="1796309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816" y="4057564"/>
              <a:ext cx="1558279" cy="15582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06643" y="2379587"/>
              <a:ext cx="0" cy="3653154"/>
            </a:xfrm>
            <a:custGeom>
              <a:avLst/>
              <a:gdLst/>
              <a:ahLst/>
              <a:cxnLst/>
              <a:rect l="l" t="t" r="r" b="b"/>
              <a:pathLst>
                <a:path h="3653154">
                  <a:moveTo>
                    <a:pt x="0" y="3652683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4526" y="2217933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7" y="0"/>
                  </a:moveTo>
                  <a:lnTo>
                    <a:pt x="0" y="184233"/>
                  </a:lnTo>
                  <a:lnTo>
                    <a:pt x="184234" y="184233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0997" y="5737651"/>
              <a:ext cx="3667125" cy="0"/>
            </a:xfrm>
            <a:custGeom>
              <a:avLst/>
              <a:gdLst/>
              <a:ahLst/>
              <a:cxnLst/>
              <a:rect l="l" t="t" r="r" b="b"/>
              <a:pathLst>
                <a:path w="3667125">
                  <a:moveTo>
                    <a:pt x="0" y="0"/>
                  </a:moveTo>
                  <a:lnTo>
                    <a:pt x="3644256" y="0"/>
                  </a:lnTo>
                  <a:lnTo>
                    <a:pt x="3666834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35253" y="5645534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0" y="0"/>
                  </a:moveTo>
                  <a:lnTo>
                    <a:pt x="0" y="184233"/>
                  </a:lnTo>
                  <a:lnTo>
                    <a:pt x="184235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746974" y="1861244"/>
            <a:ext cx="7784465" cy="4171315"/>
            <a:chOff x="4746974" y="1861244"/>
            <a:chExt cx="7784465" cy="4171315"/>
          </a:xfrm>
        </p:grpSpPr>
        <p:sp>
          <p:nvSpPr>
            <p:cNvPr id="11" name="object 11"/>
            <p:cNvSpPr/>
            <p:nvPr/>
          </p:nvSpPr>
          <p:spPr>
            <a:xfrm>
              <a:off x="6851404" y="3920462"/>
              <a:ext cx="1796414" cy="1796414"/>
            </a:xfrm>
            <a:custGeom>
              <a:avLst/>
              <a:gdLst/>
              <a:ahLst/>
              <a:cxnLst/>
              <a:rect l="l" t="t" r="r" b="b"/>
              <a:pathLst>
                <a:path w="1796415" h="1796414">
                  <a:moveTo>
                    <a:pt x="0" y="0"/>
                  </a:moveTo>
                  <a:lnTo>
                    <a:pt x="1796309" y="0"/>
                  </a:lnTo>
                  <a:lnTo>
                    <a:pt x="1796309" y="1796309"/>
                  </a:lnTo>
                  <a:lnTo>
                    <a:pt x="0" y="1796309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2018" y="4039503"/>
              <a:ext cx="1553350" cy="15582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062620" y="2379587"/>
              <a:ext cx="0" cy="3653154"/>
            </a:xfrm>
            <a:custGeom>
              <a:avLst/>
              <a:gdLst/>
              <a:ahLst/>
              <a:cxnLst/>
              <a:rect l="l" t="t" r="r" b="b"/>
              <a:pathLst>
                <a:path h="3653154">
                  <a:moveTo>
                    <a:pt x="0" y="3652683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70501" y="2217933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92118" y="0"/>
                  </a:moveTo>
                  <a:lnTo>
                    <a:pt x="0" y="184233"/>
                  </a:lnTo>
                  <a:lnTo>
                    <a:pt x="184235" y="184233"/>
                  </a:lnTo>
                  <a:lnTo>
                    <a:pt x="92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46974" y="5737651"/>
              <a:ext cx="3667125" cy="0"/>
            </a:xfrm>
            <a:custGeom>
              <a:avLst/>
              <a:gdLst/>
              <a:ahLst/>
              <a:cxnLst/>
              <a:rect l="l" t="t" r="r" b="b"/>
              <a:pathLst>
                <a:path w="3667125">
                  <a:moveTo>
                    <a:pt x="0" y="0"/>
                  </a:moveTo>
                  <a:lnTo>
                    <a:pt x="3644256" y="0"/>
                  </a:lnTo>
                  <a:lnTo>
                    <a:pt x="3666834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91230" y="5645534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0" y="0"/>
                  </a:moveTo>
                  <a:lnTo>
                    <a:pt x="0" y="184233"/>
                  </a:lnTo>
                  <a:lnTo>
                    <a:pt x="184235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18596" y="2379587"/>
              <a:ext cx="0" cy="3653154"/>
            </a:xfrm>
            <a:custGeom>
              <a:avLst/>
              <a:gdLst/>
              <a:ahLst/>
              <a:cxnLst/>
              <a:rect l="l" t="t" r="r" b="b"/>
              <a:pathLst>
                <a:path h="3653154">
                  <a:moveTo>
                    <a:pt x="0" y="3652683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26479" y="2217933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6" y="0"/>
                  </a:moveTo>
                  <a:lnTo>
                    <a:pt x="0" y="184233"/>
                  </a:lnTo>
                  <a:lnTo>
                    <a:pt x="184231" y="184233"/>
                  </a:lnTo>
                  <a:lnTo>
                    <a:pt x="92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02950" y="5737651"/>
              <a:ext cx="3667125" cy="0"/>
            </a:xfrm>
            <a:custGeom>
              <a:avLst/>
              <a:gdLst/>
              <a:ahLst/>
              <a:cxnLst/>
              <a:rect l="l" t="t" r="r" b="b"/>
              <a:pathLst>
                <a:path w="3667125">
                  <a:moveTo>
                    <a:pt x="0" y="0"/>
                  </a:moveTo>
                  <a:lnTo>
                    <a:pt x="3644256" y="0"/>
                  </a:lnTo>
                  <a:lnTo>
                    <a:pt x="3666834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347209" y="5645534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0" y="0"/>
                  </a:moveTo>
                  <a:lnTo>
                    <a:pt x="0" y="184233"/>
                  </a:lnTo>
                  <a:lnTo>
                    <a:pt x="184233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10696" y="1879307"/>
              <a:ext cx="2540635" cy="2540635"/>
            </a:xfrm>
            <a:custGeom>
              <a:avLst/>
              <a:gdLst/>
              <a:ahLst/>
              <a:cxnLst/>
              <a:rect l="l" t="t" r="r" b="b"/>
              <a:pathLst>
                <a:path w="2540634" h="2540635">
                  <a:moveTo>
                    <a:pt x="1270184" y="0"/>
                  </a:moveTo>
                  <a:lnTo>
                    <a:pt x="0" y="1270181"/>
                  </a:lnTo>
                  <a:lnTo>
                    <a:pt x="1270184" y="2540364"/>
                  </a:lnTo>
                  <a:lnTo>
                    <a:pt x="2540364" y="1270181"/>
                  </a:lnTo>
                  <a:lnTo>
                    <a:pt x="1270184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010696" y="1879306"/>
              <a:ext cx="2540635" cy="2540635"/>
            </a:xfrm>
            <a:custGeom>
              <a:avLst/>
              <a:gdLst/>
              <a:ahLst/>
              <a:cxnLst/>
              <a:rect l="l" t="t" r="r" b="b"/>
              <a:pathLst>
                <a:path w="2540634" h="2540635">
                  <a:moveTo>
                    <a:pt x="0" y="1270182"/>
                  </a:moveTo>
                  <a:lnTo>
                    <a:pt x="1270182" y="0"/>
                  </a:lnTo>
                  <a:lnTo>
                    <a:pt x="2540365" y="1270182"/>
                  </a:lnTo>
                  <a:lnTo>
                    <a:pt x="1270182" y="2540365"/>
                  </a:lnTo>
                  <a:lnTo>
                    <a:pt x="0" y="1270182"/>
                  </a:lnTo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9049" y="2047619"/>
              <a:ext cx="2203735" cy="220374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565503" y="6309960"/>
            <a:ext cx="128778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375" i="1" spc="165" baseline="9803" dirty="0">
                <a:latin typeface="Source Serif 4"/>
                <a:cs typeface="Source Serif 4"/>
              </a:rPr>
              <a:t>T</a:t>
            </a:r>
            <a:r>
              <a:rPr sz="2950" spc="110" dirty="0">
                <a:latin typeface="Cambria"/>
                <a:cs typeface="Cambria"/>
              </a:rPr>
              <a:t>(1</a:t>
            </a:r>
            <a:r>
              <a:rPr sz="2950" i="1" spc="110" dirty="0">
                <a:latin typeface="Arial"/>
                <a:cs typeface="Arial"/>
              </a:rPr>
              <a:t>,</a:t>
            </a:r>
            <a:r>
              <a:rPr sz="2950" spc="110" dirty="0">
                <a:latin typeface="Cambria"/>
                <a:cs typeface="Cambria"/>
              </a:rPr>
              <a:t>0)</a:t>
            </a:r>
            <a:endParaRPr sz="2950">
              <a:latin typeface="Cambria"/>
              <a:cs typeface="Cambri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25" name="object 25"/>
          <p:cNvSpPr txBox="1"/>
          <p:nvPr/>
        </p:nvSpPr>
        <p:spPr>
          <a:xfrm>
            <a:off x="9598151" y="6309960"/>
            <a:ext cx="254508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24890" algn="l"/>
              </a:tabLst>
            </a:pPr>
            <a:r>
              <a:rPr sz="6375" i="1" spc="240" baseline="9803" dirty="0">
                <a:latin typeface="Source Serif 4"/>
                <a:cs typeface="Source Serif 4"/>
              </a:rPr>
              <a:t>R</a:t>
            </a:r>
            <a:r>
              <a:rPr sz="4425" spc="240" baseline="2824" dirty="0">
                <a:latin typeface="Cambria"/>
                <a:cs typeface="Cambria"/>
              </a:rPr>
              <a:t>45</a:t>
            </a:r>
            <a:r>
              <a:rPr sz="4425" baseline="2824" dirty="0">
                <a:latin typeface="Cambria"/>
                <a:cs typeface="Cambria"/>
              </a:rPr>
              <a:t>	</a:t>
            </a:r>
            <a:r>
              <a:rPr sz="6375" i="1" spc="-592" baseline="9803" dirty="0">
                <a:latin typeface="Trebuchet MS"/>
                <a:cs typeface="Trebuchet MS"/>
              </a:rPr>
              <a:t>·</a:t>
            </a:r>
            <a:r>
              <a:rPr sz="6375" i="1" spc="-502" baseline="9803" dirty="0">
                <a:latin typeface="Trebuchet MS"/>
                <a:cs typeface="Trebuchet MS"/>
              </a:rPr>
              <a:t> </a:t>
            </a:r>
            <a:r>
              <a:rPr sz="6375" i="1" spc="165" baseline="9803" dirty="0">
                <a:latin typeface="Source Serif 4"/>
                <a:cs typeface="Source Serif 4"/>
              </a:rPr>
              <a:t>T</a:t>
            </a:r>
            <a:r>
              <a:rPr sz="2950" spc="110" dirty="0">
                <a:latin typeface="Cambria"/>
                <a:cs typeface="Cambria"/>
              </a:rPr>
              <a:t>(1</a:t>
            </a:r>
            <a:r>
              <a:rPr sz="2950" i="1" spc="110" dirty="0">
                <a:latin typeface="Arial"/>
                <a:cs typeface="Arial"/>
              </a:rPr>
              <a:t>,</a:t>
            </a:r>
            <a:r>
              <a:rPr sz="2950" spc="110" dirty="0">
                <a:latin typeface="Cambria"/>
                <a:cs typeface="Cambria"/>
              </a:rPr>
              <a:t>0)</a:t>
            </a:r>
            <a:endParaRPr sz="29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8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0" dirty="0"/>
              <a:t>Rotate</a:t>
            </a:r>
            <a:r>
              <a:rPr spc="-195" dirty="0"/>
              <a:t> </a:t>
            </a:r>
            <a:r>
              <a:rPr dirty="0"/>
              <a:t>Then</a:t>
            </a:r>
            <a:r>
              <a:rPr spc="-190" dirty="0"/>
              <a:t> </a:t>
            </a:r>
            <a:r>
              <a:rPr spc="-65" dirty="0"/>
              <a:t>Translate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0997" y="2217933"/>
            <a:ext cx="7784465" cy="3814445"/>
            <a:chOff x="790997" y="2217933"/>
            <a:chExt cx="7784465" cy="3814445"/>
          </a:xfrm>
        </p:grpSpPr>
        <p:sp>
          <p:nvSpPr>
            <p:cNvPr id="4" name="object 4"/>
            <p:cNvSpPr/>
            <p:nvPr/>
          </p:nvSpPr>
          <p:spPr>
            <a:xfrm>
              <a:off x="1110775" y="3938523"/>
              <a:ext cx="1796414" cy="1796414"/>
            </a:xfrm>
            <a:custGeom>
              <a:avLst/>
              <a:gdLst/>
              <a:ahLst/>
              <a:cxnLst/>
              <a:rect l="l" t="t" r="r" b="b"/>
              <a:pathLst>
                <a:path w="1796414" h="1796414">
                  <a:moveTo>
                    <a:pt x="0" y="0"/>
                  </a:moveTo>
                  <a:lnTo>
                    <a:pt x="1796309" y="0"/>
                  </a:lnTo>
                  <a:lnTo>
                    <a:pt x="1796309" y="1796309"/>
                  </a:lnTo>
                  <a:lnTo>
                    <a:pt x="0" y="1796309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816" y="4057564"/>
              <a:ext cx="1558279" cy="15582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06643" y="2379587"/>
              <a:ext cx="0" cy="3653154"/>
            </a:xfrm>
            <a:custGeom>
              <a:avLst/>
              <a:gdLst/>
              <a:ahLst/>
              <a:cxnLst/>
              <a:rect l="l" t="t" r="r" b="b"/>
              <a:pathLst>
                <a:path h="3653154">
                  <a:moveTo>
                    <a:pt x="0" y="3652683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4526" y="2217933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7" y="0"/>
                  </a:moveTo>
                  <a:lnTo>
                    <a:pt x="0" y="184233"/>
                  </a:lnTo>
                  <a:lnTo>
                    <a:pt x="184234" y="184233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0997" y="5737651"/>
              <a:ext cx="3667125" cy="0"/>
            </a:xfrm>
            <a:custGeom>
              <a:avLst/>
              <a:gdLst/>
              <a:ahLst/>
              <a:cxnLst/>
              <a:rect l="l" t="t" r="r" b="b"/>
              <a:pathLst>
                <a:path w="3667125">
                  <a:moveTo>
                    <a:pt x="0" y="0"/>
                  </a:moveTo>
                  <a:lnTo>
                    <a:pt x="3644256" y="0"/>
                  </a:lnTo>
                  <a:lnTo>
                    <a:pt x="3666834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35253" y="5645534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0" y="0"/>
                  </a:moveTo>
                  <a:lnTo>
                    <a:pt x="0" y="184233"/>
                  </a:lnTo>
                  <a:lnTo>
                    <a:pt x="184235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62619" y="2379587"/>
              <a:ext cx="0" cy="3653154"/>
            </a:xfrm>
            <a:custGeom>
              <a:avLst/>
              <a:gdLst/>
              <a:ahLst/>
              <a:cxnLst/>
              <a:rect l="l" t="t" r="r" b="b"/>
              <a:pathLst>
                <a:path h="3653154">
                  <a:moveTo>
                    <a:pt x="0" y="3652683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70501" y="2217933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92118" y="0"/>
                  </a:moveTo>
                  <a:lnTo>
                    <a:pt x="0" y="184233"/>
                  </a:lnTo>
                  <a:lnTo>
                    <a:pt x="184235" y="184233"/>
                  </a:lnTo>
                  <a:lnTo>
                    <a:pt x="92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46974" y="5737651"/>
              <a:ext cx="3667125" cy="0"/>
            </a:xfrm>
            <a:custGeom>
              <a:avLst/>
              <a:gdLst/>
              <a:ahLst/>
              <a:cxnLst/>
              <a:rect l="l" t="t" r="r" b="b"/>
              <a:pathLst>
                <a:path w="3667125">
                  <a:moveTo>
                    <a:pt x="0" y="0"/>
                  </a:moveTo>
                  <a:lnTo>
                    <a:pt x="3644256" y="0"/>
                  </a:lnTo>
                  <a:lnTo>
                    <a:pt x="3666834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91230" y="5645534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0" y="0"/>
                  </a:moveTo>
                  <a:lnTo>
                    <a:pt x="0" y="184233"/>
                  </a:lnTo>
                  <a:lnTo>
                    <a:pt x="184235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2437" y="3157876"/>
              <a:ext cx="2540635" cy="2540635"/>
            </a:xfrm>
            <a:custGeom>
              <a:avLst/>
              <a:gdLst/>
              <a:ahLst/>
              <a:cxnLst/>
              <a:rect l="l" t="t" r="r" b="b"/>
              <a:pathLst>
                <a:path w="2540635" h="2540635">
                  <a:moveTo>
                    <a:pt x="1270182" y="0"/>
                  </a:moveTo>
                  <a:lnTo>
                    <a:pt x="0" y="1270181"/>
                  </a:lnTo>
                  <a:lnTo>
                    <a:pt x="1270182" y="2540364"/>
                  </a:lnTo>
                  <a:lnTo>
                    <a:pt x="2540364" y="1270181"/>
                  </a:lnTo>
                  <a:lnTo>
                    <a:pt x="127018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437" y="3157875"/>
              <a:ext cx="2540635" cy="2540635"/>
            </a:xfrm>
            <a:custGeom>
              <a:avLst/>
              <a:gdLst/>
              <a:ahLst/>
              <a:cxnLst/>
              <a:rect l="l" t="t" r="r" b="b"/>
              <a:pathLst>
                <a:path w="2540635" h="2540635">
                  <a:moveTo>
                    <a:pt x="0" y="1270182"/>
                  </a:moveTo>
                  <a:lnTo>
                    <a:pt x="1270182" y="0"/>
                  </a:lnTo>
                  <a:lnTo>
                    <a:pt x="2540365" y="1270182"/>
                  </a:lnTo>
                  <a:lnTo>
                    <a:pt x="1270182" y="2540365"/>
                  </a:lnTo>
                  <a:lnTo>
                    <a:pt x="0" y="1270182"/>
                  </a:lnTo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0787" y="3326188"/>
              <a:ext cx="2203739" cy="220373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078727" y="6221237"/>
            <a:ext cx="91694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375" i="1" spc="240" baseline="8496" dirty="0">
                <a:latin typeface="Source Serif 4"/>
                <a:cs typeface="Source Serif 4"/>
              </a:rPr>
              <a:t>R</a:t>
            </a:r>
            <a:r>
              <a:rPr sz="2950" spc="160" dirty="0">
                <a:latin typeface="Cambria"/>
                <a:cs typeface="Cambria"/>
              </a:rPr>
              <a:t>45</a:t>
            </a:r>
            <a:endParaRPr sz="295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702950" y="2217933"/>
            <a:ext cx="3829050" cy="3814445"/>
            <a:chOff x="8702950" y="2217933"/>
            <a:chExt cx="3829050" cy="3814445"/>
          </a:xfrm>
        </p:grpSpPr>
        <p:sp>
          <p:nvSpPr>
            <p:cNvPr id="19" name="object 19"/>
            <p:cNvSpPr/>
            <p:nvPr/>
          </p:nvSpPr>
          <p:spPr>
            <a:xfrm>
              <a:off x="9018596" y="2379587"/>
              <a:ext cx="0" cy="3653154"/>
            </a:xfrm>
            <a:custGeom>
              <a:avLst/>
              <a:gdLst/>
              <a:ahLst/>
              <a:cxnLst/>
              <a:rect l="l" t="t" r="r" b="b"/>
              <a:pathLst>
                <a:path h="3653154">
                  <a:moveTo>
                    <a:pt x="0" y="3652683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26479" y="2217933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6" y="0"/>
                  </a:moveTo>
                  <a:lnTo>
                    <a:pt x="0" y="184233"/>
                  </a:lnTo>
                  <a:lnTo>
                    <a:pt x="184231" y="184233"/>
                  </a:lnTo>
                  <a:lnTo>
                    <a:pt x="92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02950" y="5737651"/>
              <a:ext cx="3667125" cy="0"/>
            </a:xfrm>
            <a:custGeom>
              <a:avLst/>
              <a:gdLst/>
              <a:ahLst/>
              <a:cxnLst/>
              <a:rect l="l" t="t" r="r" b="b"/>
              <a:pathLst>
                <a:path w="3667125">
                  <a:moveTo>
                    <a:pt x="0" y="0"/>
                  </a:moveTo>
                  <a:lnTo>
                    <a:pt x="3644256" y="0"/>
                  </a:lnTo>
                  <a:lnTo>
                    <a:pt x="3666834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347209" y="5645534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0" y="0"/>
                  </a:moveTo>
                  <a:lnTo>
                    <a:pt x="0" y="184233"/>
                  </a:lnTo>
                  <a:lnTo>
                    <a:pt x="184233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549280" y="3157875"/>
              <a:ext cx="2540635" cy="2540635"/>
            </a:xfrm>
            <a:custGeom>
              <a:avLst/>
              <a:gdLst/>
              <a:ahLst/>
              <a:cxnLst/>
              <a:rect l="l" t="t" r="r" b="b"/>
              <a:pathLst>
                <a:path w="2540634" h="2540635">
                  <a:moveTo>
                    <a:pt x="0" y="1270182"/>
                  </a:moveTo>
                  <a:lnTo>
                    <a:pt x="1270182" y="0"/>
                  </a:lnTo>
                  <a:lnTo>
                    <a:pt x="2540365" y="1270182"/>
                  </a:lnTo>
                  <a:lnTo>
                    <a:pt x="1270182" y="2540365"/>
                  </a:lnTo>
                  <a:lnTo>
                    <a:pt x="0" y="1270182"/>
                  </a:lnTo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7628" y="3326188"/>
              <a:ext cx="2203735" cy="220373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634275" y="6237710"/>
            <a:ext cx="254508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96365" algn="l"/>
              </a:tabLst>
            </a:pPr>
            <a:r>
              <a:rPr sz="6375" i="1" spc="165" baseline="9803" dirty="0">
                <a:latin typeface="Source Serif 4"/>
                <a:cs typeface="Source Serif 4"/>
              </a:rPr>
              <a:t>T</a:t>
            </a:r>
            <a:r>
              <a:rPr sz="2950" spc="110" dirty="0">
                <a:latin typeface="Cambria"/>
                <a:cs typeface="Cambria"/>
              </a:rPr>
              <a:t>(1</a:t>
            </a:r>
            <a:r>
              <a:rPr sz="2950" i="1" spc="110" dirty="0">
                <a:latin typeface="Arial"/>
                <a:cs typeface="Arial"/>
              </a:rPr>
              <a:t>,</a:t>
            </a:r>
            <a:r>
              <a:rPr sz="2950" spc="110" dirty="0">
                <a:latin typeface="Cambria"/>
                <a:cs typeface="Cambria"/>
              </a:rPr>
              <a:t>0)</a:t>
            </a:r>
            <a:r>
              <a:rPr sz="2950" dirty="0">
                <a:latin typeface="Cambria"/>
                <a:cs typeface="Cambria"/>
              </a:rPr>
              <a:t>	</a:t>
            </a:r>
            <a:r>
              <a:rPr sz="6375" i="1" spc="-592" baseline="9803" dirty="0">
                <a:latin typeface="Trebuchet MS"/>
                <a:cs typeface="Trebuchet MS"/>
              </a:rPr>
              <a:t>·</a:t>
            </a:r>
            <a:r>
              <a:rPr sz="6375" i="1" spc="-502" baseline="9803" dirty="0">
                <a:latin typeface="Trebuchet MS"/>
                <a:cs typeface="Trebuchet MS"/>
              </a:rPr>
              <a:t> </a:t>
            </a:r>
            <a:r>
              <a:rPr sz="6375" i="1" spc="240" baseline="9803" dirty="0">
                <a:latin typeface="Source Serif 4"/>
                <a:cs typeface="Source Serif 4"/>
              </a:rPr>
              <a:t>R</a:t>
            </a:r>
            <a:r>
              <a:rPr sz="4425" spc="240" baseline="2824" dirty="0">
                <a:latin typeface="Cambria"/>
                <a:cs typeface="Cambria"/>
              </a:rPr>
              <a:t>45</a:t>
            </a:r>
            <a:endParaRPr sz="4425" baseline="2824">
              <a:latin typeface="Cambria"/>
              <a:cs typeface="Cambri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8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45" dirty="0"/>
              <a:t>T</a:t>
            </a:r>
            <a:r>
              <a:rPr spc="45" dirty="0"/>
              <a:t>ransfo</a:t>
            </a:r>
            <a:r>
              <a:rPr spc="130" dirty="0"/>
              <a:t>r</a:t>
            </a:r>
            <a:r>
              <a:rPr spc="45" dirty="0"/>
              <a:t>m</a:t>
            </a:r>
            <a:r>
              <a:rPr spc="-190" dirty="0"/>
              <a:t> </a:t>
            </a:r>
            <a:r>
              <a:rPr spc="130" dirty="0"/>
              <a:t>Ordering</a:t>
            </a:r>
            <a:r>
              <a:rPr spc="-185" dirty="0"/>
              <a:t> </a:t>
            </a:r>
            <a:r>
              <a:rPr spc="180" dirty="0"/>
              <a:t>Matters!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71074" y="1719964"/>
            <a:ext cx="2811145" cy="2731770"/>
            <a:chOff x="4871074" y="1719964"/>
            <a:chExt cx="2811145" cy="2731770"/>
          </a:xfrm>
        </p:grpSpPr>
        <p:sp>
          <p:nvSpPr>
            <p:cNvPr id="4" name="object 4"/>
            <p:cNvSpPr/>
            <p:nvPr/>
          </p:nvSpPr>
          <p:spPr>
            <a:xfrm>
              <a:off x="6377908" y="2939025"/>
              <a:ext cx="1286510" cy="1286510"/>
            </a:xfrm>
            <a:custGeom>
              <a:avLst/>
              <a:gdLst/>
              <a:ahLst/>
              <a:cxnLst/>
              <a:rect l="l" t="t" r="r" b="b"/>
              <a:pathLst>
                <a:path w="1286509" h="1286510">
                  <a:moveTo>
                    <a:pt x="0" y="0"/>
                  </a:moveTo>
                  <a:lnTo>
                    <a:pt x="1286209" y="0"/>
                  </a:lnTo>
                  <a:lnTo>
                    <a:pt x="1286209" y="1286209"/>
                  </a:lnTo>
                  <a:lnTo>
                    <a:pt x="0" y="1286209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6276" y="3025422"/>
              <a:ext cx="1110825" cy="11108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97086" y="1881622"/>
              <a:ext cx="0" cy="2569845"/>
            </a:xfrm>
            <a:custGeom>
              <a:avLst/>
              <a:gdLst/>
              <a:ahLst/>
              <a:cxnLst/>
              <a:rect l="l" t="t" r="r" b="b"/>
              <a:pathLst>
                <a:path h="2569845">
                  <a:moveTo>
                    <a:pt x="0" y="2569519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04969" y="1719964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92116" y="0"/>
                  </a:moveTo>
                  <a:lnTo>
                    <a:pt x="0" y="184235"/>
                  </a:lnTo>
                  <a:lnTo>
                    <a:pt x="184235" y="184235"/>
                  </a:lnTo>
                  <a:lnTo>
                    <a:pt x="92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71074" y="4240184"/>
              <a:ext cx="2580005" cy="0"/>
            </a:xfrm>
            <a:custGeom>
              <a:avLst/>
              <a:gdLst/>
              <a:ahLst/>
              <a:cxnLst/>
              <a:rect l="l" t="t" r="r" b="b"/>
              <a:pathLst>
                <a:path w="2580004">
                  <a:moveTo>
                    <a:pt x="0" y="0"/>
                  </a:moveTo>
                  <a:lnTo>
                    <a:pt x="2557074" y="0"/>
                  </a:lnTo>
                  <a:lnTo>
                    <a:pt x="2579652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28149" y="4148066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0" y="0"/>
                  </a:moveTo>
                  <a:lnTo>
                    <a:pt x="0" y="184235"/>
                  </a:lnTo>
                  <a:lnTo>
                    <a:pt x="184233" y="92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20449" y="1719964"/>
            <a:ext cx="2741930" cy="2731770"/>
            <a:chOff x="1020449" y="1719964"/>
            <a:chExt cx="2741930" cy="2731770"/>
          </a:xfrm>
        </p:grpSpPr>
        <p:sp>
          <p:nvSpPr>
            <p:cNvPr id="11" name="object 11"/>
            <p:cNvSpPr/>
            <p:nvPr/>
          </p:nvSpPr>
          <p:spPr>
            <a:xfrm>
              <a:off x="1249419" y="2951958"/>
              <a:ext cx="1286510" cy="1286510"/>
            </a:xfrm>
            <a:custGeom>
              <a:avLst/>
              <a:gdLst/>
              <a:ahLst/>
              <a:cxnLst/>
              <a:rect l="l" t="t" r="r" b="b"/>
              <a:pathLst>
                <a:path w="1286510" h="1286510">
                  <a:moveTo>
                    <a:pt x="0" y="0"/>
                  </a:moveTo>
                  <a:lnTo>
                    <a:pt x="1286209" y="0"/>
                  </a:lnTo>
                  <a:lnTo>
                    <a:pt x="1286209" y="1286209"/>
                  </a:lnTo>
                  <a:lnTo>
                    <a:pt x="0" y="1286209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6603" y="3037195"/>
              <a:ext cx="1110826" cy="111590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46461" y="1881622"/>
              <a:ext cx="0" cy="2569845"/>
            </a:xfrm>
            <a:custGeom>
              <a:avLst/>
              <a:gdLst/>
              <a:ahLst/>
              <a:cxnLst/>
              <a:rect l="l" t="t" r="r" b="b"/>
              <a:pathLst>
                <a:path h="2569845">
                  <a:moveTo>
                    <a:pt x="0" y="2569519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4343" y="1719964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7" y="0"/>
                  </a:moveTo>
                  <a:lnTo>
                    <a:pt x="0" y="184235"/>
                  </a:lnTo>
                  <a:lnTo>
                    <a:pt x="184234" y="184235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0449" y="4240184"/>
              <a:ext cx="2580005" cy="0"/>
            </a:xfrm>
            <a:custGeom>
              <a:avLst/>
              <a:gdLst/>
              <a:ahLst/>
              <a:cxnLst/>
              <a:rect l="l" t="t" r="r" b="b"/>
              <a:pathLst>
                <a:path w="2580004">
                  <a:moveTo>
                    <a:pt x="0" y="0"/>
                  </a:moveTo>
                  <a:lnTo>
                    <a:pt x="2557074" y="0"/>
                  </a:lnTo>
                  <a:lnTo>
                    <a:pt x="2579652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77523" y="4148066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0" y="0"/>
                  </a:moveTo>
                  <a:lnTo>
                    <a:pt x="0" y="184235"/>
                  </a:lnTo>
                  <a:lnTo>
                    <a:pt x="184235" y="92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552029" y="1459437"/>
            <a:ext cx="2741930" cy="2992120"/>
            <a:chOff x="8552029" y="1459437"/>
            <a:chExt cx="2741930" cy="2992120"/>
          </a:xfrm>
        </p:grpSpPr>
        <p:sp>
          <p:nvSpPr>
            <p:cNvPr id="18" name="object 18"/>
            <p:cNvSpPr/>
            <p:nvPr/>
          </p:nvSpPr>
          <p:spPr>
            <a:xfrm>
              <a:off x="8778039" y="1881622"/>
              <a:ext cx="0" cy="2569845"/>
            </a:xfrm>
            <a:custGeom>
              <a:avLst/>
              <a:gdLst/>
              <a:ahLst/>
              <a:cxnLst/>
              <a:rect l="l" t="t" r="r" b="b"/>
              <a:pathLst>
                <a:path h="2569845">
                  <a:moveTo>
                    <a:pt x="0" y="2569519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85922" y="1719964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6" y="0"/>
                  </a:moveTo>
                  <a:lnTo>
                    <a:pt x="0" y="184235"/>
                  </a:lnTo>
                  <a:lnTo>
                    <a:pt x="184233" y="184235"/>
                  </a:lnTo>
                  <a:lnTo>
                    <a:pt x="92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52029" y="4240184"/>
              <a:ext cx="2580005" cy="0"/>
            </a:xfrm>
            <a:custGeom>
              <a:avLst/>
              <a:gdLst/>
              <a:ahLst/>
              <a:cxnLst/>
              <a:rect l="l" t="t" r="r" b="b"/>
              <a:pathLst>
                <a:path w="2580004">
                  <a:moveTo>
                    <a:pt x="0" y="0"/>
                  </a:moveTo>
                  <a:lnTo>
                    <a:pt x="2557074" y="0"/>
                  </a:lnTo>
                  <a:lnTo>
                    <a:pt x="2579652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109106" y="4148066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0" y="0"/>
                  </a:moveTo>
                  <a:lnTo>
                    <a:pt x="0" y="184235"/>
                  </a:lnTo>
                  <a:lnTo>
                    <a:pt x="184235" y="92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72383" y="1477500"/>
              <a:ext cx="1819275" cy="1819275"/>
            </a:xfrm>
            <a:custGeom>
              <a:avLst/>
              <a:gdLst/>
              <a:ahLst/>
              <a:cxnLst/>
              <a:rect l="l" t="t" r="r" b="b"/>
              <a:pathLst>
                <a:path w="1819275" h="1819275">
                  <a:moveTo>
                    <a:pt x="909482" y="0"/>
                  </a:moveTo>
                  <a:lnTo>
                    <a:pt x="0" y="909486"/>
                  </a:lnTo>
                  <a:lnTo>
                    <a:pt x="909482" y="1818974"/>
                  </a:lnTo>
                  <a:lnTo>
                    <a:pt x="1818970" y="909486"/>
                  </a:lnTo>
                  <a:lnTo>
                    <a:pt x="90948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72383" y="1477499"/>
              <a:ext cx="1819275" cy="1819275"/>
            </a:xfrm>
            <a:custGeom>
              <a:avLst/>
              <a:gdLst/>
              <a:ahLst/>
              <a:cxnLst/>
              <a:rect l="l" t="t" r="r" b="b"/>
              <a:pathLst>
                <a:path w="1819275" h="1819275">
                  <a:moveTo>
                    <a:pt x="0" y="909487"/>
                  </a:moveTo>
                  <a:lnTo>
                    <a:pt x="909487" y="0"/>
                  </a:lnTo>
                  <a:lnTo>
                    <a:pt x="1818974" y="909487"/>
                  </a:lnTo>
                  <a:lnTo>
                    <a:pt x="909487" y="1818974"/>
                  </a:lnTo>
                  <a:lnTo>
                    <a:pt x="0" y="909487"/>
                  </a:lnTo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2926" y="1598018"/>
              <a:ext cx="1577937" cy="157793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148946" y="4290398"/>
            <a:ext cx="1214120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75" i="1" spc="127" baseline="10288" dirty="0">
                <a:latin typeface="Source Serif 4"/>
                <a:cs typeface="Source Serif 4"/>
              </a:rPr>
              <a:t>T</a:t>
            </a:r>
            <a:r>
              <a:rPr sz="2800" spc="85" dirty="0">
                <a:latin typeface="Cambria"/>
                <a:cs typeface="Cambria"/>
              </a:rPr>
              <a:t>(1</a:t>
            </a:r>
            <a:r>
              <a:rPr sz="2800" i="1" spc="85" dirty="0">
                <a:latin typeface="Arial"/>
                <a:cs typeface="Arial"/>
              </a:rPr>
              <a:t>,</a:t>
            </a:r>
            <a:r>
              <a:rPr sz="2800" spc="85" dirty="0">
                <a:latin typeface="Cambria"/>
                <a:cs typeface="Cambria"/>
              </a:rPr>
              <a:t>0)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05007" y="4290398"/>
            <a:ext cx="2395220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965200" algn="l"/>
              </a:tabLst>
            </a:pPr>
            <a:r>
              <a:rPr sz="6075" i="1" spc="187" baseline="10288" dirty="0">
                <a:latin typeface="Source Serif 4"/>
                <a:cs typeface="Source Serif 4"/>
              </a:rPr>
              <a:t>R</a:t>
            </a:r>
            <a:r>
              <a:rPr sz="4200" spc="187" baseline="1984" dirty="0">
                <a:latin typeface="Cambria"/>
                <a:cs typeface="Cambria"/>
              </a:rPr>
              <a:t>45</a:t>
            </a:r>
            <a:r>
              <a:rPr sz="4200" baseline="1984" dirty="0">
                <a:latin typeface="Cambria"/>
                <a:cs typeface="Cambria"/>
              </a:rPr>
              <a:t>	</a:t>
            </a:r>
            <a:r>
              <a:rPr sz="6075" i="1" spc="-585" baseline="10288" dirty="0">
                <a:latin typeface="Trebuchet MS"/>
                <a:cs typeface="Trebuchet MS"/>
              </a:rPr>
              <a:t>·</a:t>
            </a:r>
            <a:r>
              <a:rPr sz="6075" i="1" spc="-494" baseline="10288" dirty="0">
                <a:latin typeface="Trebuchet MS"/>
                <a:cs typeface="Trebuchet MS"/>
              </a:rPr>
              <a:t> </a:t>
            </a:r>
            <a:r>
              <a:rPr sz="6075" i="1" spc="127" baseline="10288" dirty="0">
                <a:latin typeface="Source Serif 4"/>
                <a:cs typeface="Source Serif 4"/>
              </a:rPr>
              <a:t>T</a:t>
            </a:r>
            <a:r>
              <a:rPr sz="2800" spc="85" dirty="0">
                <a:latin typeface="Cambria"/>
                <a:cs typeface="Cambria"/>
              </a:rPr>
              <a:t>(1</a:t>
            </a:r>
            <a:r>
              <a:rPr sz="2800" i="1" spc="85" dirty="0">
                <a:latin typeface="Arial"/>
                <a:cs typeface="Arial"/>
              </a:rPr>
              <a:t>,</a:t>
            </a:r>
            <a:r>
              <a:rPr sz="2800" spc="85" dirty="0">
                <a:latin typeface="Cambria"/>
                <a:cs typeface="Cambria"/>
              </a:rPr>
              <a:t>0)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00844" y="5370154"/>
            <a:ext cx="2917825" cy="2907030"/>
            <a:chOff x="1000844" y="5370154"/>
            <a:chExt cx="2917825" cy="2907030"/>
          </a:xfrm>
        </p:grpSpPr>
        <p:sp>
          <p:nvSpPr>
            <p:cNvPr id="28" name="object 28"/>
            <p:cNvSpPr/>
            <p:nvPr/>
          </p:nvSpPr>
          <p:spPr>
            <a:xfrm>
              <a:off x="1244526" y="6681304"/>
              <a:ext cx="1369060" cy="1369060"/>
            </a:xfrm>
            <a:custGeom>
              <a:avLst/>
              <a:gdLst/>
              <a:ahLst/>
              <a:cxnLst/>
              <a:rect l="l" t="t" r="r" b="b"/>
              <a:pathLst>
                <a:path w="1369060" h="1369059">
                  <a:moveTo>
                    <a:pt x="0" y="0"/>
                  </a:moveTo>
                  <a:lnTo>
                    <a:pt x="1368850" y="0"/>
                  </a:lnTo>
                  <a:lnTo>
                    <a:pt x="1368850" y="1368850"/>
                  </a:lnTo>
                  <a:lnTo>
                    <a:pt x="0" y="1368850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6603" y="6773333"/>
              <a:ext cx="1183075" cy="118307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241377" y="5531809"/>
              <a:ext cx="0" cy="2745105"/>
            </a:xfrm>
            <a:custGeom>
              <a:avLst/>
              <a:gdLst/>
              <a:ahLst/>
              <a:cxnLst/>
              <a:rect l="l" t="t" r="r" b="b"/>
              <a:pathLst>
                <a:path h="2745104">
                  <a:moveTo>
                    <a:pt x="0" y="2745003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9260" y="5370154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7" y="0"/>
                  </a:moveTo>
                  <a:lnTo>
                    <a:pt x="0" y="184235"/>
                  </a:lnTo>
                  <a:lnTo>
                    <a:pt x="184234" y="184235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0844" y="8052302"/>
              <a:ext cx="2755900" cy="0"/>
            </a:xfrm>
            <a:custGeom>
              <a:avLst/>
              <a:gdLst/>
              <a:ahLst/>
              <a:cxnLst/>
              <a:rect l="l" t="t" r="r" b="b"/>
              <a:pathLst>
                <a:path w="2755900">
                  <a:moveTo>
                    <a:pt x="0" y="0"/>
                  </a:moveTo>
                  <a:lnTo>
                    <a:pt x="2733208" y="0"/>
                  </a:lnTo>
                  <a:lnTo>
                    <a:pt x="2755786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34053" y="7960186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4">
                  <a:moveTo>
                    <a:pt x="0" y="0"/>
                  </a:moveTo>
                  <a:lnTo>
                    <a:pt x="0" y="184233"/>
                  </a:lnTo>
                  <a:lnTo>
                    <a:pt x="184233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353428" y="5370154"/>
            <a:ext cx="3663315" cy="2907030"/>
            <a:chOff x="4353428" y="5370154"/>
            <a:chExt cx="3663315" cy="2907030"/>
          </a:xfrm>
        </p:grpSpPr>
        <p:sp>
          <p:nvSpPr>
            <p:cNvPr id="35" name="object 35"/>
            <p:cNvSpPr/>
            <p:nvPr/>
          </p:nvSpPr>
          <p:spPr>
            <a:xfrm>
              <a:off x="5339413" y="5531809"/>
              <a:ext cx="0" cy="2745105"/>
            </a:xfrm>
            <a:custGeom>
              <a:avLst/>
              <a:gdLst/>
              <a:ahLst/>
              <a:cxnLst/>
              <a:rect l="l" t="t" r="r" b="b"/>
              <a:pathLst>
                <a:path h="2745104">
                  <a:moveTo>
                    <a:pt x="0" y="2745003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47297" y="5370154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92116" y="0"/>
                  </a:moveTo>
                  <a:lnTo>
                    <a:pt x="0" y="184235"/>
                  </a:lnTo>
                  <a:lnTo>
                    <a:pt x="184233" y="184235"/>
                  </a:lnTo>
                  <a:lnTo>
                    <a:pt x="92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98879" y="8052302"/>
              <a:ext cx="2755900" cy="0"/>
            </a:xfrm>
            <a:custGeom>
              <a:avLst/>
              <a:gdLst/>
              <a:ahLst/>
              <a:cxnLst/>
              <a:rect l="l" t="t" r="r" b="b"/>
              <a:pathLst>
                <a:path w="2755900">
                  <a:moveTo>
                    <a:pt x="0" y="0"/>
                  </a:moveTo>
                  <a:lnTo>
                    <a:pt x="2733208" y="0"/>
                  </a:lnTo>
                  <a:lnTo>
                    <a:pt x="2755786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832088" y="7960186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4">
                  <a:moveTo>
                    <a:pt x="0" y="0"/>
                  </a:moveTo>
                  <a:lnTo>
                    <a:pt x="0" y="184233"/>
                  </a:lnTo>
                  <a:lnTo>
                    <a:pt x="184235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71491" y="6086424"/>
              <a:ext cx="1936114" cy="1936114"/>
            </a:xfrm>
            <a:custGeom>
              <a:avLst/>
              <a:gdLst/>
              <a:ahLst/>
              <a:cxnLst/>
              <a:rect l="l" t="t" r="r" b="b"/>
              <a:pathLst>
                <a:path w="1936114" h="1936115">
                  <a:moveTo>
                    <a:pt x="967922" y="0"/>
                  </a:moveTo>
                  <a:lnTo>
                    <a:pt x="0" y="967922"/>
                  </a:lnTo>
                  <a:lnTo>
                    <a:pt x="967922" y="1935847"/>
                  </a:lnTo>
                  <a:lnTo>
                    <a:pt x="1935845" y="967922"/>
                  </a:lnTo>
                  <a:lnTo>
                    <a:pt x="9679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71491" y="6086423"/>
              <a:ext cx="1936114" cy="1936114"/>
            </a:xfrm>
            <a:custGeom>
              <a:avLst/>
              <a:gdLst/>
              <a:ahLst/>
              <a:cxnLst/>
              <a:rect l="l" t="t" r="r" b="b"/>
              <a:pathLst>
                <a:path w="1936114" h="1936115">
                  <a:moveTo>
                    <a:pt x="0" y="967923"/>
                  </a:moveTo>
                  <a:lnTo>
                    <a:pt x="967923" y="0"/>
                  </a:lnTo>
                  <a:lnTo>
                    <a:pt x="1935846" y="967923"/>
                  </a:lnTo>
                  <a:lnTo>
                    <a:pt x="967923" y="1935846"/>
                  </a:lnTo>
                  <a:lnTo>
                    <a:pt x="0" y="967923"/>
                  </a:lnTo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9778" y="6214684"/>
              <a:ext cx="1679326" cy="1679326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9016341" y="5370154"/>
            <a:ext cx="2917825" cy="2907030"/>
            <a:chOff x="9016341" y="5370154"/>
            <a:chExt cx="2917825" cy="2907030"/>
          </a:xfrm>
        </p:grpSpPr>
        <p:sp>
          <p:nvSpPr>
            <p:cNvPr id="43" name="object 43"/>
            <p:cNvSpPr/>
            <p:nvPr/>
          </p:nvSpPr>
          <p:spPr>
            <a:xfrm>
              <a:off x="9256879" y="5531809"/>
              <a:ext cx="0" cy="2745105"/>
            </a:xfrm>
            <a:custGeom>
              <a:avLst/>
              <a:gdLst/>
              <a:ahLst/>
              <a:cxnLst/>
              <a:rect l="l" t="t" r="r" b="b"/>
              <a:pathLst>
                <a:path h="2745104">
                  <a:moveTo>
                    <a:pt x="0" y="2745003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164761" y="5370154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8" y="0"/>
                  </a:moveTo>
                  <a:lnTo>
                    <a:pt x="0" y="184235"/>
                  </a:lnTo>
                  <a:lnTo>
                    <a:pt x="184235" y="184235"/>
                  </a:lnTo>
                  <a:lnTo>
                    <a:pt x="92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016341" y="8052302"/>
              <a:ext cx="2755900" cy="0"/>
            </a:xfrm>
            <a:custGeom>
              <a:avLst/>
              <a:gdLst/>
              <a:ahLst/>
              <a:cxnLst/>
              <a:rect l="l" t="t" r="r" b="b"/>
              <a:pathLst>
                <a:path w="2755900">
                  <a:moveTo>
                    <a:pt x="0" y="0"/>
                  </a:moveTo>
                  <a:lnTo>
                    <a:pt x="2733208" y="0"/>
                  </a:lnTo>
                  <a:lnTo>
                    <a:pt x="2755786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749546" y="7960186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4">
                  <a:moveTo>
                    <a:pt x="0" y="0"/>
                  </a:moveTo>
                  <a:lnTo>
                    <a:pt x="0" y="184233"/>
                  </a:lnTo>
                  <a:lnTo>
                    <a:pt x="184235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661274" y="6086423"/>
              <a:ext cx="1936114" cy="1936114"/>
            </a:xfrm>
            <a:custGeom>
              <a:avLst/>
              <a:gdLst/>
              <a:ahLst/>
              <a:cxnLst/>
              <a:rect l="l" t="t" r="r" b="b"/>
              <a:pathLst>
                <a:path w="1936115" h="1936115">
                  <a:moveTo>
                    <a:pt x="0" y="967923"/>
                  </a:moveTo>
                  <a:lnTo>
                    <a:pt x="967923" y="0"/>
                  </a:lnTo>
                  <a:lnTo>
                    <a:pt x="1935846" y="967923"/>
                  </a:lnTo>
                  <a:lnTo>
                    <a:pt x="967923" y="1935846"/>
                  </a:lnTo>
                  <a:lnTo>
                    <a:pt x="0" y="967923"/>
                  </a:lnTo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9565" y="6214684"/>
              <a:ext cx="1679321" cy="1679326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6394815" y="8135839"/>
            <a:ext cx="91694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375" i="1" spc="240" baseline="8496" dirty="0">
                <a:latin typeface="Source Serif 4"/>
                <a:cs typeface="Source Serif 4"/>
              </a:rPr>
              <a:t>R</a:t>
            </a:r>
            <a:r>
              <a:rPr sz="2950" spc="160" dirty="0">
                <a:latin typeface="Cambria"/>
                <a:cs typeface="Cambria"/>
              </a:rPr>
              <a:t>45</a:t>
            </a:r>
            <a:endParaRPr sz="2950">
              <a:latin typeface="Cambria"/>
              <a:cs typeface="Cambria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50" name="object 50"/>
          <p:cNvSpPr txBox="1"/>
          <p:nvPr/>
        </p:nvSpPr>
        <p:spPr>
          <a:xfrm>
            <a:off x="9516871" y="8125222"/>
            <a:ext cx="254508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96365" algn="l"/>
              </a:tabLst>
            </a:pPr>
            <a:r>
              <a:rPr sz="6375" i="1" spc="165" baseline="9803" dirty="0">
                <a:latin typeface="Source Serif 4"/>
                <a:cs typeface="Source Serif 4"/>
              </a:rPr>
              <a:t>T</a:t>
            </a:r>
            <a:r>
              <a:rPr sz="2950" spc="110" dirty="0">
                <a:latin typeface="Cambria"/>
                <a:cs typeface="Cambria"/>
              </a:rPr>
              <a:t>(1</a:t>
            </a:r>
            <a:r>
              <a:rPr sz="2950" i="1" spc="110" dirty="0">
                <a:latin typeface="Arial"/>
                <a:cs typeface="Arial"/>
              </a:rPr>
              <a:t>,</a:t>
            </a:r>
            <a:r>
              <a:rPr sz="2950" spc="110" dirty="0">
                <a:latin typeface="Cambria"/>
                <a:cs typeface="Cambria"/>
              </a:rPr>
              <a:t>0)</a:t>
            </a:r>
            <a:r>
              <a:rPr sz="2950" dirty="0">
                <a:latin typeface="Cambria"/>
                <a:cs typeface="Cambria"/>
              </a:rPr>
              <a:t>	</a:t>
            </a:r>
            <a:r>
              <a:rPr sz="6375" i="1" spc="-592" baseline="9803" dirty="0">
                <a:latin typeface="Trebuchet MS"/>
                <a:cs typeface="Trebuchet MS"/>
              </a:rPr>
              <a:t>·</a:t>
            </a:r>
            <a:r>
              <a:rPr sz="6375" i="1" spc="-502" baseline="9803" dirty="0">
                <a:latin typeface="Trebuchet MS"/>
                <a:cs typeface="Trebuchet MS"/>
              </a:rPr>
              <a:t> </a:t>
            </a:r>
            <a:r>
              <a:rPr sz="6375" i="1" spc="240" baseline="9803" dirty="0">
                <a:latin typeface="Source Serif 4"/>
                <a:cs typeface="Source Serif 4"/>
              </a:rPr>
              <a:t>R</a:t>
            </a:r>
            <a:r>
              <a:rPr sz="4425" spc="240" baseline="2824" dirty="0">
                <a:latin typeface="Cambria"/>
                <a:cs typeface="Cambria"/>
              </a:rPr>
              <a:t>45</a:t>
            </a:r>
            <a:endParaRPr sz="4425" baseline="2824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0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45" dirty="0"/>
              <a:t>T</a:t>
            </a:r>
            <a:r>
              <a:rPr spc="45" dirty="0"/>
              <a:t>ransfo</a:t>
            </a:r>
            <a:r>
              <a:rPr spc="130" dirty="0"/>
              <a:t>r</a:t>
            </a:r>
            <a:r>
              <a:rPr spc="45" dirty="0"/>
              <a:t>m</a:t>
            </a:r>
            <a:r>
              <a:rPr spc="-190" dirty="0"/>
              <a:t> </a:t>
            </a:r>
            <a:r>
              <a:rPr spc="130" dirty="0"/>
              <a:t>Ordering</a:t>
            </a:r>
            <a:r>
              <a:rPr spc="-185" dirty="0"/>
              <a:t> </a:t>
            </a:r>
            <a:r>
              <a:rPr spc="180" dirty="0"/>
              <a:t>Matters!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602" y="2237253"/>
            <a:ext cx="8575040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b="1" spc="50" dirty="0">
                <a:latin typeface="Trebuchet MS"/>
                <a:cs typeface="Trebuchet MS"/>
              </a:rPr>
              <a:t>Matrix</a:t>
            </a:r>
            <a:r>
              <a:rPr sz="3550" b="1" spc="-70" dirty="0">
                <a:latin typeface="Trebuchet MS"/>
                <a:cs typeface="Trebuchet MS"/>
              </a:rPr>
              <a:t> </a:t>
            </a:r>
            <a:r>
              <a:rPr sz="3550" b="1" spc="-35" dirty="0">
                <a:latin typeface="Trebuchet MS"/>
                <a:cs typeface="Trebuchet MS"/>
              </a:rPr>
              <a:t>multiplication</a:t>
            </a:r>
            <a:r>
              <a:rPr sz="3550" b="1" spc="-65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is</a:t>
            </a:r>
            <a:r>
              <a:rPr sz="3550" b="1" spc="-65" dirty="0">
                <a:latin typeface="Trebuchet MS"/>
                <a:cs typeface="Trebuchet MS"/>
              </a:rPr>
              <a:t> </a:t>
            </a:r>
            <a:r>
              <a:rPr sz="355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not</a:t>
            </a:r>
            <a:r>
              <a:rPr sz="3550" b="1" spc="-65" dirty="0">
                <a:latin typeface="Trebuchet MS"/>
                <a:cs typeface="Trebuchet MS"/>
              </a:rPr>
              <a:t> </a:t>
            </a:r>
            <a:r>
              <a:rPr sz="3550" b="1" spc="-10" dirty="0">
                <a:latin typeface="Trebuchet MS"/>
                <a:cs typeface="Trebuchet MS"/>
              </a:rPr>
              <a:t>commutative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2357" y="3249628"/>
            <a:ext cx="614680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37590" algn="l"/>
                <a:tab pos="3626485" algn="l"/>
                <a:tab pos="4985385" algn="l"/>
              </a:tabLst>
            </a:pPr>
            <a:r>
              <a:rPr sz="6375" i="1" spc="240" baseline="9803" dirty="0">
                <a:latin typeface="Source Serif 4"/>
                <a:cs typeface="Source Serif 4"/>
              </a:rPr>
              <a:t>R</a:t>
            </a:r>
            <a:r>
              <a:rPr sz="4425" spc="240" baseline="2824" dirty="0">
                <a:latin typeface="Cambria"/>
                <a:cs typeface="Cambria"/>
              </a:rPr>
              <a:t>45</a:t>
            </a:r>
            <a:r>
              <a:rPr sz="4425" baseline="2824" dirty="0">
                <a:latin typeface="Cambria"/>
                <a:cs typeface="Cambria"/>
              </a:rPr>
              <a:t>	</a:t>
            </a:r>
            <a:r>
              <a:rPr sz="6375" i="1" spc="-592" baseline="9803" dirty="0">
                <a:latin typeface="Trebuchet MS"/>
                <a:cs typeface="Trebuchet MS"/>
              </a:rPr>
              <a:t>·</a:t>
            </a:r>
            <a:r>
              <a:rPr sz="6375" i="1" spc="-502" baseline="9803" dirty="0">
                <a:latin typeface="Trebuchet MS"/>
                <a:cs typeface="Trebuchet MS"/>
              </a:rPr>
              <a:t> </a:t>
            </a:r>
            <a:r>
              <a:rPr sz="6375" i="1" spc="165" baseline="9803" dirty="0">
                <a:latin typeface="Source Serif 4"/>
                <a:cs typeface="Source Serif 4"/>
              </a:rPr>
              <a:t>T</a:t>
            </a:r>
            <a:r>
              <a:rPr sz="2950" spc="110" dirty="0">
                <a:latin typeface="Cambria"/>
                <a:cs typeface="Cambria"/>
              </a:rPr>
              <a:t>(1</a:t>
            </a:r>
            <a:r>
              <a:rPr sz="2950" i="1" spc="110" dirty="0">
                <a:latin typeface="Arial"/>
                <a:cs typeface="Arial"/>
              </a:rPr>
              <a:t>,</a:t>
            </a:r>
            <a:r>
              <a:rPr sz="2950" spc="110" dirty="0">
                <a:latin typeface="Cambria"/>
                <a:cs typeface="Cambria"/>
              </a:rPr>
              <a:t>0)</a:t>
            </a:r>
            <a:r>
              <a:rPr sz="2950" dirty="0">
                <a:latin typeface="Cambria"/>
                <a:cs typeface="Cambria"/>
              </a:rPr>
              <a:t>	</a:t>
            </a:r>
            <a:r>
              <a:rPr sz="6375" i="1" spc="165" baseline="9803" dirty="0">
                <a:latin typeface="Source Serif 4"/>
                <a:cs typeface="Source Serif 4"/>
              </a:rPr>
              <a:t>T</a:t>
            </a:r>
            <a:r>
              <a:rPr sz="2950" spc="110" dirty="0">
                <a:latin typeface="Cambria"/>
                <a:cs typeface="Cambria"/>
              </a:rPr>
              <a:t>(1</a:t>
            </a:r>
            <a:r>
              <a:rPr sz="2950" i="1" spc="110" dirty="0">
                <a:latin typeface="Arial"/>
                <a:cs typeface="Arial"/>
              </a:rPr>
              <a:t>,</a:t>
            </a:r>
            <a:r>
              <a:rPr sz="2950" spc="110" dirty="0">
                <a:latin typeface="Cambria"/>
                <a:cs typeface="Cambria"/>
              </a:rPr>
              <a:t>0)</a:t>
            </a:r>
            <a:r>
              <a:rPr sz="2950" dirty="0">
                <a:latin typeface="Cambria"/>
                <a:cs typeface="Cambria"/>
              </a:rPr>
              <a:t>	</a:t>
            </a:r>
            <a:r>
              <a:rPr sz="6375" i="1" spc="-592" baseline="9803" dirty="0">
                <a:latin typeface="Trebuchet MS"/>
                <a:cs typeface="Trebuchet MS"/>
              </a:rPr>
              <a:t>·</a:t>
            </a:r>
            <a:r>
              <a:rPr sz="6375" i="1" spc="-502" baseline="9803" dirty="0">
                <a:latin typeface="Trebuchet MS"/>
                <a:cs typeface="Trebuchet MS"/>
              </a:rPr>
              <a:t> </a:t>
            </a:r>
            <a:r>
              <a:rPr sz="6375" i="1" spc="240" baseline="9803" dirty="0">
                <a:latin typeface="Source Serif 4"/>
                <a:cs typeface="Source Serif 4"/>
              </a:rPr>
              <a:t>R</a:t>
            </a:r>
            <a:r>
              <a:rPr sz="4425" spc="240" baseline="2824" dirty="0">
                <a:latin typeface="Cambria"/>
                <a:cs typeface="Cambria"/>
              </a:rPr>
              <a:t>45</a:t>
            </a:r>
            <a:endParaRPr sz="4425" baseline="2824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1464" y="3052335"/>
            <a:ext cx="372745" cy="784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50" spc="15" dirty="0">
                <a:latin typeface="Arial"/>
                <a:cs typeface="Arial"/>
              </a:rPr>
              <a:t>≠</a:t>
            </a:r>
            <a:endParaRPr sz="4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851" y="4671705"/>
            <a:ext cx="9233535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b="1" spc="135" dirty="0">
                <a:latin typeface="Trebuchet MS"/>
                <a:cs typeface="Trebuchet MS"/>
              </a:rPr>
              <a:t>Note</a:t>
            </a:r>
            <a:r>
              <a:rPr sz="3550" b="1" spc="-55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that</a:t>
            </a:r>
            <a:r>
              <a:rPr sz="3550" b="1" spc="-55" dirty="0">
                <a:latin typeface="Trebuchet MS"/>
                <a:cs typeface="Trebuchet MS"/>
              </a:rPr>
              <a:t> </a:t>
            </a:r>
            <a:r>
              <a:rPr sz="3550" b="1" spc="-10" dirty="0">
                <a:latin typeface="Trebuchet MS"/>
                <a:cs typeface="Trebuchet MS"/>
              </a:rPr>
              <a:t>matrices</a:t>
            </a:r>
            <a:r>
              <a:rPr sz="3550" b="1" spc="-55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are</a:t>
            </a:r>
            <a:r>
              <a:rPr sz="3550" b="1" spc="-55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applied</a:t>
            </a:r>
            <a:r>
              <a:rPr sz="3550" b="1" spc="-55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right</a:t>
            </a:r>
            <a:r>
              <a:rPr sz="3550" b="1" spc="-55" dirty="0">
                <a:latin typeface="Trebuchet MS"/>
                <a:cs typeface="Trebuchet MS"/>
              </a:rPr>
              <a:t> </a:t>
            </a:r>
            <a:r>
              <a:rPr sz="3550" b="1" spc="50" dirty="0">
                <a:latin typeface="Trebuchet MS"/>
                <a:cs typeface="Trebuchet MS"/>
              </a:rPr>
              <a:t>to</a:t>
            </a:r>
            <a:r>
              <a:rPr sz="3550" b="1" spc="-55" dirty="0">
                <a:latin typeface="Trebuchet MS"/>
                <a:cs typeface="Trebuchet MS"/>
              </a:rPr>
              <a:t> </a:t>
            </a:r>
            <a:r>
              <a:rPr sz="3550" b="1" spc="-35" dirty="0">
                <a:latin typeface="Trebuchet MS"/>
                <a:cs typeface="Trebuchet MS"/>
              </a:rPr>
              <a:t>left:</a:t>
            </a:r>
            <a:endParaRPr sz="3550"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4D15865-904A-4825-BC6A-23288DD049AF}"/>
                  </a:ext>
                </a:extLst>
              </p:cNvPr>
              <p:cNvSpPr txBox="1"/>
              <p:nvPr/>
            </p:nvSpPr>
            <p:spPr>
              <a:xfrm>
                <a:off x="1945680" y="5797543"/>
                <a:ext cx="1032270" cy="1688860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4D15865-904A-4825-BC6A-23288DD04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680" y="5797543"/>
                <a:ext cx="1032270" cy="16888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9">
                <a:extLst>
                  <a:ext uri="{FF2B5EF4-FFF2-40B4-BE49-F238E27FC236}">
                    <a16:creationId xmlns:a16="http://schemas.microsoft.com/office/drawing/2014/main" id="{F4CB640A-06CA-73F3-3CFF-37F9E83A6DEC}"/>
                  </a:ext>
                </a:extLst>
              </p:cNvPr>
              <p:cNvSpPr txBox="1"/>
              <p:nvPr/>
            </p:nvSpPr>
            <p:spPr>
              <a:xfrm>
                <a:off x="2616200" y="5767599"/>
                <a:ext cx="8721683" cy="1748748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4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40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4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45</m:t>
                                      </m:r>
                                    </m:e>
                                    <m:sup>
                                      <m:r>
                                        <a:rPr lang="en-US" sz="4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4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4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45</m:t>
                                      </m:r>
                                    </m:e>
                                    <m:sup>
                                      <m:r>
                                        <a:rPr lang="en-US" sz="4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4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4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45</m:t>
                                      </m:r>
                                    </m:e>
                                    <m:sup>
                                      <m:r>
                                        <a:rPr lang="en-US" sz="4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4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40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4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45</m:t>
                                      </m:r>
                                    </m:e>
                                    <m:sup>
                                      <m:r>
                                        <a:rPr lang="en-US" sz="4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5" name="ZoneTexte 39">
                <a:extLst>
                  <a:ext uri="{FF2B5EF4-FFF2-40B4-BE49-F238E27FC236}">
                    <a16:creationId xmlns:a16="http://schemas.microsoft.com/office/drawing/2014/main" id="{F4CB640A-06CA-73F3-3CFF-37F9E83A6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200" y="5767599"/>
                <a:ext cx="8721683" cy="1748748"/>
              </a:xfrm>
              <a:prstGeom prst="rect">
                <a:avLst/>
              </a:prstGeom>
              <a:blipFill>
                <a:blip r:embed="rId3"/>
                <a:stretch>
                  <a:fillRect l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9">
                <a:extLst>
                  <a:ext uri="{FF2B5EF4-FFF2-40B4-BE49-F238E27FC236}">
                    <a16:creationId xmlns:a16="http://schemas.microsoft.com/office/drawing/2014/main" id="{2AB2B19C-FBF4-32F3-FEDA-6CC159FE5B92}"/>
                  </a:ext>
                </a:extLst>
              </p:cNvPr>
              <p:cNvSpPr txBox="1"/>
              <p:nvPr/>
            </p:nvSpPr>
            <p:spPr>
              <a:xfrm>
                <a:off x="11059120" y="5792418"/>
                <a:ext cx="1032270" cy="1688860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6" name="ZoneTexte 39">
                <a:extLst>
                  <a:ext uri="{FF2B5EF4-FFF2-40B4-BE49-F238E27FC236}">
                    <a16:creationId xmlns:a16="http://schemas.microsoft.com/office/drawing/2014/main" id="{2AB2B19C-FBF4-32F3-FEDA-6CC159FE5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120" y="5792418"/>
                <a:ext cx="1032270" cy="16888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AF8F716E-8970-A523-823F-B49E67456CE2}"/>
              </a:ext>
            </a:extLst>
          </p:cNvPr>
          <p:cNvSpPr txBox="1"/>
          <p:nvPr/>
        </p:nvSpPr>
        <p:spPr>
          <a:xfrm>
            <a:off x="228600" y="6366921"/>
            <a:ext cx="1930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i="1" spc="165" baseline="9803" dirty="0">
                <a:latin typeface="Source Serif 4"/>
                <a:cs typeface="Source Serif 4"/>
              </a:rPr>
              <a:t>T</a:t>
            </a:r>
            <a:r>
              <a:rPr lang="en-US" sz="1800" spc="110" dirty="0">
                <a:latin typeface="Cambria"/>
                <a:cs typeface="Cambria"/>
              </a:rPr>
              <a:t>(1</a:t>
            </a:r>
            <a:r>
              <a:rPr lang="en-US" sz="1800" i="1" spc="110" dirty="0">
                <a:latin typeface="Arial"/>
                <a:cs typeface="Arial"/>
              </a:rPr>
              <a:t>,</a:t>
            </a:r>
            <a:r>
              <a:rPr lang="en-US" sz="1800" spc="110" dirty="0">
                <a:latin typeface="Cambria"/>
                <a:cs typeface="Cambria"/>
              </a:rPr>
              <a:t>0)</a:t>
            </a:r>
            <a:r>
              <a:rPr lang="en-US" sz="1800" dirty="0">
                <a:latin typeface="Cambria"/>
                <a:cs typeface="Cambria"/>
              </a:rPr>
              <a:t>	</a:t>
            </a:r>
            <a:r>
              <a:rPr lang="en-US" sz="4400" i="1" spc="-592" baseline="9803" dirty="0">
                <a:latin typeface="Trebuchet MS"/>
                <a:cs typeface="Trebuchet MS"/>
              </a:rPr>
              <a:t>·</a:t>
            </a:r>
            <a:r>
              <a:rPr lang="en-US" sz="4400" i="1" spc="-502" baseline="9803" dirty="0">
                <a:latin typeface="Trebuchet MS"/>
                <a:cs typeface="Trebuchet MS"/>
              </a:rPr>
              <a:t> </a:t>
            </a:r>
            <a:r>
              <a:rPr lang="en-US" sz="4400" i="1" spc="240" baseline="9803" dirty="0">
                <a:latin typeface="Source Serif 4"/>
                <a:cs typeface="Source Serif 4"/>
              </a:rPr>
              <a:t>R</a:t>
            </a:r>
            <a:r>
              <a:rPr lang="en-US" sz="3200" spc="240" baseline="2824" dirty="0">
                <a:latin typeface="Cambria"/>
                <a:cs typeface="Cambria"/>
              </a:rPr>
              <a:t>45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602" y="394060"/>
            <a:ext cx="7160895" cy="8166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150" spc="200" dirty="0"/>
              <a:t>Composing</a:t>
            </a:r>
            <a:r>
              <a:rPr sz="5150" spc="-25" dirty="0"/>
              <a:t> </a:t>
            </a:r>
            <a:r>
              <a:rPr sz="5150" spc="-484" dirty="0"/>
              <a:t>T</a:t>
            </a:r>
            <a:r>
              <a:rPr sz="5150" spc="30" dirty="0"/>
              <a:t>ransfo</a:t>
            </a:r>
            <a:r>
              <a:rPr sz="5150" spc="120" dirty="0"/>
              <a:t>r</a:t>
            </a:r>
            <a:r>
              <a:rPr sz="5150" spc="30" dirty="0"/>
              <a:t>ms</a:t>
            </a:r>
            <a:endParaRPr sz="51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59661" y="1911276"/>
            <a:ext cx="9498330" cy="283337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9"/>
              </a:spcBef>
            </a:pPr>
            <a:r>
              <a:rPr dirty="0"/>
              <a:t>Sequence</a:t>
            </a:r>
            <a:r>
              <a:rPr spc="5" dirty="0"/>
              <a:t> </a:t>
            </a:r>
            <a:r>
              <a:rPr dirty="0"/>
              <a:t>of </a:t>
            </a:r>
            <a:r>
              <a:rPr spc="-50" dirty="0"/>
              <a:t>affine</a:t>
            </a:r>
            <a:r>
              <a:rPr spc="5" dirty="0"/>
              <a:t> </a:t>
            </a:r>
            <a:r>
              <a:rPr dirty="0"/>
              <a:t>transforms A</a:t>
            </a:r>
            <a:r>
              <a:rPr sz="3525" baseline="-10638" dirty="0"/>
              <a:t>1</a:t>
            </a:r>
            <a:r>
              <a:rPr sz="3550" dirty="0"/>
              <a:t>,</a:t>
            </a:r>
            <a:r>
              <a:rPr sz="3550" spc="5" dirty="0"/>
              <a:t> </a:t>
            </a:r>
            <a:r>
              <a:rPr sz="3550" dirty="0"/>
              <a:t>A</a:t>
            </a:r>
            <a:r>
              <a:rPr sz="3525" baseline="-10638" dirty="0"/>
              <a:t>2</a:t>
            </a:r>
            <a:r>
              <a:rPr sz="3550" dirty="0"/>
              <a:t>,</a:t>
            </a:r>
            <a:r>
              <a:rPr sz="3550" spc="5" dirty="0"/>
              <a:t> </a:t>
            </a:r>
            <a:r>
              <a:rPr sz="3550" dirty="0"/>
              <a:t>A</a:t>
            </a:r>
            <a:r>
              <a:rPr sz="3525" baseline="-10638" dirty="0"/>
              <a:t>3</a:t>
            </a:r>
            <a:r>
              <a:rPr sz="3550" dirty="0"/>
              <a:t>, </a:t>
            </a:r>
            <a:r>
              <a:rPr sz="3550" spc="-290" dirty="0"/>
              <a:t>...</a:t>
            </a:r>
            <a:endParaRPr sz="3550" dirty="0"/>
          </a:p>
          <a:p>
            <a:pPr marL="760095" indent="-452120">
              <a:lnSpc>
                <a:spcPct val="100000"/>
              </a:lnSpc>
              <a:spcBef>
                <a:spcPts val="1860"/>
              </a:spcBef>
              <a:buSzPct val="125352"/>
              <a:buChar char="•"/>
              <a:tabLst>
                <a:tab pos="760730" algn="l"/>
              </a:tabLst>
            </a:pPr>
            <a:r>
              <a:rPr sz="3550" spc="105" dirty="0"/>
              <a:t>Compose</a:t>
            </a:r>
            <a:r>
              <a:rPr sz="3550" spc="-85" dirty="0"/>
              <a:t> </a:t>
            </a:r>
            <a:r>
              <a:rPr sz="3550" spc="55" dirty="0"/>
              <a:t>by</a:t>
            </a:r>
            <a:r>
              <a:rPr sz="3550" spc="-85" dirty="0"/>
              <a:t> </a:t>
            </a:r>
            <a:r>
              <a:rPr sz="3550" spc="-20" dirty="0"/>
              <a:t>matrix</a:t>
            </a:r>
            <a:r>
              <a:rPr sz="3550" spc="-80" dirty="0"/>
              <a:t> </a:t>
            </a:r>
            <a:r>
              <a:rPr sz="3550" spc="-10" dirty="0"/>
              <a:t>multiplication</a:t>
            </a:r>
            <a:endParaRPr sz="3550" dirty="0"/>
          </a:p>
          <a:p>
            <a:pPr marL="1302385" lvl="1" indent="-452755">
              <a:lnSpc>
                <a:spcPct val="100000"/>
              </a:lnSpc>
              <a:spcBef>
                <a:spcPts val="1925"/>
              </a:spcBef>
              <a:buSzPct val="125352"/>
              <a:buChar char="•"/>
              <a:tabLst>
                <a:tab pos="1303020" algn="l"/>
              </a:tabLst>
            </a:pPr>
            <a:r>
              <a:rPr sz="3550" b="1" spc="-10" dirty="0">
                <a:latin typeface="Trebuchet MS"/>
                <a:cs typeface="Trebuchet MS"/>
              </a:rPr>
              <a:t>Very</a:t>
            </a:r>
            <a:r>
              <a:rPr sz="3550" b="1" spc="-114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important</a:t>
            </a:r>
            <a:r>
              <a:rPr sz="3550" b="1" spc="-110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for</a:t>
            </a:r>
            <a:r>
              <a:rPr sz="3550" b="1" spc="-110" dirty="0">
                <a:latin typeface="Trebuchet MS"/>
                <a:cs typeface="Trebuchet MS"/>
              </a:rPr>
              <a:t> </a:t>
            </a:r>
            <a:r>
              <a:rPr sz="3550" b="1" spc="-10" dirty="0">
                <a:latin typeface="Trebuchet MS"/>
                <a:cs typeface="Trebuchet MS"/>
              </a:rPr>
              <a:t>performance!</a:t>
            </a:r>
            <a:endParaRPr sz="3550" dirty="0">
              <a:latin typeface="Trebuchet MS"/>
              <a:cs typeface="Trebuchet MS"/>
            </a:endParaRPr>
          </a:p>
          <a:p>
            <a:pPr marR="43180" algn="r">
              <a:lnSpc>
                <a:spcPct val="100000"/>
              </a:lnSpc>
              <a:spcBef>
                <a:spcPts val="935"/>
              </a:spcBef>
            </a:pPr>
            <a:r>
              <a:rPr sz="3200" b="0" spc="680" dirty="0">
                <a:latin typeface="Cambria"/>
                <a:cs typeface="Cambria"/>
              </a:rPr>
              <a:t>  </a:t>
            </a:r>
            <a:endParaRPr sz="4800" baseline="-44270" dirty="0">
              <a:latin typeface="Minion Pro Cond Disp"/>
              <a:cs typeface="Minion Pro Cond Disp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5670" y="5168455"/>
            <a:ext cx="22542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i="1" spc="440" dirty="0">
                <a:latin typeface="Calibri"/>
                <a:cs typeface="Calibri"/>
              </a:rPr>
              <a:t>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2209" y="4985958"/>
            <a:ext cx="7067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35940" algn="l"/>
              </a:tabLst>
            </a:pPr>
            <a:r>
              <a:rPr sz="3200" i="1" spc="605" dirty="0">
                <a:latin typeface="Minion Pro Cond Disp"/>
                <a:cs typeface="Minion Pro Cond Disp"/>
              </a:rPr>
              <a:t>A</a:t>
            </a:r>
            <a:r>
              <a:rPr sz="3200" i="1" dirty="0">
                <a:latin typeface="Minion Pro Cond Disp"/>
                <a:cs typeface="Minion Pro Cond Disp"/>
              </a:rPr>
              <a:t>	</a:t>
            </a:r>
            <a:r>
              <a:rPr sz="3200" spc="21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3290" y="4985958"/>
            <a:ext cx="15589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i="1" spc="225" dirty="0">
                <a:latin typeface="Minion Pro Cond Disp"/>
                <a:cs typeface="Minion Pro Cond Disp"/>
              </a:rPr>
              <a:t>.</a:t>
            </a:r>
            <a:r>
              <a:rPr sz="3200" i="1" spc="20" dirty="0">
                <a:latin typeface="Minion Pro Cond Disp"/>
                <a:cs typeface="Minion Pro Cond Disp"/>
              </a:rPr>
              <a:t> </a:t>
            </a:r>
            <a:r>
              <a:rPr sz="3200" i="1" spc="225" dirty="0">
                <a:latin typeface="Minion Pro Cond Disp"/>
                <a:cs typeface="Minion Pro Cond Disp"/>
              </a:rPr>
              <a:t>.</a:t>
            </a:r>
            <a:r>
              <a:rPr sz="3200" i="1" spc="20" dirty="0">
                <a:latin typeface="Minion Pro Cond Disp"/>
                <a:cs typeface="Minion Pro Cond Disp"/>
              </a:rPr>
              <a:t> </a:t>
            </a:r>
            <a:r>
              <a:rPr sz="3200" i="1" spc="225" dirty="0">
                <a:latin typeface="Minion Pro Cond Disp"/>
                <a:cs typeface="Minion Pro Cond Disp"/>
              </a:rPr>
              <a:t>.</a:t>
            </a:r>
            <a:r>
              <a:rPr sz="3200" i="1" spc="25" dirty="0">
                <a:latin typeface="Minion Pro Cond Disp"/>
                <a:cs typeface="Minion Pro Cond Disp"/>
              </a:rPr>
              <a:t> </a:t>
            </a:r>
            <a:r>
              <a:rPr sz="3200" i="1" spc="605" dirty="0">
                <a:latin typeface="Minion Pro Cond Disp"/>
                <a:cs typeface="Minion Pro Cond Disp"/>
              </a:rPr>
              <a:t>A</a:t>
            </a:r>
            <a:endParaRPr sz="3200" dirty="0">
              <a:latin typeface="Minion Pro Cond Disp"/>
              <a:cs typeface="Minion Pro Cond Disp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6212" y="5168455"/>
            <a:ext cx="82931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54685" algn="l"/>
              </a:tabLst>
            </a:pPr>
            <a:r>
              <a:rPr sz="2200" spc="95" dirty="0">
                <a:latin typeface="Calibri"/>
                <a:cs typeface="Calibri"/>
              </a:rPr>
              <a:t>2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85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7712" y="4985958"/>
            <a:ext cx="26587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54685" algn="l"/>
                <a:tab pos="1754505" algn="l"/>
                <a:tab pos="2293620" algn="l"/>
              </a:tabLst>
            </a:pPr>
            <a:r>
              <a:rPr sz="3200" spc="430" dirty="0">
                <a:latin typeface="Calibri"/>
                <a:cs typeface="Calibri"/>
              </a:rPr>
              <a:t>(</a:t>
            </a:r>
            <a:r>
              <a:rPr sz="3200" i="1" spc="430" dirty="0">
                <a:latin typeface="Minion Pro Cond Disp"/>
                <a:cs typeface="Minion Pro Cond Disp"/>
              </a:rPr>
              <a:t>A</a:t>
            </a:r>
            <a:r>
              <a:rPr sz="3200" i="1" dirty="0">
                <a:latin typeface="Minion Pro Cond Disp"/>
                <a:cs typeface="Minion Pro Cond Disp"/>
              </a:rPr>
              <a:t>	</a:t>
            </a:r>
            <a:r>
              <a:rPr sz="3200" spc="260" dirty="0">
                <a:latin typeface="Calibri"/>
                <a:cs typeface="Calibri"/>
              </a:rPr>
              <a:t>(</a:t>
            </a:r>
            <a:r>
              <a:rPr sz="3200" spc="260" dirty="0">
                <a:latin typeface="Trebuchet MS"/>
                <a:cs typeface="Trebuchet MS"/>
              </a:rPr>
              <a:t>x</a:t>
            </a:r>
            <a:r>
              <a:rPr sz="3200" spc="260" dirty="0">
                <a:latin typeface="Calibri"/>
                <a:cs typeface="Calibri"/>
              </a:rPr>
              <a:t>)))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825" dirty="0">
                <a:latin typeface="Calibri"/>
                <a:cs typeface="Calibri"/>
              </a:rPr>
              <a:t>=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815" dirty="0">
                <a:latin typeface="Trebuchet MS"/>
                <a:cs typeface="Trebuchet MS"/>
              </a:rPr>
              <a:t>A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01059" y="5168455"/>
            <a:ext cx="22542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i="1" spc="440" dirty="0">
                <a:latin typeface="Calibri"/>
                <a:cs typeface="Calibri"/>
              </a:rPr>
              <a:t>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8762" y="4985958"/>
            <a:ext cx="9169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i="1" spc="-190" dirty="0">
                <a:latin typeface="Arial"/>
                <a:cs typeface="Arial"/>
              </a:rPr>
              <a:t>·</a:t>
            </a:r>
            <a:r>
              <a:rPr sz="3200" i="1" spc="-355" dirty="0">
                <a:latin typeface="Arial"/>
                <a:cs typeface="Arial"/>
              </a:rPr>
              <a:t> </a:t>
            </a:r>
            <a:r>
              <a:rPr sz="3200" i="1" spc="-190" dirty="0">
                <a:latin typeface="Arial"/>
                <a:cs typeface="Arial"/>
              </a:rPr>
              <a:t>·</a:t>
            </a:r>
            <a:r>
              <a:rPr sz="3200" i="1" spc="-355" dirty="0">
                <a:latin typeface="Arial"/>
                <a:cs typeface="Arial"/>
              </a:rPr>
              <a:t> </a:t>
            </a:r>
            <a:r>
              <a:rPr sz="3200" i="1" spc="-190" dirty="0">
                <a:latin typeface="Arial"/>
                <a:cs typeface="Arial"/>
              </a:rPr>
              <a:t>·</a:t>
            </a:r>
            <a:r>
              <a:rPr sz="3200" i="1" spc="-350" dirty="0">
                <a:latin typeface="Arial"/>
                <a:cs typeface="Arial"/>
              </a:rPr>
              <a:t> </a:t>
            </a:r>
            <a:r>
              <a:rPr sz="3200" spc="805" dirty="0">
                <a:latin typeface="Trebuchet MS"/>
                <a:cs typeface="Trebuchet MS"/>
              </a:rPr>
              <a:t>A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0013" y="5168455"/>
            <a:ext cx="18669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15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05554" y="5168455"/>
            <a:ext cx="18669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150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51430" y="4985958"/>
            <a:ext cx="9639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37565" algn="l"/>
              </a:tabLst>
            </a:pPr>
            <a:r>
              <a:rPr sz="3200" i="1" spc="-190" dirty="0">
                <a:latin typeface="Arial"/>
                <a:cs typeface="Arial"/>
              </a:rPr>
              <a:t>·</a:t>
            </a:r>
            <a:r>
              <a:rPr sz="3200" i="1" spc="-180" dirty="0">
                <a:latin typeface="Arial"/>
                <a:cs typeface="Arial"/>
              </a:rPr>
              <a:t> </a:t>
            </a:r>
            <a:r>
              <a:rPr sz="3200" spc="815" dirty="0">
                <a:latin typeface="Trebuchet MS"/>
                <a:cs typeface="Trebuchet MS"/>
              </a:rPr>
              <a:t>A</a:t>
            </a: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i="1" spc="-130" dirty="0">
                <a:latin typeface="Arial"/>
                <a:cs typeface="Arial"/>
              </a:rPr>
              <a:t>·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84959" y="5797441"/>
            <a:ext cx="2313940" cy="644525"/>
            <a:chOff x="6727612" y="5902018"/>
            <a:chExt cx="2313940" cy="644525"/>
          </a:xfrm>
        </p:grpSpPr>
        <p:sp>
          <p:nvSpPr>
            <p:cNvPr id="17" name="object 17"/>
            <p:cNvSpPr/>
            <p:nvPr/>
          </p:nvSpPr>
          <p:spPr>
            <a:xfrm>
              <a:off x="6747842" y="5977879"/>
              <a:ext cx="2273300" cy="0"/>
            </a:xfrm>
            <a:custGeom>
              <a:avLst/>
              <a:gdLst/>
              <a:ahLst/>
              <a:cxnLst/>
              <a:rect l="l" t="t" r="r" b="b"/>
              <a:pathLst>
                <a:path w="2273300">
                  <a:moveTo>
                    <a:pt x="0" y="0"/>
                  </a:moveTo>
                  <a:lnTo>
                    <a:pt x="18062" y="0"/>
                  </a:lnTo>
                  <a:lnTo>
                    <a:pt x="2255228" y="0"/>
                  </a:lnTo>
                  <a:lnTo>
                    <a:pt x="2273290" y="0"/>
                  </a:lnTo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23300" y="5902019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h="151764">
                  <a:moveTo>
                    <a:pt x="0" y="151722"/>
                  </a:moveTo>
                  <a:lnTo>
                    <a:pt x="0" y="0"/>
                  </a:lnTo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45674" y="5902018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h="151764">
                  <a:moveTo>
                    <a:pt x="0" y="0"/>
                  </a:moveTo>
                  <a:lnTo>
                    <a:pt x="0" y="151722"/>
                  </a:lnTo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84486" y="5994631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551834"/>
                  </a:moveTo>
                  <a:lnTo>
                    <a:pt x="0" y="0"/>
                  </a:lnTo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530600" y="6405519"/>
            <a:ext cx="8000365" cy="156292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850" dirty="0">
              <a:latin typeface="Calibri"/>
              <a:cs typeface="Calibri"/>
            </a:endParaRPr>
          </a:p>
          <a:p>
            <a:pPr marL="12700" marR="5080" indent="1065530">
              <a:lnSpc>
                <a:spcPct val="114399"/>
              </a:lnSpc>
            </a:pPr>
            <a:r>
              <a:rPr sz="2850" b="1" spc="-65" dirty="0">
                <a:latin typeface="Trebuchet MS"/>
                <a:cs typeface="Trebuchet MS"/>
              </a:rPr>
              <a:t>Pre-</a:t>
            </a:r>
            <a:r>
              <a:rPr sz="2850" b="1" spc="-30" dirty="0">
                <a:latin typeface="Trebuchet MS"/>
                <a:cs typeface="Trebuchet MS"/>
              </a:rPr>
              <a:t>multiply</a:t>
            </a:r>
            <a:r>
              <a:rPr sz="2850" b="1" spc="-50" dirty="0">
                <a:latin typeface="Trebuchet MS"/>
                <a:cs typeface="Trebuchet MS"/>
              </a:rPr>
              <a:t> </a:t>
            </a:r>
            <a:r>
              <a:rPr sz="2850" b="1" i="1" dirty="0">
                <a:latin typeface="Trebuchet MS"/>
                <a:cs typeface="Trebuchet MS"/>
              </a:rPr>
              <a:t>n</a:t>
            </a:r>
            <a:r>
              <a:rPr sz="2850" b="1" i="1" spc="-50" dirty="0">
                <a:latin typeface="Trebuchet MS"/>
                <a:cs typeface="Trebuchet MS"/>
              </a:rPr>
              <a:t> </a:t>
            </a:r>
            <a:r>
              <a:rPr sz="2850" b="1" spc="-25" dirty="0">
                <a:latin typeface="Trebuchet MS"/>
                <a:cs typeface="Trebuchet MS"/>
              </a:rPr>
              <a:t>matrices</a:t>
            </a:r>
            <a:r>
              <a:rPr sz="2850" b="1" spc="-5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to</a:t>
            </a:r>
            <a:r>
              <a:rPr sz="2850" b="1" spc="-5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obtain</a:t>
            </a:r>
            <a:r>
              <a:rPr sz="2850" b="1" spc="-50" dirty="0">
                <a:latin typeface="Trebuchet MS"/>
                <a:cs typeface="Trebuchet MS"/>
              </a:rPr>
              <a:t> a</a:t>
            </a:r>
            <a:r>
              <a:rPr sz="2850" b="1" spc="71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single</a:t>
            </a:r>
            <a:r>
              <a:rPr sz="2850" b="1" spc="-35" dirty="0">
                <a:latin typeface="Trebuchet MS"/>
                <a:cs typeface="Trebuchet MS"/>
              </a:rPr>
              <a:t> </a:t>
            </a:r>
            <a:r>
              <a:rPr sz="2850" b="1" spc="-20" dirty="0">
                <a:latin typeface="Trebuchet MS"/>
                <a:cs typeface="Trebuchet MS"/>
              </a:rPr>
              <a:t>matrix</a:t>
            </a:r>
            <a:r>
              <a:rPr sz="2850" b="1" spc="-3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representing</a:t>
            </a:r>
            <a:r>
              <a:rPr sz="2850" b="1" spc="-3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combined</a:t>
            </a:r>
            <a:r>
              <a:rPr sz="2850" b="1" spc="-30" dirty="0">
                <a:latin typeface="Trebuchet MS"/>
                <a:cs typeface="Trebuchet MS"/>
              </a:rPr>
              <a:t> </a:t>
            </a:r>
            <a:r>
              <a:rPr sz="2850" b="1" spc="-10" dirty="0">
                <a:latin typeface="Trebuchet MS"/>
                <a:cs typeface="Trebuchet MS"/>
              </a:rPr>
              <a:t>transform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AF5A15-DD2B-B009-B906-D8E65A5C8658}"/>
                  </a:ext>
                </a:extLst>
              </p:cNvPr>
              <p:cNvSpPr txBox="1"/>
              <p:nvPr/>
            </p:nvSpPr>
            <p:spPr>
              <a:xfrm>
                <a:off x="9548733" y="4509979"/>
                <a:ext cx="1324321" cy="1683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AF5A15-DD2B-B009-B906-D8E65A5C8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33" y="4509979"/>
                <a:ext cx="1324321" cy="1683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8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65" dirty="0"/>
              <a:t>Decomposing</a:t>
            </a:r>
            <a:r>
              <a:rPr spc="-5" dirty="0"/>
              <a:t> </a:t>
            </a:r>
            <a:r>
              <a:rPr spc="110" dirty="0"/>
              <a:t>Complex</a:t>
            </a:r>
            <a:r>
              <a:rPr spc="-5" dirty="0"/>
              <a:t> </a:t>
            </a:r>
            <a:r>
              <a:rPr spc="-459" dirty="0"/>
              <a:t>T</a:t>
            </a:r>
            <a:r>
              <a:rPr spc="30" dirty="0"/>
              <a:t>ransfo</a:t>
            </a:r>
            <a:r>
              <a:rPr spc="114" dirty="0"/>
              <a:t>r</a:t>
            </a:r>
            <a:r>
              <a:rPr spc="30" dirty="0"/>
              <a:t>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602" y="1947051"/>
            <a:ext cx="8127365" cy="2234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200"/>
              </a:lnSpc>
              <a:spcBef>
                <a:spcPts val="105"/>
              </a:spcBef>
            </a:pPr>
            <a:r>
              <a:rPr sz="3550" b="1" spc="120" dirty="0">
                <a:latin typeface="Trebuchet MS"/>
                <a:cs typeface="Trebuchet MS"/>
              </a:rPr>
              <a:t>How</a:t>
            </a:r>
            <a:r>
              <a:rPr sz="3550" b="1" spc="-5" dirty="0">
                <a:latin typeface="Trebuchet MS"/>
                <a:cs typeface="Trebuchet MS"/>
              </a:rPr>
              <a:t> </a:t>
            </a:r>
            <a:r>
              <a:rPr sz="3550" b="1" spc="50" dirty="0">
                <a:latin typeface="Trebuchet MS"/>
                <a:cs typeface="Trebuchet MS"/>
              </a:rPr>
              <a:t>to</a:t>
            </a:r>
            <a:r>
              <a:rPr sz="3550" b="1" spc="-5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rotate around</a:t>
            </a:r>
            <a:r>
              <a:rPr sz="3550" b="1" spc="-5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a</a:t>
            </a:r>
            <a:r>
              <a:rPr sz="3550" b="1" spc="-5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given point</a:t>
            </a:r>
            <a:r>
              <a:rPr sz="3550" b="1" spc="-5" dirty="0">
                <a:latin typeface="Trebuchet MS"/>
                <a:cs typeface="Trebuchet MS"/>
              </a:rPr>
              <a:t> </a:t>
            </a:r>
            <a:r>
              <a:rPr sz="3550" b="1" spc="60" dirty="0">
                <a:latin typeface="Trebuchet MS"/>
                <a:cs typeface="Trebuchet MS"/>
              </a:rPr>
              <a:t>c?</a:t>
            </a:r>
            <a:endParaRPr sz="3550">
              <a:latin typeface="Trebuchet MS"/>
              <a:cs typeface="Trebuchet MS"/>
            </a:endParaRPr>
          </a:p>
          <a:p>
            <a:pPr marL="789305" indent="-506730">
              <a:lnSpc>
                <a:spcPts val="4395"/>
              </a:lnSpc>
              <a:buSzPct val="105633"/>
              <a:buAutoNum type="arabicPeriod"/>
              <a:tabLst>
                <a:tab pos="789940" algn="l"/>
              </a:tabLst>
            </a:pPr>
            <a:r>
              <a:rPr sz="3550" b="1" spc="-65" dirty="0">
                <a:latin typeface="Trebuchet MS"/>
                <a:cs typeface="Trebuchet MS"/>
              </a:rPr>
              <a:t>Translate</a:t>
            </a:r>
            <a:r>
              <a:rPr sz="3550" b="1" spc="-145" dirty="0">
                <a:latin typeface="Trebuchet MS"/>
                <a:cs typeface="Trebuchet MS"/>
              </a:rPr>
              <a:t> </a:t>
            </a:r>
            <a:r>
              <a:rPr sz="3550" b="1" spc="-20" dirty="0">
                <a:latin typeface="Trebuchet MS"/>
                <a:cs typeface="Trebuchet MS"/>
              </a:rPr>
              <a:t>center</a:t>
            </a:r>
            <a:r>
              <a:rPr sz="3550" b="1" spc="-145" dirty="0">
                <a:latin typeface="Trebuchet MS"/>
                <a:cs typeface="Trebuchet MS"/>
              </a:rPr>
              <a:t> </a:t>
            </a:r>
            <a:r>
              <a:rPr sz="3550" b="1" spc="50" dirty="0">
                <a:latin typeface="Trebuchet MS"/>
                <a:cs typeface="Trebuchet MS"/>
              </a:rPr>
              <a:t>to</a:t>
            </a:r>
            <a:r>
              <a:rPr sz="3550" b="1" spc="-145" dirty="0">
                <a:latin typeface="Trebuchet MS"/>
                <a:cs typeface="Trebuchet MS"/>
              </a:rPr>
              <a:t> </a:t>
            </a:r>
            <a:r>
              <a:rPr sz="3550" b="1" spc="-10" dirty="0">
                <a:latin typeface="Trebuchet MS"/>
                <a:cs typeface="Trebuchet MS"/>
              </a:rPr>
              <a:t>origin</a:t>
            </a:r>
            <a:endParaRPr sz="3550">
              <a:latin typeface="Trebuchet MS"/>
              <a:cs typeface="Trebuchet MS"/>
            </a:endParaRPr>
          </a:p>
          <a:p>
            <a:pPr marL="789305" indent="-506730">
              <a:lnSpc>
                <a:spcPts val="4375"/>
              </a:lnSpc>
              <a:buSzPct val="105633"/>
              <a:buAutoNum type="arabicPeriod"/>
              <a:tabLst>
                <a:tab pos="789940" algn="l"/>
              </a:tabLst>
            </a:pPr>
            <a:r>
              <a:rPr sz="3550" b="1" spc="-10" dirty="0">
                <a:latin typeface="Trebuchet MS"/>
                <a:cs typeface="Trebuchet MS"/>
              </a:rPr>
              <a:t>Rotate</a:t>
            </a:r>
            <a:endParaRPr sz="3550">
              <a:latin typeface="Trebuchet MS"/>
              <a:cs typeface="Trebuchet MS"/>
            </a:endParaRPr>
          </a:p>
          <a:p>
            <a:pPr marL="789305" indent="-506730">
              <a:lnSpc>
                <a:spcPts val="4420"/>
              </a:lnSpc>
              <a:buSzPct val="105633"/>
              <a:buAutoNum type="arabicPeriod"/>
              <a:tabLst>
                <a:tab pos="789940" algn="l"/>
              </a:tabLst>
            </a:pPr>
            <a:r>
              <a:rPr sz="3550" b="1" spc="-65" dirty="0">
                <a:latin typeface="Trebuchet MS"/>
                <a:cs typeface="Trebuchet MS"/>
              </a:rPr>
              <a:t>Translate</a:t>
            </a:r>
            <a:r>
              <a:rPr sz="3550" b="1" spc="-190" dirty="0">
                <a:latin typeface="Trebuchet MS"/>
                <a:cs typeface="Trebuchet MS"/>
              </a:rPr>
              <a:t> </a:t>
            </a:r>
            <a:r>
              <a:rPr sz="3550" b="1" spc="-20" dirty="0">
                <a:latin typeface="Trebuchet MS"/>
                <a:cs typeface="Trebuchet MS"/>
              </a:rPr>
              <a:t>back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602" y="6863577"/>
            <a:ext cx="7849870" cy="167513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3550" b="1" spc="50" dirty="0">
                <a:latin typeface="Trebuchet MS"/>
                <a:cs typeface="Trebuchet MS"/>
              </a:rPr>
              <a:t>Matrix</a:t>
            </a:r>
            <a:r>
              <a:rPr sz="3550" b="1" spc="-10" dirty="0">
                <a:latin typeface="Trebuchet MS"/>
                <a:cs typeface="Trebuchet MS"/>
              </a:rPr>
              <a:t> representation?</a:t>
            </a:r>
            <a:endParaRPr sz="3550">
              <a:latin typeface="Trebuchet MS"/>
              <a:cs typeface="Trebuchet MS"/>
            </a:endParaRPr>
          </a:p>
          <a:p>
            <a:pPr marL="3877945">
              <a:lnSpc>
                <a:spcPct val="100000"/>
              </a:lnSpc>
              <a:spcBef>
                <a:spcPts val="2225"/>
              </a:spcBef>
            </a:pPr>
            <a:r>
              <a:rPr sz="3600" spc="385" dirty="0">
                <a:latin typeface="Cambria"/>
                <a:cs typeface="Cambria"/>
              </a:rPr>
              <a:t>T</a:t>
            </a:r>
            <a:r>
              <a:rPr sz="3600" spc="385" dirty="0">
                <a:latin typeface="Calibri"/>
                <a:cs typeface="Calibri"/>
              </a:rPr>
              <a:t>(</a:t>
            </a:r>
            <a:r>
              <a:rPr sz="3600" spc="385" dirty="0">
                <a:latin typeface="Cambria"/>
                <a:cs typeface="Cambria"/>
              </a:rPr>
              <a:t>c</a:t>
            </a:r>
            <a:r>
              <a:rPr sz="3600" spc="385" dirty="0">
                <a:latin typeface="Calibri"/>
                <a:cs typeface="Calibri"/>
              </a:rPr>
              <a:t>)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i="1" spc="-210" dirty="0">
                <a:latin typeface="Arial"/>
                <a:cs typeface="Arial"/>
              </a:rPr>
              <a:t>·</a:t>
            </a:r>
            <a:r>
              <a:rPr sz="3600" i="1" spc="-195" dirty="0">
                <a:latin typeface="Arial"/>
                <a:cs typeface="Arial"/>
              </a:rPr>
              <a:t> </a:t>
            </a:r>
            <a:r>
              <a:rPr sz="3600" spc="490" dirty="0">
                <a:latin typeface="Cambria"/>
                <a:cs typeface="Cambria"/>
              </a:rPr>
              <a:t>R</a:t>
            </a:r>
            <a:r>
              <a:rPr sz="3600" spc="490" dirty="0">
                <a:latin typeface="Calibri"/>
                <a:cs typeface="Calibri"/>
              </a:rPr>
              <a:t>(</a:t>
            </a:r>
            <a:r>
              <a:rPr sz="3600" i="1" spc="490" dirty="0">
                <a:latin typeface="Adobe Clean SemiCondensed"/>
                <a:cs typeface="Adobe Clean SemiCondensed"/>
              </a:rPr>
              <a:t>a</a:t>
            </a:r>
            <a:r>
              <a:rPr sz="3600" spc="490" dirty="0">
                <a:latin typeface="Calibri"/>
                <a:cs typeface="Calibri"/>
              </a:rPr>
              <a:t>)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i="1" spc="-210" dirty="0">
                <a:latin typeface="Arial"/>
                <a:cs typeface="Arial"/>
              </a:rPr>
              <a:t>·</a:t>
            </a:r>
            <a:r>
              <a:rPr sz="3600" i="1" spc="-195" dirty="0">
                <a:latin typeface="Arial"/>
                <a:cs typeface="Arial"/>
              </a:rPr>
              <a:t> </a:t>
            </a:r>
            <a:r>
              <a:rPr sz="3600" spc="860" dirty="0">
                <a:latin typeface="Cambria"/>
                <a:cs typeface="Cambria"/>
              </a:rPr>
              <a:t>T</a:t>
            </a:r>
            <a:r>
              <a:rPr sz="3600" spc="860" dirty="0">
                <a:latin typeface="Calibri"/>
                <a:cs typeface="Calibri"/>
              </a:rPr>
              <a:t>(</a:t>
            </a:r>
            <a:r>
              <a:rPr sz="3600" i="1" spc="860" dirty="0">
                <a:latin typeface="Arial"/>
                <a:cs typeface="Arial"/>
              </a:rPr>
              <a:t>-</a:t>
            </a:r>
            <a:r>
              <a:rPr sz="3600" spc="240" dirty="0">
                <a:latin typeface="Cambria"/>
                <a:cs typeface="Cambria"/>
              </a:rPr>
              <a:t>c</a:t>
            </a:r>
            <a:r>
              <a:rPr sz="3600" spc="240" dirty="0">
                <a:latin typeface="Calibri"/>
                <a:cs typeface="Calibri"/>
              </a:rPr>
              <a:t>)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17800" y="5405571"/>
            <a:ext cx="1141095" cy="184785"/>
            <a:chOff x="2717800" y="5405571"/>
            <a:chExt cx="1141095" cy="184785"/>
          </a:xfrm>
        </p:grpSpPr>
        <p:sp>
          <p:nvSpPr>
            <p:cNvPr id="6" name="object 6"/>
            <p:cNvSpPr/>
            <p:nvPr/>
          </p:nvSpPr>
          <p:spPr>
            <a:xfrm>
              <a:off x="2717800" y="5497688"/>
              <a:ext cx="1025525" cy="0"/>
            </a:xfrm>
            <a:custGeom>
              <a:avLst/>
              <a:gdLst/>
              <a:ahLst/>
              <a:cxnLst/>
              <a:rect l="l" t="t" r="r" b="b"/>
              <a:pathLst>
                <a:path w="1025525">
                  <a:moveTo>
                    <a:pt x="1025098" y="0"/>
                  </a:moveTo>
                  <a:lnTo>
                    <a:pt x="1002521" y="0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74262" y="5405571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0" y="0"/>
                  </a:moveTo>
                  <a:lnTo>
                    <a:pt x="46059" y="92116"/>
                  </a:lnTo>
                  <a:lnTo>
                    <a:pt x="0" y="184233"/>
                  </a:lnTo>
                  <a:lnTo>
                    <a:pt x="184235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72001" y="5557636"/>
            <a:ext cx="1047750" cy="44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00" spc="725" dirty="0">
                <a:latin typeface="Cambria"/>
                <a:cs typeface="Cambria"/>
              </a:rPr>
              <a:t>T</a:t>
            </a:r>
            <a:r>
              <a:rPr sz="2700" spc="725" dirty="0">
                <a:latin typeface="Calibri"/>
                <a:cs typeface="Calibri"/>
              </a:rPr>
              <a:t>(</a:t>
            </a:r>
            <a:r>
              <a:rPr sz="2700" i="1" spc="725" dirty="0">
                <a:latin typeface="Arial"/>
                <a:cs typeface="Arial"/>
              </a:rPr>
              <a:t>-</a:t>
            </a:r>
            <a:r>
              <a:rPr sz="2700" spc="225" dirty="0">
                <a:latin typeface="Cambria"/>
                <a:cs typeface="Cambria"/>
              </a:rPr>
              <a:t>c</a:t>
            </a:r>
            <a:r>
              <a:rPr sz="2700" spc="225" dirty="0"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144000" y="5405571"/>
            <a:ext cx="1141095" cy="184785"/>
            <a:chOff x="9144000" y="5405571"/>
            <a:chExt cx="1141095" cy="184785"/>
          </a:xfrm>
        </p:grpSpPr>
        <p:sp>
          <p:nvSpPr>
            <p:cNvPr id="10" name="object 10"/>
            <p:cNvSpPr/>
            <p:nvPr/>
          </p:nvSpPr>
          <p:spPr>
            <a:xfrm>
              <a:off x="9144000" y="5497688"/>
              <a:ext cx="1025525" cy="0"/>
            </a:xfrm>
            <a:custGeom>
              <a:avLst/>
              <a:gdLst/>
              <a:ahLst/>
              <a:cxnLst/>
              <a:rect l="l" t="t" r="r" b="b"/>
              <a:pathLst>
                <a:path w="1025525">
                  <a:moveTo>
                    <a:pt x="1025098" y="0"/>
                  </a:moveTo>
                  <a:lnTo>
                    <a:pt x="1002521" y="0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00457" y="5405571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0" y="0"/>
                  </a:moveTo>
                  <a:lnTo>
                    <a:pt x="46059" y="92116"/>
                  </a:lnTo>
                  <a:lnTo>
                    <a:pt x="0" y="184233"/>
                  </a:lnTo>
                  <a:lnTo>
                    <a:pt x="184235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301515" y="5557636"/>
            <a:ext cx="768350" cy="44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00" spc="325" dirty="0">
                <a:latin typeface="Cambria"/>
                <a:cs typeface="Cambria"/>
              </a:rPr>
              <a:t>T</a:t>
            </a:r>
            <a:r>
              <a:rPr sz="2700" spc="325" dirty="0">
                <a:latin typeface="Calibri"/>
                <a:cs typeface="Calibri"/>
              </a:rPr>
              <a:t>(</a:t>
            </a:r>
            <a:r>
              <a:rPr sz="2700" spc="325" dirty="0">
                <a:latin typeface="Cambria"/>
                <a:cs typeface="Cambria"/>
              </a:rPr>
              <a:t>c</a:t>
            </a:r>
            <a:r>
              <a:rPr sz="2700" spc="325" dirty="0"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30900" y="5405571"/>
            <a:ext cx="1141095" cy="184785"/>
            <a:chOff x="5930900" y="5405571"/>
            <a:chExt cx="1141095" cy="184785"/>
          </a:xfrm>
        </p:grpSpPr>
        <p:sp>
          <p:nvSpPr>
            <p:cNvPr id="14" name="object 14"/>
            <p:cNvSpPr/>
            <p:nvPr/>
          </p:nvSpPr>
          <p:spPr>
            <a:xfrm>
              <a:off x="5930900" y="5497688"/>
              <a:ext cx="1025525" cy="0"/>
            </a:xfrm>
            <a:custGeom>
              <a:avLst/>
              <a:gdLst/>
              <a:ahLst/>
              <a:cxnLst/>
              <a:rect l="l" t="t" r="r" b="b"/>
              <a:pathLst>
                <a:path w="1025525">
                  <a:moveTo>
                    <a:pt x="1025098" y="0"/>
                  </a:moveTo>
                  <a:lnTo>
                    <a:pt x="1002521" y="0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87362" y="5405571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0" y="0"/>
                  </a:moveTo>
                  <a:lnTo>
                    <a:pt x="46057" y="92116"/>
                  </a:lnTo>
                  <a:lnTo>
                    <a:pt x="0" y="184233"/>
                  </a:lnTo>
                  <a:lnTo>
                    <a:pt x="184233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086443" y="5557636"/>
            <a:ext cx="836930" cy="44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00" spc="405" dirty="0">
                <a:latin typeface="Cambria"/>
                <a:cs typeface="Cambria"/>
              </a:rPr>
              <a:t>R</a:t>
            </a:r>
            <a:r>
              <a:rPr sz="2700" spc="405" dirty="0">
                <a:latin typeface="Calibri"/>
                <a:cs typeface="Calibri"/>
              </a:rPr>
              <a:t>(</a:t>
            </a:r>
            <a:r>
              <a:rPr sz="2700" i="1" spc="405" dirty="0">
                <a:latin typeface="Adobe Clean SemiCondensed"/>
                <a:cs typeface="Adobe Clean SemiCondensed"/>
              </a:rPr>
              <a:t>a</a:t>
            </a:r>
            <a:r>
              <a:rPr sz="2700" spc="405" dirty="0"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5375" y="4409807"/>
            <a:ext cx="2132965" cy="2125345"/>
            <a:chOff x="635375" y="4409807"/>
            <a:chExt cx="2132965" cy="2125345"/>
          </a:xfrm>
        </p:grpSpPr>
        <p:sp>
          <p:nvSpPr>
            <p:cNvPr id="18" name="object 18"/>
            <p:cNvSpPr/>
            <p:nvPr/>
          </p:nvSpPr>
          <p:spPr>
            <a:xfrm>
              <a:off x="1174767" y="5007102"/>
              <a:ext cx="1000760" cy="1000760"/>
            </a:xfrm>
            <a:custGeom>
              <a:avLst/>
              <a:gdLst/>
              <a:ahLst/>
              <a:cxnLst/>
              <a:rect l="l" t="t" r="r" b="b"/>
              <a:pathLst>
                <a:path w="1000760" h="1000760">
                  <a:moveTo>
                    <a:pt x="0" y="0"/>
                  </a:moveTo>
                  <a:lnTo>
                    <a:pt x="1000722" y="0"/>
                  </a:lnTo>
                  <a:lnTo>
                    <a:pt x="1000722" y="1000722"/>
                  </a:lnTo>
                  <a:lnTo>
                    <a:pt x="0" y="1000722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1086" y="5075484"/>
              <a:ext cx="868115" cy="8660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11221" y="4571462"/>
              <a:ext cx="0" cy="1963420"/>
            </a:xfrm>
            <a:custGeom>
              <a:avLst/>
              <a:gdLst/>
              <a:ahLst/>
              <a:cxnLst/>
              <a:rect l="l" t="t" r="r" b="b"/>
              <a:pathLst>
                <a:path h="1963420">
                  <a:moveTo>
                    <a:pt x="0" y="1963307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9104" y="4409807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7" y="0"/>
                  </a:moveTo>
                  <a:lnTo>
                    <a:pt x="0" y="184233"/>
                  </a:lnTo>
                  <a:lnTo>
                    <a:pt x="184234" y="184233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5375" y="6370637"/>
              <a:ext cx="1971675" cy="0"/>
            </a:xfrm>
            <a:custGeom>
              <a:avLst/>
              <a:gdLst/>
              <a:ahLst/>
              <a:cxnLst/>
              <a:rect l="l" t="t" r="r" b="b"/>
              <a:pathLst>
                <a:path w="1971675">
                  <a:moveTo>
                    <a:pt x="0" y="0"/>
                  </a:moveTo>
                  <a:lnTo>
                    <a:pt x="1948613" y="0"/>
                  </a:lnTo>
                  <a:lnTo>
                    <a:pt x="197119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83988" y="6278520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0" y="0"/>
                  </a:moveTo>
                  <a:lnTo>
                    <a:pt x="0" y="184235"/>
                  </a:lnTo>
                  <a:lnTo>
                    <a:pt x="184233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5173" y="5910572"/>
              <a:ext cx="180621" cy="180622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3939220" y="4409807"/>
            <a:ext cx="2132965" cy="2125345"/>
            <a:chOff x="3939220" y="4409807"/>
            <a:chExt cx="2132965" cy="2125345"/>
          </a:xfrm>
        </p:grpSpPr>
        <p:sp>
          <p:nvSpPr>
            <p:cNvPr id="26" name="object 26"/>
            <p:cNvSpPr/>
            <p:nvPr/>
          </p:nvSpPr>
          <p:spPr>
            <a:xfrm>
              <a:off x="4117367" y="5368346"/>
              <a:ext cx="1000760" cy="1000760"/>
            </a:xfrm>
            <a:custGeom>
              <a:avLst/>
              <a:gdLst/>
              <a:ahLst/>
              <a:cxnLst/>
              <a:rect l="l" t="t" r="r" b="b"/>
              <a:pathLst>
                <a:path w="1000760" h="1000760">
                  <a:moveTo>
                    <a:pt x="0" y="0"/>
                  </a:moveTo>
                  <a:lnTo>
                    <a:pt x="1000722" y="0"/>
                  </a:lnTo>
                  <a:lnTo>
                    <a:pt x="1000722" y="1000722"/>
                  </a:lnTo>
                  <a:lnTo>
                    <a:pt x="0" y="1000722"/>
                  </a:lnTo>
                  <a:lnTo>
                    <a:pt x="0" y="0"/>
                  </a:lnTo>
                  <a:close/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3686" y="5436729"/>
              <a:ext cx="864704" cy="86604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115066" y="4571462"/>
              <a:ext cx="0" cy="1963420"/>
            </a:xfrm>
            <a:custGeom>
              <a:avLst/>
              <a:gdLst/>
              <a:ahLst/>
              <a:cxnLst/>
              <a:rect l="l" t="t" r="r" b="b"/>
              <a:pathLst>
                <a:path h="1963420">
                  <a:moveTo>
                    <a:pt x="0" y="1963307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22948" y="4409807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92118" y="0"/>
                  </a:moveTo>
                  <a:lnTo>
                    <a:pt x="0" y="184233"/>
                  </a:lnTo>
                  <a:lnTo>
                    <a:pt x="184235" y="184233"/>
                  </a:lnTo>
                  <a:lnTo>
                    <a:pt x="92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39220" y="6370637"/>
              <a:ext cx="1971675" cy="0"/>
            </a:xfrm>
            <a:custGeom>
              <a:avLst/>
              <a:gdLst/>
              <a:ahLst/>
              <a:cxnLst/>
              <a:rect l="l" t="t" r="r" b="b"/>
              <a:pathLst>
                <a:path w="1971675">
                  <a:moveTo>
                    <a:pt x="0" y="0"/>
                  </a:moveTo>
                  <a:lnTo>
                    <a:pt x="1948613" y="0"/>
                  </a:lnTo>
                  <a:lnTo>
                    <a:pt x="197119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87833" y="6278520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0" y="0"/>
                  </a:moveTo>
                  <a:lnTo>
                    <a:pt x="0" y="184235"/>
                  </a:lnTo>
                  <a:lnTo>
                    <a:pt x="184235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838" y="6267671"/>
              <a:ext cx="180621" cy="180621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7225001" y="4409807"/>
            <a:ext cx="2308225" cy="2125345"/>
            <a:chOff x="7225001" y="4409807"/>
            <a:chExt cx="2308225" cy="2125345"/>
          </a:xfrm>
        </p:grpSpPr>
        <p:sp>
          <p:nvSpPr>
            <p:cNvPr id="34" name="object 34"/>
            <p:cNvSpPr/>
            <p:nvPr/>
          </p:nvSpPr>
          <p:spPr>
            <a:xfrm>
              <a:off x="7576150" y="4571462"/>
              <a:ext cx="0" cy="1963420"/>
            </a:xfrm>
            <a:custGeom>
              <a:avLst/>
              <a:gdLst/>
              <a:ahLst/>
              <a:cxnLst/>
              <a:rect l="l" t="t" r="r" b="b"/>
              <a:pathLst>
                <a:path h="1963420">
                  <a:moveTo>
                    <a:pt x="0" y="1963307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84032" y="4409807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8" y="0"/>
                  </a:moveTo>
                  <a:lnTo>
                    <a:pt x="0" y="184233"/>
                  </a:lnTo>
                  <a:lnTo>
                    <a:pt x="184235" y="184233"/>
                  </a:lnTo>
                  <a:lnTo>
                    <a:pt x="92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00305" y="6370637"/>
              <a:ext cx="1971675" cy="0"/>
            </a:xfrm>
            <a:custGeom>
              <a:avLst/>
              <a:gdLst/>
              <a:ahLst/>
              <a:cxnLst/>
              <a:rect l="l" t="t" r="r" b="b"/>
              <a:pathLst>
                <a:path w="1971675">
                  <a:moveTo>
                    <a:pt x="0" y="0"/>
                  </a:moveTo>
                  <a:lnTo>
                    <a:pt x="1948613" y="0"/>
                  </a:lnTo>
                  <a:lnTo>
                    <a:pt x="197119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348915" y="6278520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0" y="0"/>
                  </a:moveTo>
                  <a:lnTo>
                    <a:pt x="0" y="184235"/>
                  </a:lnTo>
                  <a:lnTo>
                    <a:pt x="184235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43063" y="5094785"/>
              <a:ext cx="1270635" cy="1270635"/>
            </a:xfrm>
            <a:custGeom>
              <a:avLst/>
              <a:gdLst/>
              <a:ahLst/>
              <a:cxnLst/>
              <a:rect l="l" t="t" r="r" b="b"/>
              <a:pathLst>
                <a:path w="1270634" h="1270635">
                  <a:moveTo>
                    <a:pt x="947130" y="0"/>
                  </a:moveTo>
                  <a:lnTo>
                    <a:pt x="0" y="323090"/>
                  </a:lnTo>
                  <a:lnTo>
                    <a:pt x="323090" y="1270220"/>
                  </a:lnTo>
                  <a:lnTo>
                    <a:pt x="1270220" y="947130"/>
                  </a:lnTo>
                  <a:lnTo>
                    <a:pt x="94713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43063" y="5094784"/>
              <a:ext cx="1270635" cy="1270635"/>
            </a:xfrm>
            <a:custGeom>
              <a:avLst/>
              <a:gdLst/>
              <a:ahLst/>
              <a:cxnLst/>
              <a:rect l="l" t="t" r="r" b="b"/>
              <a:pathLst>
                <a:path w="1270634" h="1270635">
                  <a:moveTo>
                    <a:pt x="0" y="323091"/>
                  </a:moveTo>
                  <a:lnTo>
                    <a:pt x="947130" y="0"/>
                  </a:lnTo>
                  <a:lnTo>
                    <a:pt x="1270221" y="947130"/>
                  </a:lnTo>
                  <a:lnTo>
                    <a:pt x="323091" y="1270221"/>
                  </a:lnTo>
                  <a:lnTo>
                    <a:pt x="0" y="323091"/>
                  </a:lnTo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27240" y="5178953"/>
              <a:ext cx="1101903" cy="110190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9711" y="6258640"/>
              <a:ext cx="180622" cy="180621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10340955" y="4428857"/>
            <a:ext cx="2132965" cy="2125345"/>
            <a:chOff x="10340955" y="4428857"/>
            <a:chExt cx="2132965" cy="2125345"/>
          </a:xfrm>
        </p:grpSpPr>
        <p:sp>
          <p:nvSpPr>
            <p:cNvPr id="43" name="object 43"/>
            <p:cNvSpPr/>
            <p:nvPr/>
          </p:nvSpPr>
          <p:spPr>
            <a:xfrm>
              <a:off x="10516801" y="4590513"/>
              <a:ext cx="0" cy="1963420"/>
            </a:xfrm>
            <a:custGeom>
              <a:avLst/>
              <a:gdLst/>
              <a:ahLst/>
              <a:cxnLst/>
              <a:rect l="l" t="t" r="r" b="b"/>
              <a:pathLst>
                <a:path h="1963420">
                  <a:moveTo>
                    <a:pt x="0" y="1963307"/>
                  </a:moveTo>
                  <a:lnTo>
                    <a:pt x="0" y="22577"/>
                  </a:lnTo>
                  <a:lnTo>
                    <a:pt x="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424682" y="4428857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92118" y="0"/>
                  </a:moveTo>
                  <a:lnTo>
                    <a:pt x="0" y="184235"/>
                  </a:lnTo>
                  <a:lnTo>
                    <a:pt x="184235" y="184235"/>
                  </a:lnTo>
                  <a:lnTo>
                    <a:pt x="92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340955" y="6389687"/>
              <a:ext cx="1971675" cy="0"/>
            </a:xfrm>
            <a:custGeom>
              <a:avLst/>
              <a:gdLst/>
              <a:ahLst/>
              <a:cxnLst/>
              <a:rect l="l" t="t" r="r" b="b"/>
              <a:pathLst>
                <a:path w="1971675">
                  <a:moveTo>
                    <a:pt x="0" y="0"/>
                  </a:moveTo>
                  <a:lnTo>
                    <a:pt x="1948613" y="0"/>
                  </a:lnTo>
                  <a:lnTo>
                    <a:pt x="1971190" y="0"/>
                  </a:lnTo>
                </a:path>
              </a:pathLst>
            </a:custGeom>
            <a:ln w="45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289571" y="6297570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4" h="184785">
                  <a:moveTo>
                    <a:pt x="0" y="0"/>
                  </a:moveTo>
                  <a:lnTo>
                    <a:pt x="0" y="184235"/>
                  </a:lnTo>
                  <a:lnTo>
                    <a:pt x="184235" y="9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565505" y="4753913"/>
              <a:ext cx="1270635" cy="1270635"/>
            </a:xfrm>
            <a:custGeom>
              <a:avLst/>
              <a:gdLst/>
              <a:ahLst/>
              <a:cxnLst/>
              <a:rect l="l" t="t" r="r" b="b"/>
              <a:pathLst>
                <a:path w="1270634" h="1270635">
                  <a:moveTo>
                    <a:pt x="0" y="323091"/>
                  </a:moveTo>
                  <a:lnTo>
                    <a:pt x="947130" y="0"/>
                  </a:lnTo>
                  <a:lnTo>
                    <a:pt x="1270221" y="947130"/>
                  </a:lnTo>
                  <a:lnTo>
                    <a:pt x="323091" y="1270221"/>
                  </a:lnTo>
                  <a:lnTo>
                    <a:pt x="0" y="323091"/>
                  </a:lnTo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49687" y="4838081"/>
              <a:ext cx="1101902" cy="110190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413" y="5919603"/>
              <a:ext cx="180624" cy="180622"/>
            </a:xfrm>
            <a:prstGeom prst="rect">
              <a:avLst/>
            </a:prstGeom>
          </p:spPr>
        </p:pic>
      </p:grp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6100" y="3873500"/>
            <a:ext cx="68402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dirty="0">
                <a:latin typeface="Arial"/>
                <a:cs typeface="Arial"/>
              </a:rPr>
              <a:t>3D</a:t>
            </a:r>
            <a:r>
              <a:rPr sz="8000" b="0" spc="-105" dirty="0">
                <a:latin typeface="Arial"/>
                <a:cs typeface="Arial"/>
              </a:rPr>
              <a:t> </a:t>
            </a:r>
            <a:r>
              <a:rPr sz="8000" b="0" spc="-645" dirty="0">
                <a:latin typeface="Arial"/>
                <a:cs typeface="Arial"/>
              </a:rPr>
              <a:t>T</a:t>
            </a:r>
            <a:r>
              <a:rPr sz="8000" b="0" spc="120" dirty="0">
                <a:latin typeface="Arial"/>
                <a:cs typeface="Arial"/>
              </a:rPr>
              <a:t>ransforms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106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125"/>
              </a:spcBef>
            </a:pPr>
            <a:r>
              <a:rPr spc="300" dirty="0"/>
              <a:t>3D</a:t>
            </a:r>
            <a:r>
              <a:rPr spc="-15" dirty="0"/>
              <a:t> </a:t>
            </a:r>
            <a:r>
              <a:rPr spc="-475" dirty="0"/>
              <a:t>T</a:t>
            </a:r>
            <a:r>
              <a:rPr spc="15" dirty="0"/>
              <a:t>ransfo</a:t>
            </a:r>
            <a:r>
              <a:rPr spc="100" dirty="0"/>
              <a:t>r</a:t>
            </a:r>
            <a:r>
              <a:rPr spc="15" dirty="0"/>
              <a:t>mations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3343" y="2226776"/>
            <a:ext cx="9182100" cy="448183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9"/>
              </a:spcBef>
            </a:pPr>
            <a:r>
              <a:rPr sz="3550" b="1" spc="55" dirty="0">
                <a:latin typeface="Trebuchet MS"/>
                <a:cs typeface="Trebuchet MS"/>
              </a:rPr>
              <a:t>Use</a:t>
            </a:r>
            <a:r>
              <a:rPr sz="3550" b="1" spc="-20" dirty="0">
                <a:latin typeface="Trebuchet MS"/>
                <a:cs typeface="Trebuchet MS"/>
              </a:rPr>
              <a:t> </a:t>
            </a:r>
            <a:r>
              <a:rPr sz="3550" b="1" spc="60" dirty="0">
                <a:latin typeface="Trebuchet MS"/>
                <a:cs typeface="Trebuchet MS"/>
              </a:rPr>
              <a:t>homogeneous</a:t>
            </a:r>
            <a:r>
              <a:rPr sz="3550" b="1" spc="-15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coordinates</a:t>
            </a:r>
            <a:r>
              <a:rPr sz="3550" b="1" spc="-15" dirty="0">
                <a:latin typeface="Trebuchet MS"/>
                <a:cs typeface="Trebuchet MS"/>
              </a:rPr>
              <a:t> </a:t>
            </a:r>
            <a:r>
              <a:rPr sz="3550" b="1" spc="-10" dirty="0">
                <a:latin typeface="Trebuchet MS"/>
                <a:cs typeface="Trebuchet MS"/>
              </a:rPr>
              <a:t>again:</a:t>
            </a:r>
            <a:endParaRPr sz="3550">
              <a:latin typeface="Trebuchet MS"/>
              <a:cs typeface="Trebuchet MS"/>
            </a:endParaRPr>
          </a:p>
          <a:p>
            <a:pPr marL="760095" indent="-452120">
              <a:lnSpc>
                <a:spcPct val="100000"/>
              </a:lnSpc>
              <a:spcBef>
                <a:spcPts val="1860"/>
              </a:spcBef>
              <a:buSzPct val="125352"/>
              <a:buChar char="•"/>
              <a:tabLst>
                <a:tab pos="760730" algn="l"/>
                <a:tab pos="3016885" algn="l"/>
              </a:tabLst>
            </a:pPr>
            <a:r>
              <a:rPr sz="3550" b="1" spc="215" dirty="0">
                <a:latin typeface="Trebuchet MS"/>
                <a:cs typeface="Trebuchet MS"/>
              </a:rPr>
              <a:t>3D</a:t>
            </a:r>
            <a:r>
              <a:rPr sz="3550" b="1" spc="-15" dirty="0">
                <a:latin typeface="Trebuchet MS"/>
                <a:cs typeface="Trebuchet MS"/>
              </a:rPr>
              <a:t> </a:t>
            </a:r>
            <a:r>
              <a:rPr sz="3550" b="1" spc="-20" dirty="0">
                <a:latin typeface="Trebuchet MS"/>
                <a:cs typeface="Trebuchet MS"/>
              </a:rPr>
              <a:t>point</a:t>
            </a:r>
            <a:r>
              <a:rPr sz="3550" b="1" dirty="0">
                <a:latin typeface="Trebuchet MS"/>
                <a:cs typeface="Trebuchet MS"/>
              </a:rPr>
              <a:t>	</a:t>
            </a:r>
            <a:r>
              <a:rPr sz="3550" b="1" spc="270" dirty="0">
                <a:latin typeface="Trebuchet MS"/>
                <a:cs typeface="Trebuchet MS"/>
              </a:rPr>
              <a:t>=</a:t>
            </a:r>
            <a:r>
              <a:rPr sz="3550" b="1" spc="-90" dirty="0">
                <a:latin typeface="Trebuchet MS"/>
                <a:cs typeface="Trebuchet MS"/>
              </a:rPr>
              <a:t> </a:t>
            </a:r>
            <a:r>
              <a:rPr sz="3550" b="1" spc="-175" dirty="0">
                <a:latin typeface="Trebuchet MS"/>
                <a:cs typeface="Trebuchet MS"/>
              </a:rPr>
              <a:t>(x,</a:t>
            </a:r>
            <a:r>
              <a:rPr sz="3550" b="1" spc="-55" dirty="0">
                <a:latin typeface="Trebuchet MS"/>
                <a:cs typeface="Trebuchet MS"/>
              </a:rPr>
              <a:t> </a:t>
            </a:r>
            <a:r>
              <a:rPr sz="3550" b="1" spc="-325" dirty="0">
                <a:latin typeface="Trebuchet MS"/>
                <a:cs typeface="Trebuchet MS"/>
              </a:rPr>
              <a:t>y,</a:t>
            </a:r>
            <a:r>
              <a:rPr sz="3550" b="1" spc="-20" dirty="0">
                <a:latin typeface="Trebuchet MS"/>
                <a:cs typeface="Trebuchet MS"/>
              </a:rPr>
              <a:t> </a:t>
            </a:r>
            <a:r>
              <a:rPr sz="3550" b="1" spc="-170" dirty="0">
                <a:latin typeface="Trebuchet MS"/>
                <a:cs typeface="Trebuchet MS"/>
              </a:rPr>
              <a:t>z,</a:t>
            </a:r>
            <a:r>
              <a:rPr sz="3550" b="1" spc="-55" dirty="0">
                <a:latin typeface="Trebuchet MS"/>
                <a:cs typeface="Trebuchet MS"/>
              </a:rPr>
              <a:t> </a:t>
            </a:r>
            <a:r>
              <a:rPr sz="3550" b="1" spc="-25" dirty="0">
                <a:solidFill>
                  <a:srgbClr val="EC952D"/>
                </a:solidFill>
                <a:latin typeface="Trebuchet MS"/>
                <a:cs typeface="Trebuchet MS"/>
              </a:rPr>
              <a:t>1</a:t>
            </a:r>
            <a:r>
              <a:rPr sz="3550" b="1" spc="-25" dirty="0">
                <a:latin typeface="Trebuchet MS"/>
                <a:cs typeface="Trebuchet MS"/>
              </a:rPr>
              <a:t>)</a:t>
            </a:r>
            <a:r>
              <a:rPr sz="3525" b="1" spc="-37" baseline="20094" dirty="0">
                <a:latin typeface="Trebuchet MS"/>
                <a:cs typeface="Trebuchet MS"/>
              </a:rPr>
              <a:t>T</a:t>
            </a:r>
            <a:endParaRPr sz="3525" baseline="20094">
              <a:latin typeface="Trebuchet MS"/>
              <a:cs typeface="Trebuchet MS"/>
            </a:endParaRPr>
          </a:p>
          <a:p>
            <a:pPr marL="760095" indent="-452120">
              <a:lnSpc>
                <a:spcPct val="100000"/>
              </a:lnSpc>
              <a:spcBef>
                <a:spcPts val="1925"/>
              </a:spcBef>
              <a:buSzPct val="125352"/>
              <a:buChar char="•"/>
              <a:tabLst>
                <a:tab pos="760730" algn="l"/>
              </a:tabLst>
            </a:pPr>
            <a:r>
              <a:rPr sz="3550" b="1" spc="215" dirty="0">
                <a:latin typeface="Trebuchet MS"/>
                <a:cs typeface="Trebuchet MS"/>
              </a:rPr>
              <a:t>3D</a:t>
            </a:r>
            <a:r>
              <a:rPr sz="3550" b="1" spc="-140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vector</a:t>
            </a:r>
            <a:r>
              <a:rPr sz="3550" b="1" spc="-75" dirty="0">
                <a:latin typeface="Trebuchet MS"/>
                <a:cs typeface="Trebuchet MS"/>
              </a:rPr>
              <a:t> </a:t>
            </a:r>
            <a:r>
              <a:rPr sz="3550" b="1" spc="270" dirty="0">
                <a:latin typeface="Trebuchet MS"/>
                <a:cs typeface="Trebuchet MS"/>
              </a:rPr>
              <a:t>=</a:t>
            </a:r>
            <a:r>
              <a:rPr sz="3550" b="1" spc="-80" dirty="0">
                <a:latin typeface="Trebuchet MS"/>
                <a:cs typeface="Trebuchet MS"/>
              </a:rPr>
              <a:t> </a:t>
            </a:r>
            <a:r>
              <a:rPr sz="3550" b="1" spc="-175" dirty="0">
                <a:latin typeface="Trebuchet MS"/>
                <a:cs typeface="Trebuchet MS"/>
              </a:rPr>
              <a:t>(x,</a:t>
            </a:r>
            <a:r>
              <a:rPr sz="3550" b="1" spc="-75" dirty="0">
                <a:latin typeface="Trebuchet MS"/>
                <a:cs typeface="Trebuchet MS"/>
              </a:rPr>
              <a:t> </a:t>
            </a:r>
            <a:r>
              <a:rPr sz="3550" b="1" spc="-325" dirty="0">
                <a:latin typeface="Trebuchet MS"/>
                <a:cs typeface="Trebuchet MS"/>
              </a:rPr>
              <a:t>y,</a:t>
            </a:r>
            <a:r>
              <a:rPr sz="3550" b="1" spc="-20" dirty="0">
                <a:latin typeface="Trebuchet MS"/>
                <a:cs typeface="Trebuchet MS"/>
              </a:rPr>
              <a:t> </a:t>
            </a:r>
            <a:r>
              <a:rPr sz="3550" b="1" spc="-170" dirty="0">
                <a:latin typeface="Trebuchet MS"/>
                <a:cs typeface="Trebuchet MS"/>
              </a:rPr>
              <a:t>z,</a:t>
            </a:r>
            <a:r>
              <a:rPr sz="3550" b="1" spc="-80" dirty="0">
                <a:latin typeface="Trebuchet MS"/>
                <a:cs typeface="Trebuchet MS"/>
              </a:rPr>
              <a:t> </a:t>
            </a:r>
            <a:r>
              <a:rPr sz="3550" b="1" spc="-25" dirty="0">
                <a:solidFill>
                  <a:srgbClr val="EC952D"/>
                </a:solidFill>
                <a:latin typeface="Trebuchet MS"/>
                <a:cs typeface="Trebuchet MS"/>
              </a:rPr>
              <a:t>0</a:t>
            </a:r>
            <a:r>
              <a:rPr sz="3550" b="1" spc="-25" dirty="0">
                <a:latin typeface="Trebuchet MS"/>
                <a:cs typeface="Trebuchet MS"/>
              </a:rPr>
              <a:t>)</a:t>
            </a:r>
            <a:r>
              <a:rPr sz="3525" b="1" spc="-37" baseline="20094" dirty="0">
                <a:latin typeface="Trebuchet MS"/>
                <a:cs typeface="Trebuchet MS"/>
              </a:rPr>
              <a:t>T</a:t>
            </a:r>
            <a:endParaRPr sz="3525" baseline="2009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600">
              <a:latin typeface="Trebuchet MS"/>
              <a:cs typeface="Trebuchet MS"/>
            </a:endParaRPr>
          </a:p>
          <a:p>
            <a:pPr marL="6794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In</a:t>
            </a:r>
            <a:r>
              <a:rPr sz="3600" spc="-12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general,</a:t>
            </a:r>
            <a:r>
              <a:rPr sz="3600" spc="-1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(x,</a:t>
            </a:r>
            <a:r>
              <a:rPr sz="3600" spc="-120" dirty="0">
                <a:latin typeface="Arial"/>
                <a:cs typeface="Arial"/>
              </a:rPr>
              <a:t> </a:t>
            </a:r>
            <a:r>
              <a:rPr sz="3600" spc="-20" dirty="0">
                <a:latin typeface="Arial"/>
                <a:cs typeface="Arial"/>
              </a:rPr>
              <a:t>y,</a:t>
            </a:r>
            <a:r>
              <a:rPr sz="3600" spc="-1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z,</a:t>
            </a:r>
            <a:r>
              <a:rPr sz="3600" spc="-114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w)</a:t>
            </a:r>
            <a:r>
              <a:rPr sz="3600" spc="-1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(w</a:t>
            </a:r>
            <a:r>
              <a:rPr sz="3600" spc="-1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!=</a:t>
            </a:r>
            <a:r>
              <a:rPr sz="3600" spc="-120" dirty="0">
                <a:latin typeface="Arial"/>
                <a:cs typeface="Arial"/>
              </a:rPr>
              <a:t> </a:t>
            </a:r>
            <a:r>
              <a:rPr sz="3600" spc="-45" dirty="0">
                <a:latin typeface="Arial"/>
                <a:cs typeface="Arial"/>
              </a:rPr>
              <a:t>0)</a:t>
            </a:r>
            <a:r>
              <a:rPr sz="3600" spc="-114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1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1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3D</a:t>
            </a:r>
            <a:r>
              <a:rPr sz="3600" spc="-12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point:</a:t>
            </a:r>
            <a:endParaRPr sz="3600">
              <a:latin typeface="Arial"/>
              <a:cs typeface="Arial"/>
            </a:endParaRPr>
          </a:p>
          <a:p>
            <a:pPr marL="4335145">
              <a:lnSpc>
                <a:spcPct val="100000"/>
              </a:lnSpc>
              <a:spcBef>
                <a:spcPts val="2580"/>
              </a:spcBef>
            </a:pPr>
            <a:r>
              <a:rPr sz="3600" dirty="0">
                <a:latin typeface="Arial"/>
                <a:cs typeface="Arial"/>
              </a:rPr>
              <a:t>(x/w,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y/w,</a:t>
            </a:r>
            <a:r>
              <a:rPr sz="3600" spc="-20" dirty="0">
                <a:latin typeface="Arial"/>
                <a:cs typeface="Arial"/>
              </a:rPr>
              <a:t> z/w)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2700" y="685800"/>
            <a:ext cx="28308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-760" dirty="0">
                <a:latin typeface="Arial"/>
                <a:cs typeface="Arial"/>
              </a:rPr>
              <a:t>T</a:t>
            </a:r>
            <a:r>
              <a:rPr sz="8000" b="0" spc="160" dirty="0">
                <a:latin typeface="Arial"/>
                <a:cs typeface="Arial"/>
              </a:rPr>
              <a:t>oday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900" y="2720865"/>
            <a:ext cx="5410835" cy="48520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69900" algn="l"/>
              </a:tabLst>
            </a:pPr>
            <a:r>
              <a:rPr sz="3200" dirty="0">
                <a:solidFill>
                  <a:srgbClr val="EE220C"/>
                </a:solidFill>
                <a:latin typeface="Arial"/>
                <a:cs typeface="Arial"/>
              </a:rPr>
              <a:t>Why</a:t>
            </a:r>
            <a:r>
              <a:rPr sz="3200" spc="8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EE220C"/>
                </a:solidFill>
                <a:latin typeface="Arial"/>
                <a:cs typeface="Arial"/>
              </a:rPr>
              <a:t>study</a:t>
            </a:r>
            <a:r>
              <a:rPr sz="3200" spc="8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EE220C"/>
                </a:solidFill>
                <a:latin typeface="Arial"/>
                <a:cs typeface="Arial"/>
              </a:rPr>
              <a:t>transformation</a:t>
            </a:r>
            <a:endParaRPr sz="3200">
              <a:latin typeface="Arial"/>
              <a:cs typeface="Arial"/>
            </a:endParaRPr>
          </a:p>
          <a:p>
            <a:pPr marL="977265" lvl="1" indent="-507365">
              <a:lnSpc>
                <a:spcPct val="100000"/>
              </a:lnSpc>
              <a:spcBef>
                <a:spcPts val="2710"/>
              </a:spcBef>
              <a:buSzPct val="145312"/>
              <a:buChar char="-"/>
              <a:tabLst>
                <a:tab pos="977265" algn="l"/>
                <a:tab pos="977900" algn="l"/>
              </a:tabLst>
            </a:pPr>
            <a:r>
              <a:rPr sz="3200" spc="-10" dirty="0">
                <a:latin typeface="Arial"/>
                <a:cs typeface="Arial"/>
              </a:rPr>
              <a:t>Modeling</a:t>
            </a:r>
            <a:endParaRPr sz="3200">
              <a:latin typeface="Arial"/>
              <a:cs typeface="Arial"/>
            </a:endParaRPr>
          </a:p>
          <a:p>
            <a:pPr marL="977265" lvl="1" indent="-507365">
              <a:lnSpc>
                <a:spcPct val="100000"/>
              </a:lnSpc>
              <a:spcBef>
                <a:spcPts val="2420"/>
              </a:spcBef>
              <a:buSzPct val="145312"/>
              <a:buChar char="-"/>
              <a:tabLst>
                <a:tab pos="977265" algn="l"/>
                <a:tab pos="977900" algn="l"/>
              </a:tabLst>
            </a:pPr>
            <a:r>
              <a:rPr sz="3200" spc="-10" dirty="0">
                <a:latin typeface="Arial"/>
                <a:cs typeface="Arial"/>
              </a:rPr>
              <a:t>Viewing</a:t>
            </a:r>
            <a:endParaRPr sz="3200">
              <a:latin typeface="Arial"/>
              <a:cs typeface="Arial"/>
            </a:endParaRPr>
          </a:p>
          <a:p>
            <a:pPr marL="469900" indent="-444500">
              <a:lnSpc>
                <a:spcPct val="100000"/>
              </a:lnSpc>
              <a:spcBef>
                <a:spcPts val="3870"/>
              </a:spcBef>
              <a:buSzPct val="145312"/>
              <a:buChar char="•"/>
              <a:tabLst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2D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transformations</a:t>
            </a:r>
            <a:endParaRPr sz="3200">
              <a:latin typeface="Arial"/>
              <a:cs typeface="Arial"/>
            </a:endParaRPr>
          </a:p>
          <a:p>
            <a:pPr marL="4699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Homogeneous </a:t>
            </a:r>
            <a:r>
              <a:rPr sz="3200" spc="-10" dirty="0">
                <a:latin typeface="Arial"/>
                <a:cs typeface="Arial"/>
              </a:rPr>
              <a:t>coordinates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858743" y="3008640"/>
            <a:ext cx="9221470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b="1" spc="55" dirty="0">
                <a:latin typeface="Trebuchet MS"/>
                <a:cs typeface="Trebuchet MS"/>
              </a:rPr>
              <a:t>Use</a:t>
            </a:r>
            <a:r>
              <a:rPr sz="3550" b="1" spc="-100" dirty="0">
                <a:latin typeface="Trebuchet MS"/>
                <a:cs typeface="Trebuchet MS"/>
              </a:rPr>
              <a:t> </a:t>
            </a:r>
            <a:r>
              <a:rPr sz="3550" b="1" spc="100" dirty="0">
                <a:latin typeface="Trebuchet MS"/>
                <a:cs typeface="Trebuchet MS"/>
              </a:rPr>
              <a:t>4×4</a:t>
            </a:r>
            <a:r>
              <a:rPr sz="3550" b="1" spc="-95" dirty="0">
                <a:latin typeface="Trebuchet MS"/>
                <a:cs typeface="Trebuchet MS"/>
              </a:rPr>
              <a:t> </a:t>
            </a:r>
            <a:r>
              <a:rPr sz="3550" b="1" spc="-10" dirty="0">
                <a:latin typeface="Trebuchet MS"/>
                <a:cs typeface="Trebuchet MS"/>
              </a:rPr>
              <a:t>matrices</a:t>
            </a:r>
            <a:r>
              <a:rPr sz="3550" b="1" spc="-95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for</a:t>
            </a:r>
            <a:r>
              <a:rPr sz="3550" b="1" spc="-100" dirty="0">
                <a:latin typeface="Trebuchet MS"/>
                <a:cs typeface="Trebuchet MS"/>
              </a:rPr>
              <a:t> </a:t>
            </a:r>
            <a:r>
              <a:rPr sz="3550" b="1" spc="-50" dirty="0">
                <a:latin typeface="Trebuchet MS"/>
                <a:cs typeface="Trebuchet MS"/>
              </a:rPr>
              <a:t>affine</a:t>
            </a:r>
            <a:r>
              <a:rPr sz="3550" b="1" spc="-95" dirty="0">
                <a:latin typeface="Trebuchet MS"/>
                <a:cs typeface="Trebuchet MS"/>
              </a:rPr>
              <a:t> </a:t>
            </a:r>
            <a:r>
              <a:rPr sz="3550" b="1" spc="-10" dirty="0">
                <a:latin typeface="Trebuchet MS"/>
                <a:cs typeface="Trebuchet MS"/>
              </a:rPr>
              <a:t>transformations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7386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125"/>
              </a:spcBef>
            </a:pPr>
            <a:r>
              <a:rPr spc="300" dirty="0"/>
              <a:t>3D</a:t>
            </a:r>
            <a:r>
              <a:rPr spc="-15" dirty="0"/>
              <a:t> </a:t>
            </a:r>
            <a:r>
              <a:rPr spc="-475" dirty="0"/>
              <a:t>T</a:t>
            </a:r>
            <a:r>
              <a:rPr spc="15" dirty="0"/>
              <a:t>ransfo</a:t>
            </a:r>
            <a:r>
              <a:rPr spc="100" dirty="0"/>
              <a:t>r</a:t>
            </a:r>
            <a:r>
              <a:rPr spc="15" dirty="0"/>
              <a:t>mations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39800" y="6629400"/>
            <a:ext cx="8077834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EE220C"/>
                </a:solidFill>
                <a:latin typeface="Arial"/>
                <a:cs typeface="Arial"/>
              </a:rPr>
              <a:t>What’s</a:t>
            </a:r>
            <a:r>
              <a:rPr sz="3200" b="1" spc="-7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EE220C"/>
                </a:solidFill>
                <a:latin typeface="Arial"/>
                <a:cs typeface="Arial"/>
              </a:rPr>
              <a:t>the</a:t>
            </a:r>
            <a:r>
              <a:rPr sz="3200" b="1" spc="-7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EE220C"/>
                </a:solidFill>
                <a:latin typeface="Arial"/>
                <a:cs typeface="Arial"/>
              </a:rPr>
              <a:t>order?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3200" b="1" dirty="0">
                <a:latin typeface="Arial"/>
                <a:cs typeface="Arial"/>
              </a:rPr>
              <a:t>Linear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Transform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first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or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Translation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first?</a:t>
            </a:r>
            <a:endParaRPr sz="32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608E59-079D-F148-6567-D4AABDB8FD0D}"/>
                  </a:ext>
                </a:extLst>
              </p:cNvPr>
              <p:cNvSpPr txBox="1"/>
              <p:nvPr/>
            </p:nvSpPr>
            <p:spPr>
              <a:xfrm>
                <a:off x="2006600" y="3888622"/>
                <a:ext cx="1551002" cy="2428485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4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608E59-079D-F148-6567-D4AABDB8F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600" y="3888622"/>
                <a:ext cx="1551002" cy="24284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B68E87-515D-5E53-8CB0-9A548260DC9C}"/>
                  </a:ext>
                </a:extLst>
              </p:cNvPr>
              <p:cNvSpPr txBox="1"/>
              <p:nvPr/>
            </p:nvSpPr>
            <p:spPr>
              <a:xfrm>
                <a:off x="7463671" y="4035604"/>
                <a:ext cx="1322349" cy="212615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rgbClr val="000000"/>
                    </a:solidFill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4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B68E87-515D-5E53-8CB0-9A548260D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671" y="4035604"/>
                <a:ext cx="1322349" cy="2126159"/>
              </a:xfrm>
              <a:prstGeom prst="rect">
                <a:avLst/>
              </a:prstGeom>
              <a:blipFill>
                <a:blip r:embed="rId3"/>
                <a:stretch>
                  <a:fillRect l="-15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FBBC92-012B-FB42-40B3-2C2A09300829}"/>
                  </a:ext>
                </a:extLst>
              </p:cNvPr>
              <p:cNvSpPr txBox="1"/>
              <p:nvPr/>
            </p:nvSpPr>
            <p:spPr>
              <a:xfrm>
                <a:off x="3393747" y="3906191"/>
                <a:ext cx="4294765" cy="2410916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4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4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4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4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4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4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00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0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0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4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FBBC92-012B-FB42-40B3-2C2A09300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747" y="3906191"/>
                <a:ext cx="4294765" cy="2410916"/>
              </a:xfrm>
              <a:prstGeom prst="rect">
                <a:avLst/>
              </a:prstGeom>
              <a:blipFill>
                <a:blip r:embed="rId4"/>
                <a:stretch>
                  <a:fillRect l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602" y="411762"/>
            <a:ext cx="5864225" cy="784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50" b="1" spc="300" dirty="0">
                <a:latin typeface="Trebuchet MS"/>
                <a:cs typeface="Trebuchet MS"/>
              </a:rPr>
              <a:t>3D</a:t>
            </a:r>
            <a:r>
              <a:rPr sz="4950" b="1" spc="-15" dirty="0">
                <a:latin typeface="Trebuchet MS"/>
                <a:cs typeface="Trebuchet MS"/>
              </a:rPr>
              <a:t> </a:t>
            </a:r>
            <a:r>
              <a:rPr sz="4950" b="1" spc="-475" dirty="0">
                <a:latin typeface="Trebuchet MS"/>
                <a:cs typeface="Trebuchet MS"/>
              </a:rPr>
              <a:t>T</a:t>
            </a:r>
            <a:r>
              <a:rPr sz="4950" b="1" spc="15" dirty="0">
                <a:latin typeface="Trebuchet MS"/>
                <a:cs typeface="Trebuchet MS"/>
              </a:rPr>
              <a:t>ransfo</a:t>
            </a:r>
            <a:r>
              <a:rPr sz="4950" b="1" spc="100" dirty="0">
                <a:latin typeface="Trebuchet MS"/>
                <a:cs typeface="Trebuchet MS"/>
              </a:rPr>
              <a:t>r</a:t>
            </a:r>
            <a:r>
              <a:rPr sz="4950" b="1" spc="15" dirty="0">
                <a:latin typeface="Trebuchet MS"/>
                <a:cs typeface="Trebuchet MS"/>
              </a:rPr>
              <a:t>mations</a:t>
            </a:r>
            <a:endParaRPr sz="4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602" y="1947051"/>
            <a:ext cx="1121410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b="1" spc="-10" dirty="0">
                <a:latin typeface="Trebuchet MS"/>
                <a:cs typeface="Trebuchet MS"/>
              </a:rPr>
              <a:t>Scale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602" y="4304171"/>
            <a:ext cx="2309495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b="1" spc="-70" dirty="0">
                <a:latin typeface="Trebuchet MS"/>
                <a:cs typeface="Trebuchet MS"/>
              </a:rPr>
              <a:t>Translation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7912" y="4690016"/>
            <a:ext cx="2278888" cy="140423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08305" algn="r">
              <a:lnSpc>
                <a:spcPts val="3354"/>
              </a:lnSpc>
              <a:spcBef>
                <a:spcPts val="90"/>
              </a:spcBef>
              <a:tabLst>
                <a:tab pos="530860" algn="l"/>
                <a:tab pos="1062355" algn="l"/>
              </a:tabLst>
            </a:pPr>
            <a:endParaRPr sz="2925" baseline="-11396" dirty="0">
              <a:latin typeface="Times New Roman"/>
              <a:cs typeface="Times New Roman"/>
            </a:endParaRPr>
          </a:p>
          <a:p>
            <a:pPr marL="76200">
              <a:lnSpc>
                <a:spcPts val="2530"/>
              </a:lnSpc>
              <a:tabLst>
                <a:tab pos="2041525" algn="l"/>
                <a:tab pos="2513965" algn="l"/>
                <a:tab pos="3354704" algn="l"/>
                <a:tab pos="3886200" algn="l"/>
                <a:tab pos="4723765" algn="l"/>
              </a:tabLst>
            </a:pPr>
            <a:r>
              <a:rPr sz="2800" spc="210" dirty="0">
                <a:latin typeface="Cambria"/>
                <a:cs typeface="Cambria"/>
              </a:rPr>
              <a:t>T</a:t>
            </a:r>
            <a:r>
              <a:rPr sz="2800" spc="210" dirty="0">
                <a:latin typeface="Calibri"/>
                <a:cs typeface="Calibri"/>
              </a:rPr>
              <a:t>(</a:t>
            </a:r>
            <a:r>
              <a:rPr sz="2800" i="1" spc="210" dirty="0">
                <a:latin typeface="Meiryo UI"/>
                <a:cs typeface="Meiryo UI"/>
              </a:rPr>
              <a:t>t</a:t>
            </a:r>
            <a:r>
              <a:rPr sz="2925" i="1" spc="315" baseline="-11396" dirty="0">
                <a:latin typeface="Times New Roman"/>
                <a:cs typeface="Times New Roman"/>
              </a:rPr>
              <a:t>x</a:t>
            </a:r>
            <a:r>
              <a:rPr sz="2800" i="1" spc="210" dirty="0">
                <a:latin typeface="Meiryo UI"/>
                <a:cs typeface="Meiryo UI"/>
              </a:rPr>
              <a:t>,</a:t>
            </a:r>
            <a:r>
              <a:rPr sz="2800" i="1" spc="-484" dirty="0">
                <a:latin typeface="Meiryo UI"/>
                <a:cs typeface="Meiryo UI"/>
              </a:rPr>
              <a:t> </a:t>
            </a:r>
            <a:r>
              <a:rPr sz="2800" i="1" spc="95" dirty="0">
                <a:latin typeface="Meiryo UI"/>
                <a:cs typeface="Meiryo UI"/>
              </a:rPr>
              <a:t>t</a:t>
            </a:r>
            <a:r>
              <a:rPr sz="2925" i="1" spc="142" baseline="-11396" dirty="0">
                <a:latin typeface="Times New Roman"/>
                <a:cs typeface="Times New Roman"/>
              </a:rPr>
              <a:t>y</a:t>
            </a:r>
            <a:r>
              <a:rPr sz="2925" i="1" spc="-419" baseline="-11396" dirty="0">
                <a:latin typeface="Times New Roman"/>
                <a:cs typeface="Times New Roman"/>
              </a:rPr>
              <a:t> </a:t>
            </a:r>
            <a:r>
              <a:rPr sz="2800" i="1" spc="-215" dirty="0">
                <a:latin typeface="Meiryo UI"/>
                <a:cs typeface="Meiryo UI"/>
              </a:rPr>
              <a:t>,</a:t>
            </a:r>
            <a:r>
              <a:rPr sz="2800" i="1" spc="-480" dirty="0">
                <a:latin typeface="Meiryo UI"/>
                <a:cs typeface="Meiryo UI"/>
              </a:rPr>
              <a:t> </a:t>
            </a:r>
            <a:r>
              <a:rPr sz="2800" i="1" spc="114" dirty="0">
                <a:latin typeface="Meiryo UI"/>
                <a:cs typeface="Meiryo UI"/>
              </a:rPr>
              <a:t>t</a:t>
            </a:r>
            <a:r>
              <a:rPr sz="2925" i="1" spc="172" baseline="-11396" dirty="0">
                <a:latin typeface="Times New Roman"/>
                <a:cs typeface="Times New Roman"/>
              </a:rPr>
              <a:t>z</a:t>
            </a:r>
            <a:r>
              <a:rPr sz="2925" i="1" spc="-405" baseline="-11396" dirty="0">
                <a:latin typeface="Times New Roman"/>
                <a:cs typeface="Times New Roman"/>
              </a:rPr>
              <a:t> </a:t>
            </a:r>
            <a:r>
              <a:rPr sz="2800" spc="175" dirty="0">
                <a:latin typeface="Calibri"/>
                <a:cs typeface="Calibri"/>
              </a:rPr>
              <a:t>)</a:t>
            </a:r>
            <a:r>
              <a:rPr sz="2800" dirty="0">
                <a:latin typeface="Calibri"/>
                <a:cs typeface="Calibri"/>
              </a:rPr>
              <a:t>	</a:t>
            </a:r>
            <a:endParaRPr sz="4200" baseline="13888" dirty="0">
              <a:latin typeface="Cambria"/>
              <a:cs typeface="Cambria"/>
            </a:endParaRPr>
          </a:p>
          <a:p>
            <a:pPr marL="2823845">
              <a:lnSpc>
                <a:spcPct val="100000"/>
              </a:lnSpc>
              <a:spcBef>
                <a:spcPts val="1640"/>
              </a:spcBef>
              <a:tabLst>
                <a:tab pos="3354704" algn="l"/>
                <a:tab pos="3886200" algn="l"/>
                <a:tab pos="448183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18724" y="1791025"/>
            <a:ext cx="2298076" cy="12888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64815">
              <a:lnSpc>
                <a:spcPts val="2525"/>
              </a:lnSpc>
              <a:tabLst>
                <a:tab pos="3579495" algn="l"/>
                <a:tab pos="4345940" algn="l"/>
                <a:tab pos="4953000" algn="l"/>
              </a:tabLst>
            </a:pPr>
            <a:r>
              <a:rPr sz="2925" i="1" baseline="-11396" dirty="0">
                <a:latin typeface="Times New Roman"/>
                <a:cs typeface="Times New Roman"/>
              </a:rPr>
              <a:t>	</a:t>
            </a:r>
            <a:endParaRPr sz="2800" dirty="0">
              <a:latin typeface="Calibri"/>
              <a:cs typeface="Calibri"/>
            </a:endParaRPr>
          </a:p>
          <a:p>
            <a:pPr marL="76200">
              <a:lnSpc>
                <a:spcPts val="2530"/>
              </a:lnSpc>
              <a:tabLst>
                <a:tab pos="2099310" algn="l"/>
                <a:tab pos="2571115" algn="l"/>
                <a:tab pos="3658870" algn="l"/>
                <a:tab pos="4269740" algn="l"/>
                <a:tab pos="5130165" algn="l"/>
              </a:tabLst>
            </a:pPr>
            <a:r>
              <a:rPr sz="2800" spc="175" dirty="0">
                <a:latin typeface="Trebuchet MS"/>
                <a:cs typeface="Trebuchet MS"/>
              </a:rPr>
              <a:t>S</a:t>
            </a:r>
            <a:r>
              <a:rPr sz="2800" spc="175" dirty="0">
                <a:latin typeface="Calibri"/>
                <a:cs typeface="Calibri"/>
              </a:rPr>
              <a:t>(</a:t>
            </a:r>
            <a:r>
              <a:rPr sz="2800" i="1" spc="175" dirty="0">
                <a:latin typeface="Meiryo UI"/>
                <a:cs typeface="Meiryo UI"/>
              </a:rPr>
              <a:t>s</a:t>
            </a:r>
            <a:r>
              <a:rPr sz="2925" i="1" spc="262" baseline="-11396" dirty="0">
                <a:latin typeface="Times New Roman"/>
                <a:cs typeface="Times New Roman"/>
              </a:rPr>
              <a:t>x</a:t>
            </a:r>
            <a:r>
              <a:rPr sz="2800" i="1" spc="175" dirty="0">
                <a:latin typeface="Meiryo UI"/>
                <a:cs typeface="Meiryo UI"/>
              </a:rPr>
              <a:t>,</a:t>
            </a:r>
            <a:r>
              <a:rPr sz="2800" i="1" spc="-480" dirty="0">
                <a:latin typeface="Meiryo UI"/>
                <a:cs typeface="Meiryo UI"/>
              </a:rPr>
              <a:t> </a:t>
            </a:r>
            <a:r>
              <a:rPr sz="2800" i="1" spc="85" dirty="0">
                <a:latin typeface="Meiryo UI"/>
                <a:cs typeface="Meiryo UI"/>
              </a:rPr>
              <a:t>s</a:t>
            </a:r>
            <a:r>
              <a:rPr sz="2925" i="1" spc="127" baseline="-11396" dirty="0">
                <a:latin typeface="Times New Roman"/>
                <a:cs typeface="Times New Roman"/>
              </a:rPr>
              <a:t>y</a:t>
            </a:r>
            <a:r>
              <a:rPr sz="2925" i="1" spc="-412" baseline="-11396" dirty="0">
                <a:latin typeface="Times New Roman"/>
                <a:cs typeface="Times New Roman"/>
              </a:rPr>
              <a:t> </a:t>
            </a:r>
            <a:r>
              <a:rPr sz="2800" i="1" spc="-215" dirty="0">
                <a:latin typeface="Meiryo UI"/>
                <a:cs typeface="Meiryo UI"/>
              </a:rPr>
              <a:t>,</a:t>
            </a:r>
            <a:r>
              <a:rPr sz="2800" i="1" spc="-480" dirty="0">
                <a:latin typeface="Meiryo UI"/>
                <a:cs typeface="Meiryo UI"/>
              </a:rPr>
              <a:t> </a:t>
            </a:r>
            <a:r>
              <a:rPr sz="2800" i="1" spc="105" dirty="0" err="1">
                <a:latin typeface="Meiryo UI"/>
                <a:cs typeface="Meiryo UI"/>
              </a:rPr>
              <a:t>s</a:t>
            </a:r>
            <a:r>
              <a:rPr sz="2925" i="1" spc="157" baseline="-11396" dirty="0" err="1">
                <a:latin typeface="Times New Roman"/>
                <a:cs typeface="Times New Roman"/>
              </a:rPr>
              <a:t>z</a:t>
            </a:r>
            <a:r>
              <a:rPr sz="2925" i="1" spc="-397" baseline="-11396" dirty="0">
                <a:latin typeface="Times New Roman"/>
                <a:cs typeface="Times New Roman"/>
              </a:rPr>
              <a:t> </a:t>
            </a:r>
            <a:r>
              <a:rPr sz="2800" spc="175" dirty="0">
                <a:latin typeface="Calibri"/>
                <a:cs typeface="Calibri"/>
              </a:rPr>
              <a:t>)</a:t>
            </a:r>
            <a:r>
              <a:rPr lang="en-US" sz="2925" i="1" baseline="-58404" dirty="0">
                <a:latin typeface="Times New Roman"/>
                <a:cs typeface="Times New Roman"/>
              </a:rPr>
              <a:t>	</a:t>
            </a:r>
            <a:endParaRPr lang="en-US" sz="4200" spc="1245" baseline="13888" dirty="0">
              <a:latin typeface="Cambria"/>
              <a:cs typeface="Cambria"/>
            </a:endParaRPr>
          </a:p>
          <a:p>
            <a:pPr marL="2964815">
              <a:lnSpc>
                <a:spcPct val="100000"/>
              </a:lnSpc>
              <a:spcBef>
                <a:spcPts val="1640"/>
              </a:spcBef>
              <a:tabLst>
                <a:tab pos="3658870" algn="l"/>
                <a:tab pos="4345940" algn="l"/>
                <a:tab pos="4953000" algn="l"/>
              </a:tabLst>
            </a:pPr>
            <a:r>
              <a:rPr lang="en-US" sz="2800" dirty="0">
                <a:latin typeface="Calibri"/>
                <a:cs typeface="Calibri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89808A-1EDB-6202-8292-EBBE94444C3E}"/>
                  </a:ext>
                </a:extLst>
              </p:cNvPr>
              <p:cNvSpPr txBox="1"/>
              <p:nvPr/>
            </p:nvSpPr>
            <p:spPr>
              <a:xfrm>
                <a:off x="6883837" y="1019010"/>
                <a:ext cx="4598695" cy="2487925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4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00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0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0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4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4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4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89808A-1EDB-6202-8292-EBBE94444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837" y="1019010"/>
                <a:ext cx="4598695" cy="2487925"/>
              </a:xfrm>
              <a:prstGeom prst="rect">
                <a:avLst/>
              </a:prstGeom>
              <a:blipFill>
                <a:blip r:embed="rId2"/>
                <a:stretch>
                  <a:fillRect l="-4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325E91-ACB6-36B7-9A31-623EF2FA3B80}"/>
                  </a:ext>
                </a:extLst>
              </p:cNvPr>
              <p:cNvSpPr txBox="1"/>
              <p:nvPr/>
            </p:nvSpPr>
            <p:spPr>
              <a:xfrm>
                <a:off x="7090215" y="4134641"/>
                <a:ext cx="4337469" cy="2422586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4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4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4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4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4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4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4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0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0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0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4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325E91-ACB6-36B7-9A31-623EF2FA3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215" y="4134641"/>
                <a:ext cx="4337469" cy="2422586"/>
              </a:xfrm>
              <a:prstGeom prst="rect">
                <a:avLst/>
              </a:prstGeom>
              <a:blipFill>
                <a:blip r:embed="rId3"/>
                <a:stretch>
                  <a:fillRect l="-3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50" b="1" spc="300" dirty="0">
                <a:latin typeface="Trebuchet MS"/>
                <a:cs typeface="Trebuchet MS"/>
              </a:rPr>
              <a:t>3D</a:t>
            </a:r>
            <a:r>
              <a:rPr sz="4950" b="1" spc="-15" dirty="0">
                <a:latin typeface="Trebuchet MS"/>
                <a:cs typeface="Trebuchet MS"/>
              </a:rPr>
              <a:t> </a:t>
            </a:r>
            <a:r>
              <a:rPr sz="4950" b="1" spc="-475" dirty="0">
                <a:latin typeface="Trebuchet MS"/>
                <a:cs typeface="Trebuchet MS"/>
              </a:rPr>
              <a:t>T</a:t>
            </a:r>
            <a:r>
              <a:rPr sz="4950" b="1" spc="15" dirty="0">
                <a:latin typeface="Trebuchet MS"/>
                <a:cs typeface="Trebuchet MS"/>
              </a:rPr>
              <a:t>ransfo</a:t>
            </a:r>
            <a:r>
              <a:rPr sz="4950" b="1" spc="100" dirty="0">
                <a:latin typeface="Trebuchet MS"/>
                <a:cs typeface="Trebuchet MS"/>
              </a:rPr>
              <a:t>r</a:t>
            </a:r>
            <a:r>
              <a:rPr sz="4950" b="1" spc="15" dirty="0">
                <a:latin typeface="Trebuchet MS"/>
                <a:cs typeface="Trebuchet MS"/>
              </a:rPr>
              <a:t>mations</a:t>
            </a:r>
            <a:endParaRPr sz="4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602" y="1947051"/>
            <a:ext cx="6631305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b="1" spc="160" dirty="0">
                <a:latin typeface="Calibri"/>
                <a:cs typeface="Calibri"/>
              </a:rPr>
              <a:t>Rotation</a:t>
            </a:r>
            <a:r>
              <a:rPr sz="3550" b="1" spc="254" dirty="0">
                <a:latin typeface="Calibri"/>
                <a:cs typeface="Calibri"/>
              </a:rPr>
              <a:t> </a:t>
            </a:r>
            <a:r>
              <a:rPr sz="3550" b="1" spc="170" dirty="0">
                <a:latin typeface="Calibri"/>
                <a:cs typeface="Calibri"/>
              </a:rPr>
              <a:t>around</a:t>
            </a:r>
            <a:r>
              <a:rPr sz="3550" b="1" spc="260" dirty="0">
                <a:latin typeface="Calibri"/>
                <a:cs typeface="Calibri"/>
              </a:rPr>
              <a:t> </a:t>
            </a:r>
            <a:r>
              <a:rPr sz="3550" b="1" spc="160" dirty="0">
                <a:latin typeface="Calibri"/>
                <a:cs typeface="Calibri"/>
              </a:rPr>
              <a:t>x-</a:t>
            </a:r>
            <a:r>
              <a:rPr sz="3550" b="1" spc="105" dirty="0">
                <a:latin typeface="Calibri"/>
                <a:cs typeface="Calibri"/>
              </a:rPr>
              <a:t>,</a:t>
            </a:r>
            <a:r>
              <a:rPr sz="3550" b="1" spc="265" dirty="0">
                <a:latin typeface="Calibri"/>
                <a:cs typeface="Calibri"/>
              </a:rPr>
              <a:t> </a:t>
            </a:r>
            <a:r>
              <a:rPr sz="3550" b="1" spc="120" dirty="0">
                <a:latin typeface="Calibri"/>
                <a:cs typeface="Calibri"/>
              </a:rPr>
              <a:t>y-</a:t>
            </a:r>
            <a:r>
              <a:rPr sz="3550" b="1" spc="80" dirty="0">
                <a:latin typeface="Calibri"/>
                <a:cs typeface="Calibri"/>
              </a:rPr>
              <a:t>,</a:t>
            </a:r>
            <a:r>
              <a:rPr sz="3550" b="1" spc="265" dirty="0">
                <a:latin typeface="Calibri"/>
                <a:cs typeface="Calibri"/>
              </a:rPr>
              <a:t> </a:t>
            </a:r>
            <a:r>
              <a:rPr sz="3550" b="1" spc="190" dirty="0">
                <a:latin typeface="Calibri"/>
                <a:cs typeface="Calibri"/>
              </a:rPr>
              <a:t>or</a:t>
            </a:r>
            <a:r>
              <a:rPr sz="3550" b="1" spc="265" dirty="0">
                <a:latin typeface="Calibri"/>
                <a:cs typeface="Calibri"/>
              </a:rPr>
              <a:t> </a:t>
            </a:r>
            <a:r>
              <a:rPr sz="3550" b="1" spc="145" dirty="0">
                <a:latin typeface="Calibri"/>
                <a:cs typeface="Calibri"/>
              </a:rPr>
              <a:t>z-</a:t>
            </a:r>
            <a:r>
              <a:rPr sz="3550" b="1" spc="150" dirty="0">
                <a:latin typeface="Calibri"/>
                <a:cs typeface="Calibri"/>
              </a:rPr>
              <a:t>axis</a:t>
            </a:r>
            <a:endParaRPr sz="3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4410" y="3789511"/>
            <a:ext cx="18605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i="1" spc="395" dirty="0"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9141" y="3630776"/>
            <a:ext cx="138620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95934" algn="l"/>
              </a:tabLst>
            </a:pPr>
            <a:r>
              <a:rPr sz="2750" spc="630" dirty="0">
                <a:latin typeface="Cambria"/>
                <a:cs typeface="Cambria"/>
              </a:rPr>
              <a:t>R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750" spc="80" dirty="0">
                <a:latin typeface="Cambria"/>
                <a:cs typeface="Cambria"/>
              </a:rPr>
              <a:t>(</a:t>
            </a:r>
            <a:r>
              <a:rPr sz="2750" i="1" spc="80" dirty="0">
                <a:latin typeface="Meiryo UI"/>
                <a:cs typeface="Meiryo UI"/>
              </a:rPr>
              <a:t>a</a:t>
            </a:r>
            <a:r>
              <a:rPr sz="2750" spc="80" dirty="0">
                <a:latin typeface="Cambria"/>
                <a:cs typeface="Cambria"/>
              </a:rPr>
              <a:t>)</a:t>
            </a:r>
            <a:r>
              <a:rPr sz="2750" spc="175" dirty="0">
                <a:latin typeface="Cambria"/>
                <a:cs typeface="Cambria"/>
              </a:rPr>
              <a:t> </a:t>
            </a:r>
            <a:endParaRPr sz="2750" dirty="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73741" y="5662776"/>
            <a:ext cx="183642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750" spc="465" dirty="0">
                <a:latin typeface="Cambria"/>
                <a:cs typeface="Cambria"/>
              </a:rPr>
              <a:t>R</a:t>
            </a:r>
            <a:r>
              <a:rPr sz="2925" i="1" spc="697" baseline="-11396" dirty="0">
                <a:latin typeface="Times New Roman"/>
                <a:cs typeface="Times New Roman"/>
              </a:rPr>
              <a:t>y</a:t>
            </a:r>
            <a:r>
              <a:rPr sz="2925" i="1" spc="-419" baseline="-11396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Cambria"/>
                <a:cs typeface="Cambria"/>
              </a:rPr>
              <a:t>(</a:t>
            </a:r>
            <a:r>
              <a:rPr sz="2750" i="1" spc="80" dirty="0">
                <a:latin typeface="Meiryo UI"/>
                <a:cs typeface="Meiryo UI"/>
              </a:rPr>
              <a:t>a</a:t>
            </a:r>
            <a:r>
              <a:rPr sz="2750" spc="80" dirty="0">
                <a:latin typeface="Cambria"/>
                <a:cs typeface="Cambria"/>
              </a:rPr>
              <a:t>)</a:t>
            </a:r>
            <a:r>
              <a:rPr sz="2750" spc="175" dirty="0">
                <a:latin typeface="Cambria"/>
                <a:cs typeface="Cambria"/>
              </a:rPr>
              <a:t> </a:t>
            </a:r>
            <a:r>
              <a:rPr sz="2750" spc="180" dirty="0">
                <a:latin typeface="Cambria"/>
                <a:cs typeface="Cambria"/>
              </a:rPr>
              <a:t> </a:t>
            </a:r>
            <a:endParaRPr sz="4125" baseline="14141" dirty="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04619" y="7853511"/>
            <a:ext cx="16129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i="1" spc="295" dirty="0">
                <a:latin typeface="Calibri"/>
                <a:cs typeface="Calibri"/>
              </a:rPr>
              <a:t>z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99134" y="7694776"/>
            <a:ext cx="137160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80695" algn="l"/>
              </a:tabLst>
            </a:pPr>
            <a:r>
              <a:rPr sz="2750" spc="630" dirty="0">
                <a:latin typeface="Cambria"/>
                <a:cs typeface="Cambria"/>
              </a:rPr>
              <a:t>R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750" spc="-225" dirty="0">
                <a:latin typeface="Cambria"/>
                <a:cs typeface="Cambria"/>
              </a:rPr>
              <a:t>(</a:t>
            </a:r>
            <a:r>
              <a:rPr lang="en-US" sz="2750" i="1" spc="80" dirty="0">
                <a:latin typeface="Meiryo UI"/>
                <a:cs typeface="Meiryo UI"/>
              </a:rPr>
              <a:t>a</a:t>
            </a:r>
            <a:r>
              <a:rPr sz="2750" spc="-225" dirty="0">
                <a:latin typeface="Cambria"/>
                <a:cs typeface="Cambria"/>
              </a:rPr>
              <a:t>)</a:t>
            </a:r>
            <a:r>
              <a:rPr sz="2750" spc="90" dirty="0">
                <a:latin typeface="Cambria"/>
                <a:cs typeface="Cambria"/>
              </a:rPr>
              <a:t> </a:t>
            </a:r>
            <a:endParaRPr sz="2750" dirty="0">
              <a:latin typeface="Cambria"/>
              <a:cs typeface="Cambr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824539" y="2413104"/>
            <a:ext cx="1176020" cy="2766695"/>
            <a:chOff x="9824539" y="2413104"/>
            <a:chExt cx="1176020" cy="2766695"/>
          </a:xfrm>
        </p:grpSpPr>
        <p:sp>
          <p:nvSpPr>
            <p:cNvPr id="30" name="object 30"/>
            <p:cNvSpPr/>
            <p:nvPr/>
          </p:nvSpPr>
          <p:spPr>
            <a:xfrm>
              <a:off x="9899471" y="4376488"/>
              <a:ext cx="1053465" cy="0"/>
            </a:xfrm>
            <a:custGeom>
              <a:avLst/>
              <a:gdLst/>
              <a:ahLst/>
              <a:cxnLst/>
              <a:rect l="l" t="t" r="r" b="b"/>
              <a:pathLst>
                <a:path w="1053465">
                  <a:moveTo>
                    <a:pt x="0" y="0"/>
                  </a:moveTo>
                  <a:lnTo>
                    <a:pt x="1053256" y="0"/>
                  </a:lnTo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781051" y="3511391"/>
              <a:ext cx="219075" cy="1668145"/>
            </a:xfrm>
            <a:custGeom>
              <a:avLst/>
              <a:gdLst/>
              <a:ahLst/>
              <a:cxnLst/>
              <a:rect l="l" t="t" r="r" b="b"/>
              <a:pathLst>
                <a:path w="219075" h="1668145">
                  <a:moveTo>
                    <a:pt x="219022" y="0"/>
                  </a:moveTo>
                  <a:lnTo>
                    <a:pt x="0" y="441714"/>
                  </a:lnTo>
                  <a:lnTo>
                    <a:pt x="0" y="1667869"/>
                  </a:lnTo>
                  <a:lnTo>
                    <a:pt x="219022" y="1281823"/>
                  </a:lnTo>
                  <a:lnTo>
                    <a:pt x="219022" y="0"/>
                  </a:lnTo>
                  <a:close/>
                </a:path>
              </a:pathLst>
            </a:custGeom>
            <a:solidFill>
              <a:srgbClr val="51A7F9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900400" y="2546762"/>
              <a:ext cx="0" cy="1837055"/>
            </a:xfrm>
            <a:custGeom>
              <a:avLst/>
              <a:gdLst/>
              <a:ahLst/>
              <a:cxnLst/>
              <a:rect l="l" t="t" r="r" b="b"/>
              <a:pathLst>
                <a:path h="1837054">
                  <a:moveTo>
                    <a:pt x="0" y="1836550"/>
                  </a:moveTo>
                  <a:lnTo>
                    <a:pt x="0" y="18062"/>
                  </a:lnTo>
                  <a:lnTo>
                    <a:pt x="0" y="0"/>
                  </a:lnTo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824539" y="2413104"/>
              <a:ext cx="151765" cy="151765"/>
            </a:xfrm>
            <a:custGeom>
              <a:avLst/>
              <a:gdLst/>
              <a:ahLst/>
              <a:cxnLst/>
              <a:rect l="l" t="t" r="r" b="b"/>
              <a:pathLst>
                <a:path w="151765" h="151764">
                  <a:moveTo>
                    <a:pt x="75860" y="0"/>
                  </a:moveTo>
                  <a:lnTo>
                    <a:pt x="0" y="151721"/>
                  </a:lnTo>
                  <a:lnTo>
                    <a:pt x="151721" y="151721"/>
                  </a:lnTo>
                  <a:lnTo>
                    <a:pt x="75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822180" y="2046393"/>
            <a:ext cx="15367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i="1" spc="10" dirty="0">
                <a:latin typeface="Times New Roman"/>
                <a:cs typeface="Times New Roman"/>
              </a:rPr>
              <a:t>y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612010" y="5360811"/>
            <a:ext cx="13843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i="1" spc="5" dirty="0">
                <a:latin typeface="Times New Roman"/>
                <a:cs typeface="Times New Roman"/>
              </a:rPr>
              <a:t>z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998677" y="4141611"/>
            <a:ext cx="17018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i="1" spc="10" dirty="0">
                <a:latin typeface="Times New Roman"/>
                <a:cs typeface="Times New Roman"/>
              </a:rPr>
              <a:t>x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827437" y="4087104"/>
            <a:ext cx="3131185" cy="1380490"/>
            <a:chOff x="8827437" y="4087104"/>
            <a:chExt cx="3131185" cy="1380490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11136" y="4305619"/>
              <a:ext cx="141591" cy="14159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921947" y="4392098"/>
              <a:ext cx="981075" cy="981075"/>
            </a:xfrm>
            <a:custGeom>
              <a:avLst/>
              <a:gdLst/>
              <a:ahLst/>
              <a:cxnLst/>
              <a:rect l="l" t="t" r="r" b="b"/>
              <a:pathLst>
                <a:path w="981075" h="981075">
                  <a:moveTo>
                    <a:pt x="980855" y="0"/>
                  </a:moveTo>
                  <a:lnTo>
                    <a:pt x="12771" y="968083"/>
                  </a:lnTo>
                  <a:lnTo>
                    <a:pt x="0" y="980855"/>
                  </a:lnTo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27437" y="5306540"/>
              <a:ext cx="161290" cy="161290"/>
            </a:xfrm>
            <a:custGeom>
              <a:avLst/>
              <a:gdLst/>
              <a:ahLst/>
              <a:cxnLst/>
              <a:rect l="l" t="t" r="r" b="b"/>
              <a:pathLst>
                <a:path w="161290" h="161289">
                  <a:moveTo>
                    <a:pt x="53642" y="0"/>
                  </a:moveTo>
                  <a:lnTo>
                    <a:pt x="0" y="160926"/>
                  </a:lnTo>
                  <a:lnTo>
                    <a:pt x="160926" y="107284"/>
                  </a:lnTo>
                  <a:lnTo>
                    <a:pt x="536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301380" y="4105167"/>
              <a:ext cx="285115" cy="358140"/>
            </a:xfrm>
            <a:custGeom>
              <a:avLst/>
              <a:gdLst/>
              <a:ahLst/>
              <a:cxnLst/>
              <a:rect l="l" t="t" r="r" b="b"/>
              <a:pathLst>
                <a:path w="285115" h="358139">
                  <a:moveTo>
                    <a:pt x="274473" y="213358"/>
                  </a:moveTo>
                  <a:lnTo>
                    <a:pt x="278521" y="199704"/>
                  </a:lnTo>
                  <a:lnTo>
                    <a:pt x="281564" y="185810"/>
                  </a:lnTo>
                  <a:lnTo>
                    <a:pt x="283573" y="171732"/>
                  </a:lnTo>
                  <a:lnTo>
                    <a:pt x="284523" y="157524"/>
                  </a:lnTo>
                  <a:lnTo>
                    <a:pt x="280447" y="112409"/>
                  </a:lnTo>
                  <a:lnTo>
                    <a:pt x="265892" y="70941"/>
                  </a:lnTo>
                  <a:lnTo>
                    <a:pt x="241336" y="36279"/>
                  </a:lnTo>
                  <a:lnTo>
                    <a:pt x="207255" y="11579"/>
                  </a:lnTo>
                  <a:lnTo>
                    <a:pt x="164126" y="0"/>
                  </a:lnTo>
                  <a:lnTo>
                    <a:pt x="120639" y="4258"/>
                  </a:lnTo>
                  <a:lnTo>
                    <a:pt x="84057" y="22908"/>
                  </a:lnTo>
                  <a:lnTo>
                    <a:pt x="54307" y="52997"/>
                  </a:lnTo>
                  <a:lnTo>
                    <a:pt x="31317" y="91568"/>
                  </a:lnTo>
                  <a:lnTo>
                    <a:pt x="15015" y="135669"/>
                  </a:lnTo>
                  <a:lnTo>
                    <a:pt x="5330" y="182343"/>
                  </a:lnTo>
                  <a:lnTo>
                    <a:pt x="1310" y="221666"/>
                  </a:lnTo>
                  <a:lnTo>
                    <a:pt x="0" y="261175"/>
                  </a:lnTo>
                  <a:lnTo>
                    <a:pt x="1495" y="300830"/>
                  </a:lnTo>
                  <a:lnTo>
                    <a:pt x="5893" y="340591"/>
                  </a:lnTo>
                  <a:lnTo>
                    <a:pt x="10942" y="357962"/>
                  </a:lnTo>
                </a:path>
              </a:pathLst>
            </a:custGeom>
            <a:ln w="36124">
              <a:solidFill>
                <a:srgbClr val="C8250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234431" y="4424612"/>
              <a:ext cx="146050" cy="167005"/>
            </a:xfrm>
            <a:custGeom>
              <a:avLst/>
              <a:gdLst/>
              <a:ahLst/>
              <a:cxnLst/>
              <a:rect l="l" t="t" r="r" b="b"/>
              <a:pathLst>
                <a:path w="146050" h="167004">
                  <a:moveTo>
                    <a:pt x="145698" y="0"/>
                  </a:moveTo>
                  <a:lnTo>
                    <a:pt x="0" y="42344"/>
                  </a:lnTo>
                  <a:lnTo>
                    <a:pt x="115191" y="166866"/>
                  </a:lnTo>
                  <a:lnTo>
                    <a:pt x="145698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872500" y="4375471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>
                  <a:moveTo>
                    <a:pt x="0" y="0"/>
                  </a:moveTo>
                  <a:lnTo>
                    <a:pt x="934097" y="0"/>
                  </a:lnTo>
                  <a:lnTo>
                    <a:pt x="952160" y="0"/>
                  </a:lnTo>
                </a:path>
              </a:pathLst>
            </a:custGeom>
            <a:ln w="3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806596" y="4299610"/>
              <a:ext cx="151765" cy="151765"/>
            </a:xfrm>
            <a:custGeom>
              <a:avLst/>
              <a:gdLst/>
              <a:ahLst/>
              <a:cxnLst/>
              <a:rect l="l" t="t" r="r" b="b"/>
              <a:pathLst>
                <a:path w="151765" h="151764">
                  <a:moveTo>
                    <a:pt x="0" y="0"/>
                  </a:moveTo>
                  <a:lnTo>
                    <a:pt x="0" y="151721"/>
                  </a:lnTo>
                  <a:lnTo>
                    <a:pt x="151723" y="75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1158783" y="2651478"/>
            <a:ext cx="1109345" cy="1136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0"/>
              </a:spcBef>
            </a:pPr>
            <a:r>
              <a:rPr sz="2100" b="1" spc="105" dirty="0">
                <a:latin typeface="Calibri"/>
                <a:cs typeface="Calibri"/>
              </a:rPr>
              <a:t>Rotation </a:t>
            </a:r>
            <a:r>
              <a:rPr sz="2100" b="1" spc="100" dirty="0">
                <a:latin typeface="Calibri"/>
                <a:cs typeface="Calibri"/>
              </a:rPr>
              <a:t>around x-</a:t>
            </a:r>
            <a:r>
              <a:rPr sz="2100" b="1" spc="85" dirty="0">
                <a:latin typeface="Calibri"/>
                <a:cs typeface="Calibri"/>
              </a:rPr>
              <a:t>axis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612010" y="6233022"/>
            <a:ext cx="862965" cy="612775"/>
            <a:chOff x="8283696" y="6157129"/>
            <a:chExt cx="862965" cy="612775"/>
          </a:xfrm>
        </p:grpSpPr>
        <p:sp>
          <p:nvSpPr>
            <p:cNvPr id="47" name="object 47"/>
            <p:cNvSpPr/>
            <p:nvPr/>
          </p:nvSpPr>
          <p:spPr>
            <a:xfrm>
              <a:off x="8393938" y="6234390"/>
              <a:ext cx="727710" cy="509905"/>
            </a:xfrm>
            <a:custGeom>
              <a:avLst/>
              <a:gdLst/>
              <a:ahLst/>
              <a:cxnLst/>
              <a:rect l="l" t="t" r="r" b="b"/>
              <a:pathLst>
                <a:path w="727709" h="509904">
                  <a:moveTo>
                    <a:pt x="727177" y="509631"/>
                  </a:moveTo>
                  <a:lnTo>
                    <a:pt x="20800" y="14577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83696" y="6157129"/>
              <a:ext cx="236220" cy="210185"/>
            </a:xfrm>
            <a:custGeom>
              <a:avLst/>
              <a:gdLst/>
              <a:ahLst/>
              <a:cxnLst/>
              <a:rect l="l" t="t" r="r" b="b"/>
              <a:pathLst>
                <a:path w="236220" h="210185">
                  <a:moveTo>
                    <a:pt x="0" y="0"/>
                  </a:moveTo>
                  <a:lnTo>
                    <a:pt x="113496" y="209812"/>
                  </a:lnTo>
                  <a:lnTo>
                    <a:pt x="131042" y="91838"/>
                  </a:lnTo>
                  <a:lnTo>
                    <a:pt x="235948" y="35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496300" y="6946900"/>
            <a:ext cx="4048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Anything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strange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about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R</a:t>
            </a:r>
            <a:r>
              <a:rPr sz="2400" b="1" spc="-37" baseline="-5208" dirty="0">
                <a:latin typeface="Arial"/>
                <a:cs typeface="Arial"/>
              </a:rPr>
              <a:t>y</a:t>
            </a:r>
            <a:r>
              <a:rPr sz="2400" b="1" spc="-25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114F48D-CD41-7D63-91C6-009EF2EF79D6}"/>
                  </a:ext>
                </a:extLst>
              </p:cNvPr>
              <p:cNvSpPr txBox="1"/>
              <p:nvPr/>
            </p:nvSpPr>
            <p:spPr>
              <a:xfrm>
                <a:off x="3781861" y="2929534"/>
                <a:ext cx="4859228" cy="193181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0     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m:rPr>
                                  <m:nor/>
                                </m:rPr>
                                <a:rPr lang="en-US" sz="3200" i="1" spc="80" dirty="0" smtClean="0">
                                  <a:latin typeface="Meiryo UI"/>
                                  <a:cs typeface="Meiryo UI"/>
                                </a:rPr>
                                <m:t>a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i="1" spc="80" dirty="0" smtClean="0">
                                        <a:latin typeface="Meiryo UI"/>
                                        <a:cs typeface="Meiryo UI"/>
                                      </a:rPr>
                                      <m:t>a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i="1" spc="80" dirty="0" smtClean="0">
                                        <a:latin typeface="Meiryo UI"/>
                                        <a:cs typeface="Meiryo UI"/>
                                      </a:rPr>
                                      <m:t>a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𝑐𝑜𝑠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sz="3200" i="1" spc="80" dirty="0" smtClean="0">
                                              <a:latin typeface="Meiryo UI"/>
                                              <a:cs typeface="Meiryo UI"/>
                                            </a:rPr>
                                            <m:t>a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114F48D-CD41-7D63-91C6-009EF2EF7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61" y="2929534"/>
                <a:ext cx="4859228" cy="1931811"/>
              </a:xfrm>
              <a:prstGeom prst="rect">
                <a:avLst/>
              </a:prstGeom>
              <a:blipFill>
                <a:blip r:embed="rId3"/>
                <a:stretch>
                  <a:fillRect l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7AB7A3E-3AE3-BEF6-3147-431F10D7B430}"/>
                  </a:ext>
                </a:extLst>
              </p:cNvPr>
              <p:cNvSpPr txBox="1"/>
              <p:nvPr/>
            </p:nvSpPr>
            <p:spPr>
              <a:xfrm>
                <a:off x="3265909" y="4861345"/>
                <a:ext cx="5833178" cy="193181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m:rPr>
                                  <m:nor/>
                                </m:rPr>
                                <a:rPr lang="en-US" sz="3200" i="1" spc="80" dirty="0" smtClean="0">
                                  <a:latin typeface="Meiryo UI"/>
                                  <a:cs typeface="Meiryo UI"/>
                                </a:rPr>
                                <m:t>a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i="1" spc="80" dirty="0" smtClean="0">
                                        <a:latin typeface="Meiryo UI"/>
                                        <a:cs typeface="Meiryo UI"/>
                                      </a:rPr>
                                      <m:t>a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 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i="1" spc="80" dirty="0" smtClean="0">
                                        <a:latin typeface="Meiryo UI"/>
                                        <a:cs typeface="Meiryo UI"/>
                                      </a:rPr>
                                      <m:t>a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𝑐𝑜𝑠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sz="3200" i="1" spc="80" dirty="0" smtClean="0">
                                              <a:latin typeface="Meiryo UI"/>
                                              <a:cs typeface="Meiryo UI"/>
                                            </a:rPr>
                                            <m:t>a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7AB7A3E-3AE3-BEF6-3147-431F10D7B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909" y="4861345"/>
                <a:ext cx="5833178" cy="19318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57D687B-8727-5154-2858-3B7CAED28AD8}"/>
                  </a:ext>
                </a:extLst>
              </p:cNvPr>
              <p:cNvSpPr txBox="1"/>
              <p:nvPr/>
            </p:nvSpPr>
            <p:spPr>
              <a:xfrm>
                <a:off x="3781861" y="7018724"/>
                <a:ext cx="4859228" cy="193181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m:rPr>
                                  <m:nor/>
                                </m:rPr>
                                <a:rPr lang="en-US" sz="3200" i="1" spc="80" dirty="0" smtClean="0">
                                  <a:latin typeface="Meiryo UI"/>
                                  <a:cs typeface="Meiryo UI"/>
                                </a:rPr>
                                <m:t>a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m:rPr>
                                  <m:nor/>
                                </m:rPr>
                                <a:rPr lang="en-US" sz="3200" i="1" spc="80" dirty="0" smtClean="0">
                                  <a:latin typeface="Meiryo UI"/>
                                  <a:cs typeface="Meiryo UI"/>
                                </a:rPr>
                                <m:t>a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0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m:rPr>
                                  <m:nor/>
                                </m:rPr>
                                <a:rPr lang="en-US" sz="3200" i="1" spc="80" dirty="0" smtClean="0">
                                  <a:latin typeface="Meiryo UI"/>
                                  <a:cs typeface="Meiryo UI"/>
                                </a:rPr>
                                <m:t>a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m:rPr>
                                  <m:nor/>
                                </m:rPr>
                                <a:rPr lang="en-US" sz="3200" i="1" spc="80" dirty="0" smtClean="0">
                                  <a:latin typeface="Meiryo UI"/>
                                  <a:cs typeface="Meiryo UI"/>
                                </a:rPr>
                                <m:t>a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57D687B-8727-5154-2858-3B7CAED28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61" y="7018724"/>
                <a:ext cx="4859228" cy="1931811"/>
              </a:xfrm>
              <a:prstGeom prst="rect">
                <a:avLst/>
              </a:prstGeom>
              <a:blipFill>
                <a:blip r:embed="rId5"/>
                <a:stretch>
                  <a:fillRect l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50" b="1" spc="300" dirty="0">
                <a:latin typeface="Trebuchet MS"/>
                <a:cs typeface="Trebuchet MS"/>
              </a:rPr>
              <a:t>3D</a:t>
            </a:r>
            <a:r>
              <a:rPr sz="4950" b="1" spc="-15" dirty="0">
                <a:latin typeface="Trebuchet MS"/>
                <a:cs typeface="Trebuchet MS"/>
              </a:rPr>
              <a:t> </a:t>
            </a:r>
            <a:r>
              <a:rPr sz="4950" b="1" spc="60" dirty="0">
                <a:latin typeface="Trebuchet MS"/>
                <a:cs typeface="Trebuchet MS"/>
              </a:rPr>
              <a:t>Rotations</a:t>
            </a:r>
            <a:endParaRPr sz="4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30202" y="1849515"/>
            <a:ext cx="9498330" cy="3399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Compose</a:t>
            </a:r>
            <a:r>
              <a:rPr spc="-25" dirty="0"/>
              <a:t> </a:t>
            </a:r>
            <a:r>
              <a:rPr spc="-35" dirty="0"/>
              <a:t>any</a:t>
            </a:r>
            <a:r>
              <a:rPr spc="-30" dirty="0"/>
              <a:t> </a:t>
            </a:r>
            <a:r>
              <a:rPr spc="110" dirty="0"/>
              <a:t>3D</a:t>
            </a:r>
            <a:r>
              <a:rPr spc="-25" dirty="0"/>
              <a:t> </a:t>
            </a:r>
            <a:r>
              <a:rPr dirty="0"/>
              <a:t>rotation</a:t>
            </a:r>
            <a:r>
              <a:rPr spc="-25" dirty="0"/>
              <a:t> </a:t>
            </a:r>
            <a:r>
              <a:rPr dirty="0"/>
              <a:t>from</a:t>
            </a:r>
            <a:r>
              <a:rPr spc="-25" dirty="0"/>
              <a:t> 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z="3525" i="1" baseline="-7092" dirty="0">
                <a:latin typeface="Times New Roman"/>
                <a:cs typeface="Times New Roman"/>
              </a:rPr>
              <a:t>x</a:t>
            </a:r>
            <a:r>
              <a:rPr sz="3550" dirty="0">
                <a:latin typeface="Times New Roman"/>
                <a:cs typeface="Times New Roman"/>
              </a:rPr>
              <a:t>,</a:t>
            </a:r>
            <a:r>
              <a:rPr sz="3550" spc="-75" dirty="0">
                <a:latin typeface="Times New Roman"/>
                <a:cs typeface="Times New Roman"/>
              </a:rPr>
              <a:t> </a:t>
            </a:r>
            <a:r>
              <a:rPr sz="3550" dirty="0">
                <a:latin typeface="Times New Roman"/>
                <a:cs typeface="Times New Roman"/>
              </a:rPr>
              <a:t>R</a:t>
            </a:r>
            <a:r>
              <a:rPr sz="3525" i="1" baseline="-7092" dirty="0">
                <a:latin typeface="Times New Roman"/>
                <a:cs typeface="Times New Roman"/>
              </a:rPr>
              <a:t>y</a:t>
            </a:r>
            <a:r>
              <a:rPr sz="3550" dirty="0">
                <a:latin typeface="Times New Roman"/>
                <a:cs typeface="Times New Roman"/>
              </a:rPr>
              <a:t>,</a:t>
            </a:r>
            <a:r>
              <a:rPr sz="3550" spc="-75" dirty="0">
                <a:latin typeface="Times New Roman"/>
                <a:cs typeface="Times New Roman"/>
              </a:rPr>
              <a:t> </a:t>
            </a:r>
            <a:r>
              <a:rPr sz="3550" spc="-25" dirty="0">
                <a:latin typeface="Times New Roman"/>
                <a:cs typeface="Times New Roman"/>
              </a:rPr>
              <a:t>R</a:t>
            </a:r>
            <a:r>
              <a:rPr sz="3525" i="1" spc="-37" baseline="-7092" dirty="0">
                <a:latin typeface="Times New Roman"/>
                <a:cs typeface="Times New Roman"/>
              </a:rPr>
              <a:t>z</a:t>
            </a:r>
            <a:r>
              <a:rPr sz="3550" spc="-25" dirty="0"/>
              <a:t>?</a:t>
            </a:r>
            <a:endParaRPr lang="en-US" sz="3550" spc="-25" dirty="0"/>
          </a:p>
          <a:p>
            <a:pPr marL="25400">
              <a:lnSpc>
                <a:spcPct val="100000"/>
              </a:lnSpc>
              <a:spcBef>
                <a:spcPts val="10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747395" indent="-452120">
              <a:lnSpc>
                <a:spcPct val="100000"/>
              </a:lnSpc>
              <a:spcBef>
                <a:spcPts val="3100"/>
              </a:spcBef>
              <a:buSzPct val="125352"/>
              <a:buChar char="•"/>
              <a:tabLst>
                <a:tab pos="748030" algn="l"/>
              </a:tabLst>
            </a:pPr>
            <a:r>
              <a:rPr sz="3550" spc="-160" dirty="0"/>
              <a:t>So-</a:t>
            </a:r>
            <a:r>
              <a:rPr sz="3550" spc="-10" dirty="0"/>
              <a:t>called</a:t>
            </a:r>
            <a:r>
              <a:rPr sz="3550" spc="-195" dirty="0"/>
              <a:t> </a:t>
            </a:r>
            <a:r>
              <a:rPr sz="3550" i="1" spc="-20" dirty="0">
                <a:latin typeface="Arial"/>
                <a:cs typeface="Arial"/>
              </a:rPr>
              <a:t>Euler</a:t>
            </a:r>
            <a:r>
              <a:rPr sz="3550" i="1" spc="-195" dirty="0">
                <a:latin typeface="Arial"/>
                <a:cs typeface="Arial"/>
              </a:rPr>
              <a:t> </a:t>
            </a:r>
            <a:r>
              <a:rPr sz="3550" i="1" spc="-10" dirty="0">
                <a:latin typeface="Arial"/>
                <a:cs typeface="Arial"/>
              </a:rPr>
              <a:t>angles</a:t>
            </a:r>
            <a:endParaRPr sz="3550" dirty="0">
              <a:latin typeface="Arial"/>
              <a:cs typeface="Arial"/>
            </a:endParaRPr>
          </a:p>
          <a:p>
            <a:pPr marL="747395" indent="-452120">
              <a:lnSpc>
                <a:spcPct val="100000"/>
              </a:lnSpc>
              <a:spcBef>
                <a:spcPts val="1855"/>
              </a:spcBef>
              <a:buSzPct val="125352"/>
              <a:buChar char="•"/>
              <a:tabLst>
                <a:tab pos="748030" algn="l"/>
              </a:tabLst>
            </a:pPr>
            <a:r>
              <a:rPr sz="3550" spc="70" dirty="0"/>
              <a:t>Often</a:t>
            </a:r>
            <a:r>
              <a:rPr sz="3550" spc="-80" dirty="0"/>
              <a:t> </a:t>
            </a:r>
            <a:r>
              <a:rPr sz="3550" spc="-35" dirty="0"/>
              <a:t>used</a:t>
            </a:r>
            <a:r>
              <a:rPr sz="3550" spc="-80" dirty="0"/>
              <a:t> </a:t>
            </a:r>
            <a:r>
              <a:rPr sz="3550" dirty="0"/>
              <a:t>in</a:t>
            </a:r>
            <a:r>
              <a:rPr sz="3550" spc="-80" dirty="0"/>
              <a:t> </a:t>
            </a:r>
            <a:r>
              <a:rPr sz="3550" dirty="0"/>
              <a:t>flight</a:t>
            </a:r>
            <a:r>
              <a:rPr sz="3550" spc="-75" dirty="0"/>
              <a:t> </a:t>
            </a:r>
            <a:r>
              <a:rPr sz="3550" spc="-85" dirty="0"/>
              <a:t>simulators:</a:t>
            </a:r>
            <a:r>
              <a:rPr sz="3550" spc="-80" dirty="0"/>
              <a:t> </a:t>
            </a:r>
            <a:r>
              <a:rPr sz="3550" dirty="0"/>
              <a:t>roll,</a:t>
            </a:r>
            <a:r>
              <a:rPr sz="3550" spc="-80" dirty="0"/>
              <a:t> </a:t>
            </a:r>
            <a:r>
              <a:rPr sz="3550" dirty="0"/>
              <a:t>pitch,</a:t>
            </a:r>
            <a:r>
              <a:rPr sz="3550" spc="-75" dirty="0"/>
              <a:t> </a:t>
            </a:r>
            <a:r>
              <a:rPr sz="3550" spc="-25" dirty="0"/>
              <a:t>yaw</a:t>
            </a:r>
            <a:endParaRPr sz="355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3618" y="5373511"/>
            <a:ext cx="4533618" cy="346062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GAMES101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Lingqi</a:t>
            </a:r>
            <a:r>
              <a:rPr spc="-10" dirty="0"/>
              <a:t> </a:t>
            </a:r>
            <a:r>
              <a:rPr spc="-45" dirty="0"/>
              <a:t>Yan,</a:t>
            </a:r>
            <a:r>
              <a:rPr spc="-5" dirty="0"/>
              <a:t> </a:t>
            </a:r>
            <a:r>
              <a:rPr dirty="0"/>
              <a:t>UC</a:t>
            </a:r>
            <a:r>
              <a:rPr spc="-5" dirty="0"/>
              <a:t> </a:t>
            </a:r>
            <a:r>
              <a:rPr dirty="0"/>
              <a:t>Santa</a:t>
            </a:r>
            <a:r>
              <a:rPr spc="-10" dirty="0"/>
              <a:t> Barbara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46357B9-7DF1-CFD6-229E-5CF1B989F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2361824"/>
            <a:ext cx="7849003" cy="95889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50" b="1" spc="70" dirty="0">
                <a:latin typeface="Trebuchet MS"/>
                <a:cs typeface="Trebuchet MS"/>
              </a:rPr>
              <a:t>Rodrigues’</a:t>
            </a:r>
            <a:r>
              <a:rPr sz="4950" b="1" spc="10" dirty="0">
                <a:latin typeface="Trebuchet MS"/>
                <a:cs typeface="Trebuchet MS"/>
              </a:rPr>
              <a:t> </a:t>
            </a:r>
            <a:r>
              <a:rPr sz="4950" b="1" spc="70" dirty="0">
                <a:latin typeface="Trebuchet MS"/>
                <a:cs typeface="Trebuchet MS"/>
              </a:rPr>
              <a:t>Rotation</a:t>
            </a:r>
            <a:r>
              <a:rPr sz="4950" b="1" spc="10" dirty="0">
                <a:latin typeface="Trebuchet MS"/>
                <a:cs typeface="Trebuchet MS"/>
              </a:rPr>
              <a:t> </a:t>
            </a:r>
            <a:r>
              <a:rPr sz="4950" b="1" spc="-10" dirty="0">
                <a:latin typeface="Trebuchet MS"/>
                <a:cs typeface="Trebuchet MS"/>
              </a:rPr>
              <a:t>Formula</a:t>
            </a:r>
            <a:endParaRPr sz="4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602" y="1947051"/>
            <a:ext cx="7089140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b="1" dirty="0">
                <a:latin typeface="Trebuchet MS"/>
                <a:cs typeface="Trebuchet MS"/>
              </a:rPr>
              <a:t>Rotation</a:t>
            </a:r>
            <a:r>
              <a:rPr sz="3550" b="1" spc="-20" dirty="0">
                <a:latin typeface="Trebuchet MS"/>
                <a:cs typeface="Trebuchet MS"/>
              </a:rPr>
              <a:t> </a:t>
            </a:r>
            <a:r>
              <a:rPr sz="3550" b="1" spc="55" dirty="0">
                <a:latin typeface="Trebuchet MS"/>
                <a:cs typeface="Trebuchet MS"/>
              </a:rPr>
              <a:t>by</a:t>
            </a:r>
            <a:r>
              <a:rPr sz="3550" b="1" spc="-20" dirty="0">
                <a:latin typeface="Trebuchet MS"/>
                <a:cs typeface="Trebuchet MS"/>
              </a:rPr>
              <a:t> </a:t>
            </a:r>
            <a:r>
              <a:rPr sz="3550" b="1" spc="50" dirty="0">
                <a:latin typeface="Trebuchet MS"/>
                <a:cs typeface="Trebuchet MS"/>
              </a:rPr>
              <a:t>angle</a:t>
            </a:r>
            <a:r>
              <a:rPr sz="3550" b="1" spc="-20" dirty="0">
                <a:latin typeface="Trebuchet MS"/>
                <a:cs typeface="Trebuchet MS"/>
              </a:rPr>
              <a:t> </a:t>
            </a:r>
            <a:r>
              <a:rPr sz="3550" b="1" i="1" dirty="0">
                <a:latin typeface="Times New Roman"/>
                <a:cs typeface="Times New Roman"/>
              </a:rPr>
              <a:t>α</a:t>
            </a:r>
            <a:r>
              <a:rPr sz="3550" b="1" i="1" spc="5" dirty="0">
                <a:latin typeface="Times New Roman"/>
                <a:cs typeface="Times New Roman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around</a:t>
            </a:r>
            <a:r>
              <a:rPr sz="3550" b="1" spc="-25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axis</a:t>
            </a:r>
            <a:r>
              <a:rPr sz="3550" b="1" spc="-15" dirty="0">
                <a:latin typeface="Trebuchet MS"/>
                <a:cs typeface="Trebuchet MS"/>
              </a:rPr>
              <a:t> </a:t>
            </a:r>
            <a:r>
              <a:rPr sz="3550" b="1" spc="-50" dirty="0">
                <a:latin typeface="Times New Roman"/>
                <a:cs typeface="Times New Roman"/>
              </a:rPr>
              <a:t>n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602" y="4999566"/>
            <a:ext cx="9001125" cy="1475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b="1" spc="120" dirty="0">
                <a:latin typeface="Trebuchet MS"/>
                <a:cs typeface="Trebuchet MS"/>
              </a:rPr>
              <a:t>How</a:t>
            </a:r>
            <a:r>
              <a:rPr sz="3550" b="1" spc="-10" dirty="0">
                <a:latin typeface="Trebuchet MS"/>
                <a:cs typeface="Trebuchet MS"/>
              </a:rPr>
              <a:t> </a:t>
            </a:r>
            <a:r>
              <a:rPr sz="3550" b="1" spc="50" dirty="0">
                <a:latin typeface="Trebuchet MS"/>
                <a:cs typeface="Trebuchet MS"/>
              </a:rPr>
              <a:t>to</a:t>
            </a:r>
            <a:r>
              <a:rPr sz="3550" b="1" spc="-5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prove</a:t>
            </a:r>
            <a:r>
              <a:rPr sz="3550" b="1" spc="-5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this</a:t>
            </a:r>
            <a:r>
              <a:rPr sz="3550" b="1" spc="-5" dirty="0">
                <a:latin typeface="Trebuchet MS"/>
                <a:cs typeface="Trebuchet MS"/>
              </a:rPr>
              <a:t> </a:t>
            </a:r>
            <a:r>
              <a:rPr sz="3550" b="1" dirty="0">
                <a:latin typeface="Trebuchet MS"/>
                <a:cs typeface="Trebuchet MS"/>
              </a:rPr>
              <a:t>magic</a:t>
            </a:r>
            <a:r>
              <a:rPr sz="3550" b="1" spc="-10" dirty="0">
                <a:latin typeface="Trebuchet MS"/>
                <a:cs typeface="Trebuchet MS"/>
              </a:rPr>
              <a:t> formula?</a:t>
            </a:r>
            <a:endParaRPr sz="3550">
              <a:latin typeface="Trebuchet MS"/>
              <a:cs typeface="Trebuchet MS"/>
            </a:endParaRPr>
          </a:p>
          <a:p>
            <a:pPr marL="626745">
              <a:lnSpc>
                <a:spcPct val="100000"/>
              </a:lnSpc>
              <a:spcBef>
                <a:spcPts val="4265"/>
              </a:spcBef>
            </a:pPr>
            <a:r>
              <a:rPr sz="2400" dirty="0">
                <a:latin typeface="Arial"/>
                <a:cs typeface="Arial"/>
              </a:rPr>
              <a:t>Check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supplementary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material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course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website!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CAF2F06-636A-CBC0-A38E-4ED1A6D53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2" y="2541052"/>
            <a:ext cx="11817957" cy="229246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22045" y="3354137"/>
            <a:ext cx="5819140" cy="780983"/>
          </a:xfrm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4560"/>
              </a:spcBef>
              <a:buSzPct val="145312"/>
              <a:buChar char="•"/>
              <a:tabLst>
                <a:tab pos="482600" algn="l"/>
              </a:tabLst>
            </a:pPr>
            <a:r>
              <a:rPr sz="3200" dirty="0">
                <a:latin typeface="Arial"/>
                <a:cs typeface="Arial"/>
              </a:rPr>
              <a:t>Viewing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transformation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205223"/>
            <a:ext cx="216535" cy="152400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600" y="4432300"/>
            <a:ext cx="5567680" cy="120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" dirty="0">
                <a:latin typeface="Arial"/>
                <a:cs typeface="Arial"/>
              </a:rPr>
              <a:t>View</a:t>
            </a:r>
            <a:r>
              <a:rPr sz="2800" spc="-45" dirty="0">
                <a:latin typeface="Arial"/>
                <a:cs typeface="Arial"/>
              </a:rPr>
              <a:t> / </a:t>
            </a:r>
            <a:r>
              <a:rPr sz="2800" spc="-70" dirty="0">
                <a:latin typeface="Arial"/>
                <a:cs typeface="Arial"/>
              </a:rPr>
              <a:t>Camera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transformation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sz="2800" spc="-40" dirty="0">
                <a:latin typeface="Arial"/>
                <a:cs typeface="Arial"/>
              </a:rPr>
              <a:t>Projection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transformation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5703823"/>
            <a:ext cx="216535" cy="152400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4100" y="5930900"/>
            <a:ext cx="4617085" cy="120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latin typeface="Arial"/>
                <a:cs typeface="Arial"/>
              </a:rPr>
              <a:t>Orthographic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projection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sz="2800" spc="-45" dirty="0">
                <a:latin typeface="Arial"/>
                <a:cs typeface="Arial"/>
              </a:rPr>
              <a:t>Perspective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projection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CD423D0-9655-60F9-4371-A55D5081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02" y="178793"/>
            <a:ext cx="11183972" cy="761747"/>
          </a:xfrm>
        </p:spPr>
        <p:txBody>
          <a:bodyPr/>
          <a:lstStyle/>
          <a:p>
            <a:r>
              <a:rPr lang="en-US" dirty="0"/>
              <a:t>View Transformation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237" rIns="0" bIns="0" rtlCol="0">
            <a:spAutoFit/>
          </a:bodyPr>
          <a:lstStyle/>
          <a:p>
            <a:pPr marL="715645">
              <a:lnSpc>
                <a:spcPct val="100000"/>
              </a:lnSpc>
              <a:spcBef>
                <a:spcPts val="100"/>
              </a:spcBef>
            </a:pPr>
            <a:r>
              <a:rPr sz="5800" dirty="0"/>
              <a:t>View</a:t>
            </a:r>
            <a:r>
              <a:rPr sz="5800" spc="85" dirty="0"/>
              <a:t> </a:t>
            </a:r>
            <a:r>
              <a:rPr sz="5800" spc="415" dirty="0"/>
              <a:t>/</a:t>
            </a:r>
            <a:r>
              <a:rPr sz="5800" spc="90" dirty="0"/>
              <a:t> </a:t>
            </a:r>
            <a:r>
              <a:rPr sz="5800" dirty="0"/>
              <a:t>Camera</a:t>
            </a:r>
            <a:r>
              <a:rPr sz="5800" spc="90" dirty="0"/>
              <a:t> </a:t>
            </a:r>
            <a:r>
              <a:rPr sz="5800" spc="-440" dirty="0"/>
              <a:t>T</a:t>
            </a:r>
            <a:r>
              <a:rPr sz="5800" spc="114" dirty="0"/>
              <a:t>ransformation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965200" y="2860565"/>
            <a:ext cx="6415405" cy="18040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82600" algn="l"/>
              </a:tabLst>
            </a:pPr>
            <a:r>
              <a:rPr sz="3200" dirty="0">
                <a:latin typeface="Arial"/>
                <a:cs typeface="Arial"/>
              </a:rPr>
              <a:t>What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view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transformation?</a:t>
            </a:r>
            <a:endParaRPr sz="3200">
              <a:latin typeface="Arial"/>
              <a:cs typeface="Arial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dirty="0">
                <a:latin typeface="Arial"/>
                <a:cs typeface="Arial"/>
              </a:rPr>
              <a:t>Think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about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how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take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photo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700523"/>
            <a:ext cx="216535" cy="2006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solidFill>
                  <a:srgbClr val="EE220C"/>
                </a:solidFill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600" y="4605020"/>
            <a:ext cx="9490710" cy="2019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56200"/>
              </a:lnSpc>
              <a:spcBef>
                <a:spcPts val="50"/>
              </a:spcBef>
            </a:pPr>
            <a:r>
              <a:rPr sz="2800" spc="-50" dirty="0">
                <a:latin typeface="Arial"/>
                <a:cs typeface="Arial"/>
              </a:rPr>
              <a:t>Find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good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place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arrange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people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(</a:t>
            </a:r>
            <a:r>
              <a:rPr sz="2800" b="1" spc="-20" dirty="0">
                <a:latin typeface="Arial"/>
                <a:cs typeface="Arial"/>
              </a:rPr>
              <a:t>model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transformation) </a:t>
            </a:r>
            <a:r>
              <a:rPr sz="2800" spc="-50" dirty="0">
                <a:solidFill>
                  <a:srgbClr val="EE220C"/>
                </a:solidFill>
                <a:latin typeface="Arial"/>
                <a:cs typeface="Arial"/>
              </a:rPr>
              <a:t>Find</a:t>
            </a:r>
            <a:r>
              <a:rPr sz="2800" spc="-8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EE220C"/>
                </a:solidFill>
                <a:latin typeface="Arial"/>
                <a:cs typeface="Arial"/>
              </a:rPr>
              <a:t>a</a:t>
            </a:r>
            <a:r>
              <a:rPr sz="2800" spc="-7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EE220C"/>
                </a:solidFill>
                <a:latin typeface="Arial"/>
                <a:cs typeface="Arial"/>
              </a:rPr>
              <a:t>good</a:t>
            </a:r>
            <a:r>
              <a:rPr sz="2800" spc="-8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EE220C"/>
                </a:solidFill>
                <a:latin typeface="Arial"/>
                <a:cs typeface="Arial"/>
              </a:rPr>
              <a:t>“angle”</a:t>
            </a:r>
            <a:r>
              <a:rPr sz="2800" spc="-7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EE220C"/>
                </a:solidFill>
                <a:latin typeface="Arial"/>
                <a:cs typeface="Arial"/>
              </a:rPr>
              <a:t>to</a:t>
            </a:r>
            <a:r>
              <a:rPr sz="2800" spc="-7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EE220C"/>
                </a:solidFill>
                <a:latin typeface="Arial"/>
                <a:cs typeface="Arial"/>
              </a:rPr>
              <a:t>put</a:t>
            </a:r>
            <a:r>
              <a:rPr sz="2800" spc="-8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EE220C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EE220C"/>
                </a:solidFill>
                <a:latin typeface="Arial"/>
                <a:cs typeface="Arial"/>
              </a:rPr>
              <a:t>camera</a:t>
            </a:r>
            <a:r>
              <a:rPr sz="2800" spc="-7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EE220C"/>
                </a:solidFill>
                <a:latin typeface="Arial"/>
                <a:cs typeface="Arial"/>
              </a:rPr>
              <a:t>(</a:t>
            </a:r>
            <a:r>
              <a:rPr sz="2800" b="1" spc="-35" dirty="0">
                <a:solidFill>
                  <a:srgbClr val="EE220C"/>
                </a:solidFill>
                <a:latin typeface="Arial"/>
                <a:cs typeface="Arial"/>
              </a:rPr>
              <a:t>view</a:t>
            </a:r>
            <a:r>
              <a:rPr sz="2800" b="1" spc="-8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EE220C"/>
                </a:solidFill>
                <a:latin typeface="Arial"/>
                <a:cs typeface="Arial"/>
              </a:rPr>
              <a:t>transformation) </a:t>
            </a:r>
            <a:r>
              <a:rPr sz="2800" spc="-80" dirty="0">
                <a:latin typeface="Arial"/>
                <a:cs typeface="Arial"/>
              </a:rPr>
              <a:t>Cheese!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(</a:t>
            </a:r>
            <a:r>
              <a:rPr sz="2800" b="1" spc="-20" dirty="0">
                <a:latin typeface="Arial"/>
                <a:cs typeface="Arial"/>
              </a:rPr>
              <a:t>projection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transformation)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237" rIns="0" bIns="0" rtlCol="0">
            <a:spAutoFit/>
          </a:bodyPr>
          <a:lstStyle/>
          <a:p>
            <a:pPr marL="715645">
              <a:lnSpc>
                <a:spcPct val="100000"/>
              </a:lnSpc>
              <a:spcBef>
                <a:spcPts val="100"/>
              </a:spcBef>
            </a:pPr>
            <a:r>
              <a:rPr sz="5800" dirty="0"/>
              <a:t>View</a:t>
            </a:r>
            <a:r>
              <a:rPr sz="5800" spc="85" dirty="0"/>
              <a:t> </a:t>
            </a:r>
            <a:r>
              <a:rPr sz="5800" spc="415" dirty="0"/>
              <a:t>/</a:t>
            </a:r>
            <a:r>
              <a:rPr sz="5800" spc="90" dirty="0"/>
              <a:t> </a:t>
            </a:r>
            <a:r>
              <a:rPr sz="5800" dirty="0"/>
              <a:t>Camera</a:t>
            </a:r>
            <a:r>
              <a:rPr sz="5800" spc="90" dirty="0"/>
              <a:t> </a:t>
            </a:r>
            <a:r>
              <a:rPr sz="5800" spc="-440" dirty="0"/>
              <a:t>T</a:t>
            </a:r>
            <a:r>
              <a:rPr sz="5800" spc="114" dirty="0"/>
              <a:t>ransformation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990600" y="3048000"/>
            <a:ext cx="7235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dirty="0">
                <a:latin typeface="Arial"/>
                <a:cs typeface="Arial"/>
              </a:rPr>
              <a:t>How</a:t>
            </a:r>
            <a:r>
              <a:rPr sz="3200" spc="85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perform</a:t>
            </a:r>
            <a:r>
              <a:rPr sz="3200" spc="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view</a:t>
            </a:r>
            <a:r>
              <a:rPr sz="3200" spc="8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transformation?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4064000"/>
            <a:ext cx="4572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dirty="0">
                <a:latin typeface="Arial"/>
                <a:cs typeface="Arial"/>
              </a:rPr>
              <a:t>Define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camera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first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649723"/>
            <a:ext cx="216535" cy="2006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4787900"/>
            <a:ext cx="1243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" dirty="0">
                <a:latin typeface="Arial"/>
                <a:cs typeface="Arial"/>
              </a:rPr>
              <a:t>Position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9600" y="5348409"/>
            <a:ext cx="433260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075429" algn="l"/>
              </a:tabLst>
            </a:pPr>
            <a:r>
              <a:rPr sz="2800" spc="-20" dirty="0">
                <a:latin typeface="Arial"/>
                <a:cs typeface="Arial"/>
              </a:rPr>
              <a:t>Look-</a:t>
            </a:r>
            <a:r>
              <a:rPr sz="2800" dirty="0">
                <a:latin typeface="Arial"/>
                <a:cs typeface="Arial"/>
              </a:rPr>
              <a:t>at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145" dirty="0">
                <a:latin typeface="Arial"/>
                <a:cs typeface="Arial"/>
              </a:rPr>
              <a:t>/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gaze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direction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5325" i="1" spc="-3060" baseline="1564" dirty="0">
                <a:latin typeface="Meiryo UI"/>
                <a:cs typeface="Meiryo UI"/>
              </a:rPr>
              <a:t>g</a:t>
            </a:r>
            <a:r>
              <a:rPr sz="5325" spc="-44" baseline="1564" dirty="0">
                <a:latin typeface="MingLiU_HKSCS-ExtB"/>
                <a:cs typeface="MingLiU_HKSCS-ExtB"/>
              </a:rPr>
              <a:t>ˆ</a:t>
            </a:r>
            <a:endParaRPr sz="5325" baseline="1564" dirty="0">
              <a:latin typeface="MingLiU_HKSCS-ExtB"/>
              <a:cs typeface="MingLiU_HKSCS-ExtB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9600" y="6108700"/>
            <a:ext cx="1876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Up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direction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9600" y="6540500"/>
            <a:ext cx="41287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0" dirty="0">
                <a:latin typeface="Arial"/>
                <a:cs typeface="Arial"/>
              </a:rPr>
              <a:t>(assuming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perp.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look-</a:t>
            </a:r>
            <a:r>
              <a:rPr sz="2800" spc="-25" dirty="0">
                <a:latin typeface="Arial"/>
                <a:cs typeface="Arial"/>
              </a:rPr>
              <a:t>at)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597922" y="4652327"/>
            <a:ext cx="5162550" cy="3869690"/>
            <a:chOff x="7597922" y="4652327"/>
            <a:chExt cx="5162550" cy="3869690"/>
          </a:xfrm>
        </p:grpSpPr>
        <p:sp>
          <p:nvSpPr>
            <p:cNvPr id="11" name="object 11"/>
            <p:cNvSpPr/>
            <p:nvPr/>
          </p:nvSpPr>
          <p:spPr>
            <a:xfrm>
              <a:off x="11455132" y="6683069"/>
              <a:ext cx="1286510" cy="1819910"/>
            </a:xfrm>
            <a:custGeom>
              <a:avLst/>
              <a:gdLst/>
              <a:ahLst/>
              <a:cxnLst/>
              <a:rect l="l" t="t" r="r" b="b"/>
              <a:pathLst>
                <a:path w="1286509" h="1819909">
                  <a:moveTo>
                    <a:pt x="156885" y="41983"/>
                  </a:moveTo>
                  <a:lnTo>
                    <a:pt x="219667" y="36963"/>
                  </a:lnTo>
                  <a:lnTo>
                    <a:pt x="282244" y="32064"/>
                  </a:lnTo>
                  <a:lnTo>
                    <a:pt x="344408" y="27379"/>
                  </a:lnTo>
                  <a:lnTo>
                    <a:pt x="405954" y="22998"/>
                  </a:lnTo>
                  <a:lnTo>
                    <a:pt x="466676" y="19014"/>
                  </a:lnTo>
                  <a:lnTo>
                    <a:pt x="526366" y="15519"/>
                  </a:lnTo>
                  <a:lnTo>
                    <a:pt x="584820" y="12603"/>
                  </a:lnTo>
                  <a:lnTo>
                    <a:pt x="641831" y="10358"/>
                  </a:lnTo>
                  <a:lnTo>
                    <a:pt x="697192" y="8877"/>
                  </a:lnTo>
                  <a:lnTo>
                    <a:pt x="750698" y="8250"/>
                  </a:lnTo>
                  <a:lnTo>
                    <a:pt x="802143" y="8569"/>
                  </a:lnTo>
                  <a:lnTo>
                    <a:pt x="851320" y="9927"/>
                  </a:lnTo>
                  <a:lnTo>
                    <a:pt x="898023" y="12414"/>
                  </a:lnTo>
                  <a:lnTo>
                    <a:pt x="942046" y="16122"/>
                  </a:lnTo>
                  <a:lnTo>
                    <a:pt x="983184" y="21143"/>
                  </a:lnTo>
                  <a:lnTo>
                    <a:pt x="1021229" y="27568"/>
                  </a:lnTo>
                  <a:lnTo>
                    <a:pt x="1087218" y="44998"/>
                  </a:lnTo>
                  <a:lnTo>
                    <a:pt x="1138364" y="69145"/>
                  </a:lnTo>
                  <a:lnTo>
                    <a:pt x="1173306" y="103975"/>
                  </a:lnTo>
                  <a:lnTo>
                    <a:pt x="1179815" y="127004"/>
                  </a:lnTo>
                  <a:lnTo>
                    <a:pt x="1178387" y="152803"/>
                  </a:lnTo>
                  <a:lnTo>
                    <a:pt x="1155724" y="211697"/>
                  </a:lnTo>
                  <a:lnTo>
                    <a:pt x="1113338" y="278639"/>
                  </a:lnTo>
                  <a:lnTo>
                    <a:pt x="1087256" y="314497"/>
                  </a:lnTo>
                  <a:lnTo>
                    <a:pt x="1059250" y="351610"/>
                  </a:lnTo>
                  <a:lnTo>
                    <a:pt x="1030323" y="389725"/>
                  </a:lnTo>
                  <a:lnTo>
                    <a:pt x="1001478" y="428591"/>
                  </a:lnTo>
                  <a:lnTo>
                    <a:pt x="973718" y="467954"/>
                  </a:lnTo>
                  <a:lnTo>
                    <a:pt x="948045" y="507563"/>
                  </a:lnTo>
                  <a:lnTo>
                    <a:pt x="925460" y="547165"/>
                  </a:lnTo>
                  <a:lnTo>
                    <a:pt x="906968" y="586508"/>
                  </a:lnTo>
                  <a:lnTo>
                    <a:pt x="893571" y="625339"/>
                  </a:lnTo>
                  <a:lnTo>
                    <a:pt x="886270" y="663407"/>
                  </a:lnTo>
                  <a:lnTo>
                    <a:pt x="886069" y="700458"/>
                  </a:lnTo>
                  <a:lnTo>
                    <a:pt x="893113" y="737601"/>
                  </a:lnTo>
                  <a:lnTo>
                    <a:pt x="906331" y="775983"/>
                  </a:lnTo>
                  <a:lnTo>
                    <a:pt x="924901" y="815411"/>
                  </a:lnTo>
                  <a:lnTo>
                    <a:pt x="948000" y="855691"/>
                  </a:lnTo>
                  <a:lnTo>
                    <a:pt x="974803" y="896631"/>
                  </a:lnTo>
                  <a:lnTo>
                    <a:pt x="1004490" y="938036"/>
                  </a:lnTo>
                  <a:lnTo>
                    <a:pt x="1036235" y="979715"/>
                  </a:lnTo>
                  <a:lnTo>
                    <a:pt x="1069218" y="1021472"/>
                  </a:lnTo>
                  <a:lnTo>
                    <a:pt x="1102614" y="1063117"/>
                  </a:lnTo>
                  <a:lnTo>
                    <a:pt x="1135601" y="1104454"/>
                  </a:lnTo>
                  <a:lnTo>
                    <a:pt x="1167356" y="1145291"/>
                  </a:lnTo>
                  <a:lnTo>
                    <a:pt x="1197056" y="1185435"/>
                  </a:lnTo>
                  <a:lnTo>
                    <a:pt x="1223878" y="1224692"/>
                  </a:lnTo>
                  <a:lnTo>
                    <a:pt x="1246999" y="1262870"/>
                  </a:lnTo>
                  <a:lnTo>
                    <a:pt x="1265596" y="1299774"/>
                  </a:lnTo>
                  <a:lnTo>
                    <a:pt x="1285927" y="1368990"/>
                  </a:lnTo>
                  <a:lnTo>
                    <a:pt x="1286015" y="1400916"/>
                  </a:lnTo>
                  <a:lnTo>
                    <a:pt x="1277884" y="1438244"/>
                  </a:lnTo>
                  <a:lnTo>
                    <a:pt x="1262804" y="1475744"/>
                  </a:lnTo>
                  <a:lnTo>
                    <a:pt x="1241486" y="1513060"/>
                  </a:lnTo>
                  <a:lnTo>
                    <a:pt x="1214641" y="1549834"/>
                  </a:lnTo>
                  <a:lnTo>
                    <a:pt x="1182980" y="1585708"/>
                  </a:lnTo>
                  <a:lnTo>
                    <a:pt x="1147214" y="1620326"/>
                  </a:lnTo>
                  <a:lnTo>
                    <a:pt x="1108054" y="1653328"/>
                  </a:lnTo>
                  <a:lnTo>
                    <a:pt x="1066210" y="1684359"/>
                  </a:lnTo>
                  <a:lnTo>
                    <a:pt x="1022395" y="1713060"/>
                  </a:lnTo>
                  <a:lnTo>
                    <a:pt x="977319" y="1739074"/>
                  </a:lnTo>
                  <a:lnTo>
                    <a:pt x="931693" y="1762044"/>
                  </a:lnTo>
                  <a:lnTo>
                    <a:pt x="886228" y="1781612"/>
                  </a:lnTo>
                  <a:lnTo>
                    <a:pt x="841635" y="1797421"/>
                  </a:lnTo>
                  <a:lnTo>
                    <a:pt x="798625" y="1809113"/>
                  </a:lnTo>
                  <a:lnTo>
                    <a:pt x="757909" y="1816331"/>
                  </a:lnTo>
                  <a:lnTo>
                    <a:pt x="718761" y="1819372"/>
                  </a:lnTo>
                  <a:lnTo>
                    <a:pt x="675600" y="1819425"/>
                  </a:lnTo>
                  <a:lnTo>
                    <a:pt x="629227" y="1816559"/>
                  </a:lnTo>
                  <a:lnTo>
                    <a:pt x="580447" y="1810841"/>
                  </a:lnTo>
                  <a:lnTo>
                    <a:pt x="530061" y="1802340"/>
                  </a:lnTo>
                  <a:lnTo>
                    <a:pt x="478872" y="1791123"/>
                  </a:lnTo>
                  <a:lnTo>
                    <a:pt x="427683" y="1777258"/>
                  </a:lnTo>
                  <a:lnTo>
                    <a:pt x="377297" y="1760813"/>
                  </a:lnTo>
                  <a:lnTo>
                    <a:pt x="328516" y="1741857"/>
                  </a:lnTo>
                  <a:lnTo>
                    <a:pt x="282144" y="1720457"/>
                  </a:lnTo>
                  <a:lnTo>
                    <a:pt x="238983" y="1696681"/>
                  </a:lnTo>
                  <a:lnTo>
                    <a:pt x="199835" y="1670597"/>
                  </a:lnTo>
                  <a:lnTo>
                    <a:pt x="165503" y="1642274"/>
                  </a:lnTo>
                  <a:lnTo>
                    <a:pt x="136791" y="1611779"/>
                  </a:lnTo>
                  <a:lnTo>
                    <a:pt x="114500" y="1579179"/>
                  </a:lnTo>
                  <a:lnTo>
                    <a:pt x="93646" y="1514207"/>
                  </a:lnTo>
                  <a:lnTo>
                    <a:pt x="93768" y="1480431"/>
                  </a:lnTo>
                  <a:lnTo>
                    <a:pt x="109262" y="1403922"/>
                  </a:lnTo>
                  <a:lnTo>
                    <a:pt x="123395" y="1361868"/>
                  </a:lnTo>
                  <a:lnTo>
                    <a:pt x="140957" y="1317735"/>
                  </a:lnTo>
                  <a:lnTo>
                    <a:pt x="161331" y="1271861"/>
                  </a:lnTo>
                  <a:lnTo>
                    <a:pt x="183895" y="1224587"/>
                  </a:lnTo>
                  <a:lnTo>
                    <a:pt x="208031" y="1176252"/>
                  </a:lnTo>
                  <a:lnTo>
                    <a:pt x="233117" y="1127197"/>
                  </a:lnTo>
                  <a:lnTo>
                    <a:pt x="258536" y="1077760"/>
                  </a:lnTo>
                  <a:lnTo>
                    <a:pt x="283665" y="1028282"/>
                  </a:lnTo>
                  <a:lnTo>
                    <a:pt x="307887" y="979102"/>
                  </a:lnTo>
                  <a:lnTo>
                    <a:pt x="330581" y="930560"/>
                  </a:lnTo>
                  <a:lnTo>
                    <a:pt x="351126" y="882996"/>
                  </a:lnTo>
                  <a:lnTo>
                    <a:pt x="368905" y="836749"/>
                  </a:lnTo>
                  <a:lnTo>
                    <a:pt x="383296" y="792160"/>
                  </a:lnTo>
                  <a:lnTo>
                    <a:pt x="393679" y="749568"/>
                  </a:lnTo>
                  <a:lnTo>
                    <a:pt x="399436" y="709312"/>
                  </a:lnTo>
                  <a:lnTo>
                    <a:pt x="399946" y="671733"/>
                  </a:lnTo>
                  <a:lnTo>
                    <a:pt x="392293" y="623882"/>
                  </a:lnTo>
                  <a:lnTo>
                    <a:pt x="376375" y="576770"/>
                  </a:lnTo>
                  <a:lnTo>
                    <a:pt x="353473" y="530545"/>
                  </a:lnTo>
                  <a:lnTo>
                    <a:pt x="324866" y="485358"/>
                  </a:lnTo>
                  <a:lnTo>
                    <a:pt x="291837" y="441356"/>
                  </a:lnTo>
                  <a:lnTo>
                    <a:pt x="255665" y="398691"/>
                  </a:lnTo>
                  <a:lnTo>
                    <a:pt x="217631" y="357510"/>
                  </a:lnTo>
                  <a:lnTo>
                    <a:pt x="179015" y="317964"/>
                  </a:lnTo>
                  <a:lnTo>
                    <a:pt x="141099" y="280201"/>
                  </a:lnTo>
                  <a:lnTo>
                    <a:pt x="105162" y="244370"/>
                  </a:lnTo>
                  <a:lnTo>
                    <a:pt x="72486" y="210622"/>
                  </a:lnTo>
                  <a:lnTo>
                    <a:pt x="44352" y="179105"/>
                  </a:lnTo>
                  <a:lnTo>
                    <a:pt x="6827" y="123361"/>
                  </a:lnTo>
                  <a:lnTo>
                    <a:pt x="0" y="99434"/>
                  </a:lnTo>
                  <a:lnTo>
                    <a:pt x="6635" y="66853"/>
                  </a:lnTo>
                  <a:lnTo>
                    <a:pt x="68662" y="27006"/>
                  </a:lnTo>
                  <a:lnTo>
                    <a:pt x="115289" y="16686"/>
                  </a:lnTo>
                  <a:lnTo>
                    <a:pt x="166481" y="10729"/>
                  </a:lnTo>
                  <a:lnTo>
                    <a:pt x="217855" y="7611"/>
                  </a:lnTo>
                  <a:lnTo>
                    <a:pt x="265027" y="5801"/>
                  </a:lnTo>
                  <a:lnTo>
                    <a:pt x="303616" y="3773"/>
                  </a:lnTo>
                  <a:lnTo>
                    <a:pt x="32923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53969" y="6126237"/>
              <a:ext cx="3658235" cy="1398905"/>
            </a:xfrm>
            <a:custGeom>
              <a:avLst/>
              <a:gdLst/>
              <a:ahLst/>
              <a:cxnLst/>
              <a:rect l="l" t="t" r="r" b="b"/>
              <a:pathLst>
                <a:path w="3658234" h="1398904">
                  <a:moveTo>
                    <a:pt x="0" y="0"/>
                  </a:moveTo>
                  <a:lnTo>
                    <a:pt x="3640112" y="1391680"/>
                  </a:lnTo>
                  <a:lnTo>
                    <a:pt x="3657906" y="139848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94377" y="7470122"/>
              <a:ext cx="133985" cy="112395"/>
            </a:xfrm>
            <a:custGeom>
              <a:avLst/>
              <a:gdLst/>
              <a:ahLst/>
              <a:cxnLst/>
              <a:rect l="l" t="t" r="r" b="b"/>
              <a:pathLst>
                <a:path w="133984" h="112395">
                  <a:moveTo>
                    <a:pt x="42904" y="0"/>
                  </a:moveTo>
                  <a:lnTo>
                    <a:pt x="0" y="112221"/>
                  </a:lnTo>
                  <a:lnTo>
                    <a:pt x="133672" y="99014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80486" y="4768399"/>
              <a:ext cx="511809" cy="1329690"/>
            </a:xfrm>
            <a:custGeom>
              <a:avLst/>
              <a:gdLst/>
              <a:ahLst/>
              <a:cxnLst/>
              <a:rect l="l" t="t" r="r" b="b"/>
              <a:pathLst>
                <a:path w="511809" h="1329689">
                  <a:moveTo>
                    <a:pt x="0" y="1329111"/>
                  </a:moveTo>
                  <a:lnTo>
                    <a:pt x="504818" y="17778"/>
                  </a:lnTo>
                  <a:lnTo>
                    <a:pt x="511662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37608" y="4652327"/>
              <a:ext cx="112395" cy="133985"/>
            </a:xfrm>
            <a:custGeom>
              <a:avLst/>
              <a:gdLst/>
              <a:ahLst/>
              <a:cxnLst/>
              <a:rect l="l" t="t" r="r" b="b"/>
              <a:pathLst>
                <a:path w="112395" h="133985">
                  <a:moveTo>
                    <a:pt x="99223" y="0"/>
                  </a:moveTo>
                  <a:lnTo>
                    <a:pt x="0" y="90539"/>
                  </a:lnTo>
                  <a:lnTo>
                    <a:pt x="112121" y="133703"/>
                  </a:lnTo>
                  <a:lnTo>
                    <a:pt x="992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941254" y="7571347"/>
              <a:ext cx="272415" cy="229870"/>
            </a:xfrm>
            <a:custGeom>
              <a:avLst/>
              <a:gdLst/>
              <a:ahLst/>
              <a:cxnLst/>
              <a:rect l="l" t="t" r="r" b="b"/>
              <a:pathLst>
                <a:path w="272415" h="229870">
                  <a:moveTo>
                    <a:pt x="135893" y="0"/>
                  </a:moveTo>
                  <a:lnTo>
                    <a:pt x="84756" y="8413"/>
                  </a:lnTo>
                  <a:lnTo>
                    <a:pt x="39802" y="33653"/>
                  </a:lnTo>
                  <a:lnTo>
                    <a:pt x="9950" y="71663"/>
                  </a:lnTo>
                  <a:lnTo>
                    <a:pt x="0" y="114901"/>
                  </a:lnTo>
                  <a:lnTo>
                    <a:pt x="9950" y="158138"/>
                  </a:lnTo>
                  <a:lnTo>
                    <a:pt x="39802" y="196148"/>
                  </a:lnTo>
                  <a:lnTo>
                    <a:pt x="84756" y="221389"/>
                  </a:lnTo>
                  <a:lnTo>
                    <a:pt x="135893" y="229803"/>
                  </a:lnTo>
                  <a:lnTo>
                    <a:pt x="187030" y="221389"/>
                  </a:lnTo>
                  <a:lnTo>
                    <a:pt x="231984" y="196148"/>
                  </a:lnTo>
                  <a:lnTo>
                    <a:pt x="261836" y="158138"/>
                  </a:lnTo>
                  <a:lnTo>
                    <a:pt x="271786" y="114901"/>
                  </a:lnTo>
                  <a:lnTo>
                    <a:pt x="261836" y="71663"/>
                  </a:lnTo>
                  <a:lnTo>
                    <a:pt x="231984" y="33653"/>
                  </a:lnTo>
                  <a:lnTo>
                    <a:pt x="187030" y="8413"/>
                  </a:lnTo>
                  <a:lnTo>
                    <a:pt x="1358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941254" y="7571347"/>
              <a:ext cx="271780" cy="229870"/>
            </a:xfrm>
            <a:custGeom>
              <a:avLst/>
              <a:gdLst/>
              <a:ahLst/>
              <a:cxnLst/>
              <a:rect l="l" t="t" r="r" b="b"/>
              <a:pathLst>
                <a:path w="271779" h="229870">
                  <a:moveTo>
                    <a:pt x="231983" y="33653"/>
                  </a:moveTo>
                  <a:lnTo>
                    <a:pt x="261835" y="71664"/>
                  </a:lnTo>
                  <a:lnTo>
                    <a:pt x="271786" y="114901"/>
                  </a:lnTo>
                  <a:lnTo>
                    <a:pt x="261835" y="158139"/>
                  </a:lnTo>
                  <a:lnTo>
                    <a:pt x="231983" y="196149"/>
                  </a:lnTo>
                  <a:lnTo>
                    <a:pt x="187029" y="221390"/>
                  </a:lnTo>
                  <a:lnTo>
                    <a:pt x="135893" y="229803"/>
                  </a:lnTo>
                  <a:lnTo>
                    <a:pt x="84756" y="221390"/>
                  </a:lnTo>
                  <a:lnTo>
                    <a:pt x="39802" y="196149"/>
                  </a:lnTo>
                  <a:lnTo>
                    <a:pt x="9950" y="158139"/>
                  </a:lnTo>
                  <a:lnTo>
                    <a:pt x="0" y="114901"/>
                  </a:lnTo>
                  <a:lnTo>
                    <a:pt x="9950" y="71664"/>
                  </a:lnTo>
                  <a:lnTo>
                    <a:pt x="39802" y="33653"/>
                  </a:lnTo>
                  <a:lnTo>
                    <a:pt x="84756" y="8413"/>
                  </a:lnTo>
                  <a:lnTo>
                    <a:pt x="135893" y="0"/>
                  </a:lnTo>
                  <a:lnTo>
                    <a:pt x="187029" y="8413"/>
                  </a:lnTo>
                  <a:lnTo>
                    <a:pt x="231983" y="33653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16971" y="5995868"/>
              <a:ext cx="271780" cy="229870"/>
            </a:xfrm>
            <a:custGeom>
              <a:avLst/>
              <a:gdLst/>
              <a:ahLst/>
              <a:cxnLst/>
              <a:rect l="l" t="t" r="r" b="b"/>
              <a:pathLst>
                <a:path w="271779" h="229870">
                  <a:moveTo>
                    <a:pt x="135892" y="0"/>
                  </a:moveTo>
                  <a:lnTo>
                    <a:pt x="84756" y="8413"/>
                  </a:lnTo>
                  <a:lnTo>
                    <a:pt x="39802" y="33653"/>
                  </a:lnTo>
                  <a:lnTo>
                    <a:pt x="9950" y="71663"/>
                  </a:lnTo>
                  <a:lnTo>
                    <a:pt x="0" y="114901"/>
                  </a:lnTo>
                  <a:lnTo>
                    <a:pt x="9950" y="158138"/>
                  </a:lnTo>
                  <a:lnTo>
                    <a:pt x="39802" y="196148"/>
                  </a:lnTo>
                  <a:lnTo>
                    <a:pt x="84756" y="221389"/>
                  </a:lnTo>
                  <a:lnTo>
                    <a:pt x="135892" y="229802"/>
                  </a:lnTo>
                  <a:lnTo>
                    <a:pt x="187029" y="221389"/>
                  </a:lnTo>
                  <a:lnTo>
                    <a:pt x="231983" y="196148"/>
                  </a:lnTo>
                  <a:lnTo>
                    <a:pt x="261835" y="158138"/>
                  </a:lnTo>
                  <a:lnTo>
                    <a:pt x="271785" y="114901"/>
                  </a:lnTo>
                  <a:lnTo>
                    <a:pt x="261835" y="71663"/>
                  </a:lnTo>
                  <a:lnTo>
                    <a:pt x="231983" y="33653"/>
                  </a:lnTo>
                  <a:lnTo>
                    <a:pt x="187029" y="8413"/>
                  </a:lnTo>
                  <a:lnTo>
                    <a:pt x="135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16972" y="5995868"/>
              <a:ext cx="271780" cy="229870"/>
            </a:xfrm>
            <a:custGeom>
              <a:avLst/>
              <a:gdLst/>
              <a:ahLst/>
              <a:cxnLst/>
              <a:rect l="l" t="t" r="r" b="b"/>
              <a:pathLst>
                <a:path w="271779" h="229870">
                  <a:moveTo>
                    <a:pt x="231983" y="33653"/>
                  </a:moveTo>
                  <a:lnTo>
                    <a:pt x="261835" y="71664"/>
                  </a:lnTo>
                  <a:lnTo>
                    <a:pt x="271786" y="114901"/>
                  </a:lnTo>
                  <a:lnTo>
                    <a:pt x="261835" y="158139"/>
                  </a:lnTo>
                  <a:lnTo>
                    <a:pt x="231983" y="196149"/>
                  </a:lnTo>
                  <a:lnTo>
                    <a:pt x="187029" y="221390"/>
                  </a:lnTo>
                  <a:lnTo>
                    <a:pt x="135893" y="229803"/>
                  </a:lnTo>
                  <a:lnTo>
                    <a:pt x="84756" y="221390"/>
                  </a:lnTo>
                  <a:lnTo>
                    <a:pt x="39802" y="196149"/>
                  </a:lnTo>
                  <a:lnTo>
                    <a:pt x="9950" y="158139"/>
                  </a:lnTo>
                  <a:lnTo>
                    <a:pt x="0" y="114901"/>
                  </a:lnTo>
                  <a:lnTo>
                    <a:pt x="9950" y="71664"/>
                  </a:lnTo>
                  <a:lnTo>
                    <a:pt x="39802" y="33653"/>
                  </a:lnTo>
                  <a:lnTo>
                    <a:pt x="84756" y="8413"/>
                  </a:lnTo>
                  <a:lnTo>
                    <a:pt x="135893" y="0"/>
                  </a:lnTo>
                  <a:lnTo>
                    <a:pt x="187029" y="8413"/>
                  </a:lnTo>
                  <a:lnTo>
                    <a:pt x="231983" y="33653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07200" y="6375400"/>
            <a:ext cx="1126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Position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21" name="object 21"/>
          <p:cNvSpPr txBox="1"/>
          <p:nvPr/>
        </p:nvSpPr>
        <p:spPr>
          <a:xfrm>
            <a:off x="8039100" y="4064000"/>
            <a:ext cx="1691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Up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direction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 rot="1260000">
            <a:off x="8312388" y="7149291"/>
            <a:ext cx="2342112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3600" baseline="1157" dirty="0">
                <a:latin typeface="Arial"/>
                <a:cs typeface="Arial"/>
              </a:rPr>
              <a:t>Look-at</a:t>
            </a:r>
            <a:r>
              <a:rPr sz="3600" spc="345" baseline="1157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direction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53127" y="5942762"/>
            <a:ext cx="31051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5325" i="1" spc="-1979" baseline="-10172" dirty="0">
                <a:latin typeface="Meiryo UI"/>
                <a:cs typeface="Meiryo UI"/>
              </a:rPr>
              <a:t>t</a:t>
            </a:r>
            <a:r>
              <a:rPr sz="3550" spc="-15" dirty="0">
                <a:latin typeface="MingLiU_HKSCS-ExtB"/>
                <a:cs typeface="MingLiU_HKSCS-ExtB"/>
              </a:rPr>
              <a:t>ˆ</a:t>
            </a:r>
            <a:endParaRPr sz="3550">
              <a:latin typeface="MingLiU_HKSCS-ExtB"/>
              <a:cs typeface="MingLiU_HKSCS-ExtB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F48D734-F6BB-437D-BFA2-CE9E21128B59}"/>
                  </a:ext>
                </a:extLst>
              </p:cNvPr>
              <p:cNvSpPr txBox="1"/>
              <p:nvPr/>
            </p:nvSpPr>
            <p:spPr>
              <a:xfrm>
                <a:off x="3459277" y="4668805"/>
                <a:ext cx="593496" cy="707886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F48D734-F6BB-437D-BFA2-CE9E21128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77" y="4668805"/>
                <a:ext cx="59349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237" rIns="0" bIns="0" rtlCol="0">
            <a:spAutoFit/>
          </a:bodyPr>
          <a:lstStyle/>
          <a:p>
            <a:pPr marL="715645">
              <a:lnSpc>
                <a:spcPct val="100000"/>
              </a:lnSpc>
              <a:spcBef>
                <a:spcPts val="100"/>
              </a:spcBef>
            </a:pPr>
            <a:r>
              <a:rPr sz="5800" dirty="0"/>
              <a:t>View</a:t>
            </a:r>
            <a:r>
              <a:rPr sz="5800" spc="85" dirty="0"/>
              <a:t> </a:t>
            </a:r>
            <a:r>
              <a:rPr sz="5800" spc="415" dirty="0"/>
              <a:t>/</a:t>
            </a:r>
            <a:r>
              <a:rPr sz="5800" spc="90" dirty="0"/>
              <a:t> </a:t>
            </a:r>
            <a:r>
              <a:rPr sz="5800" dirty="0"/>
              <a:t>Camera</a:t>
            </a:r>
            <a:r>
              <a:rPr sz="5800" spc="90" dirty="0"/>
              <a:t> </a:t>
            </a:r>
            <a:r>
              <a:rPr sz="5800" spc="-440" dirty="0"/>
              <a:t>T</a:t>
            </a:r>
            <a:r>
              <a:rPr sz="5800" spc="114" dirty="0"/>
              <a:t>ransformation</a:t>
            </a:r>
            <a:endParaRPr sz="5800"/>
          </a:p>
        </p:txBody>
      </p:sp>
      <p:grpSp>
        <p:nvGrpSpPr>
          <p:cNvPr id="3" name="object 3"/>
          <p:cNvGrpSpPr/>
          <p:nvPr/>
        </p:nvGrpSpPr>
        <p:grpSpPr>
          <a:xfrm>
            <a:off x="1485934" y="4492435"/>
            <a:ext cx="2607310" cy="1949450"/>
            <a:chOff x="1485934" y="4492435"/>
            <a:chExt cx="2607310" cy="1949450"/>
          </a:xfrm>
        </p:grpSpPr>
        <p:sp>
          <p:nvSpPr>
            <p:cNvPr id="4" name="object 4"/>
            <p:cNvSpPr/>
            <p:nvPr/>
          </p:nvSpPr>
          <p:spPr>
            <a:xfrm>
              <a:off x="3429295" y="5510574"/>
              <a:ext cx="645160" cy="912494"/>
            </a:xfrm>
            <a:custGeom>
              <a:avLst/>
              <a:gdLst/>
              <a:ahLst/>
              <a:cxnLst/>
              <a:rect l="l" t="t" r="r" b="b"/>
              <a:pathLst>
                <a:path w="645160" h="912495">
                  <a:moveTo>
                    <a:pt x="78656" y="21048"/>
                  </a:moveTo>
                  <a:lnTo>
                    <a:pt x="144634" y="15835"/>
                  </a:lnTo>
                  <a:lnTo>
                    <a:pt x="209655" y="11113"/>
                  </a:lnTo>
                  <a:lnTo>
                    <a:pt x="272762" y="7309"/>
                  </a:lnTo>
                  <a:lnTo>
                    <a:pt x="332997" y="4847"/>
                  </a:lnTo>
                  <a:lnTo>
                    <a:pt x="389404" y="4154"/>
                  </a:lnTo>
                  <a:lnTo>
                    <a:pt x="441025" y="5654"/>
                  </a:lnTo>
                  <a:lnTo>
                    <a:pt x="486902" y="9773"/>
                  </a:lnTo>
                  <a:lnTo>
                    <a:pt x="526080" y="16936"/>
                  </a:lnTo>
                  <a:lnTo>
                    <a:pt x="580506" y="42097"/>
                  </a:lnTo>
                  <a:lnTo>
                    <a:pt x="591516" y="63675"/>
                  </a:lnTo>
                  <a:lnTo>
                    <a:pt x="586606" y="90806"/>
                  </a:lnTo>
                  <a:lnTo>
                    <a:pt x="569797" y="122477"/>
                  </a:lnTo>
                  <a:lnTo>
                    <a:pt x="545110" y="157677"/>
                  </a:lnTo>
                  <a:lnTo>
                    <a:pt x="516566" y="195393"/>
                  </a:lnTo>
                  <a:lnTo>
                    <a:pt x="488186" y="234614"/>
                  </a:lnTo>
                  <a:lnTo>
                    <a:pt x="463991" y="274328"/>
                  </a:lnTo>
                  <a:lnTo>
                    <a:pt x="448003" y="313522"/>
                  </a:lnTo>
                  <a:lnTo>
                    <a:pt x="444242" y="351183"/>
                  </a:lnTo>
                  <a:lnTo>
                    <a:pt x="454401" y="389049"/>
                  </a:lnTo>
                  <a:lnTo>
                    <a:pt x="475292" y="429012"/>
                  </a:lnTo>
                  <a:lnTo>
                    <a:pt x="503614" y="470296"/>
                  </a:lnTo>
                  <a:lnTo>
                    <a:pt x="536066" y="512128"/>
                  </a:lnTo>
                  <a:lnTo>
                    <a:pt x="569348" y="553732"/>
                  </a:lnTo>
                  <a:lnTo>
                    <a:pt x="600159" y="594333"/>
                  </a:lnTo>
                  <a:lnTo>
                    <a:pt x="625199" y="633156"/>
                  </a:lnTo>
                  <a:lnTo>
                    <a:pt x="641166" y="669426"/>
                  </a:lnTo>
                  <a:lnTo>
                    <a:pt x="644760" y="702367"/>
                  </a:lnTo>
                  <a:lnTo>
                    <a:pt x="631779" y="742566"/>
                  </a:lnTo>
                  <a:lnTo>
                    <a:pt x="604671" y="782222"/>
                  </a:lnTo>
                  <a:lnTo>
                    <a:pt x="566943" y="819572"/>
                  </a:lnTo>
                  <a:lnTo>
                    <a:pt x="522104" y="852852"/>
                  </a:lnTo>
                  <a:lnTo>
                    <a:pt x="473659" y="880299"/>
                  </a:lnTo>
                  <a:lnTo>
                    <a:pt x="425118" y="900150"/>
                  </a:lnTo>
                  <a:lnTo>
                    <a:pt x="379987" y="910641"/>
                  </a:lnTo>
                  <a:lnTo>
                    <a:pt x="338720" y="912192"/>
                  </a:lnTo>
                  <a:lnTo>
                    <a:pt x="291014" y="907888"/>
                  </a:lnTo>
                  <a:lnTo>
                    <a:pt x="240088" y="898002"/>
                  </a:lnTo>
                  <a:lnTo>
                    <a:pt x="189162" y="882806"/>
                  </a:lnTo>
                  <a:lnTo>
                    <a:pt x="141456" y="862573"/>
                  </a:lnTo>
                  <a:lnTo>
                    <a:pt x="100189" y="837575"/>
                  </a:lnTo>
                  <a:lnTo>
                    <a:pt x="68581" y="808086"/>
                  </a:lnTo>
                  <a:lnTo>
                    <a:pt x="49852" y="774377"/>
                  </a:lnTo>
                  <a:lnTo>
                    <a:pt x="47012" y="742233"/>
                  </a:lnTo>
                  <a:lnTo>
                    <a:pt x="54780" y="703874"/>
                  </a:lnTo>
                  <a:lnTo>
                    <a:pt x="70671" y="660663"/>
                  </a:lnTo>
                  <a:lnTo>
                    <a:pt x="92198" y="613962"/>
                  </a:lnTo>
                  <a:lnTo>
                    <a:pt x="116876" y="565134"/>
                  </a:lnTo>
                  <a:lnTo>
                    <a:pt x="142219" y="515542"/>
                  </a:lnTo>
                  <a:lnTo>
                    <a:pt x="165741" y="466548"/>
                  </a:lnTo>
                  <a:lnTo>
                    <a:pt x="184955" y="419515"/>
                  </a:lnTo>
                  <a:lnTo>
                    <a:pt x="197376" y="375805"/>
                  </a:lnTo>
                  <a:lnTo>
                    <a:pt x="200518" y="336782"/>
                  </a:lnTo>
                  <a:lnTo>
                    <a:pt x="189903" y="292100"/>
                  </a:lnTo>
                  <a:lnTo>
                    <a:pt x="166694" y="248951"/>
                  </a:lnTo>
                  <a:lnTo>
                    <a:pt x="135125" y="207827"/>
                  </a:lnTo>
                  <a:lnTo>
                    <a:pt x="99428" y="169221"/>
                  </a:lnTo>
                  <a:lnTo>
                    <a:pt x="63834" y="133628"/>
                  </a:lnTo>
                  <a:lnTo>
                    <a:pt x="32577" y="101540"/>
                  </a:lnTo>
                  <a:lnTo>
                    <a:pt x="9888" y="73450"/>
                  </a:lnTo>
                  <a:lnTo>
                    <a:pt x="0" y="49852"/>
                  </a:lnTo>
                  <a:lnTo>
                    <a:pt x="12487" y="23716"/>
                  </a:lnTo>
                  <a:lnTo>
                    <a:pt x="48053" y="10130"/>
                  </a:lnTo>
                  <a:lnTo>
                    <a:pt x="93882" y="4626"/>
                  </a:lnTo>
                  <a:lnTo>
                    <a:pt x="137158" y="2738"/>
                  </a:lnTo>
                  <a:lnTo>
                    <a:pt x="16506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3670" y="5231399"/>
              <a:ext cx="1776095" cy="679450"/>
            </a:xfrm>
            <a:custGeom>
              <a:avLst/>
              <a:gdLst/>
              <a:ahLst/>
              <a:cxnLst/>
              <a:rect l="l" t="t" r="r" b="b"/>
              <a:pathLst>
                <a:path w="1776095" h="679450">
                  <a:moveTo>
                    <a:pt x="0" y="0"/>
                  </a:moveTo>
                  <a:lnTo>
                    <a:pt x="1758215" y="672197"/>
                  </a:lnTo>
                  <a:lnTo>
                    <a:pt x="1776009" y="6790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32181" y="5855801"/>
              <a:ext cx="133985" cy="112395"/>
            </a:xfrm>
            <a:custGeom>
              <a:avLst/>
              <a:gdLst/>
              <a:ahLst/>
              <a:cxnLst/>
              <a:rect l="l" t="t" r="r" b="b"/>
              <a:pathLst>
                <a:path w="133985" h="112395">
                  <a:moveTo>
                    <a:pt x="42904" y="0"/>
                  </a:moveTo>
                  <a:lnTo>
                    <a:pt x="0" y="112221"/>
                  </a:lnTo>
                  <a:lnTo>
                    <a:pt x="133672" y="99014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6964" y="4608507"/>
              <a:ext cx="234315" cy="608965"/>
            </a:xfrm>
            <a:custGeom>
              <a:avLst/>
              <a:gdLst/>
              <a:ahLst/>
              <a:cxnLst/>
              <a:rect l="l" t="t" r="r" b="b"/>
              <a:pathLst>
                <a:path w="234314" h="608964">
                  <a:moveTo>
                    <a:pt x="0" y="608489"/>
                  </a:moveTo>
                  <a:lnTo>
                    <a:pt x="227403" y="17778"/>
                  </a:lnTo>
                  <a:lnTo>
                    <a:pt x="234247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6672" y="4492435"/>
              <a:ext cx="112395" cy="133985"/>
            </a:xfrm>
            <a:custGeom>
              <a:avLst/>
              <a:gdLst/>
              <a:ahLst/>
              <a:cxnLst/>
              <a:rect l="l" t="t" r="r" b="b"/>
              <a:pathLst>
                <a:path w="112394" h="133985">
                  <a:moveTo>
                    <a:pt x="99223" y="0"/>
                  </a:moveTo>
                  <a:lnTo>
                    <a:pt x="0" y="90539"/>
                  </a:lnTo>
                  <a:lnTo>
                    <a:pt x="112120" y="133701"/>
                  </a:lnTo>
                  <a:lnTo>
                    <a:pt x="992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3970" y="5936874"/>
              <a:ext cx="174363" cy="1533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934" y="5146987"/>
              <a:ext cx="174363" cy="15331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650615" y="4502427"/>
            <a:ext cx="2938145" cy="1882139"/>
            <a:chOff x="4650615" y="4502427"/>
            <a:chExt cx="2938145" cy="1882139"/>
          </a:xfrm>
        </p:grpSpPr>
        <p:sp>
          <p:nvSpPr>
            <p:cNvPr id="12" name="object 12"/>
            <p:cNvSpPr/>
            <p:nvPr/>
          </p:nvSpPr>
          <p:spPr>
            <a:xfrm>
              <a:off x="6550068" y="4521477"/>
              <a:ext cx="1019810" cy="928369"/>
            </a:xfrm>
            <a:custGeom>
              <a:avLst/>
              <a:gdLst/>
              <a:ahLst/>
              <a:cxnLst/>
              <a:rect l="l" t="t" r="r" b="b"/>
              <a:pathLst>
                <a:path w="1019809" h="928370">
                  <a:moveTo>
                    <a:pt x="41740" y="397056"/>
                  </a:moveTo>
                  <a:lnTo>
                    <a:pt x="77682" y="344754"/>
                  </a:lnTo>
                  <a:lnTo>
                    <a:pt x="113452" y="293290"/>
                  </a:lnTo>
                  <a:lnTo>
                    <a:pt x="148836" y="243465"/>
                  </a:lnTo>
                  <a:lnTo>
                    <a:pt x="183618" y="196079"/>
                  </a:lnTo>
                  <a:lnTo>
                    <a:pt x="217583" y="151935"/>
                  </a:lnTo>
                  <a:lnTo>
                    <a:pt x="250515" y="111833"/>
                  </a:lnTo>
                  <a:lnTo>
                    <a:pt x="282198" y="76575"/>
                  </a:lnTo>
                  <a:lnTo>
                    <a:pt x="312417" y="46961"/>
                  </a:lnTo>
                  <a:lnTo>
                    <a:pt x="367599" y="7872"/>
                  </a:lnTo>
                  <a:lnTo>
                    <a:pt x="392130" y="0"/>
                  </a:lnTo>
                  <a:lnTo>
                    <a:pt x="417112" y="5306"/>
                  </a:lnTo>
                  <a:lnTo>
                    <a:pt x="436073" y="27338"/>
                  </a:lnTo>
                  <a:lnTo>
                    <a:pt x="450855" y="62130"/>
                  </a:lnTo>
                  <a:lnTo>
                    <a:pt x="463296" y="105717"/>
                  </a:lnTo>
                  <a:lnTo>
                    <a:pt x="475238" y="154133"/>
                  </a:lnTo>
                  <a:lnTo>
                    <a:pt x="488522" y="203414"/>
                  </a:lnTo>
                  <a:lnTo>
                    <a:pt x="504987" y="249593"/>
                  </a:lnTo>
                  <a:lnTo>
                    <a:pt x="526474" y="288707"/>
                  </a:lnTo>
                  <a:lnTo>
                    <a:pt x="554823" y="316789"/>
                  </a:lnTo>
                  <a:lnTo>
                    <a:pt x="592580" y="333605"/>
                  </a:lnTo>
                  <a:lnTo>
                    <a:pt x="639179" y="343024"/>
                  </a:lnTo>
                  <a:lnTo>
                    <a:pt x="691794" y="347234"/>
                  </a:lnTo>
                  <a:lnTo>
                    <a:pt x="747598" y="348424"/>
                  </a:lnTo>
                  <a:lnTo>
                    <a:pt x="803767" y="348784"/>
                  </a:lnTo>
                  <a:lnTo>
                    <a:pt x="857475" y="350501"/>
                  </a:lnTo>
                  <a:lnTo>
                    <a:pt x="905894" y="355765"/>
                  </a:lnTo>
                  <a:lnTo>
                    <a:pt x="946200" y="366765"/>
                  </a:lnTo>
                  <a:lnTo>
                    <a:pt x="997390" y="417647"/>
                  </a:lnTo>
                  <a:lnTo>
                    <a:pt x="1011608" y="458573"/>
                  </a:lnTo>
                  <a:lnTo>
                    <a:pt x="1018814" y="505761"/>
                  </a:lnTo>
                  <a:lnTo>
                    <a:pt x="1019599" y="556501"/>
                  </a:lnTo>
                  <a:lnTo>
                    <a:pt x="1014556" y="608085"/>
                  </a:lnTo>
                  <a:lnTo>
                    <a:pt x="1004276" y="657803"/>
                  </a:lnTo>
                  <a:lnTo>
                    <a:pt x="989354" y="702947"/>
                  </a:lnTo>
                  <a:lnTo>
                    <a:pt x="970380" y="740808"/>
                  </a:lnTo>
                  <a:lnTo>
                    <a:pt x="944256" y="775636"/>
                  </a:lnTo>
                  <a:lnTo>
                    <a:pt x="909061" y="811852"/>
                  </a:lnTo>
                  <a:lnTo>
                    <a:pt x="867157" y="846999"/>
                  </a:lnTo>
                  <a:lnTo>
                    <a:pt x="820905" y="878621"/>
                  </a:lnTo>
                  <a:lnTo>
                    <a:pt x="772664" y="904262"/>
                  </a:lnTo>
                  <a:lnTo>
                    <a:pt x="724795" y="921466"/>
                  </a:lnTo>
                  <a:lnTo>
                    <a:pt x="679659" y="927778"/>
                  </a:lnTo>
                  <a:lnTo>
                    <a:pt x="639617" y="920740"/>
                  </a:lnTo>
                  <a:lnTo>
                    <a:pt x="589798" y="876509"/>
                  </a:lnTo>
                  <a:lnTo>
                    <a:pt x="566967" y="840385"/>
                  </a:lnTo>
                  <a:lnTo>
                    <a:pt x="544988" y="797869"/>
                  </a:lnTo>
                  <a:lnTo>
                    <a:pt x="523457" y="751169"/>
                  </a:lnTo>
                  <a:lnTo>
                    <a:pt x="501975" y="702495"/>
                  </a:lnTo>
                  <a:lnTo>
                    <a:pt x="480139" y="654057"/>
                  </a:lnTo>
                  <a:lnTo>
                    <a:pt x="457548" y="608064"/>
                  </a:lnTo>
                  <a:lnTo>
                    <a:pt x="433801" y="566724"/>
                  </a:lnTo>
                  <a:lnTo>
                    <a:pt x="408496" y="532248"/>
                  </a:lnTo>
                  <a:lnTo>
                    <a:pt x="337590" y="485878"/>
                  </a:lnTo>
                  <a:lnTo>
                    <a:pt x="286843" y="476242"/>
                  </a:lnTo>
                  <a:lnTo>
                    <a:pt x="232204" y="474798"/>
                  </a:lnTo>
                  <a:lnTo>
                    <a:pt x="176888" y="478407"/>
                  </a:lnTo>
                  <a:lnTo>
                    <a:pt x="124107" y="483931"/>
                  </a:lnTo>
                  <a:lnTo>
                    <a:pt x="77076" y="488230"/>
                  </a:lnTo>
                  <a:lnTo>
                    <a:pt x="39007" y="488165"/>
                  </a:lnTo>
                  <a:lnTo>
                    <a:pt x="13116" y="480599"/>
                  </a:lnTo>
                  <a:lnTo>
                    <a:pt x="0" y="453021"/>
                  </a:lnTo>
                  <a:lnTo>
                    <a:pt x="12482" y="414872"/>
                  </a:lnTo>
                  <a:lnTo>
                    <a:pt x="38398" y="373683"/>
                  </a:lnTo>
                  <a:lnTo>
                    <a:pt x="65580" y="336985"/>
                  </a:lnTo>
                  <a:lnTo>
                    <a:pt x="81864" y="31230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61855" y="5296231"/>
              <a:ext cx="1741170" cy="1007744"/>
            </a:xfrm>
            <a:custGeom>
              <a:avLst/>
              <a:gdLst/>
              <a:ahLst/>
              <a:cxnLst/>
              <a:rect l="l" t="t" r="r" b="b"/>
              <a:pathLst>
                <a:path w="1741170" h="1007745">
                  <a:moveTo>
                    <a:pt x="0" y="1007233"/>
                  </a:moveTo>
                  <a:lnTo>
                    <a:pt x="1724469" y="9539"/>
                  </a:lnTo>
                  <a:lnTo>
                    <a:pt x="174095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76395" y="5233946"/>
              <a:ext cx="134620" cy="112395"/>
            </a:xfrm>
            <a:custGeom>
              <a:avLst/>
              <a:gdLst/>
              <a:ahLst/>
              <a:cxnLst/>
              <a:rect l="l" t="t" r="r" b="b"/>
              <a:pathLst>
                <a:path w="134620" h="112395">
                  <a:moveTo>
                    <a:pt x="134073" y="0"/>
                  </a:moveTo>
                  <a:lnTo>
                    <a:pt x="0" y="8168"/>
                  </a:lnTo>
                  <a:lnTo>
                    <a:pt x="60164" y="112161"/>
                  </a:lnTo>
                  <a:lnTo>
                    <a:pt x="1340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12650" y="5681366"/>
              <a:ext cx="346710" cy="601980"/>
            </a:xfrm>
            <a:custGeom>
              <a:avLst/>
              <a:gdLst/>
              <a:ahLst/>
              <a:cxnLst/>
              <a:rect l="l" t="t" r="r" b="b"/>
              <a:pathLst>
                <a:path w="346710" h="601979">
                  <a:moveTo>
                    <a:pt x="346233" y="601649"/>
                  </a:moveTo>
                  <a:lnTo>
                    <a:pt x="9501" y="16511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0615" y="5573566"/>
              <a:ext cx="112395" cy="134620"/>
            </a:xfrm>
            <a:custGeom>
              <a:avLst/>
              <a:gdLst/>
              <a:ahLst/>
              <a:cxnLst/>
              <a:rect l="l" t="t" r="r" b="b"/>
              <a:pathLst>
                <a:path w="112395" h="134620">
                  <a:moveTo>
                    <a:pt x="0" y="0"/>
                  </a:moveTo>
                  <a:lnTo>
                    <a:pt x="7858" y="134092"/>
                  </a:lnTo>
                  <a:lnTo>
                    <a:pt x="111988" y="74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920" y="4961898"/>
              <a:ext cx="168789" cy="17109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0740" y="6213221"/>
              <a:ext cx="168789" cy="17109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422400" y="7570723"/>
            <a:ext cx="216535" cy="1346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50" spc="150" dirty="0">
                <a:solidFill>
                  <a:srgbClr val="0076BA"/>
                </a:solidFill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solidFill>
                  <a:srgbClr val="EE220C"/>
                </a:solidFill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6900" y="7487919"/>
            <a:ext cx="7482205" cy="1346200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800" spc="-80" dirty="0">
                <a:solidFill>
                  <a:srgbClr val="0076BA"/>
                </a:solidFill>
                <a:latin typeface="Arial"/>
                <a:cs typeface="Arial"/>
              </a:rPr>
              <a:t>The</a:t>
            </a:r>
            <a:r>
              <a:rPr sz="2800" spc="-114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0076BA"/>
                </a:solidFill>
                <a:latin typeface="Arial"/>
                <a:cs typeface="Arial"/>
              </a:rPr>
              <a:t>origin,</a:t>
            </a:r>
            <a:r>
              <a:rPr sz="2800" spc="-125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76BA"/>
                </a:solidFill>
                <a:latin typeface="Arial"/>
                <a:cs typeface="Arial"/>
              </a:rPr>
              <a:t>up</a:t>
            </a:r>
            <a:r>
              <a:rPr sz="2800" spc="-8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76BA"/>
                </a:solidFill>
                <a:latin typeface="Arial"/>
                <a:cs typeface="Arial"/>
              </a:rPr>
              <a:t>at</a:t>
            </a:r>
            <a:r>
              <a:rPr sz="2800" spc="-75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800" spc="-260" dirty="0">
                <a:solidFill>
                  <a:srgbClr val="0076BA"/>
                </a:solidFill>
                <a:latin typeface="Arial"/>
                <a:cs typeface="Arial"/>
              </a:rPr>
              <a:t>Y,</a:t>
            </a:r>
            <a:r>
              <a:rPr sz="2800" dirty="0">
                <a:solidFill>
                  <a:srgbClr val="0076BA"/>
                </a:solidFill>
                <a:latin typeface="Arial"/>
                <a:cs typeface="Arial"/>
              </a:rPr>
              <a:t> look</a:t>
            </a:r>
            <a:r>
              <a:rPr sz="2800" spc="-8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76BA"/>
                </a:solidFill>
                <a:latin typeface="Arial"/>
                <a:cs typeface="Arial"/>
              </a:rPr>
              <a:t>at</a:t>
            </a:r>
            <a:r>
              <a:rPr sz="2800" spc="-8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76BA"/>
                </a:solidFill>
                <a:latin typeface="Arial"/>
                <a:cs typeface="Arial"/>
              </a:rPr>
              <a:t>-</a:t>
            </a:r>
            <a:r>
              <a:rPr sz="2800" spc="-50" dirty="0">
                <a:solidFill>
                  <a:srgbClr val="0076BA"/>
                </a:solidFill>
                <a:latin typeface="Arial"/>
                <a:cs typeface="Arial"/>
              </a:rPr>
              <a:t>Z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2800" dirty="0">
                <a:solidFill>
                  <a:srgbClr val="EE220C"/>
                </a:solidFill>
                <a:latin typeface="Arial"/>
                <a:cs typeface="Arial"/>
              </a:rPr>
              <a:t>And</a:t>
            </a:r>
            <a:r>
              <a:rPr sz="2800" spc="-13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EE220C"/>
                </a:solidFill>
                <a:latin typeface="Arial"/>
                <a:cs typeface="Arial"/>
              </a:rPr>
              <a:t>transform</a:t>
            </a:r>
            <a:r>
              <a:rPr sz="2800" spc="-13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EE220C"/>
                </a:solidFill>
                <a:latin typeface="Arial"/>
                <a:cs typeface="Arial"/>
              </a:rPr>
              <a:t>the</a:t>
            </a:r>
            <a:r>
              <a:rPr sz="2800" spc="-13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EE220C"/>
                </a:solidFill>
                <a:latin typeface="Arial"/>
                <a:cs typeface="Arial"/>
              </a:rPr>
              <a:t>objects</a:t>
            </a:r>
            <a:r>
              <a:rPr sz="2800" spc="-13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EE220C"/>
                </a:solidFill>
                <a:latin typeface="Arial"/>
                <a:cs typeface="Arial"/>
              </a:rPr>
              <a:t>along</a:t>
            </a:r>
            <a:r>
              <a:rPr sz="2800" spc="-13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EE220C"/>
                </a:solidFill>
                <a:latin typeface="Arial"/>
                <a:cs typeface="Arial"/>
              </a:rPr>
              <a:t>with</a:t>
            </a:r>
            <a:r>
              <a:rPr sz="2800" spc="-13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EE220C"/>
                </a:solidFill>
                <a:latin typeface="Arial"/>
                <a:cs typeface="Arial"/>
              </a:rPr>
              <a:t>the</a:t>
            </a:r>
            <a:r>
              <a:rPr sz="2800" spc="-13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EE220C"/>
                </a:solidFill>
                <a:latin typeface="Arial"/>
                <a:cs typeface="Arial"/>
              </a:rPr>
              <a:t>camera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441290" y="4797624"/>
            <a:ext cx="972819" cy="1078230"/>
            <a:chOff x="11441290" y="4797624"/>
            <a:chExt cx="972819" cy="1078230"/>
          </a:xfrm>
        </p:grpSpPr>
        <p:sp>
          <p:nvSpPr>
            <p:cNvPr id="22" name="object 22"/>
            <p:cNvSpPr/>
            <p:nvPr/>
          </p:nvSpPr>
          <p:spPr>
            <a:xfrm>
              <a:off x="11460340" y="4816674"/>
              <a:ext cx="934719" cy="1040130"/>
            </a:xfrm>
            <a:custGeom>
              <a:avLst/>
              <a:gdLst/>
              <a:ahLst/>
              <a:cxnLst/>
              <a:rect l="l" t="t" r="r" b="b"/>
              <a:pathLst>
                <a:path w="934720" h="1040129">
                  <a:moveTo>
                    <a:pt x="71023" y="181438"/>
                  </a:moveTo>
                  <a:lnTo>
                    <a:pt x="126912" y="155230"/>
                  </a:lnTo>
                  <a:lnTo>
                    <a:pt x="182336" y="129546"/>
                  </a:lnTo>
                  <a:lnTo>
                    <a:pt x="236812" y="104861"/>
                  </a:lnTo>
                  <a:lnTo>
                    <a:pt x="289856" y="81651"/>
                  </a:lnTo>
                  <a:lnTo>
                    <a:pt x="340987" y="60392"/>
                  </a:lnTo>
                  <a:lnTo>
                    <a:pt x="389719" y="41559"/>
                  </a:lnTo>
                  <a:lnTo>
                    <a:pt x="435572" y="25628"/>
                  </a:lnTo>
                  <a:lnTo>
                    <a:pt x="478060" y="13074"/>
                  </a:lnTo>
                  <a:lnTo>
                    <a:pt x="516702" y="4373"/>
                  </a:lnTo>
                  <a:lnTo>
                    <a:pt x="551013" y="0"/>
                  </a:lnTo>
                  <a:lnTo>
                    <a:pt x="580512" y="430"/>
                  </a:lnTo>
                  <a:lnTo>
                    <a:pt x="604714" y="6141"/>
                  </a:lnTo>
                  <a:lnTo>
                    <a:pt x="623439" y="21989"/>
                  </a:lnTo>
                  <a:lnTo>
                    <a:pt x="630124" y="47831"/>
                  </a:lnTo>
                  <a:lnTo>
                    <a:pt x="627546" y="81742"/>
                  </a:lnTo>
                  <a:lnTo>
                    <a:pt x="618485" y="121795"/>
                  </a:lnTo>
                  <a:lnTo>
                    <a:pt x="605720" y="166067"/>
                  </a:lnTo>
                  <a:lnTo>
                    <a:pt x="592029" y="212632"/>
                  </a:lnTo>
                  <a:lnTo>
                    <a:pt x="580192" y="259565"/>
                  </a:lnTo>
                  <a:lnTo>
                    <a:pt x="572987" y="304941"/>
                  </a:lnTo>
                  <a:lnTo>
                    <a:pt x="573193" y="346835"/>
                  </a:lnTo>
                  <a:lnTo>
                    <a:pt x="583589" y="383321"/>
                  </a:lnTo>
                  <a:lnTo>
                    <a:pt x="605957" y="415504"/>
                  </a:lnTo>
                  <a:lnTo>
                    <a:pt x="638399" y="446008"/>
                  </a:lnTo>
                  <a:lnTo>
                    <a:pt x="678172" y="475188"/>
                  </a:lnTo>
                  <a:lnTo>
                    <a:pt x="722537" y="503397"/>
                  </a:lnTo>
                  <a:lnTo>
                    <a:pt x="768750" y="530992"/>
                  </a:lnTo>
                  <a:lnTo>
                    <a:pt x="814072" y="558326"/>
                  </a:lnTo>
                  <a:lnTo>
                    <a:pt x="855761" y="585754"/>
                  </a:lnTo>
                  <a:lnTo>
                    <a:pt x="891075" y="613630"/>
                  </a:lnTo>
                  <a:lnTo>
                    <a:pt x="917273" y="642310"/>
                  </a:lnTo>
                  <a:lnTo>
                    <a:pt x="934434" y="713101"/>
                  </a:lnTo>
                  <a:lnTo>
                    <a:pt x="925483" y="758181"/>
                  </a:lnTo>
                  <a:lnTo>
                    <a:pt x="906754" y="805226"/>
                  </a:lnTo>
                  <a:lnTo>
                    <a:pt x="880244" y="852077"/>
                  </a:lnTo>
                  <a:lnTo>
                    <a:pt x="847949" y="896572"/>
                  </a:lnTo>
                  <a:lnTo>
                    <a:pt x="811863" y="936550"/>
                  </a:lnTo>
                  <a:lnTo>
                    <a:pt x="773983" y="969851"/>
                  </a:lnTo>
                  <a:lnTo>
                    <a:pt x="736304" y="994313"/>
                  </a:lnTo>
                  <a:lnTo>
                    <a:pt x="698952" y="1010341"/>
                  </a:lnTo>
                  <a:lnTo>
                    <a:pt x="654149" y="1023611"/>
                  </a:lnTo>
                  <a:lnTo>
                    <a:pt x="604338" y="1033436"/>
                  </a:lnTo>
                  <a:lnTo>
                    <a:pt x="551961" y="1039127"/>
                  </a:lnTo>
                  <a:lnTo>
                    <a:pt x="499461" y="1039995"/>
                  </a:lnTo>
                  <a:lnTo>
                    <a:pt x="449281" y="1035352"/>
                  </a:lnTo>
                  <a:lnTo>
                    <a:pt x="403863" y="1024508"/>
                  </a:lnTo>
                  <a:lnTo>
                    <a:pt x="365651" y="1006775"/>
                  </a:lnTo>
                  <a:lnTo>
                    <a:pt x="337086" y="981465"/>
                  </a:lnTo>
                  <a:lnTo>
                    <a:pt x="315235" y="914257"/>
                  </a:lnTo>
                  <a:lnTo>
                    <a:pt x="313729" y="868951"/>
                  </a:lnTo>
                  <a:lnTo>
                    <a:pt x="316431" y="818252"/>
                  </a:lnTo>
                  <a:lnTo>
                    <a:pt x="321790" y="763966"/>
                  </a:lnTo>
                  <a:lnTo>
                    <a:pt x="328252" y="707900"/>
                  </a:lnTo>
                  <a:lnTo>
                    <a:pt x="334264" y="651859"/>
                  </a:lnTo>
                  <a:lnTo>
                    <a:pt x="338274" y="597650"/>
                  </a:lnTo>
                  <a:lnTo>
                    <a:pt x="338728" y="547080"/>
                  </a:lnTo>
                  <a:lnTo>
                    <a:pt x="334074" y="501954"/>
                  </a:lnTo>
                  <a:lnTo>
                    <a:pt x="322758" y="464078"/>
                  </a:lnTo>
                  <a:lnTo>
                    <a:pt x="297968" y="425862"/>
                  </a:lnTo>
                  <a:lnTo>
                    <a:pt x="262830" y="392927"/>
                  </a:lnTo>
                  <a:lnTo>
                    <a:pt x="220594" y="364466"/>
                  </a:lnTo>
                  <a:lnTo>
                    <a:pt x="174507" y="339673"/>
                  </a:lnTo>
                  <a:lnTo>
                    <a:pt x="127817" y="317743"/>
                  </a:lnTo>
                  <a:lnTo>
                    <a:pt x="83773" y="297868"/>
                  </a:lnTo>
                  <a:lnTo>
                    <a:pt x="45624" y="279244"/>
                  </a:lnTo>
                  <a:lnTo>
                    <a:pt x="16616" y="261064"/>
                  </a:lnTo>
                  <a:lnTo>
                    <a:pt x="0" y="242523"/>
                  </a:lnTo>
                  <a:lnTo>
                    <a:pt x="2796" y="210249"/>
                  </a:lnTo>
                  <a:lnTo>
                    <a:pt x="34690" y="182040"/>
                  </a:lnTo>
                  <a:lnTo>
                    <a:pt x="80507" y="158257"/>
                  </a:lnTo>
                  <a:lnTo>
                    <a:pt x="125073" y="139263"/>
                  </a:lnTo>
                  <a:lnTo>
                    <a:pt x="153215" y="125422"/>
                  </a:lnTo>
                </a:path>
              </a:pathLst>
            </a:custGeom>
            <a:ln w="38100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71325" y="5325924"/>
              <a:ext cx="187363" cy="17005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8751308" y="4433027"/>
            <a:ext cx="1834514" cy="1734185"/>
            <a:chOff x="8751308" y="4433027"/>
            <a:chExt cx="1834514" cy="1734185"/>
          </a:xfrm>
        </p:grpSpPr>
        <p:sp>
          <p:nvSpPr>
            <p:cNvPr id="25" name="object 25"/>
            <p:cNvSpPr/>
            <p:nvPr/>
          </p:nvSpPr>
          <p:spPr>
            <a:xfrm>
              <a:off x="9388205" y="5444378"/>
              <a:ext cx="1073150" cy="5715"/>
            </a:xfrm>
            <a:custGeom>
              <a:avLst/>
              <a:gdLst/>
              <a:ahLst/>
              <a:cxnLst/>
              <a:rect l="l" t="t" r="r" b="b"/>
              <a:pathLst>
                <a:path w="1073150" h="5714">
                  <a:moveTo>
                    <a:pt x="0" y="0"/>
                  </a:moveTo>
                  <a:lnTo>
                    <a:pt x="1054014" y="0"/>
                  </a:lnTo>
                  <a:lnTo>
                    <a:pt x="1073064" y="0"/>
                  </a:lnTo>
                </a:path>
              </a:pathLst>
            </a:custGeom>
            <a:ln w="38100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465181" y="5389847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617" y="0"/>
                  </a:moveTo>
                  <a:lnTo>
                    <a:pt x="0" y="120140"/>
                  </a:lnTo>
                  <a:lnTo>
                    <a:pt x="120449" y="6068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96460" y="4557399"/>
              <a:ext cx="6350" cy="866775"/>
            </a:xfrm>
            <a:custGeom>
              <a:avLst/>
              <a:gdLst/>
              <a:ahLst/>
              <a:cxnLst/>
              <a:rect l="l" t="t" r="r" b="b"/>
              <a:pathLst>
                <a:path w="6350" h="866775">
                  <a:moveTo>
                    <a:pt x="0" y="866672"/>
                  </a:moveTo>
                  <a:lnTo>
                    <a:pt x="6090" y="19049"/>
                  </a:lnTo>
                  <a:lnTo>
                    <a:pt x="6227" y="0"/>
                  </a:lnTo>
                </a:path>
              </a:pathLst>
            </a:custGeom>
            <a:ln w="38100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42649" y="4433027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60933" y="0"/>
                  </a:moveTo>
                  <a:lnTo>
                    <a:pt x="0" y="119707"/>
                  </a:lnTo>
                  <a:lnTo>
                    <a:pt x="120139" y="120569"/>
                  </a:lnTo>
                  <a:lnTo>
                    <a:pt x="60933" y="0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0894" y="5351449"/>
              <a:ext cx="187363" cy="17005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832653" y="5466664"/>
              <a:ext cx="524510" cy="606425"/>
            </a:xfrm>
            <a:custGeom>
              <a:avLst/>
              <a:gdLst/>
              <a:ahLst/>
              <a:cxnLst/>
              <a:rect l="l" t="t" r="r" b="b"/>
              <a:pathLst>
                <a:path w="524509" h="606425">
                  <a:moveTo>
                    <a:pt x="524155" y="0"/>
                  </a:moveTo>
                  <a:lnTo>
                    <a:pt x="12459" y="591848"/>
                  </a:lnTo>
                  <a:lnTo>
                    <a:pt x="0" y="606259"/>
                  </a:lnTo>
                </a:path>
              </a:pathLst>
            </a:custGeom>
            <a:ln w="38099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51308" y="6036838"/>
              <a:ext cx="124460" cy="130175"/>
            </a:xfrm>
            <a:custGeom>
              <a:avLst/>
              <a:gdLst/>
              <a:ahLst/>
              <a:cxnLst/>
              <a:rect l="l" t="t" r="r" b="b"/>
              <a:pathLst>
                <a:path w="124459" h="130175">
                  <a:moveTo>
                    <a:pt x="33134" y="0"/>
                  </a:moveTo>
                  <a:lnTo>
                    <a:pt x="0" y="130171"/>
                  </a:lnTo>
                  <a:lnTo>
                    <a:pt x="124018" y="78574"/>
                  </a:lnTo>
                  <a:lnTo>
                    <a:pt x="33134" y="0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01700" y="2340240"/>
            <a:ext cx="10172700" cy="520763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533400" indent="-444500">
              <a:lnSpc>
                <a:spcPct val="100000"/>
              </a:lnSpc>
              <a:spcBef>
                <a:spcPts val="570"/>
              </a:spcBef>
              <a:buSzPct val="145312"/>
              <a:buChar char="•"/>
              <a:tabLst>
                <a:tab pos="533400" algn="l"/>
              </a:tabLst>
            </a:pPr>
            <a:r>
              <a:rPr sz="3200" dirty="0">
                <a:latin typeface="Arial"/>
                <a:cs typeface="Arial"/>
              </a:rPr>
              <a:t>Key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observation</a:t>
            </a:r>
            <a:endParaRPr sz="3200">
              <a:latin typeface="Arial"/>
              <a:cs typeface="Arial"/>
            </a:endParaRPr>
          </a:p>
          <a:p>
            <a:pPr marL="977900" marR="2500630" indent="-444500">
              <a:lnSpc>
                <a:spcPct val="94200"/>
              </a:lnSpc>
              <a:spcBef>
                <a:spcPts val="895"/>
              </a:spcBef>
              <a:tabLst>
                <a:tab pos="977265" algn="l"/>
              </a:tabLst>
            </a:pPr>
            <a:r>
              <a:rPr sz="6075" spc="142" baseline="-6858" dirty="0">
                <a:latin typeface="Arial"/>
                <a:cs typeface="Arial"/>
              </a:rPr>
              <a:t>-</a:t>
            </a:r>
            <a:r>
              <a:rPr sz="6075" baseline="-6858" dirty="0">
                <a:latin typeface="Arial"/>
                <a:cs typeface="Arial"/>
              </a:rPr>
              <a:t>	</a:t>
            </a:r>
            <a:r>
              <a:rPr sz="2800" spc="-30" dirty="0">
                <a:latin typeface="Arial"/>
                <a:cs typeface="Arial"/>
              </a:rPr>
              <a:t>If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camera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all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objects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move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together,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“photo”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will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same</a:t>
            </a:r>
            <a:endParaRPr sz="2800">
              <a:latin typeface="Arial"/>
              <a:cs typeface="Arial"/>
            </a:endParaRPr>
          </a:p>
          <a:p>
            <a:pPr marL="8420100">
              <a:lnSpc>
                <a:spcPts val="2320"/>
              </a:lnSpc>
            </a:pPr>
            <a:r>
              <a:rPr sz="2400" spc="-5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 marL="3352800">
              <a:lnSpc>
                <a:spcPct val="100000"/>
              </a:lnSpc>
              <a:spcBef>
                <a:spcPts val="2300"/>
              </a:spcBef>
            </a:pPr>
            <a:r>
              <a:rPr sz="2400" spc="-25" dirty="0">
                <a:latin typeface="Arial"/>
                <a:cs typeface="Arial"/>
              </a:rPr>
              <a:t>==</a:t>
            </a:r>
            <a:endParaRPr sz="2400">
              <a:latin typeface="Arial"/>
              <a:cs typeface="Arial"/>
            </a:endParaRPr>
          </a:p>
          <a:p>
            <a:pPr marL="8483600">
              <a:lnSpc>
                <a:spcPct val="100000"/>
              </a:lnSpc>
              <a:spcBef>
                <a:spcPts val="1520"/>
              </a:spcBef>
              <a:tabLst>
                <a:tab pos="9816465" algn="l"/>
              </a:tabLst>
            </a:pPr>
            <a:r>
              <a:rPr sz="2400" spc="-20" dirty="0">
                <a:latin typeface="Arial"/>
                <a:cs typeface="Arial"/>
              </a:rPr>
              <a:t>(0,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0)</a:t>
            </a:r>
            <a:r>
              <a:rPr sz="2400" dirty="0">
                <a:latin typeface="Arial"/>
                <a:cs typeface="Arial"/>
              </a:rPr>
              <a:t>	-</a:t>
            </a:r>
            <a:r>
              <a:rPr sz="2400" spc="20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  <a:p>
            <a:pPr marR="2383790" algn="r">
              <a:lnSpc>
                <a:spcPct val="100000"/>
              </a:lnSpc>
              <a:spcBef>
                <a:spcPts val="1620"/>
              </a:spcBef>
            </a:pPr>
            <a:r>
              <a:rPr sz="2400" spc="-135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Arial"/>
              <a:cs typeface="Arial"/>
            </a:endParaRPr>
          </a:p>
          <a:p>
            <a:pPr marL="533400" indent="-444500">
              <a:lnSpc>
                <a:spcPct val="100000"/>
              </a:lnSpc>
              <a:buSzPct val="145312"/>
              <a:buChar char="•"/>
              <a:tabLst>
                <a:tab pos="533400" algn="l"/>
              </a:tabLst>
            </a:pPr>
            <a:r>
              <a:rPr sz="3200" dirty="0">
                <a:latin typeface="Arial"/>
                <a:cs typeface="Arial"/>
              </a:rPr>
              <a:t>How</a:t>
            </a:r>
            <a:r>
              <a:rPr sz="3200" spc="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about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that</a:t>
            </a:r>
            <a:r>
              <a:rPr sz="3200" spc="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we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always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transform</a:t>
            </a:r>
            <a:r>
              <a:rPr sz="3200" spc="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camera</a:t>
            </a:r>
            <a:r>
              <a:rPr sz="3200" spc="55" dirty="0">
                <a:latin typeface="Arial"/>
                <a:cs typeface="Arial"/>
              </a:rPr>
              <a:t> to</a:t>
            </a:r>
            <a:endParaRPr sz="32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237" rIns="0" bIns="0" rtlCol="0">
            <a:spAutoFit/>
          </a:bodyPr>
          <a:lstStyle/>
          <a:p>
            <a:pPr marL="715645">
              <a:lnSpc>
                <a:spcPct val="100000"/>
              </a:lnSpc>
              <a:spcBef>
                <a:spcPts val="100"/>
              </a:spcBef>
            </a:pPr>
            <a:r>
              <a:rPr sz="5800" dirty="0"/>
              <a:t>View</a:t>
            </a:r>
            <a:r>
              <a:rPr sz="5800" spc="85" dirty="0"/>
              <a:t> </a:t>
            </a:r>
            <a:r>
              <a:rPr sz="5800" spc="415" dirty="0"/>
              <a:t>/</a:t>
            </a:r>
            <a:r>
              <a:rPr sz="5800" spc="90" dirty="0"/>
              <a:t> </a:t>
            </a:r>
            <a:r>
              <a:rPr sz="5800" dirty="0"/>
              <a:t>Camera</a:t>
            </a:r>
            <a:r>
              <a:rPr sz="5800" spc="90" dirty="0"/>
              <a:t> </a:t>
            </a:r>
            <a:r>
              <a:rPr sz="5800" spc="-440" dirty="0"/>
              <a:t>T</a:t>
            </a:r>
            <a:r>
              <a:rPr sz="5800" spc="114" dirty="0"/>
              <a:t>ransformation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1346200" y="4916423"/>
            <a:ext cx="216535" cy="33274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0700" y="4833620"/>
            <a:ext cx="3174365" cy="332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4800"/>
              </a:lnSpc>
              <a:spcBef>
                <a:spcPts val="95"/>
              </a:spcBef>
            </a:pPr>
            <a:r>
              <a:rPr sz="2800" spc="-110" dirty="0">
                <a:latin typeface="Arial"/>
                <a:cs typeface="Arial"/>
              </a:rPr>
              <a:t>Translates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origin </a:t>
            </a:r>
            <a:r>
              <a:rPr sz="2800" spc="-35" dirty="0">
                <a:latin typeface="Arial"/>
                <a:cs typeface="Arial"/>
              </a:rPr>
              <a:t>Rotates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0" dirty="0">
                <a:latin typeface="Arial"/>
                <a:cs typeface="Arial"/>
              </a:rPr>
              <a:t>Z </a:t>
            </a:r>
            <a:r>
              <a:rPr sz="2800" spc="-35" dirty="0">
                <a:latin typeface="Arial"/>
                <a:cs typeface="Arial"/>
              </a:rPr>
              <a:t>Rotates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Y </a:t>
            </a:r>
            <a:r>
              <a:rPr sz="2800" spc="-35" dirty="0">
                <a:latin typeface="Arial"/>
                <a:cs typeface="Arial"/>
              </a:rPr>
              <a:t>Rotates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(g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t)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To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315" dirty="0">
                <a:latin typeface="Arial"/>
                <a:cs typeface="Arial"/>
              </a:rPr>
              <a:t>X </a:t>
            </a:r>
            <a:r>
              <a:rPr sz="2800" spc="-45" dirty="0">
                <a:latin typeface="Arial"/>
                <a:cs typeface="Arial"/>
              </a:rPr>
              <a:t>Difficult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write!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900" y="2580658"/>
            <a:ext cx="7962265" cy="231267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8000" indent="-444500">
              <a:lnSpc>
                <a:spcPct val="100000"/>
              </a:lnSpc>
              <a:spcBef>
                <a:spcPts val="520"/>
              </a:spcBef>
              <a:buSzPct val="145312"/>
              <a:buChar char="•"/>
              <a:tabLst>
                <a:tab pos="508000" algn="l"/>
              </a:tabLst>
            </a:pPr>
            <a:r>
              <a:rPr sz="4800" spc="-44" baseline="1736" dirty="0">
                <a:latin typeface="Arial"/>
                <a:cs typeface="Arial"/>
              </a:rPr>
              <a:t>Transform</a:t>
            </a:r>
            <a:r>
              <a:rPr sz="4800" spc="-82" baseline="1736" dirty="0">
                <a:latin typeface="Arial"/>
                <a:cs typeface="Arial"/>
              </a:rPr>
              <a:t> </a:t>
            </a:r>
            <a:r>
              <a:rPr sz="4800" baseline="1736" dirty="0">
                <a:latin typeface="Arial"/>
                <a:cs typeface="Arial"/>
              </a:rPr>
              <a:t>the</a:t>
            </a:r>
            <a:r>
              <a:rPr sz="4800" spc="-75" baseline="1736" dirty="0">
                <a:latin typeface="Arial"/>
                <a:cs typeface="Arial"/>
              </a:rPr>
              <a:t> </a:t>
            </a:r>
            <a:r>
              <a:rPr sz="4800" baseline="1736" dirty="0">
                <a:latin typeface="Arial"/>
                <a:cs typeface="Arial"/>
              </a:rPr>
              <a:t>camera</a:t>
            </a:r>
            <a:r>
              <a:rPr sz="4800" spc="-82" baseline="1736" dirty="0">
                <a:latin typeface="Arial"/>
                <a:cs typeface="Arial"/>
              </a:rPr>
              <a:t> </a:t>
            </a:r>
            <a:r>
              <a:rPr sz="4800" spc="75" baseline="1736" dirty="0">
                <a:latin typeface="Arial"/>
                <a:cs typeface="Arial"/>
              </a:rPr>
              <a:t>by</a:t>
            </a:r>
            <a:r>
              <a:rPr sz="4800" spc="240" baseline="1736" dirty="0">
                <a:latin typeface="Arial"/>
                <a:cs typeface="Arial"/>
              </a:rPr>
              <a:t> </a:t>
            </a:r>
            <a:r>
              <a:rPr sz="3550" i="1" spc="215" dirty="0">
                <a:latin typeface="Meiryo UI"/>
                <a:cs typeface="Meiryo UI"/>
              </a:rPr>
              <a:t>M</a:t>
            </a:r>
            <a:r>
              <a:rPr sz="3750" i="1" spc="322" baseline="-12222" dirty="0">
                <a:latin typeface="Georgia"/>
                <a:cs typeface="Georgia"/>
              </a:rPr>
              <a:t>view</a:t>
            </a:r>
            <a:endParaRPr sz="3750" baseline="-12222">
              <a:latin typeface="Georgia"/>
              <a:cs typeface="Georgia"/>
            </a:endParaRPr>
          </a:p>
          <a:p>
            <a:pPr marL="508000">
              <a:lnSpc>
                <a:spcPct val="100000"/>
              </a:lnSpc>
              <a:spcBef>
                <a:spcPts val="450"/>
              </a:spcBef>
              <a:tabLst>
                <a:tab pos="951865" algn="l"/>
              </a:tabLst>
            </a:pPr>
            <a:r>
              <a:rPr sz="6075" spc="142" baseline="-5486" dirty="0">
                <a:latin typeface="Arial"/>
                <a:cs typeface="Arial"/>
              </a:rPr>
              <a:t>-</a:t>
            </a:r>
            <a:r>
              <a:rPr sz="6075" baseline="-5486" dirty="0">
                <a:latin typeface="Arial"/>
                <a:cs typeface="Arial"/>
              </a:rPr>
              <a:t>	</a:t>
            </a:r>
            <a:r>
              <a:rPr sz="2800" dirty="0">
                <a:latin typeface="Arial"/>
                <a:cs typeface="Arial"/>
              </a:rPr>
              <a:t>So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it’s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located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origin,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up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260" dirty="0">
                <a:latin typeface="Arial"/>
                <a:cs typeface="Arial"/>
              </a:rPr>
              <a:t>Y,</a:t>
            </a:r>
            <a:r>
              <a:rPr sz="2800" dirty="0">
                <a:latin typeface="Arial"/>
                <a:cs typeface="Arial"/>
              </a:rPr>
              <a:t> look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0" dirty="0">
                <a:latin typeface="Arial"/>
                <a:cs typeface="Arial"/>
              </a:rPr>
              <a:t>Z</a:t>
            </a:r>
            <a:endParaRPr sz="2800">
              <a:latin typeface="Arial"/>
              <a:cs typeface="Arial"/>
            </a:endParaRPr>
          </a:p>
          <a:p>
            <a:pPr marL="508000" indent="-444500">
              <a:lnSpc>
                <a:spcPct val="100000"/>
              </a:lnSpc>
              <a:spcBef>
                <a:spcPts val="3890"/>
              </a:spcBef>
              <a:buSzPct val="145312"/>
              <a:buChar char="•"/>
              <a:tabLst>
                <a:tab pos="508000" algn="l"/>
              </a:tabLst>
            </a:pPr>
            <a:r>
              <a:rPr sz="3200" dirty="0">
                <a:latin typeface="Arial"/>
                <a:cs typeface="Arial"/>
              </a:rPr>
              <a:t>M</a:t>
            </a:r>
            <a:r>
              <a:rPr sz="3150" baseline="-6613" dirty="0">
                <a:latin typeface="Arial"/>
                <a:cs typeface="Arial"/>
              </a:rPr>
              <a:t>view</a:t>
            </a:r>
            <a:r>
              <a:rPr sz="3150" spc="569" baseline="-66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8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math?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00903" y="6924044"/>
            <a:ext cx="972819" cy="1078230"/>
            <a:chOff x="8700903" y="6924044"/>
            <a:chExt cx="972819" cy="1078230"/>
          </a:xfrm>
        </p:grpSpPr>
        <p:sp>
          <p:nvSpPr>
            <p:cNvPr id="7" name="object 7"/>
            <p:cNvSpPr/>
            <p:nvPr/>
          </p:nvSpPr>
          <p:spPr>
            <a:xfrm>
              <a:off x="8719953" y="6943094"/>
              <a:ext cx="934719" cy="1040130"/>
            </a:xfrm>
            <a:custGeom>
              <a:avLst/>
              <a:gdLst/>
              <a:ahLst/>
              <a:cxnLst/>
              <a:rect l="l" t="t" r="r" b="b"/>
              <a:pathLst>
                <a:path w="934720" h="1040129">
                  <a:moveTo>
                    <a:pt x="71023" y="181438"/>
                  </a:moveTo>
                  <a:lnTo>
                    <a:pt x="126912" y="155230"/>
                  </a:lnTo>
                  <a:lnTo>
                    <a:pt x="182336" y="129546"/>
                  </a:lnTo>
                  <a:lnTo>
                    <a:pt x="236812" y="104861"/>
                  </a:lnTo>
                  <a:lnTo>
                    <a:pt x="289856" y="81651"/>
                  </a:lnTo>
                  <a:lnTo>
                    <a:pt x="340987" y="60392"/>
                  </a:lnTo>
                  <a:lnTo>
                    <a:pt x="389719" y="41559"/>
                  </a:lnTo>
                  <a:lnTo>
                    <a:pt x="435572" y="25628"/>
                  </a:lnTo>
                  <a:lnTo>
                    <a:pt x="478060" y="13074"/>
                  </a:lnTo>
                  <a:lnTo>
                    <a:pt x="516702" y="4373"/>
                  </a:lnTo>
                  <a:lnTo>
                    <a:pt x="551013" y="0"/>
                  </a:lnTo>
                  <a:lnTo>
                    <a:pt x="580512" y="430"/>
                  </a:lnTo>
                  <a:lnTo>
                    <a:pt x="604714" y="6141"/>
                  </a:lnTo>
                  <a:lnTo>
                    <a:pt x="623439" y="21989"/>
                  </a:lnTo>
                  <a:lnTo>
                    <a:pt x="630124" y="47831"/>
                  </a:lnTo>
                  <a:lnTo>
                    <a:pt x="627546" y="81742"/>
                  </a:lnTo>
                  <a:lnTo>
                    <a:pt x="618485" y="121795"/>
                  </a:lnTo>
                  <a:lnTo>
                    <a:pt x="605720" y="166067"/>
                  </a:lnTo>
                  <a:lnTo>
                    <a:pt x="592029" y="212632"/>
                  </a:lnTo>
                  <a:lnTo>
                    <a:pt x="580192" y="259565"/>
                  </a:lnTo>
                  <a:lnTo>
                    <a:pt x="572987" y="304941"/>
                  </a:lnTo>
                  <a:lnTo>
                    <a:pt x="573193" y="346835"/>
                  </a:lnTo>
                  <a:lnTo>
                    <a:pt x="583589" y="383321"/>
                  </a:lnTo>
                  <a:lnTo>
                    <a:pt x="605957" y="415504"/>
                  </a:lnTo>
                  <a:lnTo>
                    <a:pt x="638399" y="446008"/>
                  </a:lnTo>
                  <a:lnTo>
                    <a:pt x="678172" y="475188"/>
                  </a:lnTo>
                  <a:lnTo>
                    <a:pt x="722537" y="503397"/>
                  </a:lnTo>
                  <a:lnTo>
                    <a:pt x="768750" y="530992"/>
                  </a:lnTo>
                  <a:lnTo>
                    <a:pt x="814072" y="558326"/>
                  </a:lnTo>
                  <a:lnTo>
                    <a:pt x="855761" y="585754"/>
                  </a:lnTo>
                  <a:lnTo>
                    <a:pt x="891075" y="613630"/>
                  </a:lnTo>
                  <a:lnTo>
                    <a:pt x="917273" y="642310"/>
                  </a:lnTo>
                  <a:lnTo>
                    <a:pt x="934434" y="713101"/>
                  </a:lnTo>
                  <a:lnTo>
                    <a:pt x="925483" y="758181"/>
                  </a:lnTo>
                  <a:lnTo>
                    <a:pt x="906754" y="805226"/>
                  </a:lnTo>
                  <a:lnTo>
                    <a:pt x="880244" y="852077"/>
                  </a:lnTo>
                  <a:lnTo>
                    <a:pt x="847949" y="896572"/>
                  </a:lnTo>
                  <a:lnTo>
                    <a:pt x="811863" y="936550"/>
                  </a:lnTo>
                  <a:lnTo>
                    <a:pt x="773983" y="969851"/>
                  </a:lnTo>
                  <a:lnTo>
                    <a:pt x="736304" y="994313"/>
                  </a:lnTo>
                  <a:lnTo>
                    <a:pt x="698952" y="1010341"/>
                  </a:lnTo>
                  <a:lnTo>
                    <a:pt x="654149" y="1023611"/>
                  </a:lnTo>
                  <a:lnTo>
                    <a:pt x="604338" y="1033436"/>
                  </a:lnTo>
                  <a:lnTo>
                    <a:pt x="551961" y="1039127"/>
                  </a:lnTo>
                  <a:lnTo>
                    <a:pt x="499461" y="1039995"/>
                  </a:lnTo>
                  <a:lnTo>
                    <a:pt x="449281" y="1035352"/>
                  </a:lnTo>
                  <a:lnTo>
                    <a:pt x="403863" y="1024508"/>
                  </a:lnTo>
                  <a:lnTo>
                    <a:pt x="365651" y="1006775"/>
                  </a:lnTo>
                  <a:lnTo>
                    <a:pt x="337086" y="981465"/>
                  </a:lnTo>
                  <a:lnTo>
                    <a:pt x="315235" y="914257"/>
                  </a:lnTo>
                  <a:lnTo>
                    <a:pt x="313729" y="868951"/>
                  </a:lnTo>
                  <a:lnTo>
                    <a:pt x="316431" y="818252"/>
                  </a:lnTo>
                  <a:lnTo>
                    <a:pt x="321790" y="763966"/>
                  </a:lnTo>
                  <a:lnTo>
                    <a:pt x="328252" y="707900"/>
                  </a:lnTo>
                  <a:lnTo>
                    <a:pt x="334264" y="651859"/>
                  </a:lnTo>
                  <a:lnTo>
                    <a:pt x="338274" y="597650"/>
                  </a:lnTo>
                  <a:lnTo>
                    <a:pt x="338728" y="547080"/>
                  </a:lnTo>
                  <a:lnTo>
                    <a:pt x="334074" y="501954"/>
                  </a:lnTo>
                  <a:lnTo>
                    <a:pt x="322758" y="464078"/>
                  </a:lnTo>
                  <a:lnTo>
                    <a:pt x="297968" y="425862"/>
                  </a:lnTo>
                  <a:lnTo>
                    <a:pt x="262830" y="392927"/>
                  </a:lnTo>
                  <a:lnTo>
                    <a:pt x="220594" y="364466"/>
                  </a:lnTo>
                  <a:lnTo>
                    <a:pt x="174507" y="339673"/>
                  </a:lnTo>
                  <a:lnTo>
                    <a:pt x="127817" y="317743"/>
                  </a:lnTo>
                  <a:lnTo>
                    <a:pt x="83773" y="297868"/>
                  </a:lnTo>
                  <a:lnTo>
                    <a:pt x="45624" y="279244"/>
                  </a:lnTo>
                  <a:lnTo>
                    <a:pt x="16616" y="261064"/>
                  </a:lnTo>
                  <a:lnTo>
                    <a:pt x="0" y="242523"/>
                  </a:lnTo>
                  <a:lnTo>
                    <a:pt x="2796" y="210249"/>
                  </a:lnTo>
                  <a:lnTo>
                    <a:pt x="34690" y="182040"/>
                  </a:lnTo>
                  <a:lnTo>
                    <a:pt x="80507" y="158257"/>
                  </a:lnTo>
                  <a:lnTo>
                    <a:pt x="125073" y="139263"/>
                  </a:lnTo>
                  <a:lnTo>
                    <a:pt x="153215" y="12542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0938" y="7452345"/>
              <a:ext cx="187363" cy="17005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010921" y="6559448"/>
            <a:ext cx="1834514" cy="1734185"/>
            <a:chOff x="6010921" y="6559448"/>
            <a:chExt cx="1834514" cy="1734185"/>
          </a:xfrm>
        </p:grpSpPr>
        <p:sp>
          <p:nvSpPr>
            <p:cNvPr id="10" name="object 10"/>
            <p:cNvSpPr/>
            <p:nvPr/>
          </p:nvSpPr>
          <p:spPr>
            <a:xfrm>
              <a:off x="6647818" y="7570799"/>
              <a:ext cx="1073150" cy="5715"/>
            </a:xfrm>
            <a:custGeom>
              <a:avLst/>
              <a:gdLst/>
              <a:ahLst/>
              <a:cxnLst/>
              <a:rect l="l" t="t" r="r" b="b"/>
              <a:pathLst>
                <a:path w="1073150" h="5715">
                  <a:moveTo>
                    <a:pt x="0" y="0"/>
                  </a:moveTo>
                  <a:lnTo>
                    <a:pt x="1054014" y="0"/>
                  </a:lnTo>
                  <a:lnTo>
                    <a:pt x="1073064" y="0"/>
                  </a:lnTo>
                </a:path>
              </a:pathLst>
            </a:custGeom>
            <a:ln w="38100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24794" y="7516267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617" y="0"/>
                  </a:moveTo>
                  <a:lnTo>
                    <a:pt x="0" y="120140"/>
                  </a:lnTo>
                  <a:lnTo>
                    <a:pt x="120449" y="6068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56073" y="6683820"/>
              <a:ext cx="6350" cy="866775"/>
            </a:xfrm>
            <a:custGeom>
              <a:avLst/>
              <a:gdLst/>
              <a:ahLst/>
              <a:cxnLst/>
              <a:rect l="l" t="t" r="r" b="b"/>
              <a:pathLst>
                <a:path w="6350" h="866775">
                  <a:moveTo>
                    <a:pt x="0" y="866672"/>
                  </a:moveTo>
                  <a:lnTo>
                    <a:pt x="6090" y="19049"/>
                  </a:lnTo>
                  <a:lnTo>
                    <a:pt x="6227" y="0"/>
                  </a:lnTo>
                </a:path>
              </a:pathLst>
            </a:custGeom>
            <a:ln w="38100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02262" y="655944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60933" y="0"/>
                  </a:moveTo>
                  <a:lnTo>
                    <a:pt x="0" y="119706"/>
                  </a:lnTo>
                  <a:lnTo>
                    <a:pt x="120139" y="120569"/>
                  </a:lnTo>
                  <a:lnTo>
                    <a:pt x="60933" y="0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0507" y="7477870"/>
              <a:ext cx="187363" cy="17005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092266" y="7593083"/>
              <a:ext cx="524510" cy="606425"/>
            </a:xfrm>
            <a:custGeom>
              <a:avLst/>
              <a:gdLst/>
              <a:ahLst/>
              <a:cxnLst/>
              <a:rect l="l" t="t" r="r" b="b"/>
              <a:pathLst>
                <a:path w="524509" h="606425">
                  <a:moveTo>
                    <a:pt x="524155" y="0"/>
                  </a:moveTo>
                  <a:lnTo>
                    <a:pt x="12459" y="591848"/>
                  </a:lnTo>
                  <a:lnTo>
                    <a:pt x="0" y="606259"/>
                  </a:lnTo>
                </a:path>
              </a:pathLst>
            </a:custGeom>
            <a:ln w="38099">
              <a:solidFill>
                <a:srgbClr val="1DB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10921" y="8163259"/>
              <a:ext cx="124460" cy="130175"/>
            </a:xfrm>
            <a:custGeom>
              <a:avLst/>
              <a:gdLst/>
              <a:ahLst/>
              <a:cxnLst/>
              <a:rect l="l" t="t" r="r" b="b"/>
              <a:pathLst>
                <a:path w="124460" h="130175">
                  <a:moveTo>
                    <a:pt x="33134" y="0"/>
                  </a:moveTo>
                  <a:lnTo>
                    <a:pt x="0" y="130171"/>
                  </a:lnTo>
                  <a:lnTo>
                    <a:pt x="124018" y="78574"/>
                  </a:lnTo>
                  <a:lnTo>
                    <a:pt x="33134" y="0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565900" y="6045200"/>
            <a:ext cx="223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40400" y="8242300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62900" y="765810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-</a:t>
            </a:r>
            <a:r>
              <a:rPr sz="2400" spc="20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489556" y="5608614"/>
            <a:ext cx="710565" cy="1070610"/>
            <a:chOff x="11489556" y="5608614"/>
            <a:chExt cx="710565" cy="1070610"/>
          </a:xfrm>
        </p:grpSpPr>
        <p:sp>
          <p:nvSpPr>
            <p:cNvPr id="21" name="object 21"/>
            <p:cNvSpPr/>
            <p:nvPr/>
          </p:nvSpPr>
          <p:spPr>
            <a:xfrm>
              <a:off x="11508606" y="5627664"/>
              <a:ext cx="672465" cy="1032510"/>
            </a:xfrm>
            <a:custGeom>
              <a:avLst/>
              <a:gdLst/>
              <a:ahLst/>
              <a:cxnLst/>
              <a:rect l="l" t="t" r="r" b="b"/>
              <a:pathLst>
                <a:path w="672465" h="1032509">
                  <a:moveTo>
                    <a:pt x="89883" y="17214"/>
                  </a:moveTo>
                  <a:lnTo>
                    <a:pt x="151605" y="16361"/>
                  </a:lnTo>
                  <a:lnTo>
                    <a:pt x="212689" y="15794"/>
                  </a:lnTo>
                  <a:lnTo>
                    <a:pt x="272496" y="15747"/>
                  </a:lnTo>
                  <a:lnTo>
                    <a:pt x="330392" y="16454"/>
                  </a:lnTo>
                  <a:lnTo>
                    <a:pt x="385740" y="18149"/>
                  </a:lnTo>
                  <a:lnTo>
                    <a:pt x="437903" y="21068"/>
                  </a:lnTo>
                  <a:lnTo>
                    <a:pt x="486247" y="25443"/>
                  </a:lnTo>
                  <a:lnTo>
                    <a:pt x="530134" y="31510"/>
                  </a:lnTo>
                  <a:lnTo>
                    <a:pt x="568928" y="39503"/>
                  </a:lnTo>
                  <a:lnTo>
                    <a:pt x="628695" y="62201"/>
                  </a:lnTo>
                  <a:lnTo>
                    <a:pt x="658927" y="99532"/>
                  </a:lnTo>
                  <a:lnTo>
                    <a:pt x="654370" y="125833"/>
                  </a:lnTo>
                  <a:lnTo>
                    <a:pt x="638049" y="155669"/>
                  </a:lnTo>
                  <a:lnTo>
                    <a:pt x="613291" y="188432"/>
                  </a:lnTo>
                  <a:lnTo>
                    <a:pt x="583419" y="223512"/>
                  </a:lnTo>
                  <a:lnTo>
                    <a:pt x="551758" y="260300"/>
                  </a:lnTo>
                  <a:lnTo>
                    <a:pt x="521636" y="298187"/>
                  </a:lnTo>
                  <a:lnTo>
                    <a:pt x="496375" y="336564"/>
                  </a:lnTo>
                  <a:lnTo>
                    <a:pt x="479302" y="374822"/>
                  </a:lnTo>
                  <a:lnTo>
                    <a:pt x="473742" y="412350"/>
                  </a:lnTo>
                  <a:lnTo>
                    <a:pt x="480863" y="450891"/>
                  </a:lnTo>
                  <a:lnTo>
                    <a:pt x="497855" y="492052"/>
                  </a:lnTo>
                  <a:lnTo>
                    <a:pt x="522073" y="535027"/>
                  </a:lnTo>
                  <a:lnTo>
                    <a:pt x="550874" y="579010"/>
                  </a:lnTo>
                  <a:lnTo>
                    <a:pt x="581614" y="623194"/>
                  </a:lnTo>
                  <a:lnTo>
                    <a:pt x="611648" y="666773"/>
                  </a:lnTo>
                  <a:lnTo>
                    <a:pt x="638333" y="708941"/>
                  </a:lnTo>
                  <a:lnTo>
                    <a:pt x="659025" y="748892"/>
                  </a:lnTo>
                  <a:lnTo>
                    <a:pt x="671079" y="785818"/>
                  </a:lnTo>
                  <a:lnTo>
                    <a:pt x="671852" y="818914"/>
                  </a:lnTo>
                  <a:lnTo>
                    <a:pt x="657549" y="857392"/>
                  </a:lnTo>
                  <a:lnTo>
                    <a:pt x="630819" y="894779"/>
                  </a:lnTo>
                  <a:lnTo>
                    <a:pt x="594371" y="929930"/>
                  </a:lnTo>
                  <a:lnTo>
                    <a:pt x="550913" y="961696"/>
                  </a:lnTo>
                  <a:lnTo>
                    <a:pt x="503153" y="988933"/>
                  </a:lnTo>
                  <a:lnTo>
                    <a:pt x="453801" y="1010492"/>
                  </a:lnTo>
                  <a:lnTo>
                    <a:pt x="405565" y="1025228"/>
                  </a:lnTo>
                  <a:lnTo>
                    <a:pt x="361154" y="1031993"/>
                  </a:lnTo>
                  <a:lnTo>
                    <a:pt x="320516" y="1031208"/>
                  </a:lnTo>
                  <a:lnTo>
                    <a:pt x="274225" y="1024840"/>
                  </a:lnTo>
                  <a:lnTo>
                    <a:pt x="224790" y="1013269"/>
                  </a:lnTo>
                  <a:lnTo>
                    <a:pt x="174721" y="996875"/>
                  </a:lnTo>
                  <a:lnTo>
                    <a:pt x="126527" y="976035"/>
                  </a:lnTo>
                  <a:lnTo>
                    <a:pt x="82717" y="951129"/>
                  </a:lnTo>
                  <a:lnTo>
                    <a:pt x="45801" y="922535"/>
                  </a:lnTo>
                  <a:lnTo>
                    <a:pt x="18289" y="890634"/>
                  </a:lnTo>
                  <a:lnTo>
                    <a:pt x="2690" y="855802"/>
                  </a:lnTo>
                  <a:lnTo>
                    <a:pt x="1392" y="823278"/>
                  </a:lnTo>
                  <a:lnTo>
                    <a:pt x="10470" y="785561"/>
                  </a:lnTo>
                  <a:lnTo>
                    <a:pt x="27764" y="743659"/>
                  </a:lnTo>
                  <a:lnTo>
                    <a:pt x="51116" y="698577"/>
                  </a:lnTo>
                  <a:lnTo>
                    <a:pt x="78365" y="651320"/>
                  </a:lnTo>
                  <a:lnTo>
                    <a:pt x="107353" y="602896"/>
                  </a:lnTo>
                  <a:lnTo>
                    <a:pt x="135921" y="554310"/>
                  </a:lnTo>
                  <a:lnTo>
                    <a:pt x="161909" y="506569"/>
                  </a:lnTo>
                  <a:lnTo>
                    <a:pt x="183159" y="460677"/>
                  </a:lnTo>
                  <a:lnTo>
                    <a:pt x="197511" y="417642"/>
                  </a:lnTo>
                  <a:lnTo>
                    <a:pt x="202805" y="378468"/>
                  </a:lnTo>
                  <a:lnTo>
                    <a:pt x="195963" y="333433"/>
                  </a:lnTo>
                  <a:lnTo>
                    <a:pt x="177516" y="288946"/>
                  </a:lnTo>
                  <a:lnTo>
                    <a:pt x="150758" y="245610"/>
                  </a:lnTo>
                  <a:lnTo>
                    <a:pt x="118979" y="204031"/>
                  </a:lnTo>
                  <a:lnTo>
                    <a:pt x="85472" y="164812"/>
                  </a:lnTo>
                  <a:lnTo>
                    <a:pt x="53529" y="128556"/>
                  </a:lnTo>
                  <a:lnTo>
                    <a:pt x="26441" y="95868"/>
                  </a:lnTo>
                  <a:lnTo>
                    <a:pt x="7501" y="67352"/>
                  </a:lnTo>
                  <a:lnTo>
                    <a:pt x="0" y="43610"/>
                  </a:lnTo>
                  <a:lnTo>
                    <a:pt x="15845" y="15356"/>
                  </a:lnTo>
                  <a:lnTo>
                    <a:pt x="56529" y="2793"/>
                  </a:lnTo>
                  <a:lnTo>
                    <a:pt x="108075" y="0"/>
                  </a:lnTo>
                  <a:lnTo>
                    <a:pt x="156508" y="1055"/>
                  </a:lnTo>
                  <a:lnTo>
                    <a:pt x="187853" y="38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28434" y="6116377"/>
              <a:ext cx="190166" cy="166676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8583761" y="4253307"/>
            <a:ext cx="1966595" cy="1419225"/>
            <a:chOff x="8583761" y="4253307"/>
            <a:chExt cx="1966595" cy="1419225"/>
          </a:xfrm>
        </p:grpSpPr>
        <p:sp>
          <p:nvSpPr>
            <p:cNvPr id="24" name="object 24"/>
            <p:cNvSpPr/>
            <p:nvPr/>
          </p:nvSpPr>
          <p:spPr>
            <a:xfrm>
              <a:off x="9461822" y="5168492"/>
              <a:ext cx="975994" cy="447675"/>
            </a:xfrm>
            <a:custGeom>
              <a:avLst/>
              <a:gdLst/>
              <a:ahLst/>
              <a:cxnLst/>
              <a:rect l="l" t="t" r="r" b="b"/>
              <a:pathLst>
                <a:path w="975995" h="447675">
                  <a:moveTo>
                    <a:pt x="0" y="0"/>
                  </a:moveTo>
                  <a:lnTo>
                    <a:pt x="958148" y="439201"/>
                  </a:lnTo>
                  <a:lnTo>
                    <a:pt x="975465" y="447139"/>
                  </a:lnTo>
                </a:path>
              </a:pathLst>
            </a:custGeom>
            <a:ln w="38099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416105" y="5562789"/>
              <a:ext cx="134620" cy="109220"/>
            </a:xfrm>
            <a:custGeom>
              <a:avLst/>
              <a:gdLst/>
              <a:ahLst/>
              <a:cxnLst/>
              <a:rect l="l" t="t" r="r" b="b"/>
              <a:pathLst>
                <a:path w="134620" h="109220">
                  <a:moveTo>
                    <a:pt x="50062" y="0"/>
                  </a:moveTo>
                  <a:lnTo>
                    <a:pt x="0" y="109213"/>
                  </a:lnTo>
                  <a:lnTo>
                    <a:pt x="134246" y="104669"/>
                  </a:lnTo>
                  <a:lnTo>
                    <a:pt x="50062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77711" y="4366264"/>
              <a:ext cx="363220" cy="787400"/>
            </a:xfrm>
            <a:custGeom>
              <a:avLst/>
              <a:gdLst/>
              <a:ahLst/>
              <a:cxnLst/>
              <a:rect l="l" t="t" r="r" b="b"/>
              <a:pathLst>
                <a:path w="363220" h="787400">
                  <a:moveTo>
                    <a:pt x="0" y="787126"/>
                  </a:moveTo>
                  <a:lnTo>
                    <a:pt x="354783" y="17301"/>
                  </a:lnTo>
                  <a:lnTo>
                    <a:pt x="362756" y="0"/>
                  </a:lnTo>
                </a:path>
              </a:pathLst>
            </a:custGeom>
            <a:ln w="38100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787684" y="4253307"/>
              <a:ext cx="109220" cy="134620"/>
            </a:xfrm>
            <a:custGeom>
              <a:avLst/>
              <a:gdLst/>
              <a:ahLst/>
              <a:cxnLst/>
              <a:rect l="l" t="t" r="r" b="b"/>
              <a:pathLst>
                <a:path w="109220" h="134620">
                  <a:moveTo>
                    <a:pt x="104841" y="0"/>
                  </a:moveTo>
                  <a:lnTo>
                    <a:pt x="0" y="83969"/>
                  </a:lnTo>
                  <a:lnTo>
                    <a:pt x="109112" y="134255"/>
                  </a:lnTo>
                  <a:lnTo>
                    <a:pt x="104841" y="0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66688" y="5076458"/>
              <a:ext cx="190166" cy="16667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696646" y="5175862"/>
              <a:ext cx="727710" cy="336550"/>
            </a:xfrm>
            <a:custGeom>
              <a:avLst/>
              <a:gdLst/>
              <a:ahLst/>
              <a:cxnLst/>
              <a:rect l="l" t="t" r="r" b="b"/>
              <a:pathLst>
                <a:path w="727709" h="336550">
                  <a:moveTo>
                    <a:pt x="727386" y="0"/>
                  </a:moveTo>
                  <a:lnTo>
                    <a:pt x="17289" y="328452"/>
                  </a:lnTo>
                  <a:lnTo>
                    <a:pt x="0" y="336450"/>
                  </a:lnTo>
                </a:path>
              </a:pathLst>
            </a:custGeom>
            <a:ln w="38099">
              <a:solidFill>
                <a:srgbClr val="1DB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83761" y="5459567"/>
              <a:ext cx="134620" cy="109220"/>
            </a:xfrm>
            <a:custGeom>
              <a:avLst/>
              <a:gdLst/>
              <a:ahLst/>
              <a:cxnLst/>
              <a:rect l="l" t="t" r="r" b="b"/>
              <a:pathLst>
                <a:path w="134620" h="109220">
                  <a:moveTo>
                    <a:pt x="83823" y="0"/>
                  </a:moveTo>
                  <a:lnTo>
                    <a:pt x="0" y="104959"/>
                  </a:lnTo>
                  <a:lnTo>
                    <a:pt x="134261" y="109042"/>
                  </a:lnTo>
                  <a:lnTo>
                    <a:pt x="83823" y="0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32" name="object 32"/>
          <p:cNvSpPr txBox="1"/>
          <p:nvPr/>
        </p:nvSpPr>
        <p:spPr>
          <a:xfrm>
            <a:off x="10734850" y="5075260"/>
            <a:ext cx="26924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-2039" dirty="0">
                <a:latin typeface="Meiryo UI"/>
                <a:cs typeface="Meiryo UI"/>
              </a:rPr>
              <a:t>g</a:t>
            </a:r>
            <a:r>
              <a:rPr sz="3550" spc="-30" dirty="0">
                <a:latin typeface="MingLiU_HKSCS-ExtB"/>
                <a:cs typeface="MingLiU_HKSCS-ExtB"/>
              </a:rPr>
              <a:t>ˆ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83144" y="3711512"/>
            <a:ext cx="31051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5325" i="1" spc="-1979" baseline="-10172" dirty="0">
                <a:latin typeface="Meiryo UI"/>
                <a:cs typeface="Meiryo UI"/>
              </a:rPr>
              <a:t>t</a:t>
            </a:r>
            <a:r>
              <a:rPr sz="3550" spc="-15" dirty="0">
                <a:latin typeface="MingLiU_HKSCS-ExtB"/>
                <a:cs typeface="MingLiU_HKSCS-ExtB"/>
              </a:rPr>
              <a:t>ˆ</a:t>
            </a:r>
            <a:endParaRPr sz="3550">
              <a:latin typeface="MingLiU_HKSCS-ExtB"/>
              <a:cs typeface="MingLiU_HKSCS-ExtB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8">
                <a:extLst>
                  <a:ext uri="{FF2B5EF4-FFF2-40B4-BE49-F238E27FC236}">
                    <a16:creationId xmlns:a16="http://schemas.microsoft.com/office/drawing/2014/main" id="{EE996189-F991-7CC8-E4F8-92A70312CE31}"/>
                  </a:ext>
                </a:extLst>
              </p:cNvPr>
              <p:cNvSpPr txBox="1"/>
              <p:nvPr/>
            </p:nvSpPr>
            <p:spPr>
              <a:xfrm>
                <a:off x="8598256" y="4758265"/>
                <a:ext cx="593496" cy="707886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7" name="ZoneTexte 38">
                <a:extLst>
                  <a:ext uri="{FF2B5EF4-FFF2-40B4-BE49-F238E27FC236}">
                    <a16:creationId xmlns:a16="http://schemas.microsoft.com/office/drawing/2014/main" id="{EE996189-F991-7CC8-E4F8-92A70312C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256" y="4758265"/>
                <a:ext cx="593496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00" y="9331553"/>
            <a:ext cx="12543790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  <a:tabLst>
                <a:tab pos="9829800" algn="l"/>
              </a:tabLst>
            </a:pPr>
            <a:r>
              <a:rPr sz="1600" spc="-10" dirty="0">
                <a:latin typeface="Arial"/>
                <a:cs typeface="Arial"/>
              </a:rPr>
              <a:t>GAMES101</a:t>
            </a:r>
            <a:r>
              <a:rPr sz="1600" dirty="0">
                <a:latin typeface="Arial"/>
                <a:cs typeface="Arial"/>
              </a:rPr>
              <a:t>	Lingqi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Yan,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UC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Santa</a:t>
            </a:r>
            <a:r>
              <a:rPr sz="1600" spc="-10" dirty="0">
                <a:latin typeface="Arial"/>
                <a:cs typeface="Arial"/>
              </a:rPr>
              <a:t> Barbara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8400"/>
            <a:ext cx="13004800" cy="7315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706" rIns="0" bIns="0" rtlCol="0">
            <a:spAutoFit/>
          </a:bodyPr>
          <a:lstStyle/>
          <a:p>
            <a:pPr marL="868044">
              <a:lnSpc>
                <a:spcPct val="100000"/>
              </a:lnSpc>
              <a:spcBef>
                <a:spcPts val="100"/>
              </a:spcBef>
            </a:pPr>
            <a:r>
              <a:rPr sz="8000" b="0" spc="50" dirty="0">
                <a:latin typeface="Arial"/>
                <a:cs typeface="Arial"/>
              </a:rPr>
              <a:t>Why</a:t>
            </a:r>
            <a:r>
              <a:rPr sz="8000" b="0" spc="10" dirty="0">
                <a:latin typeface="Arial"/>
                <a:cs typeface="Arial"/>
              </a:rPr>
              <a:t> </a:t>
            </a:r>
            <a:r>
              <a:rPr sz="8000" b="0" spc="-640" dirty="0">
                <a:latin typeface="Arial"/>
                <a:cs typeface="Arial"/>
              </a:rPr>
              <a:t>T</a:t>
            </a:r>
            <a:r>
              <a:rPr sz="8000" b="0" spc="125" dirty="0">
                <a:latin typeface="Arial"/>
                <a:cs typeface="Arial"/>
              </a:rPr>
              <a:t>ransformation?</a:t>
            </a:r>
            <a:endParaRPr sz="8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700" y="8902700"/>
            <a:ext cx="38347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Modeling:</a:t>
            </a: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translation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200" y="930910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237" rIns="0" bIns="0" rtlCol="0">
            <a:spAutoFit/>
          </a:bodyPr>
          <a:lstStyle/>
          <a:p>
            <a:pPr marL="715645">
              <a:lnSpc>
                <a:spcPct val="100000"/>
              </a:lnSpc>
              <a:spcBef>
                <a:spcPts val="100"/>
              </a:spcBef>
            </a:pPr>
            <a:r>
              <a:rPr sz="5800" dirty="0"/>
              <a:t>View</a:t>
            </a:r>
            <a:r>
              <a:rPr sz="5800" spc="85" dirty="0"/>
              <a:t> </a:t>
            </a:r>
            <a:r>
              <a:rPr sz="5800" spc="415" dirty="0"/>
              <a:t>/</a:t>
            </a:r>
            <a:r>
              <a:rPr sz="5800" spc="90" dirty="0"/>
              <a:t> </a:t>
            </a:r>
            <a:r>
              <a:rPr sz="5800" dirty="0"/>
              <a:t>Camera</a:t>
            </a:r>
            <a:r>
              <a:rPr sz="5800" spc="90" dirty="0"/>
              <a:t> </a:t>
            </a:r>
            <a:r>
              <a:rPr sz="5800" spc="-440" dirty="0"/>
              <a:t>T</a:t>
            </a:r>
            <a:r>
              <a:rPr sz="5800" spc="114" dirty="0"/>
              <a:t>ransformation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2892450" y="2362200"/>
            <a:ext cx="15995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in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math?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2353193"/>
            <a:ext cx="1659889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20370" indent="-382905">
              <a:lnSpc>
                <a:spcPct val="100000"/>
              </a:lnSpc>
              <a:spcBef>
                <a:spcPts val="135"/>
              </a:spcBef>
              <a:buSzPct val="130985"/>
              <a:buFont typeface="Arial"/>
              <a:buChar char="•"/>
              <a:tabLst>
                <a:tab pos="421005" algn="l"/>
              </a:tabLst>
            </a:pPr>
            <a:r>
              <a:rPr sz="5325" i="1" spc="322" baseline="8607" dirty="0">
                <a:latin typeface="Meiryo UI"/>
                <a:cs typeface="Meiryo UI"/>
              </a:rPr>
              <a:t>M</a:t>
            </a:r>
            <a:r>
              <a:rPr sz="2500" i="1" spc="215" dirty="0">
                <a:latin typeface="Georgia"/>
                <a:cs typeface="Georgia"/>
              </a:rPr>
              <a:t>view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700" y="2947923"/>
            <a:ext cx="216535" cy="1346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5800" y="2834812"/>
            <a:ext cx="5074285" cy="136398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70"/>
              </a:spcBef>
              <a:tabLst>
                <a:tab pos="1738630" algn="l"/>
                <a:tab pos="2858135" algn="l"/>
              </a:tabLst>
            </a:pPr>
            <a:r>
              <a:rPr sz="2800" spc="-35" dirty="0">
                <a:latin typeface="Arial"/>
                <a:cs typeface="Arial"/>
              </a:rPr>
              <a:t>Let’s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write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950" i="1" spc="165" dirty="0">
                <a:latin typeface="Meiryo UI"/>
                <a:cs typeface="Meiryo UI"/>
              </a:rPr>
              <a:t>M</a:t>
            </a:r>
            <a:r>
              <a:rPr sz="3075" i="1" spc="247" baseline="-12195" dirty="0">
                <a:latin typeface="Georgia"/>
                <a:cs typeface="Georgia"/>
              </a:rPr>
              <a:t>view</a:t>
            </a:r>
            <a:r>
              <a:rPr sz="3075" i="1" baseline="-12195" dirty="0">
                <a:latin typeface="Georgia"/>
                <a:cs typeface="Georgia"/>
              </a:rPr>
              <a:t>	</a:t>
            </a:r>
            <a:r>
              <a:rPr sz="2950" spc="740" dirty="0">
                <a:latin typeface="Trebuchet MS"/>
                <a:cs typeface="Trebuchet MS"/>
              </a:rPr>
              <a:t>=</a:t>
            </a:r>
            <a:r>
              <a:rPr sz="2950" spc="-65" dirty="0">
                <a:latin typeface="Trebuchet MS"/>
                <a:cs typeface="Trebuchet MS"/>
              </a:rPr>
              <a:t> </a:t>
            </a:r>
            <a:r>
              <a:rPr sz="2950" i="1" spc="150" dirty="0">
                <a:latin typeface="Meiryo UI"/>
                <a:cs typeface="Meiryo UI"/>
              </a:rPr>
              <a:t>R</a:t>
            </a:r>
            <a:r>
              <a:rPr sz="3075" i="1" spc="225" baseline="-12195" dirty="0">
                <a:latin typeface="Georgia"/>
                <a:cs typeface="Georgia"/>
              </a:rPr>
              <a:t>view</a:t>
            </a:r>
            <a:r>
              <a:rPr sz="3075" i="1" spc="-434" baseline="-12195" dirty="0">
                <a:latin typeface="Georgia"/>
                <a:cs typeface="Georgia"/>
              </a:rPr>
              <a:t> </a:t>
            </a:r>
            <a:r>
              <a:rPr sz="2950" i="1" spc="65" dirty="0">
                <a:latin typeface="Meiryo UI"/>
                <a:cs typeface="Meiryo UI"/>
              </a:rPr>
              <a:t>T</a:t>
            </a:r>
            <a:r>
              <a:rPr sz="3075" i="1" spc="97" baseline="-12195" dirty="0">
                <a:latin typeface="Georgia"/>
                <a:cs typeface="Georgia"/>
              </a:rPr>
              <a:t>view</a:t>
            </a:r>
            <a:endParaRPr sz="3075" baseline="-12195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1764"/>
              </a:spcBef>
            </a:pPr>
            <a:r>
              <a:rPr sz="2800" spc="-110" dirty="0">
                <a:latin typeface="Arial"/>
                <a:cs typeface="Arial"/>
              </a:rPr>
              <a:t>Translate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origin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6700" y="5589523"/>
            <a:ext cx="216535" cy="1346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1200" y="5494020"/>
            <a:ext cx="8265795" cy="1346200"/>
          </a:xfrm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sz="2800" spc="-30" dirty="0">
                <a:latin typeface="Arial"/>
                <a:cs typeface="Arial"/>
              </a:rPr>
              <a:t>Rotate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-Z,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260" dirty="0">
                <a:latin typeface="Arial"/>
                <a:cs typeface="Arial"/>
              </a:rPr>
              <a:t>Y,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(g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30" dirty="0">
                <a:latin typeface="Arial"/>
                <a:cs typeface="Arial"/>
              </a:rPr>
              <a:t> t) </a:t>
            </a:r>
            <a:r>
              <a:rPr sz="2800" spc="-250" dirty="0">
                <a:latin typeface="Arial"/>
                <a:cs typeface="Arial"/>
              </a:rPr>
              <a:t>To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315" dirty="0"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40"/>
              </a:spcBef>
            </a:pPr>
            <a:r>
              <a:rPr sz="2800" spc="-40" dirty="0">
                <a:latin typeface="Arial"/>
                <a:cs typeface="Arial"/>
              </a:rPr>
              <a:t>Consider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EE220C"/>
                </a:solidFill>
                <a:latin typeface="Arial"/>
                <a:cs typeface="Arial"/>
              </a:rPr>
              <a:t>inverse</a:t>
            </a:r>
            <a:r>
              <a:rPr sz="2800" spc="-6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rotation: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65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 to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(g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t),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t,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Z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10" dirty="0"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5FCFF8-F323-1EA4-7364-5974D5C2A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3586208"/>
            <a:ext cx="4572235" cy="19686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0A02264-EBA9-3269-9369-55119DD7F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60" y="6931787"/>
            <a:ext cx="11856059" cy="2197213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237" rIns="0" bIns="0" rtlCol="0">
            <a:spAutoFit/>
          </a:bodyPr>
          <a:lstStyle/>
          <a:p>
            <a:pPr marL="715645">
              <a:lnSpc>
                <a:spcPct val="100000"/>
              </a:lnSpc>
              <a:spcBef>
                <a:spcPts val="100"/>
              </a:spcBef>
            </a:pPr>
            <a:r>
              <a:rPr sz="5800" dirty="0"/>
              <a:t>View</a:t>
            </a:r>
            <a:r>
              <a:rPr sz="5800" spc="85" dirty="0"/>
              <a:t> </a:t>
            </a:r>
            <a:r>
              <a:rPr sz="5800" spc="415" dirty="0"/>
              <a:t>/</a:t>
            </a:r>
            <a:r>
              <a:rPr sz="5800" spc="90" dirty="0"/>
              <a:t> </a:t>
            </a:r>
            <a:r>
              <a:rPr sz="5800" dirty="0"/>
              <a:t>Camera</a:t>
            </a:r>
            <a:r>
              <a:rPr sz="5800" spc="90" dirty="0"/>
              <a:t> </a:t>
            </a:r>
            <a:r>
              <a:rPr sz="5800" spc="-440" dirty="0"/>
              <a:t>T</a:t>
            </a:r>
            <a:r>
              <a:rPr sz="5800" spc="114" dirty="0"/>
              <a:t>ransformation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901700" y="2959100"/>
            <a:ext cx="2209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-10" dirty="0">
                <a:latin typeface="Arial"/>
                <a:cs typeface="Arial"/>
              </a:rPr>
              <a:t>Summary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200" y="3544823"/>
            <a:ext cx="216535" cy="1346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0700" y="3449320"/>
            <a:ext cx="6983730" cy="134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4800"/>
              </a:lnSpc>
              <a:spcBef>
                <a:spcPts val="95"/>
              </a:spcBef>
            </a:pPr>
            <a:r>
              <a:rPr sz="2800" spc="-90" dirty="0">
                <a:latin typeface="Arial"/>
                <a:cs typeface="Arial"/>
              </a:rPr>
              <a:t>Transform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objects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together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with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camera </a:t>
            </a:r>
            <a:r>
              <a:rPr sz="2800" spc="-45" dirty="0">
                <a:latin typeface="Arial"/>
                <a:cs typeface="Arial"/>
              </a:rPr>
              <a:t>Until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camera’s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origin,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up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260" dirty="0">
                <a:latin typeface="Arial"/>
                <a:cs typeface="Arial"/>
              </a:rPr>
              <a:t>Y,</a:t>
            </a:r>
            <a:r>
              <a:rPr sz="2800" dirty="0">
                <a:latin typeface="Arial"/>
                <a:cs typeface="Arial"/>
              </a:rPr>
              <a:t> look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0" dirty="0">
                <a:latin typeface="Arial"/>
                <a:cs typeface="Arial"/>
              </a:rPr>
              <a:t>Z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3600" y="5057665"/>
            <a:ext cx="8117840" cy="246253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953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95300" algn="l"/>
              </a:tabLst>
            </a:pPr>
            <a:r>
              <a:rPr sz="3200" dirty="0">
                <a:latin typeface="Arial"/>
                <a:cs typeface="Arial"/>
              </a:rPr>
              <a:t>Also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known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ModelView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Transformation</a:t>
            </a:r>
            <a:endParaRPr sz="3200">
              <a:latin typeface="Arial"/>
              <a:cs typeface="Arial"/>
            </a:endParaRPr>
          </a:p>
          <a:p>
            <a:pPr marL="4953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95300" algn="l"/>
              </a:tabLst>
            </a:pPr>
            <a:r>
              <a:rPr sz="3200" dirty="0">
                <a:latin typeface="Arial"/>
                <a:cs typeface="Arial"/>
              </a:rPr>
              <a:t>But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why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do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we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need</a:t>
            </a:r>
            <a:r>
              <a:rPr sz="3200" spc="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this?</a:t>
            </a:r>
            <a:endParaRPr sz="32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610"/>
              </a:spcBef>
              <a:tabLst>
                <a:tab pos="939165" algn="l"/>
              </a:tabLst>
            </a:pPr>
            <a:r>
              <a:rPr sz="6075" spc="142" baseline="-6858" dirty="0">
                <a:solidFill>
                  <a:srgbClr val="EE220C"/>
                </a:solidFill>
                <a:latin typeface="Arial"/>
                <a:cs typeface="Arial"/>
              </a:rPr>
              <a:t>-</a:t>
            </a:r>
            <a:r>
              <a:rPr sz="6075" baseline="-6858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2800" spc="-50" dirty="0">
                <a:solidFill>
                  <a:srgbClr val="EE220C"/>
                </a:solidFill>
                <a:latin typeface="Arial"/>
                <a:cs typeface="Arial"/>
              </a:rPr>
              <a:t>For</a:t>
            </a:r>
            <a:r>
              <a:rPr sz="2800" spc="-13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EE220C"/>
                </a:solidFill>
                <a:latin typeface="Arial"/>
                <a:cs typeface="Arial"/>
              </a:rPr>
              <a:t>projection</a:t>
            </a:r>
            <a:r>
              <a:rPr sz="2800" spc="-13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EE220C"/>
                </a:solidFill>
                <a:latin typeface="Arial"/>
                <a:cs typeface="Arial"/>
              </a:rPr>
              <a:t>transformation!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602" y="178793"/>
            <a:ext cx="12628598" cy="1475759"/>
          </a:xfrm>
          <a:prstGeom prst="rect">
            <a:avLst/>
          </a:prstGeom>
        </p:spPr>
        <p:txBody>
          <a:bodyPr vert="horz" wrap="square" lIns="0" tIns="356587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30"/>
              </a:spcBef>
            </a:pPr>
            <a:r>
              <a:rPr sz="7250" b="0" spc="175" dirty="0"/>
              <a:t>Projection</a:t>
            </a:r>
            <a:r>
              <a:rPr sz="7250" b="0" spc="10" dirty="0"/>
              <a:t> </a:t>
            </a:r>
            <a:r>
              <a:rPr sz="7250" b="0" spc="-550" dirty="0"/>
              <a:t>T</a:t>
            </a:r>
            <a:r>
              <a:rPr sz="7250" b="0" spc="145" dirty="0"/>
              <a:t>ransformation</a:t>
            </a:r>
            <a:endParaRPr sz="7250" b="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501900"/>
            <a:ext cx="6416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dirty="0">
                <a:latin typeface="Arial"/>
                <a:cs typeface="Arial"/>
              </a:rPr>
              <a:t>Projection</a:t>
            </a:r>
            <a:r>
              <a:rPr sz="3200" spc="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Computer</a:t>
            </a:r>
            <a:r>
              <a:rPr sz="3200" spc="114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Graphics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087623"/>
            <a:ext cx="216535" cy="2006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600" y="2992120"/>
            <a:ext cx="3636010" cy="2006600"/>
          </a:xfrm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sz="2800" dirty="0">
                <a:latin typeface="Arial"/>
                <a:cs typeface="Arial"/>
              </a:rPr>
              <a:t>3D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2D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5200"/>
              </a:lnSpc>
              <a:spcBef>
                <a:spcPts val="280"/>
              </a:spcBef>
            </a:pPr>
            <a:r>
              <a:rPr sz="2800" spc="-30" dirty="0">
                <a:latin typeface="Arial"/>
                <a:cs typeface="Arial"/>
              </a:rPr>
              <a:t>Orthographic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projection </a:t>
            </a:r>
            <a:r>
              <a:rPr sz="2800" spc="-45" dirty="0">
                <a:latin typeface="Arial"/>
                <a:cs typeface="Arial"/>
              </a:rPr>
              <a:t>Perspective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projection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5636" y="5492283"/>
            <a:ext cx="6396363" cy="29622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71800" y="8788400"/>
            <a:ext cx="70688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Fig.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7.1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Fundamentals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of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Computer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Graphics,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4th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Edition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320800" y="6629400"/>
            <a:ext cx="1521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5080" indent="-1778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Orthographic projection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14000" y="6629400"/>
            <a:ext cx="13614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16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Perspective projection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602" y="178793"/>
            <a:ext cx="12552398" cy="1475759"/>
          </a:xfrm>
          <a:prstGeom prst="rect">
            <a:avLst/>
          </a:prstGeom>
        </p:spPr>
        <p:txBody>
          <a:bodyPr vert="horz" wrap="square" lIns="0" tIns="356587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30"/>
              </a:spcBef>
            </a:pPr>
            <a:r>
              <a:rPr sz="7250" b="0" spc="175" dirty="0"/>
              <a:t>Projection</a:t>
            </a:r>
            <a:r>
              <a:rPr sz="7250" b="0" spc="10" dirty="0"/>
              <a:t> </a:t>
            </a:r>
            <a:r>
              <a:rPr sz="7250" b="0" spc="-550" dirty="0"/>
              <a:t>T</a:t>
            </a:r>
            <a:r>
              <a:rPr sz="7250" b="0" spc="145" dirty="0"/>
              <a:t>ransformation</a:t>
            </a:r>
            <a:endParaRPr sz="7250" b="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540000"/>
            <a:ext cx="9509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dirty="0">
                <a:latin typeface="Arial"/>
                <a:cs typeface="Arial"/>
              </a:rPr>
              <a:t>Perspective</a:t>
            </a:r>
            <a:r>
              <a:rPr sz="3200" spc="1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projection</a:t>
            </a:r>
            <a:r>
              <a:rPr sz="3200" spc="1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vs.</a:t>
            </a:r>
            <a:r>
              <a:rPr sz="3200" spc="1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orthographic</a:t>
            </a:r>
            <a:r>
              <a:rPr sz="3200" spc="1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projection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9978" y="3787132"/>
            <a:ext cx="8104841" cy="39065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0600" y="8813800"/>
            <a:ext cx="11034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https://stackoverflow.com/questions/36573283/from-perspective-picture-to-orthographic-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picture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601" y="178793"/>
            <a:ext cx="12142553" cy="1514231"/>
          </a:xfrm>
          <a:prstGeom prst="rect">
            <a:avLst/>
          </a:prstGeom>
        </p:spPr>
        <p:txBody>
          <a:bodyPr vert="horz" wrap="square" lIns="0" tIns="318487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110"/>
              </a:spcBef>
            </a:pPr>
            <a:r>
              <a:rPr sz="7750" b="0" spc="185" dirty="0"/>
              <a:t>Orthographic</a:t>
            </a:r>
            <a:r>
              <a:rPr sz="7750" spc="20" dirty="0"/>
              <a:t> </a:t>
            </a:r>
            <a:r>
              <a:rPr sz="7750" spc="175" dirty="0"/>
              <a:t>Projection</a:t>
            </a:r>
            <a:endParaRPr sz="775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501900"/>
            <a:ext cx="6070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simple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way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of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understanding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087623"/>
            <a:ext cx="216535" cy="2006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4200" y="2992120"/>
            <a:ext cx="9680575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54800"/>
              </a:lnSpc>
              <a:spcBef>
                <a:spcPts val="95"/>
              </a:spcBef>
            </a:pPr>
            <a:r>
              <a:rPr sz="2800" spc="-70" dirty="0">
                <a:latin typeface="Arial"/>
                <a:cs typeface="Arial"/>
              </a:rPr>
              <a:t>Camera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located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origin,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looking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-Z,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up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(looks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familiar?) </a:t>
            </a:r>
            <a:r>
              <a:rPr sz="2800" spc="-10" dirty="0">
                <a:latin typeface="Arial"/>
                <a:cs typeface="Arial"/>
              </a:rPr>
              <a:t>Drop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Z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coordinate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839"/>
              </a:spcBef>
            </a:pPr>
            <a:r>
              <a:rPr sz="2800" spc="-110" dirty="0">
                <a:latin typeface="Arial"/>
                <a:cs typeface="Arial"/>
              </a:rPr>
              <a:t>Translate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scale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resulting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rectangle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[-1,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1]</a:t>
            </a:r>
            <a:r>
              <a:rPr sz="2775" spc="-37" baseline="19519" dirty="0">
                <a:latin typeface="Arial"/>
                <a:cs typeface="Arial"/>
              </a:rPr>
              <a:t>2</a:t>
            </a:r>
            <a:endParaRPr sz="2775" baseline="19519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6503" y="5459313"/>
            <a:ext cx="6871792" cy="352910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601" y="178793"/>
            <a:ext cx="12142553" cy="1514231"/>
          </a:xfrm>
          <a:prstGeom prst="rect">
            <a:avLst/>
          </a:prstGeom>
        </p:spPr>
        <p:txBody>
          <a:bodyPr vert="horz" wrap="square" lIns="0" tIns="318487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110"/>
              </a:spcBef>
            </a:pPr>
            <a:r>
              <a:rPr sz="7750" b="0" spc="185" dirty="0"/>
              <a:t>Orthographic</a:t>
            </a:r>
            <a:r>
              <a:rPr sz="7750" b="0" spc="20" dirty="0"/>
              <a:t> </a:t>
            </a:r>
            <a:r>
              <a:rPr sz="7750" b="0" spc="175" dirty="0"/>
              <a:t>Projection</a:t>
            </a:r>
            <a:endParaRPr sz="7750" b="0" dirty="0"/>
          </a:p>
        </p:txBody>
      </p:sp>
      <p:sp>
        <p:nvSpPr>
          <p:cNvPr id="3" name="object 3"/>
          <p:cNvSpPr txBox="1"/>
          <p:nvPr/>
        </p:nvSpPr>
        <p:spPr>
          <a:xfrm>
            <a:off x="977900" y="2632340"/>
            <a:ext cx="8336915" cy="17189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570"/>
              </a:spcBef>
              <a:buSzPct val="145312"/>
              <a:buChar char="•"/>
              <a:tabLst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In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general</a:t>
            </a:r>
            <a:endParaRPr sz="3200" dirty="0">
              <a:latin typeface="Arial"/>
              <a:cs typeface="Arial"/>
            </a:endParaRPr>
          </a:p>
          <a:p>
            <a:pPr marL="914400" marR="17780" indent="-444500">
              <a:lnSpc>
                <a:spcPct val="103899"/>
              </a:lnSpc>
              <a:spcBef>
                <a:spcPts val="420"/>
              </a:spcBef>
              <a:tabLst>
                <a:tab pos="913765" algn="l"/>
              </a:tabLst>
            </a:pPr>
            <a:r>
              <a:rPr sz="6075" spc="142" baseline="-6858" dirty="0">
                <a:latin typeface="Arial"/>
                <a:cs typeface="Arial"/>
              </a:rPr>
              <a:t>-</a:t>
            </a:r>
            <a:r>
              <a:rPr sz="6075" baseline="-6858" dirty="0">
                <a:latin typeface="Arial"/>
                <a:cs typeface="Arial"/>
              </a:rPr>
              <a:t>	</a:t>
            </a:r>
            <a:r>
              <a:rPr sz="2800" spc="-8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want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map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cuboid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[l,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r]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[b,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t]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45" dirty="0">
                <a:latin typeface="Arial"/>
                <a:cs typeface="Arial"/>
              </a:rPr>
              <a:t> [</a:t>
            </a:r>
            <a:r>
              <a:rPr sz="2800" b="1" dirty="0">
                <a:latin typeface="Arial"/>
                <a:cs typeface="Arial"/>
              </a:rPr>
              <a:t>f,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spc="-45" dirty="0">
                <a:latin typeface="Arial"/>
                <a:cs typeface="Arial"/>
              </a:rPr>
              <a:t>] </a:t>
            </a:r>
            <a:r>
              <a:rPr sz="2800" spc="-2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“canonical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” </a:t>
            </a:r>
            <a:r>
              <a:rPr sz="2800" dirty="0">
                <a:latin typeface="Arial"/>
                <a:cs typeface="Arial"/>
              </a:rPr>
              <a:t>cube</a:t>
            </a:r>
            <a:r>
              <a:rPr sz="2800" spc="-35" dirty="0">
                <a:latin typeface="Arial"/>
                <a:cs typeface="Arial"/>
              </a:rPr>
              <a:t> [-</a:t>
            </a:r>
            <a:r>
              <a:rPr sz="2800" dirty="0">
                <a:latin typeface="Arial"/>
                <a:cs typeface="Arial"/>
              </a:rPr>
              <a:t>1,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1]</a:t>
            </a:r>
            <a:r>
              <a:rPr sz="2775" spc="-37" baseline="19519" dirty="0">
                <a:latin typeface="Arial"/>
                <a:cs typeface="Arial"/>
              </a:rPr>
              <a:t>3</a:t>
            </a:r>
            <a:endParaRPr sz="2775" baseline="19519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2990" y="5923043"/>
            <a:ext cx="1978025" cy="2160270"/>
            <a:chOff x="1682990" y="5923043"/>
            <a:chExt cx="1978025" cy="2160270"/>
          </a:xfrm>
        </p:grpSpPr>
        <p:sp>
          <p:nvSpPr>
            <p:cNvPr id="5" name="object 5"/>
            <p:cNvSpPr/>
            <p:nvPr/>
          </p:nvSpPr>
          <p:spPr>
            <a:xfrm>
              <a:off x="1695690" y="6933354"/>
              <a:ext cx="1873250" cy="20955"/>
            </a:xfrm>
            <a:custGeom>
              <a:avLst/>
              <a:gdLst/>
              <a:ahLst/>
              <a:cxnLst/>
              <a:rect l="l" t="t" r="r" b="b"/>
              <a:pathLst>
                <a:path w="1873250" h="20954">
                  <a:moveTo>
                    <a:pt x="1873218" y="0"/>
                  </a:moveTo>
                  <a:lnTo>
                    <a:pt x="0" y="20473"/>
                  </a:lnTo>
                  <a:lnTo>
                    <a:pt x="1873218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5690" y="6933353"/>
              <a:ext cx="1873250" cy="20955"/>
            </a:xfrm>
            <a:custGeom>
              <a:avLst/>
              <a:gdLst/>
              <a:ahLst/>
              <a:cxnLst/>
              <a:rect l="l" t="t" r="r" b="b"/>
              <a:pathLst>
                <a:path w="1873250" h="20954">
                  <a:moveTo>
                    <a:pt x="0" y="20474"/>
                  </a:moveTo>
                  <a:lnTo>
                    <a:pt x="1860518" y="138"/>
                  </a:lnTo>
                  <a:lnTo>
                    <a:pt x="187321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2665" y="6889621"/>
              <a:ext cx="88265" cy="87630"/>
            </a:xfrm>
            <a:custGeom>
              <a:avLst/>
              <a:gdLst/>
              <a:ahLst/>
              <a:cxnLst/>
              <a:rect l="l" t="t" r="r" b="b"/>
              <a:pathLst>
                <a:path w="88264" h="87629">
                  <a:moveTo>
                    <a:pt x="0" y="0"/>
                  </a:moveTo>
                  <a:lnTo>
                    <a:pt x="953" y="87370"/>
                  </a:lnTo>
                  <a:lnTo>
                    <a:pt x="87847" y="42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40516" y="6014647"/>
              <a:ext cx="20955" cy="2056130"/>
            </a:xfrm>
            <a:custGeom>
              <a:avLst/>
              <a:gdLst/>
              <a:ahLst/>
              <a:cxnLst/>
              <a:rect l="l" t="t" r="r" b="b"/>
              <a:pathLst>
                <a:path w="20955" h="2056129">
                  <a:moveTo>
                    <a:pt x="20557" y="0"/>
                  </a:moveTo>
                  <a:lnTo>
                    <a:pt x="0" y="2055862"/>
                  </a:lnTo>
                  <a:lnTo>
                    <a:pt x="20557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40516" y="6014648"/>
              <a:ext cx="20955" cy="2056130"/>
            </a:xfrm>
            <a:custGeom>
              <a:avLst/>
              <a:gdLst/>
              <a:ahLst/>
              <a:cxnLst/>
              <a:rect l="l" t="t" r="r" b="b"/>
              <a:pathLst>
                <a:path w="20955" h="2056129">
                  <a:moveTo>
                    <a:pt x="20557" y="0"/>
                  </a:moveTo>
                  <a:lnTo>
                    <a:pt x="20430" y="12699"/>
                  </a:lnTo>
                  <a:lnTo>
                    <a:pt x="0" y="205586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17430" y="5923043"/>
              <a:ext cx="87630" cy="88265"/>
            </a:xfrm>
            <a:custGeom>
              <a:avLst/>
              <a:gdLst/>
              <a:ahLst/>
              <a:cxnLst/>
              <a:rect l="l" t="t" r="r" b="b"/>
              <a:pathLst>
                <a:path w="87630" h="88264">
                  <a:moveTo>
                    <a:pt x="44559" y="0"/>
                  </a:moveTo>
                  <a:lnTo>
                    <a:pt x="0" y="86934"/>
                  </a:lnTo>
                  <a:lnTo>
                    <a:pt x="87372" y="87807"/>
                  </a:lnTo>
                  <a:lnTo>
                    <a:pt x="44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0779" y="6073367"/>
              <a:ext cx="1599565" cy="1599565"/>
            </a:xfrm>
            <a:custGeom>
              <a:avLst/>
              <a:gdLst/>
              <a:ahLst/>
              <a:cxnLst/>
              <a:rect l="l" t="t" r="r" b="b"/>
              <a:pathLst>
                <a:path w="1599564" h="1599565">
                  <a:moveTo>
                    <a:pt x="1599418" y="0"/>
                  </a:moveTo>
                  <a:lnTo>
                    <a:pt x="0" y="1599509"/>
                  </a:lnTo>
                  <a:lnTo>
                    <a:pt x="1599418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10779" y="6073367"/>
              <a:ext cx="1599565" cy="1599565"/>
            </a:xfrm>
            <a:custGeom>
              <a:avLst/>
              <a:gdLst/>
              <a:ahLst/>
              <a:cxnLst/>
              <a:rect l="l" t="t" r="r" b="b"/>
              <a:pathLst>
                <a:path w="1599564" h="1599565">
                  <a:moveTo>
                    <a:pt x="0" y="1599509"/>
                  </a:moveTo>
                  <a:lnTo>
                    <a:pt x="8980" y="1590529"/>
                  </a:lnTo>
                  <a:lnTo>
                    <a:pt x="159942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46003" y="7644979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10" h="92709">
                  <a:moveTo>
                    <a:pt x="30890" y="0"/>
                  </a:moveTo>
                  <a:lnTo>
                    <a:pt x="0" y="92676"/>
                  </a:lnTo>
                  <a:lnTo>
                    <a:pt x="92675" y="61781"/>
                  </a:lnTo>
                  <a:lnTo>
                    <a:pt x="30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21100" y="66167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8300" y="75565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4300" y="5448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51575" y="5405392"/>
            <a:ext cx="1019175" cy="1174750"/>
            <a:chOff x="1151575" y="5405392"/>
            <a:chExt cx="1019175" cy="1174750"/>
          </a:xfrm>
        </p:grpSpPr>
        <p:sp>
          <p:nvSpPr>
            <p:cNvPr id="18" name="object 18"/>
            <p:cNvSpPr/>
            <p:nvPr/>
          </p:nvSpPr>
          <p:spPr>
            <a:xfrm>
              <a:off x="1180316" y="5729776"/>
              <a:ext cx="504825" cy="837565"/>
            </a:xfrm>
            <a:custGeom>
              <a:avLst/>
              <a:gdLst/>
              <a:ahLst/>
              <a:cxnLst/>
              <a:rect l="l" t="t" r="r" b="b"/>
              <a:pathLst>
                <a:path w="504825" h="837565">
                  <a:moveTo>
                    <a:pt x="0" y="0"/>
                  </a:moveTo>
                  <a:lnTo>
                    <a:pt x="504626" y="0"/>
                  </a:lnTo>
                  <a:lnTo>
                    <a:pt x="504626" y="837512"/>
                  </a:lnTo>
                  <a:lnTo>
                    <a:pt x="0" y="83751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58842" y="5418392"/>
              <a:ext cx="462280" cy="322580"/>
            </a:xfrm>
            <a:custGeom>
              <a:avLst/>
              <a:gdLst/>
              <a:ahLst/>
              <a:cxnLst/>
              <a:rect l="l" t="t" r="r" b="b"/>
              <a:pathLst>
                <a:path w="462280" h="322579">
                  <a:moveTo>
                    <a:pt x="461678" y="0"/>
                  </a:moveTo>
                  <a:lnTo>
                    <a:pt x="0" y="322121"/>
                  </a:lnTo>
                  <a:lnTo>
                    <a:pt x="461678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1575" y="5407977"/>
              <a:ext cx="476250" cy="343535"/>
            </a:xfrm>
            <a:custGeom>
              <a:avLst/>
              <a:gdLst/>
              <a:ahLst/>
              <a:cxnLst/>
              <a:rect l="l" t="t" r="r" b="b"/>
              <a:pathLst>
                <a:path w="476250" h="343535">
                  <a:moveTo>
                    <a:pt x="476213" y="20830"/>
                  </a:moveTo>
                  <a:lnTo>
                    <a:pt x="14534" y="342952"/>
                  </a:lnTo>
                  <a:lnTo>
                    <a:pt x="0" y="322121"/>
                  </a:lnTo>
                  <a:lnTo>
                    <a:pt x="461679" y="0"/>
                  </a:lnTo>
                  <a:lnTo>
                    <a:pt x="476213" y="2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99049" y="5426548"/>
              <a:ext cx="541020" cy="3175"/>
            </a:xfrm>
            <a:custGeom>
              <a:avLst/>
              <a:gdLst/>
              <a:ahLst/>
              <a:cxnLst/>
              <a:rect l="l" t="t" r="r" b="b"/>
              <a:pathLst>
                <a:path w="541019" h="3175">
                  <a:moveTo>
                    <a:pt x="540465" y="0"/>
                  </a:moveTo>
                  <a:lnTo>
                    <a:pt x="0" y="2581"/>
                  </a:lnTo>
                  <a:lnTo>
                    <a:pt x="540465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8988" y="5413848"/>
              <a:ext cx="541020" cy="28575"/>
            </a:xfrm>
            <a:custGeom>
              <a:avLst/>
              <a:gdLst/>
              <a:ahLst/>
              <a:cxnLst/>
              <a:rect l="l" t="t" r="r" b="b"/>
              <a:pathLst>
                <a:path w="541019" h="28575">
                  <a:moveTo>
                    <a:pt x="0" y="2581"/>
                  </a:moveTo>
                  <a:lnTo>
                    <a:pt x="540464" y="0"/>
                  </a:lnTo>
                  <a:lnTo>
                    <a:pt x="540586" y="25399"/>
                  </a:lnTo>
                  <a:lnTo>
                    <a:pt x="121" y="27981"/>
                  </a:lnTo>
                  <a:lnTo>
                    <a:pt x="0" y="2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82370" y="5415809"/>
              <a:ext cx="462280" cy="322580"/>
            </a:xfrm>
            <a:custGeom>
              <a:avLst/>
              <a:gdLst/>
              <a:ahLst/>
              <a:cxnLst/>
              <a:rect l="l" t="t" r="r" b="b"/>
              <a:pathLst>
                <a:path w="462280" h="322579">
                  <a:moveTo>
                    <a:pt x="461679" y="0"/>
                  </a:moveTo>
                  <a:lnTo>
                    <a:pt x="0" y="322120"/>
                  </a:lnTo>
                  <a:lnTo>
                    <a:pt x="461679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75103" y="5405392"/>
              <a:ext cx="476250" cy="343535"/>
            </a:xfrm>
            <a:custGeom>
              <a:avLst/>
              <a:gdLst/>
              <a:ahLst/>
              <a:cxnLst/>
              <a:rect l="l" t="t" r="r" b="b"/>
              <a:pathLst>
                <a:path w="476250" h="343535">
                  <a:moveTo>
                    <a:pt x="476213" y="20830"/>
                  </a:moveTo>
                  <a:lnTo>
                    <a:pt x="14534" y="342952"/>
                  </a:lnTo>
                  <a:lnTo>
                    <a:pt x="0" y="322121"/>
                  </a:lnTo>
                  <a:lnTo>
                    <a:pt x="461679" y="0"/>
                  </a:lnTo>
                  <a:lnTo>
                    <a:pt x="476213" y="2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01271" y="6239998"/>
              <a:ext cx="462280" cy="322580"/>
            </a:xfrm>
            <a:custGeom>
              <a:avLst/>
              <a:gdLst/>
              <a:ahLst/>
              <a:cxnLst/>
              <a:rect l="l" t="t" r="r" b="b"/>
              <a:pathLst>
                <a:path w="462280" h="322579">
                  <a:moveTo>
                    <a:pt x="461679" y="0"/>
                  </a:moveTo>
                  <a:lnTo>
                    <a:pt x="0" y="322121"/>
                  </a:lnTo>
                  <a:lnTo>
                    <a:pt x="461679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4004" y="6229583"/>
              <a:ext cx="476250" cy="343535"/>
            </a:xfrm>
            <a:custGeom>
              <a:avLst/>
              <a:gdLst/>
              <a:ahLst/>
              <a:cxnLst/>
              <a:rect l="l" t="t" r="r" b="b"/>
              <a:pathLst>
                <a:path w="476250" h="343534">
                  <a:moveTo>
                    <a:pt x="476213" y="20830"/>
                  </a:moveTo>
                  <a:lnTo>
                    <a:pt x="14534" y="342952"/>
                  </a:lnTo>
                  <a:lnTo>
                    <a:pt x="0" y="322121"/>
                  </a:lnTo>
                  <a:lnTo>
                    <a:pt x="461679" y="0"/>
                  </a:lnTo>
                  <a:lnTo>
                    <a:pt x="476213" y="2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35886" y="5439868"/>
              <a:ext cx="10795" cy="816610"/>
            </a:xfrm>
            <a:custGeom>
              <a:avLst/>
              <a:gdLst/>
              <a:ahLst/>
              <a:cxnLst/>
              <a:rect l="l" t="t" r="r" b="b"/>
              <a:pathLst>
                <a:path w="10794" h="816610">
                  <a:moveTo>
                    <a:pt x="0" y="0"/>
                  </a:moveTo>
                  <a:lnTo>
                    <a:pt x="10736" y="816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23187" y="5439701"/>
              <a:ext cx="36195" cy="816610"/>
            </a:xfrm>
            <a:custGeom>
              <a:avLst/>
              <a:gdLst/>
              <a:ahLst/>
              <a:cxnLst/>
              <a:rect l="l" t="t" r="r" b="b"/>
              <a:pathLst>
                <a:path w="36194" h="816610">
                  <a:moveTo>
                    <a:pt x="10736" y="816371"/>
                  </a:moveTo>
                  <a:lnTo>
                    <a:pt x="0" y="334"/>
                  </a:lnTo>
                  <a:lnTo>
                    <a:pt x="25397" y="0"/>
                  </a:lnTo>
                  <a:lnTo>
                    <a:pt x="36134" y="816037"/>
                  </a:lnTo>
                  <a:lnTo>
                    <a:pt x="10736" y="8163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193800" y="6616700"/>
            <a:ext cx="520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2400" spc="-5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183309" y="5424379"/>
            <a:ext cx="953135" cy="1125220"/>
            <a:chOff x="1183309" y="5424379"/>
            <a:chExt cx="953135" cy="1125220"/>
          </a:xfrm>
        </p:grpSpPr>
        <p:sp>
          <p:nvSpPr>
            <p:cNvPr id="31" name="object 31"/>
            <p:cNvSpPr/>
            <p:nvPr/>
          </p:nvSpPr>
          <p:spPr>
            <a:xfrm>
              <a:off x="1186520" y="6159280"/>
              <a:ext cx="423545" cy="386715"/>
            </a:xfrm>
            <a:custGeom>
              <a:avLst/>
              <a:gdLst/>
              <a:ahLst/>
              <a:cxnLst/>
              <a:rect l="l" t="t" r="r" b="b"/>
              <a:pathLst>
                <a:path w="423544" h="386715">
                  <a:moveTo>
                    <a:pt x="423264" y="0"/>
                  </a:moveTo>
                  <a:lnTo>
                    <a:pt x="0" y="386534"/>
                  </a:lnTo>
                  <a:lnTo>
                    <a:pt x="423264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83309" y="6155762"/>
              <a:ext cx="429895" cy="393700"/>
            </a:xfrm>
            <a:custGeom>
              <a:avLst/>
              <a:gdLst/>
              <a:ahLst/>
              <a:cxnLst/>
              <a:rect l="l" t="t" r="r" b="b"/>
              <a:pathLst>
                <a:path w="429894" h="393700">
                  <a:moveTo>
                    <a:pt x="429687" y="7033"/>
                  </a:moveTo>
                  <a:lnTo>
                    <a:pt x="6423" y="393569"/>
                  </a:lnTo>
                  <a:lnTo>
                    <a:pt x="0" y="386535"/>
                  </a:lnTo>
                  <a:lnTo>
                    <a:pt x="423264" y="0"/>
                  </a:lnTo>
                  <a:lnTo>
                    <a:pt x="429687" y="70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20521" y="6170016"/>
              <a:ext cx="515620" cy="21590"/>
            </a:xfrm>
            <a:custGeom>
              <a:avLst/>
              <a:gdLst/>
              <a:ahLst/>
              <a:cxnLst/>
              <a:rect l="l" t="t" r="r" b="b"/>
              <a:pathLst>
                <a:path w="515619" h="21589">
                  <a:moveTo>
                    <a:pt x="0" y="0"/>
                  </a:moveTo>
                  <a:lnTo>
                    <a:pt x="515364" y="21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20322" y="6165258"/>
              <a:ext cx="516255" cy="31115"/>
            </a:xfrm>
            <a:custGeom>
              <a:avLst/>
              <a:gdLst/>
              <a:ahLst/>
              <a:cxnLst/>
              <a:rect l="l" t="t" r="r" b="b"/>
              <a:pathLst>
                <a:path w="516255" h="31114">
                  <a:moveTo>
                    <a:pt x="515363" y="30991"/>
                  </a:moveTo>
                  <a:lnTo>
                    <a:pt x="0" y="9516"/>
                  </a:lnTo>
                  <a:lnTo>
                    <a:pt x="396" y="0"/>
                  </a:lnTo>
                  <a:lnTo>
                    <a:pt x="515760" y="21475"/>
                  </a:lnTo>
                  <a:lnTo>
                    <a:pt x="515363" y="309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20521" y="5429141"/>
              <a:ext cx="0" cy="751840"/>
            </a:xfrm>
            <a:custGeom>
              <a:avLst/>
              <a:gdLst/>
              <a:ahLst/>
              <a:cxnLst/>
              <a:rect l="l" t="t" r="r" b="b"/>
              <a:pathLst>
                <a:path h="751839">
                  <a:moveTo>
                    <a:pt x="2" y="0"/>
                  </a:moveTo>
                  <a:lnTo>
                    <a:pt x="0" y="751613"/>
                  </a:lnTo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20522" y="5429141"/>
              <a:ext cx="0" cy="751840"/>
            </a:xfrm>
            <a:custGeom>
              <a:avLst/>
              <a:gdLst/>
              <a:ahLst/>
              <a:cxnLst/>
              <a:rect l="l" t="t" r="r" b="b"/>
              <a:pathLst>
                <a:path h="751839">
                  <a:moveTo>
                    <a:pt x="1" y="0"/>
                  </a:moveTo>
                  <a:lnTo>
                    <a:pt x="0" y="75161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193800" y="510540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44700" y="64516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32776" y="5383480"/>
            <a:ext cx="1238885" cy="1161415"/>
            <a:chOff x="1032776" y="5383480"/>
            <a:chExt cx="1238885" cy="1161415"/>
          </a:xfrm>
        </p:grpSpPr>
        <p:sp>
          <p:nvSpPr>
            <p:cNvPr id="40" name="object 40"/>
            <p:cNvSpPr/>
            <p:nvPr/>
          </p:nvSpPr>
          <p:spPr>
            <a:xfrm>
              <a:off x="1871705" y="6270068"/>
              <a:ext cx="394970" cy="269875"/>
            </a:xfrm>
            <a:custGeom>
              <a:avLst/>
              <a:gdLst/>
              <a:ahLst/>
              <a:cxnLst/>
              <a:rect l="l" t="t" r="r" b="b"/>
              <a:pathLst>
                <a:path w="394969" h="269875">
                  <a:moveTo>
                    <a:pt x="0" y="0"/>
                  </a:moveTo>
                  <a:lnTo>
                    <a:pt x="394964" y="269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71706" y="6270068"/>
              <a:ext cx="394970" cy="269875"/>
            </a:xfrm>
            <a:custGeom>
              <a:avLst/>
              <a:gdLst/>
              <a:ahLst/>
              <a:cxnLst/>
              <a:rect l="l" t="t" r="r" b="b"/>
              <a:pathLst>
                <a:path w="394969" h="269875">
                  <a:moveTo>
                    <a:pt x="394964" y="269656"/>
                  </a:moveTo>
                  <a:lnTo>
                    <a:pt x="3933" y="2685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35257" y="6245184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19" h="40004">
                  <a:moveTo>
                    <a:pt x="0" y="0"/>
                  </a:moveTo>
                  <a:lnTo>
                    <a:pt x="22278" y="40006"/>
                  </a:lnTo>
                  <a:lnTo>
                    <a:pt x="45373" y="6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62214" y="5388242"/>
              <a:ext cx="316865" cy="180340"/>
            </a:xfrm>
            <a:custGeom>
              <a:avLst/>
              <a:gdLst/>
              <a:ahLst/>
              <a:cxnLst/>
              <a:rect l="l" t="t" r="r" b="b"/>
              <a:pathLst>
                <a:path w="316864" h="180339">
                  <a:moveTo>
                    <a:pt x="0" y="0"/>
                  </a:moveTo>
                  <a:lnTo>
                    <a:pt x="316580" y="180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62214" y="5388242"/>
              <a:ext cx="316865" cy="180340"/>
            </a:xfrm>
            <a:custGeom>
              <a:avLst/>
              <a:gdLst/>
              <a:ahLst/>
              <a:cxnLst/>
              <a:rect l="l" t="t" r="r" b="b"/>
              <a:pathLst>
                <a:path w="316864" h="180339">
                  <a:moveTo>
                    <a:pt x="0" y="0"/>
                  </a:moveTo>
                  <a:lnTo>
                    <a:pt x="312441" y="177775"/>
                  </a:lnTo>
                  <a:lnTo>
                    <a:pt x="316581" y="18013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71427" y="5552145"/>
              <a:ext cx="46355" cy="38100"/>
            </a:xfrm>
            <a:custGeom>
              <a:avLst/>
              <a:gdLst/>
              <a:ahLst/>
              <a:cxnLst/>
              <a:rect l="l" t="t" r="r" b="b"/>
              <a:pathLst>
                <a:path w="46355" h="38100">
                  <a:moveTo>
                    <a:pt x="20255" y="0"/>
                  </a:moveTo>
                  <a:lnTo>
                    <a:pt x="0" y="35598"/>
                  </a:lnTo>
                  <a:lnTo>
                    <a:pt x="45726" y="38054"/>
                  </a:lnTo>
                  <a:lnTo>
                    <a:pt x="20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37539" y="6188840"/>
              <a:ext cx="357505" cy="66675"/>
            </a:xfrm>
            <a:custGeom>
              <a:avLst/>
              <a:gdLst/>
              <a:ahLst/>
              <a:cxnLst/>
              <a:rect l="l" t="t" r="r" b="b"/>
              <a:pathLst>
                <a:path w="357505" h="66675">
                  <a:moveTo>
                    <a:pt x="357072" y="0"/>
                  </a:moveTo>
                  <a:lnTo>
                    <a:pt x="0" y="66542"/>
                  </a:lnTo>
                  <a:lnTo>
                    <a:pt x="357072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37539" y="6188840"/>
              <a:ext cx="357505" cy="66675"/>
            </a:xfrm>
            <a:custGeom>
              <a:avLst/>
              <a:gdLst/>
              <a:ahLst/>
              <a:cxnLst/>
              <a:rect l="l" t="t" r="r" b="b"/>
              <a:pathLst>
                <a:path w="357505" h="66675">
                  <a:moveTo>
                    <a:pt x="0" y="66543"/>
                  </a:moveTo>
                  <a:lnTo>
                    <a:pt x="352390" y="872"/>
                  </a:lnTo>
                  <a:lnTo>
                    <a:pt x="357072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93981" y="6168126"/>
              <a:ext cx="44450" cy="40640"/>
            </a:xfrm>
            <a:custGeom>
              <a:avLst/>
              <a:gdLst/>
              <a:ahLst/>
              <a:cxnLst/>
              <a:rect l="l" t="t" r="r" b="b"/>
              <a:pathLst>
                <a:path w="44450" h="40639">
                  <a:moveTo>
                    <a:pt x="0" y="0"/>
                  </a:moveTo>
                  <a:lnTo>
                    <a:pt x="7503" y="40264"/>
                  </a:lnTo>
                  <a:lnTo>
                    <a:pt x="44015" y="12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85800" y="61087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47900" y="518160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567121" y="5856041"/>
            <a:ext cx="1978025" cy="2160270"/>
            <a:chOff x="5567121" y="5856041"/>
            <a:chExt cx="1978025" cy="2160270"/>
          </a:xfrm>
        </p:grpSpPr>
        <p:sp>
          <p:nvSpPr>
            <p:cNvPr id="52" name="object 52"/>
            <p:cNvSpPr/>
            <p:nvPr/>
          </p:nvSpPr>
          <p:spPr>
            <a:xfrm>
              <a:off x="5579821" y="6866350"/>
              <a:ext cx="1873250" cy="20955"/>
            </a:xfrm>
            <a:custGeom>
              <a:avLst/>
              <a:gdLst/>
              <a:ahLst/>
              <a:cxnLst/>
              <a:rect l="l" t="t" r="r" b="b"/>
              <a:pathLst>
                <a:path w="1873250" h="20954">
                  <a:moveTo>
                    <a:pt x="1873219" y="0"/>
                  </a:moveTo>
                  <a:lnTo>
                    <a:pt x="0" y="20474"/>
                  </a:lnTo>
                  <a:lnTo>
                    <a:pt x="1873219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579821" y="6866351"/>
              <a:ext cx="1873250" cy="20955"/>
            </a:xfrm>
            <a:custGeom>
              <a:avLst/>
              <a:gdLst/>
              <a:ahLst/>
              <a:cxnLst/>
              <a:rect l="l" t="t" r="r" b="b"/>
              <a:pathLst>
                <a:path w="1873250" h="20954">
                  <a:moveTo>
                    <a:pt x="0" y="20474"/>
                  </a:moveTo>
                  <a:lnTo>
                    <a:pt x="1860518" y="138"/>
                  </a:lnTo>
                  <a:lnTo>
                    <a:pt x="187321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56796" y="6822618"/>
              <a:ext cx="88265" cy="87630"/>
            </a:xfrm>
            <a:custGeom>
              <a:avLst/>
              <a:gdLst/>
              <a:ahLst/>
              <a:cxnLst/>
              <a:rect l="l" t="t" r="r" b="b"/>
              <a:pathLst>
                <a:path w="88265" h="87629">
                  <a:moveTo>
                    <a:pt x="0" y="0"/>
                  </a:moveTo>
                  <a:lnTo>
                    <a:pt x="955" y="87370"/>
                  </a:lnTo>
                  <a:lnTo>
                    <a:pt x="87848" y="42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24648" y="5947646"/>
              <a:ext cx="20955" cy="2056130"/>
            </a:xfrm>
            <a:custGeom>
              <a:avLst/>
              <a:gdLst/>
              <a:ahLst/>
              <a:cxnLst/>
              <a:rect l="l" t="t" r="r" b="b"/>
              <a:pathLst>
                <a:path w="20954" h="2056129">
                  <a:moveTo>
                    <a:pt x="20557" y="0"/>
                  </a:moveTo>
                  <a:lnTo>
                    <a:pt x="0" y="2055862"/>
                  </a:lnTo>
                  <a:lnTo>
                    <a:pt x="20557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24648" y="5947645"/>
              <a:ext cx="20955" cy="2056130"/>
            </a:xfrm>
            <a:custGeom>
              <a:avLst/>
              <a:gdLst/>
              <a:ahLst/>
              <a:cxnLst/>
              <a:rect l="l" t="t" r="r" b="b"/>
              <a:pathLst>
                <a:path w="20954" h="2056129">
                  <a:moveTo>
                    <a:pt x="20557" y="0"/>
                  </a:moveTo>
                  <a:lnTo>
                    <a:pt x="20430" y="12699"/>
                  </a:lnTo>
                  <a:lnTo>
                    <a:pt x="0" y="205586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01562" y="5856041"/>
              <a:ext cx="87630" cy="88265"/>
            </a:xfrm>
            <a:custGeom>
              <a:avLst/>
              <a:gdLst/>
              <a:ahLst/>
              <a:cxnLst/>
              <a:rect l="l" t="t" r="r" b="b"/>
              <a:pathLst>
                <a:path w="87629" h="88264">
                  <a:moveTo>
                    <a:pt x="44559" y="0"/>
                  </a:moveTo>
                  <a:lnTo>
                    <a:pt x="0" y="86935"/>
                  </a:lnTo>
                  <a:lnTo>
                    <a:pt x="87370" y="87809"/>
                  </a:lnTo>
                  <a:lnTo>
                    <a:pt x="44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794912" y="6006367"/>
              <a:ext cx="1599565" cy="1599565"/>
            </a:xfrm>
            <a:custGeom>
              <a:avLst/>
              <a:gdLst/>
              <a:ahLst/>
              <a:cxnLst/>
              <a:rect l="l" t="t" r="r" b="b"/>
              <a:pathLst>
                <a:path w="1599565" h="1599565">
                  <a:moveTo>
                    <a:pt x="1599418" y="0"/>
                  </a:moveTo>
                  <a:lnTo>
                    <a:pt x="0" y="1599509"/>
                  </a:lnTo>
                  <a:lnTo>
                    <a:pt x="1599418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794911" y="6006365"/>
              <a:ext cx="1599565" cy="1599565"/>
            </a:xfrm>
            <a:custGeom>
              <a:avLst/>
              <a:gdLst/>
              <a:ahLst/>
              <a:cxnLst/>
              <a:rect l="l" t="t" r="r" b="b"/>
              <a:pathLst>
                <a:path w="1599565" h="1599565">
                  <a:moveTo>
                    <a:pt x="0" y="1599509"/>
                  </a:moveTo>
                  <a:lnTo>
                    <a:pt x="8980" y="1590529"/>
                  </a:lnTo>
                  <a:lnTo>
                    <a:pt x="159942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30135" y="7577978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10" h="92709">
                  <a:moveTo>
                    <a:pt x="30888" y="0"/>
                  </a:moveTo>
                  <a:lnTo>
                    <a:pt x="0" y="92676"/>
                  </a:lnTo>
                  <a:lnTo>
                    <a:pt x="92675" y="61782"/>
                  </a:lnTo>
                  <a:lnTo>
                    <a:pt x="308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607300" y="65532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524500" y="74930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163062" y="6175900"/>
            <a:ext cx="1019175" cy="1174750"/>
            <a:chOff x="6163062" y="6175900"/>
            <a:chExt cx="1019175" cy="1174750"/>
          </a:xfrm>
        </p:grpSpPr>
        <p:sp>
          <p:nvSpPr>
            <p:cNvPr id="64" name="object 64"/>
            <p:cNvSpPr/>
            <p:nvPr/>
          </p:nvSpPr>
          <p:spPr>
            <a:xfrm>
              <a:off x="6191803" y="6500284"/>
              <a:ext cx="504825" cy="837565"/>
            </a:xfrm>
            <a:custGeom>
              <a:avLst/>
              <a:gdLst/>
              <a:ahLst/>
              <a:cxnLst/>
              <a:rect l="l" t="t" r="r" b="b"/>
              <a:pathLst>
                <a:path w="504825" h="837565">
                  <a:moveTo>
                    <a:pt x="0" y="0"/>
                  </a:moveTo>
                  <a:lnTo>
                    <a:pt x="504626" y="0"/>
                  </a:lnTo>
                  <a:lnTo>
                    <a:pt x="504626" y="837512"/>
                  </a:lnTo>
                  <a:lnTo>
                    <a:pt x="0" y="83751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170329" y="6188900"/>
              <a:ext cx="462280" cy="322580"/>
            </a:xfrm>
            <a:custGeom>
              <a:avLst/>
              <a:gdLst/>
              <a:ahLst/>
              <a:cxnLst/>
              <a:rect l="l" t="t" r="r" b="b"/>
              <a:pathLst>
                <a:path w="462279" h="322579">
                  <a:moveTo>
                    <a:pt x="461679" y="0"/>
                  </a:moveTo>
                  <a:lnTo>
                    <a:pt x="0" y="322121"/>
                  </a:lnTo>
                  <a:lnTo>
                    <a:pt x="461679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163062" y="6178485"/>
              <a:ext cx="476250" cy="343535"/>
            </a:xfrm>
            <a:custGeom>
              <a:avLst/>
              <a:gdLst/>
              <a:ahLst/>
              <a:cxnLst/>
              <a:rect l="l" t="t" r="r" b="b"/>
              <a:pathLst>
                <a:path w="476250" h="343534">
                  <a:moveTo>
                    <a:pt x="476213" y="20830"/>
                  </a:moveTo>
                  <a:lnTo>
                    <a:pt x="14534" y="342952"/>
                  </a:lnTo>
                  <a:lnTo>
                    <a:pt x="0" y="322121"/>
                  </a:lnTo>
                  <a:lnTo>
                    <a:pt x="461679" y="0"/>
                  </a:lnTo>
                  <a:lnTo>
                    <a:pt x="476213" y="2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610536" y="6197055"/>
              <a:ext cx="541020" cy="3175"/>
            </a:xfrm>
            <a:custGeom>
              <a:avLst/>
              <a:gdLst/>
              <a:ahLst/>
              <a:cxnLst/>
              <a:rect l="l" t="t" r="r" b="b"/>
              <a:pathLst>
                <a:path w="541020" h="3175">
                  <a:moveTo>
                    <a:pt x="540465" y="0"/>
                  </a:moveTo>
                  <a:lnTo>
                    <a:pt x="0" y="2581"/>
                  </a:lnTo>
                  <a:lnTo>
                    <a:pt x="540465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610476" y="6184355"/>
              <a:ext cx="541020" cy="28575"/>
            </a:xfrm>
            <a:custGeom>
              <a:avLst/>
              <a:gdLst/>
              <a:ahLst/>
              <a:cxnLst/>
              <a:rect l="l" t="t" r="r" b="b"/>
              <a:pathLst>
                <a:path w="541020" h="28575">
                  <a:moveTo>
                    <a:pt x="0" y="2581"/>
                  </a:moveTo>
                  <a:lnTo>
                    <a:pt x="540464" y="0"/>
                  </a:lnTo>
                  <a:lnTo>
                    <a:pt x="540586" y="25399"/>
                  </a:lnTo>
                  <a:lnTo>
                    <a:pt x="121" y="27981"/>
                  </a:lnTo>
                  <a:lnTo>
                    <a:pt x="0" y="2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93857" y="6186316"/>
              <a:ext cx="462280" cy="322580"/>
            </a:xfrm>
            <a:custGeom>
              <a:avLst/>
              <a:gdLst/>
              <a:ahLst/>
              <a:cxnLst/>
              <a:rect l="l" t="t" r="r" b="b"/>
              <a:pathLst>
                <a:path w="462279" h="322579">
                  <a:moveTo>
                    <a:pt x="461679" y="0"/>
                  </a:moveTo>
                  <a:lnTo>
                    <a:pt x="0" y="322121"/>
                  </a:lnTo>
                  <a:lnTo>
                    <a:pt x="461679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686590" y="6175900"/>
              <a:ext cx="476250" cy="343535"/>
            </a:xfrm>
            <a:custGeom>
              <a:avLst/>
              <a:gdLst/>
              <a:ahLst/>
              <a:cxnLst/>
              <a:rect l="l" t="t" r="r" b="b"/>
              <a:pathLst>
                <a:path w="476250" h="343534">
                  <a:moveTo>
                    <a:pt x="476213" y="20830"/>
                  </a:moveTo>
                  <a:lnTo>
                    <a:pt x="14534" y="342952"/>
                  </a:lnTo>
                  <a:lnTo>
                    <a:pt x="0" y="322121"/>
                  </a:lnTo>
                  <a:lnTo>
                    <a:pt x="461679" y="0"/>
                  </a:lnTo>
                  <a:lnTo>
                    <a:pt x="476213" y="2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12758" y="7010506"/>
              <a:ext cx="462280" cy="322580"/>
            </a:xfrm>
            <a:custGeom>
              <a:avLst/>
              <a:gdLst/>
              <a:ahLst/>
              <a:cxnLst/>
              <a:rect l="l" t="t" r="r" b="b"/>
              <a:pathLst>
                <a:path w="462279" h="322579">
                  <a:moveTo>
                    <a:pt x="461679" y="0"/>
                  </a:moveTo>
                  <a:lnTo>
                    <a:pt x="0" y="322121"/>
                  </a:lnTo>
                  <a:lnTo>
                    <a:pt x="461679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705491" y="7000091"/>
              <a:ext cx="476250" cy="343535"/>
            </a:xfrm>
            <a:custGeom>
              <a:avLst/>
              <a:gdLst/>
              <a:ahLst/>
              <a:cxnLst/>
              <a:rect l="l" t="t" r="r" b="b"/>
              <a:pathLst>
                <a:path w="476250" h="343534">
                  <a:moveTo>
                    <a:pt x="476213" y="20830"/>
                  </a:moveTo>
                  <a:lnTo>
                    <a:pt x="14534" y="342952"/>
                  </a:lnTo>
                  <a:lnTo>
                    <a:pt x="0" y="322121"/>
                  </a:lnTo>
                  <a:lnTo>
                    <a:pt x="461679" y="0"/>
                  </a:lnTo>
                  <a:lnTo>
                    <a:pt x="476213" y="2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147373" y="6210376"/>
              <a:ext cx="10795" cy="816610"/>
            </a:xfrm>
            <a:custGeom>
              <a:avLst/>
              <a:gdLst/>
              <a:ahLst/>
              <a:cxnLst/>
              <a:rect l="l" t="t" r="r" b="b"/>
              <a:pathLst>
                <a:path w="10795" h="816609">
                  <a:moveTo>
                    <a:pt x="0" y="0"/>
                  </a:moveTo>
                  <a:lnTo>
                    <a:pt x="10736" y="816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134674" y="6210209"/>
              <a:ext cx="36195" cy="816610"/>
            </a:xfrm>
            <a:custGeom>
              <a:avLst/>
              <a:gdLst/>
              <a:ahLst/>
              <a:cxnLst/>
              <a:rect l="l" t="t" r="r" b="b"/>
              <a:pathLst>
                <a:path w="36195" h="816609">
                  <a:moveTo>
                    <a:pt x="10736" y="816371"/>
                  </a:moveTo>
                  <a:lnTo>
                    <a:pt x="0" y="334"/>
                  </a:lnTo>
                  <a:lnTo>
                    <a:pt x="25397" y="0"/>
                  </a:lnTo>
                  <a:lnTo>
                    <a:pt x="36134" y="816037"/>
                  </a:lnTo>
                  <a:lnTo>
                    <a:pt x="10736" y="8163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198007" y="6929788"/>
              <a:ext cx="423545" cy="386715"/>
            </a:xfrm>
            <a:custGeom>
              <a:avLst/>
              <a:gdLst/>
              <a:ahLst/>
              <a:cxnLst/>
              <a:rect l="l" t="t" r="r" b="b"/>
              <a:pathLst>
                <a:path w="423545" h="386715">
                  <a:moveTo>
                    <a:pt x="423264" y="0"/>
                  </a:moveTo>
                  <a:lnTo>
                    <a:pt x="0" y="386534"/>
                  </a:lnTo>
                  <a:lnTo>
                    <a:pt x="423264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194796" y="6926270"/>
              <a:ext cx="429895" cy="393700"/>
            </a:xfrm>
            <a:custGeom>
              <a:avLst/>
              <a:gdLst/>
              <a:ahLst/>
              <a:cxnLst/>
              <a:rect l="l" t="t" r="r" b="b"/>
              <a:pathLst>
                <a:path w="429895" h="393700">
                  <a:moveTo>
                    <a:pt x="429687" y="7033"/>
                  </a:moveTo>
                  <a:lnTo>
                    <a:pt x="6423" y="393569"/>
                  </a:lnTo>
                  <a:lnTo>
                    <a:pt x="0" y="386535"/>
                  </a:lnTo>
                  <a:lnTo>
                    <a:pt x="423264" y="0"/>
                  </a:lnTo>
                  <a:lnTo>
                    <a:pt x="429687" y="70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32008" y="6940524"/>
              <a:ext cx="515620" cy="21590"/>
            </a:xfrm>
            <a:custGeom>
              <a:avLst/>
              <a:gdLst/>
              <a:ahLst/>
              <a:cxnLst/>
              <a:rect l="l" t="t" r="r" b="b"/>
              <a:pathLst>
                <a:path w="515620" h="21590">
                  <a:moveTo>
                    <a:pt x="0" y="0"/>
                  </a:moveTo>
                  <a:lnTo>
                    <a:pt x="515363" y="21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631810" y="6935766"/>
              <a:ext cx="516255" cy="31115"/>
            </a:xfrm>
            <a:custGeom>
              <a:avLst/>
              <a:gdLst/>
              <a:ahLst/>
              <a:cxnLst/>
              <a:rect l="l" t="t" r="r" b="b"/>
              <a:pathLst>
                <a:path w="516254" h="31115">
                  <a:moveTo>
                    <a:pt x="515363" y="30991"/>
                  </a:moveTo>
                  <a:lnTo>
                    <a:pt x="0" y="9516"/>
                  </a:lnTo>
                  <a:lnTo>
                    <a:pt x="396" y="0"/>
                  </a:lnTo>
                  <a:lnTo>
                    <a:pt x="515760" y="21475"/>
                  </a:lnTo>
                  <a:lnTo>
                    <a:pt x="515363" y="309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632008" y="6199649"/>
              <a:ext cx="0" cy="751840"/>
            </a:xfrm>
            <a:custGeom>
              <a:avLst/>
              <a:gdLst/>
              <a:ahLst/>
              <a:cxnLst/>
              <a:rect l="l" t="t" r="r" b="b"/>
              <a:pathLst>
                <a:path h="751840">
                  <a:moveTo>
                    <a:pt x="1" y="0"/>
                  </a:moveTo>
                  <a:lnTo>
                    <a:pt x="0" y="751613"/>
                  </a:lnTo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632008" y="6199649"/>
              <a:ext cx="0" cy="751840"/>
            </a:xfrm>
            <a:custGeom>
              <a:avLst/>
              <a:gdLst/>
              <a:ahLst/>
              <a:cxnLst/>
              <a:rect l="l" t="t" r="r" b="b"/>
              <a:pathLst>
                <a:path h="751840">
                  <a:moveTo>
                    <a:pt x="1" y="0"/>
                  </a:moveTo>
                  <a:lnTo>
                    <a:pt x="0" y="75161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4140200" y="6184900"/>
            <a:ext cx="1285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Translate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311900" y="54229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10106195" y="5864195"/>
            <a:ext cx="1978025" cy="2160270"/>
            <a:chOff x="10106195" y="5864195"/>
            <a:chExt cx="1978025" cy="2160270"/>
          </a:xfrm>
        </p:grpSpPr>
        <p:sp>
          <p:nvSpPr>
            <p:cNvPr id="84" name="object 84"/>
            <p:cNvSpPr/>
            <p:nvPr/>
          </p:nvSpPr>
          <p:spPr>
            <a:xfrm>
              <a:off x="10118895" y="6874506"/>
              <a:ext cx="1873250" cy="20955"/>
            </a:xfrm>
            <a:custGeom>
              <a:avLst/>
              <a:gdLst/>
              <a:ahLst/>
              <a:cxnLst/>
              <a:rect l="l" t="t" r="r" b="b"/>
              <a:pathLst>
                <a:path w="1873250" h="20954">
                  <a:moveTo>
                    <a:pt x="1873218" y="0"/>
                  </a:moveTo>
                  <a:lnTo>
                    <a:pt x="0" y="20474"/>
                  </a:lnTo>
                  <a:lnTo>
                    <a:pt x="1873218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118895" y="6874507"/>
              <a:ext cx="1873250" cy="20955"/>
            </a:xfrm>
            <a:custGeom>
              <a:avLst/>
              <a:gdLst/>
              <a:ahLst/>
              <a:cxnLst/>
              <a:rect l="l" t="t" r="r" b="b"/>
              <a:pathLst>
                <a:path w="1873250" h="20954">
                  <a:moveTo>
                    <a:pt x="0" y="20474"/>
                  </a:moveTo>
                  <a:lnTo>
                    <a:pt x="1860518" y="138"/>
                  </a:lnTo>
                  <a:lnTo>
                    <a:pt x="187321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995869" y="6830775"/>
              <a:ext cx="88265" cy="87630"/>
            </a:xfrm>
            <a:custGeom>
              <a:avLst/>
              <a:gdLst/>
              <a:ahLst/>
              <a:cxnLst/>
              <a:rect l="l" t="t" r="r" b="b"/>
              <a:pathLst>
                <a:path w="88265" h="87629">
                  <a:moveTo>
                    <a:pt x="0" y="0"/>
                  </a:moveTo>
                  <a:lnTo>
                    <a:pt x="955" y="87370"/>
                  </a:lnTo>
                  <a:lnTo>
                    <a:pt x="87848" y="42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063722" y="5955801"/>
              <a:ext cx="20955" cy="2056130"/>
            </a:xfrm>
            <a:custGeom>
              <a:avLst/>
              <a:gdLst/>
              <a:ahLst/>
              <a:cxnLst/>
              <a:rect l="l" t="t" r="r" b="b"/>
              <a:pathLst>
                <a:path w="20954" h="2056129">
                  <a:moveTo>
                    <a:pt x="20557" y="0"/>
                  </a:moveTo>
                  <a:lnTo>
                    <a:pt x="0" y="2055862"/>
                  </a:lnTo>
                  <a:lnTo>
                    <a:pt x="20557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063721" y="5955800"/>
              <a:ext cx="20955" cy="2056130"/>
            </a:xfrm>
            <a:custGeom>
              <a:avLst/>
              <a:gdLst/>
              <a:ahLst/>
              <a:cxnLst/>
              <a:rect l="l" t="t" r="r" b="b"/>
              <a:pathLst>
                <a:path w="20954" h="2056129">
                  <a:moveTo>
                    <a:pt x="20557" y="0"/>
                  </a:moveTo>
                  <a:lnTo>
                    <a:pt x="20430" y="12699"/>
                  </a:lnTo>
                  <a:lnTo>
                    <a:pt x="0" y="205586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040636" y="5864195"/>
              <a:ext cx="87630" cy="88265"/>
            </a:xfrm>
            <a:custGeom>
              <a:avLst/>
              <a:gdLst/>
              <a:ahLst/>
              <a:cxnLst/>
              <a:rect l="l" t="t" r="r" b="b"/>
              <a:pathLst>
                <a:path w="87629" h="88264">
                  <a:moveTo>
                    <a:pt x="44559" y="0"/>
                  </a:moveTo>
                  <a:lnTo>
                    <a:pt x="0" y="86935"/>
                  </a:lnTo>
                  <a:lnTo>
                    <a:pt x="87372" y="87809"/>
                  </a:lnTo>
                  <a:lnTo>
                    <a:pt x="44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333985" y="6014520"/>
              <a:ext cx="1599565" cy="1599565"/>
            </a:xfrm>
            <a:custGeom>
              <a:avLst/>
              <a:gdLst/>
              <a:ahLst/>
              <a:cxnLst/>
              <a:rect l="l" t="t" r="r" b="b"/>
              <a:pathLst>
                <a:path w="1599565" h="1599565">
                  <a:moveTo>
                    <a:pt x="1599418" y="0"/>
                  </a:moveTo>
                  <a:lnTo>
                    <a:pt x="0" y="1599509"/>
                  </a:lnTo>
                  <a:lnTo>
                    <a:pt x="1599418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333984" y="6014520"/>
              <a:ext cx="1599565" cy="1599565"/>
            </a:xfrm>
            <a:custGeom>
              <a:avLst/>
              <a:gdLst/>
              <a:ahLst/>
              <a:cxnLst/>
              <a:rect l="l" t="t" r="r" b="b"/>
              <a:pathLst>
                <a:path w="1599565" h="1599565">
                  <a:moveTo>
                    <a:pt x="0" y="1599509"/>
                  </a:moveTo>
                  <a:lnTo>
                    <a:pt x="8980" y="1590529"/>
                  </a:lnTo>
                  <a:lnTo>
                    <a:pt x="159942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269208" y="7586131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09" h="92709">
                  <a:moveTo>
                    <a:pt x="30890" y="0"/>
                  </a:moveTo>
                  <a:lnTo>
                    <a:pt x="0" y="92678"/>
                  </a:lnTo>
                  <a:lnTo>
                    <a:pt x="92675" y="61782"/>
                  </a:lnTo>
                  <a:lnTo>
                    <a:pt x="30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12141200" y="65659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0058400" y="75057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0858500" y="54356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10701846" y="6272062"/>
            <a:ext cx="970280" cy="941705"/>
            <a:chOff x="10701846" y="6272062"/>
            <a:chExt cx="970280" cy="941705"/>
          </a:xfrm>
        </p:grpSpPr>
        <p:sp>
          <p:nvSpPr>
            <p:cNvPr id="97" name="object 97"/>
            <p:cNvSpPr/>
            <p:nvPr/>
          </p:nvSpPr>
          <p:spPr>
            <a:xfrm>
              <a:off x="10714546" y="6605073"/>
              <a:ext cx="633730" cy="596265"/>
            </a:xfrm>
            <a:custGeom>
              <a:avLst/>
              <a:gdLst/>
              <a:ahLst/>
              <a:cxnLst/>
              <a:rect l="l" t="t" r="r" b="b"/>
              <a:pathLst>
                <a:path w="633729" h="596265">
                  <a:moveTo>
                    <a:pt x="0" y="0"/>
                  </a:moveTo>
                  <a:lnTo>
                    <a:pt x="633465" y="0"/>
                  </a:lnTo>
                  <a:lnTo>
                    <a:pt x="633465" y="595730"/>
                  </a:lnTo>
                  <a:lnTo>
                    <a:pt x="0" y="59573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725283" y="6331075"/>
              <a:ext cx="354330" cy="268605"/>
            </a:xfrm>
            <a:custGeom>
              <a:avLst/>
              <a:gdLst/>
              <a:ahLst/>
              <a:cxnLst/>
              <a:rect l="l" t="t" r="r" b="b"/>
              <a:pathLst>
                <a:path w="354329" h="268604">
                  <a:moveTo>
                    <a:pt x="354310" y="0"/>
                  </a:moveTo>
                  <a:lnTo>
                    <a:pt x="0" y="268433"/>
                  </a:lnTo>
                  <a:lnTo>
                    <a:pt x="35431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717614" y="6320952"/>
              <a:ext cx="370205" cy="288925"/>
            </a:xfrm>
            <a:custGeom>
              <a:avLst/>
              <a:gdLst/>
              <a:ahLst/>
              <a:cxnLst/>
              <a:rect l="l" t="t" r="r" b="b"/>
              <a:pathLst>
                <a:path w="370204" h="288925">
                  <a:moveTo>
                    <a:pt x="369650" y="20245"/>
                  </a:moveTo>
                  <a:lnTo>
                    <a:pt x="15338" y="288679"/>
                  </a:lnTo>
                  <a:lnTo>
                    <a:pt x="0" y="268434"/>
                  </a:lnTo>
                  <a:lnTo>
                    <a:pt x="354311" y="0"/>
                  </a:lnTo>
                  <a:lnTo>
                    <a:pt x="369650" y="20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1058117" y="6341811"/>
              <a:ext cx="537210" cy="21590"/>
            </a:xfrm>
            <a:custGeom>
              <a:avLst/>
              <a:gdLst/>
              <a:ahLst/>
              <a:cxnLst/>
              <a:rect l="l" t="t" r="r" b="b"/>
              <a:pathLst>
                <a:path w="537209" h="21589">
                  <a:moveTo>
                    <a:pt x="0" y="0"/>
                  </a:moveTo>
                  <a:lnTo>
                    <a:pt x="536836" y="21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1057610" y="6329121"/>
              <a:ext cx="537845" cy="46990"/>
            </a:xfrm>
            <a:custGeom>
              <a:avLst/>
              <a:gdLst/>
              <a:ahLst/>
              <a:cxnLst/>
              <a:rect l="l" t="t" r="r" b="b"/>
              <a:pathLst>
                <a:path w="537845" h="46989">
                  <a:moveTo>
                    <a:pt x="1015" y="0"/>
                  </a:moveTo>
                  <a:lnTo>
                    <a:pt x="537851" y="21475"/>
                  </a:lnTo>
                  <a:lnTo>
                    <a:pt x="536836" y="46854"/>
                  </a:lnTo>
                  <a:lnTo>
                    <a:pt x="0" y="2537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1358750" y="6280367"/>
              <a:ext cx="304165" cy="351790"/>
            </a:xfrm>
            <a:custGeom>
              <a:avLst/>
              <a:gdLst/>
              <a:ahLst/>
              <a:cxnLst/>
              <a:rect l="l" t="t" r="r" b="b"/>
              <a:pathLst>
                <a:path w="304165" h="351790">
                  <a:moveTo>
                    <a:pt x="303650" y="0"/>
                  </a:moveTo>
                  <a:lnTo>
                    <a:pt x="0" y="351355"/>
                  </a:lnTo>
                  <a:lnTo>
                    <a:pt x="30365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1349141" y="6272062"/>
              <a:ext cx="323215" cy="368300"/>
            </a:xfrm>
            <a:custGeom>
              <a:avLst/>
              <a:gdLst/>
              <a:ahLst/>
              <a:cxnLst/>
              <a:rect l="l" t="t" r="r" b="b"/>
              <a:pathLst>
                <a:path w="323215" h="368300">
                  <a:moveTo>
                    <a:pt x="322868" y="16608"/>
                  </a:moveTo>
                  <a:lnTo>
                    <a:pt x="19217" y="367964"/>
                  </a:lnTo>
                  <a:lnTo>
                    <a:pt x="0" y="351355"/>
                  </a:lnTo>
                  <a:lnTo>
                    <a:pt x="303650" y="0"/>
                  </a:lnTo>
                  <a:lnTo>
                    <a:pt x="322868" y="16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50200" y="6976657"/>
              <a:ext cx="253295" cy="233542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11584222" y="6374029"/>
              <a:ext cx="10795" cy="633730"/>
            </a:xfrm>
            <a:custGeom>
              <a:avLst/>
              <a:gdLst/>
              <a:ahLst/>
              <a:cxnLst/>
              <a:rect l="l" t="t" r="r" b="b"/>
              <a:pathLst>
                <a:path w="10795" h="633729">
                  <a:moveTo>
                    <a:pt x="0" y="0"/>
                  </a:moveTo>
                  <a:lnTo>
                    <a:pt x="10736" y="633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1571524" y="6373814"/>
              <a:ext cx="36195" cy="634365"/>
            </a:xfrm>
            <a:custGeom>
              <a:avLst/>
              <a:gdLst/>
              <a:ahLst/>
              <a:cxnLst/>
              <a:rect l="l" t="t" r="r" b="b"/>
              <a:pathLst>
                <a:path w="36195" h="634365">
                  <a:moveTo>
                    <a:pt x="10736" y="633932"/>
                  </a:moveTo>
                  <a:lnTo>
                    <a:pt x="0" y="430"/>
                  </a:lnTo>
                  <a:lnTo>
                    <a:pt x="25396" y="0"/>
                  </a:lnTo>
                  <a:lnTo>
                    <a:pt x="36133" y="633501"/>
                  </a:lnTo>
                  <a:lnTo>
                    <a:pt x="10736" y="6339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8686800" y="6248400"/>
            <a:ext cx="78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Scale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9" name="object 10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602" y="178793"/>
            <a:ext cx="12349198" cy="1514231"/>
          </a:xfrm>
          <a:prstGeom prst="rect">
            <a:avLst/>
          </a:prstGeom>
        </p:spPr>
        <p:txBody>
          <a:bodyPr vert="horz" wrap="square" lIns="0" tIns="318487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110"/>
              </a:spcBef>
            </a:pPr>
            <a:r>
              <a:rPr sz="7750" b="0" spc="185" dirty="0"/>
              <a:t>Orthographic</a:t>
            </a:r>
            <a:r>
              <a:rPr sz="7750" b="0" spc="20" dirty="0"/>
              <a:t> </a:t>
            </a:r>
            <a:r>
              <a:rPr sz="7750" b="0" spc="175" dirty="0"/>
              <a:t>Projection</a:t>
            </a:r>
            <a:endParaRPr sz="7750" b="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616200"/>
            <a:ext cx="8524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dirty="0">
                <a:latin typeface="Arial"/>
                <a:cs typeface="Arial"/>
              </a:rPr>
              <a:t>Slightly</a:t>
            </a:r>
            <a:r>
              <a:rPr sz="3200" spc="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diﬀerent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orders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(to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35" dirty="0">
                <a:latin typeface="Arial"/>
                <a:cs typeface="Arial"/>
              </a:rPr>
              <a:t> </a:t>
            </a:r>
            <a:r>
              <a:rPr sz="3200" spc="55" dirty="0">
                <a:latin typeface="Arial"/>
                <a:cs typeface="Arial"/>
              </a:rPr>
              <a:t>“simple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way”)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201923"/>
            <a:ext cx="216535" cy="1346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600" y="3106420"/>
            <a:ext cx="4339590" cy="134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4800"/>
              </a:lnSpc>
              <a:spcBef>
                <a:spcPts val="95"/>
              </a:spcBef>
            </a:pPr>
            <a:r>
              <a:rPr sz="2800" spc="-30" dirty="0">
                <a:latin typeface="Arial"/>
                <a:cs typeface="Arial"/>
              </a:rPr>
              <a:t>Center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cuboid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translating </a:t>
            </a:r>
            <a:r>
              <a:rPr sz="2800" spc="-65" dirty="0">
                <a:latin typeface="Arial"/>
                <a:cs typeface="Arial"/>
              </a:rPr>
              <a:t>Scale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into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“canonical”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cube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82990" y="5923043"/>
            <a:ext cx="1978025" cy="2160270"/>
            <a:chOff x="1682990" y="5923043"/>
            <a:chExt cx="1978025" cy="2160270"/>
          </a:xfrm>
        </p:grpSpPr>
        <p:sp>
          <p:nvSpPr>
            <p:cNvPr id="7" name="object 7"/>
            <p:cNvSpPr/>
            <p:nvPr/>
          </p:nvSpPr>
          <p:spPr>
            <a:xfrm>
              <a:off x="1695690" y="6933354"/>
              <a:ext cx="1873250" cy="20955"/>
            </a:xfrm>
            <a:custGeom>
              <a:avLst/>
              <a:gdLst/>
              <a:ahLst/>
              <a:cxnLst/>
              <a:rect l="l" t="t" r="r" b="b"/>
              <a:pathLst>
                <a:path w="1873250" h="20954">
                  <a:moveTo>
                    <a:pt x="1873218" y="0"/>
                  </a:moveTo>
                  <a:lnTo>
                    <a:pt x="0" y="20473"/>
                  </a:lnTo>
                  <a:lnTo>
                    <a:pt x="1873218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95690" y="6933353"/>
              <a:ext cx="1873250" cy="20955"/>
            </a:xfrm>
            <a:custGeom>
              <a:avLst/>
              <a:gdLst/>
              <a:ahLst/>
              <a:cxnLst/>
              <a:rect l="l" t="t" r="r" b="b"/>
              <a:pathLst>
                <a:path w="1873250" h="20954">
                  <a:moveTo>
                    <a:pt x="0" y="20474"/>
                  </a:moveTo>
                  <a:lnTo>
                    <a:pt x="1860518" y="138"/>
                  </a:lnTo>
                  <a:lnTo>
                    <a:pt x="187321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72665" y="6889621"/>
              <a:ext cx="88265" cy="87630"/>
            </a:xfrm>
            <a:custGeom>
              <a:avLst/>
              <a:gdLst/>
              <a:ahLst/>
              <a:cxnLst/>
              <a:rect l="l" t="t" r="r" b="b"/>
              <a:pathLst>
                <a:path w="88264" h="87629">
                  <a:moveTo>
                    <a:pt x="0" y="0"/>
                  </a:moveTo>
                  <a:lnTo>
                    <a:pt x="953" y="87370"/>
                  </a:lnTo>
                  <a:lnTo>
                    <a:pt x="87847" y="42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40516" y="6014647"/>
              <a:ext cx="20955" cy="2056130"/>
            </a:xfrm>
            <a:custGeom>
              <a:avLst/>
              <a:gdLst/>
              <a:ahLst/>
              <a:cxnLst/>
              <a:rect l="l" t="t" r="r" b="b"/>
              <a:pathLst>
                <a:path w="20955" h="2056129">
                  <a:moveTo>
                    <a:pt x="20557" y="0"/>
                  </a:moveTo>
                  <a:lnTo>
                    <a:pt x="0" y="2055862"/>
                  </a:lnTo>
                  <a:lnTo>
                    <a:pt x="20557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40516" y="6014648"/>
              <a:ext cx="20955" cy="2056130"/>
            </a:xfrm>
            <a:custGeom>
              <a:avLst/>
              <a:gdLst/>
              <a:ahLst/>
              <a:cxnLst/>
              <a:rect l="l" t="t" r="r" b="b"/>
              <a:pathLst>
                <a:path w="20955" h="2056129">
                  <a:moveTo>
                    <a:pt x="20557" y="0"/>
                  </a:moveTo>
                  <a:lnTo>
                    <a:pt x="20430" y="12699"/>
                  </a:lnTo>
                  <a:lnTo>
                    <a:pt x="0" y="205586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17430" y="5923043"/>
              <a:ext cx="87630" cy="88265"/>
            </a:xfrm>
            <a:custGeom>
              <a:avLst/>
              <a:gdLst/>
              <a:ahLst/>
              <a:cxnLst/>
              <a:rect l="l" t="t" r="r" b="b"/>
              <a:pathLst>
                <a:path w="87630" h="88264">
                  <a:moveTo>
                    <a:pt x="44559" y="0"/>
                  </a:moveTo>
                  <a:lnTo>
                    <a:pt x="0" y="86934"/>
                  </a:lnTo>
                  <a:lnTo>
                    <a:pt x="87372" y="87807"/>
                  </a:lnTo>
                  <a:lnTo>
                    <a:pt x="44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0779" y="6073367"/>
              <a:ext cx="1599565" cy="1599565"/>
            </a:xfrm>
            <a:custGeom>
              <a:avLst/>
              <a:gdLst/>
              <a:ahLst/>
              <a:cxnLst/>
              <a:rect l="l" t="t" r="r" b="b"/>
              <a:pathLst>
                <a:path w="1599564" h="1599565">
                  <a:moveTo>
                    <a:pt x="1599418" y="0"/>
                  </a:moveTo>
                  <a:lnTo>
                    <a:pt x="0" y="1599509"/>
                  </a:lnTo>
                  <a:lnTo>
                    <a:pt x="1599418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10779" y="6073367"/>
              <a:ext cx="1599565" cy="1599565"/>
            </a:xfrm>
            <a:custGeom>
              <a:avLst/>
              <a:gdLst/>
              <a:ahLst/>
              <a:cxnLst/>
              <a:rect l="l" t="t" r="r" b="b"/>
              <a:pathLst>
                <a:path w="1599564" h="1599565">
                  <a:moveTo>
                    <a:pt x="0" y="1599509"/>
                  </a:moveTo>
                  <a:lnTo>
                    <a:pt x="8980" y="1590529"/>
                  </a:lnTo>
                  <a:lnTo>
                    <a:pt x="159942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46003" y="7644979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10" h="92709">
                  <a:moveTo>
                    <a:pt x="30890" y="0"/>
                  </a:moveTo>
                  <a:lnTo>
                    <a:pt x="0" y="92676"/>
                  </a:lnTo>
                  <a:lnTo>
                    <a:pt x="92675" y="61781"/>
                  </a:lnTo>
                  <a:lnTo>
                    <a:pt x="30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21100" y="66167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38300" y="75565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54300" y="5448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51575" y="5405392"/>
            <a:ext cx="1019175" cy="1174750"/>
            <a:chOff x="1151575" y="5405392"/>
            <a:chExt cx="1019175" cy="1174750"/>
          </a:xfrm>
        </p:grpSpPr>
        <p:sp>
          <p:nvSpPr>
            <p:cNvPr id="20" name="object 20"/>
            <p:cNvSpPr/>
            <p:nvPr/>
          </p:nvSpPr>
          <p:spPr>
            <a:xfrm>
              <a:off x="1180316" y="5729776"/>
              <a:ext cx="504825" cy="837565"/>
            </a:xfrm>
            <a:custGeom>
              <a:avLst/>
              <a:gdLst/>
              <a:ahLst/>
              <a:cxnLst/>
              <a:rect l="l" t="t" r="r" b="b"/>
              <a:pathLst>
                <a:path w="504825" h="837565">
                  <a:moveTo>
                    <a:pt x="0" y="0"/>
                  </a:moveTo>
                  <a:lnTo>
                    <a:pt x="504626" y="0"/>
                  </a:lnTo>
                  <a:lnTo>
                    <a:pt x="504626" y="837512"/>
                  </a:lnTo>
                  <a:lnTo>
                    <a:pt x="0" y="83751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58842" y="5418392"/>
              <a:ext cx="462280" cy="322580"/>
            </a:xfrm>
            <a:custGeom>
              <a:avLst/>
              <a:gdLst/>
              <a:ahLst/>
              <a:cxnLst/>
              <a:rect l="l" t="t" r="r" b="b"/>
              <a:pathLst>
                <a:path w="462280" h="322579">
                  <a:moveTo>
                    <a:pt x="461678" y="0"/>
                  </a:moveTo>
                  <a:lnTo>
                    <a:pt x="0" y="322121"/>
                  </a:lnTo>
                  <a:lnTo>
                    <a:pt x="461678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51575" y="5407977"/>
              <a:ext cx="476250" cy="343535"/>
            </a:xfrm>
            <a:custGeom>
              <a:avLst/>
              <a:gdLst/>
              <a:ahLst/>
              <a:cxnLst/>
              <a:rect l="l" t="t" r="r" b="b"/>
              <a:pathLst>
                <a:path w="476250" h="343535">
                  <a:moveTo>
                    <a:pt x="476213" y="20830"/>
                  </a:moveTo>
                  <a:lnTo>
                    <a:pt x="14534" y="342952"/>
                  </a:lnTo>
                  <a:lnTo>
                    <a:pt x="0" y="322121"/>
                  </a:lnTo>
                  <a:lnTo>
                    <a:pt x="461679" y="0"/>
                  </a:lnTo>
                  <a:lnTo>
                    <a:pt x="476213" y="2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9049" y="5426548"/>
              <a:ext cx="541020" cy="3175"/>
            </a:xfrm>
            <a:custGeom>
              <a:avLst/>
              <a:gdLst/>
              <a:ahLst/>
              <a:cxnLst/>
              <a:rect l="l" t="t" r="r" b="b"/>
              <a:pathLst>
                <a:path w="541019" h="3175">
                  <a:moveTo>
                    <a:pt x="540465" y="0"/>
                  </a:moveTo>
                  <a:lnTo>
                    <a:pt x="0" y="2581"/>
                  </a:lnTo>
                  <a:lnTo>
                    <a:pt x="540465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98988" y="5413848"/>
              <a:ext cx="541020" cy="28575"/>
            </a:xfrm>
            <a:custGeom>
              <a:avLst/>
              <a:gdLst/>
              <a:ahLst/>
              <a:cxnLst/>
              <a:rect l="l" t="t" r="r" b="b"/>
              <a:pathLst>
                <a:path w="541019" h="28575">
                  <a:moveTo>
                    <a:pt x="0" y="2581"/>
                  </a:moveTo>
                  <a:lnTo>
                    <a:pt x="540464" y="0"/>
                  </a:lnTo>
                  <a:lnTo>
                    <a:pt x="540586" y="25399"/>
                  </a:lnTo>
                  <a:lnTo>
                    <a:pt x="121" y="27981"/>
                  </a:lnTo>
                  <a:lnTo>
                    <a:pt x="0" y="2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82370" y="5415809"/>
              <a:ext cx="462280" cy="322580"/>
            </a:xfrm>
            <a:custGeom>
              <a:avLst/>
              <a:gdLst/>
              <a:ahLst/>
              <a:cxnLst/>
              <a:rect l="l" t="t" r="r" b="b"/>
              <a:pathLst>
                <a:path w="462280" h="322579">
                  <a:moveTo>
                    <a:pt x="461679" y="0"/>
                  </a:moveTo>
                  <a:lnTo>
                    <a:pt x="0" y="322120"/>
                  </a:lnTo>
                  <a:lnTo>
                    <a:pt x="461679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75103" y="5405392"/>
              <a:ext cx="476250" cy="343535"/>
            </a:xfrm>
            <a:custGeom>
              <a:avLst/>
              <a:gdLst/>
              <a:ahLst/>
              <a:cxnLst/>
              <a:rect l="l" t="t" r="r" b="b"/>
              <a:pathLst>
                <a:path w="476250" h="343535">
                  <a:moveTo>
                    <a:pt x="476213" y="20830"/>
                  </a:moveTo>
                  <a:lnTo>
                    <a:pt x="14534" y="342952"/>
                  </a:lnTo>
                  <a:lnTo>
                    <a:pt x="0" y="322121"/>
                  </a:lnTo>
                  <a:lnTo>
                    <a:pt x="461679" y="0"/>
                  </a:lnTo>
                  <a:lnTo>
                    <a:pt x="476213" y="2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01271" y="6239998"/>
              <a:ext cx="462280" cy="322580"/>
            </a:xfrm>
            <a:custGeom>
              <a:avLst/>
              <a:gdLst/>
              <a:ahLst/>
              <a:cxnLst/>
              <a:rect l="l" t="t" r="r" b="b"/>
              <a:pathLst>
                <a:path w="462280" h="322579">
                  <a:moveTo>
                    <a:pt x="461679" y="0"/>
                  </a:moveTo>
                  <a:lnTo>
                    <a:pt x="0" y="322121"/>
                  </a:lnTo>
                  <a:lnTo>
                    <a:pt x="461679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004" y="6229583"/>
              <a:ext cx="476250" cy="343535"/>
            </a:xfrm>
            <a:custGeom>
              <a:avLst/>
              <a:gdLst/>
              <a:ahLst/>
              <a:cxnLst/>
              <a:rect l="l" t="t" r="r" b="b"/>
              <a:pathLst>
                <a:path w="476250" h="343534">
                  <a:moveTo>
                    <a:pt x="476213" y="20830"/>
                  </a:moveTo>
                  <a:lnTo>
                    <a:pt x="14534" y="342952"/>
                  </a:lnTo>
                  <a:lnTo>
                    <a:pt x="0" y="322121"/>
                  </a:lnTo>
                  <a:lnTo>
                    <a:pt x="461679" y="0"/>
                  </a:lnTo>
                  <a:lnTo>
                    <a:pt x="476213" y="2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35886" y="5439868"/>
              <a:ext cx="10795" cy="816610"/>
            </a:xfrm>
            <a:custGeom>
              <a:avLst/>
              <a:gdLst/>
              <a:ahLst/>
              <a:cxnLst/>
              <a:rect l="l" t="t" r="r" b="b"/>
              <a:pathLst>
                <a:path w="10794" h="816610">
                  <a:moveTo>
                    <a:pt x="0" y="0"/>
                  </a:moveTo>
                  <a:lnTo>
                    <a:pt x="10736" y="816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23187" y="5439701"/>
              <a:ext cx="36195" cy="816610"/>
            </a:xfrm>
            <a:custGeom>
              <a:avLst/>
              <a:gdLst/>
              <a:ahLst/>
              <a:cxnLst/>
              <a:rect l="l" t="t" r="r" b="b"/>
              <a:pathLst>
                <a:path w="36194" h="816610">
                  <a:moveTo>
                    <a:pt x="10736" y="816371"/>
                  </a:moveTo>
                  <a:lnTo>
                    <a:pt x="0" y="334"/>
                  </a:lnTo>
                  <a:lnTo>
                    <a:pt x="25397" y="0"/>
                  </a:lnTo>
                  <a:lnTo>
                    <a:pt x="36134" y="816037"/>
                  </a:lnTo>
                  <a:lnTo>
                    <a:pt x="10736" y="8163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193800" y="6616700"/>
            <a:ext cx="520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2400" spc="-5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183309" y="5424379"/>
            <a:ext cx="953135" cy="1125220"/>
            <a:chOff x="1183309" y="5424379"/>
            <a:chExt cx="953135" cy="1125220"/>
          </a:xfrm>
        </p:grpSpPr>
        <p:sp>
          <p:nvSpPr>
            <p:cNvPr id="33" name="object 33"/>
            <p:cNvSpPr/>
            <p:nvPr/>
          </p:nvSpPr>
          <p:spPr>
            <a:xfrm>
              <a:off x="1186520" y="6159280"/>
              <a:ext cx="423545" cy="386715"/>
            </a:xfrm>
            <a:custGeom>
              <a:avLst/>
              <a:gdLst/>
              <a:ahLst/>
              <a:cxnLst/>
              <a:rect l="l" t="t" r="r" b="b"/>
              <a:pathLst>
                <a:path w="423544" h="386715">
                  <a:moveTo>
                    <a:pt x="423264" y="0"/>
                  </a:moveTo>
                  <a:lnTo>
                    <a:pt x="0" y="386534"/>
                  </a:lnTo>
                  <a:lnTo>
                    <a:pt x="423264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83309" y="6155762"/>
              <a:ext cx="429895" cy="393700"/>
            </a:xfrm>
            <a:custGeom>
              <a:avLst/>
              <a:gdLst/>
              <a:ahLst/>
              <a:cxnLst/>
              <a:rect l="l" t="t" r="r" b="b"/>
              <a:pathLst>
                <a:path w="429894" h="393700">
                  <a:moveTo>
                    <a:pt x="429687" y="7033"/>
                  </a:moveTo>
                  <a:lnTo>
                    <a:pt x="6423" y="393569"/>
                  </a:lnTo>
                  <a:lnTo>
                    <a:pt x="0" y="386535"/>
                  </a:lnTo>
                  <a:lnTo>
                    <a:pt x="423264" y="0"/>
                  </a:lnTo>
                  <a:lnTo>
                    <a:pt x="429687" y="70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20521" y="6170016"/>
              <a:ext cx="515620" cy="21590"/>
            </a:xfrm>
            <a:custGeom>
              <a:avLst/>
              <a:gdLst/>
              <a:ahLst/>
              <a:cxnLst/>
              <a:rect l="l" t="t" r="r" b="b"/>
              <a:pathLst>
                <a:path w="515619" h="21589">
                  <a:moveTo>
                    <a:pt x="0" y="0"/>
                  </a:moveTo>
                  <a:lnTo>
                    <a:pt x="515364" y="21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20322" y="6165258"/>
              <a:ext cx="516255" cy="31115"/>
            </a:xfrm>
            <a:custGeom>
              <a:avLst/>
              <a:gdLst/>
              <a:ahLst/>
              <a:cxnLst/>
              <a:rect l="l" t="t" r="r" b="b"/>
              <a:pathLst>
                <a:path w="516255" h="31114">
                  <a:moveTo>
                    <a:pt x="515363" y="30991"/>
                  </a:moveTo>
                  <a:lnTo>
                    <a:pt x="0" y="9516"/>
                  </a:lnTo>
                  <a:lnTo>
                    <a:pt x="396" y="0"/>
                  </a:lnTo>
                  <a:lnTo>
                    <a:pt x="515760" y="21475"/>
                  </a:lnTo>
                  <a:lnTo>
                    <a:pt x="515363" y="309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20521" y="5429141"/>
              <a:ext cx="0" cy="751840"/>
            </a:xfrm>
            <a:custGeom>
              <a:avLst/>
              <a:gdLst/>
              <a:ahLst/>
              <a:cxnLst/>
              <a:rect l="l" t="t" r="r" b="b"/>
              <a:pathLst>
                <a:path h="751839">
                  <a:moveTo>
                    <a:pt x="2" y="0"/>
                  </a:moveTo>
                  <a:lnTo>
                    <a:pt x="0" y="751613"/>
                  </a:lnTo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20522" y="5429141"/>
              <a:ext cx="0" cy="751840"/>
            </a:xfrm>
            <a:custGeom>
              <a:avLst/>
              <a:gdLst/>
              <a:ahLst/>
              <a:cxnLst/>
              <a:rect l="l" t="t" r="r" b="b"/>
              <a:pathLst>
                <a:path h="751839">
                  <a:moveTo>
                    <a:pt x="1" y="0"/>
                  </a:moveTo>
                  <a:lnTo>
                    <a:pt x="0" y="75161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193800" y="510540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44700" y="64516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32776" y="5383480"/>
            <a:ext cx="1238885" cy="1161415"/>
            <a:chOff x="1032776" y="5383480"/>
            <a:chExt cx="1238885" cy="1161415"/>
          </a:xfrm>
        </p:grpSpPr>
        <p:sp>
          <p:nvSpPr>
            <p:cNvPr id="42" name="object 42"/>
            <p:cNvSpPr/>
            <p:nvPr/>
          </p:nvSpPr>
          <p:spPr>
            <a:xfrm>
              <a:off x="1871705" y="6270068"/>
              <a:ext cx="394970" cy="269875"/>
            </a:xfrm>
            <a:custGeom>
              <a:avLst/>
              <a:gdLst/>
              <a:ahLst/>
              <a:cxnLst/>
              <a:rect l="l" t="t" r="r" b="b"/>
              <a:pathLst>
                <a:path w="394969" h="269875">
                  <a:moveTo>
                    <a:pt x="0" y="0"/>
                  </a:moveTo>
                  <a:lnTo>
                    <a:pt x="394964" y="269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71706" y="6270068"/>
              <a:ext cx="394970" cy="269875"/>
            </a:xfrm>
            <a:custGeom>
              <a:avLst/>
              <a:gdLst/>
              <a:ahLst/>
              <a:cxnLst/>
              <a:rect l="l" t="t" r="r" b="b"/>
              <a:pathLst>
                <a:path w="394969" h="269875">
                  <a:moveTo>
                    <a:pt x="394964" y="269656"/>
                  </a:moveTo>
                  <a:lnTo>
                    <a:pt x="3933" y="2685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35257" y="6245184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19" h="40004">
                  <a:moveTo>
                    <a:pt x="0" y="0"/>
                  </a:moveTo>
                  <a:lnTo>
                    <a:pt x="22278" y="40006"/>
                  </a:lnTo>
                  <a:lnTo>
                    <a:pt x="45373" y="6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62214" y="5388242"/>
              <a:ext cx="316865" cy="180340"/>
            </a:xfrm>
            <a:custGeom>
              <a:avLst/>
              <a:gdLst/>
              <a:ahLst/>
              <a:cxnLst/>
              <a:rect l="l" t="t" r="r" b="b"/>
              <a:pathLst>
                <a:path w="316864" h="180339">
                  <a:moveTo>
                    <a:pt x="0" y="0"/>
                  </a:moveTo>
                  <a:lnTo>
                    <a:pt x="316580" y="180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62214" y="5388242"/>
              <a:ext cx="316865" cy="180340"/>
            </a:xfrm>
            <a:custGeom>
              <a:avLst/>
              <a:gdLst/>
              <a:ahLst/>
              <a:cxnLst/>
              <a:rect l="l" t="t" r="r" b="b"/>
              <a:pathLst>
                <a:path w="316864" h="180339">
                  <a:moveTo>
                    <a:pt x="0" y="0"/>
                  </a:moveTo>
                  <a:lnTo>
                    <a:pt x="312441" y="177775"/>
                  </a:lnTo>
                  <a:lnTo>
                    <a:pt x="316581" y="18013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71427" y="5552145"/>
              <a:ext cx="46355" cy="38100"/>
            </a:xfrm>
            <a:custGeom>
              <a:avLst/>
              <a:gdLst/>
              <a:ahLst/>
              <a:cxnLst/>
              <a:rect l="l" t="t" r="r" b="b"/>
              <a:pathLst>
                <a:path w="46355" h="38100">
                  <a:moveTo>
                    <a:pt x="20255" y="0"/>
                  </a:moveTo>
                  <a:lnTo>
                    <a:pt x="0" y="35598"/>
                  </a:lnTo>
                  <a:lnTo>
                    <a:pt x="45726" y="38054"/>
                  </a:lnTo>
                  <a:lnTo>
                    <a:pt x="20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37539" y="6188840"/>
              <a:ext cx="357505" cy="66675"/>
            </a:xfrm>
            <a:custGeom>
              <a:avLst/>
              <a:gdLst/>
              <a:ahLst/>
              <a:cxnLst/>
              <a:rect l="l" t="t" r="r" b="b"/>
              <a:pathLst>
                <a:path w="357505" h="66675">
                  <a:moveTo>
                    <a:pt x="357072" y="0"/>
                  </a:moveTo>
                  <a:lnTo>
                    <a:pt x="0" y="66542"/>
                  </a:lnTo>
                  <a:lnTo>
                    <a:pt x="357072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37539" y="6188840"/>
              <a:ext cx="357505" cy="66675"/>
            </a:xfrm>
            <a:custGeom>
              <a:avLst/>
              <a:gdLst/>
              <a:ahLst/>
              <a:cxnLst/>
              <a:rect l="l" t="t" r="r" b="b"/>
              <a:pathLst>
                <a:path w="357505" h="66675">
                  <a:moveTo>
                    <a:pt x="0" y="66543"/>
                  </a:moveTo>
                  <a:lnTo>
                    <a:pt x="352390" y="872"/>
                  </a:lnTo>
                  <a:lnTo>
                    <a:pt x="357072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93981" y="6168126"/>
              <a:ext cx="44450" cy="40640"/>
            </a:xfrm>
            <a:custGeom>
              <a:avLst/>
              <a:gdLst/>
              <a:ahLst/>
              <a:cxnLst/>
              <a:rect l="l" t="t" r="r" b="b"/>
              <a:pathLst>
                <a:path w="44450" h="40639">
                  <a:moveTo>
                    <a:pt x="0" y="0"/>
                  </a:moveTo>
                  <a:lnTo>
                    <a:pt x="7503" y="40264"/>
                  </a:lnTo>
                  <a:lnTo>
                    <a:pt x="44015" y="12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85800" y="61087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247900" y="518160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567121" y="5856041"/>
            <a:ext cx="1978025" cy="2160270"/>
            <a:chOff x="5567121" y="5856041"/>
            <a:chExt cx="1978025" cy="2160270"/>
          </a:xfrm>
        </p:grpSpPr>
        <p:sp>
          <p:nvSpPr>
            <p:cNvPr id="54" name="object 54"/>
            <p:cNvSpPr/>
            <p:nvPr/>
          </p:nvSpPr>
          <p:spPr>
            <a:xfrm>
              <a:off x="5579821" y="6866350"/>
              <a:ext cx="1873250" cy="20955"/>
            </a:xfrm>
            <a:custGeom>
              <a:avLst/>
              <a:gdLst/>
              <a:ahLst/>
              <a:cxnLst/>
              <a:rect l="l" t="t" r="r" b="b"/>
              <a:pathLst>
                <a:path w="1873250" h="20954">
                  <a:moveTo>
                    <a:pt x="1873219" y="0"/>
                  </a:moveTo>
                  <a:lnTo>
                    <a:pt x="0" y="20474"/>
                  </a:lnTo>
                  <a:lnTo>
                    <a:pt x="1873219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79821" y="6866351"/>
              <a:ext cx="1873250" cy="20955"/>
            </a:xfrm>
            <a:custGeom>
              <a:avLst/>
              <a:gdLst/>
              <a:ahLst/>
              <a:cxnLst/>
              <a:rect l="l" t="t" r="r" b="b"/>
              <a:pathLst>
                <a:path w="1873250" h="20954">
                  <a:moveTo>
                    <a:pt x="0" y="20474"/>
                  </a:moveTo>
                  <a:lnTo>
                    <a:pt x="1860518" y="138"/>
                  </a:lnTo>
                  <a:lnTo>
                    <a:pt x="187321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456796" y="6822618"/>
              <a:ext cx="88265" cy="87630"/>
            </a:xfrm>
            <a:custGeom>
              <a:avLst/>
              <a:gdLst/>
              <a:ahLst/>
              <a:cxnLst/>
              <a:rect l="l" t="t" r="r" b="b"/>
              <a:pathLst>
                <a:path w="88265" h="87629">
                  <a:moveTo>
                    <a:pt x="0" y="0"/>
                  </a:moveTo>
                  <a:lnTo>
                    <a:pt x="955" y="87370"/>
                  </a:lnTo>
                  <a:lnTo>
                    <a:pt x="87848" y="42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24648" y="5947646"/>
              <a:ext cx="20955" cy="2056130"/>
            </a:xfrm>
            <a:custGeom>
              <a:avLst/>
              <a:gdLst/>
              <a:ahLst/>
              <a:cxnLst/>
              <a:rect l="l" t="t" r="r" b="b"/>
              <a:pathLst>
                <a:path w="20954" h="2056129">
                  <a:moveTo>
                    <a:pt x="20557" y="0"/>
                  </a:moveTo>
                  <a:lnTo>
                    <a:pt x="0" y="2055862"/>
                  </a:lnTo>
                  <a:lnTo>
                    <a:pt x="20557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24648" y="5947645"/>
              <a:ext cx="20955" cy="2056130"/>
            </a:xfrm>
            <a:custGeom>
              <a:avLst/>
              <a:gdLst/>
              <a:ahLst/>
              <a:cxnLst/>
              <a:rect l="l" t="t" r="r" b="b"/>
              <a:pathLst>
                <a:path w="20954" h="2056129">
                  <a:moveTo>
                    <a:pt x="20557" y="0"/>
                  </a:moveTo>
                  <a:lnTo>
                    <a:pt x="20430" y="12699"/>
                  </a:lnTo>
                  <a:lnTo>
                    <a:pt x="0" y="205586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01562" y="5856041"/>
              <a:ext cx="87630" cy="88265"/>
            </a:xfrm>
            <a:custGeom>
              <a:avLst/>
              <a:gdLst/>
              <a:ahLst/>
              <a:cxnLst/>
              <a:rect l="l" t="t" r="r" b="b"/>
              <a:pathLst>
                <a:path w="87629" h="88264">
                  <a:moveTo>
                    <a:pt x="44559" y="0"/>
                  </a:moveTo>
                  <a:lnTo>
                    <a:pt x="0" y="86935"/>
                  </a:lnTo>
                  <a:lnTo>
                    <a:pt x="87370" y="87809"/>
                  </a:lnTo>
                  <a:lnTo>
                    <a:pt x="44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94912" y="6006367"/>
              <a:ext cx="1599565" cy="1599565"/>
            </a:xfrm>
            <a:custGeom>
              <a:avLst/>
              <a:gdLst/>
              <a:ahLst/>
              <a:cxnLst/>
              <a:rect l="l" t="t" r="r" b="b"/>
              <a:pathLst>
                <a:path w="1599565" h="1599565">
                  <a:moveTo>
                    <a:pt x="1599418" y="0"/>
                  </a:moveTo>
                  <a:lnTo>
                    <a:pt x="0" y="1599509"/>
                  </a:lnTo>
                  <a:lnTo>
                    <a:pt x="1599418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94911" y="6006365"/>
              <a:ext cx="1599565" cy="1599565"/>
            </a:xfrm>
            <a:custGeom>
              <a:avLst/>
              <a:gdLst/>
              <a:ahLst/>
              <a:cxnLst/>
              <a:rect l="l" t="t" r="r" b="b"/>
              <a:pathLst>
                <a:path w="1599565" h="1599565">
                  <a:moveTo>
                    <a:pt x="0" y="1599509"/>
                  </a:moveTo>
                  <a:lnTo>
                    <a:pt x="8980" y="1590529"/>
                  </a:lnTo>
                  <a:lnTo>
                    <a:pt x="159942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730135" y="7577978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10" h="92709">
                  <a:moveTo>
                    <a:pt x="30888" y="0"/>
                  </a:moveTo>
                  <a:lnTo>
                    <a:pt x="0" y="92676"/>
                  </a:lnTo>
                  <a:lnTo>
                    <a:pt x="92675" y="61782"/>
                  </a:lnTo>
                  <a:lnTo>
                    <a:pt x="308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607300" y="65532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24500" y="74930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163062" y="6175900"/>
            <a:ext cx="1019175" cy="1174750"/>
            <a:chOff x="6163062" y="6175900"/>
            <a:chExt cx="1019175" cy="1174750"/>
          </a:xfrm>
        </p:grpSpPr>
        <p:sp>
          <p:nvSpPr>
            <p:cNvPr id="66" name="object 66"/>
            <p:cNvSpPr/>
            <p:nvPr/>
          </p:nvSpPr>
          <p:spPr>
            <a:xfrm>
              <a:off x="6191803" y="6500284"/>
              <a:ext cx="504825" cy="837565"/>
            </a:xfrm>
            <a:custGeom>
              <a:avLst/>
              <a:gdLst/>
              <a:ahLst/>
              <a:cxnLst/>
              <a:rect l="l" t="t" r="r" b="b"/>
              <a:pathLst>
                <a:path w="504825" h="837565">
                  <a:moveTo>
                    <a:pt x="0" y="0"/>
                  </a:moveTo>
                  <a:lnTo>
                    <a:pt x="504626" y="0"/>
                  </a:lnTo>
                  <a:lnTo>
                    <a:pt x="504626" y="837512"/>
                  </a:lnTo>
                  <a:lnTo>
                    <a:pt x="0" y="83751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170329" y="6188900"/>
              <a:ext cx="462280" cy="322580"/>
            </a:xfrm>
            <a:custGeom>
              <a:avLst/>
              <a:gdLst/>
              <a:ahLst/>
              <a:cxnLst/>
              <a:rect l="l" t="t" r="r" b="b"/>
              <a:pathLst>
                <a:path w="462279" h="322579">
                  <a:moveTo>
                    <a:pt x="461679" y="0"/>
                  </a:moveTo>
                  <a:lnTo>
                    <a:pt x="0" y="322121"/>
                  </a:lnTo>
                  <a:lnTo>
                    <a:pt x="461679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163062" y="6178485"/>
              <a:ext cx="476250" cy="343535"/>
            </a:xfrm>
            <a:custGeom>
              <a:avLst/>
              <a:gdLst/>
              <a:ahLst/>
              <a:cxnLst/>
              <a:rect l="l" t="t" r="r" b="b"/>
              <a:pathLst>
                <a:path w="476250" h="343534">
                  <a:moveTo>
                    <a:pt x="476213" y="20830"/>
                  </a:moveTo>
                  <a:lnTo>
                    <a:pt x="14534" y="342952"/>
                  </a:lnTo>
                  <a:lnTo>
                    <a:pt x="0" y="322121"/>
                  </a:lnTo>
                  <a:lnTo>
                    <a:pt x="461679" y="0"/>
                  </a:lnTo>
                  <a:lnTo>
                    <a:pt x="476213" y="2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10536" y="6197055"/>
              <a:ext cx="541020" cy="3175"/>
            </a:xfrm>
            <a:custGeom>
              <a:avLst/>
              <a:gdLst/>
              <a:ahLst/>
              <a:cxnLst/>
              <a:rect l="l" t="t" r="r" b="b"/>
              <a:pathLst>
                <a:path w="541020" h="3175">
                  <a:moveTo>
                    <a:pt x="540465" y="0"/>
                  </a:moveTo>
                  <a:lnTo>
                    <a:pt x="0" y="2581"/>
                  </a:lnTo>
                  <a:lnTo>
                    <a:pt x="540465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610476" y="6184355"/>
              <a:ext cx="541020" cy="28575"/>
            </a:xfrm>
            <a:custGeom>
              <a:avLst/>
              <a:gdLst/>
              <a:ahLst/>
              <a:cxnLst/>
              <a:rect l="l" t="t" r="r" b="b"/>
              <a:pathLst>
                <a:path w="541020" h="28575">
                  <a:moveTo>
                    <a:pt x="0" y="2581"/>
                  </a:moveTo>
                  <a:lnTo>
                    <a:pt x="540464" y="0"/>
                  </a:lnTo>
                  <a:lnTo>
                    <a:pt x="540586" y="25399"/>
                  </a:lnTo>
                  <a:lnTo>
                    <a:pt x="121" y="27981"/>
                  </a:lnTo>
                  <a:lnTo>
                    <a:pt x="0" y="2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693857" y="6186316"/>
              <a:ext cx="462280" cy="322580"/>
            </a:xfrm>
            <a:custGeom>
              <a:avLst/>
              <a:gdLst/>
              <a:ahLst/>
              <a:cxnLst/>
              <a:rect l="l" t="t" r="r" b="b"/>
              <a:pathLst>
                <a:path w="462279" h="322579">
                  <a:moveTo>
                    <a:pt x="461679" y="0"/>
                  </a:moveTo>
                  <a:lnTo>
                    <a:pt x="0" y="322121"/>
                  </a:lnTo>
                  <a:lnTo>
                    <a:pt x="461679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686590" y="6175900"/>
              <a:ext cx="476250" cy="343535"/>
            </a:xfrm>
            <a:custGeom>
              <a:avLst/>
              <a:gdLst/>
              <a:ahLst/>
              <a:cxnLst/>
              <a:rect l="l" t="t" r="r" b="b"/>
              <a:pathLst>
                <a:path w="476250" h="343534">
                  <a:moveTo>
                    <a:pt x="476213" y="20830"/>
                  </a:moveTo>
                  <a:lnTo>
                    <a:pt x="14534" y="342952"/>
                  </a:lnTo>
                  <a:lnTo>
                    <a:pt x="0" y="322121"/>
                  </a:lnTo>
                  <a:lnTo>
                    <a:pt x="461679" y="0"/>
                  </a:lnTo>
                  <a:lnTo>
                    <a:pt x="476213" y="2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712758" y="7010506"/>
              <a:ext cx="462280" cy="322580"/>
            </a:xfrm>
            <a:custGeom>
              <a:avLst/>
              <a:gdLst/>
              <a:ahLst/>
              <a:cxnLst/>
              <a:rect l="l" t="t" r="r" b="b"/>
              <a:pathLst>
                <a:path w="462279" h="322579">
                  <a:moveTo>
                    <a:pt x="461679" y="0"/>
                  </a:moveTo>
                  <a:lnTo>
                    <a:pt x="0" y="322121"/>
                  </a:lnTo>
                  <a:lnTo>
                    <a:pt x="461679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05491" y="7000091"/>
              <a:ext cx="476250" cy="343535"/>
            </a:xfrm>
            <a:custGeom>
              <a:avLst/>
              <a:gdLst/>
              <a:ahLst/>
              <a:cxnLst/>
              <a:rect l="l" t="t" r="r" b="b"/>
              <a:pathLst>
                <a:path w="476250" h="343534">
                  <a:moveTo>
                    <a:pt x="476213" y="20830"/>
                  </a:moveTo>
                  <a:lnTo>
                    <a:pt x="14534" y="342952"/>
                  </a:lnTo>
                  <a:lnTo>
                    <a:pt x="0" y="322121"/>
                  </a:lnTo>
                  <a:lnTo>
                    <a:pt x="461679" y="0"/>
                  </a:lnTo>
                  <a:lnTo>
                    <a:pt x="476213" y="2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147373" y="6210376"/>
              <a:ext cx="10795" cy="816610"/>
            </a:xfrm>
            <a:custGeom>
              <a:avLst/>
              <a:gdLst/>
              <a:ahLst/>
              <a:cxnLst/>
              <a:rect l="l" t="t" r="r" b="b"/>
              <a:pathLst>
                <a:path w="10795" h="816609">
                  <a:moveTo>
                    <a:pt x="0" y="0"/>
                  </a:moveTo>
                  <a:lnTo>
                    <a:pt x="10736" y="816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34674" y="6210209"/>
              <a:ext cx="36195" cy="816610"/>
            </a:xfrm>
            <a:custGeom>
              <a:avLst/>
              <a:gdLst/>
              <a:ahLst/>
              <a:cxnLst/>
              <a:rect l="l" t="t" r="r" b="b"/>
              <a:pathLst>
                <a:path w="36195" h="816609">
                  <a:moveTo>
                    <a:pt x="10736" y="816371"/>
                  </a:moveTo>
                  <a:lnTo>
                    <a:pt x="0" y="334"/>
                  </a:lnTo>
                  <a:lnTo>
                    <a:pt x="25397" y="0"/>
                  </a:lnTo>
                  <a:lnTo>
                    <a:pt x="36134" y="816037"/>
                  </a:lnTo>
                  <a:lnTo>
                    <a:pt x="10736" y="8163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198007" y="6929788"/>
              <a:ext cx="423545" cy="386715"/>
            </a:xfrm>
            <a:custGeom>
              <a:avLst/>
              <a:gdLst/>
              <a:ahLst/>
              <a:cxnLst/>
              <a:rect l="l" t="t" r="r" b="b"/>
              <a:pathLst>
                <a:path w="423545" h="386715">
                  <a:moveTo>
                    <a:pt x="423264" y="0"/>
                  </a:moveTo>
                  <a:lnTo>
                    <a:pt x="0" y="386534"/>
                  </a:lnTo>
                  <a:lnTo>
                    <a:pt x="423264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194796" y="6926270"/>
              <a:ext cx="429895" cy="393700"/>
            </a:xfrm>
            <a:custGeom>
              <a:avLst/>
              <a:gdLst/>
              <a:ahLst/>
              <a:cxnLst/>
              <a:rect l="l" t="t" r="r" b="b"/>
              <a:pathLst>
                <a:path w="429895" h="393700">
                  <a:moveTo>
                    <a:pt x="429687" y="7033"/>
                  </a:moveTo>
                  <a:lnTo>
                    <a:pt x="6423" y="393569"/>
                  </a:lnTo>
                  <a:lnTo>
                    <a:pt x="0" y="386535"/>
                  </a:lnTo>
                  <a:lnTo>
                    <a:pt x="423264" y="0"/>
                  </a:lnTo>
                  <a:lnTo>
                    <a:pt x="429687" y="70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632008" y="6940524"/>
              <a:ext cx="515620" cy="21590"/>
            </a:xfrm>
            <a:custGeom>
              <a:avLst/>
              <a:gdLst/>
              <a:ahLst/>
              <a:cxnLst/>
              <a:rect l="l" t="t" r="r" b="b"/>
              <a:pathLst>
                <a:path w="515620" h="21590">
                  <a:moveTo>
                    <a:pt x="0" y="0"/>
                  </a:moveTo>
                  <a:lnTo>
                    <a:pt x="515363" y="21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631810" y="6935766"/>
              <a:ext cx="516255" cy="31115"/>
            </a:xfrm>
            <a:custGeom>
              <a:avLst/>
              <a:gdLst/>
              <a:ahLst/>
              <a:cxnLst/>
              <a:rect l="l" t="t" r="r" b="b"/>
              <a:pathLst>
                <a:path w="516254" h="31115">
                  <a:moveTo>
                    <a:pt x="515363" y="30991"/>
                  </a:moveTo>
                  <a:lnTo>
                    <a:pt x="0" y="9516"/>
                  </a:lnTo>
                  <a:lnTo>
                    <a:pt x="396" y="0"/>
                  </a:lnTo>
                  <a:lnTo>
                    <a:pt x="515760" y="21475"/>
                  </a:lnTo>
                  <a:lnTo>
                    <a:pt x="515363" y="309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32008" y="6199649"/>
              <a:ext cx="0" cy="751840"/>
            </a:xfrm>
            <a:custGeom>
              <a:avLst/>
              <a:gdLst/>
              <a:ahLst/>
              <a:cxnLst/>
              <a:rect l="l" t="t" r="r" b="b"/>
              <a:pathLst>
                <a:path h="751840">
                  <a:moveTo>
                    <a:pt x="1" y="0"/>
                  </a:moveTo>
                  <a:lnTo>
                    <a:pt x="0" y="751613"/>
                  </a:lnTo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632008" y="6199649"/>
              <a:ext cx="0" cy="751840"/>
            </a:xfrm>
            <a:custGeom>
              <a:avLst/>
              <a:gdLst/>
              <a:ahLst/>
              <a:cxnLst/>
              <a:rect l="l" t="t" r="r" b="b"/>
              <a:pathLst>
                <a:path h="751840">
                  <a:moveTo>
                    <a:pt x="1" y="0"/>
                  </a:moveTo>
                  <a:lnTo>
                    <a:pt x="0" y="75161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4140200" y="6184900"/>
            <a:ext cx="1285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Translate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311900" y="54229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0106195" y="5864195"/>
            <a:ext cx="1978025" cy="2160270"/>
            <a:chOff x="10106195" y="5864195"/>
            <a:chExt cx="1978025" cy="2160270"/>
          </a:xfrm>
        </p:grpSpPr>
        <p:sp>
          <p:nvSpPr>
            <p:cNvPr id="86" name="object 86"/>
            <p:cNvSpPr/>
            <p:nvPr/>
          </p:nvSpPr>
          <p:spPr>
            <a:xfrm>
              <a:off x="10118895" y="6874506"/>
              <a:ext cx="1873250" cy="20955"/>
            </a:xfrm>
            <a:custGeom>
              <a:avLst/>
              <a:gdLst/>
              <a:ahLst/>
              <a:cxnLst/>
              <a:rect l="l" t="t" r="r" b="b"/>
              <a:pathLst>
                <a:path w="1873250" h="20954">
                  <a:moveTo>
                    <a:pt x="1873218" y="0"/>
                  </a:moveTo>
                  <a:lnTo>
                    <a:pt x="0" y="20474"/>
                  </a:lnTo>
                  <a:lnTo>
                    <a:pt x="1873218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118895" y="6874507"/>
              <a:ext cx="1873250" cy="20955"/>
            </a:xfrm>
            <a:custGeom>
              <a:avLst/>
              <a:gdLst/>
              <a:ahLst/>
              <a:cxnLst/>
              <a:rect l="l" t="t" r="r" b="b"/>
              <a:pathLst>
                <a:path w="1873250" h="20954">
                  <a:moveTo>
                    <a:pt x="0" y="20474"/>
                  </a:moveTo>
                  <a:lnTo>
                    <a:pt x="1860518" y="138"/>
                  </a:lnTo>
                  <a:lnTo>
                    <a:pt x="187321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995869" y="6830775"/>
              <a:ext cx="88265" cy="87630"/>
            </a:xfrm>
            <a:custGeom>
              <a:avLst/>
              <a:gdLst/>
              <a:ahLst/>
              <a:cxnLst/>
              <a:rect l="l" t="t" r="r" b="b"/>
              <a:pathLst>
                <a:path w="88265" h="87629">
                  <a:moveTo>
                    <a:pt x="0" y="0"/>
                  </a:moveTo>
                  <a:lnTo>
                    <a:pt x="955" y="87370"/>
                  </a:lnTo>
                  <a:lnTo>
                    <a:pt x="87848" y="42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063722" y="5955801"/>
              <a:ext cx="20955" cy="2056130"/>
            </a:xfrm>
            <a:custGeom>
              <a:avLst/>
              <a:gdLst/>
              <a:ahLst/>
              <a:cxnLst/>
              <a:rect l="l" t="t" r="r" b="b"/>
              <a:pathLst>
                <a:path w="20954" h="2056129">
                  <a:moveTo>
                    <a:pt x="20557" y="0"/>
                  </a:moveTo>
                  <a:lnTo>
                    <a:pt x="0" y="2055862"/>
                  </a:lnTo>
                  <a:lnTo>
                    <a:pt x="20557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063721" y="5955800"/>
              <a:ext cx="20955" cy="2056130"/>
            </a:xfrm>
            <a:custGeom>
              <a:avLst/>
              <a:gdLst/>
              <a:ahLst/>
              <a:cxnLst/>
              <a:rect l="l" t="t" r="r" b="b"/>
              <a:pathLst>
                <a:path w="20954" h="2056129">
                  <a:moveTo>
                    <a:pt x="20557" y="0"/>
                  </a:moveTo>
                  <a:lnTo>
                    <a:pt x="20430" y="12699"/>
                  </a:lnTo>
                  <a:lnTo>
                    <a:pt x="0" y="205586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1040636" y="5864195"/>
              <a:ext cx="87630" cy="88265"/>
            </a:xfrm>
            <a:custGeom>
              <a:avLst/>
              <a:gdLst/>
              <a:ahLst/>
              <a:cxnLst/>
              <a:rect l="l" t="t" r="r" b="b"/>
              <a:pathLst>
                <a:path w="87629" h="88264">
                  <a:moveTo>
                    <a:pt x="44559" y="0"/>
                  </a:moveTo>
                  <a:lnTo>
                    <a:pt x="0" y="86935"/>
                  </a:lnTo>
                  <a:lnTo>
                    <a:pt x="87372" y="87809"/>
                  </a:lnTo>
                  <a:lnTo>
                    <a:pt x="44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333985" y="6014520"/>
              <a:ext cx="1599565" cy="1599565"/>
            </a:xfrm>
            <a:custGeom>
              <a:avLst/>
              <a:gdLst/>
              <a:ahLst/>
              <a:cxnLst/>
              <a:rect l="l" t="t" r="r" b="b"/>
              <a:pathLst>
                <a:path w="1599565" h="1599565">
                  <a:moveTo>
                    <a:pt x="1599418" y="0"/>
                  </a:moveTo>
                  <a:lnTo>
                    <a:pt x="0" y="1599509"/>
                  </a:lnTo>
                  <a:lnTo>
                    <a:pt x="1599418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333984" y="6014520"/>
              <a:ext cx="1599565" cy="1599565"/>
            </a:xfrm>
            <a:custGeom>
              <a:avLst/>
              <a:gdLst/>
              <a:ahLst/>
              <a:cxnLst/>
              <a:rect l="l" t="t" r="r" b="b"/>
              <a:pathLst>
                <a:path w="1599565" h="1599565">
                  <a:moveTo>
                    <a:pt x="0" y="1599509"/>
                  </a:moveTo>
                  <a:lnTo>
                    <a:pt x="8980" y="1590529"/>
                  </a:lnTo>
                  <a:lnTo>
                    <a:pt x="159942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269208" y="7586131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09" h="92709">
                  <a:moveTo>
                    <a:pt x="30890" y="0"/>
                  </a:moveTo>
                  <a:lnTo>
                    <a:pt x="0" y="92678"/>
                  </a:lnTo>
                  <a:lnTo>
                    <a:pt x="92675" y="61782"/>
                  </a:lnTo>
                  <a:lnTo>
                    <a:pt x="30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12141200" y="65659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0058400" y="75057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0858500" y="54356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10701846" y="6272062"/>
            <a:ext cx="970280" cy="941705"/>
            <a:chOff x="10701846" y="6272062"/>
            <a:chExt cx="970280" cy="941705"/>
          </a:xfrm>
        </p:grpSpPr>
        <p:sp>
          <p:nvSpPr>
            <p:cNvPr id="99" name="object 99"/>
            <p:cNvSpPr/>
            <p:nvPr/>
          </p:nvSpPr>
          <p:spPr>
            <a:xfrm>
              <a:off x="10714546" y="6605073"/>
              <a:ext cx="633730" cy="596265"/>
            </a:xfrm>
            <a:custGeom>
              <a:avLst/>
              <a:gdLst/>
              <a:ahLst/>
              <a:cxnLst/>
              <a:rect l="l" t="t" r="r" b="b"/>
              <a:pathLst>
                <a:path w="633729" h="596265">
                  <a:moveTo>
                    <a:pt x="0" y="0"/>
                  </a:moveTo>
                  <a:lnTo>
                    <a:pt x="633465" y="0"/>
                  </a:lnTo>
                  <a:lnTo>
                    <a:pt x="633465" y="595730"/>
                  </a:lnTo>
                  <a:lnTo>
                    <a:pt x="0" y="59573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725283" y="6331075"/>
              <a:ext cx="354330" cy="268605"/>
            </a:xfrm>
            <a:custGeom>
              <a:avLst/>
              <a:gdLst/>
              <a:ahLst/>
              <a:cxnLst/>
              <a:rect l="l" t="t" r="r" b="b"/>
              <a:pathLst>
                <a:path w="354329" h="268604">
                  <a:moveTo>
                    <a:pt x="354310" y="0"/>
                  </a:moveTo>
                  <a:lnTo>
                    <a:pt x="0" y="268433"/>
                  </a:lnTo>
                  <a:lnTo>
                    <a:pt x="35431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0717614" y="6320952"/>
              <a:ext cx="370205" cy="288925"/>
            </a:xfrm>
            <a:custGeom>
              <a:avLst/>
              <a:gdLst/>
              <a:ahLst/>
              <a:cxnLst/>
              <a:rect l="l" t="t" r="r" b="b"/>
              <a:pathLst>
                <a:path w="370204" h="288925">
                  <a:moveTo>
                    <a:pt x="369650" y="20245"/>
                  </a:moveTo>
                  <a:lnTo>
                    <a:pt x="15338" y="288679"/>
                  </a:lnTo>
                  <a:lnTo>
                    <a:pt x="0" y="268434"/>
                  </a:lnTo>
                  <a:lnTo>
                    <a:pt x="354311" y="0"/>
                  </a:lnTo>
                  <a:lnTo>
                    <a:pt x="369650" y="20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1058117" y="6341811"/>
              <a:ext cx="537210" cy="21590"/>
            </a:xfrm>
            <a:custGeom>
              <a:avLst/>
              <a:gdLst/>
              <a:ahLst/>
              <a:cxnLst/>
              <a:rect l="l" t="t" r="r" b="b"/>
              <a:pathLst>
                <a:path w="537209" h="21589">
                  <a:moveTo>
                    <a:pt x="0" y="0"/>
                  </a:moveTo>
                  <a:lnTo>
                    <a:pt x="536836" y="21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1057610" y="6329121"/>
              <a:ext cx="537845" cy="46990"/>
            </a:xfrm>
            <a:custGeom>
              <a:avLst/>
              <a:gdLst/>
              <a:ahLst/>
              <a:cxnLst/>
              <a:rect l="l" t="t" r="r" b="b"/>
              <a:pathLst>
                <a:path w="537845" h="46989">
                  <a:moveTo>
                    <a:pt x="1015" y="0"/>
                  </a:moveTo>
                  <a:lnTo>
                    <a:pt x="537851" y="21475"/>
                  </a:lnTo>
                  <a:lnTo>
                    <a:pt x="536836" y="46854"/>
                  </a:lnTo>
                  <a:lnTo>
                    <a:pt x="0" y="2537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1358750" y="6280367"/>
              <a:ext cx="304165" cy="351790"/>
            </a:xfrm>
            <a:custGeom>
              <a:avLst/>
              <a:gdLst/>
              <a:ahLst/>
              <a:cxnLst/>
              <a:rect l="l" t="t" r="r" b="b"/>
              <a:pathLst>
                <a:path w="304165" h="351790">
                  <a:moveTo>
                    <a:pt x="303650" y="0"/>
                  </a:moveTo>
                  <a:lnTo>
                    <a:pt x="0" y="351355"/>
                  </a:lnTo>
                  <a:lnTo>
                    <a:pt x="30365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1349141" y="6272062"/>
              <a:ext cx="323215" cy="368300"/>
            </a:xfrm>
            <a:custGeom>
              <a:avLst/>
              <a:gdLst/>
              <a:ahLst/>
              <a:cxnLst/>
              <a:rect l="l" t="t" r="r" b="b"/>
              <a:pathLst>
                <a:path w="323215" h="368300">
                  <a:moveTo>
                    <a:pt x="322868" y="16608"/>
                  </a:moveTo>
                  <a:lnTo>
                    <a:pt x="19217" y="367964"/>
                  </a:lnTo>
                  <a:lnTo>
                    <a:pt x="0" y="351355"/>
                  </a:lnTo>
                  <a:lnTo>
                    <a:pt x="303650" y="0"/>
                  </a:lnTo>
                  <a:lnTo>
                    <a:pt x="322868" y="16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50200" y="6976657"/>
              <a:ext cx="253295" cy="233542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11584222" y="6374029"/>
              <a:ext cx="10795" cy="633730"/>
            </a:xfrm>
            <a:custGeom>
              <a:avLst/>
              <a:gdLst/>
              <a:ahLst/>
              <a:cxnLst/>
              <a:rect l="l" t="t" r="r" b="b"/>
              <a:pathLst>
                <a:path w="10795" h="633729">
                  <a:moveTo>
                    <a:pt x="0" y="0"/>
                  </a:moveTo>
                  <a:lnTo>
                    <a:pt x="10736" y="633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1571524" y="6373814"/>
              <a:ext cx="36195" cy="634365"/>
            </a:xfrm>
            <a:custGeom>
              <a:avLst/>
              <a:gdLst/>
              <a:ahLst/>
              <a:cxnLst/>
              <a:rect l="l" t="t" r="r" b="b"/>
              <a:pathLst>
                <a:path w="36195" h="634365">
                  <a:moveTo>
                    <a:pt x="10736" y="633932"/>
                  </a:moveTo>
                  <a:lnTo>
                    <a:pt x="0" y="430"/>
                  </a:lnTo>
                  <a:lnTo>
                    <a:pt x="25396" y="0"/>
                  </a:lnTo>
                  <a:lnTo>
                    <a:pt x="36133" y="633501"/>
                  </a:lnTo>
                  <a:lnTo>
                    <a:pt x="10736" y="6339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8686800" y="6248400"/>
            <a:ext cx="78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Scale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1" name="object 1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602" y="178793"/>
            <a:ext cx="12704798" cy="1514231"/>
          </a:xfrm>
          <a:prstGeom prst="rect">
            <a:avLst/>
          </a:prstGeom>
        </p:spPr>
        <p:txBody>
          <a:bodyPr vert="horz" wrap="square" lIns="0" tIns="318487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110"/>
              </a:spcBef>
            </a:pPr>
            <a:r>
              <a:rPr sz="7750" b="0" spc="185" dirty="0"/>
              <a:t>Orthographic</a:t>
            </a:r>
            <a:r>
              <a:rPr sz="7750" b="0" spc="20" dirty="0"/>
              <a:t> </a:t>
            </a:r>
            <a:r>
              <a:rPr sz="7750" b="0" spc="175" dirty="0"/>
              <a:t>Projection</a:t>
            </a:r>
            <a:endParaRPr sz="7750" b="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289440"/>
            <a:ext cx="11275695" cy="126809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57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-10" dirty="0">
                <a:latin typeface="Arial"/>
                <a:cs typeface="Arial"/>
              </a:rPr>
              <a:t>Transformation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matrix?</a:t>
            </a:r>
            <a:endParaRPr sz="3200" dirty="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10"/>
              </a:spcBef>
              <a:tabLst>
                <a:tab pos="901065" algn="l"/>
              </a:tabLst>
            </a:pPr>
            <a:r>
              <a:rPr sz="6075" spc="142" baseline="-5486" dirty="0">
                <a:latin typeface="Arial"/>
                <a:cs typeface="Arial"/>
              </a:rPr>
              <a:t>-</a:t>
            </a:r>
            <a:r>
              <a:rPr sz="6075" baseline="-5486" dirty="0">
                <a:latin typeface="Arial"/>
                <a:cs typeface="Arial"/>
              </a:rPr>
              <a:t>	</a:t>
            </a:r>
            <a:r>
              <a:rPr sz="2800" spc="-110" dirty="0">
                <a:latin typeface="Arial"/>
                <a:cs typeface="Arial"/>
              </a:rPr>
              <a:t>Translate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b="1" dirty="0">
                <a:latin typeface="Arial"/>
                <a:cs typeface="Arial"/>
              </a:rPr>
              <a:t>center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80" dirty="0">
                <a:latin typeface="Arial"/>
                <a:cs typeface="Arial"/>
              </a:rPr>
              <a:t> origin)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EE220C"/>
                </a:solidFill>
                <a:latin typeface="Arial"/>
                <a:cs typeface="Arial"/>
              </a:rPr>
              <a:t>first</a:t>
            </a:r>
            <a:r>
              <a:rPr sz="2800" spc="-10" dirty="0">
                <a:latin typeface="Arial"/>
                <a:cs typeface="Arial"/>
              </a:rPr>
              <a:t>,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scale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(length/width/height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2</a:t>
            </a:r>
            <a:r>
              <a:rPr sz="2800" spc="-25" dirty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2990" y="6956304"/>
            <a:ext cx="1978025" cy="2160270"/>
            <a:chOff x="1682990" y="6956304"/>
            <a:chExt cx="1978025" cy="2160270"/>
          </a:xfrm>
        </p:grpSpPr>
        <p:sp>
          <p:nvSpPr>
            <p:cNvPr id="5" name="object 5"/>
            <p:cNvSpPr/>
            <p:nvPr/>
          </p:nvSpPr>
          <p:spPr>
            <a:xfrm>
              <a:off x="1695690" y="7966614"/>
              <a:ext cx="1873250" cy="20955"/>
            </a:xfrm>
            <a:custGeom>
              <a:avLst/>
              <a:gdLst/>
              <a:ahLst/>
              <a:cxnLst/>
              <a:rect l="l" t="t" r="r" b="b"/>
              <a:pathLst>
                <a:path w="1873250" h="20954">
                  <a:moveTo>
                    <a:pt x="1873218" y="0"/>
                  </a:moveTo>
                  <a:lnTo>
                    <a:pt x="0" y="20473"/>
                  </a:lnTo>
                  <a:lnTo>
                    <a:pt x="1873218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5690" y="7966614"/>
              <a:ext cx="1873250" cy="20955"/>
            </a:xfrm>
            <a:custGeom>
              <a:avLst/>
              <a:gdLst/>
              <a:ahLst/>
              <a:cxnLst/>
              <a:rect l="l" t="t" r="r" b="b"/>
              <a:pathLst>
                <a:path w="1873250" h="20954">
                  <a:moveTo>
                    <a:pt x="0" y="20474"/>
                  </a:moveTo>
                  <a:lnTo>
                    <a:pt x="1860518" y="138"/>
                  </a:lnTo>
                  <a:lnTo>
                    <a:pt x="187321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2665" y="7922881"/>
              <a:ext cx="88265" cy="87630"/>
            </a:xfrm>
            <a:custGeom>
              <a:avLst/>
              <a:gdLst/>
              <a:ahLst/>
              <a:cxnLst/>
              <a:rect l="l" t="t" r="r" b="b"/>
              <a:pathLst>
                <a:path w="88264" h="87629">
                  <a:moveTo>
                    <a:pt x="0" y="0"/>
                  </a:moveTo>
                  <a:lnTo>
                    <a:pt x="955" y="87370"/>
                  </a:lnTo>
                  <a:lnTo>
                    <a:pt x="87847" y="42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40516" y="7047907"/>
              <a:ext cx="20955" cy="2056130"/>
            </a:xfrm>
            <a:custGeom>
              <a:avLst/>
              <a:gdLst/>
              <a:ahLst/>
              <a:cxnLst/>
              <a:rect l="l" t="t" r="r" b="b"/>
              <a:pathLst>
                <a:path w="20955" h="2056129">
                  <a:moveTo>
                    <a:pt x="20557" y="0"/>
                  </a:moveTo>
                  <a:lnTo>
                    <a:pt x="0" y="2055862"/>
                  </a:lnTo>
                  <a:lnTo>
                    <a:pt x="20557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40516" y="7047908"/>
              <a:ext cx="20955" cy="2056130"/>
            </a:xfrm>
            <a:custGeom>
              <a:avLst/>
              <a:gdLst/>
              <a:ahLst/>
              <a:cxnLst/>
              <a:rect l="l" t="t" r="r" b="b"/>
              <a:pathLst>
                <a:path w="20955" h="2056129">
                  <a:moveTo>
                    <a:pt x="20557" y="0"/>
                  </a:moveTo>
                  <a:lnTo>
                    <a:pt x="20430" y="12699"/>
                  </a:lnTo>
                  <a:lnTo>
                    <a:pt x="0" y="205586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17430" y="6956304"/>
              <a:ext cx="87630" cy="88265"/>
            </a:xfrm>
            <a:custGeom>
              <a:avLst/>
              <a:gdLst/>
              <a:ahLst/>
              <a:cxnLst/>
              <a:rect l="l" t="t" r="r" b="b"/>
              <a:pathLst>
                <a:path w="87630" h="88265">
                  <a:moveTo>
                    <a:pt x="44559" y="0"/>
                  </a:moveTo>
                  <a:lnTo>
                    <a:pt x="0" y="86934"/>
                  </a:lnTo>
                  <a:lnTo>
                    <a:pt x="87372" y="87807"/>
                  </a:lnTo>
                  <a:lnTo>
                    <a:pt x="44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0779" y="7106627"/>
              <a:ext cx="1599565" cy="1599565"/>
            </a:xfrm>
            <a:custGeom>
              <a:avLst/>
              <a:gdLst/>
              <a:ahLst/>
              <a:cxnLst/>
              <a:rect l="l" t="t" r="r" b="b"/>
              <a:pathLst>
                <a:path w="1599564" h="1599565">
                  <a:moveTo>
                    <a:pt x="1599420" y="0"/>
                  </a:moveTo>
                  <a:lnTo>
                    <a:pt x="0" y="1599509"/>
                  </a:lnTo>
                  <a:lnTo>
                    <a:pt x="159942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10779" y="7106627"/>
              <a:ext cx="1599565" cy="1599565"/>
            </a:xfrm>
            <a:custGeom>
              <a:avLst/>
              <a:gdLst/>
              <a:ahLst/>
              <a:cxnLst/>
              <a:rect l="l" t="t" r="r" b="b"/>
              <a:pathLst>
                <a:path w="1599564" h="1599565">
                  <a:moveTo>
                    <a:pt x="0" y="1599509"/>
                  </a:moveTo>
                  <a:lnTo>
                    <a:pt x="8980" y="1590529"/>
                  </a:lnTo>
                  <a:lnTo>
                    <a:pt x="159942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46003" y="8678239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10" h="92709">
                  <a:moveTo>
                    <a:pt x="30890" y="0"/>
                  </a:moveTo>
                  <a:lnTo>
                    <a:pt x="0" y="92677"/>
                  </a:lnTo>
                  <a:lnTo>
                    <a:pt x="92675" y="61782"/>
                  </a:lnTo>
                  <a:lnTo>
                    <a:pt x="30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21100" y="76581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8300" y="85979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4300" y="64770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51575" y="6438653"/>
            <a:ext cx="1019175" cy="1174750"/>
            <a:chOff x="1151575" y="6438653"/>
            <a:chExt cx="1019175" cy="1174750"/>
          </a:xfrm>
        </p:grpSpPr>
        <p:sp>
          <p:nvSpPr>
            <p:cNvPr id="18" name="object 18"/>
            <p:cNvSpPr/>
            <p:nvPr/>
          </p:nvSpPr>
          <p:spPr>
            <a:xfrm>
              <a:off x="1180316" y="6763036"/>
              <a:ext cx="504825" cy="837565"/>
            </a:xfrm>
            <a:custGeom>
              <a:avLst/>
              <a:gdLst/>
              <a:ahLst/>
              <a:cxnLst/>
              <a:rect l="l" t="t" r="r" b="b"/>
              <a:pathLst>
                <a:path w="504825" h="837565">
                  <a:moveTo>
                    <a:pt x="0" y="0"/>
                  </a:moveTo>
                  <a:lnTo>
                    <a:pt x="504626" y="0"/>
                  </a:lnTo>
                  <a:lnTo>
                    <a:pt x="504626" y="837512"/>
                  </a:lnTo>
                  <a:lnTo>
                    <a:pt x="0" y="83751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58842" y="6451653"/>
              <a:ext cx="462280" cy="322580"/>
            </a:xfrm>
            <a:custGeom>
              <a:avLst/>
              <a:gdLst/>
              <a:ahLst/>
              <a:cxnLst/>
              <a:rect l="l" t="t" r="r" b="b"/>
              <a:pathLst>
                <a:path w="462280" h="322579">
                  <a:moveTo>
                    <a:pt x="461678" y="0"/>
                  </a:moveTo>
                  <a:lnTo>
                    <a:pt x="0" y="322121"/>
                  </a:lnTo>
                  <a:lnTo>
                    <a:pt x="461678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1575" y="6441237"/>
              <a:ext cx="476250" cy="343535"/>
            </a:xfrm>
            <a:custGeom>
              <a:avLst/>
              <a:gdLst/>
              <a:ahLst/>
              <a:cxnLst/>
              <a:rect l="l" t="t" r="r" b="b"/>
              <a:pathLst>
                <a:path w="476250" h="343534">
                  <a:moveTo>
                    <a:pt x="476213" y="20830"/>
                  </a:moveTo>
                  <a:lnTo>
                    <a:pt x="14534" y="342952"/>
                  </a:lnTo>
                  <a:lnTo>
                    <a:pt x="0" y="322121"/>
                  </a:lnTo>
                  <a:lnTo>
                    <a:pt x="461679" y="0"/>
                  </a:lnTo>
                  <a:lnTo>
                    <a:pt x="476213" y="2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99049" y="6459809"/>
              <a:ext cx="541020" cy="3175"/>
            </a:xfrm>
            <a:custGeom>
              <a:avLst/>
              <a:gdLst/>
              <a:ahLst/>
              <a:cxnLst/>
              <a:rect l="l" t="t" r="r" b="b"/>
              <a:pathLst>
                <a:path w="541019" h="3175">
                  <a:moveTo>
                    <a:pt x="540465" y="0"/>
                  </a:moveTo>
                  <a:lnTo>
                    <a:pt x="0" y="2581"/>
                  </a:lnTo>
                  <a:lnTo>
                    <a:pt x="540465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8989" y="6447109"/>
              <a:ext cx="541020" cy="28575"/>
            </a:xfrm>
            <a:custGeom>
              <a:avLst/>
              <a:gdLst/>
              <a:ahLst/>
              <a:cxnLst/>
              <a:rect l="l" t="t" r="r" b="b"/>
              <a:pathLst>
                <a:path w="541019" h="28575">
                  <a:moveTo>
                    <a:pt x="0" y="2581"/>
                  </a:moveTo>
                  <a:lnTo>
                    <a:pt x="540464" y="0"/>
                  </a:lnTo>
                  <a:lnTo>
                    <a:pt x="540586" y="25399"/>
                  </a:lnTo>
                  <a:lnTo>
                    <a:pt x="121" y="27981"/>
                  </a:lnTo>
                  <a:lnTo>
                    <a:pt x="0" y="2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82370" y="6449070"/>
              <a:ext cx="462280" cy="322580"/>
            </a:xfrm>
            <a:custGeom>
              <a:avLst/>
              <a:gdLst/>
              <a:ahLst/>
              <a:cxnLst/>
              <a:rect l="l" t="t" r="r" b="b"/>
              <a:pathLst>
                <a:path w="462280" h="322579">
                  <a:moveTo>
                    <a:pt x="461679" y="0"/>
                  </a:moveTo>
                  <a:lnTo>
                    <a:pt x="0" y="322120"/>
                  </a:lnTo>
                  <a:lnTo>
                    <a:pt x="461679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75103" y="6438653"/>
              <a:ext cx="476250" cy="343535"/>
            </a:xfrm>
            <a:custGeom>
              <a:avLst/>
              <a:gdLst/>
              <a:ahLst/>
              <a:cxnLst/>
              <a:rect l="l" t="t" r="r" b="b"/>
              <a:pathLst>
                <a:path w="476250" h="343534">
                  <a:moveTo>
                    <a:pt x="476213" y="20830"/>
                  </a:moveTo>
                  <a:lnTo>
                    <a:pt x="14534" y="342952"/>
                  </a:lnTo>
                  <a:lnTo>
                    <a:pt x="0" y="322121"/>
                  </a:lnTo>
                  <a:lnTo>
                    <a:pt x="461679" y="0"/>
                  </a:lnTo>
                  <a:lnTo>
                    <a:pt x="476213" y="2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01271" y="7273259"/>
              <a:ext cx="462280" cy="322580"/>
            </a:xfrm>
            <a:custGeom>
              <a:avLst/>
              <a:gdLst/>
              <a:ahLst/>
              <a:cxnLst/>
              <a:rect l="l" t="t" r="r" b="b"/>
              <a:pathLst>
                <a:path w="462280" h="322579">
                  <a:moveTo>
                    <a:pt x="461679" y="0"/>
                  </a:moveTo>
                  <a:lnTo>
                    <a:pt x="0" y="322121"/>
                  </a:lnTo>
                  <a:lnTo>
                    <a:pt x="461679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4004" y="7262844"/>
              <a:ext cx="476250" cy="343535"/>
            </a:xfrm>
            <a:custGeom>
              <a:avLst/>
              <a:gdLst/>
              <a:ahLst/>
              <a:cxnLst/>
              <a:rect l="l" t="t" r="r" b="b"/>
              <a:pathLst>
                <a:path w="476250" h="343534">
                  <a:moveTo>
                    <a:pt x="476213" y="20830"/>
                  </a:moveTo>
                  <a:lnTo>
                    <a:pt x="14534" y="342952"/>
                  </a:lnTo>
                  <a:lnTo>
                    <a:pt x="0" y="322121"/>
                  </a:lnTo>
                  <a:lnTo>
                    <a:pt x="461679" y="0"/>
                  </a:lnTo>
                  <a:lnTo>
                    <a:pt x="476213" y="2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35886" y="6473128"/>
              <a:ext cx="10795" cy="816610"/>
            </a:xfrm>
            <a:custGeom>
              <a:avLst/>
              <a:gdLst/>
              <a:ahLst/>
              <a:cxnLst/>
              <a:rect l="l" t="t" r="r" b="b"/>
              <a:pathLst>
                <a:path w="10794" h="816609">
                  <a:moveTo>
                    <a:pt x="0" y="0"/>
                  </a:moveTo>
                  <a:lnTo>
                    <a:pt x="10736" y="816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23187" y="6472961"/>
              <a:ext cx="36195" cy="816610"/>
            </a:xfrm>
            <a:custGeom>
              <a:avLst/>
              <a:gdLst/>
              <a:ahLst/>
              <a:cxnLst/>
              <a:rect l="l" t="t" r="r" b="b"/>
              <a:pathLst>
                <a:path w="36194" h="816609">
                  <a:moveTo>
                    <a:pt x="10736" y="816371"/>
                  </a:moveTo>
                  <a:lnTo>
                    <a:pt x="0" y="334"/>
                  </a:lnTo>
                  <a:lnTo>
                    <a:pt x="25397" y="0"/>
                  </a:lnTo>
                  <a:lnTo>
                    <a:pt x="36134" y="816037"/>
                  </a:lnTo>
                  <a:lnTo>
                    <a:pt x="10736" y="8163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86520" y="7192540"/>
              <a:ext cx="423545" cy="386715"/>
            </a:xfrm>
            <a:custGeom>
              <a:avLst/>
              <a:gdLst/>
              <a:ahLst/>
              <a:cxnLst/>
              <a:rect l="l" t="t" r="r" b="b"/>
              <a:pathLst>
                <a:path w="423544" h="386715">
                  <a:moveTo>
                    <a:pt x="423263" y="0"/>
                  </a:moveTo>
                  <a:lnTo>
                    <a:pt x="0" y="386535"/>
                  </a:lnTo>
                  <a:lnTo>
                    <a:pt x="423263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83309" y="7189024"/>
              <a:ext cx="429895" cy="393700"/>
            </a:xfrm>
            <a:custGeom>
              <a:avLst/>
              <a:gdLst/>
              <a:ahLst/>
              <a:cxnLst/>
              <a:rect l="l" t="t" r="r" b="b"/>
              <a:pathLst>
                <a:path w="429894" h="393700">
                  <a:moveTo>
                    <a:pt x="429687" y="7033"/>
                  </a:moveTo>
                  <a:lnTo>
                    <a:pt x="6423" y="393569"/>
                  </a:lnTo>
                  <a:lnTo>
                    <a:pt x="0" y="386535"/>
                  </a:lnTo>
                  <a:lnTo>
                    <a:pt x="423264" y="0"/>
                  </a:lnTo>
                  <a:lnTo>
                    <a:pt x="429687" y="70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20521" y="7203277"/>
              <a:ext cx="515620" cy="21590"/>
            </a:xfrm>
            <a:custGeom>
              <a:avLst/>
              <a:gdLst/>
              <a:ahLst/>
              <a:cxnLst/>
              <a:rect l="l" t="t" r="r" b="b"/>
              <a:pathLst>
                <a:path w="515619" h="21590">
                  <a:moveTo>
                    <a:pt x="0" y="0"/>
                  </a:moveTo>
                  <a:lnTo>
                    <a:pt x="515364" y="21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20322" y="7198518"/>
              <a:ext cx="516255" cy="31115"/>
            </a:xfrm>
            <a:custGeom>
              <a:avLst/>
              <a:gdLst/>
              <a:ahLst/>
              <a:cxnLst/>
              <a:rect l="l" t="t" r="r" b="b"/>
              <a:pathLst>
                <a:path w="516255" h="31115">
                  <a:moveTo>
                    <a:pt x="515363" y="30991"/>
                  </a:moveTo>
                  <a:lnTo>
                    <a:pt x="0" y="9516"/>
                  </a:lnTo>
                  <a:lnTo>
                    <a:pt x="396" y="0"/>
                  </a:lnTo>
                  <a:lnTo>
                    <a:pt x="515760" y="21475"/>
                  </a:lnTo>
                  <a:lnTo>
                    <a:pt x="515363" y="309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20521" y="6462402"/>
              <a:ext cx="0" cy="751840"/>
            </a:xfrm>
            <a:custGeom>
              <a:avLst/>
              <a:gdLst/>
              <a:ahLst/>
              <a:cxnLst/>
              <a:rect l="l" t="t" r="r" b="b"/>
              <a:pathLst>
                <a:path h="751840">
                  <a:moveTo>
                    <a:pt x="2" y="0"/>
                  </a:moveTo>
                  <a:lnTo>
                    <a:pt x="0" y="751613"/>
                  </a:lnTo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20522" y="6462402"/>
              <a:ext cx="0" cy="751840"/>
            </a:xfrm>
            <a:custGeom>
              <a:avLst/>
              <a:gdLst/>
              <a:ahLst/>
              <a:cxnLst/>
              <a:rect l="l" t="t" r="r" b="b"/>
              <a:pathLst>
                <a:path h="751840">
                  <a:moveTo>
                    <a:pt x="1" y="0"/>
                  </a:moveTo>
                  <a:lnTo>
                    <a:pt x="0" y="75161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193800" y="7658100"/>
            <a:ext cx="520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2400" spc="-5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93800" y="614680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44700" y="74803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032777" y="6416740"/>
            <a:ext cx="1238885" cy="1161415"/>
            <a:chOff x="1032777" y="6416740"/>
            <a:chExt cx="1238885" cy="1161415"/>
          </a:xfrm>
        </p:grpSpPr>
        <p:sp>
          <p:nvSpPr>
            <p:cNvPr id="39" name="object 39"/>
            <p:cNvSpPr/>
            <p:nvPr/>
          </p:nvSpPr>
          <p:spPr>
            <a:xfrm>
              <a:off x="1871705" y="7303329"/>
              <a:ext cx="394970" cy="269875"/>
            </a:xfrm>
            <a:custGeom>
              <a:avLst/>
              <a:gdLst/>
              <a:ahLst/>
              <a:cxnLst/>
              <a:rect l="l" t="t" r="r" b="b"/>
              <a:pathLst>
                <a:path w="394969" h="269875">
                  <a:moveTo>
                    <a:pt x="0" y="0"/>
                  </a:moveTo>
                  <a:lnTo>
                    <a:pt x="394964" y="269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71706" y="7303328"/>
              <a:ext cx="394970" cy="269875"/>
            </a:xfrm>
            <a:custGeom>
              <a:avLst/>
              <a:gdLst/>
              <a:ahLst/>
              <a:cxnLst/>
              <a:rect l="l" t="t" r="r" b="b"/>
              <a:pathLst>
                <a:path w="394969" h="269875">
                  <a:moveTo>
                    <a:pt x="394964" y="269656"/>
                  </a:moveTo>
                  <a:lnTo>
                    <a:pt x="3933" y="2685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35257" y="7278444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19" h="40004">
                  <a:moveTo>
                    <a:pt x="0" y="0"/>
                  </a:moveTo>
                  <a:lnTo>
                    <a:pt x="22279" y="40006"/>
                  </a:lnTo>
                  <a:lnTo>
                    <a:pt x="45373" y="6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62214" y="6421503"/>
              <a:ext cx="316865" cy="180340"/>
            </a:xfrm>
            <a:custGeom>
              <a:avLst/>
              <a:gdLst/>
              <a:ahLst/>
              <a:cxnLst/>
              <a:rect l="l" t="t" r="r" b="b"/>
              <a:pathLst>
                <a:path w="316864" h="180340">
                  <a:moveTo>
                    <a:pt x="0" y="0"/>
                  </a:moveTo>
                  <a:lnTo>
                    <a:pt x="316581" y="180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62214" y="6421503"/>
              <a:ext cx="316865" cy="180340"/>
            </a:xfrm>
            <a:custGeom>
              <a:avLst/>
              <a:gdLst/>
              <a:ahLst/>
              <a:cxnLst/>
              <a:rect l="l" t="t" r="r" b="b"/>
              <a:pathLst>
                <a:path w="316864" h="180340">
                  <a:moveTo>
                    <a:pt x="0" y="0"/>
                  </a:moveTo>
                  <a:lnTo>
                    <a:pt x="312441" y="177775"/>
                  </a:lnTo>
                  <a:lnTo>
                    <a:pt x="316581" y="18013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71427" y="6585405"/>
              <a:ext cx="46355" cy="38100"/>
            </a:xfrm>
            <a:custGeom>
              <a:avLst/>
              <a:gdLst/>
              <a:ahLst/>
              <a:cxnLst/>
              <a:rect l="l" t="t" r="r" b="b"/>
              <a:pathLst>
                <a:path w="46355" h="38100">
                  <a:moveTo>
                    <a:pt x="20255" y="0"/>
                  </a:moveTo>
                  <a:lnTo>
                    <a:pt x="0" y="35598"/>
                  </a:lnTo>
                  <a:lnTo>
                    <a:pt x="45726" y="38054"/>
                  </a:lnTo>
                  <a:lnTo>
                    <a:pt x="20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37539" y="7222101"/>
              <a:ext cx="357505" cy="66675"/>
            </a:xfrm>
            <a:custGeom>
              <a:avLst/>
              <a:gdLst/>
              <a:ahLst/>
              <a:cxnLst/>
              <a:rect l="l" t="t" r="r" b="b"/>
              <a:pathLst>
                <a:path w="357505" h="66675">
                  <a:moveTo>
                    <a:pt x="357072" y="0"/>
                  </a:moveTo>
                  <a:lnTo>
                    <a:pt x="0" y="66542"/>
                  </a:lnTo>
                  <a:lnTo>
                    <a:pt x="357072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37539" y="7222100"/>
              <a:ext cx="357505" cy="66675"/>
            </a:xfrm>
            <a:custGeom>
              <a:avLst/>
              <a:gdLst/>
              <a:ahLst/>
              <a:cxnLst/>
              <a:rect l="l" t="t" r="r" b="b"/>
              <a:pathLst>
                <a:path w="357505" h="66675">
                  <a:moveTo>
                    <a:pt x="0" y="66543"/>
                  </a:moveTo>
                  <a:lnTo>
                    <a:pt x="352390" y="872"/>
                  </a:lnTo>
                  <a:lnTo>
                    <a:pt x="357072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93981" y="7201387"/>
              <a:ext cx="44450" cy="40640"/>
            </a:xfrm>
            <a:custGeom>
              <a:avLst/>
              <a:gdLst/>
              <a:ahLst/>
              <a:cxnLst/>
              <a:rect l="l" t="t" r="r" b="b"/>
              <a:pathLst>
                <a:path w="44450" h="40640">
                  <a:moveTo>
                    <a:pt x="0" y="0"/>
                  </a:moveTo>
                  <a:lnTo>
                    <a:pt x="7504" y="40264"/>
                  </a:lnTo>
                  <a:lnTo>
                    <a:pt x="44016" y="12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85800" y="71374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47900" y="622300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567122" y="6889301"/>
            <a:ext cx="1978025" cy="2160270"/>
            <a:chOff x="5567122" y="6889301"/>
            <a:chExt cx="1978025" cy="2160270"/>
          </a:xfrm>
        </p:grpSpPr>
        <p:sp>
          <p:nvSpPr>
            <p:cNvPr id="51" name="object 51"/>
            <p:cNvSpPr/>
            <p:nvPr/>
          </p:nvSpPr>
          <p:spPr>
            <a:xfrm>
              <a:off x="5579822" y="7899611"/>
              <a:ext cx="1873250" cy="20955"/>
            </a:xfrm>
            <a:custGeom>
              <a:avLst/>
              <a:gdLst/>
              <a:ahLst/>
              <a:cxnLst/>
              <a:rect l="l" t="t" r="r" b="b"/>
              <a:pathLst>
                <a:path w="1873250" h="20954">
                  <a:moveTo>
                    <a:pt x="1873218" y="0"/>
                  </a:moveTo>
                  <a:lnTo>
                    <a:pt x="0" y="20474"/>
                  </a:lnTo>
                  <a:lnTo>
                    <a:pt x="1873218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579822" y="7899612"/>
              <a:ext cx="1873250" cy="20955"/>
            </a:xfrm>
            <a:custGeom>
              <a:avLst/>
              <a:gdLst/>
              <a:ahLst/>
              <a:cxnLst/>
              <a:rect l="l" t="t" r="r" b="b"/>
              <a:pathLst>
                <a:path w="1873250" h="20954">
                  <a:moveTo>
                    <a:pt x="0" y="20474"/>
                  </a:moveTo>
                  <a:lnTo>
                    <a:pt x="1860518" y="138"/>
                  </a:lnTo>
                  <a:lnTo>
                    <a:pt x="187321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56796" y="7855879"/>
              <a:ext cx="88265" cy="87630"/>
            </a:xfrm>
            <a:custGeom>
              <a:avLst/>
              <a:gdLst/>
              <a:ahLst/>
              <a:cxnLst/>
              <a:rect l="l" t="t" r="r" b="b"/>
              <a:pathLst>
                <a:path w="88265" h="87629">
                  <a:moveTo>
                    <a:pt x="0" y="0"/>
                  </a:moveTo>
                  <a:lnTo>
                    <a:pt x="955" y="87370"/>
                  </a:lnTo>
                  <a:lnTo>
                    <a:pt x="87848" y="42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24649" y="6980907"/>
              <a:ext cx="20955" cy="2056130"/>
            </a:xfrm>
            <a:custGeom>
              <a:avLst/>
              <a:gdLst/>
              <a:ahLst/>
              <a:cxnLst/>
              <a:rect l="l" t="t" r="r" b="b"/>
              <a:pathLst>
                <a:path w="20954" h="2056129">
                  <a:moveTo>
                    <a:pt x="20557" y="0"/>
                  </a:moveTo>
                  <a:lnTo>
                    <a:pt x="0" y="2055862"/>
                  </a:lnTo>
                  <a:lnTo>
                    <a:pt x="20557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24648" y="6980906"/>
              <a:ext cx="20955" cy="2056130"/>
            </a:xfrm>
            <a:custGeom>
              <a:avLst/>
              <a:gdLst/>
              <a:ahLst/>
              <a:cxnLst/>
              <a:rect l="l" t="t" r="r" b="b"/>
              <a:pathLst>
                <a:path w="20954" h="2056129">
                  <a:moveTo>
                    <a:pt x="20557" y="0"/>
                  </a:moveTo>
                  <a:lnTo>
                    <a:pt x="20430" y="12699"/>
                  </a:lnTo>
                  <a:lnTo>
                    <a:pt x="0" y="205586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01563" y="6889301"/>
              <a:ext cx="87630" cy="88265"/>
            </a:xfrm>
            <a:custGeom>
              <a:avLst/>
              <a:gdLst/>
              <a:ahLst/>
              <a:cxnLst/>
              <a:rect l="l" t="t" r="r" b="b"/>
              <a:pathLst>
                <a:path w="87629" h="88265">
                  <a:moveTo>
                    <a:pt x="44559" y="0"/>
                  </a:moveTo>
                  <a:lnTo>
                    <a:pt x="0" y="86935"/>
                  </a:lnTo>
                  <a:lnTo>
                    <a:pt x="87372" y="87809"/>
                  </a:lnTo>
                  <a:lnTo>
                    <a:pt x="44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794912" y="7039628"/>
              <a:ext cx="1599565" cy="1599565"/>
            </a:xfrm>
            <a:custGeom>
              <a:avLst/>
              <a:gdLst/>
              <a:ahLst/>
              <a:cxnLst/>
              <a:rect l="l" t="t" r="r" b="b"/>
              <a:pathLst>
                <a:path w="1599565" h="1599565">
                  <a:moveTo>
                    <a:pt x="1599418" y="0"/>
                  </a:moveTo>
                  <a:lnTo>
                    <a:pt x="0" y="1599508"/>
                  </a:lnTo>
                  <a:lnTo>
                    <a:pt x="1599418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794911" y="7039627"/>
              <a:ext cx="1599565" cy="1599565"/>
            </a:xfrm>
            <a:custGeom>
              <a:avLst/>
              <a:gdLst/>
              <a:ahLst/>
              <a:cxnLst/>
              <a:rect l="l" t="t" r="r" b="b"/>
              <a:pathLst>
                <a:path w="1599565" h="1599565">
                  <a:moveTo>
                    <a:pt x="0" y="1599509"/>
                  </a:moveTo>
                  <a:lnTo>
                    <a:pt x="8980" y="1590529"/>
                  </a:lnTo>
                  <a:lnTo>
                    <a:pt x="159942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730135" y="8611239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10" h="92709">
                  <a:moveTo>
                    <a:pt x="30888" y="0"/>
                  </a:moveTo>
                  <a:lnTo>
                    <a:pt x="0" y="92677"/>
                  </a:lnTo>
                  <a:lnTo>
                    <a:pt x="92675" y="61782"/>
                  </a:lnTo>
                  <a:lnTo>
                    <a:pt x="308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7607300" y="75819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524500" y="85217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163062" y="7209161"/>
            <a:ext cx="1019175" cy="1174750"/>
            <a:chOff x="6163062" y="7209161"/>
            <a:chExt cx="1019175" cy="1174750"/>
          </a:xfrm>
        </p:grpSpPr>
        <p:sp>
          <p:nvSpPr>
            <p:cNvPr id="63" name="object 63"/>
            <p:cNvSpPr/>
            <p:nvPr/>
          </p:nvSpPr>
          <p:spPr>
            <a:xfrm>
              <a:off x="6191803" y="7533544"/>
              <a:ext cx="504825" cy="837565"/>
            </a:xfrm>
            <a:custGeom>
              <a:avLst/>
              <a:gdLst/>
              <a:ahLst/>
              <a:cxnLst/>
              <a:rect l="l" t="t" r="r" b="b"/>
              <a:pathLst>
                <a:path w="504825" h="837565">
                  <a:moveTo>
                    <a:pt x="0" y="0"/>
                  </a:moveTo>
                  <a:lnTo>
                    <a:pt x="504626" y="0"/>
                  </a:lnTo>
                  <a:lnTo>
                    <a:pt x="504626" y="837512"/>
                  </a:lnTo>
                  <a:lnTo>
                    <a:pt x="0" y="83751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70329" y="7222161"/>
              <a:ext cx="462280" cy="322580"/>
            </a:xfrm>
            <a:custGeom>
              <a:avLst/>
              <a:gdLst/>
              <a:ahLst/>
              <a:cxnLst/>
              <a:rect l="l" t="t" r="r" b="b"/>
              <a:pathLst>
                <a:path w="462279" h="322579">
                  <a:moveTo>
                    <a:pt x="461679" y="0"/>
                  </a:moveTo>
                  <a:lnTo>
                    <a:pt x="0" y="322121"/>
                  </a:lnTo>
                  <a:lnTo>
                    <a:pt x="461679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163062" y="7211745"/>
              <a:ext cx="476250" cy="343535"/>
            </a:xfrm>
            <a:custGeom>
              <a:avLst/>
              <a:gdLst/>
              <a:ahLst/>
              <a:cxnLst/>
              <a:rect l="l" t="t" r="r" b="b"/>
              <a:pathLst>
                <a:path w="476250" h="343534">
                  <a:moveTo>
                    <a:pt x="476213" y="20830"/>
                  </a:moveTo>
                  <a:lnTo>
                    <a:pt x="14534" y="342952"/>
                  </a:lnTo>
                  <a:lnTo>
                    <a:pt x="0" y="322121"/>
                  </a:lnTo>
                  <a:lnTo>
                    <a:pt x="461679" y="0"/>
                  </a:lnTo>
                  <a:lnTo>
                    <a:pt x="476213" y="2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10536" y="7230315"/>
              <a:ext cx="541020" cy="3175"/>
            </a:xfrm>
            <a:custGeom>
              <a:avLst/>
              <a:gdLst/>
              <a:ahLst/>
              <a:cxnLst/>
              <a:rect l="l" t="t" r="r" b="b"/>
              <a:pathLst>
                <a:path w="541020" h="3175">
                  <a:moveTo>
                    <a:pt x="540465" y="0"/>
                  </a:moveTo>
                  <a:lnTo>
                    <a:pt x="0" y="2581"/>
                  </a:lnTo>
                  <a:lnTo>
                    <a:pt x="540465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610476" y="7217616"/>
              <a:ext cx="541020" cy="28575"/>
            </a:xfrm>
            <a:custGeom>
              <a:avLst/>
              <a:gdLst/>
              <a:ahLst/>
              <a:cxnLst/>
              <a:rect l="l" t="t" r="r" b="b"/>
              <a:pathLst>
                <a:path w="541020" h="28575">
                  <a:moveTo>
                    <a:pt x="0" y="2581"/>
                  </a:moveTo>
                  <a:lnTo>
                    <a:pt x="540464" y="0"/>
                  </a:lnTo>
                  <a:lnTo>
                    <a:pt x="540586" y="25399"/>
                  </a:lnTo>
                  <a:lnTo>
                    <a:pt x="121" y="27981"/>
                  </a:lnTo>
                  <a:lnTo>
                    <a:pt x="0" y="2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693857" y="7219576"/>
              <a:ext cx="462280" cy="322580"/>
            </a:xfrm>
            <a:custGeom>
              <a:avLst/>
              <a:gdLst/>
              <a:ahLst/>
              <a:cxnLst/>
              <a:rect l="l" t="t" r="r" b="b"/>
              <a:pathLst>
                <a:path w="462279" h="322579">
                  <a:moveTo>
                    <a:pt x="461679" y="0"/>
                  </a:moveTo>
                  <a:lnTo>
                    <a:pt x="0" y="322121"/>
                  </a:lnTo>
                  <a:lnTo>
                    <a:pt x="461679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86590" y="7209161"/>
              <a:ext cx="476250" cy="343535"/>
            </a:xfrm>
            <a:custGeom>
              <a:avLst/>
              <a:gdLst/>
              <a:ahLst/>
              <a:cxnLst/>
              <a:rect l="l" t="t" r="r" b="b"/>
              <a:pathLst>
                <a:path w="476250" h="343534">
                  <a:moveTo>
                    <a:pt x="476213" y="20830"/>
                  </a:moveTo>
                  <a:lnTo>
                    <a:pt x="14534" y="342952"/>
                  </a:lnTo>
                  <a:lnTo>
                    <a:pt x="0" y="322121"/>
                  </a:lnTo>
                  <a:lnTo>
                    <a:pt x="461679" y="0"/>
                  </a:lnTo>
                  <a:lnTo>
                    <a:pt x="476213" y="2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12758" y="8043767"/>
              <a:ext cx="462280" cy="322580"/>
            </a:xfrm>
            <a:custGeom>
              <a:avLst/>
              <a:gdLst/>
              <a:ahLst/>
              <a:cxnLst/>
              <a:rect l="l" t="t" r="r" b="b"/>
              <a:pathLst>
                <a:path w="462279" h="322579">
                  <a:moveTo>
                    <a:pt x="461679" y="0"/>
                  </a:moveTo>
                  <a:lnTo>
                    <a:pt x="0" y="322121"/>
                  </a:lnTo>
                  <a:lnTo>
                    <a:pt x="461679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05491" y="8033352"/>
              <a:ext cx="476250" cy="343535"/>
            </a:xfrm>
            <a:custGeom>
              <a:avLst/>
              <a:gdLst/>
              <a:ahLst/>
              <a:cxnLst/>
              <a:rect l="l" t="t" r="r" b="b"/>
              <a:pathLst>
                <a:path w="476250" h="343534">
                  <a:moveTo>
                    <a:pt x="476213" y="20830"/>
                  </a:moveTo>
                  <a:lnTo>
                    <a:pt x="14534" y="342952"/>
                  </a:lnTo>
                  <a:lnTo>
                    <a:pt x="0" y="322121"/>
                  </a:lnTo>
                  <a:lnTo>
                    <a:pt x="461679" y="0"/>
                  </a:lnTo>
                  <a:lnTo>
                    <a:pt x="476213" y="2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147373" y="7243636"/>
              <a:ext cx="10795" cy="816610"/>
            </a:xfrm>
            <a:custGeom>
              <a:avLst/>
              <a:gdLst/>
              <a:ahLst/>
              <a:cxnLst/>
              <a:rect l="l" t="t" r="r" b="b"/>
              <a:pathLst>
                <a:path w="10795" h="816609">
                  <a:moveTo>
                    <a:pt x="0" y="0"/>
                  </a:moveTo>
                  <a:lnTo>
                    <a:pt x="10736" y="816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134674" y="7243469"/>
              <a:ext cx="36195" cy="816610"/>
            </a:xfrm>
            <a:custGeom>
              <a:avLst/>
              <a:gdLst/>
              <a:ahLst/>
              <a:cxnLst/>
              <a:rect l="l" t="t" r="r" b="b"/>
              <a:pathLst>
                <a:path w="36195" h="816609">
                  <a:moveTo>
                    <a:pt x="10736" y="816371"/>
                  </a:moveTo>
                  <a:lnTo>
                    <a:pt x="0" y="334"/>
                  </a:lnTo>
                  <a:lnTo>
                    <a:pt x="25397" y="0"/>
                  </a:lnTo>
                  <a:lnTo>
                    <a:pt x="36134" y="816037"/>
                  </a:lnTo>
                  <a:lnTo>
                    <a:pt x="10736" y="8163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198007" y="7963048"/>
              <a:ext cx="423545" cy="386715"/>
            </a:xfrm>
            <a:custGeom>
              <a:avLst/>
              <a:gdLst/>
              <a:ahLst/>
              <a:cxnLst/>
              <a:rect l="l" t="t" r="r" b="b"/>
              <a:pathLst>
                <a:path w="423545" h="386715">
                  <a:moveTo>
                    <a:pt x="423264" y="0"/>
                  </a:moveTo>
                  <a:lnTo>
                    <a:pt x="0" y="386534"/>
                  </a:lnTo>
                  <a:lnTo>
                    <a:pt x="423264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194796" y="7959531"/>
              <a:ext cx="429895" cy="393700"/>
            </a:xfrm>
            <a:custGeom>
              <a:avLst/>
              <a:gdLst/>
              <a:ahLst/>
              <a:cxnLst/>
              <a:rect l="l" t="t" r="r" b="b"/>
              <a:pathLst>
                <a:path w="429895" h="393700">
                  <a:moveTo>
                    <a:pt x="429687" y="7033"/>
                  </a:moveTo>
                  <a:lnTo>
                    <a:pt x="6423" y="393569"/>
                  </a:lnTo>
                  <a:lnTo>
                    <a:pt x="0" y="386535"/>
                  </a:lnTo>
                  <a:lnTo>
                    <a:pt x="423264" y="0"/>
                  </a:lnTo>
                  <a:lnTo>
                    <a:pt x="429687" y="70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632008" y="7973785"/>
              <a:ext cx="515620" cy="21590"/>
            </a:xfrm>
            <a:custGeom>
              <a:avLst/>
              <a:gdLst/>
              <a:ahLst/>
              <a:cxnLst/>
              <a:rect l="l" t="t" r="r" b="b"/>
              <a:pathLst>
                <a:path w="515620" h="21590">
                  <a:moveTo>
                    <a:pt x="0" y="0"/>
                  </a:moveTo>
                  <a:lnTo>
                    <a:pt x="515363" y="21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31810" y="7969026"/>
              <a:ext cx="516255" cy="31115"/>
            </a:xfrm>
            <a:custGeom>
              <a:avLst/>
              <a:gdLst/>
              <a:ahLst/>
              <a:cxnLst/>
              <a:rect l="l" t="t" r="r" b="b"/>
              <a:pathLst>
                <a:path w="516254" h="31115">
                  <a:moveTo>
                    <a:pt x="515363" y="30991"/>
                  </a:moveTo>
                  <a:lnTo>
                    <a:pt x="0" y="9516"/>
                  </a:lnTo>
                  <a:lnTo>
                    <a:pt x="396" y="0"/>
                  </a:lnTo>
                  <a:lnTo>
                    <a:pt x="515760" y="21475"/>
                  </a:lnTo>
                  <a:lnTo>
                    <a:pt x="515363" y="309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632008" y="7232910"/>
              <a:ext cx="0" cy="751840"/>
            </a:xfrm>
            <a:custGeom>
              <a:avLst/>
              <a:gdLst/>
              <a:ahLst/>
              <a:cxnLst/>
              <a:rect l="l" t="t" r="r" b="b"/>
              <a:pathLst>
                <a:path h="751840">
                  <a:moveTo>
                    <a:pt x="1" y="0"/>
                  </a:moveTo>
                  <a:lnTo>
                    <a:pt x="0" y="751613"/>
                  </a:lnTo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632008" y="7232910"/>
              <a:ext cx="0" cy="751840"/>
            </a:xfrm>
            <a:custGeom>
              <a:avLst/>
              <a:gdLst/>
              <a:ahLst/>
              <a:cxnLst/>
              <a:rect l="l" t="t" r="r" b="b"/>
              <a:pathLst>
                <a:path h="751840">
                  <a:moveTo>
                    <a:pt x="1" y="0"/>
                  </a:moveTo>
                  <a:lnTo>
                    <a:pt x="0" y="75161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140200" y="7213600"/>
            <a:ext cx="1285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Translate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311900" y="6464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10106195" y="6897456"/>
            <a:ext cx="1978025" cy="2160270"/>
            <a:chOff x="10106195" y="6897456"/>
            <a:chExt cx="1978025" cy="2160270"/>
          </a:xfrm>
        </p:grpSpPr>
        <p:sp>
          <p:nvSpPr>
            <p:cNvPr id="83" name="object 83"/>
            <p:cNvSpPr/>
            <p:nvPr/>
          </p:nvSpPr>
          <p:spPr>
            <a:xfrm>
              <a:off x="10118895" y="7907766"/>
              <a:ext cx="1873250" cy="20955"/>
            </a:xfrm>
            <a:custGeom>
              <a:avLst/>
              <a:gdLst/>
              <a:ahLst/>
              <a:cxnLst/>
              <a:rect l="l" t="t" r="r" b="b"/>
              <a:pathLst>
                <a:path w="1873250" h="20954">
                  <a:moveTo>
                    <a:pt x="1873218" y="0"/>
                  </a:moveTo>
                  <a:lnTo>
                    <a:pt x="0" y="20474"/>
                  </a:lnTo>
                  <a:lnTo>
                    <a:pt x="1873218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118895" y="7907767"/>
              <a:ext cx="1873250" cy="20955"/>
            </a:xfrm>
            <a:custGeom>
              <a:avLst/>
              <a:gdLst/>
              <a:ahLst/>
              <a:cxnLst/>
              <a:rect l="l" t="t" r="r" b="b"/>
              <a:pathLst>
                <a:path w="1873250" h="20954">
                  <a:moveTo>
                    <a:pt x="0" y="20474"/>
                  </a:moveTo>
                  <a:lnTo>
                    <a:pt x="1860518" y="138"/>
                  </a:lnTo>
                  <a:lnTo>
                    <a:pt x="187321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995870" y="7864035"/>
              <a:ext cx="88265" cy="87630"/>
            </a:xfrm>
            <a:custGeom>
              <a:avLst/>
              <a:gdLst/>
              <a:ahLst/>
              <a:cxnLst/>
              <a:rect l="l" t="t" r="r" b="b"/>
              <a:pathLst>
                <a:path w="88265" h="87629">
                  <a:moveTo>
                    <a:pt x="0" y="0"/>
                  </a:moveTo>
                  <a:lnTo>
                    <a:pt x="953" y="87370"/>
                  </a:lnTo>
                  <a:lnTo>
                    <a:pt x="87847" y="42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063722" y="6989061"/>
              <a:ext cx="20955" cy="2056130"/>
            </a:xfrm>
            <a:custGeom>
              <a:avLst/>
              <a:gdLst/>
              <a:ahLst/>
              <a:cxnLst/>
              <a:rect l="l" t="t" r="r" b="b"/>
              <a:pathLst>
                <a:path w="20954" h="2056129">
                  <a:moveTo>
                    <a:pt x="20557" y="0"/>
                  </a:moveTo>
                  <a:lnTo>
                    <a:pt x="0" y="2055862"/>
                  </a:lnTo>
                  <a:lnTo>
                    <a:pt x="20557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063721" y="6989061"/>
              <a:ext cx="20955" cy="2056130"/>
            </a:xfrm>
            <a:custGeom>
              <a:avLst/>
              <a:gdLst/>
              <a:ahLst/>
              <a:cxnLst/>
              <a:rect l="l" t="t" r="r" b="b"/>
              <a:pathLst>
                <a:path w="20954" h="2056129">
                  <a:moveTo>
                    <a:pt x="20557" y="0"/>
                  </a:moveTo>
                  <a:lnTo>
                    <a:pt x="20430" y="12699"/>
                  </a:lnTo>
                  <a:lnTo>
                    <a:pt x="0" y="205586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040636" y="6897456"/>
              <a:ext cx="87630" cy="88265"/>
            </a:xfrm>
            <a:custGeom>
              <a:avLst/>
              <a:gdLst/>
              <a:ahLst/>
              <a:cxnLst/>
              <a:rect l="l" t="t" r="r" b="b"/>
              <a:pathLst>
                <a:path w="87629" h="88265">
                  <a:moveTo>
                    <a:pt x="44559" y="0"/>
                  </a:moveTo>
                  <a:lnTo>
                    <a:pt x="0" y="86935"/>
                  </a:lnTo>
                  <a:lnTo>
                    <a:pt x="87372" y="87809"/>
                  </a:lnTo>
                  <a:lnTo>
                    <a:pt x="44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333985" y="7047781"/>
              <a:ext cx="1599565" cy="1599565"/>
            </a:xfrm>
            <a:custGeom>
              <a:avLst/>
              <a:gdLst/>
              <a:ahLst/>
              <a:cxnLst/>
              <a:rect l="l" t="t" r="r" b="b"/>
              <a:pathLst>
                <a:path w="1599565" h="1599565">
                  <a:moveTo>
                    <a:pt x="1599418" y="0"/>
                  </a:moveTo>
                  <a:lnTo>
                    <a:pt x="0" y="1599509"/>
                  </a:lnTo>
                  <a:lnTo>
                    <a:pt x="1599418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333984" y="7047780"/>
              <a:ext cx="1599565" cy="1599565"/>
            </a:xfrm>
            <a:custGeom>
              <a:avLst/>
              <a:gdLst/>
              <a:ahLst/>
              <a:cxnLst/>
              <a:rect l="l" t="t" r="r" b="b"/>
              <a:pathLst>
                <a:path w="1599565" h="1599565">
                  <a:moveTo>
                    <a:pt x="0" y="1599509"/>
                  </a:moveTo>
                  <a:lnTo>
                    <a:pt x="8980" y="1590529"/>
                  </a:lnTo>
                  <a:lnTo>
                    <a:pt x="159942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269208" y="8619393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09" h="92709">
                  <a:moveTo>
                    <a:pt x="30890" y="0"/>
                  </a:moveTo>
                  <a:lnTo>
                    <a:pt x="0" y="92677"/>
                  </a:lnTo>
                  <a:lnTo>
                    <a:pt x="92675" y="61782"/>
                  </a:lnTo>
                  <a:lnTo>
                    <a:pt x="30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12141200" y="75946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0058400" y="85344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0858500" y="6464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10701846" y="7305323"/>
            <a:ext cx="970280" cy="941705"/>
            <a:chOff x="10701846" y="7305323"/>
            <a:chExt cx="970280" cy="941705"/>
          </a:xfrm>
        </p:grpSpPr>
        <p:sp>
          <p:nvSpPr>
            <p:cNvPr id="96" name="object 96"/>
            <p:cNvSpPr/>
            <p:nvPr/>
          </p:nvSpPr>
          <p:spPr>
            <a:xfrm>
              <a:off x="10714546" y="7638333"/>
              <a:ext cx="633730" cy="596265"/>
            </a:xfrm>
            <a:custGeom>
              <a:avLst/>
              <a:gdLst/>
              <a:ahLst/>
              <a:cxnLst/>
              <a:rect l="l" t="t" r="r" b="b"/>
              <a:pathLst>
                <a:path w="633729" h="596265">
                  <a:moveTo>
                    <a:pt x="0" y="0"/>
                  </a:moveTo>
                  <a:lnTo>
                    <a:pt x="633465" y="0"/>
                  </a:lnTo>
                  <a:lnTo>
                    <a:pt x="633465" y="595730"/>
                  </a:lnTo>
                  <a:lnTo>
                    <a:pt x="0" y="59573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725283" y="7364335"/>
              <a:ext cx="354330" cy="268605"/>
            </a:xfrm>
            <a:custGeom>
              <a:avLst/>
              <a:gdLst/>
              <a:ahLst/>
              <a:cxnLst/>
              <a:rect l="l" t="t" r="r" b="b"/>
              <a:pathLst>
                <a:path w="354329" h="268604">
                  <a:moveTo>
                    <a:pt x="354310" y="0"/>
                  </a:moveTo>
                  <a:lnTo>
                    <a:pt x="0" y="268433"/>
                  </a:lnTo>
                  <a:lnTo>
                    <a:pt x="35431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717614" y="7354212"/>
              <a:ext cx="370205" cy="288925"/>
            </a:xfrm>
            <a:custGeom>
              <a:avLst/>
              <a:gdLst/>
              <a:ahLst/>
              <a:cxnLst/>
              <a:rect l="l" t="t" r="r" b="b"/>
              <a:pathLst>
                <a:path w="370204" h="288925">
                  <a:moveTo>
                    <a:pt x="369650" y="20245"/>
                  </a:moveTo>
                  <a:lnTo>
                    <a:pt x="15338" y="288679"/>
                  </a:lnTo>
                  <a:lnTo>
                    <a:pt x="0" y="268434"/>
                  </a:lnTo>
                  <a:lnTo>
                    <a:pt x="354311" y="0"/>
                  </a:lnTo>
                  <a:lnTo>
                    <a:pt x="369650" y="20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1058117" y="7375071"/>
              <a:ext cx="537210" cy="21590"/>
            </a:xfrm>
            <a:custGeom>
              <a:avLst/>
              <a:gdLst/>
              <a:ahLst/>
              <a:cxnLst/>
              <a:rect l="l" t="t" r="r" b="b"/>
              <a:pathLst>
                <a:path w="537209" h="21590">
                  <a:moveTo>
                    <a:pt x="0" y="0"/>
                  </a:moveTo>
                  <a:lnTo>
                    <a:pt x="536836" y="21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1057610" y="7362381"/>
              <a:ext cx="537845" cy="46990"/>
            </a:xfrm>
            <a:custGeom>
              <a:avLst/>
              <a:gdLst/>
              <a:ahLst/>
              <a:cxnLst/>
              <a:rect l="l" t="t" r="r" b="b"/>
              <a:pathLst>
                <a:path w="537845" h="46990">
                  <a:moveTo>
                    <a:pt x="1015" y="0"/>
                  </a:moveTo>
                  <a:lnTo>
                    <a:pt x="537851" y="21475"/>
                  </a:lnTo>
                  <a:lnTo>
                    <a:pt x="536836" y="46854"/>
                  </a:lnTo>
                  <a:lnTo>
                    <a:pt x="0" y="2537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1358750" y="7313627"/>
              <a:ext cx="304165" cy="351790"/>
            </a:xfrm>
            <a:custGeom>
              <a:avLst/>
              <a:gdLst/>
              <a:ahLst/>
              <a:cxnLst/>
              <a:rect l="l" t="t" r="r" b="b"/>
              <a:pathLst>
                <a:path w="304165" h="351790">
                  <a:moveTo>
                    <a:pt x="303650" y="0"/>
                  </a:moveTo>
                  <a:lnTo>
                    <a:pt x="0" y="351355"/>
                  </a:lnTo>
                  <a:lnTo>
                    <a:pt x="30365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1349141" y="7305323"/>
              <a:ext cx="323215" cy="368300"/>
            </a:xfrm>
            <a:custGeom>
              <a:avLst/>
              <a:gdLst/>
              <a:ahLst/>
              <a:cxnLst/>
              <a:rect l="l" t="t" r="r" b="b"/>
              <a:pathLst>
                <a:path w="323215" h="368300">
                  <a:moveTo>
                    <a:pt x="322868" y="16608"/>
                  </a:moveTo>
                  <a:lnTo>
                    <a:pt x="19217" y="367964"/>
                  </a:lnTo>
                  <a:lnTo>
                    <a:pt x="0" y="351355"/>
                  </a:lnTo>
                  <a:lnTo>
                    <a:pt x="303650" y="0"/>
                  </a:lnTo>
                  <a:lnTo>
                    <a:pt x="322868" y="16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50200" y="8009917"/>
              <a:ext cx="253295" cy="233542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11584222" y="7407289"/>
              <a:ext cx="10795" cy="633730"/>
            </a:xfrm>
            <a:custGeom>
              <a:avLst/>
              <a:gdLst/>
              <a:ahLst/>
              <a:cxnLst/>
              <a:rect l="l" t="t" r="r" b="b"/>
              <a:pathLst>
                <a:path w="10795" h="633729">
                  <a:moveTo>
                    <a:pt x="0" y="0"/>
                  </a:moveTo>
                  <a:lnTo>
                    <a:pt x="10736" y="633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1571524" y="7407074"/>
              <a:ext cx="36195" cy="634365"/>
            </a:xfrm>
            <a:custGeom>
              <a:avLst/>
              <a:gdLst/>
              <a:ahLst/>
              <a:cxnLst/>
              <a:rect l="l" t="t" r="r" b="b"/>
              <a:pathLst>
                <a:path w="36195" h="634365">
                  <a:moveTo>
                    <a:pt x="10736" y="633932"/>
                  </a:moveTo>
                  <a:lnTo>
                    <a:pt x="0" y="430"/>
                  </a:lnTo>
                  <a:lnTo>
                    <a:pt x="25396" y="0"/>
                  </a:lnTo>
                  <a:lnTo>
                    <a:pt x="36133" y="633501"/>
                  </a:lnTo>
                  <a:lnTo>
                    <a:pt x="10736" y="6339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8686800" y="7289800"/>
            <a:ext cx="78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Scale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0" name="object 1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A4153440-1851-4F93-5291-46DA29EF3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73" y="3703331"/>
            <a:ext cx="9455636" cy="2654436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602" y="178793"/>
            <a:ext cx="12349198" cy="1514231"/>
          </a:xfrm>
          <a:prstGeom prst="rect">
            <a:avLst/>
          </a:prstGeom>
        </p:spPr>
        <p:txBody>
          <a:bodyPr vert="horz" wrap="square" lIns="0" tIns="318487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110"/>
              </a:spcBef>
            </a:pPr>
            <a:r>
              <a:rPr sz="7750" b="0" spc="185" dirty="0"/>
              <a:t>Orthographic</a:t>
            </a:r>
            <a:r>
              <a:rPr sz="7750" b="0" spc="20" dirty="0"/>
              <a:t> </a:t>
            </a:r>
            <a:r>
              <a:rPr sz="7750" b="0" spc="175" dirty="0"/>
              <a:t>Projection</a:t>
            </a:r>
            <a:endParaRPr sz="7750" b="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616200"/>
            <a:ext cx="17494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-10" dirty="0">
                <a:latin typeface="Arial"/>
                <a:cs typeface="Arial"/>
              </a:rPr>
              <a:t>Caveat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201923"/>
            <a:ext cx="216535" cy="1346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600" y="3106420"/>
            <a:ext cx="9688195" cy="134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48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Looking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145" dirty="0">
                <a:latin typeface="Arial"/>
                <a:cs typeface="Arial"/>
              </a:rPr>
              <a:t>/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along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-Z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making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near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far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intuitive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(n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&gt;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f) </a:t>
            </a:r>
            <a:r>
              <a:rPr sz="2800" spc="-125" dirty="0">
                <a:latin typeface="Arial"/>
                <a:cs typeface="Arial"/>
              </a:rPr>
              <a:t>FYI: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that’s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why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OpenGL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(a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Graphics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API)</a:t>
            </a:r>
            <a:r>
              <a:rPr sz="2800" spc="-35" dirty="0">
                <a:latin typeface="Arial"/>
                <a:cs typeface="Arial"/>
              </a:rPr>
              <a:t> uses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left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hand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coords.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82990" y="5923043"/>
            <a:ext cx="1978025" cy="2160270"/>
            <a:chOff x="1682990" y="5923043"/>
            <a:chExt cx="1978025" cy="2160270"/>
          </a:xfrm>
        </p:grpSpPr>
        <p:sp>
          <p:nvSpPr>
            <p:cNvPr id="7" name="object 7"/>
            <p:cNvSpPr/>
            <p:nvPr/>
          </p:nvSpPr>
          <p:spPr>
            <a:xfrm>
              <a:off x="1695690" y="6933354"/>
              <a:ext cx="1873250" cy="20955"/>
            </a:xfrm>
            <a:custGeom>
              <a:avLst/>
              <a:gdLst/>
              <a:ahLst/>
              <a:cxnLst/>
              <a:rect l="l" t="t" r="r" b="b"/>
              <a:pathLst>
                <a:path w="1873250" h="20954">
                  <a:moveTo>
                    <a:pt x="1873218" y="0"/>
                  </a:moveTo>
                  <a:lnTo>
                    <a:pt x="0" y="20473"/>
                  </a:lnTo>
                  <a:lnTo>
                    <a:pt x="1873218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95690" y="6933353"/>
              <a:ext cx="1873250" cy="20955"/>
            </a:xfrm>
            <a:custGeom>
              <a:avLst/>
              <a:gdLst/>
              <a:ahLst/>
              <a:cxnLst/>
              <a:rect l="l" t="t" r="r" b="b"/>
              <a:pathLst>
                <a:path w="1873250" h="20954">
                  <a:moveTo>
                    <a:pt x="0" y="20474"/>
                  </a:moveTo>
                  <a:lnTo>
                    <a:pt x="1860518" y="138"/>
                  </a:lnTo>
                  <a:lnTo>
                    <a:pt x="187321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72665" y="6889621"/>
              <a:ext cx="88265" cy="87630"/>
            </a:xfrm>
            <a:custGeom>
              <a:avLst/>
              <a:gdLst/>
              <a:ahLst/>
              <a:cxnLst/>
              <a:rect l="l" t="t" r="r" b="b"/>
              <a:pathLst>
                <a:path w="88264" h="87629">
                  <a:moveTo>
                    <a:pt x="0" y="0"/>
                  </a:moveTo>
                  <a:lnTo>
                    <a:pt x="953" y="87370"/>
                  </a:lnTo>
                  <a:lnTo>
                    <a:pt x="87847" y="42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40516" y="6014647"/>
              <a:ext cx="20955" cy="2056130"/>
            </a:xfrm>
            <a:custGeom>
              <a:avLst/>
              <a:gdLst/>
              <a:ahLst/>
              <a:cxnLst/>
              <a:rect l="l" t="t" r="r" b="b"/>
              <a:pathLst>
                <a:path w="20955" h="2056129">
                  <a:moveTo>
                    <a:pt x="20557" y="0"/>
                  </a:moveTo>
                  <a:lnTo>
                    <a:pt x="0" y="2055862"/>
                  </a:lnTo>
                  <a:lnTo>
                    <a:pt x="20557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40516" y="6014648"/>
              <a:ext cx="20955" cy="2056130"/>
            </a:xfrm>
            <a:custGeom>
              <a:avLst/>
              <a:gdLst/>
              <a:ahLst/>
              <a:cxnLst/>
              <a:rect l="l" t="t" r="r" b="b"/>
              <a:pathLst>
                <a:path w="20955" h="2056129">
                  <a:moveTo>
                    <a:pt x="20557" y="0"/>
                  </a:moveTo>
                  <a:lnTo>
                    <a:pt x="20430" y="12699"/>
                  </a:lnTo>
                  <a:lnTo>
                    <a:pt x="0" y="205586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17430" y="5923043"/>
              <a:ext cx="87630" cy="88265"/>
            </a:xfrm>
            <a:custGeom>
              <a:avLst/>
              <a:gdLst/>
              <a:ahLst/>
              <a:cxnLst/>
              <a:rect l="l" t="t" r="r" b="b"/>
              <a:pathLst>
                <a:path w="87630" h="88264">
                  <a:moveTo>
                    <a:pt x="44559" y="0"/>
                  </a:moveTo>
                  <a:lnTo>
                    <a:pt x="0" y="86934"/>
                  </a:lnTo>
                  <a:lnTo>
                    <a:pt x="87372" y="87807"/>
                  </a:lnTo>
                  <a:lnTo>
                    <a:pt x="44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0779" y="6073367"/>
              <a:ext cx="1599565" cy="1599565"/>
            </a:xfrm>
            <a:custGeom>
              <a:avLst/>
              <a:gdLst/>
              <a:ahLst/>
              <a:cxnLst/>
              <a:rect l="l" t="t" r="r" b="b"/>
              <a:pathLst>
                <a:path w="1599564" h="1599565">
                  <a:moveTo>
                    <a:pt x="1599418" y="0"/>
                  </a:moveTo>
                  <a:lnTo>
                    <a:pt x="0" y="1599509"/>
                  </a:lnTo>
                  <a:lnTo>
                    <a:pt x="1599418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10779" y="6073367"/>
              <a:ext cx="1599565" cy="1599565"/>
            </a:xfrm>
            <a:custGeom>
              <a:avLst/>
              <a:gdLst/>
              <a:ahLst/>
              <a:cxnLst/>
              <a:rect l="l" t="t" r="r" b="b"/>
              <a:pathLst>
                <a:path w="1599564" h="1599565">
                  <a:moveTo>
                    <a:pt x="0" y="1599509"/>
                  </a:moveTo>
                  <a:lnTo>
                    <a:pt x="8980" y="1590529"/>
                  </a:lnTo>
                  <a:lnTo>
                    <a:pt x="159942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46003" y="7644979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10" h="92709">
                  <a:moveTo>
                    <a:pt x="30890" y="0"/>
                  </a:moveTo>
                  <a:lnTo>
                    <a:pt x="0" y="92676"/>
                  </a:lnTo>
                  <a:lnTo>
                    <a:pt x="92675" y="61781"/>
                  </a:lnTo>
                  <a:lnTo>
                    <a:pt x="30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21100" y="66167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38300" y="75565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54300" y="5448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51575" y="5405392"/>
            <a:ext cx="1019175" cy="1174750"/>
            <a:chOff x="1151575" y="5405392"/>
            <a:chExt cx="1019175" cy="1174750"/>
          </a:xfrm>
        </p:grpSpPr>
        <p:sp>
          <p:nvSpPr>
            <p:cNvPr id="20" name="object 20"/>
            <p:cNvSpPr/>
            <p:nvPr/>
          </p:nvSpPr>
          <p:spPr>
            <a:xfrm>
              <a:off x="1180316" y="5729776"/>
              <a:ext cx="504825" cy="837565"/>
            </a:xfrm>
            <a:custGeom>
              <a:avLst/>
              <a:gdLst/>
              <a:ahLst/>
              <a:cxnLst/>
              <a:rect l="l" t="t" r="r" b="b"/>
              <a:pathLst>
                <a:path w="504825" h="837565">
                  <a:moveTo>
                    <a:pt x="0" y="0"/>
                  </a:moveTo>
                  <a:lnTo>
                    <a:pt x="504626" y="0"/>
                  </a:lnTo>
                  <a:lnTo>
                    <a:pt x="504626" y="837512"/>
                  </a:lnTo>
                  <a:lnTo>
                    <a:pt x="0" y="83751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58842" y="5418392"/>
              <a:ext cx="462280" cy="322580"/>
            </a:xfrm>
            <a:custGeom>
              <a:avLst/>
              <a:gdLst/>
              <a:ahLst/>
              <a:cxnLst/>
              <a:rect l="l" t="t" r="r" b="b"/>
              <a:pathLst>
                <a:path w="462280" h="322579">
                  <a:moveTo>
                    <a:pt x="461678" y="0"/>
                  </a:moveTo>
                  <a:lnTo>
                    <a:pt x="0" y="322121"/>
                  </a:lnTo>
                  <a:lnTo>
                    <a:pt x="461678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51575" y="5407977"/>
              <a:ext cx="476250" cy="343535"/>
            </a:xfrm>
            <a:custGeom>
              <a:avLst/>
              <a:gdLst/>
              <a:ahLst/>
              <a:cxnLst/>
              <a:rect l="l" t="t" r="r" b="b"/>
              <a:pathLst>
                <a:path w="476250" h="343535">
                  <a:moveTo>
                    <a:pt x="476213" y="20830"/>
                  </a:moveTo>
                  <a:lnTo>
                    <a:pt x="14534" y="342952"/>
                  </a:lnTo>
                  <a:lnTo>
                    <a:pt x="0" y="322121"/>
                  </a:lnTo>
                  <a:lnTo>
                    <a:pt x="461679" y="0"/>
                  </a:lnTo>
                  <a:lnTo>
                    <a:pt x="476213" y="2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9049" y="5426548"/>
              <a:ext cx="541020" cy="3175"/>
            </a:xfrm>
            <a:custGeom>
              <a:avLst/>
              <a:gdLst/>
              <a:ahLst/>
              <a:cxnLst/>
              <a:rect l="l" t="t" r="r" b="b"/>
              <a:pathLst>
                <a:path w="541019" h="3175">
                  <a:moveTo>
                    <a:pt x="540465" y="0"/>
                  </a:moveTo>
                  <a:lnTo>
                    <a:pt x="0" y="2581"/>
                  </a:lnTo>
                  <a:lnTo>
                    <a:pt x="540465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98988" y="5413848"/>
              <a:ext cx="541020" cy="28575"/>
            </a:xfrm>
            <a:custGeom>
              <a:avLst/>
              <a:gdLst/>
              <a:ahLst/>
              <a:cxnLst/>
              <a:rect l="l" t="t" r="r" b="b"/>
              <a:pathLst>
                <a:path w="541019" h="28575">
                  <a:moveTo>
                    <a:pt x="0" y="2581"/>
                  </a:moveTo>
                  <a:lnTo>
                    <a:pt x="540464" y="0"/>
                  </a:lnTo>
                  <a:lnTo>
                    <a:pt x="540586" y="25399"/>
                  </a:lnTo>
                  <a:lnTo>
                    <a:pt x="121" y="27981"/>
                  </a:lnTo>
                  <a:lnTo>
                    <a:pt x="0" y="2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82370" y="5415809"/>
              <a:ext cx="462280" cy="322580"/>
            </a:xfrm>
            <a:custGeom>
              <a:avLst/>
              <a:gdLst/>
              <a:ahLst/>
              <a:cxnLst/>
              <a:rect l="l" t="t" r="r" b="b"/>
              <a:pathLst>
                <a:path w="462280" h="322579">
                  <a:moveTo>
                    <a:pt x="461679" y="0"/>
                  </a:moveTo>
                  <a:lnTo>
                    <a:pt x="0" y="322120"/>
                  </a:lnTo>
                  <a:lnTo>
                    <a:pt x="461679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75103" y="5405392"/>
              <a:ext cx="476250" cy="343535"/>
            </a:xfrm>
            <a:custGeom>
              <a:avLst/>
              <a:gdLst/>
              <a:ahLst/>
              <a:cxnLst/>
              <a:rect l="l" t="t" r="r" b="b"/>
              <a:pathLst>
                <a:path w="476250" h="343535">
                  <a:moveTo>
                    <a:pt x="476213" y="20830"/>
                  </a:moveTo>
                  <a:lnTo>
                    <a:pt x="14534" y="342952"/>
                  </a:lnTo>
                  <a:lnTo>
                    <a:pt x="0" y="322121"/>
                  </a:lnTo>
                  <a:lnTo>
                    <a:pt x="461679" y="0"/>
                  </a:lnTo>
                  <a:lnTo>
                    <a:pt x="476213" y="2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01271" y="6239998"/>
              <a:ext cx="462280" cy="322580"/>
            </a:xfrm>
            <a:custGeom>
              <a:avLst/>
              <a:gdLst/>
              <a:ahLst/>
              <a:cxnLst/>
              <a:rect l="l" t="t" r="r" b="b"/>
              <a:pathLst>
                <a:path w="462280" h="322579">
                  <a:moveTo>
                    <a:pt x="461679" y="0"/>
                  </a:moveTo>
                  <a:lnTo>
                    <a:pt x="0" y="322121"/>
                  </a:lnTo>
                  <a:lnTo>
                    <a:pt x="461679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004" y="6229583"/>
              <a:ext cx="476250" cy="343535"/>
            </a:xfrm>
            <a:custGeom>
              <a:avLst/>
              <a:gdLst/>
              <a:ahLst/>
              <a:cxnLst/>
              <a:rect l="l" t="t" r="r" b="b"/>
              <a:pathLst>
                <a:path w="476250" h="343534">
                  <a:moveTo>
                    <a:pt x="476213" y="20830"/>
                  </a:moveTo>
                  <a:lnTo>
                    <a:pt x="14534" y="342952"/>
                  </a:lnTo>
                  <a:lnTo>
                    <a:pt x="0" y="322121"/>
                  </a:lnTo>
                  <a:lnTo>
                    <a:pt x="461679" y="0"/>
                  </a:lnTo>
                  <a:lnTo>
                    <a:pt x="476213" y="2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35886" y="5439868"/>
              <a:ext cx="10795" cy="816610"/>
            </a:xfrm>
            <a:custGeom>
              <a:avLst/>
              <a:gdLst/>
              <a:ahLst/>
              <a:cxnLst/>
              <a:rect l="l" t="t" r="r" b="b"/>
              <a:pathLst>
                <a:path w="10794" h="816610">
                  <a:moveTo>
                    <a:pt x="0" y="0"/>
                  </a:moveTo>
                  <a:lnTo>
                    <a:pt x="10736" y="816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23187" y="5439701"/>
              <a:ext cx="36195" cy="816610"/>
            </a:xfrm>
            <a:custGeom>
              <a:avLst/>
              <a:gdLst/>
              <a:ahLst/>
              <a:cxnLst/>
              <a:rect l="l" t="t" r="r" b="b"/>
              <a:pathLst>
                <a:path w="36194" h="816610">
                  <a:moveTo>
                    <a:pt x="10736" y="816371"/>
                  </a:moveTo>
                  <a:lnTo>
                    <a:pt x="0" y="334"/>
                  </a:lnTo>
                  <a:lnTo>
                    <a:pt x="25397" y="0"/>
                  </a:lnTo>
                  <a:lnTo>
                    <a:pt x="36134" y="816037"/>
                  </a:lnTo>
                  <a:lnTo>
                    <a:pt x="10736" y="8163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193800" y="6616700"/>
            <a:ext cx="520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2400" spc="-5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183309" y="5424379"/>
            <a:ext cx="953135" cy="1125220"/>
            <a:chOff x="1183309" y="5424379"/>
            <a:chExt cx="953135" cy="1125220"/>
          </a:xfrm>
        </p:grpSpPr>
        <p:sp>
          <p:nvSpPr>
            <p:cNvPr id="33" name="object 33"/>
            <p:cNvSpPr/>
            <p:nvPr/>
          </p:nvSpPr>
          <p:spPr>
            <a:xfrm>
              <a:off x="1186520" y="6159280"/>
              <a:ext cx="423545" cy="386715"/>
            </a:xfrm>
            <a:custGeom>
              <a:avLst/>
              <a:gdLst/>
              <a:ahLst/>
              <a:cxnLst/>
              <a:rect l="l" t="t" r="r" b="b"/>
              <a:pathLst>
                <a:path w="423544" h="386715">
                  <a:moveTo>
                    <a:pt x="423264" y="0"/>
                  </a:moveTo>
                  <a:lnTo>
                    <a:pt x="0" y="386534"/>
                  </a:lnTo>
                  <a:lnTo>
                    <a:pt x="423264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83309" y="6155762"/>
              <a:ext cx="429895" cy="393700"/>
            </a:xfrm>
            <a:custGeom>
              <a:avLst/>
              <a:gdLst/>
              <a:ahLst/>
              <a:cxnLst/>
              <a:rect l="l" t="t" r="r" b="b"/>
              <a:pathLst>
                <a:path w="429894" h="393700">
                  <a:moveTo>
                    <a:pt x="429687" y="7033"/>
                  </a:moveTo>
                  <a:lnTo>
                    <a:pt x="6423" y="393569"/>
                  </a:lnTo>
                  <a:lnTo>
                    <a:pt x="0" y="386535"/>
                  </a:lnTo>
                  <a:lnTo>
                    <a:pt x="423264" y="0"/>
                  </a:lnTo>
                  <a:lnTo>
                    <a:pt x="429687" y="70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20521" y="6170016"/>
              <a:ext cx="515620" cy="21590"/>
            </a:xfrm>
            <a:custGeom>
              <a:avLst/>
              <a:gdLst/>
              <a:ahLst/>
              <a:cxnLst/>
              <a:rect l="l" t="t" r="r" b="b"/>
              <a:pathLst>
                <a:path w="515619" h="21589">
                  <a:moveTo>
                    <a:pt x="0" y="0"/>
                  </a:moveTo>
                  <a:lnTo>
                    <a:pt x="515364" y="21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20322" y="6165258"/>
              <a:ext cx="516255" cy="31115"/>
            </a:xfrm>
            <a:custGeom>
              <a:avLst/>
              <a:gdLst/>
              <a:ahLst/>
              <a:cxnLst/>
              <a:rect l="l" t="t" r="r" b="b"/>
              <a:pathLst>
                <a:path w="516255" h="31114">
                  <a:moveTo>
                    <a:pt x="515363" y="30991"/>
                  </a:moveTo>
                  <a:lnTo>
                    <a:pt x="0" y="9516"/>
                  </a:lnTo>
                  <a:lnTo>
                    <a:pt x="396" y="0"/>
                  </a:lnTo>
                  <a:lnTo>
                    <a:pt x="515760" y="21475"/>
                  </a:lnTo>
                  <a:lnTo>
                    <a:pt x="515363" y="309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20521" y="5429141"/>
              <a:ext cx="0" cy="751840"/>
            </a:xfrm>
            <a:custGeom>
              <a:avLst/>
              <a:gdLst/>
              <a:ahLst/>
              <a:cxnLst/>
              <a:rect l="l" t="t" r="r" b="b"/>
              <a:pathLst>
                <a:path h="751839">
                  <a:moveTo>
                    <a:pt x="2" y="0"/>
                  </a:moveTo>
                  <a:lnTo>
                    <a:pt x="0" y="751613"/>
                  </a:lnTo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20522" y="5429141"/>
              <a:ext cx="0" cy="751840"/>
            </a:xfrm>
            <a:custGeom>
              <a:avLst/>
              <a:gdLst/>
              <a:ahLst/>
              <a:cxnLst/>
              <a:rect l="l" t="t" r="r" b="b"/>
              <a:pathLst>
                <a:path h="751839">
                  <a:moveTo>
                    <a:pt x="1" y="0"/>
                  </a:moveTo>
                  <a:lnTo>
                    <a:pt x="0" y="75161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193800" y="510540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44700" y="64516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32776" y="5383480"/>
            <a:ext cx="1238885" cy="1161415"/>
            <a:chOff x="1032776" y="5383480"/>
            <a:chExt cx="1238885" cy="1161415"/>
          </a:xfrm>
        </p:grpSpPr>
        <p:sp>
          <p:nvSpPr>
            <p:cNvPr id="42" name="object 42"/>
            <p:cNvSpPr/>
            <p:nvPr/>
          </p:nvSpPr>
          <p:spPr>
            <a:xfrm>
              <a:off x="1871705" y="6270068"/>
              <a:ext cx="394970" cy="269875"/>
            </a:xfrm>
            <a:custGeom>
              <a:avLst/>
              <a:gdLst/>
              <a:ahLst/>
              <a:cxnLst/>
              <a:rect l="l" t="t" r="r" b="b"/>
              <a:pathLst>
                <a:path w="394969" h="269875">
                  <a:moveTo>
                    <a:pt x="0" y="0"/>
                  </a:moveTo>
                  <a:lnTo>
                    <a:pt x="394964" y="269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71706" y="6270068"/>
              <a:ext cx="394970" cy="269875"/>
            </a:xfrm>
            <a:custGeom>
              <a:avLst/>
              <a:gdLst/>
              <a:ahLst/>
              <a:cxnLst/>
              <a:rect l="l" t="t" r="r" b="b"/>
              <a:pathLst>
                <a:path w="394969" h="269875">
                  <a:moveTo>
                    <a:pt x="394964" y="269656"/>
                  </a:moveTo>
                  <a:lnTo>
                    <a:pt x="3933" y="2685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35257" y="6245184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19" h="40004">
                  <a:moveTo>
                    <a:pt x="0" y="0"/>
                  </a:moveTo>
                  <a:lnTo>
                    <a:pt x="22278" y="40006"/>
                  </a:lnTo>
                  <a:lnTo>
                    <a:pt x="45373" y="6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62214" y="5388242"/>
              <a:ext cx="316865" cy="180340"/>
            </a:xfrm>
            <a:custGeom>
              <a:avLst/>
              <a:gdLst/>
              <a:ahLst/>
              <a:cxnLst/>
              <a:rect l="l" t="t" r="r" b="b"/>
              <a:pathLst>
                <a:path w="316864" h="180339">
                  <a:moveTo>
                    <a:pt x="0" y="0"/>
                  </a:moveTo>
                  <a:lnTo>
                    <a:pt x="316580" y="180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62214" y="5388242"/>
              <a:ext cx="316865" cy="180340"/>
            </a:xfrm>
            <a:custGeom>
              <a:avLst/>
              <a:gdLst/>
              <a:ahLst/>
              <a:cxnLst/>
              <a:rect l="l" t="t" r="r" b="b"/>
              <a:pathLst>
                <a:path w="316864" h="180339">
                  <a:moveTo>
                    <a:pt x="0" y="0"/>
                  </a:moveTo>
                  <a:lnTo>
                    <a:pt x="312441" y="177775"/>
                  </a:lnTo>
                  <a:lnTo>
                    <a:pt x="316581" y="18013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71427" y="5552145"/>
              <a:ext cx="46355" cy="38100"/>
            </a:xfrm>
            <a:custGeom>
              <a:avLst/>
              <a:gdLst/>
              <a:ahLst/>
              <a:cxnLst/>
              <a:rect l="l" t="t" r="r" b="b"/>
              <a:pathLst>
                <a:path w="46355" h="38100">
                  <a:moveTo>
                    <a:pt x="20255" y="0"/>
                  </a:moveTo>
                  <a:lnTo>
                    <a:pt x="0" y="35598"/>
                  </a:lnTo>
                  <a:lnTo>
                    <a:pt x="45726" y="38054"/>
                  </a:lnTo>
                  <a:lnTo>
                    <a:pt x="20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37539" y="6188840"/>
              <a:ext cx="357505" cy="66675"/>
            </a:xfrm>
            <a:custGeom>
              <a:avLst/>
              <a:gdLst/>
              <a:ahLst/>
              <a:cxnLst/>
              <a:rect l="l" t="t" r="r" b="b"/>
              <a:pathLst>
                <a:path w="357505" h="66675">
                  <a:moveTo>
                    <a:pt x="357072" y="0"/>
                  </a:moveTo>
                  <a:lnTo>
                    <a:pt x="0" y="66542"/>
                  </a:lnTo>
                  <a:lnTo>
                    <a:pt x="357072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37539" y="6188840"/>
              <a:ext cx="357505" cy="66675"/>
            </a:xfrm>
            <a:custGeom>
              <a:avLst/>
              <a:gdLst/>
              <a:ahLst/>
              <a:cxnLst/>
              <a:rect l="l" t="t" r="r" b="b"/>
              <a:pathLst>
                <a:path w="357505" h="66675">
                  <a:moveTo>
                    <a:pt x="0" y="66543"/>
                  </a:moveTo>
                  <a:lnTo>
                    <a:pt x="352390" y="872"/>
                  </a:lnTo>
                  <a:lnTo>
                    <a:pt x="357072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93981" y="6168126"/>
              <a:ext cx="44450" cy="40640"/>
            </a:xfrm>
            <a:custGeom>
              <a:avLst/>
              <a:gdLst/>
              <a:ahLst/>
              <a:cxnLst/>
              <a:rect l="l" t="t" r="r" b="b"/>
              <a:pathLst>
                <a:path w="44450" h="40639">
                  <a:moveTo>
                    <a:pt x="0" y="0"/>
                  </a:moveTo>
                  <a:lnTo>
                    <a:pt x="7503" y="40264"/>
                  </a:lnTo>
                  <a:lnTo>
                    <a:pt x="44015" y="12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85800" y="61087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247900" y="518160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567121" y="5856041"/>
            <a:ext cx="1978025" cy="2160270"/>
            <a:chOff x="5567121" y="5856041"/>
            <a:chExt cx="1978025" cy="2160270"/>
          </a:xfrm>
        </p:grpSpPr>
        <p:sp>
          <p:nvSpPr>
            <p:cNvPr id="54" name="object 54"/>
            <p:cNvSpPr/>
            <p:nvPr/>
          </p:nvSpPr>
          <p:spPr>
            <a:xfrm>
              <a:off x="5579821" y="6866350"/>
              <a:ext cx="1873250" cy="20955"/>
            </a:xfrm>
            <a:custGeom>
              <a:avLst/>
              <a:gdLst/>
              <a:ahLst/>
              <a:cxnLst/>
              <a:rect l="l" t="t" r="r" b="b"/>
              <a:pathLst>
                <a:path w="1873250" h="20954">
                  <a:moveTo>
                    <a:pt x="1873219" y="0"/>
                  </a:moveTo>
                  <a:lnTo>
                    <a:pt x="0" y="20474"/>
                  </a:lnTo>
                  <a:lnTo>
                    <a:pt x="1873219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79821" y="6866351"/>
              <a:ext cx="1873250" cy="20955"/>
            </a:xfrm>
            <a:custGeom>
              <a:avLst/>
              <a:gdLst/>
              <a:ahLst/>
              <a:cxnLst/>
              <a:rect l="l" t="t" r="r" b="b"/>
              <a:pathLst>
                <a:path w="1873250" h="20954">
                  <a:moveTo>
                    <a:pt x="0" y="20474"/>
                  </a:moveTo>
                  <a:lnTo>
                    <a:pt x="1860518" y="138"/>
                  </a:lnTo>
                  <a:lnTo>
                    <a:pt x="187321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456796" y="6822618"/>
              <a:ext cx="88265" cy="87630"/>
            </a:xfrm>
            <a:custGeom>
              <a:avLst/>
              <a:gdLst/>
              <a:ahLst/>
              <a:cxnLst/>
              <a:rect l="l" t="t" r="r" b="b"/>
              <a:pathLst>
                <a:path w="88265" h="87629">
                  <a:moveTo>
                    <a:pt x="0" y="0"/>
                  </a:moveTo>
                  <a:lnTo>
                    <a:pt x="955" y="87370"/>
                  </a:lnTo>
                  <a:lnTo>
                    <a:pt x="87848" y="42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24648" y="5947646"/>
              <a:ext cx="20955" cy="2056130"/>
            </a:xfrm>
            <a:custGeom>
              <a:avLst/>
              <a:gdLst/>
              <a:ahLst/>
              <a:cxnLst/>
              <a:rect l="l" t="t" r="r" b="b"/>
              <a:pathLst>
                <a:path w="20954" h="2056129">
                  <a:moveTo>
                    <a:pt x="20557" y="0"/>
                  </a:moveTo>
                  <a:lnTo>
                    <a:pt x="0" y="2055862"/>
                  </a:lnTo>
                  <a:lnTo>
                    <a:pt x="20557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24648" y="5947645"/>
              <a:ext cx="20955" cy="2056130"/>
            </a:xfrm>
            <a:custGeom>
              <a:avLst/>
              <a:gdLst/>
              <a:ahLst/>
              <a:cxnLst/>
              <a:rect l="l" t="t" r="r" b="b"/>
              <a:pathLst>
                <a:path w="20954" h="2056129">
                  <a:moveTo>
                    <a:pt x="20557" y="0"/>
                  </a:moveTo>
                  <a:lnTo>
                    <a:pt x="20430" y="12699"/>
                  </a:lnTo>
                  <a:lnTo>
                    <a:pt x="0" y="205586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01562" y="5856041"/>
              <a:ext cx="87630" cy="88265"/>
            </a:xfrm>
            <a:custGeom>
              <a:avLst/>
              <a:gdLst/>
              <a:ahLst/>
              <a:cxnLst/>
              <a:rect l="l" t="t" r="r" b="b"/>
              <a:pathLst>
                <a:path w="87629" h="88264">
                  <a:moveTo>
                    <a:pt x="44559" y="0"/>
                  </a:moveTo>
                  <a:lnTo>
                    <a:pt x="0" y="86935"/>
                  </a:lnTo>
                  <a:lnTo>
                    <a:pt x="87370" y="87809"/>
                  </a:lnTo>
                  <a:lnTo>
                    <a:pt x="44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94912" y="6006367"/>
              <a:ext cx="1599565" cy="1599565"/>
            </a:xfrm>
            <a:custGeom>
              <a:avLst/>
              <a:gdLst/>
              <a:ahLst/>
              <a:cxnLst/>
              <a:rect l="l" t="t" r="r" b="b"/>
              <a:pathLst>
                <a:path w="1599565" h="1599565">
                  <a:moveTo>
                    <a:pt x="1599418" y="0"/>
                  </a:moveTo>
                  <a:lnTo>
                    <a:pt x="0" y="1599509"/>
                  </a:lnTo>
                  <a:lnTo>
                    <a:pt x="1599418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94911" y="6006365"/>
              <a:ext cx="1599565" cy="1599565"/>
            </a:xfrm>
            <a:custGeom>
              <a:avLst/>
              <a:gdLst/>
              <a:ahLst/>
              <a:cxnLst/>
              <a:rect l="l" t="t" r="r" b="b"/>
              <a:pathLst>
                <a:path w="1599565" h="1599565">
                  <a:moveTo>
                    <a:pt x="0" y="1599509"/>
                  </a:moveTo>
                  <a:lnTo>
                    <a:pt x="8980" y="1590529"/>
                  </a:lnTo>
                  <a:lnTo>
                    <a:pt x="159942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730135" y="7577978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10" h="92709">
                  <a:moveTo>
                    <a:pt x="30888" y="0"/>
                  </a:moveTo>
                  <a:lnTo>
                    <a:pt x="0" y="92676"/>
                  </a:lnTo>
                  <a:lnTo>
                    <a:pt x="92675" y="61782"/>
                  </a:lnTo>
                  <a:lnTo>
                    <a:pt x="308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607300" y="65532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24500" y="74930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163062" y="6175900"/>
            <a:ext cx="1019175" cy="1174750"/>
            <a:chOff x="6163062" y="6175900"/>
            <a:chExt cx="1019175" cy="1174750"/>
          </a:xfrm>
        </p:grpSpPr>
        <p:sp>
          <p:nvSpPr>
            <p:cNvPr id="66" name="object 66"/>
            <p:cNvSpPr/>
            <p:nvPr/>
          </p:nvSpPr>
          <p:spPr>
            <a:xfrm>
              <a:off x="6191803" y="6500284"/>
              <a:ext cx="504825" cy="837565"/>
            </a:xfrm>
            <a:custGeom>
              <a:avLst/>
              <a:gdLst/>
              <a:ahLst/>
              <a:cxnLst/>
              <a:rect l="l" t="t" r="r" b="b"/>
              <a:pathLst>
                <a:path w="504825" h="837565">
                  <a:moveTo>
                    <a:pt x="0" y="0"/>
                  </a:moveTo>
                  <a:lnTo>
                    <a:pt x="504626" y="0"/>
                  </a:lnTo>
                  <a:lnTo>
                    <a:pt x="504626" y="837512"/>
                  </a:lnTo>
                  <a:lnTo>
                    <a:pt x="0" y="83751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170329" y="6188900"/>
              <a:ext cx="462280" cy="322580"/>
            </a:xfrm>
            <a:custGeom>
              <a:avLst/>
              <a:gdLst/>
              <a:ahLst/>
              <a:cxnLst/>
              <a:rect l="l" t="t" r="r" b="b"/>
              <a:pathLst>
                <a:path w="462279" h="322579">
                  <a:moveTo>
                    <a:pt x="461679" y="0"/>
                  </a:moveTo>
                  <a:lnTo>
                    <a:pt x="0" y="322121"/>
                  </a:lnTo>
                  <a:lnTo>
                    <a:pt x="461679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163062" y="6178485"/>
              <a:ext cx="476250" cy="343535"/>
            </a:xfrm>
            <a:custGeom>
              <a:avLst/>
              <a:gdLst/>
              <a:ahLst/>
              <a:cxnLst/>
              <a:rect l="l" t="t" r="r" b="b"/>
              <a:pathLst>
                <a:path w="476250" h="343534">
                  <a:moveTo>
                    <a:pt x="476213" y="20830"/>
                  </a:moveTo>
                  <a:lnTo>
                    <a:pt x="14534" y="342952"/>
                  </a:lnTo>
                  <a:lnTo>
                    <a:pt x="0" y="322121"/>
                  </a:lnTo>
                  <a:lnTo>
                    <a:pt x="461679" y="0"/>
                  </a:lnTo>
                  <a:lnTo>
                    <a:pt x="476213" y="2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10536" y="6197055"/>
              <a:ext cx="541020" cy="3175"/>
            </a:xfrm>
            <a:custGeom>
              <a:avLst/>
              <a:gdLst/>
              <a:ahLst/>
              <a:cxnLst/>
              <a:rect l="l" t="t" r="r" b="b"/>
              <a:pathLst>
                <a:path w="541020" h="3175">
                  <a:moveTo>
                    <a:pt x="540465" y="0"/>
                  </a:moveTo>
                  <a:lnTo>
                    <a:pt x="0" y="2581"/>
                  </a:lnTo>
                  <a:lnTo>
                    <a:pt x="540465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610476" y="6184355"/>
              <a:ext cx="541020" cy="28575"/>
            </a:xfrm>
            <a:custGeom>
              <a:avLst/>
              <a:gdLst/>
              <a:ahLst/>
              <a:cxnLst/>
              <a:rect l="l" t="t" r="r" b="b"/>
              <a:pathLst>
                <a:path w="541020" h="28575">
                  <a:moveTo>
                    <a:pt x="0" y="2581"/>
                  </a:moveTo>
                  <a:lnTo>
                    <a:pt x="540464" y="0"/>
                  </a:lnTo>
                  <a:lnTo>
                    <a:pt x="540586" y="25399"/>
                  </a:lnTo>
                  <a:lnTo>
                    <a:pt x="121" y="27981"/>
                  </a:lnTo>
                  <a:lnTo>
                    <a:pt x="0" y="2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693857" y="6186316"/>
              <a:ext cx="462280" cy="322580"/>
            </a:xfrm>
            <a:custGeom>
              <a:avLst/>
              <a:gdLst/>
              <a:ahLst/>
              <a:cxnLst/>
              <a:rect l="l" t="t" r="r" b="b"/>
              <a:pathLst>
                <a:path w="462279" h="322579">
                  <a:moveTo>
                    <a:pt x="461679" y="0"/>
                  </a:moveTo>
                  <a:lnTo>
                    <a:pt x="0" y="322121"/>
                  </a:lnTo>
                  <a:lnTo>
                    <a:pt x="461679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686590" y="6175900"/>
              <a:ext cx="476250" cy="343535"/>
            </a:xfrm>
            <a:custGeom>
              <a:avLst/>
              <a:gdLst/>
              <a:ahLst/>
              <a:cxnLst/>
              <a:rect l="l" t="t" r="r" b="b"/>
              <a:pathLst>
                <a:path w="476250" h="343534">
                  <a:moveTo>
                    <a:pt x="476213" y="20830"/>
                  </a:moveTo>
                  <a:lnTo>
                    <a:pt x="14534" y="342952"/>
                  </a:lnTo>
                  <a:lnTo>
                    <a:pt x="0" y="322121"/>
                  </a:lnTo>
                  <a:lnTo>
                    <a:pt x="461679" y="0"/>
                  </a:lnTo>
                  <a:lnTo>
                    <a:pt x="476213" y="2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712758" y="7010506"/>
              <a:ext cx="462280" cy="322580"/>
            </a:xfrm>
            <a:custGeom>
              <a:avLst/>
              <a:gdLst/>
              <a:ahLst/>
              <a:cxnLst/>
              <a:rect l="l" t="t" r="r" b="b"/>
              <a:pathLst>
                <a:path w="462279" h="322579">
                  <a:moveTo>
                    <a:pt x="461679" y="0"/>
                  </a:moveTo>
                  <a:lnTo>
                    <a:pt x="0" y="322121"/>
                  </a:lnTo>
                  <a:lnTo>
                    <a:pt x="461679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05491" y="7000091"/>
              <a:ext cx="476250" cy="343535"/>
            </a:xfrm>
            <a:custGeom>
              <a:avLst/>
              <a:gdLst/>
              <a:ahLst/>
              <a:cxnLst/>
              <a:rect l="l" t="t" r="r" b="b"/>
              <a:pathLst>
                <a:path w="476250" h="343534">
                  <a:moveTo>
                    <a:pt x="476213" y="20830"/>
                  </a:moveTo>
                  <a:lnTo>
                    <a:pt x="14534" y="342952"/>
                  </a:lnTo>
                  <a:lnTo>
                    <a:pt x="0" y="322121"/>
                  </a:lnTo>
                  <a:lnTo>
                    <a:pt x="461679" y="0"/>
                  </a:lnTo>
                  <a:lnTo>
                    <a:pt x="476213" y="2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147373" y="6210376"/>
              <a:ext cx="10795" cy="816610"/>
            </a:xfrm>
            <a:custGeom>
              <a:avLst/>
              <a:gdLst/>
              <a:ahLst/>
              <a:cxnLst/>
              <a:rect l="l" t="t" r="r" b="b"/>
              <a:pathLst>
                <a:path w="10795" h="816609">
                  <a:moveTo>
                    <a:pt x="0" y="0"/>
                  </a:moveTo>
                  <a:lnTo>
                    <a:pt x="10736" y="816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34674" y="6210209"/>
              <a:ext cx="36195" cy="816610"/>
            </a:xfrm>
            <a:custGeom>
              <a:avLst/>
              <a:gdLst/>
              <a:ahLst/>
              <a:cxnLst/>
              <a:rect l="l" t="t" r="r" b="b"/>
              <a:pathLst>
                <a:path w="36195" h="816609">
                  <a:moveTo>
                    <a:pt x="10736" y="816371"/>
                  </a:moveTo>
                  <a:lnTo>
                    <a:pt x="0" y="334"/>
                  </a:lnTo>
                  <a:lnTo>
                    <a:pt x="25397" y="0"/>
                  </a:lnTo>
                  <a:lnTo>
                    <a:pt x="36134" y="816037"/>
                  </a:lnTo>
                  <a:lnTo>
                    <a:pt x="10736" y="8163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198007" y="6929788"/>
              <a:ext cx="423545" cy="386715"/>
            </a:xfrm>
            <a:custGeom>
              <a:avLst/>
              <a:gdLst/>
              <a:ahLst/>
              <a:cxnLst/>
              <a:rect l="l" t="t" r="r" b="b"/>
              <a:pathLst>
                <a:path w="423545" h="386715">
                  <a:moveTo>
                    <a:pt x="423264" y="0"/>
                  </a:moveTo>
                  <a:lnTo>
                    <a:pt x="0" y="386534"/>
                  </a:lnTo>
                  <a:lnTo>
                    <a:pt x="423264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194796" y="6926270"/>
              <a:ext cx="429895" cy="393700"/>
            </a:xfrm>
            <a:custGeom>
              <a:avLst/>
              <a:gdLst/>
              <a:ahLst/>
              <a:cxnLst/>
              <a:rect l="l" t="t" r="r" b="b"/>
              <a:pathLst>
                <a:path w="429895" h="393700">
                  <a:moveTo>
                    <a:pt x="429687" y="7033"/>
                  </a:moveTo>
                  <a:lnTo>
                    <a:pt x="6423" y="393569"/>
                  </a:lnTo>
                  <a:lnTo>
                    <a:pt x="0" y="386535"/>
                  </a:lnTo>
                  <a:lnTo>
                    <a:pt x="423264" y="0"/>
                  </a:lnTo>
                  <a:lnTo>
                    <a:pt x="429687" y="70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632008" y="6940524"/>
              <a:ext cx="515620" cy="21590"/>
            </a:xfrm>
            <a:custGeom>
              <a:avLst/>
              <a:gdLst/>
              <a:ahLst/>
              <a:cxnLst/>
              <a:rect l="l" t="t" r="r" b="b"/>
              <a:pathLst>
                <a:path w="515620" h="21590">
                  <a:moveTo>
                    <a:pt x="0" y="0"/>
                  </a:moveTo>
                  <a:lnTo>
                    <a:pt x="515363" y="21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631810" y="6935766"/>
              <a:ext cx="516255" cy="31115"/>
            </a:xfrm>
            <a:custGeom>
              <a:avLst/>
              <a:gdLst/>
              <a:ahLst/>
              <a:cxnLst/>
              <a:rect l="l" t="t" r="r" b="b"/>
              <a:pathLst>
                <a:path w="516254" h="31115">
                  <a:moveTo>
                    <a:pt x="515363" y="30991"/>
                  </a:moveTo>
                  <a:lnTo>
                    <a:pt x="0" y="9516"/>
                  </a:lnTo>
                  <a:lnTo>
                    <a:pt x="396" y="0"/>
                  </a:lnTo>
                  <a:lnTo>
                    <a:pt x="515760" y="21475"/>
                  </a:lnTo>
                  <a:lnTo>
                    <a:pt x="515363" y="309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32008" y="6199649"/>
              <a:ext cx="0" cy="751840"/>
            </a:xfrm>
            <a:custGeom>
              <a:avLst/>
              <a:gdLst/>
              <a:ahLst/>
              <a:cxnLst/>
              <a:rect l="l" t="t" r="r" b="b"/>
              <a:pathLst>
                <a:path h="751840">
                  <a:moveTo>
                    <a:pt x="1" y="0"/>
                  </a:moveTo>
                  <a:lnTo>
                    <a:pt x="0" y="751613"/>
                  </a:lnTo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632008" y="6199649"/>
              <a:ext cx="0" cy="751840"/>
            </a:xfrm>
            <a:custGeom>
              <a:avLst/>
              <a:gdLst/>
              <a:ahLst/>
              <a:cxnLst/>
              <a:rect l="l" t="t" r="r" b="b"/>
              <a:pathLst>
                <a:path h="751840">
                  <a:moveTo>
                    <a:pt x="1" y="0"/>
                  </a:moveTo>
                  <a:lnTo>
                    <a:pt x="0" y="75161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4140200" y="6184900"/>
            <a:ext cx="1285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Translate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311900" y="54229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0106195" y="5864195"/>
            <a:ext cx="1978025" cy="2160270"/>
            <a:chOff x="10106195" y="5864195"/>
            <a:chExt cx="1978025" cy="2160270"/>
          </a:xfrm>
        </p:grpSpPr>
        <p:sp>
          <p:nvSpPr>
            <p:cNvPr id="86" name="object 86"/>
            <p:cNvSpPr/>
            <p:nvPr/>
          </p:nvSpPr>
          <p:spPr>
            <a:xfrm>
              <a:off x="10118895" y="6874506"/>
              <a:ext cx="1873250" cy="20955"/>
            </a:xfrm>
            <a:custGeom>
              <a:avLst/>
              <a:gdLst/>
              <a:ahLst/>
              <a:cxnLst/>
              <a:rect l="l" t="t" r="r" b="b"/>
              <a:pathLst>
                <a:path w="1873250" h="20954">
                  <a:moveTo>
                    <a:pt x="1873218" y="0"/>
                  </a:moveTo>
                  <a:lnTo>
                    <a:pt x="0" y="20474"/>
                  </a:lnTo>
                  <a:lnTo>
                    <a:pt x="1873218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118895" y="6874507"/>
              <a:ext cx="1873250" cy="20955"/>
            </a:xfrm>
            <a:custGeom>
              <a:avLst/>
              <a:gdLst/>
              <a:ahLst/>
              <a:cxnLst/>
              <a:rect l="l" t="t" r="r" b="b"/>
              <a:pathLst>
                <a:path w="1873250" h="20954">
                  <a:moveTo>
                    <a:pt x="0" y="20474"/>
                  </a:moveTo>
                  <a:lnTo>
                    <a:pt x="1860518" y="138"/>
                  </a:lnTo>
                  <a:lnTo>
                    <a:pt x="187321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995869" y="6830775"/>
              <a:ext cx="88265" cy="87630"/>
            </a:xfrm>
            <a:custGeom>
              <a:avLst/>
              <a:gdLst/>
              <a:ahLst/>
              <a:cxnLst/>
              <a:rect l="l" t="t" r="r" b="b"/>
              <a:pathLst>
                <a:path w="88265" h="87629">
                  <a:moveTo>
                    <a:pt x="0" y="0"/>
                  </a:moveTo>
                  <a:lnTo>
                    <a:pt x="955" y="87370"/>
                  </a:lnTo>
                  <a:lnTo>
                    <a:pt x="87848" y="42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063722" y="5955801"/>
              <a:ext cx="20955" cy="2056130"/>
            </a:xfrm>
            <a:custGeom>
              <a:avLst/>
              <a:gdLst/>
              <a:ahLst/>
              <a:cxnLst/>
              <a:rect l="l" t="t" r="r" b="b"/>
              <a:pathLst>
                <a:path w="20954" h="2056129">
                  <a:moveTo>
                    <a:pt x="20557" y="0"/>
                  </a:moveTo>
                  <a:lnTo>
                    <a:pt x="0" y="2055862"/>
                  </a:lnTo>
                  <a:lnTo>
                    <a:pt x="20557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063721" y="5955800"/>
              <a:ext cx="20955" cy="2056130"/>
            </a:xfrm>
            <a:custGeom>
              <a:avLst/>
              <a:gdLst/>
              <a:ahLst/>
              <a:cxnLst/>
              <a:rect l="l" t="t" r="r" b="b"/>
              <a:pathLst>
                <a:path w="20954" h="2056129">
                  <a:moveTo>
                    <a:pt x="20557" y="0"/>
                  </a:moveTo>
                  <a:lnTo>
                    <a:pt x="20430" y="12699"/>
                  </a:lnTo>
                  <a:lnTo>
                    <a:pt x="0" y="205586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1040636" y="5864195"/>
              <a:ext cx="87630" cy="88265"/>
            </a:xfrm>
            <a:custGeom>
              <a:avLst/>
              <a:gdLst/>
              <a:ahLst/>
              <a:cxnLst/>
              <a:rect l="l" t="t" r="r" b="b"/>
              <a:pathLst>
                <a:path w="87629" h="88264">
                  <a:moveTo>
                    <a:pt x="44559" y="0"/>
                  </a:moveTo>
                  <a:lnTo>
                    <a:pt x="0" y="86935"/>
                  </a:lnTo>
                  <a:lnTo>
                    <a:pt x="87372" y="87809"/>
                  </a:lnTo>
                  <a:lnTo>
                    <a:pt x="44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333985" y="6014520"/>
              <a:ext cx="1599565" cy="1599565"/>
            </a:xfrm>
            <a:custGeom>
              <a:avLst/>
              <a:gdLst/>
              <a:ahLst/>
              <a:cxnLst/>
              <a:rect l="l" t="t" r="r" b="b"/>
              <a:pathLst>
                <a:path w="1599565" h="1599565">
                  <a:moveTo>
                    <a:pt x="1599418" y="0"/>
                  </a:moveTo>
                  <a:lnTo>
                    <a:pt x="0" y="1599509"/>
                  </a:lnTo>
                  <a:lnTo>
                    <a:pt x="1599418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333984" y="6014520"/>
              <a:ext cx="1599565" cy="1599565"/>
            </a:xfrm>
            <a:custGeom>
              <a:avLst/>
              <a:gdLst/>
              <a:ahLst/>
              <a:cxnLst/>
              <a:rect l="l" t="t" r="r" b="b"/>
              <a:pathLst>
                <a:path w="1599565" h="1599565">
                  <a:moveTo>
                    <a:pt x="0" y="1599509"/>
                  </a:moveTo>
                  <a:lnTo>
                    <a:pt x="8980" y="1590529"/>
                  </a:lnTo>
                  <a:lnTo>
                    <a:pt x="159942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269208" y="7586131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09" h="92709">
                  <a:moveTo>
                    <a:pt x="30890" y="0"/>
                  </a:moveTo>
                  <a:lnTo>
                    <a:pt x="0" y="92678"/>
                  </a:lnTo>
                  <a:lnTo>
                    <a:pt x="92675" y="61782"/>
                  </a:lnTo>
                  <a:lnTo>
                    <a:pt x="30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12141200" y="65659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0058400" y="75057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0858500" y="54356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10701846" y="6272062"/>
            <a:ext cx="970280" cy="941705"/>
            <a:chOff x="10701846" y="6272062"/>
            <a:chExt cx="970280" cy="941705"/>
          </a:xfrm>
        </p:grpSpPr>
        <p:sp>
          <p:nvSpPr>
            <p:cNvPr id="99" name="object 99"/>
            <p:cNvSpPr/>
            <p:nvPr/>
          </p:nvSpPr>
          <p:spPr>
            <a:xfrm>
              <a:off x="10714546" y="6605073"/>
              <a:ext cx="633730" cy="596265"/>
            </a:xfrm>
            <a:custGeom>
              <a:avLst/>
              <a:gdLst/>
              <a:ahLst/>
              <a:cxnLst/>
              <a:rect l="l" t="t" r="r" b="b"/>
              <a:pathLst>
                <a:path w="633729" h="596265">
                  <a:moveTo>
                    <a:pt x="0" y="0"/>
                  </a:moveTo>
                  <a:lnTo>
                    <a:pt x="633465" y="0"/>
                  </a:lnTo>
                  <a:lnTo>
                    <a:pt x="633465" y="595730"/>
                  </a:lnTo>
                  <a:lnTo>
                    <a:pt x="0" y="59573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725283" y="6331075"/>
              <a:ext cx="354330" cy="268605"/>
            </a:xfrm>
            <a:custGeom>
              <a:avLst/>
              <a:gdLst/>
              <a:ahLst/>
              <a:cxnLst/>
              <a:rect l="l" t="t" r="r" b="b"/>
              <a:pathLst>
                <a:path w="354329" h="268604">
                  <a:moveTo>
                    <a:pt x="354310" y="0"/>
                  </a:moveTo>
                  <a:lnTo>
                    <a:pt x="0" y="268433"/>
                  </a:lnTo>
                  <a:lnTo>
                    <a:pt x="35431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0717614" y="6320952"/>
              <a:ext cx="370205" cy="288925"/>
            </a:xfrm>
            <a:custGeom>
              <a:avLst/>
              <a:gdLst/>
              <a:ahLst/>
              <a:cxnLst/>
              <a:rect l="l" t="t" r="r" b="b"/>
              <a:pathLst>
                <a:path w="370204" h="288925">
                  <a:moveTo>
                    <a:pt x="369650" y="20245"/>
                  </a:moveTo>
                  <a:lnTo>
                    <a:pt x="15338" y="288679"/>
                  </a:lnTo>
                  <a:lnTo>
                    <a:pt x="0" y="268434"/>
                  </a:lnTo>
                  <a:lnTo>
                    <a:pt x="354311" y="0"/>
                  </a:lnTo>
                  <a:lnTo>
                    <a:pt x="369650" y="20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1058117" y="6341811"/>
              <a:ext cx="537210" cy="21590"/>
            </a:xfrm>
            <a:custGeom>
              <a:avLst/>
              <a:gdLst/>
              <a:ahLst/>
              <a:cxnLst/>
              <a:rect l="l" t="t" r="r" b="b"/>
              <a:pathLst>
                <a:path w="537209" h="21589">
                  <a:moveTo>
                    <a:pt x="0" y="0"/>
                  </a:moveTo>
                  <a:lnTo>
                    <a:pt x="536836" y="21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1057610" y="6329121"/>
              <a:ext cx="537845" cy="46990"/>
            </a:xfrm>
            <a:custGeom>
              <a:avLst/>
              <a:gdLst/>
              <a:ahLst/>
              <a:cxnLst/>
              <a:rect l="l" t="t" r="r" b="b"/>
              <a:pathLst>
                <a:path w="537845" h="46989">
                  <a:moveTo>
                    <a:pt x="1015" y="0"/>
                  </a:moveTo>
                  <a:lnTo>
                    <a:pt x="537851" y="21475"/>
                  </a:lnTo>
                  <a:lnTo>
                    <a:pt x="536836" y="46854"/>
                  </a:lnTo>
                  <a:lnTo>
                    <a:pt x="0" y="2537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1358750" y="6280367"/>
              <a:ext cx="304165" cy="351790"/>
            </a:xfrm>
            <a:custGeom>
              <a:avLst/>
              <a:gdLst/>
              <a:ahLst/>
              <a:cxnLst/>
              <a:rect l="l" t="t" r="r" b="b"/>
              <a:pathLst>
                <a:path w="304165" h="351790">
                  <a:moveTo>
                    <a:pt x="303650" y="0"/>
                  </a:moveTo>
                  <a:lnTo>
                    <a:pt x="0" y="351355"/>
                  </a:lnTo>
                  <a:lnTo>
                    <a:pt x="30365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1349141" y="6272062"/>
              <a:ext cx="323215" cy="368300"/>
            </a:xfrm>
            <a:custGeom>
              <a:avLst/>
              <a:gdLst/>
              <a:ahLst/>
              <a:cxnLst/>
              <a:rect l="l" t="t" r="r" b="b"/>
              <a:pathLst>
                <a:path w="323215" h="368300">
                  <a:moveTo>
                    <a:pt x="322868" y="16608"/>
                  </a:moveTo>
                  <a:lnTo>
                    <a:pt x="19217" y="367964"/>
                  </a:lnTo>
                  <a:lnTo>
                    <a:pt x="0" y="351355"/>
                  </a:lnTo>
                  <a:lnTo>
                    <a:pt x="303650" y="0"/>
                  </a:lnTo>
                  <a:lnTo>
                    <a:pt x="322868" y="16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50200" y="6976657"/>
              <a:ext cx="253295" cy="233542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11584222" y="6374029"/>
              <a:ext cx="10795" cy="633730"/>
            </a:xfrm>
            <a:custGeom>
              <a:avLst/>
              <a:gdLst/>
              <a:ahLst/>
              <a:cxnLst/>
              <a:rect l="l" t="t" r="r" b="b"/>
              <a:pathLst>
                <a:path w="10795" h="633729">
                  <a:moveTo>
                    <a:pt x="0" y="0"/>
                  </a:moveTo>
                  <a:lnTo>
                    <a:pt x="10736" y="633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1571524" y="6373814"/>
              <a:ext cx="36195" cy="634365"/>
            </a:xfrm>
            <a:custGeom>
              <a:avLst/>
              <a:gdLst/>
              <a:ahLst/>
              <a:cxnLst/>
              <a:rect l="l" t="t" r="r" b="b"/>
              <a:pathLst>
                <a:path w="36195" h="634365">
                  <a:moveTo>
                    <a:pt x="10736" y="633932"/>
                  </a:moveTo>
                  <a:lnTo>
                    <a:pt x="0" y="430"/>
                  </a:lnTo>
                  <a:lnTo>
                    <a:pt x="25396" y="0"/>
                  </a:lnTo>
                  <a:lnTo>
                    <a:pt x="36133" y="633501"/>
                  </a:lnTo>
                  <a:lnTo>
                    <a:pt x="10736" y="6339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8686800" y="6248400"/>
            <a:ext cx="78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Scale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1" name="object 1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737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Perspective</a:t>
            </a:r>
            <a:r>
              <a:rPr spc="20" dirty="0"/>
              <a:t> </a:t>
            </a:r>
            <a:r>
              <a:rPr spc="150" dirty="0"/>
              <a:t>Projection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87848" y="5760016"/>
            <a:ext cx="2828925" cy="2152650"/>
            <a:chOff x="5987848" y="5760016"/>
            <a:chExt cx="2828925" cy="2152650"/>
          </a:xfrm>
        </p:grpSpPr>
        <p:sp>
          <p:nvSpPr>
            <p:cNvPr id="4" name="object 4"/>
            <p:cNvSpPr/>
            <p:nvPr/>
          </p:nvSpPr>
          <p:spPr>
            <a:xfrm>
              <a:off x="6754610" y="6312466"/>
              <a:ext cx="1524000" cy="1600200"/>
            </a:xfrm>
            <a:custGeom>
              <a:avLst/>
              <a:gdLst/>
              <a:ahLst/>
              <a:cxnLst/>
              <a:rect l="l" t="t" r="r" b="b"/>
              <a:pathLst>
                <a:path w="1524000" h="1600200">
                  <a:moveTo>
                    <a:pt x="0" y="0"/>
                  </a:moveTo>
                  <a:lnTo>
                    <a:pt x="0" y="1235415"/>
                  </a:lnTo>
                  <a:lnTo>
                    <a:pt x="1524000" y="1600200"/>
                  </a:lnTo>
                  <a:lnTo>
                    <a:pt x="1524000" y="364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50014" y="5779066"/>
              <a:ext cx="748030" cy="1295400"/>
            </a:xfrm>
            <a:custGeom>
              <a:avLst/>
              <a:gdLst/>
              <a:ahLst/>
              <a:cxnLst/>
              <a:rect l="l" t="t" r="r" b="b"/>
              <a:pathLst>
                <a:path w="748029" h="1295400">
                  <a:moveTo>
                    <a:pt x="0" y="0"/>
                  </a:moveTo>
                  <a:lnTo>
                    <a:pt x="747712" y="12954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92610" y="5779067"/>
              <a:ext cx="2057400" cy="1981200"/>
            </a:xfrm>
            <a:custGeom>
              <a:avLst/>
              <a:gdLst/>
              <a:ahLst/>
              <a:cxnLst/>
              <a:rect l="l" t="t" r="r" b="b"/>
              <a:pathLst>
                <a:path w="2057400" h="1981200">
                  <a:moveTo>
                    <a:pt x="2057399" y="0"/>
                  </a:moveTo>
                  <a:lnTo>
                    <a:pt x="0" y="198120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92610" y="7074467"/>
              <a:ext cx="2819400" cy="685800"/>
            </a:xfrm>
            <a:custGeom>
              <a:avLst/>
              <a:gdLst/>
              <a:ahLst/>
              <a:cxnLst/>
              <a:rect l="l" t="t" r="r" b="b"/>
              <a:pathLst>
                <a:path w="2819400" h="685800">
                  <a:moveTo>
                    <a:pt x="2819400" y="0"/>
                  </a:moveTo>
                  <a:lnTo>
                    <a:pt x="0" y="68580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59410" y="6693467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0" y="0"/>
                  </a:moveTo>
                  <a:lnTo>
                    <a:pt x="609600" y="68579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4400" y="2236093"/>
            <a:ext cx="10020935" cy="6486525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508000" indent="-419100">
              <a:lnSpc>
                <a:spcPct val="100000"/>
              </a:lnSpc>
              <a:spcBef>
                <a:spcPts val="1839"/>
              </a:spcBef>
              <a:buSzPct val="145762"/>
              <a:buChar char="•"/>
              <a:tabLst>
                <a:tab pos="508000" algn="l"/>
              </a:tabLst>
            </a:pPr>
            <a:r>
              <a:rPr sz="2950" spc="75" dirty="0">
                <a:latin typeface="Arial"/>
                <a:cs typeface="Arial"/>
              </a:rPr>
              <a:t>Most</a:t>
            </a:r>
            <a:r>
              <a:rPr sz="2950" spc="85" dirty="0">
                <a:latin typeface="Arial"/>
                <a:cs typeface="Arial"/>
              </a:rPr>
              <a:t> </a:t>
            </a:r>
            <a:r>
              <a:rPr sz="2950" spc="55" dirty="0">
                <a:latin typeface="Arial"/>
                <a:cs typeface="Arial"/>
              </a:rPr>
              <a:t>common</a:t>
            </a:r>
            <a:r>
              <a:rPr sz="2950" spc="9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in</a:t>
            </a:r>
            <a:r>
              <a:rPr sz="2950" spc="9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Computer</a:t>
            </a:r>
            <a:r>
              <a:rPr sz="2950" spc="9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Graphics,</a:t>
            </a:r>
            <a:r>
              <a:rPr sz="2950" spc="9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art,</a:t>
            </a:r>
            <a:r>
              <a:rPr sz="2950" spc="9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visual</a:t>
            </a:r>
            <a:r>
              <a:rPr sz="2950" spc="95" dirty="0">
                <a:latin typeface="Arial"/>
                <a:cs typeface="Arial"/>
              </a:rPr>
              <a:t> </a:t>
            </a:r>
            <a:r>
              <a:rPr sz="2950" spc="-10" dirty="0">
                <a:latin typeface="Arial"/>
                <a:cs typeface="Arial"/>
              </a:rPr>
              <a:t>system</a:t>
            </a:r>
            <a:endParaRPr sz="2950">
              <a:latin typeface="Arial"/>
              <a:cs typeface="Arial"/>
            </a:endParaRPr>
          </a:p>
          <a:p>
            <a:pPr marL="508000" indent="-419100">
              <a:lnSpc>
                <a:spcPct val="100000"/>
              </a:lnSpc>
              <a:spcBef>
                <a:spcPts val="3860"/>
              </a:spcBef>
              <a:buSzPct val="145762"/>
              <a:buChar char="•"/>
              <a:tabLst>
                <a:tab pos="508000" algn="l"/>
              </a:tabLst>
            </a:pPr>
            <a:r>
              <a:rPr sz="2950" dirty="0">
                <a:latin typeface="Arial"/>
                <a:cs typeface="Arial"/>
              </a:rPr>
              <a:t>Further</a:t>
            </a:r>
            <a:r>
              <a:rPr sz="2950" spc="-40" dirty="0">
                <a:latin typeface="Arial"/>
                <a:cs typeface="Arial"/>
              </a:rPr>
              <a:t> </a:t>
            </a:r>
            <a:r>
              <a:rPr sz="2950" spc="50" dirty="0">
                <a:latin typeface="Arial"/>
                <a:cs typeface="Arial"/>
              </a:rPr>
              <a:t>objects</a:t>
            </a:r>
            <a:r>
              <a:rPr sz="2950" spc="-4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are</a:t>
            </a:r>
            <a:r>
              <a:rPr sz="2950" spc="-40" dirty="0">
                <a:latin typeface="Arial"/>
                <a:cs typeface="Arial"/>
              </a:rPr>
              <a:t> </a:t>
            </a:r>
            <a:r>
              <a:rPr sz="2950" spc="-10" dirty="0">
                <a:latin typeface="Arial"/>
                <a:cs typeface="Arial"/>
              </a:rPr>
              <a:t>smaller</a:t>
            </a:r>
            <a:endParaRPr sz="2950">
              <a:latin typeface="Arial"/>
              <a:cs typeface="Arial"/>
            </a:endParaRPr>
          </a:p>
          <a:p>
            <a:pPr marL="508000" indent="-419100">
              <a:lnSpc>
                <a:spcPct val="100000"/>
              </a:lnSpc>
              <a:spcBef>
                <a:spcPts val="3860"/>
              </a:spcBef>
              <a:buSzPct val="145762"/>
              <a:buChar char="•"/>
              <a:tabLst>
                <a:tab pos="508000" algn="l"/>
              </a:tabLst>
            </a:pPr>
            <a:r>
              <a:rPr sz="2950" dirty="0">
                <a:latin typeface="Arial"/>
                <a:cs typeface="Arial"/>
              </a:rPr>
              <a:t>Parallel</a:t>
            </a:r>
            <a:r>
              <a:rPr sz="2950" spc="-2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lines</a:t>
            </a:r>
            <a:r>
              <a:rPr sz="2950" spc="-15" dirty="0">
                <a:latin typeface="Arial"/>
                <a:cs typeface="Arial"/>
              </a:rPr>
              <a:t> </a:t>
            </a:r>
            <a:r>
              <a:rPr sz="2950" spc="50" dirty="0">
                <a:latin typeface="Arial"/>
                <a:cs typeface="Arial"/>
              </a:rPr>
              <a:t>not</a:t>
            </a:r>
            <a:r>
              <a:rPr sz="2950" spc="-1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parallel;</a:t>
            </a:r>
            <a:r>
              <a:rPr sz="2950" spc="-2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converge</a:t>
            </a:r>
            <a:r>
              <a:rPr sz="2950" spc="-15" dirty="0">
                <a:latin typeface="Arial"/>
                <a:cs typeface="Arial"/>
              </a:rPr>
              <a:t> </a:t>
            </a:r>
            <a:r>
              <a:rPr sz="2950" spc="85" dirty="0">
                <a:latin typeface="Arial"/>
                <a:cs typeface="Arial"/>
              </a:rPr>
              <a:t>to</a:t>
            </a:r>
            <a:r>
              <a:rPr sz="2950" spc="-1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single</a:t>
            </a:r>
            <a:r>
              <a:rPr sz="2950" spc="-15" dirty="0">
                <a:latin typeface="Arial"/>
                <a:cs typeface="Arial"/>
              </a:rPr>
              <a:t> </a:t>
            </a:r>
            <a:r>
              <a:rPr sz="2950" spc="50" dirty="0">
                <a:latin typeface="Arial"/>
                <a:cs typeface="Arial"/>
              </a:rPr>
              <a:t>point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250">
              <a:latin typeface="Arial"/>
              <a:cs typeface="Arial"/>
            </a:endParaRPr>
          </a:p>
          <a:p>
            <a:pPr marR="2799080" algn="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2142490" algn="ctr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A’</a:t>
            </a:r>
            <a:endParaRPr sz="2400">
              <a:latin typeface="Arial"/>
              <a:cs typeface="Arial"/>
            </a:endParaRPr>
          </a:p>
          <a:p>
            <a:pPr marL="7912100">
              <a:lnSpc>
                <a:spcPct val="100000"/>
              </a:lnSpc>
              <a:spcBef>
                <a:spcPts val="1920"/>
              </a:spcBef>
            </a:pP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6781800">
              <a:lnSpc>
                <a:spcPct val="100000"/>
              </a:lnSpc>
              <a:spcBef>
                <a:spcPts val="120"/>
              </a:spcBef>
            </a:pPr>
            <a:r>
              <a:rPr sz="2400" spc="-25" dirty="0">
                <a:latin typeface="Arial"/>
                <a:cs typeface="Arial"/>
              </a:rPr>
              <a:t>B’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Arial"/>
              <a:cs typeface="Arial"/>
            </a:endParaRPr>
          </a:p>
          <a:p>
            <a:pPr marL="3390900" marR="3690620" indent="8255" algn="ctr">
              <a:lnSpc>
                <a:spcPts val="2800"/>
              </a:lnSpc>
            </a:pPr>
            <a:r>
              <a:rPr sz="2400" dirty="0">
                <a:latin typeface="Arial"/>
                <a:cs typeface="Arial"/>
              </a:rPr>
              <a:t>Center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projection </a:t>
            </a:r>
            <a:r>
              <a:rPr sz="2400" dirty="0">
                <a:latin typeface="Arial"/>
                <a:cs typeface="Arial"/>
              </a:rPr>
              <a:t>(camera/eye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location)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 rot="660000">
            <a:off x="4256923" y="5787449"/>
            <a:ext cx="21747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3600" baseline="1157" dirty="0">
                <a:latin typeface="Arial"/>
                <a:cs typeface="Arial"/>
              </a:rPr>
              <a:t>Image</a:t>
            </a:r>
            <a:r>
              <a:rPr sz="3600" spc="-67" baseline="115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Plane,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660000">
            <a:off x="3986411" y="6136599"/>
            <a:ext cx="2577768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3600" baseline="1157" dirty="0">
                <a:latin typeface="Arial"/>
                <a:cs typeface="Arial"/>
              </a:rPr>
              <a:t>Plane</a:t>
            </a:r>
            <a:r>
              <a:rPr sz="3600" spc="-44" baseline="1157" dirty="0">
                <a:latin typeface="Arial"/>
                <a:cs typeface="Arial"/>
              </a:rPr>
              <a:t> </a:t>
            </a:r>
            <a:r>
              <a:rPr sz="3600" baseline="1157" dirty="0">
                <a:latin typeface="Arial"/>
                <a:cs typeface="Arial"/>
              </a:rPr>
              <a:t>of</a:t>
            </a:r>
            <a:r>
              <a:rPr sz="3600" spc="-44" baseline="1157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Projection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2700" y="2260600"/>
            <a:ext cx="10439400" cy="695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706" rIns="0" bIns="0" rtlCol="0">
            <a:spAutoFit/>
          </a:bodyPr>
          <a:lstStyle/>
          <a:p>
            <a:pPr marL="868044">
              <a:lnSpc>
                <a:spcPct val="100000"/>
              </a:lnSpc>
              <a:spcBef>
                <a:spcPts val="100"/>
              </a:spcBef>
            </a:pPr>
            <a:r>
              <a:rPr sz="8000" b="0" spc="50" dirty="0">
                <a:latin typeface="Arial"/>
                <a:cs typeface="Arial"/>
              </a:rPr>
              <a:t>Why</a:t>
            </a:r>
            <a:r>
              <a:rPr sz="8000" b="0" spc="10" dirty="0">
                <a:latin typeface="Arial"/>
                <a:cs typeface="Arial"/>
              </a:rPr>
              <a:t> </a:t>
            </a:r>
            <a:r>
              <a:rPr sz="8000" b="0" spc="-640" dirty="0">
                <a:latin typeface="Arial"/>
                <a:cs typeface="Arial"/>
              </a:rPr>
              <a:t>T</a:t>
            </a:r>
            <a:r>
              <a:rPr sz="8000" b="0" spc="125" dirty="0">
                <a:latin typeface="Arial"/>
                <a:cs typeface="Arial"/>
              </a:rPr>
              <a:t>ransformation?</a:t>
            </a:r>
            <a:endParaRPr sz="8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8700" y="8483600"/>
            <a:ext cx="3322954" cy="109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Modeling:</a:t>
            </a: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rotation</a:t>
            </a:r>
            <a:endParaRPr sz="3200">
              <a:latin typeface="Arial"/>
              <a:cs typeface="Arial"/>
            </a:endParaRPr>
          </a:p>
          <a:p>
            <a:pPr marR="1270" algn="ctr">
              <a:lnSpc>
                <a:spcPct val="100000"/>
              </a:lnSpc>
              <a:spcBef>
                <a:spcPts val="2660"/>
              </a:spcBef>
            </a:pPr>
            <a:r>
              <a:rPr sz="1600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737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Perspective</a:t>
            </a:r>
            <a:r>
              <a:rPr spc="20" dirty="0"/>
              <a:t> </a:t>
            </a:r>
            <a:r>
              <a:rPr spc="150" dirty="0"/>
              <a:t>Projection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540000"/>
            <a:ext cx="43307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dirty="0">
                <a:latin typeface="Arial"/>
                <a:cs typeface="Arial"/>
              </a:rPr>
              <a:t>Euclid was </a:t>
            </a:r>
            <a:r>
              <a:rPr sz="3200" spc="-10" dirty="0">
                <a:latin typeface="Arial"/>
                <a:cs typeface="Arial"/>
              </a:rPr>
              <a:t>wrong??!!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1283" y="2411101"/>
            <a:ext cx="4499413" cy="66585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5656" y="3517849"/>
            <a:ext cx="5778500" cy="47307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73200" y="8661400"/>
            <a:ext cx="5464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https://en.wikipedia.org/wiki/Parallel_(geometry)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737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Perspective</a:t>
            </a:r>
            <a:r>
              <a:rPr spc="20" dirty="0"/>
              <a:t> </a:t>
            </a:r>
            <a:r>
              <a:rPr spc="150" dirty="0"/>
              <a:t>Projection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2466865"/>
            <a:ext cx="8790940" cy="18040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Before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move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on</a:t>
            </a:r>
            <a:endParaRPr sz="3200">
              <a:latin typeface="Arial"/>
              <a:cs typeface="Arial"/>
            </a:endParaRPr>
          </a:p>
          <a:p>
            <a:pPr marL="4699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Recall: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property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of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homogeneous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coordinates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348479"/>
            <a:ext cx="216535" cy="1736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4200" y="4445000"/>
            <a:ext cx="9246870" cy="15443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 marR="30480">
              <a:lnSpc>
                <a:spcPct val="101200"/>
              </a:lnSpc>
              <a:spcBef>
                <a:spcPts val="60"/>
              </a:spcBef>
            </a:pPr>
            <a:r>
              <a:rPr sz="2800" spc="-60" dirty="0">
                <a:latin typeface="Arial"/>
                <a:cs typeface="Arial"/>
              </a:rPr>
              <a:t>(x,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y,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z,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1),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(kx,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ky,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kz,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!=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0),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(xz,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yz,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z</a:t>
            </a:r>
            <a:r>
              <a:rPr sz="2775" b="1" baseline="19519" dirty="0">
                <a:latin typeface="Arial"/>
                <a:cs typeface="Arial"/>
              </a:rPr>
              <a:t>2</a:t>
            </a:r>
            <a:r>
              <a:rPr sz="2800" b="1" dirty="0">
                <a:latin typeface="Arial"/>
                <a:cs typeface="Arial"/>
              </a:rPr>
              <a:t>,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z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!=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0)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all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represent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same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point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(x,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y,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z)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3D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840"/>
              </a:spcBef>
            </a:pPr>
            <a:r>
              <a:rPr sz="2800" dirty="0">
                <a:latin typeface="Arial"/>
                <a:cs typeface="Arial"/>
              </a:rPr>
              <a:t>e.g.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(1,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0,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0,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1)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(2,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0,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0,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2)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both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represent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(1,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0,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0)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6489700"/>
            <a:ext cx="37376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dirty="0">
                <a:latin typeface="Arial"/>
                <a:cs typeface="Arial"/>
              </a:rPr>
              <a:t>Simple,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but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useful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737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Perspective</a:t>
            </a:r>
            <a:r>
              <a:rPr spc="20" dirty="0"/>
              <a:t> </a:t>
            </a:r>
            <a:r>
              <a:rPr spc="150" dirty="0"/>
              <a:t>Projection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451100"/>
            <a:ext cx="6513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dirty="0">
                <a:latin typeface="Arial"/>
                <a:cs typeface="Arial"/>
              </a:rPr>
              <a:t>How</a:t>
            </a:r>
            <a:r>
              <a:rPr sz="3200" spc="70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75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do</a:t>
            </a:r>
            <a:r>
              <a:rPr sz="3200" spc="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perspective</a:t>
            </a:r>
            <a:r>
              <a:rPr sz="3200" spc="7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projection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024123"/>
            <a:ext cx="216535" cy="1346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4200" y="2928620"/>
            <a:ext cx="10033635" cy="134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54800"/>
              </a:lnSpc>
              <a:spcBef>
                <a:spcPts val="95"/>
              </a:spcBef>
            </a:pPr>
            <a:r>
              <a:rPr sz="2800" spc="-55" dirty="0">
                <a:latin typeface="Arial"/>
                <a:cs typeface="Arial"/>
              </a:rPr>
              <a:t>First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“squish”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frustum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into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cuboid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(n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80" dirty="0">
                <a:latin typeface="Arial"/>
                <a:cs typeface="Arial"/>
              </a:rPr>
              <a:t>&gt;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n,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80" dirty="0">
                <a:latin typeface="Arial"/>
                <a:cs typeface="Arial"/>
              </a:rPr>
              <a:t>&gt;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f)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(M</a:t>
            </a:r>
            <a:r>
              <a:rPr sz="2775" spc="-67" baseline="-6006" dirty="0">
                <a:latin typeface="Arial"/>
                <a:cs typeface="Arial"/>
              </a:rPr>
              <a:t>persp-</a:t>
            </a:r>
            <a:r>
              <a:rPr sz="2775" spc="-15" baseline="-6006" dirty="0">
                <a:latin typeface="Arial"/>
                <a:cs typeface="Arial"/>
              </a:rPr>
              <a:t>&gt;ortho</a:t>
            </a:r>
            <a:r>
              <a:rPr sz="2800" spc="-10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Do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orthographic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projection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(M</a:t>
            </a:r>
            <a:r>
              <a:rPr sz="2775" spc="-30" baseline="-6006" dirty="0">
                <a:latin typeface="Arial"/>
                <a:cs typeface="Arial"/>
              </a:rPr>
              <a:t>ortho</a:t>
            </a:r>
            <a:r>
              <a:rPr sz="2800" spc="-20" dirty="0">
                <a:latin typeface="Arial"/>
                <a:cs typeface="Arial"/>
              </a:rPr>
              <a:t>,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already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known!)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96352" y="4771097"/>
            <a:ext cx="6701790" cy="3138170"/>
            <a:chOff x="3096352" y="4771097"/>
            <a:chExt cx="6701790" cy="31381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6352" y="4771097"/>
              <a:ext cx="6701791" cy="31376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80346" y="4901983"/>
              <a:ext cx="6300470" cy="2915285"/>
            </a:xfrm>
            <a:custGeom>
              <a:avLst/>
              <a:gdLst/>
              <a:ahLst/>
              <a:cxnLst/>
              <a:rect l="l" t="t" r="r" b="b"/>
              <a:pathLst>
                <a:path w="6300470" h="2915284">
                  <a:moveTo>
                    <a:pt x="1499984" y="19964"/>
                  </a:moveTo>
                  <a:lnTo>
                    <a:pt x="1484274" y="0"/>
                  </a:lnTo>
                  <a:lnTo>
                    <a:pt x="0" y="1167815"/>
                  </a:lnTo>
                  <a:lnTo>
                    <a:pt x="15709" y="1187780"/>
                  </a:lnTo>
                  <a:lnTo>
                    <a:pt x="1499984" y="19964"/>
                  </a:lnTo>
                  <a:close/>
                </a:path>
                <a:path w="6300470" h="2915284">
                  <a:moveTo>
                    <a:pt x="2946920" y="2889580"/>
                  </a:moveTo>
                  <a:lnTo>
                    <a:pt x="760882" y="2702991"/>
                  </a:lnTo>
                  <a:lnTo>
                    <a:pt x="758723" y="2728303"/>
                  </a:lnTo>
                  <a:lnTo>
                    <a:pt x="2944761" y="2914891"/>
                  </a:lnTo>
                  <a:lnTo>
                    <a:pt x="2946920" y="2889580"/>
                  </a:lnTo>
                  <a:close/>
                </a:path>
                <a:path w="6300470" h="2915284">
                  <a:moveTo>
                    <a:pt x="3051225" y="995184"/>
                  </a:moveTo>
                  <a:lnTo>
                    <a:pt x="3043682" y="970927"/>
                  </a:lnTo>
                  <a:lnTo>
                    <a:pt x="800366" y="1667662"/>
                  </a:lnTo>
                  <a:lnTo>
                    <a:pt x="807910" y="1691919"/>
                  </a:lnTo>
                  <a:lnTo>
                    <a:pt x="3051225" y="995184"/>
                  </a:lnTo>
                  <a:close/>
                </a:path>
                <a:path w="6300470" h="2915284">
                  <a:moveTo>
                    <a:pt x="5505742" y="1066469"/>
                  </a:moveTo>
                  <a:lnTo>
                    <a:pt x="5503443" y="1041171"/>
                  </a:lnTo>
                  <a:lnTo>
                    <a:pt x="4107942" y="1167688"/>
                  </a:lnTo>
                  <a:lnTo>
                    <a:pt x="4110240" y="1192987"/>
                  </a:lnTo>
                  <a:lnTo>
                    <a:pt x="5505742" y="1066469"/>
                  </a:lnTo>
                  <a:close/>
                </a:path>
                <a:path w="6300470" h="2915284">
                  <a:moveTo>
                    <a:pt x="6300241" y="2553805"/>
                  </a:moveTo>
                  <a:lnTo>
                    <a:pt x="6297942" y="2528519"/>
                  </a:lnTo>
                  <a:lnTo>
                    <a:pt x="4902441" y="2655024"/>
                  </a:lnTo>
                  <a:lnTo>
                    <a:pt x="4904727" y="2680322"/>
                  </a:lnTo>
                  <a:lnTo>
                    <a:pt x="6300241" y="2553805"/>
                  </a:lnTo>
                  <a:close/>
                </a:path>
                <a:path w="6300470" h="2915284">
                  <a:moveTo>
                    <a:pt x="6300241" y="1573695"/>
                  </a:moveTo>
                  <a:lnTo>
                    <a:pt x="6297942" y="1548396"/>
                  </a:lnTo>
                  <a:lnTo>
                    <a:pt x="4902441" y="1674901"/>
                  </a:lnTo>
                  <a:lnTo>
                    <a:pt x="4904727" y="1700199"/>
                  </a:lnTo>
                  <a:lnTo>
                    <a:pt x="6300241" y="15736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95600" y="7924800"/>
            <a:ext cx="721042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1830" algn="ctr">
              <a:lnSpc>
                <a:spcPct val="100000"/>
              </a:lnSpc>
              <a:spcBef>
                <a:spcPts val="100"/>
              </a:spcBef>
              <a:tabLst>
                <a:tab pos="3097530" algn="l"/>
                <a:tab pos="4773930" algn="l"/>
                <a:tab pos="6539230" algn="l"/>
              </a:tabLst>
            </a:pPr>
            <a:r>
              <a:rPr sz="2400" spc="-5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Fig. 7.13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i="1" dirty="0">
                <a:latin typeface="Arial"/>
                <a:cs typeface="Arial"/>
              </a:rPr>
              <a:t>Fundamentals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of Computer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Graphics, 4th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Edition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GAMES101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Lingqi</a:t>
            </a:r>
            <a:r>
              <a:rPr spc="-10" dirty="0"/>
              <a:t> </a:t>
            </a:r>
            <a:r>
              <a:rPr spc="-45" dirty="0"/>
              <a:t>Yan,</a:t>
            </a:r>
            <a:r>
              <a:rPr spc="-5" dirty="0"/>
              <a:t> </a:t>
            </a:r>
            <a:r>
              <a:rPr dirty="0"/>
              <a:t>UC</a:t>
            </a:r>
            <a:r>
              <a:rPr spc="-5" dirty="0"/>
              <a:t> </a:t>
            </a:r>
            <a:r>
              <a:rPr dirty="0"/>
              <a:t>Santa</a:t>
            </a:r>
            <a:r>
              <a:rPr spc="-10" dirty="0"/>
              <a:t> Barbara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97000" y="5791200"/>
            <a:ext cx="1143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Frustum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0" y="5791200"/>
            <a:ext cx="9918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Cuboid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737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Perspective</a:t>
            </a:r>
            <a:r>
              <a:rPr spc="20" dirty="0"/>
              <a:t> </a:t>
            </a:r>
            <a:r>
              <a:rPr spc="150" dirty="0"/>
              <a:t>Projection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2708540"/>
            <a:ext cx="10431780" cy="16681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570"/>
              </a:spcBef>
              <a:buSzPct val="145312"/>
              <a:buChar char="•"/>
              <a:tabLst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In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order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find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transformation</a:t>
            </a:r>
            <a:endParaRPr sz="3200">
              <a:latin typeface="Arial"/>
              <a:cs typeface="Arial"/>
            </a:endParaRPr>
          </a:p>
          <a:p>
            <a:pPr marL="914400" marR="17780" indent="-444500">
              <a:lnSpc>
                <a:spcPct val="94200"/>
              </a:lnSpc>
              <a:spcBef>
                <a:spcPts val="895"/>
              </a:spcBef>
              <a:tabLst>
                <a:tab pos="913765" algn="l"/>
              </a:tabLst>
            </a:pPr>
            <a:r>
              <a:rPr sz="6075" spc="142" baseline="-6858" dirty="0">
                <a:latin typeface="Arial"/>
                <a:cs typeface="Arial"/>
              </a:rPr>
              <a:t>-</a:t>
            </a:r>
            <a:r>
              <a:rPr sz="6075" baseline="-6858" dirty="0">
                <a:latin typeface="Arial"/>
                <a:cs typeface="Arial"/>
              </a:rPr>
              <a:t>	</a:t>
            </a:r>
            <a:r>
              <a:rPr sz="2800" spc="-75" dirty="0">
                <a:latin typeface="Arial"/>
                <a:cs typeface="Arial"/>
              </a:rPr>
              <a:t>Recall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key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idea: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Find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relationship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between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transformed </a:t>
            </a:r>
            <a:r>
              <a:rPr sz="2800" dirty="0">
                <a:latin typeface="Arial"/>
                <a:cs typeface="Arial"/>
              </a:rPr>
              <a:t>points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(x’,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y’,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z’)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original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points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(x,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y,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z)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3986" y="5030830"/>
            <a:ext cx="7857490" cy="3594735"/>
            <a:chOff x="763986" y="5030830"/>
            <a:chExt cx="7857490" cy="3594735"/>
          </a:xfrm>
        </p:grpSpPr>
        <p:sp>
          <p:nvSpPr>
            <p:cNvPr id="5" name="object 5"/>
            <p:cNvSpPr/>
            <p:nvPr/>
          </p:nvSpPr>
          <p:spPr>
            <a:xfrm>
              <a:off x="6215731" y="5030830"/>
              <a:ext cx="0" cy="3594735"/>
            </a:xfrm>
            <a:custGeom>
              <a:avLst/>
              <a:gdLst/>
              <a:ahLst/>
              <a:cxnLst/>
              <a:rect l="l" t="t" r="r" b="b"/>
              <a:pathLst>
                <a:path h="3594734">
                  <a:moveTo>
                    <a:pt x="0" y="0"/>
                  </a:moveTo>
                  <a:lnTo>
                    <a:pt x="0" y="359413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1238" y="6989503"/>
              <a:ext cx="208607" cy="2086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02751" y="5524480"/>
              <a:ext cx="218132" cy="2181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81233" y="5608102"/>
              <a:ext cx="6047740" cy="1530985"/>
            </a:xfrm>
            <a:custGeom>
              <a:avLst/>
              <a:gdLst/>
              <a:ahLst/>
              <a:cxnLst/>
              <a:rect l="l" t="t" r="r" b="b"/>
              <a:pathLst>
                <a:path w="6047740" h="1530984">
                  <a:moveTo>
                    <a:pt x="6047673" y="36985"/>
                  </a:moveTo>
                  <a:lnTo>
                    <a:pt x="9148" y="1530622"/>
                  </a:lnTo>
                  <a:lnTo>
                    <a:pt x="0" y="1493637"/>
                  </a:lnTo>
                  <a:lnTo>
                    <a:pt x="6038525" y="0"/>
                  </a:lnTo>
                  <a:lnTo>
                    <a:pt x="6047673" y="369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1962" y="6089115"/>
              <a:ext cx="218132" cy="21813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85807" y="7142483"/>
              <a:ext cx="6061075" cy="0"/>
            </a:xfrm>
            <a:custGeom>
              <a:avLst/>
              <a:gdLst/>
              <a:ahLst/>
              <a:cxnLst/>
              <a:rect l="l" t="t" r="r" b="b"/>
              <a:pathLst>
                <a:path w="6061075">
                  <a:moveTo>
                    <a:pt x="0" y="0"/>
                  </a:moveTo>
                  <a:lnTo>
                    <a:pt x="6060777" y="0"/>
                  </a:lnTo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02083" y="5626593"/>
              <a:ext cx="0" cy="1494155"/>
            </a:xfrm>
            <a:custGeom>
              <a:avLst/>
              <a:gdLst/>
              <a:ahLst/>
              <a:cxnLst/>
              <a:rect l="l" t="t" r="r" b="b"/>
              <a:pathLst>
                <a:path h="1494154">
                  <a:moveTo>
                    <a:pt x="0" y="0"/>
                  </a:moveTo>
                  <a:lnTo>
                    <a:pt x="0" y="1493638"/>
                  </a:lnTo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24874" y="7604203"/>
              <a:ext cx="1303020" cy="0"/>
            </a:xfrm>
            <a:custGeom>
              <a:avLst/>
              <a:gdLst/>
              <a:ahLst/>
              <a:cxnLst/>
              <a:rect l="l" t="t" r="r" b="b"/>
              <a:pathLst>
                <a:path w="1303020">
                  <a:moveTo>
                    <a:pt x="0" y="0"/>
                  </a:moveTo>
                  <a:lnTo>
                    <a:pt x="1283456" y="0"/>
                  </a:lnTo>
                  <a:lnTo>
                    <a:pt x="130250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31616" y="75441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0" y="0"/>
                  </a:moveTo>
                  <a:lnTo>
                    <a:pt x="0" y="120141"/>
                  </a:lnTo>
                  <a:lnTo>
                    <a:pt x="120141" y="60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32435" y="7604203"/>
              <a:ext cx="1567180" cy="0"/>
            </a:xfrm>
            <a:custGeom>
              <a:avLst/>
              <a:gdLst/>
              <a:ahLst/>
              <a:cxnLst/>
              <a:rect l="l" t="t" r="r" b="b"/>
              <a:pathLst>
                <a:path w="1567179">
                  <a:moveTo>
                    <a:pt x="1566745" y="0"/>
                  </a:moveTo>
                  <a:lnTo>
                    <a:pt x="19049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08059" y="75441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1" y="0"/>
                  </a:moveTo>
                  <a:lnTo>
                    <a:pt x="0" y="60070"/>
                  </a:lnTo>
                  <a:lnTo>
                    <a:pt x="120141" y="120141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89564" y="5618228"/>
              <a:ext cx="0" cy="1517650"/>
            </a:xfrm>
            <a:custGeom>
              <a:avLst/>
              <a:gdLst/>
              <a:ahLst/>
              <a:cxnLst/>
              <a:rect l="l" t="t" r="r" b="b"/>
              <a:pathLst>
                <a:path h="1517650">
                  <a:moveTo>
                    <a:pt x="0" y="1517246"/>
                  </a:moveTo>
                  <a:lnTo>
                    <a:pt x="0" y="31750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60024" y="5455668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129539" y="0"/>
                  </a:moveTo>
                  <a:lnTo>
                    <a:pt x="0" y="259080"/>
                  </a:lnTo>
                  <a:lnTo>
                    <a:pt x="129539" y="194310"/>
                  </a:lnTo>
                  <a:lnTo>
                    <a:pt x="259080" y="259080"/>
                  </a:lnTo>
                  <a:lnTo>
                    <a:pt x="1295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6545" y="7111536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5">
                  <a:moveTo>
                    <a:pt x="1550705" y="0"/>
                  </a:moveTo>
                  <a:lnTo>
                    <a:pt x="31750" y="0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3986" y="6981996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259080" y="0"/>
                  </a:moveTo>
                  <a:lnTo>
                    <a:pt x="0" y="129539"/>
                  </a:lnTo>
                  <a:lnTo>
                    <a:pt x="259080" y="259079"/>
                  </a:lnTo>
                  <a:lnTo>
                    <a:pt x="194309" y="129539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84622" y="8222270"/>
              <a:ext cx="2451735" cy="0"/>
            </a:xfrm>
            <a:custGeom>
              <a:avLst/>
              <a:gdLst/>
              <a:ahLst/>
              <a:cxnLst/>
              <a:rect l="l" t="t" r="r" b="b"/>
              <a:pathLst>
                <a:path w="2451734">
                  <a:moveTo>
                    <a:pt x="0" y="0"/>
                  </a:moveTo>
                  <a:lnTo>
                    <a:pt x="2432422" y="0"/>
                  </a:lnTo>
                  <a:lnTo>
                    <a:pt x="245147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40328" y="8162199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0" y="0"/>
                  </a:moveTo>
                  <a:lnTo>
                    <a:pt x="0" y="120141"/>
                  </a:lnTo>
                  <a:lnTo>
                    <a:pt x="120142" y="60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23967" y="8222270"/>
              <a:ext cx="2451735" cy="0"/>
            </a:xfrm>
            <a:custGeom>
              <a:avLst/>
              <a:gdLst/>
              <a:ahLst/>
              <a:cxnLst/>
              <a:rect l="l" t="t" r="r" b="b"/>
              <a:pathLst>
                <a:path w="2451735">
                  <a:moveTo>
                    <a:pt x="2451472" y="0"/>
                  </a:moveTo>
                  <a:lnTo>
                    <a:pt x="1905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99593" y="8162199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2" y="0"/>
                  </a:moveTo>
                  <a:lnTo>
                    <a:pt x="0" y="60070"/>
                  </a:lnTo>
                  <a:lnTo>
                    <a:pt x="120142" y="120141"/>
                  </a:lnTo>
                  <a:lnTo>
                    <a:pt x="120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68800" y="74168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74900" y="492760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1000" y="6870700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10200" y="79756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77200" y="4927600"/>
            <a:ext cx="1002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(x,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y,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z)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89500" y="5638800"/>
            <a:ext cx="1228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(x’,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y’,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z’)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240983" y="6669049"/>
            <a:ext cx="768985" cy="824230"/>
          </a:xfrm>
          <a:custGeom>
            <a:avLst/>
            <a:gdLst/>
            <a:ahLst/>
            <a:cxnLst/>
            <a:rect l="l" t="t" r="r" b="b"/>
            <a:pathLst>
              <a:path w="768984" h="824229">
                <a:moveTo>
                  <a:pt x="241181" y="0"/>
                </a:moveTo>
                <a:lnTo>
                  <a:pt x="241181" y="280210"/>
                </a:lnTo>
                <a:lnTo>
                  <a:pt x="0" y="280210"/>
                </a:lnTo>
                <a:lnTo>
                  <a:pt x="0" y="543938"/>
                </a:lnTo>
                <a:lnTo>
                  <a:pt x="241181" y="543938"/>
                </a:lnTo>
                <a:lnTo>
                  <a:pt x="241181" y="824148"/>
                </a:lnTo>
                <a:lnTo>
                  <a:pt x="768637" y="412074"/>
                </a:lnTo>
                <a:lnTo>
                  <a:pt x="24118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067800" y="5791200"/>
            <a:ext cx="112585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63500">
              <a:lnSpc>
                <a:spcPct val="100699"/>
              </a:lnSpc>
              <a:spcBef>
                <a:spcPts val="80"/>
              </a:spcBef>
            </a:pPr>
            <a:r>
              <a:rPr sz="2400" b="1" spc="-10" dirty="0">
                <a:solidFill>
                  <a:srgbClr val="00A2FF"/>
                </a:solidFill>
                <a:latin typeface="Arial"/>
                <a:cs typeface="Arial"/>
              </a:rPr>
              <a:t>similar triangle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4AB3225-192B-CFC9-819E-8BDF36DC4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6256" y="6487092"/>
            <a:ext cx="2063856" cy="1320868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737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Perspective</a:t>
            </a:r>
            <a:r>
              <a:rPr spc="20" dirty="0"/>
              <a:t> </a:t>
            </a:r>
            <a:r>
              <a:rPr spc="150" dirty="0"/>
              <a:t>Projection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2670440"/>
            <a:ext cx="9864725" cy="16681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570"/>
              </a:spcBef>
              <a:buSzPct val="145312"/>
              <a:buChar char="•"/>
              <a:tabLst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In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order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find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transformation</a:t>
            </a:r>
            <a:endParaRPr sz="3200">
              <a:latin typeface="Arial"/>
              <a:cs typeface="Arial"/>
            </a:endParaRPr>
          </a:p>
          <a:p>
            <a:pPr marL="914400" marR="17780" indent="-444500">
              <a:lnSpc>
                <a:spcPct val="94200"/>
              </a:lnSpc>
              <a:spcBef>
                <a:spcPts val="895"/>
              </a:spcBef>
              <a:tabLst>
                <a:tab pos="913765" algn="l"/>
              </a:tabLst>
            </a:pPr>
            <a:r>
              <a:rPr sz="6075" spc="142" baseline="-6858" dirty="0">
                <a:latin typeface="Arial"/>
                <a:cs typeface="Arial"/>
              </a:rPr>
              <a:t>-</a:t>
            </a:r>
            <a:r>
              <a:rPr sz="6075" baseline="-6858" dirty="0">
                <a:latin typeface="Arial"/>
                <a:cs typeface="Arial"/>
              </a:rPr>
              <a:t>	</a:t>
            </a:r>
            <a:r>
              <a:rPr sz="2800" spc="-50" dirty="0">
                <a:latin typeface="Arial"/>
                <a:cs typeface="Arial"/>
              </a:rPr>
              <a:t>Find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relationship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between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transformed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points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(x’,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y’,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z’)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original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points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(x,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y,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z)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GAMES101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Lingqi</a:t>
            </a:r>
            <a:r>
              <a:rPr spc="-10" dirty="0"/>
              <a:t> </a:t>
            </a:r>
            <a:r>
              <a:rPr spc="-45" dirty="0"/>
              <a:t>Yan,</a:t>
            </a:r>
            <a:r>
              <a:rPr spc="-5" dirty="0"/>
              <a:t> </a:t>
            </a:r>
            <a:r>
              <a:rPr dirty="0"/>
              <a:t>UC</a:t>
            </a:r>
            <a:r>
              <a:rPr spc="-5" dirty="0"/>
              <a:t> </a:t>
            </a:r>
            <a:r>
              <a:rPr dirty="0"/>
              <a:t>Santa</a:t>
            </a:r>
            <a:r>
              <a:rPr spc="-10" dirty="0"/>
              <a:t> Barbara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5700" y="6146800"/>
            <a:ext cx="58750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dirty="0">
                <a:latin typeface="Arial"/>
                <a:cs typeface="Arial"/>
              </a:rPr>
              <a:t>In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homogeneous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coordinates,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2426D5E-F22D-A213-3099-D00339A1F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4444913"/>
            <a:ext cx="7531487" cy="170188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103748-5CB4-906B-5732-ECCCB79C3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156" y="6748437"/>
            <a:ext cx="7950609" cy="2273417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737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Perspective</a:t>
            </a:r>
            <a:r>
              <a:rPr spc="20" dirty="0"/>
              <a:t> </a:t>
            </a:r>
            <a:r>
              <a:rPr spc="150" dirty="0"/>
              <a:t>Projection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2438400"/>
            <a:ext cx="98945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dirty="0">
                <a:latin typeface="Arial"/>
                <a:cs typeface="Arial"/>
              </a:rPr>
              <a:t>So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85" dirty="0">
                <a:latin typeface="Arial"/>
                <a:cs typeface="Arial"/>
              </a:rPr>
              <a:t>“squish”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(persp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ortho)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projection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does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this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7873"/>
              </p:ext>
            </p:extLst>
          </p:nvPr>
        </p:nvGraphicFramePr>
        <p:xfrm>
          <a:off x="1270000" y="5916005"/>
          <a:ext cx="10569573" cy="1624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95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716">
                <a:tc gridSpan="3">
                  <a:txBody>
                    <a:bodyPr/>
                    <a:lstStyle/>
                    <a:p>
                      <a:pPr marL="444500" indent="-444500">
                        <a:lnSpc>
                          <a:spcPct val="100000"/>
                        </a:lnSpc>
                        <a:spcBef>
                          <a:spcPts val="715"/>
                        </a:spcBef>
                        <a:buSzPct val="145312"/>
                        <a:buChar char="•"/>
                        <a:tabLst>
                          <a:tab pos="444500" algn="l"/>
                        </a:tabLst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Already </a:t>
                      </a:r>
                      <a:r>
                        <a:rPr sz="3200" spc="70" dirty="0">
                          <a:latin typeface="Arial"/>
                          <a:cs typeface="Arial"/>
                        </a:rPr>
                        <a:t>good</a:t>
                      </a:r>
                      <a:r>
                        <a:rPr sz="3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dirty="0">
                          <a:latin typeface="Arial"/>
                          <a:cs typeface="Arial"/>
                        </a:rPr>
                        <a:t>enough</a:t>
                      </a:r>
                      <a:r>
                        <a:rPr sz="3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3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dirty="0">
                          <a:latin typeface="Arial"/>
                          <a:cs typeface="Arial"/>
                        </a:rPr>
                        <a:t>figure out</a:t>
                      </a:r>
                      <a:r>
                        <a:rPr sz="3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dirty="0">
                          <a:latin typeface="Arial"/>
                          <a:cs typeface="Arial"/>
                        </a:rPr>
                        <a:t>part</a:t>
                      </a:r>
                      <a:r>
                        <a:rPr sz="3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25" dirty="0">
                          <a:latin typeface="Arial"/>
                          <a:cs typeface="Arial"/>
                        </a:rPr>
                        <a:t>of</a:t>
                      </a:r>
                      <a:r>
                        <a:rPr lang="en-US" sz="32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3600" spc="55" dirty="0" err="1">
                          <a:latin typeface="Arial"/>
                          <a:cs typeface="Arial"/>
                        </a:rPr>
                        <a:t>M</a:t>
                      </a:r>
                      <a:r>
                        <a:rPr lang="en-US" sz="3200" spc="82" baseline="-6613" dirty="0" err="1">
                          <a:latin typeface="Arial"/>
                          <a:cs typeface="Arial"/>
                        </a:rPr>
                        <a:t>persp</a:t>
                      </a:r>
                      <a:r>
                        <a:rPr lang="en-US" sz="3200" spc="82" baseline="-6613" dirty="0"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3200" spc="60" baseline="-6613" dirty="0">
                          <a:latin typeface="Arial"/>
                          <a:cs typeface="Arial"/>
                        </a:rPr>
                        <a:t>&gt;ortho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9080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908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3760"/>
                        </a:lnSpc>
                      </a:pPr>
                      <a:endParaRPr sz="3550">
                        <a:latin typeface="Meiryo UI"/>
                        <a:cs typeface="Meiryo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ts val="3760"/>
                        </a:lnSpc>
                      </a:pPr>
                      <a:endParaRPr sz="3550" dirty="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03">
                <a:tc>
                  <a:txBody>
                    <a:bodyPr/>
                    <a:lstStyle/>
                    <a:p>
                      <a:pPr marL="1761489" algn="ctr">
                        <a:lnSpc>
                          <a:spcPts val="2180"/>
                        </a:lnSpc>
                        <a:tabLst>
                          <a:tab pos="4504690" algn="l"/>
                        </a:tabLst>
                      </a:pPr>
                      <a:endParaRPr sz="355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3760"/>
                        </a:lnSpc>
                      </a:pPr>
                      <a:endParaRPr sz="355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ts val="3760"/>
                        </a:lnSpc>
                      </a:pPr>
                      <a:endParaRPr sz="3550" dirty="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 marR="130810">
                        <a:lnSpc>
                          <a:spcPts val="3760"/>
                        </a:lnSpc>
                      </a:pPr>
                      <a:endParaRPr sz="3550" dirty="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3F6FB9EE-1E03-2212-9267-DFB00409E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97" y="3096999"/>
            <a:ext cx="7417181" cy="26734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0AB907-DB3A-1039-6D9C-C23975A30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794" y="6598188"/>
            <a:ext cx="8998412" cy="252108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737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Perspective</a:t>
            </a:r>
            <a:r>
              <a:rPr spc="20" dirty="0"/>
              <a:t> </a:t>
            </a:r>
            <a:r>
              <a:rPr spc="150" dirty="0"/>
              <a:t>Projection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2619640"/>
            <a:ext cx="8558530" cy="126809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570"/>
              </a:spcBef>
              <a:buSzPct val="145312"/>
              <a:buChar char="•"/>
              <a:tabLst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How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figure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out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third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row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of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spc="55" dirty="0">
                <a:latin typeface="Arial"/>
                <a:cs typeface="Arial"/>
              </a:rPr>
              <a:t>M</a:t>
            </a:r>
            <a:r>
              <a:rPr sz="3150" spc="82" baseline="-6613" dirty="0">
                <a:latin typeface="Arial"/>
                <a:cs typeface="Arial"/>
              </a:rPr>
              <a:t>persp-</a:t>
            </a:r>
            <a:r>
              <a:rPr sz="3150" spc="60" baseline="-6613" dirty="0">
                <a:latin typeface="Arial"/>
                <a:cs typeface="Arial"/>
              </a:rPr>
              <a:t>&gt;ortho</a:t>
            </a:r>
            <a:endParaRPr sz="3150" baseline="-6613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  <a:tabLst>
                <a:tab pos="913765" algn="l"/>
              </a:tabLst>
            </a:pPr>
            <a:r>
              <a:rPr sz="6075" spc="142" baseline="-6858" dirty="0">
                <a:latin typeface="Arial"/>
                <a:cs typeface="Arial"/>
              </a:rPr>
              <a:t>-</a:t>
            </a:r>
            <a:r>
              <a:rPr sz="6075" baseline="-6858" dirty="0">
                <a:latin typeface="Arial"/>
                <a:cs typeface="Arial"/>
              </a:rPr>
              <a:t>	</a:t>
            </a:r>
            <a:r>
              <a:rPr sz="2800" spc="-50" dirty="0">
                <a:latin typeface="Arial"/>
                <a:cs typeface="Arial"/>
              </a:rPr>
              <a:t>Any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information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use?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5892800"/>
            <a:ext cx="8816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dirty="0">
                <a:latin typeface="Arial"/>
                <a:cs typeface="Arial"/>
              </a:rPr>
              <a:t>Observation: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third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row</a:t>
            </a:r>
            <a:r>
              <a:rPr sz="3200" spc="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responsible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for</a:t>
            </a:r>
            <a:r>
              <a:rPr sz="3200" spc="7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z’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6478523"/>
            <a:ext cx="216535" cy="1346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50" spc="150" dirty="0">
                <a:solidFill>
                  <a:srgbClr val="EE220C"/>
                </a:solidFill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solidFill>
                  <a:srgbClr val="EE220C"/>
                </a:solidFill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79600" y="6383020"/>
            <a:ext cx="6830059" cy="134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4800"/>
              </a:lnSpc>
              <a:spcBef>
                <a:spcPts val="95"/>
              </a:spcBef>
            </a:pPr>
            <a:r>
              <a:rPr sz="2800" spc="-50" dirty="0">
                <a:solidFill>
                  <a:srgbClr val="EE220C"/>
                </a:solidFill>
                <a:latin typeface="Arial"/>
                <a:cs typeface="Arial"/>
              </a:rPr>
              <a:t>Any</a:t>
            </a:r>
            <a:r>
              <a:rPr sz="2800" spc="-10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EE220C"/>
                </a:solidFill>
                <a:latin typeface="Arial"/>
                <a:cs typeface="Arial"/>
              </a:rPr>
              <a:t>point</a:t>
            </a:r>
            <a:r>
              <a:rPr sz="2800" spc="-10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EE220C"/>
                </a:solidFill>
                <a:latin typeface="Arial"/>
                <a:cs typeface="Arial"/>
              </a:rPr>
              <a:t>on</a:t>
            </a:r>
            <a:r>
              <a:rPr sz="2800" spc="-9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EE220C"/>
                </a:solidFill>
                <a:latin typeface="Arial"/>
                <a:cs typeface="Arial"/>
              </a:rPr>
              <a:t>the</a:t>
            </a:r>
            <a:r>
              <a:rPr sz="2800" spc="-10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EE220C"/>
                </a:solidFill>
                <a:latin typeface="Arial"/>
                <a:cs typeface="Arial"/>
              </a:rPr>
              <a:t>near</a:t>
            </a:r>
            <a:r>
              <a:rPr sz="2800" spc="-10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EE220C"/>
                </a:solidFill>
                <a:latin typeface="Arial"/>
                <a:cs typeface="Arial"/>
              </a:rPr>
              <a:t>plane</a:t>
            </a:r>
            <a:r>
              <a:rPr sz="2800" spc="-9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EE220C"/>
                </a:solidFill>
                <a:latin typeface="Arial"/>
                <a:cs typeface="Arial"/>
              </a:rPr>
              <a:t>will</a:t>
            </a:r>
            <a:r>
              <a:rPr sz="2800" spc="-10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EE220C"/>
                </a:solidFill>
                <a:latin typeface="Arial"/>
                <a:cs typeface="Arial"/>
              </a:rPr>
              <a:t>not</a:t>
            </a:r>
            <a:r>
              <a:rPr sz="2800" spc="-9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EE220C"/>
                </a:solidFill>
                <a:latin typeface="Arial"/>
                <a:cs typeface="Arial"/>
              </a:rPr>
              <a:t>change </a:t>
            </a:r>
            <a:r>
              <a:rPr sz="2800" spc="-50" dirty="0">
                <a:solidFill>
                  <a:srgbClr val="EE220C"/>
                </a:solidFill>
                <a:latin typeface="Arial"/>
                <a:cs typeface="Arial"/>
              </a:rPr>
              <a:t>Any</a:t>
            </a:r>
            <a:r>
              <a:rPr sz="2800" spc="-114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EE220C"/>
                </a:solidFill>
                <a:latin typeface="Arial"/>
                <a:cs typeface="Arial"/>
              </a:rPr>
              <a:t>point’s</a:t>
            </a:r>
            <a:r>
              <a:rPr sz="2800" spc="-114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EE220C"/>
                </a:solidFill>
                <a:latin typeface="Arial"/>
                <a:cs typeface="Arial"/>
              </a:rPr>
              <a:t>z</a:t>
            </a:r>
            <a:r>
              <a:rPr sz="2800" spc="-114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EE220C"/>
                </a:solidFill>
                <a:latin typeface="Arial"/>
                <a:cs typeface="Arial"/>
              </a:rPr>
              <a:t>on</a:t>
            </a:r>
            <a:r>
              <a:rPr sz="2800" spc="-114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EE220C"/>
                </a:solidFill>
                <a:latin typeface="Arial"/>
                <a:cs typeface="Arial"/>
              </a:rPr>
              <a:t>the</a:t>
            </a:r>
            <a:r>
              <a:rPr sz="2800" spc="-11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EE220C"/>
                </a:solidFill>
                <a:latin typeface="Arial"/>
                <a:cs typeface="Arial"/>
              </a:rPr>
              <a:t>far</a:t>
            </a:r>
            <a:r>
              <a:rPr sz="2800" spc="-114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EE220C"/>
                </a:solidFill>
                <a:latin typeface="Arial"/>
                <a:cs typeface="Arial"/>
              </a:rPr>
              <a:t>plane</a:t>
            </a:r>
            <a:r>
              <a:rPr sz="2800" spc="-114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EE220C"/>
                </a:solidFill>
                <a:latin typeface="Arial"/>
                <a:cs typeface="Arial"/>
              </a:rPr>
              <a:t>will</a:t>
            </a:r>
            <a:r>
              <a:rPr sz="2800" spc="-114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EE220C"/>
                </a:solidFill>
                <a:latin typeface="Arial"/>
                <a:cs typeface="Arial"/>
              </a:rPr>
              <a:t>not</a:t>
            </a:r>
            <a:r>
              <a:rPr sz="2800" spc="-11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EE220C"/>
                </a:solidFill>
                <a:latin typeface="Arial"/>
                <a:cs typeface="Arial"/>
              </a:rPr>
              <a:t>change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26E516-755B-92D1-6135-F0DC7F1C8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54"/>
          <a:stretch/>
        </p:blipFill>
        <p:spPr>
          <a:xfrm>
            <a:off x="6694777" y="3795970"/>
            <a:ext cx="5153025" cy="1878704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737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Perspective</a:t>
            </a:r>
            <a:r>
              <a:rPr spc="20" dirty="0"/>
              <a:t> </a:t>
            </a:r>
            <a:r>
              <a:rPr spc="150" dirty="0"/>
              <a:t>Projection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03500"/>
            <a:ext cx="8313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dirty="0">
                <a:latin typeface="Arial"/>
                <a:cs typeface="Arial"/>
              </a:rPr>
              <a:t>Any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55" dirty="0">
                <a:latin typeface="Arial"/>
                <a:cs typeface="Arial"/>
              </a:rPr>
              <a:t>point</a:t>
            </a:r>
            <a:r>
              <a:rPr sz="3200" dirty="0">
                <a:latin typeface="Arial"/>
                <a:cs typeface="Arial"/>
              </a:rPr>
              <a:t> on the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near plane will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not </a:t>
            </a:r>
            <a:r>
              <a:rPr sz="3200" spc="-10" dirty="0">
                <a:latin typeface="Arial"/>
                <a:cs typeface="Arial"/>
              </a:rPr>
              <a:t>change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5200" y="6197600"/>
            <a:ext cx="8756650" cy="871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44500">
              <a:lnSpc>
                <a:spcPts val="3115"/>
              </a:lnSpc>
              <a:spcBef>
                <a:spcPts val="100"/>
              </a:spcBef>
              <a:buSzPct val="145312"/>
              <a:buChar char="•"/>
              <a:tabLst>
                <a:tab pos="482600" algn="l"/>
              </a:tabLst>
            </a:pPr>
            <a:r>
              <a:rPr sz="3200" dirty="0">
                <a:latin typeface="Arial"/>
                <a:cs typeface="Arial"/>
              </a:rPr>
              <a:t>So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third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row</a:t>
            </a:r>
            <a:r>
              <a:rPr sz="3200" spc="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must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</a:t>
            </a:r>
            <a:r>
              <a:rPr sz="3200" spc="30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of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form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(0</a:t>
            </a:r>
            <a:r>
              <a:rPr sz="3200" spc="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0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3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B)</a:t>
            </a:r>
            <a:endParaRPr sz="3200" dirty="0">
              <a:latin typeface="Arial"/>
              <a:cs typeface="Arial"/>
            </a:endParaRPr>
          </a:p>
          <a:p>
            <a:pPr marR="1715770" algn="r">
              <a:lnSpc>
                <a:spcPts val="3535"/>
              </a:lnSpc>
            </a:pPr>
            <a:endParaRPr sz="3550" dirty="0">
              <a:latin typeface="Cambria"/>
              <a:cs typeface="Cambri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50DE0BC-603B-91DA-CA79-4E1E32CEA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35" y="3290697"/>
            <a:ext cx="12230729" cy="273064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D95E905-0270-77DE-6DEF-FBE7F8809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075" y="6637502"/>
            <a:ext cx="8712648" cy="2400423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737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Perspective</a:t>
            </a:r>
            <a:r>
              <a:rPr spc="20" dirty="0"/>
              <a:t> </a:t>
            </a:r>
            <a:r>
              <a:rPr spc="150" dirty="0"/>
              <a:t>Projection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7900" y="2523696"/>
            <a:ext cx="4755515" cy="113982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725"/>
              </a:spcBef>
              <a:buSzPct val="145312"/>
              <a:buChar char="•"/>
              <a:tabLst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What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do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have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now?</a:t>
            </a:r>
            <a:endParaRPr sz="3200" dirty="0">
              <a:latin typeface="Arial"/>
              <a:cs typeface="Arial"/>
            </a:endParaRPr>
          </a:p>
          <a:p>
            <a:pPr marR="384810" algn="r">
              <a:lnSpc>
                <a:spcPct val="100000"/>
              </a:lnSpc>
              <a:spcBef>
                <a:spcPts val="640"/>
              </a:spcBef>
            </a:pPr>
            <a:endParaRPr sz="3050" dirty="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500" y="4690743"/>
            <a:ext cx="8660130" cy="2240998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R="796290" algn="ctr">
              <a:lnSpc>
                <a:spcPct val="100000"/>
              </a:lnSpc>
              <a:spcBef>
                <a:spcPts val="1695"/>
              </a:spcBef>
            </a:pPr>
            <a:endParaRPr sz="305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3350" dirty="0">
              <a:latin typeface="Georgia"/>
              <a:cs typeface="Georgia"/>
            </a:endParaRPr>
          </a:p>
          <a:p>
            <a:pPr marL="495300" indent="-444500">
              <a:lnSpc>
                <a:spcPct val="100000"/>
              </a:lnSpc>
              <a:buSzPct val="145312"/>
              <a:buChar char="•"/>
              <a:tabLst>
                <a:tab pos="495300" algn="l"/>
              </a:tabLst>
            </a:pPr>
            <a:r>
              <a:rPr sz="3200" dirty="0">
                <a:latin typeface="Arial"/>
                <a:cs typeface="Arial"/>
              </a:rPr>
              <a:t>Any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point’s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z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far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plane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will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not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change</a:t>
            </a:r>
            <a:endParaRPr sz="3200" dirty="0">
              <a:latin typeface="Arial"/>
              <a:cs typeface="Arial"/>
            </a:endParaRPr>
          </a:p>
          <a:p>
            <a:pPr marL="982344">
              <a:lnSpc>
                <a:spcPct val="100000"/>
              </a:lnSpc>
              <a:spcBef>
                <a:spcPts val="20"/>
              </a:spcBef>
              <a:tabLst>
                <a:tab pos="2339340" algn="l"/>
                <a:tab pos="4370070" algn="l"/>
              </a:tabLst>
            </a:pPr>
            <a:endParaRPr sz="5325" baseline="-44600" dirty="0">
              <a:latin typeface="Georgia"/>
              <a:cs typeface="Georg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7C9A098-5AEB-33CC-23D3-77E105E31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71" y="3212638"/>
            <a:ext cx="9887458" cy="25401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07B6E63-1017-62FD-4055-049771800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445" y="6445797"/>
            <a:ext cx="9931910" cy="2502029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737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Perspective</a:t>
            </a:r>
            <a:r>
              <a:rPr spc="20" dirty="0"/>
              <a:t> </a:t>
            </a:r>
            <a:r>
              <a:rPr spc="150" dirty="0"/>
              <a:t>Projection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03500"/>
            <a:ext cx="3646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dirty="0">
                <a:latin typeface="Arial"/>
                <a:cs typeface="Arial"/>
              </a:rPr>
              <a:t>Solve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for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5726" y="3407121"/>
            <a:ext cx="2683510" cy="148463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575"/>
              </a:spcBef>
            </a:pPr>
            <a:r>
              <a:rPr sz="3550" i="1" spc="110" dirty="0">
                <a:latin typeface="Meiryo UI"/>
                <a:cs typeface="Meiryo UI"/>
              </a:rPr>
              <a:t>An</a:t>
            </a:r>
            <a:r>
              <a:rPr sz="3550" i="1" spc="-409" dirty="0">
                <a:latin typeface="Meiryo UI"/>
                <a:cs typeface="Meiryo UI"/>
              </a:rPr>
              <a:t> </a:t>
            </a:r>
            <a:r>
              <a:rPr sz="3550" spc="180" dirty="0">
                <a:latin typeface="Tahoma"/>
                <a:cs typeface="Tahoma"/>
              </a:rPr>
              <a:t>+</a:t>
            </a:r>
            <a:r>
              <a:rPr sz="3550" spc="-305" dirty="0">
                <a:latin typeface="Tahoma"/>
                <a:cs typeface="Tahoma"/>
              </a:rPr>
              <a:t> </a:t>
            </a:r>
            <a:r>
              <a:rPr sz="3550" i="1" spc="290" dirty="0">
                <a:latin typeface="Meiryo UI"/>
                <a:cs typeface="Meiryo UI"/>
              </a:rPr>
              <a:t>B</a:t>
            </a:r>
            <a:r>
              <a:rPr sz="3550" i="1" spc="-30" dirty="0">
                <a:latin typeface="Meiryo UI"/>
                <a:cs typeface="Meiryo UI"/>
              </a:rPr>
              <a:t> </a:t>
            </a:r>
            <a:r>
              <a:rPr sz="3550" spc="180" dirty="0">
                <a:latin typeface="Tahoma"/>
                <a:cs typeface="Tahoma"/>
              </a:rPr>
              <a:t>=</a:t>
            </a:r>
            <a:r>
              <a:rPr sz="3550" spc="-110" dirty="0">
                <a:latin typeface="Tahoma"/>
                <a:cs typeface="Tahoma"/>
              </a:rPr>
              <a:t> </a:t>
            </a:r>
            <a:r>
              <a:rPr sz="3550" i="1" spc="-25" dirty="0">
                <a:latin typeface="Meiryo UI"/>
                <a:cs typeface="Meiryo UI"/>
              </a:rPr>
              <a:t>n</a:t>
            </a:r>
            <a:r>
              <a:rPr sz="3750" spc="-37" baseline="33333" dirty="0">
                <a:latin typeface="Trebuchet MS"/>
                <a:cs typeface="Trebuchet MS"/>
              </a:rPr>
              <a:t>2</a:t>
            </a:r>
            <a:endParaRPr sz="3750" baseline="33333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485"/>
              </a:spcBef>
            </a:pPr>
            <a:r>
              <a:rPr sz="3550" i="1" spc="409" dirty="0">
                <a:latin typeface="Meiryo UI"/>
                <a:cs typeface="Meiryo UI"/>
              </a:rPr>
              <a:t>Af</a:t>
            </a:r>
            <a:r>
              <a:rPr sz="3550" i="1" spc="-25" dirty="0">
                <a:latin typeface="Meiryo UI"/>
                <a:cs typeface="Meiryo UI"/>
              </a:rPr>
              <a:t> </a:t>
            </a:r>
            <a:r>
              <a:rPr sz="3550" spc="180" dirty="0">
                <a:latin typeface="Tahoma"/>
                <a:cs typeface="Tahoma"/>
              </a:rPr>
              <a:t>+</a:t>
            </a:r>
            <a:r>
              <a:rPr sz="3550" spc="-310" dirty="0">
                <a:latin typeface="Tahoma"/>
                <a:cs typeface="Tahoma"/>
              </a:rPr>
              <a:t> </a:t>
            </a:r>
            <a:r>
              <a:rPr sz="3550" i="1" spc="290" dirty="0">
                <a:latin typeface="Meiryo UI"/>
                <a:cs typeface="Meiryo UI"/>
              </a:rPr>
              <a:t>B</a:t>
            </a:r>
            <a:r>
              <a:rPr sz="3550" i="1" spc="-25" dirty="0">
                <a:latin typeface="Meiryo UI"/>
                <a:cs typeface="Meiryo UI"/>
              </a:rPr>
              <a:t> </a:t>
            </a:r>
            <a:r>
              <a:rPr sz="3550" spc="180" dirty="0">
                <a:latin typeface="Tahoma"/>
                <a:cs typeface="Tahoma"/>
              </a:rPr>
              <a:t>=</a:t>
            </a:r>
            <a:r>
              <a:rPr sz="3550" spc="-110" dirty="0">
                <a:latin typeface="Tahoma"/>
                <a:cs typeface="Tahoma"/>
              </a:rPr>
              <a:t> </a:t>
            </a:r>
            <a:r>
              <a:rPr sz="3550" i="1" spc="550" dirty="0">
                <a:latin typeface="Meiryo UI"/>
                <a:cs typeface="Meiryo UI"/>
              </a:rPr>
              <a:t>f</a:t>
            </a:r>
            <a:r>
              <a:rPr sz="3550" i="1" spc="-819" dirty="0">
                <a:latin typeface="Meiryo UI"/>
                <a:cs typeface="Meiryo UI"/>
              </a:rPr>
              <a:t> </a:t>
            </a:r>
            <a:r>
              <a:rPr sz="3750" spc="75" baseline="33333" dirty="0">
                <a:latin typeface="Trebuchet MS"/>
                <a:cs typeface="Trebuchet MS"/>
              </a:rPr>
              <a:t>2</a:t>
            </a:r>
            <a:endParaRPr sz="3750" baseline="33333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2202" y="3851737"/>
            <a:ext cx="768985" cy="824230"/>
          </a:xfrm>
          <a:custGeom>
            <a:avLst/>
            <a:gdLst/>
            <a:ahLst/>
            <a:cxnLst/>
            <a:rect l="l" t="t" r="r" b="b"/>
            <a:pathLst>
              <a:path w="768985" h="824229">
                <a:moveTo>
                  <a:pt x="241181" y="0"/>
                </a:moveTo>
                <a:lnTo>
                  <a:pt x="241181" y="280210"/>
                </a:lnTo>
                <a:lnTo>
                  <a:pt x="0" y="280210"/>
                </a:lnTo>
                <a:lnTo>
                  <a:pt x="0" y="543938"/>
                </a:lnTo>
                <a:lnTo>
                  <a:pt x="241181" y="543938"/>
                </a:lnTo>
                <a:lnTo>
                  <a:pt x="241181" y="824148"/>
                </a:lnTo>
                <a:lnTo>
                  <a:pt x="768637" y="412074"/>
                </a:lnTo>
                <a:lnTo>
                  <a:pt x="24118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00784" y="3490686"/>
            <a:ext cx="2031364" cy="1317625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20"/>
              </a:spcBef>
            </a:pPr>
            <a:r>
              <a:rPr sz="3550" i="1" spc="260" dirty="0">
                <a:latin typeface="Meiryo UI"/>
                <a:cs typeface="Meiryo UI"/>
              </a:rPr>
              <a:t>A</a:t>
            </a:r>
            <a:r>
              <a:rPr sz="3550" i="1" spc="-215" dirty="0">
                <a:latin typeface="Meiryo UI"/>
                <a:cs typeface="Meiryo UI"/>
              </a:rPr>
              <a:t> </a:t>
            </a:r>
            <a:r>
              <a:rPr sz="3550" spc="180" dirty="0">
                <a:latin typeface="Tahoma"/>
                <a:cs typeface="Tahoma"/>
              </a:rPr>
              <a:t>=</a:t>
            </a:r>
            <a:r>
              <a:rPr sz="3550" spc="-110" dirty="0">
                <a:latin typeface="Tahoma"/>
                <a:cs typeface="Tahoma"/>
              </a:rPr>
              <a:t> </a:t>
            </a:r>
            <a:r>
              <a:rPr sz="3550" i="1" spc="-50" dirty="0">
                <a:latin typeface="Meiryo UI"/>
                <a:cs typeface="Meiryo UI"/>
              </a:rPr>
              <a:t>n</a:t>
            </a:r>
            <a:r>
              <a:rPr sz="3550" i="1" spc="-409" dirty="0">
                <a:latin typeface="Meiryo UI"/>
                <a:cs typeface="Meiryo UI"/>
              </a:rPr>
              <a:t> </a:t>
            </a:r>
            <a:r>
              <a:rPr sz="3550" spc="180" dirty="0">
                <a:latin typeface="Tahoma"/>
                <a:cs typeface="Tahoma"/>
              </a:rPr>
              <a:t>+</a:t>
            </a:r>
            <a:r>
              <a:rPr sz="3550" spc="-305" dirty="0">
                <a:latin typeface="Tahoma"/>
                <a:cs typeface="Tahoma"/>
              </a:rPr>
              <a:t> </a:t>
            </a:r>
            <a:r>
              <a:rPr sz="3550" i="1" spc="500" dirty="0">
                <a:latin typeface="Meiryo UI"/>
                <a:cs typeface="Meiryo UI"/>
              </a:rPr>
              <a:t>f</a:t>
            </a:r>
            <a:endParaRPr sz="355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550" i="1" spc="290" dirty="0">
                <a:latin typeface="Meiryo UI"/>
                <a:cs typeface="Meiryo UI"/>
              </a:rPr>
              <a:t>B</a:t>
            </a:r>
            <a:r>
              <a:rPr sz="3550" i="1" spc="-30" dirty="0">
                <a:latin typeface="Meiryo UI"/>
                <a:cs typeface="Meiryo UI"/>
              </a:rPr>
              <a:t> </a:t>
            </a:r>
            <a:r>
              <a:rPr sz="3550" spc="910" dirty="0">
                <a:latin typeface="Trebuchet MS"/>
                <a:cs typeface="Trebuchet MS"/>
              </a:rPr>
              <a:t>=</a:t>
            </a:r>
            <a:r>
              <a:rPr sz="3550" spc="-75" dirty="0">
                <a:latin typeface="Trebuchet MS"/>
                <a:cs typeface="Trebuchet MS"/>
              </a:rPr>
              <a:t> </a:t>
            </a:r>
            <a:r>
              <a:rPr sz="3550" i="1" spc="1160" dirty="0">
                <a:latin typeface="Verdana"/>
                <a:cs typeface="Verdana"/>
              </a:rPr>
              <a:t>-</a:t>
            </a:r>
            <a:r>
              <a:rPr sz="3550" i="1" spc="225" dirty="0">
                <a:latin typeface="Meiryo UI"/>
                <a:cs typeface="Meiryo UI"/>
              </a:rPr>
              <a:t>nf</a:t>
            </a:r>
            <a:endParaRPr sz="3550">
              <a:latin typeface="Meiryo UI"/>
              <a:cs typeface="Meiryo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GAMES101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Lingqi</a:t>
            </a:r>
            <a:r>
              <a:rPr spc="-10" dirty="0"/>
              <a:t> </a:t>
            </a:r>
            <a:r>
              <a:rPr spc="-45" dirty="0"/>
              <a:t>Yan,</a:t>
            </a:r>
            <a:r>
              <a:rPr spc="-5" dirty="0"/>
              <a:t> </a:t>
            </a:r>
            <a:r>
              <a:rPr dirty="0"/>
              <a:t>UC</a:t>
            </a:r>
            <a:r>
              <a:rPr spc="-5" dirty="0"/>
              <a:t> </a:t>
            </a:r>
            <a:r>
              <a:rPr dirty="0"/>
              <a:t>Santa</a:t>
            </a:r>
            <a:r>
              <a:rPr spc="-10" dirty="0"/>
              <a:t> Barbara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9800" y="5565665"/>
            <a:ext cx="8243570" cy="299761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5080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508000" algn="l"/>
              </a:tabLst>
            </a:pPr>
            <a:r>
              <a:rPr sz="3200" spc="-40" dirty="0">
                <a:latin typeface="Arial"/>
                <a:cs typeface="Arial"/>
              </a:rPr>
              <a:t>Finally,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every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entry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55" dirty="0">
                <a:latin typeface="Arial"/>
                <a:cs typeface="Arial"/>
              </a:rPr>
              <a:t>M</a:t>
            </a:r>
            <a:r>
              <a:rPr sz="3150" spc="82" baseline="-6613" dirty="0">
                <a:latin typeface="Arial"/>
                <a:cs typeface="Arial"/>
              </a:rPr>
              <a:t>persp-</a:t>
            </a:r>
            <a:r>
              <a:rPr sz="3150" spc="75" baseline="-6613" dirty="0">
                <a:latin typeface="Arial"/>
                <a:cs typeface="Arial"/>
              </a:rPr>
              <a:t>&gt;ortho</a:t>
            </a:r>
            <a:r>
              <a:rPr sz="3150" spc="367" baseline="-66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known!</a:t>
            </a:r>
            <a:endParaRPr sz="3200" dirty="0">
              <a:latin typeface="Arial"/>
              <a:cs typeface="Arial"/>
            </a:endParaRPr>
          </a:p>
          <a:p>
            <a:pPr marL="5080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508000" algn="l"/>
              </a:tabLst>
            </a:pPr>
            <a:r>
              <a:rPr sz="3200" dirty="0">
                <a:latin typeface="Arial"/>
                <a:cs typeface="Arial"/>
              </a:rPr>
              <a:t>What’s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next?</a:t>
            </a:r>
            <a:endParaRPr sz="3200" dirty="0">
              <a:latin typeface="Arial"/>
              <a:cs typeface="Arial"/>
            </a:endParaRPr>
          </a:p>
          <a:p>
            <a:pPr marL="951865" lvl="1" indent="-443865">
              <a:lnSpc>
                <a:spcPct val="100000"/>
              </a:lnSpc>
              <a:spcBef>
                <a:spcPts val="610"/>
              </a:spcBef>
              <a:buSzPct val="144642"/>
              <a:buChar char="-"/>
              <a:tabLst>
                <a:tab pos="951865" algn="l"/>
                <a:tab pos="952500" algn="l"/>
              </a:tabLst>
            </a:pPr>
            <a:r>
              <a:rPr sz="2800" dirty="0">
                <a:latin typeface="Arial"/>
                <a:cs typeface="Arial"/>
              </a:rPr>
              <a:t>Do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orthographic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projection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(M</a:t>
            </a:r>
            <a:r>
              <a:rPr sz="2775" spc="-82" baseline="-6006" dirty="0">
                <a:latin typeface="Arial"/>
                <a:cs typeface="Arial"/>
              </a:rPr>
              <a:t>ortho</a:t>
            </a:r>
            <a:r>
              <a:rPr sz="2800" spc="-55" dirty="0">
                <a:latin typeface="Arial"/>
                <a:cs typeface="Arial"/>
              </a:rPr>
              <a:t>)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finish</a:t>
            </a:r>
            <a:endParaRPr sz="2800" dirty="0">
              <a:latin typeface="Arial"/>
              <a:cs typeface="Arial"/>
            </a:endParaRPr>
          </a:p>
          <a:p>
            <a:pPr marL="916305" lvl="1" indent="-408940">
              <a:lnSpc>
                <a:spcPct val="100000"/>
              </a:lnSpc>
              <a:spcBef>
                <a:spcPts val="1335"/>
              </a:spcBef>
              <a:buSzPct val="114084"/>
              <a:buFont typeface="Arial"/>
              <a:buChar char="-"/>
              <a:tabLst>
                <a:tab pos="916305" algn="l"/>
                <a:tab pos="916940" algn="l"/>
                <a:tab pos="2406650" algn="l"/>
              </a:tabLst>
            </a:pPr>
            <a:r>
              <a:rPr lang="en-US" sz="2800" spc="55" dirty="0" err="1">
                <a:latin typeface="Arial"/>
                <a:cs typeface="Arial"/>
              </a:rPr>
              <a:t>M</a:t>
            </a:r>
            <a:r>
              <a:rPr lang="en-US" sz="2800" spc="82" baseline="-6613" dirty="0" err="1">
                <a:latin typeface="Arial"/>
                <a:cs typeface="Arial"/>
              </a:rPr>
              <a:t>persp</a:t>
            </a:r>
            <a:r>
              <a:rPr lang="en-US" sz="2800" spc="367" baseline="-6613" dirty="0">
                <a:latin typeface="Arial"/>
                <a:cs typeface="Arial"/>
              </a:rPr>
              <a:t> </a:t>
            </a:r>
            <a:r>
              <a:rPr lang="en-US" sz="5325" spc="1364" baseline="8607" dirty="0">
                <a:latin typeface="Trebuchet MS"/>
                <a:cs typeface="Arial"/>
              </a:rPr>
              <a:t>=</a:t>
            </a:r>
            <a:r>
              <a:rPr lang="en-US" sz="2800" spc="55" dirty="0" err="1">
                <a:latin typeface="Arial"/>
                <a:cs typeface="Arial"/>
              </a:rPr>
              <a:t>M</a:t>
            </a:r>
            <a:r>
              <a:rPr lang="en-US" sz="2800" spc="75" baseline="-6613" dirty="0" err="1">
                <a:latin typeface="Arial"/>
                <a:cs typeface="Arial"/>
              </a:rPr>
              <a:t>ortho</a:t>
            </a:r>
            <a:r>
              <a:rPr lang="en-US" sz="2800" spc="55" dirty="0" err="1">
                <a:latin typeface="Arial"/>
                <a:cs typeface="Arial"/>
              </a:rPr>
              <a:t>M</a:t>
            </a:r>
            <a:r>
              <a:rPr lang="en-US" sz="2800" spc="82" baseline="-6613" dirty="0" err="1">
                <a:latin typeface="Arial"/>
                <a:cs typeface="Arial"/>
              </a:rPr>
              <a:t>persp</a:t>
            </a:r>
            <a:r>
              <a:rPr lang="en-US" sz="2800" spc="82" baseline="-6613" dirty="0">
                <a:latin typeface="Arial"/>
                <a:cs typeface="Arial"/>
              </a:rPr>
              <a:t>-</a:t>
            </a:r>
            <a:r>
              <a:rPr lang="en-US" sz="2800" spc="75" baseline="-6613" dirty="0">
                <a:latin typeface="Arial"/>
                <a:cs typeface="Arial"/>
              </a:rPr>
              <a:t>&gt;ortho</a:t>
            </a:r>
            <a:r>
              <a:rPr lang="en-US" sz="2800" spc="367" baseline="-6613" dirty="0">
                <a:latin typeface="Arial"/>
                <a:cs typeface="Arial"/>
              </a:rPr>
              <a:t> 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00" y="9331553"/>
            <a:ext cx="12543790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  <a:tabLst>
                <a:tab pos="9829800" algn="l"/>
              </a:tabLst>
            </a:pPr>
            <a:r>
              <a:rPr sz="1600" spc="-10" dirty="0">
                <a:latin typeface="Arial"/>
                <a:cs typeface="Arial"/>
              </a:rPr>
              <a:t>GAMES101</a:t>
            </a:r>
            <a:r>
              <a:rPr sz="1600" dirty="0">
                <a:latin typeface="Arial"/>
                <a:cs typeface="Arial"/>
              </a:rPr>
              <a:t>	Lingqi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Yan,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UC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Santa</a:t>
            </a:r>
            <a:r>
              <a:rPr sz="1600" spc="-10" dirty="0">
                <a:latin typeface="Arial"/>
                <a:cs typeface="Arial"/>
              </a:rPr>
              <a:t> Barbara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51100"/>
            <a:ext cx="13004800" cy="7302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706" rIns="0" bIns="0" rtlCol="0">
            <a:spAutoFit/>
          </a:bodyPr>
          <a:lstStyle/>
          <a:p>
            <a:pPr marL="868044">
              <a:lnSpc>
                <a:spcPct val="100000"/>
              </a:lnSpc>
              <a:spcBef>
                <a:spcPts val="100"/>
              </a:spcBef>
            </a:pPr>
            <a:r>
              <a:rPr sz="8000" b="0" spc="50" dirty="0">
                <a:latin typeface="Arial"/>
                <a:cs typeface="Arial"/>
              </a:rPr>
              <a:t>Why</a:t>
            </a:r>
            <a:r>
              <a:rPr sz="8000" b="0" spc="10" dirty="0">
                <a:latin typeface="Arial"/>
                <a:cs typeface="Arial"/>
              </a:rPr>
              <a:t> </a:t>
            </a:r>
            <a:r>
              <a:rPr sz="8000" b="0" spc="-640" dirty="0">
                <a:latin typeface="Arial"/>
                <a:cs typeface="Arial"/>
              </a:rPr>
              <a:t>T</a:t>
            </a:r>
            <a:r>
              <a:rPr sz="8000" b="0" spc="125" dirty="0">
                <a:latin typeface="Arial"/>
                <a:cs typeface="Arial"/>
              </a:rPr>
              <a:t>ransformation?</a:t>
            </a:r>
            <a:endParaRPr sz="8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9500" y="8531859"/>
            <a:ext cx="3216910" cy="104648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20"/>
              </a:spcBef>
            </a:pPr>
            <a:r>
              <a:rPr sz="3200" dirty="0">
                <a:latin typeface="Arial"/>
                <a:cs typeface="Arial"/>
              </a:rPr>
              <a:t>Modeling:</a:t>
            </a:r>
            <a:r>
              <a:rPr sz="3200" spc="27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scaling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600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1600" y="3898900"/>
            <a:ext cx="51828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latin typeface="Arial"/>
                <a:cs typeface="Arial"/>
              </a:rPr>
              <a:t>Thank</a:t>
            </a:r>
            <a:r>
              <a:rPr sz="8000" spc="220" dirty="0">
                <a:latin typeface="Arial"/>
                <a:cs typeface="Arial"/>
              </a:rPr>
              <a:t> </a:t>
            </a:r>
            <a:r>
              <a:rPr sz="8000" spc="90" dirty="0">
                <a:latin typeface="Arial"/>
                <a:cs typeface="Arial"/>
              </a:rPr>
              <a:t>you!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700" y="5397500"/>
            <a:ext cx="104305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(And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thank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Prof.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Ravi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Ramamoorthi</a:t>
            </a:r>
            <a:r>
              <a:rPr lang="en-US" sz="2400" spc="-10" dirty="0">
                <a:latin typeface="Arial"/>
                <a:cs typeface="Arial"/>
              </a:rPr>
              <a:t>, Prof. </a:t>
            </a:r>
            <a:r>
              <a:rPr lang="en-US" sz="2400" spc="-10" dirty="0" err="1">
                <a:latin typeface="Arial"/>
                <a:cs typeface="Arial"/>
              </a:rPr>
              <a:t>Lingqi</a:t>
            </a:r>
            <a:r>
              <a:rPr lang="en-US" sz="2400" spc="-10" dirty="0">
                <a:latin typeface="Arial"/>
                <a:cs typeface="Arial"/>
              </a:rPr>
              <a:t> Yan, 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Prof.</a:t>
            </a:r>
            <a:r>
              <a:rPr sz="2400" spc="-10" dirty="0">
                <a:latin typeface="Arial"/>
                <a:cs typeface="Arial"/>
              </a:rPr>
              <a:t> Ren 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slides!)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706" rIns="0" bIns="0" rtlCol="0">
            <a:spAutoFit/>
          </a:bodyPr>
          <a:lstStyle/>
          <a:p>
            <a:pPr marL="868044">
              <a:lnSpc>
                <a:spcPct val="100000"/>
              </a:lnSpc>
              <a:spcBef>
                <a:spcPts val="100"/>
              </a:spcBef>
            </a:pPr>
            <a:r>
              <a:rPr sz="8000" b="0" spc="50" dirty="0">
                <a:latin typeface="Arial"/>
                <a:cs typeface="Arial"/>
              </a:rPr>
              <a:t>Why</a:t>
            </a:r>
            <a:r>
              <a:rPr sz="8000" b="0" spc="10" dirty="0">
                <a:latin typeface="Arial"/>
                <a:cs typeface="Arial"/>
              </a:rPr>
              <a:t> </a:t>
            </a:r>
            <a:r>
              <a:rPr sz="8000" b="0" spc="-640" dirty="0">
                <a:latin typeface="Arial"/>
                <a:cs typeface="Arial"/>
              </a:rPr>
              <a:t>T</a:t>
            </a:r>
            <a:r>
              <a:rPr sz="8000" b="0" spc="125" dirty="0">
                <a:latin typeface="Arial"/>
                <a:cs typeface="Arial"/>
              </a:rPr>
              <a:t>ransformation?</a:t>
            </a:r>
            <a:endParaRPr sz="8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5700" y="2705100"/>
            <a:ext cx="10750550" cy="45275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47534" y="7361666"/>
            <a:ext cx="2857500" cy="1841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8300" y="8400795"/>
            <a:ext cx="464756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dirty="0">
                <a:solidFill>
                  <a:srgbClr val="EE220C"/>
                </a:solidFill>
                <a:latin typeface="Arial"/>
                <a:cs typeface="Arial"/>
              </a:rPr>
              <a:t>Viewing:</a:t>
            </a:r>
            <a:r>
              <a:rPr sz="2750" spc="-10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750" spc="-45" dirty="0">
                <a:solidFill>
                  <a:srgbClr val="EE220C"/>
                </a:solidFill>
                <a:latin typeface="Arial"/>
                <a:cs typeface="Arial"/>
              </a:rPr>
              <a:t>(3D</a:t>
            </a:r>
            <a:r>
              <a:rPr sz="2750" spc="-9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750" spc="65" dirty="0">
                <a:solidFill>
                  <a:srgbClr val="EE220C"/>
                </a:solidFill>
                <a:latin typeface="Arial"/>
                <a:cs typeface="Arial"/>
              </a:rPr>
              <a:t>to</a:t>
            </a:r>
            <a:r>
              <a:rPr sz="2750" spc="-9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750" spc="-45" dirty="0">
                <a:solidFill>
                  <a:srgbClr val="EE220C"/>
                </a:solidFill>
                <a:latin typeface="Arial"/>
                <a:cs typeface="Arial"/>
              </a:rPr>
              <a:t>2D)</a:t>
            </a:r>
            <a:r>
              <a:rPr sz="2750" spc="-9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750" spc="-10" dirty="0">
                <a:solidFill>
                  <a:srgbClr val="EE220C"/>
                </a:solidFill>
                <a:latin typeface="Arial"/>
                <a:cs typeface="Arial"/>
              </a:rPr>
              <a:t>projection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2700" y="685800"/>
            <a:ext cx="28308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-760" dirty="0">
                <a:latin typeface="Arial"/>
                <a:cs typeface="Arial"/>
              </a:rPr>
              <a:t>T</a:t>
            </a:r>
            <a:r>
              <a:rPr sz="8000" b="0" spc="160" dirty="0">
                <a:latin typeface="Arial"/>
                <a:cs typeface="Arial"/>
              </a:rPr>
              <a:t>oday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900" y="2327165"/>
            <a:ext cx="9133205" cy="48520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Why</a:t>
            </a:r>
            <a:r>
              <a:rPr sz="3200" spc="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study</a:t>
            </a:r>
            <a:r>
              <a:rPr sz="3200" spc="8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transformation</a:t>
            </a:r>
            <a:endParaRPr sz="3200">
              <a:latin typeface="Arial"/>
              <a:cs typeface="Arial"/>
            </a:endParaRPr>
          </a:p>
          <a:p>
            <a:pPr marL="4699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69900" algn="l"/>
              </a:tabLst>
            </a:pPr>
            <a:r>
              <a:rPr sz="3200" dirty="0">
                <a:solidFill>
                  <a:srgbClr val="EE220C"/>
                </a:solidFill>
                <a:latin typeface="Arial"/>
                <a:cs typeface="Arial"/>
              </a:rPr>
              <a:t>2D</a:t>
            </a:r>
            <a:r>
              <a:rPr sz="3200" spc="-8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EE220C"/>
                </a:solidFill>
                <a:latin typeface="Arial"/>
                <a:cs typeface="Arial"/>
              </a:rPr>
              <a:t>transformations</a:t>
            </a:r>
            <a:endParaRPr sz="3200">
              <a:latin typeface="Arial"/>
              <a:cs typeface="Arial"/>
            </a:endParaRPr>
          </a:p>
          <a:p>
            <a:pPr marL="977265" lvl="1" indent="-507365">
              <a:lnSpc>
                <a:spcPct val="100000"/>
              </a:lnSpc>
              <a:spcBef>
                <a:spcPts val="2710"/>
              </a:spcBef>
              <a:buSzPct val="145312"/>
              <a:buChar char="-"/>
              <a:tabLst>
                <a:tab pos="977265" algn="l"/>
                <a:tab pos="977900" algn="l"/>
              </a:tabLst>
            </a:pPr>
            <a:r>
              <a:rPr sz="3200" dirty="0">
                <a:latin typeface="Arial"/>
                <a:cs typeface="Arial"/>
              </a:rPr>
              <a:t>Representing</a:t>
            </a:r>
            <a:r>
              <a:rPr sz="3200" spc="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transformations</a:t>
            </a:r>
            <a:r>
              <a:rPr sz="3200" spc="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using</a:t>
            </a:r>
            <a:r>
              <a:rPr sz="3200" spc="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matrices</a:t>
            </a:r>
            <a:endParaRPr sz="3200">
              <a:latin typeface="Arial"/>
              <a:cs typeface="Arial"/>
            </a:endParaRPr>
          </a:p>
          <a:p>
            <a:pPr marL="977265" lvl="1" indent="-507365">
              <a:lnSpc>
                <a:spcPct val="100000"/>
              </a:lnSpc>
              <a:spcBef>
                <a:spcPts val="2420"/>
              </a:spcBef>
              <a:buSzPct val="145312"/>
              <a:buChar char="-"/>
              <a:tabLst>
                <a:tab pos="977265" algn="l"/>
                <a:tab pos="977900" algn="l"/>
              </a:tabLst>
            </a:pPr>
            <a:r>
              <a:rPr sz="3200" dirty="0">
                <a:latin typeface="Arial"/>
                <a:cs typeface="Arial"/>
              </a:rPr>
              <a:t>Rotation,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scale,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shear</a:t>
            </a:r>
            <a:endParaRPr sz="3200">
              <a:latin typeface="Arial"/>
              <a:cs typeface="Arial"/>
            </a:endParaRPr>
          </a:p>
          <a:p>
            <a:pPr marL="469900" indent="-444500">
              <a:lnSpc>
                <a:spcPct val="100000"/>
              </a:lnSpc>
              <a:spcBef>
                <a:spcPts val="3870"/>
              </a:spcBef>
              <a:buSzPct val="145312"/>
              <a:buChar char="•"/>
              <a:tabLst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Homogeneous </a:t>
            </a:r>
            <a:r>
              <a:rPr sz="3200" spc="-10" dirty="0">
                <a:latin typeface="Arial"/>
                <a:cs typeface="Arial"/>
              </a:rPr>
              <a:t>coordinates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2378</Words>
  <Application>Microsoft Office PowerPoint</Application>
  <PresentationFormat>Custom</PresentationFormat>
  <Paragraphs>643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6" baseType="lpstr">
      <vt:lpstr>Adobe Clean</vt:lpstr>
      <vt:lpstr>Adobe Clean SemiCondensed</vt:lpstr>
      <vt:lpstr>Meiryo UI</vt:lpstr>
      <vt:lpstr>MingLiU_HKSCS-ExtB</vt:lpstr>
      <vt:lpstr>Minion Pro Cond Disp</vt:lpstr>
      <vt:lpstr>Source Serif 4</vt:lpstr>
      <vt:lpstr>Arial</vt:lpstr>
      <vt:lpstr>Calibri</vt:lpstr>
      <vt:lpstr>Cambria</vt:lpstr>
      <vt:lpstr>Cambria Math</vt:lpstr>
      <vt:lpstr>Georgia</vt:lpstr>
      <vt:lpstr>Tahoma</vt:lpstr>
      <vt:lpstr>Times New Roman</vt:lpstr>
      <vt:lpstr>Trebuchet MS</vt:lpstr>
      <vt:lpstr>Verdana</vt:lpstr>
      <vt:lpstr>Office Theme</vt:lpstr>
      <vt:lpstr>Introduction to Computer Graphics</vt:lpstr>
      <vt:lpstr>Last Lecture</vt:lpstr>
      <vt:lpstr>This Week</vt:lpstr>
      <vt:lpstr>Today</vt:lpstr>
      <vt:lpstr>Why Transformation?</vt:lpstr>
      <vt:lpstr>Why Transformation?</vt:lpstr>
      <vt:lpstr>Why Transformation?</vt:lpstr>
      <vt:lpstr>Why Transformation?</vt:lpstr>
      <vt:lpstr>Today</vt:lpstr>
      <vt:lpstr>Scale</vt:lpstr>
      <vt:lpstr>Scale Transform</vt:lpstr>
      <vt:lpstr>Scale Matrix</vt:lpstr>
      <vt:lpstr>Scale (Non-Uniform)</vt:lpstr>
      <vt:lpstr>Reflection Matrix</vt:lpstr>
      <vt:lpstr>Shear Matrix</vt:lpstr>
      <vt:lpstr>Shear Matrix</vt:lpstr>
      <vt:lpstr>Rotate (about the origin (0, 0), CCW by default)</vt:lpstr>
      <vt:lpstr>Rotation Matrix</vt:lpstr>
      <vt:lpstr>Linear Transforms = Matrices (of the same dimension)</vt:lpstr>
      <vt:lpstr>Questions?</vt:lpstr>
      <vt:lpstr>Today</vt:lpstr>
      <vt:lpstr>Ttx,ty</vt:lpstr>
      <vt:lpstr>Translation??</vt:lpstr>
      <vt:lpstr>Why Homogeneous Coordinates</vt:lpstr>
      <vt:lpstr>Solution: Homogenous Coordinates</vt:lpstr>
      <vt:lpstr>Homogenous Coordinates</vt:lpstr>
      <vt:lpstr>Affine Transformations</vt:lpstr>
      <vt:lpstr>2D Transformations</vt:lpstr>
      <vt:lpstr>Inverse Transform</vt:lpstr>
      <vt:lpstr>Composing Transforms</vt:lpstr>
      <vt:lpstr>Composite Transform</vt:lpstr>
      <vt:lpstr>Translate Then Rotate?</vt:lpstr>
      <vt:lpstr>Rotate Then Translate</vt:lpstr>
      <vt:lpstr>Transform Ordering Matters!</vt:lpstr>
      <vt:lpstr>Transform Ordering Matters!</vt:lpstr>
      <vt:lpstr>Composing Transforms</vt:lpstr>
      <vt:lpstr>Decomposing Complex Transforms</vt:lpstr>
      <vt:lpstr>3D Transforms</vt:lpstr>
      <vt:lpstr>3D Transformations</vt:lpstr>
      <vt:lpstr>3D Transformations</vt:lpstr>
      <vt:lpstr>3D Transformations</vt:lpstr>
      <vt:lpstr>3D Transformations</vt:lpstr>
      <vt:lpstr>3D Rotations</vt:lpstr>
      <vt:lpstr>Rodrigues’ Rotation Formula</vt:lpstr>
      <vt:lpstr>View Transformation</vt:lpstr>
      <vt:lpstr>View / Camera Transformation</vt:lpstr>
      <vt:lpstr>View / Camera Transformation</vt:lpstr>
      <vt:lpstr>View / Camera Transformation</vt:lpstr>
      <vt:lpstr>View / Camera Transformation</vt:lpstr>
      <vt:lpstr>View / Camera Transformation</vt:lpstr>
      <vt:lpstr>View / Camera Transformation</vt:lpstr>
      <vt:lpstr>Projection Transformation</vt:lpstr>
      <vt:lpstr>Projection Transformation</vt:lpstr>
      <vt:lpstr>Orthographic Projection</vt:lpstr>
      <vt:lpstr>Orthographic Projection</vt:lpstr>
      <vt:lpstr>Orthographic Projection</vt:lpstr>
      <vt:lpstr>Orthographic Projection</vt:lpstr>
      <vt:lpstr>Orthographic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GAMES101_Lecture_03</dc:title>
  <cp:lastModifiedBy>Jin, Aobo</cp:lastModifiedBy>
  <cp:revision>52</cp:revision>
  <dcterms:created xsi:type="dcterms:W3CDTF">2023-01-31T18:31:17Z</dcterms:created>
  <dcterms:modified xsi:type="dcterms:W3CDTF">2023-01-31T21:08:02Z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2020-02-18T00:00:00Z</vt:filetime>
  </property>
  <property fmtid="{D5CDD505-2E9C-101B-9397-08002B2CF9AE}" pid="3" name="Creator">
    <vt:lpwstr>Keynote</vt:lpwstr>
  </property>
  <property fmtid="{D5CDD505-2E9C-101B-9397-08002B2CF9AE}" pid="4" name="LastSaved">
    <vt:filetime>2023-01-31T00:00:00Z</vt:filetime>
  </property>
  <property fmtid="{D5CDD505-2E9C-101B-9397-08002B2CF9AE}" pid="5" name="Producer">
    <vt:lpwstr>macOS Version 10.15.3 (Build 19D76) Quartz PDFContext, AppendMode 1.1</vt:lpwstr>
  </property>
</Properties>
</file>