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72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0400" y="431800"/>
            <a:ext cx="514858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GAMES101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Lingqi</a:t>
            </a:r>
            <a:r>
              <a:rPr spc="-10" dirty="0"/>
              <a:t> </a:t>
            </a:r>
            <a:r>
              <a:rPr spc="-45" dirty="0"/>
              <a:t>Yan,</a:t>
            </a:r>
            <a:r>
              <a:rPr spc="-5" dirty="0"/>
              <a:t> </a:t>
            </a:r>
            <a:r>
              <a:rPr dirty="0"/>
              <a:t>UC</a:t>
            </a:r>
            <a:r>
              <a:rPr spc="-5" dirty="0"/>
              <a:t> </a:t>
            </a:r>
            <a:r>
              <a:rPr dirty="0"/>
              <a:t>Santa</a:t>
            </a:r>
            <a:r>
              <a:rPr spc="-10" dirty="0"/>
              <a:t> Barbara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GAMES101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Lingqi</a:t>
            </a:r>
            <a:r>
              <a:rPr spc="-10" dirty="0"/>
              <a:t> </a:t>
            </a:r>
            <a:r>
              <a:rPr spc="-45" dirty="0"/>
              <a:t>Yan,</a:t>
            </a:r>
            <a:r>
              <a:rPr spc="-5" dirty="0"/>
              <a:t> </a:t>
            </a:r>
            <a:r>
              <a:rPr dirty="0"/>
              <a:t>UC</a:t>
            </a:r>
            <a:r>
              <a:rPr spc="-5" dirty="0"/>
              <a:t> </a:t>
            </a:r>
            <a:r>
              <a:rPr dirty="0"/>
              <a:t>Santa</a:t>
            </a:r>
            <a:r>
              <a:rPr spc="-10" dirty="0"/>
              <a:t> Barbara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GAMES101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Lingqi</a:t>
            </a:r>
            <a:r>
              <a:rPr spc="-10" dirty="0"/>
              <a:t> </a:t>
            </a:r>
            <a:r>
              <a:rPr spc="-45" dirty="0"/>
              <a:t>Yan,</a:t>
            </a:r>
            <a:r>
              <a:rPr spc="-5" dirty="0"/>
              <a:t> </a:t>
            </a:r>
            <a:r>
              <a:rPr dirty="0"/>
              <a:t>UC</a:t>
            </a:r>
            <a:r>
              <a:rPr spc="-5" dirty="0"/>
              <a:t> </a:t>
            </a:r>
            <a:r>
              <a:rPr dirty="0"/>
              <a:t>Santa</a:t>
            </a:r>
            <a:r>
              <a:rPr spc="-10" dirty="0"/>
              <a:t> Barbara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GAMES101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Lingqi</a:t>
            </a:r>
            <a:r>
              <a:rPr spc="-10" dirty="0"/>
              <a:t> </a:t>
            </a:r>
            <a:r>
              <a:rPr spc="-45" dirty="0"/>
              <a:t>Yan,</a:t>
            </a:r>
            <a:r>
              <a:rPr spc="-5" dirty="0"/>
              <a:t> </a:t>
            </a:r>
            <a:r>
              <a:rPr dirty="0"/>
              <a:t>UC</a:t>
            </a:r>
            <a:r>
              <a:rPr spc="-5" dirty="0"/>
              <a:t> </a:t>
            </a:r>
            <a:r>
              <a:rPr dirty="0"/>
              <a:t>Santa</a:t>
            </a:r>
            <a:r>
              <a:rPr spc="-10" dirty="0"/>
              <a:t> Barbara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010132"/>
            <a:ext cx="13004800" cy="21217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GAMES101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Lingqi</a:t>
            </a:r>
            <a:r>
              <a:rPr spc="-10" dirty="0"/>
              <a:t> </a:t>
            </a:r>
            <a:r>
              <a:rPr spc="-45" dirty="0"/>
              <a:t>Yan,</a:t>
            </a:r>
            <a:r>
              <a:rPr spc="-5" dirty="0"/>
              <a:t> </a:t>
            </a:r>
            <a:r>
              <a:rPr dirty="0"/>
              <a:t>UC</a:t>
            </a:r>
            <a:r>
              <a:rPr spc="-5" dirty="0"/>
              <a:t> </a:t>
            </a:r>
            <a:r>
              <a:rPr dirty="0"/>
              <a:t>Santa</a:t>
            </a:r>
            <a:r>
              <a:rPr spc="-10" dirty="0"/>
              <a:t> Barbara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400" y="419100"/>
            <a:ext cx="10292715" cy="151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400" y="3571747"/>
            <a:ext cx="5445125" cy="4706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8600" y="9318853"/>
            <a:ext cx="1083310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GAMES101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8765" y="9320580"/>
            <a:ext cx="2739390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Lingqi</a:t>
            </a:r>
            <a:r>
              <a:rPr spc="-10" dirty="0"/>
              <a:t> </a:t>
            </a:r>
            <a:r>
              <a:rPr spc="-45" dirty="0"/>
              <a:t>Yan,</a:t>
            </a:r>
            <a:r>
              <a:rPr spc="-5" dirty="0"/>
              <a:t> </a:t>
            </a:r>
            <a:r>
              <a:rPr dirty="0"/>
              <a:t>UC</a:t>
            </a:r>
            <a:r>
              <a:rPr spc="-5" dirty="0"/>
              <a:t> </a:t>
            </a:r>
            <a:r>
              <a:rPr dirty="0"/>
              <a:t>Santa</a:t>
            </a:r>
            <a:r>
              <a:rPr spc="-10" dirty="0"/>
              <a:t> Barbara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03105"/>
            <a:ext cx="327659" cy="278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csb.edu/~lingqi/teaching/games101.html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0" y="338327"/>
            <a:ext cx="9053830" cy="938077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35"/>
              </a:spcBef>
            </a:pPr>
            <a:r>
              <a:rPr sz="4400" spc="120" dirty="0">
                <a:latin typeface="Arial"/>
                <a:cs typeface="Arial"/>
              </a:rPr>
              <a:t>Introduction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spc="200" dirty="0">
                <a:latin typeface="Arial"/>
                <a:cs typeface="Arial"/>
              </a:rPr>
              <a:t>to</a:t>
            </a:r>
            <a:r>
              <a:rPr sz="4400" spc="10" dirty="0">
                <a:latin typeface="Arial"/>
                <a:cs typeface="Arial"/>
              </a:rPr>
              <a:t> </a:t>
            </a:r>
            <a:r>
              <a:rPr sz="4400" spc="120" dirty="0">
                <a:latin typeface="Arial"/>
                <a:cs typeface="Arial"/>
              </a:rPr>
              <a:t>Computer</a:t>
            </a:r>
            <a:r>
              <a:rPr sz="4400" spc="15" dirty="0">
                <a:latin typeface="Arial"/>
                <a:cs typeface="Arial"/>
              </a:rPr>
              <a:t> </a:t>
            </a:r>
            <a:r>
              <a:rPr sz="4400" spc="75" dirty="0">
                <a:latin typeface="Arial"/>
                <a:cs typeface="Arial"/>
              </a:rPr>
              <a:t>Graphics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3416300"/>
            <a:ext cx="10121265" cy="233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745"/>
              </a:lnSpc>
              <a:spcBef>
                <a:spcPts val="100"/>
              </a:spcBef>
            </a:pPr>
            <a:r>
              <a:rPr sz="5700" dirty="0">
                <a:latin typeface="Arial"/>
                <a:cs typeface="Arial"/>
              </a:rPr>
              <a:t>Lecture</a:t>
            </a:r>
            <a:r>
              <a:rPr sz="5700" spc="25" dirty="0">
                <a:latin typeface="Arial"/>
                <a:cs typeface="Arial"/>
              </a:rPr>
              <a:t> </a:t>
            </a:r>
            <a:r>
              <a:rPr sz="5700" spc="-25" dirty="0">
                <a:latin typeface="Arial"/>
                <a:cs typeface="Arial"/>
              </a:rPr>
              <a:t>7:</a:t>
            </a:r>
            <a:endParaRPr sz="5700">
              <a:latin typeface="Arial"/>
              <a:cs typeface="Arial"/>
            </a:endParaRPr>
          </a:p>
          <a:p>
            <a:pPr marL="12700" marR="5080" algn="ctr">
              <a:lnSpc>
                <a:spcPts val="5700"/>
              </a:lnSpc>
              <a:spcBef>
                <a:spcPts val="125"/>
              </a:spcBef>
            </a:pPr>
            <a:r>
              <a:rPr sz="4850" dirty="0">
                <a:latin typeface="Arial"/>
                <a:cs typeface="Arial"/>
              </a:rPr>
              <a:t>Shading</a:t>
            </a:r>
            <a:r>
              <a:rPr sz="4850" spc="-70" dirty="0">
                <a:latin typeface="Arial"/>
                <a:cs typeface="Arial"/>
              </a:rPr>
              <a:t> </a:t>
            </a:r>
            <a:r>
              <a:rPr sz="4850" dirty="0">
                <a:latin typeface="Arial"/>
                <a:cs typeface="Arial"/>
              </a:rPr>
              <a:t>1</a:t>
            </a:r>
            <a:r>
              <a:rPr sz="4850" spc="-70" dirty="0">
                <a:latin typeface="Arial"/>
                <a:cs typeface="Arial"/>
              </a:rPr>
              <a:t> </a:t>
            </a:r>
            <a:r>
              <a:rPr sz="4850" dirty="0">
                <a:latin typeface="Arial"/>
                <a:cs typeface="Arial"/>
              </a:rPr>
              <a:t>(Illumination,</a:t>
            </a:r>
            <a:r>
              <a:rPr sz="4850" spc="-70" dirty="0">
                <a:latin typeface="Arial"/>
                <a:cs typeface="Arial"/>
              </a:rPr>
              <a:t> </a:t>
            </a:r>
            <a:r>
              <a:rPr sz="4850" dirty="0">
                <a:latin typeface="Arial"/>
                <a:cs typeface="Arial"/>
              </a:rPr>
              <a:t>Shading</a:t>
            </a:r>
            <a:r>
              <a:rPr sz="4850" spc="-65" dirty="0">
                <a:latin typeface="Arial"/>
                <a:cs typeface="Arial"/>
              </a:rPr>
              <a:t> </a:t>
            </a:r>
            <a:r>
              <a:rPr sz="4850" spc="-25" dirty="0">
                <a:latin typeface="Arial"/>
                <a:cs typeface="Arial"/>
              </a:rPr>
              <a:t>and </a:t>
            </a:r>
            <a:r>
              <a:rPr sz="4850" dirty="0">
                <a:latin typeface="Arial"/>
                <a:cs typeface="Arial"/>
              </a:rPr>
              <a:t>Graphics</a:t>
            </a:r>
            <a:r>
              <a:rPr sz="4850" spc="185" dirty="0">
                <a:latin typeface="Arial"/>
                <a:cs typeface="Arial"/>
              </a:rPr>
              <a:t> </a:t>
            </a:r>
            <a:r>
              <a:rPr sz="4850" spc="-10" dirty="0">
                <a:latin typeface="Arial"/>
                <a:cs typeface="Arial"/>
              </a:rPr>
              <a:t>Pipeline)</a:t>
            </a:r>
            <a:endParaRPr sz="4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1600" y="9283700"/>
            <a:ext cx="5186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  <a:hlinkClick r:id="rId2"/>
              </a:rPr>
              <a:t>http://www.cs.ucsb.edu/~lingqi/teaching/games101.html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5455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Z-</a:t>
            </a:r>
            <a:r>
              <a:rPr dirty="0"/>
              <a:t>Buffer</a:t>
            </a:r>
            <a:r>
              <a:rPr spc="-160" dirty="0"/>
              <a:t> </a:t>
            </a:r>
            <a:r>
              <a:rPr spc="-10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400" y="1844548"/>
            <a:ext cx="10525760" cy="592201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3400" spc="-10" dirty="0">
                <a:latin typeface="Arial"/>
                <a:cs typeface="Arial"/>
              </a:rPr>
              <a:t>Complexity</a:t>
            </a:r>
            <a:endParaRPr sz="3400">
              <a:latin typeface="Arial"/>
              <a:cs typeface="Arial"/>
            </a:endParaRPr>
          </a:p>
          <a:p>
            <a:pPr marL="825500" indent="-431800">
              <a:lnSpc>
                <a:spcPct val="100000"/>
              </a:lnSpc>
              <a:spcBef>
                <a:spcPts val="1820"/>
              </a:spcBef>
              <a:buSzPct val="125000"/>
              <a:buChar char="•"/>
              <a:tabLst>
                <a:tab pos="825500" algn="l"/>
              </a:tabLst>
            </a:pPr>
            <a:r>
              <a:rPr sz="3400" spc="-45" dirty="0">
                <a:latin typeface="Arial"/>
                <a:cs typeface="Arial"/>
              </a:rPr>
              <a:t>O(</a:t>
            </a:r>
            <a:r>
              <a:rPr sz="3400" i="1" spc="-45" dirty="0">
                <a:latin typeface="Arial"/>
                <a:cs typeface="Arial"/>
              </a:rPr>
              <a:t>n</a:t>
            </a:r>
            <a:r>
              <a:rPr sz="3400" spc="-45" dirty="0">
                <a:latin typeface="Arial"/>
                <a:cs typeface="Arial"/>
              </a:rPr>
              <a:t>)</a:t>
            </a:r>
            <a:r>
              <a:rPr sz="3400" spc="-60" dirty="0">
                <a:latin typeface="Arial"/>
                <a:cs typeface="Arial"/>
              </a:rPr>
              <a:t> </a:t>
            </a:r>
            <a:r>
              <a:rPr sz="3400" spc="50" dirty="0">
                <a:latin typeface="Arial"/>
                <a:cs typeface="Arial"/>
              </a:rPr>
              <a:t>for</a:t>
            </a:r>
            <a:r>
              <a:rPr sz="3400" spc="-60" dirty="0">
                <a:latin typeface="Arial"/>
                <a:cs typeface="Arial"/>
              </a:rPr>
              <a:t> </a:t>
            </a:r>
            <a:r>
              <a:rPr sz="3400" i="1" dirty="0">
                <a:latin typeface="Arial"/>
                <a:cs typeface="Arial"/>
              </a:rPr>
              <a:t>n</a:t>
            </a:r>
            <a:r>
              <a:rPr sz="3400" i="1" spc="-6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triangles</a:t>
            </a:r>
            <a:r>
              <a:rPr sz="3400" spc="-55" dirty="0">
                <a:latin typeface="Arial"/>
                <a:cs typeface="Arial"/>
              </a:rPr>
              <a:t> </a:t>
            </a:r>
            <a:r>
              <a:rPr sz="3400" spc="-50" dirty="0">
                <a:latin typeface="Arial"/>
                <a:cs typeface="Arial"/>
              </a:rPr>
              <a:t>(assuming</a:t>
            </a:r>
            <a:r>
              <a:rPr sz="3400" spc="-6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constant</a:t>
            </a:r>
            <a:r>
              <a:rPr sz="3400" spc="-60" dirty="0">
                <a:latin typeface="Arial"/>
                <a:cs typeface="Arial"/>
              </a:rPr>
              <a:t> </a:t>
            </a:r>
            <a:r>
              <a:rPr sz="3400" spc="-10" dirty="0">
                <a:latin typeface="Arial"/>
                <a:cs typeface="Arial"/>
              </a:rPr>
              <a:t>coverage)</a:t>
            </a:r>
            <a:endParaRPr sz="3400">
              <a:latin typeface="Arial"/>
              <a:cs typeface="Arial"/>
            </a:endParaRPr>
          </a:p>
          <a:p>
            <a:pPr marL="825500" indent="-431800">
              <a:lnSpc>
                <a:spcPct val="100000"/>
              </a:lnSpc>
              <a:spcBef>
                <a:spcPts val="1920"/>
              </a:spcBef>
              <a:buSzPct val="125000"/>
              <a:buChar char="•"/>
              <a:tabLst>
                <a:tab pos="825500" algn="l"/>
              </a:tabLst>
            </a:pPr>
            <a:r>
              <a:rPr sz="3400" dirty="0">
                <a:latin typeface="Arial"/>
                <a:cs typeface="Arial"/>
              </a:rPr>
              <a:t>How</a:t>
            </a:r>
            <a:r>
              <a:rPr sz="3400" spc="-2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is</a:t>
            </a:r>
            <a:r>
              <a:rPr sz="3400" spc="-15" dirty="0">
                <a:latin typeface="Arial"/>
                <a:cs typeface="Arial"/>
              </a:rPr>
              <a:t> </a:t>
            </a:r>
            <a:r>
              <a:rPr sz="3400" spc="114" dirty="0">
                <a:latin typeface="Arial"/>
                <a:cs typeface="Arial"/>
              </a:rPr>
              <a:t>it</a:t>
            </a:r>
            <a:r>
              <a:rPr sz="3400" spc="-1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possible</a:t>
            </a:r>
            <a:r>
              <a:rPr sz="3400" spc="-20" dirty="0">
                <a:latin typeface="Arial"/>
                <a:cs typeface="Arial"/>
              </a:rPr>
              <a:t> </a:t>
            </a:r>
            <a:r>
              <a:rPr sz="3400" spc="140" dirty="0">
                <a:latin typeface="Arial"/>
                <a:cs typeface="Arial"/>
              </a:rPr>
              <a:t>to</a:t>
            </a:r>
            <a:r>
              <a:rPr sz="3400" spc="-1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sort</a:t>
            </a:r>
            <a:r>
              <a:rPr sz="3400" spc="-15" dirty="0">
                <a:latin typeface="Arial"/>
                <a:cs typeface="Arial"/>
              </a:rPr>
              <a:t> </a:t>
            </a:r>
            <a:r>
              <a:rPr sz="3400" i="1" dirty="0">
                <a:latin typeface="Arial"/>
                <a:cs typeface="Arial"/>
              </a:rPr>
              <a:t>n</a:t>
            </a:r>
            <a:r>
              <a:rPr sz="3400" i="1" spc="-2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triangles</a:t>
            </a:r>
            <a:r>
              <a:rPr sz="3400" spc="-1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in</a:t>
            </a:r>
            <a:r>
              <a:rPr sz="3400" spc="-1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linear</a:t>
            </a:r>
            <a:r>
              <a:rPr sz="3400" spc="-20" dirty="0">
                <a:latin typeface="Arial"/>
                <a:cs typeface="Arial"/>
              </a:rPr>
              <a:t> </a:t>
            </a:r>
            <a:r>
              <a:rPr sz="3400" spc="-10" dirty="0">
                <a:latin typeface="Arial"/>
                <a:cs typeface="Arial"/>
              </a:rPr>
              <a:t>time?</a:t>
            </a:r>
            <a:endParaRPr sz="3400">
              <a:latin typeface="Arial"/>
              <a:cs typeface="Arial"/>
            </a:endParaRPr>
          </a:p>
          <a:p>
            <a:pPr marL="12700" marR="3382645">
              <a:lnSpc>
                <a:spcPct val="289200"/>
              </a:lnSpc>
            </a:pPr>
            <a:r>
              <a:rPr sz="3400" dirty="0">
                <a:latin typeface="Arial"/>
                <a:cs typeface="Arial"/>
              </a:rPr>
              <a:t>Drawing</a:t>
            </a:r>
            <a:r>
              <a:rPr sz="3400" spc="12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triangles</a:t>
            </a:r>
            <a:r>
              <a:rPr sz="3400" spc="13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in</a:t>
            </a:r>
            <a:r>
              <a:rPr sz="3400" spc="13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different</a:t>
            </a:r>
            <a:r>
              <a:rPr sz="3400" spc="130" dirty="0">
                <a:latin typeface="Arial"/>
                <a:cs typeface="Arial"/>
              </a:rPr>
              <a:t> </a:t>
            </a:r>
            <a:r>
              <a:rPr sz="3400" spc="-10" dirty="0">
                <a:latin typeface="Arial"/>
                <a:cs typeface="Arial"/>
              </a:rPr>
              <a:t>orders? </a:t>
            </a:r>
            <a:r>
              <a:rPr sz="3400" spc="55" dirty="0">
                <a:latin typeface="Arial"/>
                <a:cs typeface="Arial"/>
              </a:rPr>
              <a:t>Most</a:t>
            </a:r>
            <a:r>
              <a:rPr sz="3400" spc="85" dirty="0">
                <a:latin typeface="Arial"/>
                <a:cs typeface="Arial"/>
              </a:rPr>
              <a:t> </a:t>
            </a:r>
            <a:r>
              <a:rPr sz="3400" spc="60" dirty="0">
                <a:latin typeface="Arial"/>
                <a:cs typeface="Arial"/>
              </a:rPr>
              <a:t>important</a:t>
            </a:r>
            <a:r>
              <a:rPr sz="3400" spc="8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visibility</a:t>
            </a:r>
            <a:r>
              <a:rPr sz="3400" spc="90" dirty="0">
                <a:latin typeface="Arial"/>
                <a:cs typeface="Arial"/>
              </a:rPr>
              <a:t> </a:t>
            </a:r>
            <a:r>
              <a:rPr sz="3400" spc="-10" dirty="0">
                <a:latin typeface="Arial"/>
                <a:cs typeface="Arial"/>
              </a:rPr>
              <a:t>algorithm</a:t>
            </a:r>
            <a:endParaRPr sz="3400">
              <a:latin typeface="Arial"/>
              <a:cs typeface="Arial"/>
            </a:endParaRPr>
          </a:p>
          <a:p>
            <a:pPr marL="825500" indent="-431800">
              <a:lnSpc>
                <a:spcPct val="100000"/>
              </a:lnSpc>
              <a:spcBef>
                <a:spcPts val="1820"/>
              </a:spcBef>
              <a:buSzPct val="125000"/>
              <a:buChar char="•"/>
              <a:tabLst>
                <a:tab pos="825500" algn="l"/>
              </a:tabLst>
            </a:pPr>
            <a:r>
              <a:rPr sz="3400" spc="50" dirty="0">
                <a:latin typeface="Arial"/>
                <a:cs typeface="Arial"/>
              </a:rPr>
              <a:t>Implemented</a:t>
            </a:r>
            <a:r>
              <a:rPr sz="3400" spc="-3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in</a:t>
            </a:r>
            <a:r>
              <a:rPr sz="3400" spc="-30" dirty="0">
                <a:latin typeface="Arial"/>
                <a:cs typeface="Arial"/>
              </a:rPr>
              <a:t> </a:t>
            </a:r>
            <a:r>
              <a:rPr sz="3400" spc="-10" dirty="0">
                <a:latin typeface="Arial"/>
                <a:cs typeface="Arial"/>
              </a:rPr>
              <a:t>hardware</a:t>
            </a:r>
            <a:r>
              <a:rPr sz="3400" spc="-30" dirty="0">
                <a:latin typeface="Arial"/>
                <a:cs typeface="Arial"/>
              </a:rPr>
              <a:t> </a:t>
            </a:r>
            <a:r>
              <a:rPr sz="3400" spc="50" dirty="0">
                <a:latin typeface="Arial"/>
                <a:cs typeface="Arial"/>
              </a:rPr>
              <a:t>for</a:t>
            </a:r>
            <a:r>
              <a:rPr sz="3400" spc="-3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all</a:t>
            </a:r>
            <a:r>
              <a:rPr sz="3400" spc="-30" dirty="0">
                <a:latin typeface="Arial"/>
                <a:cs typeface="Arial"/>
              </a:rPr>
              <a:t> </a:t>
            </a:r>
            <a:r>
              <a:rPr sz="3400" spc="-20" dirty="0">
                <a:latin typeface="Arial"/>
                <a:cs typeface="Arial"/>
              </a:rPr>
              <a:t>GPUs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38600"/>
            <a:ext cx="53340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10" dirty="0"/>
              <a:t>Questions?</a:t>
            </a:r>
            <a:endParaRPr sz="8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2700" y="685800"/>
            <a:ext cx="28308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760" dirty="0"/>
              <a:t>T</a:t>
            </a:r>
            <a:r>
              <a:rPr sz="8000" spc="160" dirty="0"/>
              <a:t>oday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52500" y="3038740"/>
            <a:ext cx="4113529" cy="228663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95300" indent="-444500">
              <a:lnSpc>
                <a:spcPct val="100000"/>
              </a:lnSpc>
              <a:spcBef>
                <a:spcPts val="570"/>
              </a:spcBef>
              <a:buSzPct val="145312"/>
              <a:buChar char="•"/>
              <a:tabLst>
                <a:tab pos="495300" algn="l"/>
              </a:tabLst>
            </a:pPr>
            <a:r>
              <a:rPr sz="3200" dirty="0">
                <a:latin typeface="Arial"/>
                <a:cs typeface="Arial"/>
              </a:rPr>
              <a:t>Visibility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165" dirty="0">
                <a:latin typeface="Arial"/>
                <a:cs typeface="Arial"/>
              </a:rPr>
              <a:t>/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occlusion</a:t>
            </a:r>
            <a:endParaRPr sz="32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610"/>
              </a:spcBef>
              <a:tabLst>
                <a:tab pos="939165" algn="l"/>
              </a:tabLst>
            </a:pPr>
            <a:r>
              <a:rPr sz="6075" spc="142" baseline="-6858" dirty="0">
                <a:latin typeface="Arial"/>
                <a:cs typeface="Arial"/>
              </a:rPr>
              <a:t>-</a:t>
            </a:r>
            <a:r>
              <a:rPr sz="6075" baseline="-6858" dirty="0">
                <a:latin typeface="Arial"/>
                <a:cs typeface="Arial"/>
              </a:rPr>
              <a:t>	</a:t>
            </a:r>
            <a:r>
              <a:rPr sz="2800" spc="-20" dirty="0">
                <a:latin typeface="Arial"/>
                <a:cs typeface="Arial"/>
              </a:rPr>
              <a:t>Z-</a:t>
            </a:r>
            <a:r>
              <a:rPr sz="2800" spc="-10" dirty="0">
                <a:latin typeface="Arial"/>
                <a:cs typeface="Arial"/>
              </a:rPr>
              <a:t>buffering</a:t>
            </a:r>
            <a:endParaRPr sz="2800">
              <a:latin typeface="Arial"/>
              <a:cs typeface="Arial"/>
            </a:endParaRPr>
          </a:p>
          <a:p>
            <a:pPr marL="495300" indent="-444500">
              <a:lnSpc>
                <a:spcPct val="100000"/>
              </a:lnSpc>
              <a:spcBef>
                <a:spcPts val="3890"/>
              </a:spcBef>
              <a:buSzPct val="145312"/>
              <a:buChar char="•"/>
              <a:tabLst>
                <a:tab pos="495300" algn="l"/>
              </a:tabLst>
            </a:pPr>
            <a:r>
              <a:rPr sz="3200" spc="-10" dirty="0">
                <a:solidFill>
                  <a:srgbClr val="EE220C"/>
                </a:solidFill>
                <a:latin typeface="Arial"/>
                <a:cs typeface="Arial"/>
              </a:rPr>
              <a:t>Shading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5360923"/>
            <a:ext cx="216535" cy="1346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600" y="5265420"/>
            <a:ext cx="3397250" cy="134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4800"/>
              </a:lnSpc>
              <a:spcBef>
                <a:spcPts val="95"/>
              </a:spcBef>
            </a:pPr>
            <a:r>
              <a:rPr sz="2800" spc="-60" dirty="0">
                <a:latin typeface="Arial"/>
                <a:cs typeface="Arial"/>
              </a:rPr>
              <a:t>Illumination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&amp;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Shading </a:t>
            </a:r>
            <a:r>
              <a:rPr sz="2800" spc="-40" dirty="0">
                <a:latin typeface="Arial"/>
                <a:cs typeface="Arial"/>
              </a:rPr>
              <a:t>Graphics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Pipeline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19100"/>
            <a:ext cx="80359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What</a:t>
            </a:r>
            <a:r>
              <a:rPr sz="5000" spc="-65" dirty="0"/>
              <a:t> </a:t>
            </a:r>
            <a:r>
              <a:rPr sz="5000" dirty="0"/>
              <a:t>We’ve</a:t>
            </a:r>
            <a:r>
              <a:rPr sz="5000" spc="-60" dirty="0"/>
              <a:t> </a:t>
            </a:r>
            <a:r>
              <a:rPr sz="5000" dirty="0"/>
              <a:t>Covered</a:t>
            </a:r>
            <a:r>
              <a:rPr sz="5000" spc="-65" dirty="0"/>
              <a:t> </a:t>
            </a:r>
            <a:r>
              <a:rPr sz="5000" spc="-90" dirty="0"/>
              <a:t>So</a:t>
            </a:r>
            <a:r>
              <a:rPr sz="5000" spc="-60" dirty="0"/>
              <a:t> </a:t>
            </a:r>
            <a:r>
              <a:rPr sz="5000" spc="-35" dirty="0"/>
              <a:t>Far</a:t>
            </a:r>
            <a:endParaRPr sz="5000"/>
          </a:p>
        </p:txBody>
      </p:sp>
      <p:grpSp>
        <p:nvGrpSpPr>
          <p:cNvPr id="3" name="object 3"/>
          <p:cNvGrpSpPr/>
          <p:nvPr/>
        </p:nvGrpSpPr>
        <p:grpSpPr>
          <a:xfrm>
            <a:off x="2659541" y="1808508"/>
            <a:ext cx="3352800" cy="2304415"/>
            <a:chOff x="2659541" y="1808508"/>
            <a:chExt cx="3352800" cy="2304415"/>
          </a:xfrm>
        </p:grpSpPr>
        <p:sp>
          <p:nvSpPr>
            <p:cNvPr id="4" name="object 4"/>
            <p:cNvSpPr/>
            <p:nvPr/>
          </p:nvSpPr>
          <p:spPr>
            <a:xfrm>
              <a:off x="4908302" y="2902226"/>
              <a:ext cx="302895" cy="511809"/>
            </a:xfrm>
            <a:custGeom>
              <a:avLst/>
              <a:gdLst/>
              <a:ahLst/>
              <a:cxnLst/>
              <a:rect l="l" t="t" r="r" b="b"/>
              <a:pathLst>
                <a:path w="302895" h="511810">
                  <a:moveTo>
                    <a:pt x="0" y="113858"/>
                  </a:moveTo>
                  <a:lnTo>
                    <a:pt x="134038" y="68720"/>
                  </a:lnTo>
                  <a:lnTo>
                    <a:pt x="258256" y="468510"/>
                  </a:lnTo>
                  <a:lnTo>
                    <a:pt x="118062" y="511528"/>
                  </a:lnTo>
                  <a:lnTo>
                    <a:pt x="0" y="113858"/>
                  </a:lnTo>
                  <a:close/>
                </a:path>
                <a:path w="302895" h="511810">
                  <a:moveTo>
                    <a:pt x="0" y="113858"/>
                  </a:moveTo>
                  <a:lnTo>
                    <a:pt x="58287" y="46272"/>
                  </a:lnTo>
                  <a:lnTo>
                    <a:pt x="186494" y="0"/>
                  </a:lnTo>
                  <a:lnTo>
                    <a:pt x="302622" y="380633"/>
                  </a:lnTo>
                  <a:lnTo>
                    <a:pt x="258256" y="468510"/>
                  </a:lnTo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42337" y="2902225"/>
              <a:ext cx="52705" cy="69215"/>
            </a:xfrm>
            <a:custGeom>
              <a:avLst/>
              <a:gdLst/>
              <a:ahLst/>
              <a:cxnLst/>
              <a:rect l="l" t="t" r="r" b="b"/>
              <a:pathLst>
                <a:path w="52704" h="69214">
                  <a:moveTo>
                    <a:pt x="52456" y="0"/>
                  </a:moveTo>
                  <a:lnTo>
                    <a:pt x="0" y="68720"/>
                  </a:lnTo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44872" y="2599093"/>
              <a:ext cx="217804" cy="373380"/>
            </a:xfrm>
            <a:custGeom>
              <a:avLst/>
              <a:gdLst/>
              <a:ahLst/>
              <a:cxnLst/>
              <a:rect l="l" t="t" r="r" b="b"/>
              <a:pathLst>
                <a:path w="217804" h="373380">
                  <a:moveTo>
                    <a:pt x="83720" y="0"/>
                  </a:moveTo>
                  <a:lnTo>
                    <a:pt x="0" y="46570"/>
                  </a:lnTo>
                  <a:lnTo>
                    <a:pt x="25349" y="373035"/>
                  </a:lnTo>
                  <a:lnTo>
                    <a:pt x="106056" y="332993"/>
                  </a:lnTo>
                  <a:lnTo>
                    <a:pt x="217563" y="17770"/>
                  </a:lnTo>
                  <a:lnTo>
                    <a:pt x="83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44872" y="2599093"/>
              <a:ext cx="217804" cy="373380"/>
            </a:xfrm>
            <a:custGeom>
              <a:avLst/>
              <a:gdLst/>
              <a:ahLst/>
              <a:cxnLst/>
              <a:rect l="l" t="t" r="r" b="b"/>
              <a:pathLst>
                <a:path w="217804" h="373380">
                  <a:moveTo>
                    <a:pt x="0" y="46570"/>
                  </a:moveTo>
                  <a:lnTo>
                    <a:pt x="83720" y="0"/>
                  </a:lnTo>
                  <a:lnTo>
                    <a:pt x="217563" y="17770"/>
                  </a:lnTo>
                  <a:lnTo>
                    <a:pt x="106056" y="332993"/>
                  </a:lnTo>
                  <a:lnTo>
                    <a:pt x="25349" y="373035"/>
                  </a:lnTo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29591" y="2645659"/>
              <a:ext cx="247015" cy="327025"/>
            </a:xfrm>
            <a:custGeom>
              <a:avLst/>
              <a:gdLst/>
              <a:ahLst/>
              <a:cxnLst/>
              <a:rect l="l" t="t" r="r" b="b"/>
              <a:pathLst>
                <a:path w="247014" h="327025">
                  <a:moveTo>
                    <a:pt x="115281" y="0"/>
                  </a:moveTo>
                  <a:lnTo>
                    <a:pt x="0" y="293658"/>
                  </a:lnTo>
                  <a:lnTo>
                    <a:pt x="140630" y="326475"/>
                  </a:lnTo>
                  <a:lnTo>
                    <a:pt x="246603" y="22652"/>
                  </a:lnTo>
                  <a:lnTo>
                    <a:pt x="115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29590" y="2645659"/>
              <a:ext cx="247015" cy="327025"/>
            </a:xfrm>
            <a:custGeom>
              <a:avLst/>
              <a:gdLst/>
              <a:ahLst/>
              <a:cxnLst/>
              <a:rect l="l" t="t" r="r" b="b"/>
              <a:pathLst>
                <a:path w="247014" h="327025">
                  <a:moveTo>
                    <a:pt x="246604" y="22652"/>
                  </a:moveTo>
                  <a:lnTo>
                    <a:pt x="115281" y="0"/>
                  </a:lnTo>
                  <a:lnTo>
                    <a:pt x="0" y="293658"/>
                  </a:lnTo>
                  <a:lnTo>
                    <a:pt x="140631" y="326474"/>
                  </a:lnTo>
                  <a:lnTo>
                    <a:pt x="246604" y="22652"/>
                  </a:lnTo>
                  <a:close/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76199" y="2616866"/>
              <a:ext cx="86360" cy="52069"/>
            </a:xfrm>
            <a:custGeom>
              <a:avLst/>
              <a:gdLst/>
              <a:ahLst/>
              <a:cxnLst/>
              <a:rect l="l" t="t" r="r" b="b"/>
              <a:pathLst>
                <a:path w="86360" h="52069">
                  <a:moveTo>
                    <a:pt x="86231" y="0"/>
                  </a:moveTo>
                  <a:lnTo>
                    <a:pt x="0" y="51442"/>
                  </a:lnTo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15412" y="2918497"/>
              <a:ext cx="210820" cy="496570"/>
            </a:xfrm>
            <a:custGeom>
              <a:avLst/>
              <a:gdLst/>
              <a:ahLst/>
              <a:cxnLst/>
              <a:rect l="l" t="t" r="r" b="b"/>
              <a:pathLst>
                <a:path w="210820" h="496570">
                  <a:moveTo>
                    <a:pt x="0" y="89197"/>
                  </a:moveTo>
                  <a:lnTo>
                    <a:pt x="69436" y="5784"/>
                  </a:lnTo>
                  <a:lnTo>
                    <a:pt x="210551" y="0"/>
                  </a:lnTo>
                  <a:lnTo>
                    <a:pt x="210551" y="420136"/>
                  </a:lnTo>
                  <a:lnTo>
                    <a:pt x="134242" y="496444"/>
                  </a:lnTo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11655" y="2999251"/>
              <a:ext cx="138430" cy="426084"/>
            </a:xfrm>
            <a:custGeom>
              <a:avLst/>
              <a:gdLst/>
              <a:ahLst/>
              <a:cxnLst/>
              <a:rect l="l" t="t" r="r" b="b"/>
              <a:pathLst>
                <a:path w="138429" h="426085">
                  <a:moveTo>
                    <a:pt x="137999" y="0"/>
                  </a:moveTo>
                  <a:lnTo>
                    <a:pt x="3756" y="8444"/>
                  </a:lnTo>
                  <a:lnTo>
                    <a:pt x="0" y="425911"/>
                  </a:lnTo>
                  <a:lnTo>
                    <a:pt x="137999" y="415691"/>
                  </a:lnTo>
                  <a:lnTo>
                    <a:pt x="137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11655" y="2999251"/>
              <a:ext cx="138430" cy="426084"/>
            </a:xfrm>
            <a:custGeom>
              <a:avLst/>
              <a:gdLst/>
              <a:ahLst/>
              <a:cxnLst/>
              <a:rect l="l" t="t" r="r" b="b"/>
              <a:pathLst>
                <a:path w="138429" h="426085">
                  <a:moveTo>
                    <a:pt x="3756" y="8443"/>
                  </a:moveTo>
                  <a:lnTo>
                    <a:pt x="137999" y="0"/>
                  </a:lnTo>
                  <a:lnTo>
                    <a:pt x="137999" y="415691"/>
                  </a:lnTo>
                  <a:lnTo>
                    <a:pt x="0" y="425910"/>
                  </a:lnTo>
                  <a:lnTo>
                    <a:pt x="3756" y="8443"/>
                  </a:lnTo>
                  <a:close/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58419" y="2589305"/>
              <a:ext cx="248285" cy="367030"/>
            </a:xfrm>
            <a:custGeom>
              <a:avLst/>
              <a:gdLst/>
              <a:ahLst/>
              <a:cxnLst/>
              <a:rect l="l" t="t" r="r" b="b"/>
              <a:pathLst>
                <a:path w="248285" h="367030">
                  <a:moveTo>
                    <a:pt x="182356" y="0"/>
                  </a:moveTo>
                  <a:lnTo>
                    <a:pt x="75527" y="22076"/>
                  </a:lnTo>
                  <a:lnTo>
                    <a:pt x="0" y="97603"/>
                  </a:lnTo>
                  <a:lnTo>
                    <a:pt x="179910" y="366684"/>
                  </a:lnTo>
                  <a:lnTo>
                    <a:pt x="248027" y="289259"/>
                  </a:lnTo>
                  <a:lnTo>
                    <a:pt x="1823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58419" y="2589305"/>
              <a:ext cx="248285" cy="367030"/>
            </a:xfrm>
            <a:custGeom>
              <a:avLst/>
              <a:gdLst/>
              <a:ahLst/>
              <a:cxnLst/>
              <a:rect l="l" t="t" r="r" b="b"/>
              <a:pathLst>
                <a:path w="248285" h="367030">
                  <a:moveTo>
                    <a:pt x="0" y="97603"/>
                  </a:moveTo>
                  <a:lnTo>
                    <a:pt x="75527" y="22076"/>
                  </a:lnTo>
                  <a:lnTo>
                    <a:pt x="182356" y="0"/>
                  </a:lnTo>
                  <a:lnTo>
                    <a:pt x="248027" y="289259"/>
                  </a:lnTo>
                  <a:lnTo>
                    <a:pt x="179910" y="366684"/>
                  </a:lnTo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75116" y="2589305"/>
              <a:ext cx="66040" cy="75565"/>
            </a:xfrm>
            <a:custGeom>
              <a:avLst/>
              <a:gdLst/>
              <a:ahLst/>
              <a:cxnLst/>
              <a:rect l="l" t="t" r="r" b="b"/>
              <a:pathLst>
                <a:path w="66039" h="75564">
                  <a:moveTo>
                    <a:pt x="65661" y="0"/>
                  </a:moveTo>
                  <a:lnTo>
                    <a:pt x="0" y="74960"/>
                  </a:lnTo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58419" y="2660286"/>
              <a:ext cx="182880" cy="325755"/>
            </a:xfrm>
            <a:custGeom>
              <a:avLst/>
              <a:gdLst/>
              <a:ahLst/>
              <a:cxnLst/>
              <a:rect l="l" t="t" r="r" b="b"/>
              <a:pathLst>
                <a:path w="182879" h="325755">
                  <a:moveTo>
                    <a:pt x="122022" y="0"/>
                  </a:moveTo>
                  <a:lnTo>
                    <a:pt x="0" y="26623"/>
                  </a:lnTo>
                  <a:lnTo>
                    <a:pt x="56993" y="325182"/>
                  </a:lnTo>
                  <a:lnTo>
                    <a:pt x="182355" y="298140"/>
                  </a:lnTo>
                  <a:lnTo>
                    <a:pt x="1220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58419" y="2660286"/>
              <a:ext cx="182880" cy="325755"/>
            </a:xfrm>
            <a:custGeom>
              <a:avLst/>
              <a:gdLst/>
              <a:ahLst/>
              <a:cxnLst/>
              <a:rect l="l" t="t" r="r" b="b"/>
              <a:pathLst>
                <a:path w="182879" h="325755">
                  <a:moveTo>
                    <a:pt x="0" y="26623"/>
                  </a:moveTo>
                  <a:lnTo>
                    <a:pt x="122023" y="0"/>
                  </a:lnTo>
                  <a:lnTo>
                    <a:pt x="182356" y="298140"/>
                  </a:lnTo>
                  <a:lnTo>
                    <a:pt x="56994" y="325182"/>
                  </a:lnTo>
                  <a:lnTo>
                    <a:pt x="0" y="26623"/>
                  </a:lnTo>
                  <a:close/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40773" y="2878569"/>
              <a:ext cx="66040" cy="80010"/>
            </a:xfrm>
            <a:custGeom>
              <a:avLst/>
              <a:gdLst/>
              <a:ahLst/>
              <a:cxnLst/>
              <a:rect l="l" t="t" r="r" b="b"/>
              <a:pathLst>
                <a:path w="66039" h="80010">
                  <a:moveTo>
                    <a:pt x="65670" y="0"/>
                  </a:moveTo>
                  <a:lnTo>
                    <a:pt x="0" y="798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40773" y="2878569"/>
              <a:ext cx="66040" cy="80010"/>
            </a:xfrm>
            <a:custGeom>
              <a:avLst/>
              <a:gdLst/>
              <a:ahLst/>
              <a:cxnLst/>
              <a:rect l="l" t="t" r="r" b="b"/>
              <a:pathLst>
                <a:path w="66039" h="80010">
                  <a:moveTo>
                    <a:pt x="65670" y="0"/>
                  </a:moveTo>
                  <a:lnTo>
                    <a:pt x="0" y="79861"/>
                  </a:lnTo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87383" y="2227290"/>
              <a:ext cx="627380" cy="210185"/>
            </a:xfrm>
            <a:custGeom>
              <a:avLst/>
              <a:gdLst/>
              <a:ahLst/>
              <a:cxnLst/>
              <a:rect l="l" t="t" r="r" b="b"/>
              <a:pathLst>
                <a:path w="627379" h="210185">
                  <a:moveTo>
                    <a:pt x="555931" y="210049"/>
                  </a:moveTo>
                  <a:lnTo>
                    <a:pt x="627200" y="138780"/>
                  </a:lnTo>
                  <a:lnTo>
                    <a:pt x="627200" y="0"/>
                  </a:lnTo>
                  <a:lnTo>
                    <a:pt x="77629" y="0"/>
                  </a:lnTo>
                  <a:lnTo>
                    <a:pt x="0" y="77629"/>
                  </a:lnTo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87848" y="2305371"/>
              <a:ext cx="555625" cy="132080"/>
            </a:xfrm>
            <a:custGeom>
              <a:avLst/>
              <a:gdLst/>
              <a:ahLst/>
              <a:cxnLst/>
              <a:rect l="l" t="t" r="r" b="b"/>
              <a:pathLst>
                <a:path w="555625" h="132080">
                  <a:moveTo>
                    <a:pt x="555466" y="0"/>
                  </a:moveTo>
                  <a:lnTo>
                    <a:pt x="0" y="0"/>
                  </a:lnTo>
                  <a:lnTo>
                    <a:pt x="0" y="131964"/>
                  </a:lnTo>
                  <a:lnTo>
                    <a:pt x="555466" y="131964"/>
                  </a:lnTo>
                  <a:lnTo>
                    <a:pt x="555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87848" y="2305372"/>
              <a:ext cx="555625" cy="132080"/>
            </a:xfrm>
            <a:custGeom>
              <a:avLst/>
              <a:gdLst/>
              <a:ahLst/>
              <a:cxnLst/>
              <a:rect l="l" t="t" r="r" b="b"/>
              <a:pathLst>
                <a:path w="555625" h="132080">
                  <a:moveTo>
                    <a:pt x="0" y="131964"/>
                  </a:moveTo>
                  <a:lnTo>
                    <a:pt x="555466" y="131964"/>
                  </a:lnTo>
                  <a:lnTo>
                    <a:pt x="555466" y="0"/>
                  </a:lnTo>
                  <a:lnTo>
                    <a:pt x="0" y="0"/>
                  </a:lnTo>
                  <a:lnTo>
                    <a:pt x="0" y="131964"/>
                  </a:lnTo>
                  <a:close/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43315" y="2227291"/>
              <a:ext cx="71755" cy="78105"/>
            </a:xfrm>
            <a:custGeom>
              <a:avLst/>
              <a:gdLst/>
              <a:ahLst/>
              <a:cxnLst/>
              <a:rect l="l" t="t" r="r" b="b"/>
              <a:pathLst>
                <a:path w="71754" h="78105">
                  <a:moveTo>
                    <a:pt x="71268" y="0"/>
                  </a:moveTo>
                  <a:lnTo>
                    <a:pt x="0" y="78085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43315" y="2227291"/>
              <a:ext cx="71755" cy="78105"/>
            </a:xfrm>
            <a:custGeom>
              <a:avLst/>
              <a:gdLst/>
              <a:ahLst/>
              <a:cxnLst/>
              <a:rect l="l" t="t" r="r" b="b"/>
              <a:pathLst>
                <a:path w="71754" h="78105">
                  <a:moveTo>
                    <a:pt x="0" y="78085"/>
                  </a:moveTo>
                  <a:lnTo>
                    <a:pt x="71268" y="0"/>
                  </a:lnTo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90025" y="2285853"/>
              <a:ext cx="349885" cy="349885"/>
            </a:xfrm>
            <a:custGeom>
              <a:avLst/>
              <a:gdLst/>
              <a:ahLst/>
              <a:cxnLst/>
              <a:rect l="l" t="t" r="r" b="b"/>
              <a:pathLst>
                <a:path w="349885" h="349885">
                  <a:moveTo>
                    <a:pt x="349611" y="0"/>
                  </a:moveTo>
                  <a:lnTo>
                    <a:pt x="0" y="0"/>
                  </a:lnTo>
                  <a:lnTo>
                    <a:pt x="0" y="349611"/>
                  </a:lnTo>
                  <a:lnTo>
                    <a:pt x="349611" y="349611"/>
                  </a:lnTo>
                  <a:lnTo>
                    <a:pt x="3496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0025" y="2285853"/>
              <a:ext cx="349885" cy="349885"/>
            </a:xfrm>
            <a:custGeom>
              <a:avLst/>
              <a:gdLst/>
              <a:ahLst/>
              <a:cxnLst/>
              <a:rect l="l" t="t" r="r" b="b"/>
              <a:pathLst>
                <a:path w="349885" h="349885">
                  <a:moveTo>
                    <a:pt x="0" y="349611"/>
                  </a:moveTo>
                  <a:lnTo>
                    <a:pt x="349611" y="349611"/>
                  </a:lnTo>
                  <a:lnTo>
                    <a:pt x="349611" y="0"/>
                  </a:lnTo>
                  <a:lnTo>
                    <a:pt x="0" y="0"/>
                  </a:lnTo>
                  <a:lnTo>
                    <a:pt x="0" y="349611"/>
                  </a:lnTo>
                  <a:close/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90021" y="2195344"/>
              <a:ext cx="431800" cy="440690"/>
            </a:xfrm>
            <a:custGeom>
              <a:avLst/>
              <a:gdLst/>
              <a:ahLst/>
              <a:cxnLst/>
              <a:rect l="l" t="t" r="r" b="b"/>
              <a:pathLst>
                <a:path w="431800" h="440689">
                  <a:moveTo>
                    <a:pt x="431238" y="0"/>
                  </a:moveTo>
                  <a:lnTo>
                    <a:pt x="82482" y="0"/>
                  </a:lnTo>
                  <a:lnTo>
                    <a:pt x="0" y="90509"/>
                  </a:lnTo>
                  <a:lnTo>
                    <a:pt x="349610" y="90509"/>
                  </a:lnTo>
                  <a:lnTo>
                    <a:pt x="349610" y="440119"/>
                  </a:lnTo>
                  <a:lnTo>
                    <a:pt x="431238" y="346979"/>
                  </a:lnTo>
                  <a:lnTo>
                    <a:pt x="4312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90021" y="2195344"/>
              <a:ext cx="431800" cy="440690"/>
            </a:xfrm>
            <a:custGeom>
              <a:avLst/>
              <a:gdLst/>
              <a:ahLst/>
              <a:cxnLst/>
              <a:rect l="l" t="t" r="r" b="b"/>
              <a:pathLst>
                <a:path w="431800" h="440689">
                  <a:moveTo>
                    <a:pt x="349611" y="440119"/>
                  </a:moveTo>
                  <a:lnTo>
                    <a:pt x="431239" y="346979"/>
                  </a:lnTo>
                  <a:lnTo>
                    <a:pt x="431239" y="0"/>
                  </a:lnTo>
                  <a:lnTo>
                    <a:pt x="82483" y="0"/>
                  </a:lnTo>
                  <a:lnTo>
                    <a:pt x="0" y="90508"/>
                  </a:lnTo>
                  <a:lnTo>
                    <a:pt x="349611" y="90508"/>
                  </a:lnTo>
                  <a:lnTo>
                    <a:pt x="349611" y="440119"/>
                  </a:lnTo>
                  <a:close/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39632" y="2195347"/>
              <a:ext cx="81915" cy="90805"/>
            </a:xfrm>
            <a:custGeom>
              <a:avLst/>
              <a:gdLst/>
              <a:ahLst/>
              <a:cxnLst/>
              <a:rect l="l" t="t" r="r" b="b"/>
              <a:pathLst>
                <a:path w="81914" h="90805">
                  <a:moveTo>
                    <a:pt x="81627" y="0"/>
                  </a:moveTo>
                  <a:lnTo>
                    <a:pt x="0" y="90508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39632" y="2195347"/>
              <a:ext cx="81915" cy="90805"/>
            </a:xfrm>
            <a:custGeom>
              <a:avLst/>
              <a:gdLst/>
              <a:ahLst/>
              <a:cxnLst/>
              <a:rect l="l" t="t" r="r" b="b"/>
              <a:pathLst>
                <a:path w="81914" h="90805">
                  <a:moveTo>
                    <a:pt x="0" y="90508"/>
                  </a:moveTo>
                  <a:lnTo>
                    <a:pt x="81627" y="0"/>
                  </a:lnTo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84392" y="1903667"/>
              <a:ext cx="194945" cy="349885"/>
            </a:xfrm>
            <a:custGeom>
              <a:avLst/>
              <a:gdLst/>
              <a:ahLst/>
              <a:cxnLst/>
              <a:rect l="l" t="t" r="r" b="b"/>
              <a:pathLst>
                <a:path w="194945" h="349885">
                  <a:moveTo>
                    <a:pt x="194380" y="0"/>
                  </a:moveTo>
                  <a:lnTo>
                    <a:pt x="0" y="0"/>
                  </a:lnTo>
                  <a:lnTo>
                    <a:pt x="0" y="349611"/>
                  </a:lnTo>
                  <a:lnTo>
                    <a:pt x="194380" y="349611"/>
                  </a:lnTo>
                  <a:lnTo>
                    <a:pt x="194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84392" y="1903667"/>
              <a:ext cx="194945" cy="349885"/>
            </a:xfrm>
            <a:custGeom>
              <a:avLst/>
              <a:gdLst/>
              <a:ahLst/>
              <a:cxnLst/>
              <a:rect l="l" t="t" r="r" b="b"/>
              <a:pathLst>
                <a:path w="194945" h="349885">
                  <a:moveTo>
                    <a:pt x="0" y="349611"/>
                  </a:moveTo>
                  <a:lnTo>
                    <a:pt x="194380" y="349611"/>
                  </a:lnTo>
                  <a:lnTo>
                    <a:pt x="194380" y="0"/>
                  </a:lnTo>
                  <a:lnTo>
                    <a:pt x="0" y="0"/>
                  </a:lnTo>
                  <a:lnTo>
                    <a:pt x="0" y="349611"/>
                  </a:lnTo>
                  <a:close/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84389" y="1813157"/>
              <a:ext cx="267970" cy="440690"/>
            </a:xfrm>
            <a:custGeom>
              <a:avLst/>
              <a:gdLst/>
              <a:ahLst/>
              <a:cxnLst/>
              <a:rect l="l" t="t" r="r" b="b"/>
              <a:pathLst>
                <a:path w="267970" h="440689">
                  <a:moveTo>
                    <a:pt x="267666" y="0"/>
                  </a:moveTo>
                  <a:lnTo>
                    <a:pt x="83060" y="0"/>
                  </a:lnTo>
                  <a:lnTo>
                    <a:pt x="0" y="90509"/>
                  </a:lnTo>
                  <a:lnTo>
                    <a:pt x="194379" y="90509"/>
                  </a:lnTo>
                  <a:lnTo>
                    <a:pt x="194379" y="440121"/>
                  </a:lnTo>
                  <a:lnTo>
                    <a:pt x="267666" y="346980"/>
                  </a:lnTo>
                  <a:lnTo>
                    <a:pt x="2676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84388" y="1813158"/>
              <a:ext cx="267970" cy="440690"/>
            </a:xfrm>
            <a:custGeom>
              <a:avLst/>
              <a:gdLst/>
              <a:ahLst/>
              <a:cxnLst/>
              <a:rect l="l" t="t" r="r" b="b"/>
              <a:pathLst>
                <a:path w="267970" h="440689">
                  <a:moveTo>
                    <a:pt x="194380" y="440119"/>
                  </a:moveTo>
                  <a:lnTo>
                    <a:pt x="267666" y="346979"/>
                  </a:lnTo>
                  <a:lnTo>
                    <a:pt x="267666" y="0"/>
                  </a:lnTo>
                  <a:lnTo>
                    <a:pt x="83060" y="0"/>
                  </a:lnTo>
                  <a:lnTo>
                    <a:pt x="0" y="90508"/>
                  </a:lnTo>
                  <a:lnTo>
                    <a:pt x="194380" y="90508"/>
                  </a:lnTo>
                  <a:lnTo>
                    <a:pt x="194380" y="440119"/>
                  </a:lnTo>
                  <a:close/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78769" y="1813161"/>
              <a:ext cx="73660" cy="90805"/>
            </a:xfrm>
            <a:custGeom>
              <a:avLst/>
              <a:gdLst/>
              <a:ahLst/>
              <a:cxnLst/>
              <a:rect l="l" t="t" r="r" b="b"/>
              <a:pathLst>
                <a:path w="73660" h="90805">
                  <a:moveTo>
                    <a:pt x="73286" y="0"/>
                  </a:moveTo>
                  <a:lnTo>
                    <a:pt x="0" y="9050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78769" y="1813160"/>
              <a:ext cx="73660" cy="90805"/>
            </a:xfrm>
            <a:custGeom>
              <a:avLst/>
              <a:gdLst/>
              <a:ahLst/>
              <a:cxnLst/>
              <a:rect l="l" t="t" r="r" b="b"/>
              <a:pathLst>
                <a:path w="73660" h="90805">
                  <a:moveTo>
                    <a:pt x="0" y="90508"/>
                  </a:moveTo>
                  <a:lnTo>
                    <a:pt x="73286" y="0"/>
                  </a:lnTo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80454" y="2240603"/>
              <a:ext cx="627380" cy="210185"/>
            </a:xfrm>
            <a:custGeom>
              <a:avLst/>
              <a:gdLst/>
              <a:ahLst/>
              <a:cxnLst/>
              <a:rect l="l" t="t" r="r" b="b"/>
              <a:pathLst>
                <a:path w="627379" h="210185">
                  <a:moveTo>
                    <a:pt x="627190" y="0"/>
                  </a:moveTo>
                  <a:lnTo>
                    <a:pt x="77619" y="0"/>
                  </a:lnTo>
                  <a:lnTo>
                    <a:pt x="0" y="77630"/>
                  </a:lnTo>
                  <a:lnTo>
                    <a:pt x="555922" y="210049"/>
                  </a:lnTo>
                  <a:lnTo>
                    <a:pt x="627190" y="138780"/>
                  </a:lnTo>
                  <a:lnTo>
                    <a:pt x="6271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80454" y="2240603"/>
              <a:ext cx="627380" cy="210185"/>
            </a:xfrm>
            <a:custGeom>
              <a:avLst/>
              <a:gdLst/>
              <a:ahLst/>
              <a:cxnLst/>
              <a:rect l="l" t="t" r="r" b="b"/>
              <a:pathLst>
                <a:path w="627379" h="210185">
                  <a:moveTo>
                    <a:pt x="555922" y="210049"/>
                  </a:moveTo>
                  <a:lnTo>
                    <a:pt x="627190" y="138780"/>
                  </a:lnTo>
                  <a:lnTo>
                    <a:pt x="627190" y="0"/>
                  </a:lnTo>
                  <a:lnTo>
                    <a:pt x="77620" y="0"/>
                  </a:lnTo>
                  <a:lnTo>
                    <a:pt x="0" y="77629"/>
                  </a:lnTo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36376" y="2240603"/>
              <a:ext cx="71755" cy="78105"/>
            </a:xfrm>
            <a:custGeom>
              <a:avLst/>
              <a:gdLst/>
              <a:ahLst/>
              <a:cxnLst/>
              <a:rect l="l" t="t" r="r" b="b"/>
              <a:pathLst>
                <a:path w="71754" h="78105">
                  <a:moveTo>
                    <a:pt x="71268" y="0"/>
                  </a:moveTo>
                  <a:lnTo>
                    <a:pt x="0" y="78085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936376" y="2240604"/>
              <a:ext cx="71755" cy="78105"/>
            </a:xfrm>
            <a:custGeom>
              <a:avLst/>
              <a:gdLst/>
              <a:ahLst/>
              <a:cxnLst/>
              <a:rect l="l" t="t" r="r" b="b"/>
              <a:pathLst>
                <a:path w="71754" h="78105">
                  <a:moveTo>
                    <a:pt x="0" y="78085"/>
                  </a:moveTo>
                  <a:lnTo>
                    <a:pt x="71268" y="0"/>
                  </a:lnTo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80915" y="2318688"/>
              <a:ext cx="555625" cy="132080"/>
            </a:xfrm>
            <a:custGeom>
              <a:avLst/>
              <a:gdLst/>
              <a:ahLst/>
              <a:cxnLst/>
              <a:rect l="l" t="t" r="r" b="b"/>
              <a:pathLst>
                <a:path w="555625" h="132080">
                  <a:moveTo>
                    <a:pt x="555457" y="0"/>
                  </a:moveTo>
                  <a:lnTo>
                    <a:pt x="0" y="0"/>
                  </a:lnTo>
                  <a:lnTo>
                    <a:pt x="0" y="131964"/>
                  </a:lnTo>
                  <a:lnTo>
                    <a:pt x="555457" y="131964"/>
                  </a:lnTo>
                  <a:lnTo>
                    <a:pt x="5554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80915" y="2318688"/>
              <a:ext cx="555625" cy="132080"/>
            </a:xfrm>
            <a:custGeom>
              <a:avLst/>
              <a:gdLst/>
              <a:ahLst/>
              <a:cxnLst/>
              <a:rect l="l" t="t" r="r" b="b"/>
              <a:pathLst>
                <a:path w="555625" h="132080">
                  <a:moveTo>
                    <a:pt x="0" y="131964"/>
                  </a:moveTo>
                  <a:lnTo>
                    <a:pt x="555457" y="131964"/>
                  </a:lnTo>
                  <a:lnTo>
                    <a:pt x="555457" y="0"/>
                  </a:lnTo>
                  <a:lnTo>
                    <a:pt x="0" y="0"/>
                  </a:lnTo>
                  <a:lnTo>
                    <a:pt x="0" y="131964"/>
                  </a:lnTo>
                  <a:close/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49651" y="2920718"/>
              <a:ext cx="78740" cy="78740"/>
            </a:xfrm>
            <a:custGeom>
              <a:avLst/>
              <a:gdLst/>
              <a:ahLst/>
              <a:cxnLst/>
              <a:rect l="l" t="t" r="r" b="b"/>
              <a:pathLst>
                <a:path w="78739" h="78739">
                  <a:moveTo>
                    <a:pt x="0" y="78531"/>
                  </a:moveTo>
                  <a:lnTo>
                    <a:pt x="78522" y="0"/>
                  </a:lnTo>
                </a:path>
              </a:pathLst>
            </a:custGeom>
            <a:ln w="92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301267" y="2409696"/>
              <a:ext cx="0" cy="1594485"/>
            </a:xfrm>
            <a:custGeom>
              <a:avLst/>
              <a:gdLst/>
              <a:ahLst/>
              <a:cxnLst/>
              <a:rect l="l" t="t" r="r" b="b"/>
              <a:pathLst>
                <a:path h="1594485">
                  <a:moveTo>
                    <a:pt x="0" y="1593987"/>
                  </a:moveTo>
                  <a:lnTo>
                    <a:pt x="0" y="1581287"/>
                  </a:lnTo>
                  <a:lnTo>
                    <a:pt x="0" y="1269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A6AAA9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40303" y="2300477"/>
              <a:ext cx="121920" cy="1812925"/>
            </a:xfrm>
            <a:custGeom>
              <a:avLst/>
              <a:gdLst/>
              <a:ahLst/>
              <a:cxnLst/>
              <a:rect l="l" t="t" r="r" b="b"/>
              <a:pathLst>
                <a:path w="121920" h="1812925">
                  <a:moveTo>
                    <a:pt x="121920" y="1690509"/>
                  </a:moveTo>
                  <a:lnTo>
                    <a:pt x="0" y="1690509"/>
                  </a:lnTo>
                  <a:lnTo>
                    <a:pt x="60960" y="1812429"/>
                  </a:lnTo>
                  <a:lnTo>
                    <a:pt x="121920" y="1690509"/>
                  </a:lnTo>
                  <a:close/>
                </a:path>
                <a:path w="121920" h="1812925">
                  <a:moveTo>
                    <a:pt x="121920" y="121920"/>
                  </a:moveTo>
                  <a:lnTo>
                    <a:pt x="60960" y="0"/>
                  </a:lnTo>
                  <a:lnTo>
                    <a:pt x="0" y="121920"/>
                  </a:lnTo>
                  <a:lnTo>
                    <a:pt x="121920" y="121920"/>
                  </a:lnTo>
                  <a:close/>
                </a:path>
              </a:pathLst>
            </a:custGeom>
            <a:solidFill>
              <a:srgbClr val="A6AA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68761" y="3361729"/>
              <a:ext cx="2395220" cy="0"/>
            </a:xfrm>
            <a:custGeom>
              <a:avLst/>
              <a:gdLst/>
              <a:ahLst/>
              <a:cxnLst/>
              <a:rect l="l" t="t" r="r" b="b"/>
              <a:pathLst>
                <a:path w="2395220">
                  <a:moveTo>
                    <a:pt x="0" y="0"/>
                  </a:moveTo>
                  <a:lnTo>
                    <a:pt x="12700" y="0"/>
                  </a:lnTo>
                  <a:lnTo>
                    <a:pt x="2382144" y="0"/>
                  </a:lnTo>
                  <a:lnTo>
                    <a:pt x="2394844" y="0"/>
                  </a:lnTo>
                </a:path>
              </a:pathLst>
            </a:custGeom>
            <a:ln w="25400">
              <a:solidFill>
                <a:srgbClr val="A6AAA9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59532" y="3300780"/>
              <a:ext cx="2613660" cy="121920"/>
            </a:xfrm>
            <a:custGeom>
              <a:avLst/>
              <a:gdLst/>
              <a:ahLst/>
              <a:cxnLst/>
              <a:rect l="l" t="t" r="r" b="b"/>
              <a:pathLst>
                <a:path w="2613660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20"/>
                  </a:lnTo>
                  <a:lnTo>
                    <a:pt x="121920" y="0"/>
                  </a:lnTo>
                  <a:close/>
                </a:path>
                <a:path w="2613660" h="121920">
                  <a:moveTo>
                    <a:pt x="2613291" y="60960"/>
                  </a:moveTo>
                  <a:lnTo>
                    <a:pt x="2491371" y="0"/>
                  </a:lnTo>
                  <a:lnTo>
                    <a:pt x="2491371" y="121920"/>
                  </a:lnTo>
                  <a:lnTo>
                    <a:pt x="2613291" y="60960"/>
                  </a:lnTo>
                  <a:close/>
                </a:path>
              </a:pathLst>
            </a:custGeom>
            <a:solidFill>
              <a:srgbClr val="A6AA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60687" y="3054572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5" h="870585">
                  <a:moveTo>
                    <a:pt x="870262" y="0"/>
                  </a:moveTo>
                  <a:lnTo>
                    <a:pt x="861282" y="8980"/>
                  </a:lnTo>
                  <a:lnTo>
                    <a:pt x="8980" y="861282"/>
                  </a:lnTo>
                  <a:lnTo>
                    <a:pt x="0" y="870262"/>
                  </a:lnTo>
                </a:path>
              </a:pathLst>
            </a:custGeom>
            <a:ln w="25400">
              <a:solidFill>
                <a:srgbClr val="A6AAA9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683446" y="2977349"/>
              <a:ext cx="1024890" cy="1024890"/>
            </a:xfrm>
            <a:custGeom>
              <a:avLst/>
              <a:gdLst/>
              <a:ahLst/>
              <a:cxnLst/>
              <a:rect l="l" t="t" r="r" b="b"/>
              <a:pathLst>
                <a:path w="1024889" h="1024889">
                  <a:moveTo>
                    <a:pt x="129324" y="981621"/>
                  </a:moveTo>
                  <a:lnTo>
                    <a:pt x="43103" y="895400"/>
                  </a:lnTo>
                  <a:lnTo>
                    <a:pt x="0" y="1024724"/>
                  </a:lnTo>
                  <a:lnTo>
                    <a:pt x="129324" y="981621"/>
                  </a:lnTo>
                  <a:close/>
                </a:path>
                <a:path w="1024889" h="1024889">
                  <a:moveTo>
                    <a:pt x="1024724" y="0"/>
                  </a:moveTo>
                  <a:lnTo>
                    <a:pt x="895413" y="43103"/>
                  </a:lnTo>
                  <a:lnTo>
                    <a:pt x="981621" y="129311"/>
                  </a:lnTo>
                  <a:lnTo>
                    <a:pt x="1024724" y="0"/>
                  </a:lnTo>
                  <a:close/>
                </a:path>
              </a:pathLst>
            </a:custGeom>
            <a:solidFill>
              <a:srgbClr val="A6AA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3504691" y="2226446"/>
            <a:ext cx="495934" cy="254635"/>
          </a:xfrm>
          <a:custGeom>
            <a:avLst/>
            <a:gdLst/>
            <a:ahLst/>
            <a:cxnLst/>
            <a:rect l="l" t="t" r="r" b="b"/>
            <a:pathLst>
              <a:path w="495935" h="254635">
                <a:moveTo>
                  <a:pt x="322144" y="30962"/>
                </a:moveTo>
                <a:lnTo>
                  <a:pt x="0" y="38835"/>
                </a:lnTo>
                <a:lnTo>
                  <a:pt x="5129" y="248719"/>
                </a:lnTo>
                <a:lnTo>
                  <a:pt x="327273" y="240846"/>
                </a:lnTo>
                <a:lnTo>
                  <a:pt x="325253" y="158188"/>
                </a:lnTo>
                <a:lnTo>
                  <a:pt x="495549" y="254307"/>
                </a:lnTo>
                <a:lnTo>
                  <a:pt x="489334" y="0"/>
                </a:lnTo>
                <a:lnTo>
                  <a:pt x="323817" y="99425"/>
                </a:lnTo>
                <a:lnTo>
                  <a:pt x="322144" y="309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476500" y="3111500"/>
            <a:ext cx="1346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i="1" dirty="0">
                <a:solidFill>
                  <a:srgbClr val="A6AAA9"/>
                </a:solidFill>
                <a:latin typeface="Times New Roman"/>
                <a:cs typeface="Times New Roman"/>
              </a:rPr>
              <a:t>z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05100" y="3467100"/>
            <a:ext cx="1651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i="1" dirty="0">
                <a:solidFill>
                  <a:srgbClr val="A6AAA9"/>
                </a:solidFill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14700" y="2336800"/>
            <a:ext cx="1498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i="1" dirty="0">
                <a:solidFill>
                  <a:srgbClr val="A6AAA9"/>
                </a:solidFill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974889" y="1814108"/>
            <a:ext cx="2376805" cy="1812925"/>
            <a:chOff x="6974889" y="1814108"/>
            <a:chExt cx="2376805" cy="1812925"/>
          </a:xfrm>
        </p:grpSpPr>
        <p:sp>
          <p:nvSpPr>
            <p:cNvPr id="56" name="object 56"/>
            <p:cNvSpPr/>
            <p:nvPr/>
          </p:nvSpPr>
          <p:spPr>
            <a:xfrm>
              <a:off x="7616615" y="1923328"/>
              <a:ext cx="0" cy="1594485"/>
            </a:xfrm>
            <a:custGeom>
              <a:avLst/>
              <a:gdLst/>
              <a:ahLst/>
              <a:cxnLst/>
              <a:rect l="l" t="t" r="r" b="b"/>
              <a:pathLst>
                <a:path h="1594485">
                  <a:moveTo>
                    <a:pt x="0" y="1593987"/>
                  </a:moveTo>
                  <a:lnTo>
                    <a:pt x="0" y="1581287"/>
                  </a:lnTo>
                  <a:lnTo>
                    <a:pt x="0" y="1270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A6AAA9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555649" y="1814118"/>
              <a:ext cx="121920" cy="1812925"/>
            </a:xfrm>
            <a:custGeom>
              <a:avLst/>
              <a:gdLst/>
              <a:ahLst/>
              <a:cxnLst/>
              <a:rect l="l" t="t" r="r" b="b"/>
              <a:pathLst>
                <a:path w="121920" h="1812925">
                  <a:moveTo>
                    <a:pt x="121920" y="1690497"/>
                  </a:moveTo>
                  <a:lnTo>
                    <a:pt x="0" y="1690497"/>
                  </a:lnTo>
                  <a:lnTo>
                    <a:pt x="60960" y="1812417"/>
                  </a:lnTo>
                  <a:lnTo>
                    <a:pt x="121920" y="1690497"/>
                  </a:lnTo>
                  <a:close/>
                </a:path>
                <a:path w="121920" h="1812925">
                  <a:moveTo>
                    <a:pt x="121920" y="121920"/>
                  </a:moveTo>
                  <a:lnTo>
                    <a:pt x="60960" y="0"/>
                  </a:lnTo>
                  <a:lnTo>
                    <a:pt x="0" y="121920"/>
                  </a:lnTo>
                  <a:lnTo>
                    <a:pt x="121920" y="121920"/>
                  </a:lnTo>
                  <a:close/>
                </a:path>
              </a:pathLst>
            </a:custGeom>
            <a:solidFill>
              <a:srgbClr val="A6AA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84109" y="2875361"/>
              <a:ext cx="1642745" cy="0"/>
            </a:xfrm>
            <a:custGeom>
              <a:avLst/>
              <a:gdLst/>
              <a:ahLst/>
              <a:cxnLst/>
              <a:rect l="l" t="t" r="r" b="b"/>
              <a:pathLst>
                <a:path w="1642745">
                  <a:moveTo>
                    <a:pt x="0" y="0"/>
                  </a:moveTo>
                  <a:lnTo>
                    <a:pt x="1642602" y="0"/>
                  </a:lnTo>
                </a:path>
              </a:pathLst>
            </a:custGeom>
            <a:ln w="25400">
              <a:solidFill>
                <a:srgbClr val="A6AAA9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74889" y="2814401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121920" y="0"/>
                  </a:moveTo>
                  <a:lnTo>
                    <a:pt x="0" y="60959"/>
                  </a:lnTo>
                  <a:lnTo>
                    <a:pt x="121920" y="12192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A6AA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76036" y="2568204"/>
              <a:ext cx="870585" cy="870585"/>
            </a:xfrm>
            <a:custGeom>
              <a:avLst/>
              <a:gdLst/>
              <a:ahLst/>
              <a:cxnLst/>
              <a:rect l="l" t="t" r="r" b="b"/>
              <a:pathLst>
                <a:path w="870584" h="870585">
                  <a:moveTo>
                    <a:pt x="870262" y="0"/>
                  </a:moveTo>
                  <a:lnTo>
                    <a:pt x="861282" y="8980"/>
                  </a:lnTo>
                  <a:lnTo>
                    <a:pt x="8980" y="861282"/>
                  </a:lnTo>
                  <a:lnTo>
                    <a:pt x="0" y="870262"/>
                  </a:lnTo>
                </a:path>
              </a:pathLst>
            </a:custGeom>
            <a:ln w="25400">
              <a:solidFill>
                <a:srgbClr val="A6AAA9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98805" y="2490977"/>
              <a:ext cx="1024890" cy="1024890"/>
            </a:xfrm>
            <a:custGeom>
              <a:avLst/>
              <a:gdLst/>
              <a:ahLst/>
              <a:cxnLst/>
              <a:rect l="l" t="t" r="r" b="b"/>
              <a:pathLst>
                <a:path w="1024890" h="1024889">
                  <a:moveTo>
                    <a:pt x="129311" y="981621"/>
                  </a:moveTo>
                  <a:lnTo>
                    <a:pt x="43103" y="895413"/>
                  </a:lnTo>
                  <a:lnTo>
                    <a:pt x="0" y="1024724"/>
                  </a:lnTo>
                  <a:lnTo>
                    <a:pt x="129311" y="981621"/>
                  </a:lnTo>
                  <a:close/>
                </a:path>
                <a:path w="1024890" h="1024889">
                  <a:moveTo>
                    <a:pt x="1024712" y="0"/>
                  </a:moveTo>
                  <a:lnTo>
                    <a:pt x="895400" y="43103"/>
                  </a:lnTo>
                  <a:lnTo>
                    <a:pt x="981608" y="129324"/>
                  </a:lnTo>
                  <a:lnTo>
                    <a:pt x="1024712" y="0"/>
                  </a:lnTo>
                  <a:close/>
                </a:path>
              </a:pathLst>
            </a:custGeom>
            <a:solidFill>
              <a:srgbClr val="A6AA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459683" y="2732995"/>
              <a:ext cx="490220" cy="254635"/>
            </a:xfrm>
            <a:custGeom>
              <a:avLst/>
              <a:gdLst/>
              <a:ahLst/>
              <a:cxnLst/>
              <a:rect l="l" t="t" r="r" b="b"/>
              <a:pathLst>
                <a:path w="490220" h="254635">
                  <a:moveTo>
                    <a:pt x="490137" y="154131"/>
                  </a:moveTo>
                  <a:lnTo>
                    <a:pt x="322239" y="154131"/>
                  </a:lnTo>
                  <a:lnTo>
                    <a:pt x="490137" y="254383"/>
                  </a:lnTo>
                  <a:lnTo>
                    <a:pt x="490137" y="154131"/>
                  </a:lnTo>
                  <a:close/>
                </a:path>
                <a:path w="490220" h="254635">
                  <a:moveTo>
                    <a:pt x="322239" y="26866"/>
                  </a:moveTo>
                  <a:lnTo>
                    <a:pt x="0" y="26866"/>
                  </a:lnTo>
                  <a:lnTo>
                    <a:pt x="0" y="236814"/>
                  </a:lnTo>
                  <a:lnTo>
                    <a:pt x="322239" y="236814"/>
                  </a:lnTo>
                  <a:lnTo>
                    <a:pt x="322239" y="154131"/>
                  </a:lnTo>
                  <a:lnTo>
                    <a:pt x="490137" y="154131"/>
                  </a:lnTo>
                  <a:lnTo>
                    <a:pt x="490137" y="95350"/>
                  </a:lnTo>
                  <a:lnTo>
                    <a:pt x="322239" y="95350"/>
                  </a:lnTo>
                  <a:lnTo>
                    <a:pt x="322239" y="26866"/>
                  </a:lnTo>
                  <a:close/>
                </a:path>
                <a:path w="490220" h="254635">
                  <a:moveTo>
                    <a:pt x="490137" y="0"/>
                  </a:moveTo>
                  <a:lnTo>
                    <a:pt x="322239" y="95350"/>
                  </a:lnTo>
                  <a:lnTo>
                    <a:pt x="490137" y="95350"/>
                  </a:lnTo>
                  <a:lnTo>
                    <a:pt x="4901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459683" y="2732995"/>
              <a:ext cx="490220" cy="254635"/>
            </a:xfrm>
            <a:custGeom>
              <a:avLst/>
              <a:gdLst/>
              <a:ahLst/>
              <a:cxnLst/>
              <a:rect l="l" t="t" r="r" b="b"/>
              <a:pathLst>
                <a:path w="490220" h="254635">
                  <a:moveTo>
                    <a:pt x="322240" y="26867"/>
                  </a:moveTo>
                  <a:lnTo>
                    <a:pt x="0" y="26867"/>
                  </a:lnTo>
                  <a:lnTo>
                    <a:pt x="0" y="236814"/>
                  </a:lnTo>
                  <a:lnTo>
                    <a:pt x="322240" y="236814"/>
                  </a:lnTo>
                  <a:lnTo>
                    <a:pt x="322240" y="154131"/>
                  </a:lnTo>
                  <a:lnTo>
                    <a:pt x="490137" y="254383"/>
                  </a:lnTo>
                  <a:lnTo>
                    <a:pt x="490137" y="0"/>
                  </a:lnTo>
                  <a:lnTo>
                    <a:pt x="322240" y="95351"/>
                  </a:lnTo>
                  <a:lnTo>
                    <a:pt x="322240" y="2686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291182" y="2875361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467" y="0"/>
                  </a:lnTo>
                </a:path>
              </a:pathLst>
            </a:custGeom>
            <a:ln w="25400">
              <a:solidFill>
                <a:srgbClr val="A6AAA9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794500" y="2628900"/>
            <a:ext cx="1346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i="1" dirty="0">
                <a:solidFill>
                  <a:srgbClr val="A6AAA9"/>
                </a:solidFill>
                <a:latin typeface="Times New Roman"/>
                <a:cs typeface="Times New Roman"/>
              </a:rPr>
              <a:t>z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023100" y="2984500"/>
            <a:ext cx="1651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i="1" dirty="0">
                <a:solidFill>
                  <a:srgbClr val="A6AAA9"/>
                </a:solidFill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632700" y="1854200"/>
            <a:ext cx="1498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i="1" dirty="0">
                <a:solidFill>
                  <a:srgbClr val="A6AAA9"/>
                </a:solidFill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8721513" y="2329153"/>
            <a:ext cx="1656080" cy="1647825"/>
            <a:chOff x="8721513" y="2329153"/>
            <a:chExt cx="1656080" cy="1647825"/>
          </a:xfrm>
        </p:grpSpPr>
        <p:sp>
          <p:nvSpPr>
            <p:cNvPr id="69" name="object 69"/>
            <p:cNvSpPr/>
            <p:nvPr/>
          </p:nvSpPr>
          <p:spPr>
            <a:xfrm>
              <a:off x="8726238" y="2754722"/>
              <a:ext cx="637540" cy="213995"/>
            </a:xfrm>
            <a:custGeom>
              <a:avLst/>
              <a:gdLst/>
              <a:ahLst/>
              <a:cxnLst/>
              <a:rect l="l" t="t" r="r" b="b"/>
              <a:pathLst>
                <a:path w="637540" h="213994">
                  <a:moveTo>
                    <a:pt x="637367" y="0"/>
                  </a:moveTo>
                  <a:lnTo>
                    <a:pt x="78888" y="0"/>
                  </a:lnTo>
                  <a:lnTo>
                    <a:pt x="0" y="78888"/>
                  </a:lnTo>
                  <a:lnTo>
                    <a:pt x="564942" y="213455"/>
                  </a:lnTo>
                  <a:lnTo>
                    <a:pt x="637367" y="141030"/>
                  </a:lnTo>
                  <a:lnTo>
                    <a:pt x="6373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726238" y="2754723"/>
              <a:ext cx="637540" cy="213995"/>
            </a:xfrm>
            <a:custGeom>
              <a:avLst/>
              <a:gdLst/>
              <a:ahLst/>
              <a:cxnLst/>
              <a:rect l="l" t="t" r="r" b="b"/>
              <a:pathLst>
                <a:path w="637540" h="213994">
                  <a:moveTo>
                    <a:pt x="564942" y="213454"/>
                  </a:moveTo>
                  <a:lnTo>
                    <a:pt x="637366" y="141030"/>
                  </a:lnTo>
                  <a:lnTo>
                    <a:pt x="637366" y="0"/>
                  </a:lnTo>
                  <a:lnTo>
                    <a:pt x="78887" y="0"/>
                  </a:lnTo>
                  <a:lnTo>
                    <a:pt x="0" y="78887"/>
                  </a:lnTo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726711" y="2834070"/>
              <a:ext cx="564515" cy="134620"/>
            </a:xfrm>
            <a:custGeom>
              <a:avLst/>
              <a:gdLst/>
              <a:ahLst/>
              <a:cxnLst/>
              <a:rect l="l" t="t" r="r" b="b"/>
              <a:pathLst>
                <a:path w="564515" h="134619">
                  <a:moveTo>
                    <a:pt x="564470" y="0"/>
                  </a:moveTo>
                  <a:lnTo>
                    <a:pt x="0" y="0"/>
                  </a:lnTo>
                  <a:lnTo>
                    <a:pt x="0" y="134103"/>
                  </a:lnTo>
                  <a:lnTo>
                    <a:pt x="564470" y="134103"/>
                  </a:lnTo>
                  <a:lnTo>
                    <a:pt x="564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726712" y="2834070"/>
              <a:ext cx="564515" cy="134620"/>
            </a:xfrm>
            <a:custGeom>
              <a:avLst/>
              <a:gdLst/>
              <a:ahLst/>
              <a:cxnLst/>
              <a:rect l="l" t="t" r="r" b="b"/>
              <a:pathLst>
                <a:path w="564515" h="134619">
                  <a:moveTo>
                    <a:pt x="0" y="134103"/>
                  </a:moveTo>
                  <a:lnTo>
                    <a:pt x="564470" y="134103"/>
                  </a:lnTo>
                  <a:lnTo>
                    <a:pt x="564470" y="0"/>
                  </a:lnTo>
                  <a:lnTo>
                    <a:pt x="0" y="0"/>
                  </a:lnTo>
                  <a:lnTo>
                    <a:pt x="0" y="134103"/>
                  </a:lnTo>
                  <a:close/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291181" y="2754724"/>
              <a:ext cx="73025" cy="79375"/>
            </a:xfrm>
            <a:custGeom>
              <a:avLst/>
              <a:gdLst/>
              <a:ahLst/>
              <a:cxnLst/>
              <a:rect l="l" t="t" r="r" b="b"/>
              <a:pathLst>
                <a:path w="73025" h="79375">
                  <a:moveTo>
                    <a:pt x="72423" y="0"/>
                  </a:moveTo>
                  <a:lnTo>
                    <a:pt x="0" y="793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291181" y="2754724"/>
              <a:ext cx="73025" cy="79375"/>
            </a:xfrm>
            <a:custGeom>
              <a:avLst/>
              <a:gdLst/>
              <a:ahLst/>
              <a:cxnLst/>
              <a:rect l="l" t="t" r="r" b="b"/>
              <a:pathLst>
                <a:path w="73025" h="79375">
                  <a:moveTo>
                    <a:pt x="0" y="79350"/>
                  </a:moveTo>
                  <a:lnTo>
                    <a:pt x="72423" y="0"/>
                  </a:lnTo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255602" y="3440599"/>
              <a:ext cx="307975" cy="520065"/>
            </a:xfrm>
            <a:custGeom>
              <a:avLst/>
              <a:gdLst/>
              <a:ahLst/>
              <a:cxnLst/>
              <a:rect l="l" t="t" r="r" b="b"/>
              <a:pathLst>
                <a:path w="307975" h="520064">
                  <a:moveTo>
                    <a:pt x="0" y="115704"/>
                  </a:moveTo>
                  <a:lnTo>
                    <a:pt x="136210" y="69834"/>
                  </a:lnTo>
                  <a:lnTo>
                    <a:pt x="262442" y="476104"/>
                  </a:lnTo>
                  <a:lnTo>
                    <a:pt x="119975" y="519819"/>
                  </a:lnTo>
                  <a:lnTo>
                    <a:pt x="0" y="115704"/>
                  </a:lnTo>
                  <a:close/>
                </a:path>
                <a:path w="307975" h="520064">
                  <a:moveTo>
                    <a:pt x="0" y="115704"/>
                  </a:moveTo>
                  <a:lnTo>
                    <a:pt x="59231" y="47022"/>
                  </a:lnTo>
                  <a:lnTo>
                    <a:pt x="189517" y="0"/>
                  </a:lnTo>
                  <a:lnTo>
                    <a:pt x="307527" y="386803"/>
                  </a:lnTo>
                  <a:lnTo>
                    <a:pt x="262442" y="476104"/>
                  </a:lnTo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391809" y="3440598"/>
              <a:ext cx="53340" cy="69850"/>
            </a:xfrm>
            <a:custGeom>
              <a:avLst/>
              <a:gdLst/>
              <a:ahLst/>
              <a:cxnLst/>
              <a:rect l="l" t="t" r="r" b="b"/>
              <a:pathLst>
                <a:path w="53340" h="69850">
                  <a:moveTo>
                    <a:pt x="53306" y="0"/>
                  </a:moveTo>
                  <a:lnTo>
                    <a:pt x="0" y="69834"/>
                  </a:lnTo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292764" y="3132553"/>
              <a:ext cx="221615" cy="379095"/>
            </a:xfrm>
            <a:custGeom>
              <a:avLst/>
              <a:gdLst/>
              <a:ahLst/>
              <a:cxnLst/>
              <a:rect l="l" t="t" r="r" b="b"/>
              <a:pathLst>
                <a:path w="221615" h="379095">
                  <a:moveTo>
                    <a:pt x="85077" y="0"/>
                  </a:moveTo>
                  <a:lnTo>
                    <a:pt x="0" y="47325"/>
                  </a:lnTo>
                  <a:lnTo>
                    <a:pt x="25760" y="379082"/>
                  </a:lnTo>
                  <a:lnTo>
                    <a:pt x="107776" y="338391"/>
                  </a:lnTo>
                  <a:lnTo>
                    <a:pt x="221089" y="18058"/>
                  </a:lnTo>
                  <a:lnTo>
                    <a:pt x="850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292764" y="3132553"/>
              <a:ext cx="221615" cy="379095"/>
            </a:xfrm>
            <a:custGeom>
              <a:avLst/>
              <a:gdLst/>
              <a:ahLst/>
              <a:cxnLst/>
              <a:rect l="l" t="t" r="r" b="b"/>
              <a:pathLst>
                <a:path w="221615" h="379095">
                  <a:moveTo>
                    <a:pt x="0" y="47325"/>
                  </a:moveTo>
                  <a:lnTo>
                    <a:pt x="85077" y="0"/>
                  </a:lnTo>
                  <a:lnTo>
                    <a:pt x="221089" y="18058"/>
                  </a:lnTo>
                  <a:lnTo>
                    <a:pt x="107776" y="338391"/>
                  </a:lnTo>
                  <a:lnTo>
                    <a:pt x="25760" y="379082"/>
                  </a:lnTo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175615" y="3179873"/>
              <a:ext cx="250825" cy="332105"/>
            </a:xfrm>
            <a:custGeom>
              <a:avLst/>
              <a:gdLst/>
              <a:ahLst/>
              <a:cxnLst/>
              <a:rect l="l" t="t" r="r" b="b"/>
              <a:pathLst>
                <a:path w="250825" h="332104">
                  <a:moveTo>
                    <a:pt x="117149" y="0"/>
                  </a:moveTo>
                  <a:lnTo>
                    <a:pt x="0" y="298418"/>
                  </a:lnTo>
                  <a:lnTo>
                    <a:pt x="142910" y="331767"/>
                  </a:lnTo>
                  <a:lnTo>
                    <a:pt x="250601" y="23020"/>
                  </a:lnTo>
                  <a:lnTo>
                    <a:pt x="117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175614" y="3179873"/>
              <a:ext cx="250825" cy="332105"/>
            </a:xfrm>
            <a:custGeom>
              <a:avLst/>
              <a:gdLst/>
              <a:ahLst/>
              <a:cxnLst/>
              <a:rect l="l" t="t" r="r" b="b"/>
              <a:pathLst>
                <a:path w="250825" h="332104">
                  <a:moveTo>
                    <a:pt x="250601" y="23019"/>
                  </a:moveTo>
                  <a:lnTo>
                    <a:pt x="117150" y="0"/>
                  </a:lnTo>
                  <a:lnTo>
                    <a:pt x="0" y="298418"/>
                  </a:lnTo>
                  <a:lnTo>
                    <a:pt x="142910" y="331766"/>
                  </a:lnTo>
                  <a:lnTo>
                    <a:pt x="250601" y="23019"/>
                  </a:lnTo>
                  <a:close/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26220" y="3150614"/>
              <a:ext cx="87630" cy="52705"/>
            </a:xfrm>
            <a:custGeom>
              <a:avLst/>
              <a:gdLst/>
              <a:ahLst/>
              <a:cxnLst/>
              <a:rect l="l" t="t" r="r" b="b"/>
              <a:pathLst>
                <a:path w="87629" h="52705">
                  <a:moveTo>
                    <a:pt x="87628" y="0"/>
                  </a:moveTo>
                  <a:lnTo>
                    <a:pt x="0" y="52276"/>
                  </a:lnTo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669311" y="3457133"/>
              <a:ext cx="213995" cy="504825"/>
            </a:xfrm>
            <a:custGeom>
              <a:avLst/>
              <a:gdLst/>
              <a:ahLst/>
              <a:cxnLst/>
              <a:rect l="l" t="t" r="r" b="b"/>
              <a:pathLst>
                <a:path w="213995" h="504825">
                  <a:moveTo>
                    <a:pt x="0" y="90643"/>
                  </a:moveTo>
                  <a:lnTo>
                    <a:pt x="70562" y="5877"/>
                  </a:lnTo>
                  <a:lnTo>
                    <a:pt x="213964" y="0"/>
                  </a:lnTo>
                  <a:lnTo>
                    <a:pt x="213964" y="426946"/>
                  </a:lnTo>
                  <a:lnTo>
                    <a:pt x="136418" y="504492"/>
                  </a:lnTo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665493" y="3539196"/>
              <a:ext cx="140335" cy="433070"/>
            </a:xfrm>
            <a:custGeom>
              <a:avLst/>
              <a:gdLst/>
              <a:ahLst/>
              <a:cxnLst/>
              <a:rect l="l" t="t" r="r" b="b"/>
              <a:pathLst>
                <a:path w="140334" h="433070">
                  <a:moveTo>
                    <a:pt x="140235" y="0"/>
                  </a:moveTo>
                  <a:lnTo>
                    <a:pt x="3817" y="8580"/>
                  </a:lnTo>
                  <a:lnTo>
                    <a:pt x="0" y="432814"/>
                  </a:lnTo>
                  <a:lnTo>
                    <a:pt x="140235" y="422428"/>
                  </a:lnTo>
                  <a:lnTo>
                    <a:pt x="1402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665493" y="3539196"/>
              <a:ext cx="140335" cy="433070"/>
            </a:xfrm>
            <a:custGeom>
              <a:avLst/>
              <a:gdLst/>
              <a:ahLst/>
              <a:cxnLst/>
              <a:rect l="l" t="t" r="r" b="b"/>
              <a:pathLst>
                <a:path w="140334" h="433070">
                  <a:moveTo>
                    <a:pt x="3817" y="8580"/>
                  </a:moveTo>
                  <a:lnTo>
                    <a:pt x="140236" y="0"/>
                  </a:lnTo>
                  <a:lnTo>
                    <a:pt x="140236" y="422429"/>
                  </a:lnTo>
                  <a:lnTo>
                    <a:pt x="0" y="432814"/>
                  </a:lnTo>
                  <a:lnTo>
                    <a:pt x="3817" y="8580"/>
                  </a:lnTo>
                  <a:close/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611393" y="3122607"/>
              <a:ext cx="252095" cy="372745"/>
            </a:xfrm>
            <a:custGeom>
              <a:avLst/>
              <a:gdLst/>
              <a:ahLst/>
              <a:cxnLst/>
              <a:rect l="l" t="t" r="r" b="b"/>
              <a:pathLst>
                <a:path w="252095" h="372745">
                  <a:moveTo>
                    <a:pt x="185312" y="0"/>
                  </a:moveTo>
                  <a:lnTo>
                    <a:pt x="76752" y="22434"/>
                  </a:lnTo>
                  <a:lnTo>
                    <a:pt x="0" y="99186"/>
                  </a:lnTo>
                  <a:lnTo>
                    <a:pt x="182827" y="372628"/>
                  </a:lnTo>
                  <a:lnTo>
                    <a:pt x="252047" y="293948"/>
                  </a:lnTo>
                  <a:lnTo>
                    <a:pt x="185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611393" y="3122607"/>
              <a:ext cx="252095" cy="372745"/>
            </a:xfrm>
            <a:custGeom>
              <a:avLst/>
              <a:gdLst/>
              <a:ahLst/>
              <a:cxnLst/>
              <a:rect l="l" t="t" r="r" b="b"/>
              <a:pathLst>
                <a:path w="252095" h="372745">
                  <a:moveTo>
                    <a:pt x="0" y="99186"/>
                  </a:moveTo>
                  <a:lnTo>
                    <a:pt x="76752" y="22434"/>
                  </a:lnTo>
                  <a:lnTo>
                    <a:pt x="185312" y="0"/>
                  </a:lnTo>
                  <a:lnTo>
                    <a:pt x="252047" y="293948"/>
                  </a:lnTo>
                  <a:lnTo>
                    <a:pt x="182827" y="372628"/>
                  </a:lnTo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729982" y="3122606"/>
              <a:ext cx="67310" cy="76200"/>
            </a:xfrm>
            <a:custGeom>
              <a:avLst/>
              <a:gdLst/>
              <a:ahLst/>
              <a:cxnLst/>
              <a:rect l="l" t="t" r="r" b="b"/>
              <a:pathLst>
                <a:path w="67309" h="76200">
                  <a:moveTo>
                    <a:pt x="66725" y="0"/>
                  </a:moveTo>
                  <a:lnTo>
                    <a:pt x="0" y="76175"/>
                  </a:lnTo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611393" y="3194737"/>
              <a:ext cx="185420" cy="330835"/>
            </a:xfrm>
            <a:custGeom>
              <a:avLst/>
              <a:gdLst/>
              <a:ahLst/>
              <a:cxnLst/>
              <a:rect l="l" t="t" r="r" b="b"/>
              <a:pathLst>
                <a:path w="185420" h="330835">
                  <a:moveTo>
                    <a:pt x="124001" y="0"/>
                  </a:moveTo>
                  <a:lnTo>
                    <a:pt x="0" y="27056"/>
                  </a:lnTo>
                  <a:lnTo>
                    <a:pt x="57918" y="330454"/>
                  </a:lnTo>
                  <a:lnTo>
                    <a:pt x="185312" y="302973"/>
                  </a:lnTo>
                  <a:lnTo>
                    <a:pt x="124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611393" y="3194738"/>
              <a:ext cx="185420" cy="330835"/>
            </a:xfrm>
            <a:custGeom>
              <a:avLst/>
              <a:gdLst/>
              <a:ahLst/>
              <a:cxnLst/>
              <a:rect l="l" t="t" r="r" b="b"/>
              <a:pathLst>
                <a:path w="185420" h="330835">
                  <a:moveTo>
                    <a:pt x="0" y="27055"/>
                  </a:moveTo>
                  <a:lnTo>
                    <a:pt x="124001" y="0"/>
                  </a:lnTo>
                  <a:lnTo>
                    <a:pt x="185312" y="302973"/>
                  </a:lnTo>
                  <a:lnTo>
                    <a:pt x="57918" y="330453"/>
                  </a:lnTo>
                  <a:lnTo>
                    <a:pt x="0" y="27055"/>
                  </a:lnTo>
                  <a:close/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9796704" y="3416559"/>
              <a:ext cx="67310" cy="81280"/>
            </a:xfrm>
            <a:custGeom>
              <a:avLst/>
              <a:gdLst/>
              <a:ahLst/>
              <a:cxnLst/>
              <a:rect l="l" t="t" r="r" b="b"/>
              <a:pathLst>
                <a:path w="67309" h="81279">
                  <a:moveTo>
                    <a:pt x="66735" y="0"/>
                  </a:moveTo>
                  <a:lnTo>
                    <a:pt x="0" y="81155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796704" y="3416559"/>
              <a:ext cx="67310" cy="81280"/>
            </a:xfrm>
            <a:custGeom>
              <a:avLst/>
              <a:gdLst/>
              <a:ahLst/>
              <a:cxnLst/>
              <a:rect l="l" t="t" r="r" b="b"/>
              <a:pathLst>
                <a:path w="67309" h="81279">
                  <a:moveTo>
                    <a:pt x="66735" y="0"/>
                  </a:moveTo>
                  <a:lnTo>
                    <a:pt x="0" y="81155"/>
                  </a:lnTo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338649" y="2814234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355278" y="0"/>
                  </a:moveTo>
                  <a:lnTo>
                    <a:pt x="0" y="0"/>
                  </a:lnTo>
                  <a:lnTo>
                    <a:pt x="0" y="355278"/>
                  </a:lnTo>
                  <a:lnTo>
                    <a:pt x="355278" y="355278"/>
                  </a:lnTo>
                  <a:lnTo>
                    <a:pt x="355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9338649" y="2814234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0" y="355278"/>
                  </a:moveTo>
                  <a:lnTo>
                    <a:pt x="355278" y="355278"/>
                  </a:lnTo>
                  <a:lnTo>
                    <a:pt x="355278" y="0"/>
                  </a:lnTo>
                  <a:lnTo>
                    <a:pt x="0" y="0"/>
                  </a:lnTo>
                  <a:lnTo>
                    <a:pt x="0" y="355278"/>
                  </a:lnTo>
                  <a:close/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38644" y="2722260"/>
              <a:ext cx="438784" cy="447675"/>
            </a:xfrm>
            <a:custGeom>
              <a:avLst/>
              <a:gdLst/>
              <a:ahLst/>
              <a:cxnLst/>
              <a:rect l="l" t="t" r="r" b="b"/>
              <a:pathLst>
                <a:path w="438784" h="447675">
                  <a:moveTo>
                    <a:pt x="438230" y="0"/>
                  </a:moveTo>
                  <a:lnTo>
                    <a:pt x="83821" y="0"/>
                  </a:lnTo>
                  <a:lnTo>
                    <a:pt x="0" y="91975"/>
                  </a:lnTo>
                  <a:lnTo>
                    <a:pt x="355278" y="91975"/>
                  </a:lnTo>
                  <a:lnTo>
                    <a:pt x="355278" y="447253"/>
                  </a:lnTo>
                  <a:lnTo>
                    <a:pt x="438230" y="352604"/>
                  </a:lnTo>
                  <a:lnTo>
                    <a:pt x="4382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9338645" y="2722259"/>
              <a:ext cx="438784" cy="447675"/>
            </a:xfrm>
            <a:custGeom>
              <a:avLst/>
              <a:gdLst/>
              <a:ahLst/>
              <a:cxnLst/>
              <a:rect l="l" t="t" r="r" b="b"/>
              <a:pathLst>
                <a:path w="438784" h="447675">
                  <a:moveTo>
                    <a:pt x="355278" y="447254"/>
                  </a:moveTo>
                  <a:lnTo>
                    <a:pt x="438229" y="352603"/>
                  </a:lnTo>
                  <a:lnTo>
                    <a:pt x="438229" y="0"/>
                  </a:lnTo>
                  <a:lnTo>
                    <a:pt x="83820" y="0"/>
                  </a:lnTo>
                  <a:lnTo>
                    <a:pt x="0" y="91975"/>
                  </a:lnTo>
                  <a:lnTo>
                    <a:pt x="355278" y="91975"/>
                  </a:lnTo>
                  <a:lnTo>
                    <a:pt x="355278" y="447254"/>
                  </a:lnTo>
                  <a:close/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693923" y="2722262"/>
              <a:ext cx="83185" cy="92075"/>
            </a:xfrm>
            <a:custGeom>
              <a:avLst/>
              <a:gdLst/>
              <a:ahLst/>
              <a:cxnLst/>
              <a:rect l="l" t="t" r="r" b="b"/>
              <a:pathLst>
                <a:path w="83184" h="92075">
                  <a:moveTo>
                    <a:pt x="82951" y="0"/>
                  </a:moveTo>
                  <a:lnTo>
                    <a:pt x="0" y="91975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9693923" y="2722262"/>
              <a:ext cx="83185" cy="92075"/>
            </a:xfrm>
            <a:custGeom>
              <a:avLst/>
              <a:gdLst/>
              <a:ahLst/>
              <a:cxnLst/>
              <a:rect l="l" t="t" r="r" b="b"/>
              <a:pathLst>
                <a:path w="83184" h="92075">
                  <a:moveTo>
                    <a:pt x="0" y="91975"/>
                  </a:moveTo>
                  <a:lnTo>
                    <a:pt x="82951" y="0"/>
                  </a:lnTo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9434547" y="2425853"/>
              <a:ext cx="198120" cy="355600"/>
            </a:xfrm>
            <a:custGeom>
              <a:avLst/>
              <a:gdLst/>
              <a:ahLst/>
              <a:cxnLst/>
              <a:rect l="l" t="t" r="r" b="b"/>
              <a:pathLst>
                <a:path w="198120" h="355600">
                  <a:moveTo>
                    <a:pt x="197531" y="0"/>
                  </a:moveTo>
                  <a:lnTo>
                    <a:pt x="0" y="0"/>
                  </a:lnTo>
                  <a:lnTo>
                    <a:pt x="0" y="355278"/>
                  </a:lnTo>
                  <a:lnTo>
                    <a:pt x="197531" y="355278"/>
                  </a:lnTo>
                  <a:lnTo>
                    <a:pt x="1975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434547" y="2425853"/>
              <a:ext cx="198120" cy="355600"/>
            </a:xfrm>
            <a:custGeom>
              <a:avLst/>
              <a:gdLst/>
              <a:ahLst/>
              <a:cxnLst/>
              <a:rect l="l" t="t" r="r" b="b"/>
              <a:pathLst>
                <a:path w="198120" h="355600">
                  <a:moveTo>
                    <a:pt x="0" y="355278"/>
                  </a:moveTo>
                  <a:lnTo>
                    <a:pt x="197531" y="355278"/>
                  </a:lnTo>
                  <a:lnTo>
                    <a:pt x="197531" y="0"/>
                  </a:lnTo>
                  <a:lnTo>
                    <a:pt x="0" y="0"/>
                  </a:lnTo>
                  <a:lnTo>
                    <a:pt x="0" y="355278"/>
                  </a:lnTo>
                  <a:close/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434542" y="2333877"/>
              <a:ext cx="272415" cy="447675"/>
            </a:xfrm>
            <a:custGeom>
              <a:avLst/>
              <a:gdLst/>
              <a:ahLst/>
              <a:cxnLst/>
              <a:rect l="l" t="t" r="r" b="b"/>
              <a:pathLst>
                <a:path w="272415" h="447675">
                  <a:moveTo>
                    <a:pt x="272006" y="0"/>
                  </a:moveTo>
                  <a:lnTo>
                    <a:pt x="84406" y="0"/>
                  </a:lnTo>
                  <a:lnTo>
                    <a:pt x="0" y="91975"/>
                  </a:lnTo>
                  <a:lnTo>
                    <a:pt x="197531" y="91975"/>
                  </a:lnTo>
                  <a:lnTo>
                    <a:pt x="197531" y="447254"/>
                  </a:lnTo>
                  <a:lnTo>
                    <a:pt x="272006" y="352604"/>
                  </a:lnTo>
                  <a:lnTo>
                    <a:pt x="2720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434543" y="2333878"/>
              <a:ext cx="272415" cy="447675"/>
            </a:xfrm>
            <a:custGeom>
              <a:avLst/>
              <a:gdLst/>
              <a:ahLst/>
              <a:cxnLst/>
              <a:rect l="l" t="t" r="r" b="b"/>
              <a:pathLst>
                <a:path w="272415" h="447675">
                  <a:moveTo>
                    <a:pt x="197531" y="447254"/>
                  </a:moveTo>
                  <a:lnTo>
                    <a:pt x="272005" y="352603"/>
                  </a:lnTo>
                  <a:lnTo>
                    <a:pt x="272005" y="0"/>
                  </a:lnTo>
                  <a:lnTo>
                    <a:pt x="84406" y="0"/>
                  </a:lnTo>
                  <a:lnTo>
                    <a:pt x="0" y="91975"/>
                  </a:lnTo>
                  <a:lnTo>
                    <a:pt x="197531" y="91975"/>
                  </a:lnTo>
                  <a:lnTo>
                    <a:pt x="197531" y="447254"/>
                  </a:lnTo>
                  <a:close/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632074" y="2333880"/>
              <a:ext cx="74930" cy="92075"/>
            </a:xfrm>
            <a:custGeom>
              <a:avLst/>
              <a:gdLst/>
              <a:ahLst/>
              <a:cxnLst/>
              <a:rect l="l" t="t" r="r" b="b"/>
              <a:pathLst>
                <a:path w="74929" h="92075">
                  <a:moveTo>
                    <a:pt x="74474" y="0"/>
                  </a:moveTo>
                  <a:lnTo>
                    <a:pt x="0" y="91975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632074" y="2333880"/>
              <a:ext cx="74930" cy="92075"/>
            </a:xfrm>
            <a:custGeom>
              <a:avLst/>
              <a:gdLst/>
              <a:ahLst/>
              <a:cxnLst/>
              <a:rect l="l" t="t" r="r" b="b"/>
              <a:pathLst>
                <a:path w="74929" h="92075">
                  <a:moveTo>
                    <a:pt x="0" y="91975"/>
                  </a:moveTo>
                  <a:lnTo>
                    <a:pt x="74474" y="0"/>
                  </a:lnTo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735406" y="2768252"/>
              <a:ext cx="637540" cy="213995"/>
            </a:xfrm>
            <a:custGeom>
              <a:avLst/>
              <a:gdLst/>
              <a:ahLst/>
              <a:cxnLst/>
              <a:rect l="l" t="t" r="r" b="b"/>
              <a:pathLst>
                <a:path w="637540" h="213994">
                  <a:moveTo>
                    <a:pt x="637357" y="0"/>
                  </a:moveTo>
                  <a:lnTo>
                    <a:pt x="78878" y="0"/>
                  </a:lnTo>
                  <a:lnTo>
                    <a:pt x="0" y="78888"/>
                  </a:lnTo>
                  <a:lnTo>
                    <a:pt x="564932" y="213455"/>
                  </a:lnTo>
                  <a:lnTo>
                    <a:pt x="637357" y="141030"/>
                  </a:lnTo>
                  <a:lnTo>
                    <a:pt x="6373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735406" y="2768253"/>
              <a:ext cx="637540" cy="213995"/>
            </a:xfrm>
            <a:custGeom>
              <a:avLst/>
              <a:gdLst/>
              <a:ahLst/>
              <a:cxnLst/>
              <a:rect l="l" t="t" r="r" b="b"/>
              <a:pathLst>
                <a:path w="637540" h="213994">
                  <a:moveTo>
                    <a:pt x="564933" y="213454"/>
                  </a:moveTo>
                  <a:lnTo>
                    <a:pt x="637357" y="141030"/>
                  </a:lnTo>
                  <a:lnTo>
                    <a:pt x="637357" y="0"/>
                  </a:lnTo>
                  <a:lnTo>
                    <a:pt x="78878" y="0"/>
                  </a:lnTo>
                  <a:lnTo>
                    <a:pt x="0" y="78887"/>
                  </a:lnTo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300339" y="2768252"/>
              <a:ext cx="73025" cy="79375"/>
            </a:xfrm>
            <a:custGeom>
              <a:avLst/>
              <a:gdLst/>
              <a:ahLst/>
              <a:cxnLst/>
              <a:rect l="l" t="t" r="r" b="b"/>
              <a:pathLst>
                <a:path w="73025" h="79375">
                  <a:moveTo>
                    <a:pt x="72424" y="0"/>
                  </a:moveTo>
                  <a:lnTo>
                    <a:pt x="0" y="793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300339" y="2768252"/>
              <a:ext cx="73025" cy="79375"/>
            </a:xfrm>
            <a:custGeom>
              <a:avLst/>
              <a:gdLst/>
              <a:ahLst/>
              <a:cxnLst/>
              <a:rect l="l" t="t" r="r" b="b"/>
              <a:pathLst>
                <a:path w="73025" h="79375">
                  <a:moveTo>
                    <a:pt x="0" y="79350"/>
                  </a:moveTo>
                  <a:lnTo>
                    <a:pt x="72423" y="0"/>
                  </a:lnTo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735875" y="2847602"/>
              <a:ext cx="564515" cy="134620"/>
            </a:xfrm>
            <a:custGeom>
              <a:avLst/>
              <a:gdLst/>
              <a:ahLst/>
              <a:cxnLst/>
              <a:rect l="l" t="t" r="r" b="b"/>
              <a:pathLst>
                <a:path w="564515" h="134619">
                  <a:moveTo>
                    <a:pt x="564460" y="0"/>
                  </a:moveTo>
                  <a:lnTo>
                    <a:pt x="0" y="0"/>
                  </a:lnTo>
                  <a:lnTo>
                    <a:pt x="0" y="134103"/>
                  </a:lnTo>
                  <a:lnTo>
                    <a:pt x="564460" y="134103"/>
                  </a:lnTo>
                  <a:lnTo>
                    <a:pt x="564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735875" y="2847602"/>
              <a:ext cx="564515" cy="134620"/>
            </a:xfrm>
            <a:custGeom>
              <a:avLst/>
              <a:gdLst/>
              <a:ahLst/>
              <a:cxnLst/>
              <a:rect l="l" t="t" r="r" b="b"/>
              <a:pathLst>
                <a:path w="564515" h="134619">
                  <a:moveTo>
                    <a:pt x="0" y="134103"/>
                  </a:moveTo>
                  <a:lnTo>
                    <a:pt x="564460" y="134103"/>
                  </a:lnTo>
                  <a:lnTo>
                    <a:pt x="564460" y="0"/>
                  </a:lnTo>
                  <a:lnTo>
                    <a:pt x="0" y="0"/>
                  </a:lnTo>
                  <a:lnTo>
                    <a:pt x="0" y="134103"/>
                  </a:lnTo>
                  <a:close/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805725" y="3459391"/>
              <a:ext cx="80010" cy="80010"/>
            </a:xfrm>
            <a:custGeom>
              <a:avLst/>
              <a:gdLst/>
              <a:ahLst/>
              <a:cxnLst/>
              <a:rect l="l" t="t" r="r" b="b"/>
              <a:pathLst>
                <a:path w="80009" h="80010">
                  <a:moveTo>
                    <a:pt x="0" y="79804"/>
                  </a:moveTo>
                  <a:lnTo>
                    <a:pt x="79794" y="0"/>
                  </a:lnTo>
                </a:path>
              </a:pathLst>
            </a:custGeom>
            <a:ln w="94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6845300" y="4165600"/>
            <a:ext cx="34163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5080" indent="-393700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Compute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position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25" dirty="0">
                <a:latin typeface="Arial"/>
                <a:cs typeface="Arial"/>
              </a:rPr>
              <a:t> objects </a:t>
            </a:r>
            <a:r>
              <a:rPr sz="2000" b="1" dirty="0">
                <a:latin typeface="Arial"/>
                <a:cs typeface="Arial"/>
              </a:rPr>
              <a:t>relative</a:t>
            </a:r>
            <a:r>
              <a:rPr sz="2000" b="1" spc="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6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camera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187700" y="7835900"/>
            <a:ext cx="24288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marR="5080" indent="-584200">
              <a:lnSpc>
                <a:spcPct val="112500"/>
              </a:lnSpc>
              <a:spcBef>
                <a:spcPts val="100"/>
              </a:spcBef>
            </a:pPr>
            <a:r>
              <a:rPr sz="2000" b="1" spc="-10" dirty="0">
                <a:latin typeface="Arial"/>
                <a:cs typeface="Arial"/>
              </a:rPr>
              <a:t>Project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objects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onto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9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screen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3168822" y="5877902"/>
            <a:ext cx="2382520" cy="1538605"/>
            <a:chOff x="3168822" y="5877902"/>
            <a:chExt cx="2382520" cy="1538605"/>
          </a:xfrm>
        </p:grpSpPr>
        <p:sp>
          <p:nvSpPr>
            <p:cNvPr id="114" name="object 114"/>
            <p:cNvSpPr/>
            <p:nvPr/>
          </p:nvSpPr>
          <p:spPr>
            <a:xfrm>
              <a:off x="3187872" y="5896952"/>
              <a:ext cx="2344420" cy="1500505"/>
            </a:xfrm>
            <a:custGeom>
              <a:avLst/>
              <a:gdLst/>
              <a:ahLst/>
              <a:cxnLst/>
              <a:rect l="l" t="t" r="r" b="b"/>
              <a:pathLst>
                <a:path w="2344420" h="1500504">
                  <a:moveTo>
                    <a:pt x="0" y="0"/>
                  </a:moveTo>
                  <a:lnTo>
                    <a:pt x="2344060" y="0"/>
                  </a:lnTo>
                  <a:lnTo>
                    <a:pt x="2344060" y="1500173"/>
                  </a:lnTo>
                  <a:lnTo>
                    <a:pt x="0" y="150017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6A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096903" y="6877751"/>
              <a:ext cx="247015" cy="417195"/>
            </a:xfrm>
            <a:custGeom>
              <a:avLst/>
              <a:gdLst/>
              <a:ahLst/>
              <a:cxnLst/>
              <a:rect l="l" t="t" r="r" b="b"/>
              <a:pathLst>
                <a:path w="247014" h="417195">
                  <a:moveTo>
                    <a:pt x="0" y="92797"/>
                  </a:moveTo>
                  <a:lnTo>
                    <a:pt x="109244" y="56009"/>
                  </a:lnTo>
                  <a:lnTo>
                    <a:pt x="210485" y="381847"/>
                  </a:lnTo>
                  <a:lnTo>
                    <a:pt x="96223" y="416908"/>
                  </a:lnTo>
                  <a:lnTo>
                    <a:pt x="0" y="92797"/>
                  </a:lnTo>
                  <a:close/>
                </a:path>
                <a:path w="247014" h="417195">
                  <a:moveTo>
                    <a:pt x="0" y="92797"/>
                  </a:moveTo>
                  <a:lnTo>
                    <a:pt x="47505" y="37713"/>
                  </a:lnTo>
                  <a:lnTo>
                    <a:pt x="151997" y="0"/>
                  </a:lnTo>
                  <a:lnTo>
                    <a:pt x="246645" y="310225"/>
                  </a:lnTo>
                  <a:lnTo>
                    <a:pt x="210485" y="381847"/>
                  </a:lnTo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206145" y="6877751"/>
              <a:ext cx="43180" cy="56515"/>
            </a:xfrm>
            <a:custGeom>
              <a:avLst/>
              <a:gdLst/>
              <a:ahLst/>
              <a:cxnLst/>
              <a:rect l="l" t="t" r="r" b="b"/>
              <a:pathLst>
                <a:path w="43179" h="56515">
                  <a:moveTo>
                    <a:pt x="42753" y="0"/>
                  </a:moveTo>
                  <a:lnTo>
                    <a:pt x="0" y="56009"/>
                  </a:lnTo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126708" y="6630690"/>
              <a:ext cx="177800" cy="304165"/>
            </a:xfrm>
            <a:custGeom>
              <a:avLst/>
              <a:gdLst/>
              <a:ahLst/>
              <a:cxnLst/>
              <a:rect l="l" t="t" r="r" b="b"/>
              <a:pathLst>
                <a:path w="177800" h="304165">
                  <a:moveTo>
                    <a:pt x="68234" y="0"/>
                  </a:moveTo>
                  <a:lnTo>
                    <a:pt x="0" y="37955"/>
                  </a:lnTo>
                  <a:lnTo>
                    <a:pt x="20660" y="304033"/>
                  </a:lnTo>
                  <a:lnTo>
                    <a:pt x="86439" y="271398"/>
                  </a:lnTo>
                  <a:lnTo>
                    <a:pt x="177319" y="14483"/>
                  </a:lnTo>
                  <a:lnTo>
                    <a:pt x="68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126708" y="6630690"/>
              <a:ext cx="177800" cy="304165"/>
            </a:xfrm>
            <a:custGeom>
              <a:avLst/>
              <a:gdLst/>
              <a:ahLst/>
              <a:cxnLst/>
              <a:rect l="l" t="t" r="r" b="b"/>
              <a:pathLst>
                <a:path w="177800" h="304165">
                  <a:moveTo>
                    <a:pt x="0" y="37955"/>
                  </a:moveTo>
                  <a:lnTo>
                    <a:pt x="68234" y="0"/>
                  </a:lnTo>
                  <a:lnTo>
                    <a:pt x="177319" y="14483"/>
                  </a:lnTo>
                  <a:lnTo>
                    <a:pt x="86439" y="271398"/>
                  </a:lnTo>
                  <a:lnTo>
                    <a:pt x="20660" y="304033"/>
                  </a:lnTo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032751" y="6668642"/>
              <a:ext cx="201295" cy="266700"/>
            </a:xfrm>
            <a:custGeom>
              <a:avLst/>
              <a:gdLst/>
              <a:ahLst/>
              <a:cxnLst/>
              <a:rect l="l" t="t" r="r" b="b"/>
              <a:pathLst>
                <a:path w="201295" h="266700">
                  <a:moveTo>
                    <a:pt x="93957" y="0"/>
                  </a:moveTo>
                  <a:lnTo>
                    <a:pt x="0" y="239337"/>
                  </a:lnTo>
                  <a:lnTo>
                    <a:pt x="114617" y="266085"/>
                  </a:lnTo>
                  <a:lnTo>
                    <a:pt x="200988" y="18461"/>
                  </a:lnTo>
                  <a:lnTo>
                    <a:pt x="939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032751" y="6668642"/>
              <a:ext cx="201295" cy="266700"/>
            </a:xfrm>
            <a:custGeom>
              <a:avLst/>
              <a:gdLst/>
              <a:ahLst/>
              <a:cxnLst/>
              <a:rect l="l" t="t" r="r" b="b"/>
              <a:pathLst>
                <a:path w="201295" h="266700">
                  <a:moveTo>
                    <a:pt x="200988" y="18462"/>
                  </a:moveTo>
                  <a:lnTo>
                    <a:pt x="93957" y="0"/>
                  </a:lnTo>
                  <a:lnTo>
                    <a:pt x="0" y="239338"/>
                  </a:lnTo>
                  <a:lnTo>
                    <a:pt x="114618" y="266085"/>
                  </a:lnTo>
                  <a:lnTo>
                    <a:pt x="200988" y="18462"/>
                  </a:lnTo>
                  <a:close/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233743" y="6645175"/>
              <a:ext cx="70485" cy="42545"/>
            </a:xfrm>
            <a:custGeom>
              <a:avLst/>
              <a:gdLst/>
              <a:ahLst/>
              <a:cxnLst/>
              <a:rect l="l" t="t" r="r" b="b"/>
              <a:pathLst>
                <a:path w="70485" h="42545">
                  <a:moveTo>
                    <a:pt x="70280" y="0"/>
                  </a:moveTo>
                  <a:lnTo>
                    <a:pt x="0" y="41927"/>
                  </a:lnTo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428708" y="6891012"/>
              <a:ext cx="172085" cy="405130"/>
            </a:xfrm>
            <a:custGeom>
              <a:avLst/>
              <a:gdLst/>
              <a:ahLst/>
              <a:cxnLst/>
              <a:rect l="l" t="t" r="r" b="b"/>
              <a:pathLst>
                <a:path w="172085" h="405129">
                  <a:moveTo>
                    <a:pt x="0" y="72698"/>
                  </a:moveTo>
                  <a:lnTo>
                    <a:pt x="56592" y="4714"/>
                  </a:lnTo>
                  <a:lnTo>
                    <a:pt x="171604" y="0"/>
                  </a:lnTo>
                  <a:lnTo>
                    <a:pt x="171604" y="342421"/>
                  </a:lnTo>
                  <a:lnTo>
                    <a:pt x="109411" y="404615"/>
                  </a:lnTo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425646" y="6956828"/>
              <a:ext cx="113030" cy="347345"/>
            </a:xfrm>
            <a:custGeom>
              <a:avLst/>
              <a:gdLst/>
              <a:ahLst/>
              <a:cxnLst/>
              <a:rect l="l" t="t" r="r" b="b"/>
              <a:pathLst>
                <a:path w="113029" h="347345">
                  <a:moveTo>
                    <a:pt x="112473" y="0"/>
                  </a:moveTo>
                  <a:lnTo>
                    <a:pt x="3061" y="6882"/>
                  </a:lnTo>
                  <a:lnTo>
                    <a:pt x="0" y="347129"/>
                  </a:lnTo>
                  <a:lnTo>
                    <a:pt x="112473" y="338799"/>
                  </a:lnTo>
                  <a:lnTo>
                    <a:pt x="112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425646" y="6956829"/>
              <a:ext cx="113030" cy="347345"/>
            </a:xfrm>
            <a:custGeom>
              <a:avLst/>
              <a:gdLst/>
              <a:ahLst/>
              <a:cxnLst/>
              <a:rect l="l" t="t" r="r" b="b"/>
              <a:pathLst>
                <a:path w="113029" h="347345">
                  <a:moveTo>
                    <a:pt x="3061" y="6881"/>
                  </a:moveTo>
                  <a:lnTo>
                    <a:pt x="112473" y="0"/>
                  </a:lnTo>
                  <a:lnTo>
                    <a:pt x="112473" y="338798"/>
                  </a:lnTo>
                  <a:lnTo>
                    <a:pt x="0" y="347128"/>
                  </a:lnTo>
                  <a:lnTo>
                    <a:pt x="3061" y="6881"/>
                  </a:lnTo>
                  <a:close/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382256" y="6622713"/>
              <a:ext cx="202565" cy="299085"/>
            </a:xfrm>
            <a:custGeom>
              <a:avLst/>
              <a:gdLst/>
              <a:ahLst/>
              <a:cxnLst/>
              <a:rect l="l" t="t" r="r" b="b"/>
              <a:pathLst>
                <a:path w="202564" h="299084">
                  <a:moveTo>
                    <a:pt x="148625" y="0"/>
                  </a:moveTo>
                  <a:lnTo>
                    <a:pt x="61557" y="17992"/>
                  </a:lnTo>
                  <a:lnTo>
                    <a:pt x="0" y="79549"/>
                  </a:lnTo>
                  <a:lnTo>
                    <a:pt x="146631" y="298857"/>
                  </a:lnTo>
                  <a:lnTo>
                    <a:pt x="202148" y="235754"/>
                  </a:lnTo>
                  <a:lnTo>
                    <a:pt x="1486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382256" y="6622713"/>
              <a:ext cx="202565" cy="299085"/>
            </a:xfrm>
            <a:custGeom>
              <a:avLst/>
              <a:gdLst/>
              <a:ahLst/>
              <a:cxnLst/>
              <a:rect l="l" t="t" r="r" b="b"/>
              <a:pathLst>
                <a:path w="202564" h="299084">
                  <a:moveTo>
                    <a:pt x="0" y="79549"/>
                  </a:moveTo>
                  <a:lnTo>
                    <a:pt x="61557" y="17992"/>
                  </a:lnTo>
                  <a:lnTo>
                    <a:pt x="148625" y="0"/>
                  </a:lnTo>
                  <a:lnTo>
                    <a:pt x="202148" y="235754"/>
                  </a:lnTo>
                  <a:lnTo>
                    <a:pt x="146631" y="298857"/>
                  </a:lnTo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477369" y="6622712"/>
              <a:ext cx="53975" cy="61594"/>
            </a:xfrm>
            <a:custGeom>
              <a:avLst/>
              <a:gdLst/>
              <a:ahLst/>
              <a:cxnLst/>
              <a:rect l="l" t="t" r="r" b="b"/>
              <a:pathLst>
                <a:path w="53975" h="61595">
                  <a:moveTo>
                    <a:pt x="53515" y="0"/>
                  </a:moveTo>
                  <a:lnTo>
                    <a:pt x="0" y="61094"/>
                  </a:lnTo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382256" y="6680564"/>
              <a:ext cx="149225" cy="265430"/>
            </a:xfrm>
            <a:custGeom>
              <a:avLst/>
              <a:gdLst/>
              <a:ahLst/>
              <a:cxnLst/>
              <a:rect l="l" t="t" r="r" b="b"/>
              <a:pathLst>
                <a:path w="149225" h="265429">
                  <a:moveTo>
                    <a:pt x="99452" y="0"/>
                  </a:moveTo>
                  <a:lnTo>
                    <a:pt x="0" y="21699"/>
                  </a:lnTo>
                  <a:lnTo>
                    <a:pt x="46452" y="265031"/>
                  </a:lnTo>
                  <a:lnTo>
                    <a:pt x="148625" y="242991"/>
                  </a:lnTo>
                  <a:lnTo>
                    <a:pt x="99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382256" y="6680564"/>
              <a:ext cx="149225" cy="265430"/>
            </a:xfrm>
            <a:custGeom>
              <a:avLst/>
              <a:gdLst/>
              <a:ahLst/>
              <a:cxnLst/>
              <a:rect l="l" t="t" r="r" b="b"/>
              <a:pathLst>
                <a:path w="149225" h="265429">
                  <a:moveTo>
                    <a:pt x="0" y="21698"/>
                  </a:moveTo>
                  <a:lnTo>
                    <a:pt x="99452" y="0"/>
                  </a:lnTo>
                  <a:lnTo>
                    <a:pt x="148625" y="242992"/>
                  </a:lnTo>
                  <a:lnTo>
                    <a:pt x="46452" y="265031"/>
                  </a:lnTo>
                  <a:lnTo>
                    <a:pt x="0" y="21698"/>
                  </a:lnTo>
                  <a:close/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530880" y="6858469"/>
              <a:ext cx="53975" cy="65405"/>
            </a:xfrm>
            <a:custGeom>
              <a:avLst/>
              <a:gdLst/>
              <a:ahLst/>
              <a:cxnLst/>
              <a:rect l="l" t="t" r="r" b="b"/>
              <a:pathLst>
                <a:path w="53975" h="65404">
                  <a:moveTo>
                    <a:pt x="53523" y="0"/>
                  </a:moveTo>
                  <a:lnTo>
                    <a:pt x="0" y="65088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530880" y="6858469"/>
              <a:ext cx="53975" cy="65405"/>
            </a:xfrm>
            <a:custGeom>
              <a:avLst/>
              <a:gdLst/>
              <a:ahLst/>
              <a:cxnLst/>
              <a:rect l="l" t="t" r="r" b="b"/>
              <a:pathLst>
                <a:path w="53975" h="65404">
                  <a:moveTo>
                    <a:pt x="53523" y="0"/>
                  </a:moveTo>
                  <a:lnTo>
                    <a:pt x="0" y="65088"/>
                  </a:lnTo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672340" y="6327660"/>
              <a:ext cx="511809" cy="171450"/>
            </a:xfrm>
            <a:custGeom>
              <a:avLst/>
              <a:gdLst/>
              <a:ahLst/>
              <a:cxnLst/>
              <a:rect l="l" t="t" r="r" b="b"/>
              <a:pathLst>
                <a:path w="511810" h="171450">
                  <a:moveTo>
                    <a:pt x="453098" y="171195"/>
                  </a:moveTo>
                  <a:lnTo>
                    <a:pt x="511184" y="113109"/>
                  </a:lnTo>
                  <a:lnTo>
                    <a:pt x="511184" y="0"/>
                  </a:lnTo>
                  <a:lnTo>
                    <a:pt x="63269" y="0"/>
                  </a:lnTo>
                  <a:lnTo>
                    <a:pt x="0" y="63269"/>
                  </a:lnTo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672720" y="6391299"/>
              <a:ext cx="452755" cy="107950"/>
            </a:xfrm>
            <a:custGeom>
              <a:avLst/>
              <a:gdLst/>
              <a:ahLst/>
              <a:cxnLst/>
              <a:rect l="l" t="t" r="r" b="b"/>
              <a:pathLst>
                <a:path w="452754" h="107950">
                  <a:moveTo>
                    <a:pt x="452719" y="0"/>
                  </a:moveTo>
                  <a:lnTo>
                    <a:pt x="0" y="0"/>
                  </a:lnTo>
                  <a:lnTo>
                    <a:pt x="0" y="107554"/>
                  </a:lnTo>
                  <a:lnTo>
                    <a:pt x="452719" y="107554"/>
                  </a:lnTo>
                  <a:lnTo>
                    <a:pt x="452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672720" y="6391299"/>
              <a:ext cx="452755" cy="107950"/>
            </a:xfrm>
            <a:custGeom>
              <a:avLst/>
              <a:gdLst/>
              <a:ahLst/>
              <a:cxnLst/>
              <a:rect l="l" t="t" r="r" b="b"/>
              <a:pathLst>
                <a:path w="452754" h="107950">
                  <a:moveTo>
                    <a:pt x="0" y="107554"/>
                  </a:moveTo>
                  <a:lnTo>
                    <a:pt x="452719" y="107554"/>
                  </a:lnTo>
                  <a:lnTo>
                    <a:pt x="452719" y="0"/>
                  </a:lnTo>
                  <a:lnTo>
                    <a:pt x="0" y="0"/>
                  </a:lnTo>
                  <a:lnTo>
                    <a:pt x="0" y="107554"/>
                  </a:lnTo>
                  <a:close/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125438" y="6327662"/>
              <a:ext cx="58419" cy="64135"/>
            </a:xfrm>
            <a:custGeom>
              <a:avLst/>
              <a:gdLst/>
              <a:ahLst/>
              <a:cxnLst/>
              <a:rect l="l" t="t" r="r" b="b"/>
              <a:pathLst>
                <a:path w="58420" h="64135">
                  <a:moveTo>
                    <a:pt x="58085" y="0"/>
                  </a:moveTo>
                  <a:lnTo>
                    <a:pt x="0" y="6364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125438" y="6327662"/>
              <a:ext cx="58419" cy="64135"/>
            </a:xfrm>
            <a:custGeom>
              <a:avLst/>
              <a:gdLst/>
              <a:ahLst/>
              <a:cxnLst/>
              <a:rect l="l" t="t" r="r" b="b"/>
              <a:pathLst>
                <a:path w="58420" h="64135">
                  <a:moveTo>
                    <a:pt x="0" y="63641"/>
                  </a:moveTo>
                  <a:lnTo>
                    <a:pt x="58085" y="0"/>
                  </a:lnTo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163509" y="6375391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5">
                  <a:moveTo>
                    <a:pt x="284942" y="0"/>
                  </a:moveTo>
                  <a:lnTo>
                    <a:pt x="0" y="0"/>
                  </a:lnTo>
                  <a:lnTo>
                    <a:pt x="0" y="284942"/>
                  </a:lnTo>
                  <a:lnTo>
                    <a:pt x="284942" y="284942"/>
                  </a:lnTo>
                  <a:lnTo>
                    <a:pt x="2849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163509" y="6375391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5">
                  <a:moveTo>
                    <a:pt x="0" y="284942"/>
                  </a:moveTo>
                  <a:lnTo>
                    <a:pt x="284942" y="284942"/>
                  </a:lnTo>
                  <a:lnTo>
                    <a:pt x="284942" y="0"/>
                  </a:lnTo>
                  <a:lnTo>
                    <a:pt x="0" y="0"/>
                  </a:lnTo>
                  <a:lnTo>
                    <a:pt x="0" y="284942"/>
                  </a:lnTo>
                  <a:close/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163505" y="6301625"/>
              <a:ext cx="351790" cy="358775"/>
            </a:xfrm>
            <a:custGeom>
              <a:avLst/>
              <a:gdLst/>
              <a:ahLst/>
              <a:cxnLst/>
              <a:rect l="l" t="t" r="r" b="b"/>
              <a:pathLst>
                <a:path w="351789" h="358775">
                  <a:moveTo>
                    <a:pt x="351471" y="0"/>
                  </a:moveTo>
                  <a:lnTo>
                    <a:pt x="67226" y="0"/>
                  </a:lnTo>
                  <a:lnTo>
                    <a:pt x="0" y="73766"/>
                  </a:lnTo>
                  <a:lnTo>
                    <a:pt x="284942" y="73766"/>
                  </a:lnTo>
                  <a:lnTo>
                    <a:pt x="284942" y="358708"/>
                  </a:lnTo>
                  <a:lnTo>
                    <a:pt x="351471" y="282797"/>
                  </a:lnTo>
                  <a:lnTo>
                    <a:pt x="351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163505" y="6301625"/>
              <a:ext cx="351790" cy="358775"/>
            </a:xfrm>
            <a:custGeom>
              <a:avLst/>
              <a:gdLst/>
              <a:ahLst/>
              <a:cxnLst/>
              <a:rect l="l" t="t" r="r" b="b"/>
              <a:pathLst>
                <a:path w="351789" h="358775">
                  <a:moveTo>
                    <a:pt x="284942" y="358709"/>
                  </a:moveTo>
                  <a:lnTo>
                    <a:pt x="351471" y="282797"/>
                  </a:lnTo>
                  <a:lnTo>
                    <a:pt x="351471" y="0"/>
                  </a:lnTo>
                  <a:lnTo>
                    <a:pt x="67226" y="0"/>
                  </a:lnTo>
                  <a:lnTo>
                    <a:pt x="0" y="73766"/>
                  </a:lnTo>
                  <a:lnTo>
                    <a:pt x="284942" y="73766"/>
                  </a:lnTo>
                  <a:lnTo>
                    <a:pt x="284942" y="358709"/>
                  </a:lnTo>
                  <a:close/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448447" y="6301627"/>
              <a:ext cx="66675" cy="74295"/>
            </a:xfrm>
            <a:custGeom>
              <a:avLst/>
              <a:gdLst/>
              <a:ahLst/>
              <a:cxnLst/>
              <a:rect l="l" t="t" r="r" b="b"/>
              <a:pathLst>
                <a:path w="66675" h="74295">
                  <a:moveTo>
                    <a:pt x="66528" y="0"/>
                  </a:moveTo>
                  <a:lnTo>
                    <a:pt x="0" y="7376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448447" y="6301627"/>
              <a:ext cx="66675" cy="74295"/>
            </a:xfrm>
            <a:custGeom>
              <a:avLst/>
              <a:gdLst/>
              <a:ahLst/>
              <a:cxnLst/>
              <a:rect l="l" t="t" r="r" b="b"/>
              <a:pathLst>
                <a:path w="66675" h="74295">
                  <a:moveTo>
                    <a:pt x="0" y="73766"/>
                  </a:moveTo>
                  <a:lnTo>
                    <a:pt x="66528" y="0"/>
                  </a:lnTo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240421" y="6063899"/>
              <a:ext cx="158750" cy="285115"/>
            </a:xfrm>
            <a:custGeom>
              <a:avLst/>
              <a:gdLst/>
              <a:ahLst/>
              <a:cxnLst/>
              <a:rect l="l" t="t" r="r" b="b"/>
              <a:pathLst>
                <a:path w="158750" h="285114">
                  <a:moveTo>
                    <a:pt x="158424" y="0"/>
                  </a:moveTo>
                  <a:lnTo>
                    <a:pt x="0" y="0"/>
                  </a:lnTo>
                  <a:lnTo>
                    <a:pt x="0" y="284942"/>
                  </a:lnTo>
                  <a:lnTo>
                    <a:pt x="158424" y="284942"/>
                  </a:lnTo>
                  <a:lnTo>
                    <a:pt x="158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240421" y="6063899"/>
              <a:ext cx="158750" cy="285115"/>
            </a:xfrm>
            <a:custGeom>
              <a:avLst/>
              <a:gdLst/>
              <a:ahLst/>
              <a:cxnLst/>
              <a:rect l="l" t="t" r="r" b="b"/>
              <a:pathLst>
                <a:path w="158750" h="285114">
                  <a:moveTo>
                    <a:pt x="0" y="284942"/>
                  </a:moveTo>
                  <a:lnTo>
                    <a:pt x="158424" y="284942"/>
                  </a:lnTo>
                  <a:lnTo>
                    <a:pt x="158424" y="0"/>
                  </a:lnTo>
                  <a:lnTo>
                    <a:pt x="0" y="0"/>
                  </a:lnTo>
                  <a:lnTo>
                    <a:pt x="0" y="284942"/>
                  </a:lnTo>
                  <a:close/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240418" y="5990132"/>
              <a:ext cx="218440" cy="358775"/>
            </a:xfrm>
            <a:custGeom>
              <a:avLst/>
              <a:gdLst/>
              <a:ahLst/>
              <a:cxnLst/>
              <a:rect l="l" t="t" r="r" b="b"/>
              <a:pathLst>
                <a:path w="218439" h="358775">
                  <a:moveTo>
                    <a:pt x="218155" y="0"/>
                  </a:moveTo>
                  <a:lnTo>
                    <a:pt x="67696" y="0"/>
                  </a:lnTo>
                  <a:lnTo>
                    <a:pt x="0" y="73766"/>
                  </a:lnTo>
                  <a:lnTo>
                    <a:pt x="158424" y="73766"/>
                  </a:lnTo>
                  <a:lnTo>
                    <a:pt x="158424" y="358708"/>
                  </a:lnTo>
                  <a:lnTo>
                    <a:pt x="218155" y="282797"/>
                  </a:lnTo>
                  <a:lnTo>
                    <a:pt x="218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240418" y="5990132"/>
              <a:ext cx="218440" cy="358775"/>
            </a:xfrm>
            <a:custGeom>
              <a:avLst/>
              <a:gdLst/>
              <a:ahLst/>
              <a:cxnLst/>
              <a:rect l="l" t="t" r="r" b="b"/>
              <a:pathLst>
                <a:path w="218439" h="358775">
                  <a:moveTo>
                    <a:pt x="158424" y="358709"/>
                  </a:moveTo>
                  <a:lnTo>
                    <a:pt x="218155" y="282797"/>
                  </a:lnTo>
                  <a:lnTo>
                    <a:pt x="218155" y="0"/>
                  </a:lnTo>
                  <a:lnTo>
                    <a:pt x="67696" y="0"/>
                  </a:lnTo>
                  <a:lnTo>
                    <a:pt x="0" y="73766"/>
                  </a:lnTo>
                  <a:lnTo>
                    <a:pt x="158424" y="73766"/>
                  </a:lnTo>
                  <a:lnTo>
                    <a:pt x="158424" y="358709"/>
                  </a:lnTo>
                  <a:close/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398843" y="5990135"/>
              <a:ext cx="60325" cy="74295"/>
            </a:xfrm>
            <a:custGeom>
              <a:avLst/>
              <a:gdLst/>
              <a:ahLst/>
              <a:cxnLst/>
              <a:rect l="l" t="t" r="r" b="b"/>
              <a:pathLst>
                <a:path w="60325" h="74295">
                  <a:moveTo>
                    <a:pt x="59730" y="0"/>
                  </a:moveTo>
                  <a:lnTo>
                    <a:pt x="0" y="7376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398843" y="5990135"/>
              <a:ext cx="60325" cy="74295"/>
            </a:xfrm>
            <a:custGeom>
              <a:avLst/>
              <a:gdLst/>
              <a:ahLst/>
              <a:cxnLst/>
              <a:rect l="l" t="t" r="r" b="b"/>
              <a:pathLst>
                <a:path w="60325" h="74295">
                  <a:moveTo>
                    <a:pt x="0" y="73766"/>
                  </a:moveTo>
                  <a:lnTo>
                    <a:pt x="59730" y="0"/>
                  </a:lnTo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481718" y="6338512"/>
              <a:ext cx="511175" cy="171450"/>
            </a:xfrm>
            <a:custGeom>
              <a:avLst/>
              <a:gdLst/>
              <a:ahLst/>
              <a:cxnLst/>
              <a:rect l="l" t="t" r="r" b="b"/>
              <a:pathLst>
                <a:path w="511175" h="171450">
                  <a:moveTo>
                    <a:pt x="511177" y="0"/>
                  </a:moveTo>
                  <a:lnTo>
                    <a:pt x="63262" y="0"/>
                  </a:lnTo>
                  <a:lnTo>
                    <a:pt x="0" y="63270"/>
                  </a:lnTo>
                  <a:lnTo>
                    <a:pt x="453091" y="171194"/>
                  </a:lnTo>
                  <a:lnTo>
                    <a:pt x="511177" y="113110"/>
                  </a:lnTo>
                  <a:lnTo>
                    <a:pt x="5111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481718" y="6338511"/>
              <a:ext cx="511175" cy="171450"/>
            </a:xfrm>
            <a:custGeom>
              <a:avLst/>
              <a:gdLst/>
              <a:ahLst/>
              <a:cxnLst/>
              <a:rect l="l" t="t" r="r" b="b"/>
              <a:pathLst>
                <a:path w="511175" h="171450">
                  <a:moveTo>
                    <a:pt x="453090" y="171195"/>
                  </a:moveTo>
                  <a:lnTo>
                    <a:pt x="511176" y="113109"/>
                  </a:lnTo>
                  <a:lnTo>
                    <a:pt x="511176" y="0"/>
                  </a:lnTo>
                  <a:lnTo>
                    <a:pt x="63262" y="0"/>
                  </a:lnTo>
                  <a:lnTo>
                    <a:pt x="0" y="63269"/>
                  </a:lnTo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934809" y="6338512"/>
              <a:ext cx="58419" cy="64135"/>
            </a:xfrm>
            <a:custGeom>
              <a:avLst/>
              <a:gdLst/>
              <a:ahLst/>
              <a:cxnLst/>
              <a:rect l="l" t="t" r="r" b="b"/>
              <a:pathLst>
                <a:path w="58420" h="64135">
                  <a:moveTo>
                    <a:pt x="58085" y="0"/>
                  </a:moveTo>
                  <a:lnTo>
                    <a:pt x="0" y="6364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934809" y="6338512"/>
              <a:ext cx="58419" cy="64135"/>
            </a:xfrm>
            <a:custGeom>
              <a:avLst/>
              <a:gdLst/>
              <a:ahLst/>
              <a:cxnLst/>
              <a:rect l="l" t="t" r="r" b="b"/>
              <a:pathLst>
                <a:path w="58420" h="64135">
                  <a:moveTo>
                    <a:pt x="0" y="63641"/>
                  </a:moveTo>
                  <a:lnTo>
                    <a:pt x="58085" y="0"/>
                  </a:lnTo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482095" y="6402152"/>
              <a:ext cx="452755" cy="107950"/>
            </a:xfrm>
            <a:custGeom>
              <a:avLst/>
              <a:gdLst/>
              <a:ahLst/>
              <a:cxnLst/>
              <a:rect l="l" t="t" r="r" b="b"/>
              <a:pathLst>
                <a:path w="452754" h="107950">
                  <a:moveTo>
                    <a:pt x="452711" y="0"/>
                  </a:moveTo>
                  <a:lnTo>
                    <a:pt x="0" y="0"/>
                  </a:lnTo>
                  <a:lnTo>
                    <a:pt x="0" y="107554"/>
                  </a:lnTo>
                  <a:lnTo>
                    <a:pt x="452711" y="107554"/>
                  </a:lnTo>
                  <a:lnTo>
                    <a:pt x="4527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482095" y="6402152"/>
              <a:ext cx="452755" cy="107950"/>
            </a:xfrm>
            <a:custGeom>
              <a:avLst/>
              <a:gdLst/>
              <a:ahLst/>
              <a:cxnLst/>
              <a:rect l="l" t="t" r="r" b="b"/>
              <a:pathLst>
                <a:path w="452754" h="107950">
                  <a:moveTo>
                    <a:pt x="0" y="107554"/>
                  </a:moveTo>
                  <a:lnTo>
                    <a:pt x="452711" y="107554"/>
                  </a:lnTo>
                  <a:lnTo>
                    <a:pt x="452711" y="0"/>
                  </a:lnTo>
                  <a:lnTo>
                    <a:pt x="0" y="0"/>
                  </a:lnTo>
                  <a:lnTo>
                    <a:pt x="0" y="107554"/>
                  </a:lnTo>
                  <a:close/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538116" y="689282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4">
                  <a:moveTo>
                    <a:pt x="0" y="64005"/>
                  </a:moveTo>
                  <a:lnTo>
                    <a:pt x="63997" y="0"/>
                  </a:lnTo>
                </a:path>
              </a:pathLst>
            </a:custGeom>
            <a:ln w="757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2781300" y="7404100"/>
            <a:ext cx="447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(0,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0)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562600" y="5702300"/>
            <a:ext cx="466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(w,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h)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7035800" y="8267700"/>
            <a:ext cx="3064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Arial"/>
                <a:cs typeface="Arial"/>
              </a:rPr>
              <a:t>Sample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triangle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coverage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59" name="object 15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3068" y="5655196"/>
            <a:ext cx="2726859" cy="2328900"/>
          </a:xfrm>
          <a:prstGeom prst="rect">
            <a:avLst/>
          </a:prstGeom>
        </p:spPr>
      </p:pic>
      <p:sp>
        <p:nvSpPr>
          <p:cNvPr id="160" name="object 160"/>
          <p:cNvSpPr txBox="1"/>
          <p:nvPr/>
        </p:nvSpPr>
        <p:spPr>
          <a:xfrm>
            <a:off x="2806700" y="4165600"/>
            <a:ext cx="28994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marR="5080" indent="-241300">
              <a:lnSpc>
                <a:spcPct val="112500"/>
              </a:lnSpc>
              <a:spcBef>
                <a:spcPts val="100"/>
              </a:spcBef>
            </a:pPr>
            <a:r>
              <a:rPr sz="2000" b="1" spc="-35" dirty="0">
                <a:latin typeface="Arial"/>
                <a:cs typeface="Arial"/>
              </a:rPr>
              <a:t>Position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objects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the camera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world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2" name="object 1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Rotating</a:t>
            </a:r>
            <a:r>
              <a:rPr spc="-110" dirty="0"/>
              <a:t> </a:t>
            </a:r>
            <a:r>
              <a:rPr dirty="0"/>
              <a:t>Cubes</a:t>
            </a:r>
            <a:r>
              <a:rPr spc="-105" dirty="0"/>
              <a:t> </a:t>
            </a:r>
            <a:r>
              <a:rPr dirty="0"/>
              <a:t>(Now</a:t>
            </a:r>
            <a:r>
              <a:rPr spc="-105" dirty="0"/>
              <a:t> </a:t>
            </a:r>
            <a:r>
              <a:rPr spc="-555" dirty="0"/>
              <a:t>Y</a:t>
            </a:r>
            <a:r>
              <a:rPr spc="-35" dirty="0"/>
              <a:t>ou</a:t>
            </a:r>
            <a:r>
              <a:rPr spc="-105" dirty="0"/>
              <a:t> </a:t>
            </a:r>
            <a:r>
              <a:rPr spc="-10" dirty="0"/>
              <a:t>Can</a:t>
            </a:r>
            <a:r>
              <a:rPr spc="-105" dirty="0"/>
              <a:t> </a:t>
            </a:r>
            <a:r>
              <a:rPr spc="-25" dirty="0"/>
              <a:t>Do)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60500"/>
            <a:ext cx="13004800" cy="73533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Rotating</a:t>
            </a:r>
            <a:r>
              <a:rPr spc="-50" dirty="0"/>
              <a:t> </a:t>
            </a:r>
            <a:r>
              <a:rPr dirty="0"/>
              <a:t>Cubes</a:t>
            </a:r>
            <a:r>
              <a:rPr spc="-50" dirty="0"/>
              <a:t> </a:t>
            </a:r>
            <a:r>
              <a:rPr spc="-30" dirty="0"/>
              <a:t>(Expected)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3200"/>
            <a:ext cx="13004800" cy="73279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00" dirty="0"/>
              <a:t> </a:t>
            </a:r>
            <a:r>
              <a:rPr spc="-110" dirty="0"/>
              <a:t>Else</a:t>
            </a:r>
            <a:r>
              <a:rPr spc="-100" dirty="0"/>
              <a:t> </a:t>
            </a:r>
            <a:r>
              <a:rPr dirty="0"/>
              <a:t>Are</a:t>
            </a:r>
            <a:r>
              <a:rPr spc="-100" dirty="0"/>
              <a:t> </a:t>
            </a:r>
            <a:r>
              <a:rPr dirty="0"/>
              <a:t>We</a:t>
            </a:r>
            <a:r>
              <a:rPr spc="-100" dirty="0"/>
              <a:t> </a:t>
            </a:r>
            <a:r>
              <a:rPr spc="-20" dirty="0"/>
              <a:t>Missing?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67131"/>
            <a:ext cx="13004799" cy="53805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19700" y="7823200"/>
            <a:ext cx="752220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Credit: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Bertrand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Benoit.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“Sweet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Feast,”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spc="60" dirty="0">
                <a:latin typeface="Arial"/>
                <a:cs typeface="Arial"/>
              </a:rPr>
              <a:t>2009.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[Blender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/VRay]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4300" y="4368800"/>
            <a:ext cx="26206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0" dirty="0"/>
              <a:t>Shading</a:t>
            </a:r>
            <a:endParaRPr sz="5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400" rIns="0" bIns="0" rtlCol="0">
            <a:spAutoFit/>
          </a:bodyPr>
          <a:lstStyle/>
          <a:p>
            <a:pPr marL="1397000">
              <a:lnSpc>
                <a:spcPct val="100000"/>
              </a:lnSpc>
              <a:spcBef>
                <a:spcPts val="100"/>
              </a:spcBef>
            </a:pPr>
            <a:r>
              <a:rPr sz="8000" spc="114" dirty="0"/>
              <a:t>Shading:</a:t>
            </a:r>
            <a:r>
              <a:rPr sz="8000" spc="25" dirty="0"/>
              <a:t> </a:t>
            </a:r>
            <a:r>
              <a:rPr sz="8000" spc="155" dirty="0"/>
              <a:t>Definition</a:t>
            </a:r>
            <a:endParaRPr sz="8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539" y="2759295"/>
            <a:ext cx="203698" cy="2036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3500" y="2527300"/>
            <a:ext cx="10249535" cy="534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solidFill>
                  <a:srgbClr val="737373"/>
                </a:solidFill>
                <a:latin typeface="Arial"/>
                <a:cs typeface="Arial"/>
              </a:rPr>
              <a:t>In</a:t>
            </a:r>
            <a:r>
              <a:rPr sz="3800" spc="-6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737373"/>
                </a:solidFill>
                <a:latin typeface="Arial"/>
                <a:cs typeface="Arial"/>
              </a:rPr>
              <a:t>Merriam-Webster</a:t>
            </a:r>
            <a:r>
              <a:rPr sz="3800" spc="-6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800" spc="-10" dirty="0">
                <a:solidFill>
                  <a:srgbClr val="737373"/>
                </a:solidFill>
                <a:latin typeface="Arial"/>
                <a:cs typeface="Arial"/>
              </a:rPr>
              <a:t>Dictionary</a:t>
            </a:r>
            <a:endParaRPr sz="38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3540"/>
              </a:spcBef>
            </a:pPr>
            <a:r>
              <a:rPr sz="3800" b="1" spc="-30" dirty="0">
                <a:solidFill>
                  <a:srgbClr val="53585F"/>
                </a:solidFill>
                <a:latin typeface="Arial"/>
                <a:cs typeface="Arial"/>
              </a:rPr>
              <a:t>shad·ing</a:t>
            </a:r>
            <a:r>
              <a:rPr sz="3800" spc="-30" dirty="0">
                <a:solidFill>
                  <a:srgbClr val="53585F"/>
                </a:solidFill>
                <a:latin typeface="Arial"/>
                <a:cs typeface="Arial"/>
              </a:rPr>
              <a:t>,</a:t>
            </a:r>
            <a:r>
              <a:rPr sz="3800" spc="-4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53585F"/>
                </a:solidFill>
                <a:latin typeface="Arial"/>
                <a:cs typeface="Arial"/>
              </a:rPr>
              <a:t>[ˈʃeɪdɪŋ],</a:t>
            </a:r>
            <a:r>
              <a:rPr sz="3800" spc="-4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800" spc="-20" dirty="0">
                <a:solidFill>
                  <a:srgbClr val="53585F"/>
                </a:solidFill>
                <a:latin typeface="Arial"/>
                <a:cs typeface="Arial"/>
              </a:rPr>
              <a:t>noun</a:t>
            </a:r>
            <a:endParaRPr sz="3800">
              <a:latin typeface="Arial"/>
              <a:cs typeface="Arial"/>
            </a:endParaRPr>
          </a:p>
          <a:p>
            <a:pPr marL="622300" marR="330200">
              <a:lnSpc>
                <a:spcPts val="4600"/>
              </a:lnSpc>
              <a:spcBef>
                <a:spcPts val="160"/>
              </a:spcBef>
            </a:pPr>
            <a:r>
              <a:rPr sz="3800" spc="-100" dirty="0">
                <a:solidFill>
                  <a:srgbClr val="53585F"/>
                </a:solidFill>
                <a:latin typeface="Arial"/>
                <a:cs typeface="Arial"/>
              </a:rPr>
              <a:t>The</a:t>
            </a:r>
            <a:r>
              <a:rPr sz="3800" spc="-16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800" spc="-60" dirty="0">
                <a:solidFill>
                  <a:srgbClr val="53585F"/>
                </a:solidFill>
                <a:latin typeface="Arial"/>
                <a:cs typeface="Arial"/>
              </a:rPr>
              <a:t>darkening</a:t>
            </a:r>
            <a:r>
              <a:rPr sz="3800" spc="-16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53585F"/>
                </a:solidFill>
                <a:latin typeface="Arial"/>
                <a:cs typeface="Arial"/>
              </a:rPr>
              <a:t>or</a:t>
            </a:r>
            <a:r>
              <a:rPr sz="3800" spc="-16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800" spc="-25" dirty="0">
                <a:solidFill>
                  <a:srgbClr val="53585F"/>
                </a:solidFill>
                <a:latin typeface="Arial"/>
                <a:cs typeface="Arial"/>
              </a:rPr>
              <a:t>coloring</a:t>
            </a:r>
            <a:r>
              <a:rPr sz="3800" spc="-16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800" spc="-16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53585F"/>
                </a:solidFill>
                <a:latin typeface="Arial"/>
                <a:cs typeface="Arial"/>
              </a:rPr>
              <a:t>an</a:t>
            </a:r>
            <a:r>
              <a:rPr sz="3800" spc="-16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800" spc="-55" dirty="0">
                <a:solidFill>
                  <a:srgbClr val="53585F"/>
                </a:solidFill>
                <a:latin typeface="Arial"/>
                <a:cs typeface="Arial"/>
              </a:rPr>
              <a:t>illustration</a:t>
            </a:r>
            <a:r>
              <a:rPr sz="3800" spc="-16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800" spc="-25" dirty="0">
                <a:solidFill>
                  <a:srgbClr val="53585F"/>
                </a:solidFill>
                <a:latin typeface="Arial"/>
                <a:cs typeface="Arial"/>
              </a:rPr>
              <a:t>or </a:t>
            </a:r>
            <a:r>
              <a:rPr sz="3800" spc="-50" dirty="0">
                <a:solidFill>
                  <a:srgbClr val="53585F"/>
                </a:solidFill>
                <a:latin typeface="Arial"/>
                <a:cs typeface="Arial"/>
              </a:rPr>
              <a:t>diagram</a:t>
            </a:r>
            <a:r>
              <a:rPr sz="3800" spc="-1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53585F"/>
                </a:solidFill>
                <a:latin typeface="Arial"/>
                <a:cs typeface="Arial"/>
              </a:rPr>
              <a:t>with</a:t>
            </a:r>
            <a:r>
              <a:rPr sz="3800" spc="-1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800" spc="-90" dirty="0">
                <a:solidFill>
                  <a:srgbClr val="53585F"/>
                </a:solidFill>
                <a:latin typeface="Arial"/>
                <a:cs typeface="Arial"/>
              </a:rPr>
              <a:t>parallel</a:t>
            </a:r>
            <a:r>
              <a:rPr sz="3800" spc="-1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800" spc="-95" dirty="0">
                <a:solidFill>
                  <a:srgbClr val="53585F"/>
                </a:solidFill>
                <a:latin typeface="Arial"/>
                <a:cs typeface="Arial"/>
              </a:rPr>
              <a:t>lines</a:t>
            </a:r>
            <a:r>
              <a:rPr sz="3800" spc="-1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53585F"/>
                </a:solidFill>
                <a:latin typeface="Arial"/>
                <a:cs typeface="Arial"/>
              </a:rPr>
              <a:t>or</a:t>
            </a:r>
            <a:r>
              <a:rPr sz="3800" spc="-1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3800" spc="-1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53585F"/>
                </a:solidFill>
                <a:latin typeface="Arial"/>
                <a:cs typeface="Arial"/>
              </a:rPr>
              <a:t>block</a:t>
            </a:r>
            <a:r>
              <a:rPr sz="3800" spc="-1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800" spc="-1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800" spc="-25" dirty="0">
                <a:solidFill>
                  <a:srgbClr val="53585F"/>
                </a:solidFill>
                <a:latin typeface="Arial"/>
                <a:cs typeface="Arial"/>
              </a:rPr>
              <a:t>color.</a:t>
            </a:r>
            <a:endParaRPr sz="3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800" dirty="0">
                <a:solidFill>
                  <a:srgbClr val="737373"/>
                </a:solidFill>
                <a:latin typeface="Arial"/>
                <a:cs typeface="Arial"/>
              </a:rPr>
              <a:t>In</a:t>
            </a:r>
            <a:r>
              <a:rPr sz="3800" spc="10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737373"/>
                </a:solidFill>
                <a:latin typeface="Arial"/>
                <a:cs typeface="Arial"/>
              </a:rPr>
              <a:t>this</a:t>
            </a:r>
            <a:r>
              <a:rPr sz="3800" spc="10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3800" spc="-10" dirty="0">
                <a:solidFill>
                  <a:srgbClr val="737373"/>
                </a:solidFill>
                <a:latin typeface="Arial"/>
                <a:cs typeface="Arial"/>
              </a:rPr>
              <a:t>course</a:t>
            </a:r>
            <a:endParaRPr sz="3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3840"/>
              </a:spcBef>
            </a:pPr>
            <a:r>
              <a:rPr sz="3800" spc="-100" dirty="0">
                <a:solidFill>
                  <a:srgbClr val="53585F"/>
                </a:solidFill>
                <a:latin typeface="Arial"/>
                <a:cs typeface="Arial"/>
              </a:rPr>
              <a:t>The</a:t>
            </a:r>
            <a:r>
              <a:rPr sz="3800" spc="-14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800" spc="-25" dirty="0">
                <a:solidFill>
                  <a:srgbClr val="53585F"/>
                </a:solidFill>
                <a:latin typeface="Arial"/>
                <a:cs typeface="Arial"/>
              </a:rPr>
              <a:t>process</a:t>
            </a:r>
            <a:r>
              <a:rPr sz="3800" spc="-14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800" spc="-14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800" spc="-45" dirty="0">
                <a:solidFill>
                  <a:srgbClr val="EE220C"/>
                </a:solidFill>
                <a:latin typeface="Arial"/>
                <a:cs typeface="Arial"/>
              </a:rPr>
              <a:t>applying</a:t>
            </a:r>
            <a:r>
              <a:rPr sz="3800" spc="-14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EE220C"/>
                </a:solidFill>
                <a:latin typeface="Arial"/>
                <a:cs typeface="Arial"/>
              </a:rPr>
              <a:t>a</a:t>
            </a:r>
            <a:r>
              <a:rPr sz="3800" spc="-14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00" spc="-85" dirty="0">
                <a:solidFill>
                  <a:srgbClr val="EE220C"/>
                </a:solidFill>
                <a:latin typeface="Arial"/>
                <a:cs typeface="Arial"/>
              </a:rPr>
              <a:t>material</a:t>
            </a:r>
            <a:r>
              <a:rPr sz="3800" spc="-14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53585F"/>
                </a:solidFill>
                <a:latin typeface="Arial"/>
                <a:cs typeface="Arial"/>
              </a:rPr>
              <a:t>to</a:t>
            </a:r>
            <a:r>
              <a:rPr sz="3800" spc="-14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53585F"/>
                </a:solidFill>
                <a:latin typeface="Arial"/>
                <a:cs typeface="Arial"/>
              </a:rPr>
              <a:t>an</a:t>
            </a:r>
            <a:r>
              <a:rPr sz="3800" spc="-14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800" spc="-10" dirty="0">
                <a:solidFill>
                  <a:srgbClr val="53585F"/>
                </a:solidFill>
                <a:latin typeface="Arial"/>
                <a:cs typeface="Arial"/>
              </a:rPr>
              <a:t>object.</a:t>
            </a:r>
            <a:endParaRPr sz="3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43" y="6430509"/>
            <a:ext cx="203698" cy="2036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3774440"/>
            <a:ext cx="10394315" cy="195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31900">
              <a:lnSpc>
                <a:spcPct val="113100"/>
              </a:lnSpc>
              <a:spcBef>
                <a:spcPts val="100"/>
              </a:spcBef>
            </a:pPr>
            <a:r>
              <a:rPr sz="5600" spc="70" dirty="0"/>
              <a:t>A</a:t>
            </a:r>
            <a:r>
              <a:rPr sz="5600" spc="-125" dirty="0"/>
              <a:t> </a:t>
            </a:r>
            <a:r>
              <a:rPr sz="5600" dirty="0"/>
              <a:t>Simple</a:t>
            </a:r>
            <a:r>
              <a:rPr sz="5600" spc="-125" dirty="0"/>
              <a:t> </a:t>
            </a:r>
            <a:r>
              <a:rPr sz="5600" dirty="0"/>
              <a:t>Shading</a:t>
            </a:r>
            <a:r>
              <a:rPr sz="5600" spc="-125" dirty="0"/>
              <a:t> </a:t>
            </a:r>
            <a:r>
              <a:rPr sz="5600" spc="170" dirty="0"/>
              <a:t>Model </a:t>
            </a:r>
            <a:r>
              <a:rPr sz="5600" spc="-55" dirty="0"/>
              <a:t>(Blinn-</a:t>
            </a:r>
            <a:r>
              <a:rPr sz="5600" dirty="0"/>
              <a:t>Phong</a:t>
            </a:r>
            <a:r>
              <a:rPr sz="5600" spc="-275" dirty="0"/>
              <a:t> </a:t>
            </a:r>
            <a:r>
              <a:rPr sz="5600" spc="-55" dirty="0"/>
              <a:t>Reflectance</a:t>
            </a:r>
            <a:r>
              <a:rPr sz="5600" spc="-270" dirty="0"/>
              <a:t> </a:t>
            </a:r>
            <a:r>
              <a:rPr sz="5600" spc="75" dirty="0"/>
              <a:t>Model)</a:t>
            </a:r>
            <a:endParaRPr sz="5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400" rIns="0" bIns="0" rtlCol="0">
            <a:spAutoFit/>
          </a:bodyPr>
          <a:lstStyle/>
          <a:p>
            <a:pPr marL="2667000">
              <a:lnSpc>
                <a:spcPct val="100000"/>
              </a:lnSpc>
              <a:spcBef>
                <a:spcPts val="100"/>
              </a:spcBef>
            </a:pPr>
            <a:r>
              <a:rPr sz="8000" spc="150" dirty="0"/>
              <a:t>Last</a:t>
            </a:r>
            <a:r>
              <a:rPr sz="8000" dirty="0"/>
              <a:t> </a:t>
            </a:r>
            <a:r>
              <a:rPr sz="8000" spc="120" dirty="0"/>
              <a:t>Lectures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3619500"/>
            <a:ext cx="2832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312"/>
              <a:buChar char="•"/>
              <a:tabLst>
                <a:tab pos="457200" algn="l"/>
              </a:tabLst>
            </a:pPr>
            <a:r>
              <a:rPr sz="3200" spc="-10" dirty="0">
                <a:latin typeface="Arial"/>
                <a:cs typeface="Arial"/>
              </a:rPr>
              <a:t>Rasterization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192523"/>
            <a:ext cx="216535" cy="2006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600" y="4084320"/>
            <a:ext cx="3818254" cy="20320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156200"/>
              </a:lnSpc>
              <a:spcBef>
                <a:spcPts val="150"/>
              </a:spcBef>
            </a:pPr>
            <a:r>
              <a:rPr sz="2800" spc="-65" dirty="0">
                <a:latin typeface="Arial"/>
                <a:cs typeface="Arial"/>
              </a:rPr>
              <a:t>Rasterizing </a:t>
            </a:r>
            <a:r>
              <a:rPr sz="2800" b="1" dirty="0">
                <a:latin typeface="Arial"/>
                <a:cs typeface="Arial"/>
              </a:rPr>
              <a:t>one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triangle </a:t>
            </a:r>
            <a:r>
              <a:rPr sz="2800" spc="-40" dirty="0">
                <a:latin typeface="Arial"/>
                <a:cs typeface="Arial"/>
              </a:rPr>
              <a:t>Sampling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theory Antialiasing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Perceptual</a:t>
            </a:r>
            <a:r>
              <a:rPr spc="-305" dirty="0"/>
              <a:t> </a:t>
            </a:r>
            <a:r>
              <a:rPr spc="-10" dirty="0"/>
              <a:t>Observations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177" y="1518938"/>
            <a:ext cx="11740445" cy="78384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54243" y="9321966"/>
            <a:ext cx="417067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3585F"/>
                </a:solidFill>
                <a:latin typeface="Arial"/>
                <a:cs typeface="Arial"/>
              </a:rPr>
              <a:t>Photo</a:t>
            </a:r>
            <a:r>
              <a:rPr sz="2000" spc="1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3585F"/>
                </a:solidFill>
                <a:latin typeface="Arial"/>
                <a:cs typeface="Arial"/>
              </a:rPr>
              <a:t>credit:</a:t>
            </a:r>
            <a:r>
              <a:rPr sz="2000" spc="1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53585F"/>
                </a:solidFill>
                <a:latin typeface="Arial"/>
                <a:cs typeface="Arial"/>
              </a:rPr>
              <a:t>Jessica</a:t>
            </a:r>
            <a:r>
              <a:rPr sz="2000" spc="1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3585F"/>
                </a:solidFill>
                <a:latin typeface="Arial"/>
                <a:cs typeface="Arial"/>
              </a:rPr>
              <a:t>Andrews,</a:t>
            </a:r>
            <a:r>
              <a:rPr sz="2000" spc="1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3585F"/>
                </a:solidFill>
                <a:latin typeface="Arial"/>
                <a:cs typeface="Arial"/>
              </a:rPr>
              <a:t>flickr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400" y="2235200"/>
            <a:ext cx="3695065" cy="409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0" dirty="0">
                <a:latin typeface="Arial"/>
                <a:cs typeface="Arial"/>
              </a:rPr>
              <a:t>Specular</a:t>
            </a:r>
            <a:r>
              <a:rPr sz="3400" spc="-165" dirty="0">
                <a:latin typeface="Arial"/>
                <a:cs typeface="Arial"/>
              </a:rPr>
              <a:t> </a:t>
            </a:r>
            <a:r>
              <a:rPr sz="3400" spc="-10" dirty="0">
                <a:latin typeface="Arial"/>
                <a:cs typeface="Arial"/>
              </a:rPr>
              <a:t>highlights</a:t>
            </a:r>
            <a:endParaRPr sz="3400">
              <a:latin typeface="Arial"/>
              <a:cs typeface="Arial"/>
            </a:endParaRPr>
          </a:p>
          <a:p>
            <a:pPr marL="12700" marR="420370">
              <a:lnSpc>
                <a:spcPct val="343100"/>
              </a:lnSpc>
            </a:pPr>
            <a:r>
              <a:rPr sz="3400" dirty="0">
                <a:latin typeface="Arial"/>
                <a:cs typeface="Arial"/>
              </a:rPr>
              <a:t>Diffuse</a:t>
            </a:r>
            <a:r>
              <a:rPr sz="3400" spc="-95" dirty="0">
                <a:latin typeface="Arial"/>
                <a:cs typeface="Arial"/>
              </a:rPr>
              <a:t> </a:t>
            </a:r>
            <a:r>
              <a:rPr sz="3400" spc="-10" dirty="0">
                <a:latin typeface="Arial"/>
                <a:cs typeface="Arial"/>
              </a:rPr>
              <a:t>reflection </a:t>
            </a:r>
            <a:r>
              <a:rPr sz="3400" spc="70" dirty="0">
                <a:latin typeface="Arial"/>
                <a:cs typeface="Arial"/>
              </a:rPr>
              <a:t>Ambient</a:t>
            </a:r>
            <a:r>
              <a:rPr sz="3400" spc="65" dirty="0">
                <a:latin typeface="Arial"/>
                <a:cs typeface="Arial"/>
              </a:rPr>
              <a:t> </a:t>
            </a:r>
            <a:r>
              <a:rPr sz="3400" spc="70" dirty="0">
                <a:latin typeface="Arial"/>
                <a:cs typeface="Arial"/>
              </a:rPr>
              <a:t>lighting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97159" y="2486590"/>
            <a:ext cx="4138295" cy="3688079"/>
            <a:chOff x="5097159" y="2486590"/>
            <a:chExt cx="4138295" cy="3688079"/>
          </a:xfrm>
        </p:grpSpPr>
        <p:sp>
          <p:nvSpPr>
            <p:cNvPr id="7" name="object 7"/>
            <p:cNvSpPr/>
            <p:nvPr/>
          </p:nvSpPr>
          <p:spPr>
            <a:xfrm>
              <a:off x="5664729" y="2547550"/>
              <a:ext cx="3086735" cy="0"/>
            </a:xfrm>
            <a:custGeom>
              <a:avLst/>
              <a:gdLst/>
              <a:ahLst/>
              <a:cxnLst/>
              <a:rect l="l" t="t" r="r" b="b"/>
              <a:pathLst>
                <a:path w="3086734">
                  <a:moveTo>
                    <a:pt x="0" y="0"/>
                  </a:moveTo>
                  <a:lnTo>
                    <a:pt x="3073862" y="0"/>
                  </a:lnTo>
                  <a:lnTo>
                    <a:pt x="308656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38591" y="248659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29890" y="4326273"/>
              <a:ext cx="3996690" cy="0"/>
            </a:xfrm>
            <a:custGeom>
              <a:avLst/>
              <a:gdLst/>
              <a:ahLst/>
              <a:cxnLst/>
              <a:rect l="l" t="t" r="r" b="b"/>
              <a:pathLst>
                <a:path w="3996690">
                  <a:moveTo>
                    <a:pt x="0" y="0"/>
                  </a:moveTo>
                  <a:lnTo>
                    <a:pt x="3983622" y="0"/>
                  </a:lnTo>
                  <a:lnTo>
                    <a:pt x="399632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13513" y="426531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97159" y="6113266"/>
              <a:ext cx="2701290" cy="0"/>
            </a:xfrm>
            <a:custGeom>
              <a:avLst/>
              <a:gdLst/>
              <a:ahLst/>
              <a:cxnLst/>
              <a:rect l="l" t="t" r="r" b="b"/>
              <a:pathLst>
                <a:path w="2701290">
                  <a:moveTo>
                    <a:pt x="0" y="0"/>
                  </a:moveTo>
                  <a:lnTo>
                    <a:pt x="2688563" y="0"/>
                  </a:lnTo>
                  <a:lnTo>
                    <a:pt x="27012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85722" y="605230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4417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Shading</a:t>
            </a:r>
            <a:r>
              <a:rPr spc="-229" dirty="0"/>
              <a:t> </a:t>
            </a:r>
            <a:r>
              <a:rPr dirty="0"/>
              <a:t>is</a:t>
            </a:r>
            <a:r>
              <a:rPr spc="-225" dirty="0"/>
              <a:t> </a:t>
            </a:r>
            <a:r>
              <a:rPr spc="-35" dirty="0"/>
              <a:t>Local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400" y="1943100"/>
            <a:ext cx="7620634" cy="10769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80"/>
              </a:spcBef>
            </a:pPr>
            <a:r>
              <a:rPr sz="3400" spc="55" dirty="0">
                <a:latin typeface="Arial"/>
                <a:cs typeface="Arial"/>
              </a:rPr>
              <a:t>Compute</a:t>
            </a:r>
            <a:r>
              <a:rPr sz="3400" spc="145" dirty="0">
                <a:latin typeface="Arial"/>
                <a:cs typeface="Arial"/>
              </a:rPr>
              <a:t> </a:t>
            </a:r>
            <a:r>
              <a:rPr sz="3400" spc="85" dirty="0">
                <a:latin typeface="Arial"/>
                <a:cs typeface="Arial"/>
              </a:rPr>
              <a:t>light</a:t>
            </a:r>
            <a:r>
              <a:rPr sz="3400" spc="15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reflected</a:t>
            </a:r>
            <a:r>
              <a:rPr sz="3400" spc="14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toward</a:t>
            </a:r>
            <a:r>
              <a:rPr sz="3400" spc="150" dirty="0">
                <a:latin typeface="Arial"/>
                <a:cs typeface="Arial"/>
              </a:rPr>
              <a:t> </a:t>
            </a:r>
            <a:r>
              <a:rPr sz="3400" spc="-10" dirty="0">
                <a:latin typeface="Arial"/>
                <a:cs typeface="Arial"/>
              </a:rPr>
              <a:t>camera </a:t>
            </a:r>
            <a:r>
              <a:rPr sz="3400" dirty="0">
                <a:latin typeface="Arial"/>
                <a:cs typeface="Arial"/>
              </a:rPr>
              <a:t>at</a:t>
            </a:r>
            <a:r>
              <a:rPr sz="3400" spc="-5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a</a:t>
            </a:r>
            <a:r>
              <a:rPr sz="3400" spc="-4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specific</a:t>
            </a:r>
            <a:r>
              <a:rPr sz="3400" spc="-50" dirty="0"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EE220C"/>
                </a:solidFill>
                <a:latin typeface="Arial"/>
                <a:cs typeface="Arial"/>
              </a:rPr>
              <a:t>shading</a:t>
            </a:r>
            <a:r>
              <a:rPr sz="3400" spc="-4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400" spc="90" dirty="0">
                <a:solidFill>
                  <a:srgbClr val="EE220C"/>
                </a:solidFill>
                <a:latin typeface="Arial"/>
                <a:cs typeface="Arial"/>
              </a:rPr>
              <a:t>point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pc="-10" dirty="0"/>
              <a:t>Inputs:</a:t>
            </a:r>
          </a:p>
          <a:p>
            <a:pPr marL="825500" indent="-431800">
              <a:lnSpc>
                <a:spcPct val="100000"/>
              </a:lnSpc>
              <a:spcBef>
                <a:spcPts val="1820"/>
              </a:spcBef>
              <a:buSzPct val="125000"/>
              <a:buChar char="•"/>
              <a:tabLst>
                <a:tab pos="825500" algn="l"/>
              </a:tabLst>
            </a:pPr>
            <a:r>
              <a:rPr sz="3400" dirty="0"/>
              <a:t>Viewer</a:t>
            </a:r>
            <a:r>
              <a:rPr sz="3400" spc="135" dirty="0"/>
              <a:t> </a:t>
            </a:r>
            <a:r>
              <a:rPr sz="3400" dirty="0"/>
              <a:t>direction,</a:t>
            </a:r>
            <a:r>
              <a:rPr sz="3400" spc="140" dirty="0"/>
              <a:t> </a:t>
            </a:r>
            <a:r>
              <a:rPr sz="3400" spc="-50" dirty="0"/>
              <a:t>v</a:t>
            </a:r>
            <a:endParaRPr sz="3400"/>
          </a:p>
          <a:p>
            <a:pPr marL="825500" indent="-431800">
              <a:lnSpc>
                <a:spcPct val="100000"/>
              </a:lnSpc>
              <a:spcBef>
                <a:spcPts val="1920"/>
              </a:spcBef>
              <a:buSzPct val="125000"/>
              <a:buChar char="•"/>
              <a:tabLst>
                <a:tab pos="825500" algn="l"/>
              </a:tabLst>
            </a:pPr>
            <a:r>
              <a:rPr sz="3400" spc="-60" dirty="0"/>
              <a:t>Surface</a:t>
            </a:r>
            <a:r>
              <a:rPr sz="3400" spc="-40" dirty="0"/>
              <a:t> </a:t>
            </a:r>
            <a:r>
              <a:rPr sz="3400" dirty="0"/>
              <a:t>normal,</a:t>
            </a:r>
            <a:r>
              <a:rPr sz="3400" spc="-45" dirty="0"/>
              <a:t> </a:t>
            </a:r>
            <a:r>
              <a:rPr sz="3400" spc="-50" dirty="0"/>
              <a:t>n</a:t>
            </a:r>
            <a:endParaRPr sz="3400"/>
          </a:p>
          <a:p>
            <a:pPr marL="825500" indent="-431800">
              <a:lnSpc>
                <a:spcPct val="100000"/>
              </a:lnSpc>
              <a:spcBef>
                <a:spcPts val="1820"/>
              </a:spcBef>
              <a:buSzPct val="125000"/>
              <a:buChar char="•"/>
              <a:tabLst>
                <a:tab pos="825500" algn="l"/>
              </a:tabLst>
            </a:pPr>
            <a:r>
              <a:rPr sz="3400" dirty="0"/>
              <a:t>Light</a:t>
            </a:r>
            <a:r>
              <a:rPr sz="3400" spc="340" dirty="0"/>
              <a:t> </a:t>
            </a:r>
            <a:r>
              <a:rPr sz="3400" dirty="0"/>
              <a:t>direction,</a:t>
            </a:r>
            <a:r>
              <a:rPr sz="3400" spc="340" dirty="0"/>
              <a:t> </a:t>
            </a:r>
            <a:r>
              <a:rPr sz="3400" spc="10" dirty="0"/>
              <a:t>l</a:t>
            </a:r>
            <a:endParaRPr sz="3400"/>
          </a:p>
          <a:p>
            <a:pPr marL="825500">
              <a:lnSpc>
                <a:spcPct val="100000"/>
              </a:lnSpc>
              <a:spcBef>
                <a:spcPts val="20"/>
              </a:spcBef>
            </a:pPr>
            <a:r>
              <a:rPr dirty="0"/>
              <a:t>(for</a:t>
            </a:r>
            <a:r>
              <a:rPr spc="-125" dirty="0"/>
              <a:t> </a:t>
            </a:r>
            <a:r>
              <a:rPr dirty="0"/>
              <a:t>each</a:t>
            </a:r>
            <a:r>
              <a:rPr spc="-120" dirty="0"/>
              <a:t> </a:t>
            </a:r>
            <a:r>
              <a:rPr spc="85" dirty="0"/>
              <a:t>of</a:t>
            </a:r>
            <a:r>
              <a:rPr spc="-125" dirty="0"/>
              <a:t> </a:t>
            </a:r>
            <a:r>
              <a:rPr dirty="0"/>
              <a:t>many</a:t>
            </a:r>
            <a:r>
              <a:rPr spc="-120" dirty="0"/>
              <a:t> </a:t>
            </a:r>
            <a:r>
              <a:rPr spc="-10" dirty="0"/>
              <a:t>lights)</a:t>
            </a:r>
          </a:p>
          <a:p>
            <a:pPr marL="825500" marR="828040" indent="-431800">
              <a:lnSpc>
                <a:spcPct val="102899"/>
              </a:lnSpc>
              <a:spcBef>
                <a:spcPts val="1700"/>
              </a:spcBef>
              <a:buSzPct val="125000"/>
              <a:buChar char="•"/>
              <a:tabLst>
                <a:tab pos="825500" algn="l"/>
              </a:tabLst>
            </a:pPr>
            <a:r>
              <a:rPr sz="3400" spc="-60" dirty="0"/>
              <a:t>Surface</a:t>
            </a:r>
            <a:r>
              <a:rPr sz="3400" spc="-170" dirty="0"/>
              <a:t> </a:t>
            </a:r>
            <a:r>
              <a:rPr sz="3400" spc="-10" dirty="0"/>
              <a:t>parameters </a:t>
            </a:r>
            <a:r>
              <a:rPr sz="3400" spc="-20" dirty="0"/>
              <a:t>(color,</a:t>
            </a:r>
            <a:r>
              <a:rPr sz="3400" spc="-175" dirty="0"/>
              <a:t> </a:t>
            </a:r>
            <a:r>
              <a:rPr sz="3400" spc="-60" dirty="0"/>
              <a:t>shininess,</a:t>
            </a:r>
            <a:r>
              <a:rPr sz="3400" spc="-170" dirty="0"/>
              <a:t> </a:t>
            </a:r>
            <a:r>
              <a:rPr sz="3400" spc="-80" dirty="0"/>
              <a:t>…)</a:t>
            </a:r>
            <a:endParaRPr sz="3400"/>
          </a:p>
        </p:txBody>
      </p:sp>
      <p:grpSp>
        <p:nvGrpSpPr>
          <p:cNvPr id="5" name="object 5"/>
          <p:cNvGrpSpPr/>
          <p:nvPr/>
        </p:nvGrpSpPr>
        <p:grpSpPr>
          <a:xfrm>
            <a:off x="8426848" y="4977781"/>
            <a:ext cx="2077720" cy="3105150"/>
            <a:chOff x="8426848" y="4977781"/>
            <a:chExt cx="2077720" cy="3105150"/>
          </a:xfrm>
        </p:grpSpPr>
        <p:sp>
          <p:nvSpPr>
            <p:cNvPr id="6" name="object 6"/>
            <p:cNvSpPr/>
            <p:nvPr/>
          </p:nvSpPr>
          <p:spPr>
            <a:xfrm>
              <a:off x="8426856" y="6201374"/>
              <a:ext cx="1882775" cy="1881505"/>
            </a:xfrm>
            <a:custGeom>
              <a:avLst/>
              <a:gdLst/>
              <a:ahLst/>
              <a:cxnLst/>
              <a:rect l="l" t="t" r="r" b="b"/>
              <a:pathLst>
                <a:path w="1882775" h="1881504">
                  <a:moveTo>
                    <a:pt x="1882460" y="0"/>
                  </a:moveTo>
                  <a:lnTo>
                    <a:pt x="0" y="0"/>
                  </a:lnTo>
                  <a:lnTo>
                    <a:pt x="36" y="1881367"/>
                  </a:lnTo>
                  <a:lnTo>
                    <a:pt x="1882477" y="1881313"/>
                  </a:lnTo>
                  <a:lnTo>
                    <a:pt x="1882460" y="0"/>
                  </a:lnTo>
                  <a:close/>
                </a:path>
              </a:pathLst>
            </a:custGeom>
            <a:solidFill>
              <a:srgbClr val="ABA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6848" y="6187794"/>
              <a:ext cx="1882775" cy="27305"/>
            </a:xfrm>
            <a:custGeom>
              <a:avLst/>
              <a:gdLst/>
              <a:ahLst/>
              <a:cxnLst/>
              <a:rect l="l" t="t" r="r" b="b"/>
              <a:pathLst>
                <a:path w="1882775" h="27304">
                  <a:moveTo>
                    <a:pt x="1882460" y="0"/>
                  </a:moveTo>
                  <a:lnTo>
                    <a:pt x="0" y="0"/>
                  </a:lnTo>
                  <a:lnTo>
                    <a:pt x="0" y="27148"/>
                  </a:lnTo>
                  <a:lnTo>
                    <a:pt x="1882460" y="27148"/>
                  </a:lnTo>
                  <a:lnTo>
                    <a:pt x="18824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68084" y="5287406"/>
              <a:ext cx="1001394" cy="914400"/>
            </a:xfrm>
            <a:custGeom>
              <a:avLst/>
              <a:gdLst/>
              <a:ahLst/>
              <a:cxnLst/>
              <a:rect l="l" t="t" r="r" b="b"/>
              <a:pathLst>
                <a:path w="1001395" h="914400">
                  <a:moveTo>
                    <a:pt x="1001392" y="0"/>
                  </a:moveTo>
                  <a:lnTo>
                    <a:pt x="0" y="91396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61973" y="5280725"/>
              <a:ext cx="1014094" cy="927735"/>
            </a:xfrm>
            <a:custGeom>
              <a:avLst/>
              <a:gdLst/>
              <a:ahLst/>
              <a:cxnLst/>
              <a:rect l="l" t="t" r="r" b="b"/>
              <a:pathLst>
                <a:path w="1014095" h="927735">
                  <a:moveTo>
                    <a:pt x="1001392" y="0"/>
                  </a:moveTo>
                  <a:lnTo>
                    <a:pt x="0" y="913960"/>
                  </a:lnTo>
                  <a:lnTo>
                    <a:pt x="12228" y="927317"/>
                  </a:lnTo>
                  <a:lnTo>
                    <a:pt x="1013603" y="13356"/>
                  </a:lnTo>
                  <a:lnTo>
                    <a:pt x="10013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0973" y="5164299"/>
              <a:ext cx="233367" cy="2217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546760" y="5123045"/>
              <a:ext cx="821690" cy="1078865"/>
            </a:xfrm>
            <a:custGeom>
              <a:avLst/>
              <a:gdLst/>
              <a:ahLst/>
              <a:cxnLst/>
              <a:rect l="l" t="t" r="r" b="b"/>
              <a:pathLst>
                <a:path w="821690" h="1078864">
                  <a:moveTo>
                    <a:pt x="0" y="0"/>
                  </a:moveTo>
                  <a:lnTo>
                    <a:pt x="821330" y="107832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39549" y="5117575"/>
              <a:ext cx="836294" cy="1089660"/>
            </a:xfrm>
            <a:custGeom>
              <a:avLst/>
              <a:gdLst/>
              <a:ahLst/>
              <a:cxnLst/>
              <a:rect l="l" t="t" r="r" b="b"/>
              <a:pathLst>
                <a:path w="836295" h="1089660">
                  <a:moveTo>
                    <a:pt x="14422" y="0"/>
                  </a:moveTo>
                  <a:lnTo>
                    <a:pt x="0" y="10949"/>
                  </a:lnTo>
                  <a:lnTo>
                    <a:pt x="821330" y="1089270"/>
                  </a:lnTo>
                  <a:lnTo>
                    <a:pt x="835752" y="1078320"/>
                  </a:lnTo>
                  <a:lnTo>
                    <a:pt x="144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6134" y="4977781"/>
              <a:ext cx="209395" cy="242096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0620100" y="3869867"/>
            <a:ext cx="1301750" cy="1189355"/>
            <a:chOff x="10620100" y="3869867"/>
            <a:chExt cx="1301750" cy="1189355"/>
          </a:xfrm>
        </p:grpSpPr>
        <p:sp>
          <p:nvSpPr>
            <p:cNvPr id="15" name="object 15"/>
            <p:cNvSpPr/>
            <p:nvPr/>
          </p:nvSpPr>
          <p:spPr>
            <a:xfrm>
              <a:off x="10620100" y="4177534"/>
              <a:ext cx="965200" cy="882015"/>
            </a:xfrm>
            <a:custGeom>
              <a:avLst/>
              <a:gdLst/>
              <a:ahLst/>
              <a:cxnLst/>
              <a:rect l="l" t="t" r="r" b="b"/>
              <a:pathLst>
                <a:path w="965200" h="882014">
                  <a:moveTo>
                    <a:pt x="958668" y="0"/>
                  </a:moveTo>
                  <a:lnTo>
                    <a:pt x="0" y="874974"/>
                  </a:lnTo>
                  <a:lnTo>
                    <a:pt x="6104" y="881653"/>
                  </a:lnTo>
                  <a:lnTo>
                    <a:pt x="964774" y="6677"/>
                  </a:lnTo>
                  <a:lnTo>
                    <a:pt x="958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87326" y="3978922"/>
              <a:ext cx="106806" cy="11516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561366" y="3869867"/>
              <a:ext cx="360680" cy="350520"/>
            </a:xfrm>
            <a:custGeom>
              <a:avLst/>
              <a:gdLst/>
              <a:ahLst/>
              <a:cxnLst/>
              <a:rect l="l" t="t" r="r" b="b"/>
              <a:pathLst>
                <a:path w="360679" h="350520">
                  <a:moveTo>
                    <a:pt x="351360" y="27673"/>
                  </a:moveTo>
                  <a:lnTo>
                    <a:pt x="330916" y="27673"/>
                  </a:lnTo>
                  <a:lnTo>
                    <a:pt x="176383" y="323126"/>
                  </a:lnTo>
                  <a:lnTo>
                    <a:pt x="214156" y="345900"/>
                  </a:lnTo>
                  <a:lnTo>
                    <a:pt x="224760" y="350004"/>
                  </a:lnTo>
                  <a:lnTo>
                    <a:pt x="231047" y="333027"/>
                  </a:lnTo>
                  <a:lnTo>
                    <a:pt x="220958" y="329123"/>
                  </a:lnTo>
                  <a:lnTo>
                    <a:pt x="216750" y="327343"/>
                  </a:lnTo>
                  <a:lnTo>
                    <a:pt x="194610" y="327343"/>
                  </a:lnTo>
                  <a:lnTo>
                    <a:pt x="187310" y="323524"/>
                  </a:lnTo>
                  <a:lnTo>
                    <a:pt x="187164" y="323524"/>
                  </a:lnTo>
                  <a:lnTo>
                    <a:pt x="186584" y="323145"/>
                  </a:lnTo>
                  <a:lnTo>
                    <a:pt x="190814" y="316515"/>
                  </a:lnTo>
                  <a:lnTo>
                    <a:pt x="191349" y="315488"/>
                  </a:lnTo>
                  <a:lnTo>
                    <a:pt x="200812" y="315488"/>
                  </a:lnTo>
                  <a:lnTo>
                    <a:pt x="351360" y="27673"/>
                  </a:lnTo>
                  <a:close/>
                </a:path>
                <a:path w="360679" h="350520">
                  <a:moveTo>
                    <a:pt x="191690" y="315658"/>
                  </a:moveTo>
                  <a:lnTo>
                    <a:pt x="192037" y="315887"/>
                  </a:lnTo>
                  <a:lnTo>
                    <a:pt x="187419" y="323126"/>
                  </a:lnTo>
                  <a:lnTo>
                    <a:pt x="187310" y="323524"/>
                  </a:lnTo>
                  <a:lnTo>
                    <a:pt x="194610" y="327343"/>
                  </a:lnTo>
                  <a:lnTo>
                    <a:pt x="198852" y="319235"/>
                  </a:lnTo>
                  <a:lnTo>
                    <a:pt x="191690" y="315658"/>
                  </a:lnTo>
                  <a:close/>
                </a:path>
                <a:path w="360679" h="350520">
                  <a:moveTo>
                    <a:pt x="198852" y="319235"/>
                  </a:moveTo>
                  <a:lnTo>
                    <a:pt x="194610" y="327343"/>
                  </a:lnTo>
                  <a:lnTo>
                    <a:pt x="216750" y="327343"/>
                  </a:lnTo>
                  <a:lnTo>
                    <a:pt x="210974" y="324902"/>
                  </a:lnTo>
                  <a:lnTo>
                    <a:pt x="201101" y="320358"/>
                  </a:lnTo>
                  <a:lnTo>
                    <a:pt x="198852" y="319235"/>
                  </a:lnTo>
                  <a:close/>
                </a:path>
                <a:path w="360679" h="350520">
                  <a:moveTo>
                    <a:pt x="187201" y="323467"/>
                  </a:moveTo>
                  <a:close/>
                </a:path>
                <a:path w="360679" h="350520">
                  <a:moveTo>
                    <a:pt x="191441" y="315533"/>
                  </a:moveTo>
                  <a:lnTo>
                    <a:pt x="190814" y="316515"/>
                  </a:lnTo>
                  <a:lnTo>
                    <a:pt x="187201" y="323467"/>
                  </a:lnTo>
                  <a:lnTo>
                    <a:pt x="192037" y="315887"/>
                  </a:lnTo>
                  <a:lnTo>
                    <a:pt x="191690" y="315658"/>
                  </a:lnTo>
                  <a:lnTo>
                    <a:pt x="191441" y="315533"/>
                  </a:lnTo>
                  <a:close/>
                </a:path>
                <a:path w="360679" h="350520">
                  <a:moveTo>
                    <a:pt x="190814" y="316515"/>
                  </a:moveTo>
                  <a:lnTo>
                    <a:pt x="186584" y="323145"/>
                  </a:lnTo>
                  <a:lnTo>
                    <a:pt x="187196" y="323465"/>
                  </a:lnTo>
                  <a:lnTo>
                    <a:pt x="190814" y="316515"/>
                  </a:lnTo>
                  <a:close/>
                </a:path>
                <a:path w="360679" h="350520">
                  <a:moveTo>
                    <a:pt x="200802" y="315506"/>
                  </a:moveTo>
                  <a:lnTo>
                    <a:pt x="191458" y="315506"/>
                  </a:lnTo>
                  <a:lnTo>
                    <a:pt x="191690" y="315658"/>
                  </a:lnTo>
                  <a:lnTo>
                    <a:pt x="198852" y="319235"/>
                  </a:lnTo>
                  <a:lnTo>
                    <a:pt x="200802" y="315506"/>
                  </a:lnTo>
                  <a:close/>
                </a:path>
                <a:path w="360679" h="350520">
                  <a:moveTo>
                    <a:pt x="191349" y="315488"/>
                  </a:moveTo>
                  <a:lnTo>
                    <a:pt x="190814" y="316515"/>
                  </a:lnTo>
                  <a:lnTo>
                    <a:pt x="191361" y="315658"/>
                  </a:lnTo>
                  <a:lnTo>
                    <a:pt x="191349" y="315488"/>
                  </a:lnTo>
                  <a:close/>
                </a:path>
                <a:path w="360679" h="350520">
                  <a:moveTo>
                    <a:pt x="191458" y="315506"/>
                  </a:moveTo>
                  <a:lnTo>
                    <a:pt x="191690" y="315658"/>
                  </a:lnTo>
                  <a:lnTo>
                    <a:pt x="191458" y="315506"/>
                  </a:lnTo>
                  <a:close/>
                </a:path>
                <a:path w="360679" h="350520">
                  <a:moveTo>
                    <a:pt x="200812" y="315488"/>
                  </a:moveTo>
                  <a:lnTo>
                    <a:pt x="191349" y="315488"/>
                  </a:lnTo>
                  <a:lnTo>
                    <a:pt x="200802" y="315506"/>
                  </a:lnTo>
                  <a:close/>
                </a:path>
                <a:path w="360679" h="350520">
                  <a:moveTo>
                    <a:pt x="17484" y="99509"/>
                  </a:moveTo>
                  <a:lnTo>
                    <a:pt x="0" y="104233"/>
                  </a:lnTo>
                  <a:lnTo>
                    <a:pt x="3133" y="115169"/>
                  </a:lnTo>
                  <a:lnTo>
                    <a:pt x="6613" y="126034"/>
                  </a:lnTo>
                  <a:lnTo>
                    <a:pt x="22467" y="154802"/>
                  </a:lnTo>
                  <a:lnTo>
                    <a:pt x="47059" y="144666"/>
                  </a:lnTo>
                  <a:lnTo>
                    <a:pt x="23336" y="144666"/>
                  </a:lnTo>
                  <a:lnTo>
                    <a:pt x="23090" y="144070"/>
                  </a:lnTo>
                  <a:lnTo>
                    <a:pt x="19894" y="136305"/>
                  </a:lnTo>
                  <a:lnTo>
                    <a:pt x="28341" y="132823"/>
                  </a:lnTo>
                  <a:lnTo>
                    <a:pt x="27424" y="130482"/>
                  </a:lnTo>
                  <a:lnTo>
                    <a:pt x="23783" y="120239"/>
                  </a:lnTo>
                  <a:lnTo>
                    <a:pt x="20471" y="109912"/>
                  </a:lnTo>
                  <a:lnTo>
                    <a:pt x="17484" y="99509"/>
                  </a:lnTo>
                  <a:close/>
                </a:path>
                <a:path w="360679" h="350520">
                  <a:moveTo>
                    <a:pt x="29464" y="141425"/>
                  </a:moveTo>
                  <a:lnTo>
                    <a:pt x="23094" y="144043"/>
                  </a:lnTo>
                  <a:lnTo>
                    <a:pt x="23336" y="144666"/>
                  </a:lnTo>
                  <a:lnTo>
                    <a:pt x="29464" y="141425"/>
                  </a:lnTo>
                  <a:close/>
                </a:path>
                <a:path w="360679" h="350520">
                  <a:moveTo>
                    <a:pt x="350539" y="0"/>
                  </a:moveTo>
                  <a:lnTo>
                    <a:pt x="28341" y="132823"/>
                  </a:lnTo>
                  <a:lnTo>
                    <a:pt x="31246" y="140240"/>
                  </a:lnTo>
                  <a:lnTo>
                    <a:pt x="31344" y="140431"/>
                  </a:lnTo>
                  <a:lnTo>
                    <a:pt x="31399" y="140630"/>
                  </a:lnTo>
                  <a:lnTo>
                    <a:pt x="29464" y="141425"/>
                  </a:lnTo>
                  <a:lnTo>
                    <a:pt x="23336" y="144666"/>
                  </a:lnTo>
                  <a:lnTo>
                    <a:pt x="47059" y="144666"/>
                  </a:lnTo>
                  <a:lnTo>
                    <a:pt x="330916" y="27673"/>
                  </a:lnTo>
                  <a:lnTo>
                    <a:pt x="351360" y="27673"/>
                  </a:lnTo>
                  <a:lnTo>
                    <a:pt x="360268" y="10642"/>
                  </a:lnTo>
                  <a:lnTo>
                    <a:pt x="359744" y="6515"/>
                  </a:lnTo>
                  <a:lnTo>
                    <a:pt x="354615" y="923"/>
                  </a:lnTo>
                  <a:lnTo>
                    <a:pt x="350539" y="0"/>
                  </a:lnTo>
                  <a:close/>
                </a:path>
                <a:path w="360679" h="350520">
                  <a:moveTo>
                    <a:pt x="23081" y="144048"/>
                  </a:moveTo>
                  <a:close/>
                </a:path>
                <a:path w="360679" h="350520">
                  <a:moveTo>
                    <a:pt x="31037" y="139834"/>
                  </a:moveTo>
                  <a:lnTo>
                    <a:pt x="23081" y="144048"/>
                  </a:lnTo>
                  <a:lnTo>
                    <a:pt x="29464" y="141425"/>
                  </a:lnTo>
                  <a:lnTo>
                    <a:pt x="31325" y="140441"/>
                  </a:lnTo>
                  <a:lnTo>
                    <a:pt x="31246" y="140240"/>
                  </a:lnTo>
                  <a:lnTo>
                    <a:pt x="31037" y="139834"/>
                  </a:lnTo>
                  <a:close/>
                </a:path>
                <a:path w="360679" h="350520">
                  <a:moveTo>
                    <a:pt x="28341" y="132823"/>
                  </a:moveTo>
                  <a:lnTo>
                    <a:pt x="19894" y="136305"/>
                  </a:lnTo>
                  <a:lnTo>
                    <a:pt x="23079" y="144043"/>
                  </a:lnTo>
                  <a:lnTo>
                    <a:pt x="31037" y="139834"/>
                  </a:lnTo>
                  <a:lnTo>
                    <a:pt x="28341" y="132823"/>
                  </a:lnTo>
                  <a:close/>
                </a:path>
                <a:path w="360679" h="350520">
                  <a:moveTo>
                    <a:pt x="31325" y="140441"/>
                  </a:moveTo>
                  <a:lnTo>
                    <a:pt x="29464" y="141425"/>
                  </a:lnTo>
                  <a:lnTo>
                    <a:pt x="31399" y="140630"/>
                  </a:lnTo>
                  <a:lnTo>
                    <a:pt x="31325" y="140441"/>
                  </a:lnTo>
                  <a:close/>
                </a:path>
                <a:path w="360679" h="350520">
                  <a:moveTo>
                    <a:pt x="31087" y="139834"/>
                  </a:moveTo>
                  <a:lnTo>
                    <a:pt x="31246" y="140240"/>
                  </a:lnTo>
                  <a:lnTo>
                    <a:pt x="31087" y="1398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76390" y="4994307"/>
            <a:ext cx="20701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b="1" dirty="0">
                <a:latin typeface="Times New Roman"/>
                <a:cs typeface="Times New Roman"/>
              </a:rPr>
              <a:t>v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084791" y="3293135"/>
            <a:ext cx="1257935" cy="1559560"/>
            <a:chOff x="7084791" y="3293135"/>
            <a:chExt cx="1257935" cy="1559560"/>
          </a:xfrm>
        </p:grpSpPr>
        <p:sp>
          <p:nvSpPr>
            <p:cNvPr id="20" name="object 20"/>
            <p:cNvSpPr/>
            <p:nvPr/>
          </p:nvSpPr>
          <p:spPr>
            <a:xfrm>
              <a:off x="7084784" y="3293135"/>
              <a:ext cx="1257935" cy="1559560"/>
            </a:xfrm>
            <a:custGeom>
              <a:avLst/>
              <a:gdLst/>
              <a:ahLst/>
              <a:cxnLst/>
              <a:rect l="l" t="t" r="r" b="b"/>
              <a:pathLst>
                <a:path w="1257934" h="1559560">
                  <a:moveTo>
                    <a:pt x="227228" y="377329"/>
                  </a:moveTo>
                  <a:lnTo>
                    <a:pt x="220002" y="360730"/>
                  </a:lnTo>
                  <a:lnTo>
                    <a:pt x="22034" y="446684"/>
                  </a:lnTo>
                  <a:lnTo>
                    <a:pt x="29273" y="463283"/>
                  </a:lnTo>
                  <a:lnTo>
                    <a:pt x="227228" y="377329"/>
                  </a:lnTo>
                  <a:close/>
                </a:path>
                <a:path w="1257934" h="1559560">
                  <a:moveTo>
                    <a:pt x="239217" y="267957"/>
                  </a:moveTo>
                  <a:lnTo>
                    <a:pt x="9639" y="123977"/>
                  </a:lnTo>
                  <a:lnTo>
                    <a:pt x="0" y="139306"/>
                  </a:lnTo>
                  <a:lnTo>
                    <a:pt x="229577" y="283286"/>
                  </a:lnTo>
                  <a:lnTo>
                    <a:pt x="239217" y="267957"/>
                  </a:lnTo>
                  <a:close/>
                </a:path>
                <a:path w="1257934" h="1559560">
                  <a:moveTo>
                    <a:pt x="277761" y="433222"/>
                  </a:moveTo>
                  <a:lnTo>
                    <a:pt x="261416" y="425424"/>
                  </a:lnTo>
                  <a:lnTo>
                    <a:pt x="195834" y="562749"/>
                  </a:lnTo>
                  <a:lnTo>
                    <a:pt x="212178" y="570547"/>
                  </a:lnTo>
                  <a:lnTo>
                    <a:pt x="277761" y="433222"/>
                  </a:lnTo>
                  <a:close/>
                </a:path>
                <a:path w="1257934" h="1559560">
                  <a:moveTo>
                    <a:pt x="308559" y="225615"/>
                  </a:moveTo>
                  <a:lnTo>
                    <a:pt x="277495" y="55499"/>
                  </a:lnTo>
                  <a:lnTo>
                    <a:pt x="259676" y="58750"/>
                  </a:lnTo>
                  <a:lnTo>
                    <a:pt x="290728" y="228854"/>
                  </a:lnTo>
                  <a:lnTo>
                    <a:pt x="308559" y="225615"/>
                  </a:lnTo>
                  <a:close/>
                </a:path>
                <a:path w="1257934" h="1559560">
                  <a:moveTo>
                    <a:pt x="408292" y="678307"/>
                  </a:moveTo>
                  <a:lnTo>
                    <a:pt x="349110" y="422097"/>
                  </a:lnTo>
                  <a:lnTo>
                    <a:pt x="331457" y="426173"/>
                  </a:lnTo>
                  <a:lnTo>
                    <a:pt x="390652" y="682383"/>
                  </a:lnTo>
                  <a:lnTo>
                    <a:pt x="408292" y="678307"/>
                  </a:lnTo>
                  <a:close/>
                </a:path>
                <a:path w="1257934" h="1559560">
                  <a:moveTo>
                    <a:pt x="457428" y="6769"/>
                  </a:moveTo>
                  <a:lnTo>
                    <a:pt x="440626" y="0"/>
                  </a:lnTo>
                  <a:lnTo>
                    <a:pt x="354241" y="214007"/>
                  </a:lnTo>
                  <a:lnTo>
                    <a:pt x="371055" y="220776"/>
                  </a:lnTo>
                  <a:lnTo>
                    <a:pt x="457428" y="6769"/>
                  </a:lnTo>
                  <a:close/>
                </a:path>
                <a:path w="1257934" h="1559560">
                  <a:moveTo>
                    <a:pt x="580186" y="251333"/>
                  </a:moveTo>
                  <a:lnTo>
                    <a:pt x="574509" y="234137"/>
                  </a:lnTo>
                  <a:lnTo>
                    <a:pt x="391629" y="294297"/>
                  </a:lnTo>
                  <a:lnTo>
                    <a:pt x="397294" y="311492"/>
                  </a:lnTo>
                  <a:lnTo>
                    <a:pt x="580186" y="251333"/>
                  </a:lnTo>
                  <a:close/>
                </a:path>
                <a:path w="1257934" h="1559560">
                  <a:moveTo>
                    <a:pt x="647166" y="464337"/>
                  </a:moveTo>
                  <a:lnTo>
                    <a:pt x="406425" y="357441"/>
                  </a:lnTo>
                  <a:lnTo>
                    <a:pt x="399072" y="373989"/>
                  </a:lnTo>
                  <a:lnTo>
                    <a:pt x="639813" y="480885"/>
                  </a:lnTo>
                  <a:lnTo>
                    <a:pt x="647166" y="464337"/>
                  </a:lnTo>
                  <a:close/>
                </a:path>
                <a:path w="1257934" h="1559560">
                  <a:moveTo>
                    <a:pt x="1257465" y="1553972"/>
                  </a:moveTo>
                  <a:lnTo>
                    <a:pt x="471182" y="521614"/>
                  </a:lnTo>
                  <a:lnTo>
                    <a:pt x="463969" y="527100"/>
                  </a:lnTo>
                  <a:lnTo>
                    <a:pt x="1250264" y="1559445"/>
                  </a:lnTo>
                  <a:lnTo>
                    <a:pt x="1257465" y="15539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66579" y="3584977"/>
              <a:ext cx="72473" cy="7239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510879" y="4523725"/>
            <a:ext cx="126364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b="1" dirty="0">
                <a:latin typeface="Times New Roman"/>
                <a:cs typeface="Times New Roman"/>
              </a:rPr>
              <a:t>l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292718" y="4663904"/>
            <a:ext cx="151130" cy="1537970"/>
            <a:chOff x="9292718" y="4663904"/>
            <a:chExt cx="151130" cy="1537970"/>
          </a:xfrm>
        </p:grpSpPr>
        <p:sp>
          <p:nvSpPr>
            <p:cNvPr id="24" name="object 24"/>
            <p:cNvSpPr/>
            <p:nvPr/>
          </p:nvSpPr>
          <p:spPr>
            <a:xfrm>
              <a:off x="9368091" y="4846394"/>
              <a:ext cx="0" cy="1355090"/>
            </a:xfrm>
            <a:custGeom>
              <a:avLst/>
              <a:gdLst/>
              <a:ahLst/>
              <a:cxnLst/>
              <a:rect l="l" t="t" r="r" b="b"/>
              <a:pathLst>
                <a:path h="1355089">
                  <a:moveTo>
                    <a:pt x="0" y="0"/>
                  </a:moveTo>
                  <a:lnTo>
                    <a:pt x="0" y="1354968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359032" y="4846394"/>
              <a:ext cx="18415" cy="1355090"/>
            </a:xfrm>
            <a:custGeom>
              <a:avLst/>
              <a:gdLst/>
              <a:ahLst/>
              <a:cxnLst/>
              <a:rect l="l" t="t" r="r" b="b"/>
              <a:pathLst>
                <a:path w="18415" h="1355089">
                  <a:moveTo>
                    <a:pt x="18119" y="0"/>
                  </a:moveTo>
                  <a:lnTo>
                    <a:pt x="0" y="0"/>
                  </a:lnTo>
                  <a:lnTo>
                    <a:pt x="0" y="1354968"/>
                  </a:lnTo>
                  <a:lnTo>
                    <a:pt x="18119" y="1354968"/>
                  </a:lnTo>
                  <a:lnTo>
                    <a:pt x="181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2718" y="4663904"/>
              <a:ext cx="150764" cy="24812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9468541" y="4434836"/>
            <a:ext cx="227329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b="1" dirty="0"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28" name="object 28"/>
          <p:cNvSpPr txBox="1"/>
          <p:nvPr/>
        </p:nvSpPr>
        <p:spPr>
          <a:xfrm>
            <a:off x="8426856" y="6350000"/>
            <a:ext cx="188277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26415" marR="400050" indent="-203200">
              <a:lnSpc>
                <a:spcPct val="100699"/>
              </a:lnSpc>
              <a:spcBef>
                <a:spcPts val="80"/>
              </a:spcBef>
            </a:pPr>
            <a:r>
              <a:rPr sz="2400" b="1" spc="-30" dirty="0">
                <a:latin typeface="Arial"/>
                <a:cs typeface="Arial"/>
              </a:rPr>
              <a:t>shading </a:t>
            </a:r>
            <a:r>
              <a:rPr sz="2400" b="1" spc="-10" dirty="0">
                <a:latin typeface="Arial"/>
                <a:cs typeface="Arial"/>
              </a:rPr>
              <a:t>point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400" y="431800"/>
            <a:ext cx="4417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Arial"/>
                <a:cs typeface="Arial"/>
              </a:rPr>
              <a:t>Shading</a:t>
            </a:r>
            <a:r>
              <a:rPr sz="4800" spc="-229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225" dirty="0">
                <a:latin typeface="Arial"/>
                <a:cs typeface="Arial"/>
              </a:rPr>
              <a:t> </a:t>
            </a:r>
            <a:r>
              <a:rPr sz="4800" spc="-35" dirty="0">
                <a:latin typeface="Arial"/>
                <a:cs typeface="Arial"/>
              </a:rPr>
              <a:t>Local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1701800"/>
            <a:ext cx="100215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50" dirty="0">
                <a:solidFill>
                  <a:srgbClr val="EE220C"/>
                </a:solidFill>
                <a:latin typeface="Arial"/>
                <a:cs typeface="Arial"/>
              </a:rPr>
              <a:t>No</a:t>
            </a:r>
            <a:r>
              <a:rPr sz="3400" spc="1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400" spc="-30" dirty="0">
                <a:solidFill>
                  <a:srgbClr val="EE220C"/>
                </a:solidFill>
                <a:latin typeface="Arial"/>
                <a:cs typeface="Arial"/>
              </a:rPr>
              <a:t>shadows</a:t>
            </a:r>
            <a:r>
              <a:rPr sz="3400" spc="2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will</a:t>
            </a:r>
            <a:r>
              <a:rPr sz="3400" spc="15" dirty="0">
                <a:latin typeface="Arial"/>
                <a:cs typeface="Arial"/>
              </a:rPr>
              <a:t> </a:t>
            </a:r>
            <a:r>
              <a:rPr sz="3400" spc="75" dirty="0">
                <a:latin typeface="Arial"/>
                <a:cs typeface="Arial"/>
              </a:rPr>
              <a:t>be</a:t>
            </a:r>
            <a:r>
              <a:rPr sz="3400" spc="2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generated!</a:t>
            </a:r>
            <a:r>
              <a:rPr sz="3400" spc="15" dirty="0">
                <a:latin typeface="Arial"/>
                <a:cs typeface="Arial"/>
              </a:rPr>
              <a:t> </a:t>
            </a:r>
            <a:r>
              <a:rPr sz="3400" spc="-100" dirty="0">
                <a:latin typeface="Arial"/>
                <a:cs typeface="Arial"/>
              </a:rPr>
              <a:t>(</a:t>
            </a:r>
            <a:r>
              <a:rPr sz="3400" b="1" spc="-100" dirty="0">
                <a:latin typeface="Arial"/>
                <a:cs typeface="Arial"/>
              </a:rPr>
              <a:t>shading</a:t>
            </a:r>
            <a:r>
              <a:rPr sz="3400" b="1" spc="80" dirty="0">
                <a:latin typeface="Arial"/>
                <a:cs typeface="Arial"/>
              </a:rPr>
              <a:t> </a:t>
            </a:r>
            <a:r>
              <a:rPr sz="3400" b="1" spc="254" dirty="0">
                <a:latin typeface="Trebuchet MS"/>
                <a:cs typeface="Trebuchet MS"/>
              </a:rPr>
              <a:t>≠</a:t>
            </a:r>
            <a:r>
              <a:rPr sz="3400" b="1" dirty="0">
                <a:latin typeface="Trebuchet MS"/>
                <a:cs typeface="Trebuchet MS"/>
              </a:rPr>
              <a:t> </a:t>
            </a:r>
            <a:r>
              <a:rPr sz="3400" b="1" spc="-45" dirty="0">
                <a:latin typeface="Arial"/>
                <a:cs typeface="Arial"/>
              </a:rPr>
              <a:t>shadow</a:t>
            </a:r>
            <a:r>
              <a:rPr sz="3400" spc="-45" dirty="0">
                <a:latin typeface="Arial"/>
                <a:cs typeface="Arial"/>
              </a:rPr>
              <a:t>)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151" y="2743041"/>
            <a:ext cx="11510434" cy="646565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400" rIns="0" bIns="0" rtlCol="0">
            <a:spAutoFit/>
          </a:bodyPr>
          <a:lstStyle/>
          <a:p>
            <a:pPr marL="1689100">
              <a:lnSpc>
                <a:spcPct val="100000"/>
              </a:lnSpc>
              <a:spcBef>
                <a:spcPts val="100"/>
              </a:spcBef>
            </a:pPr>
            <a:r>
              <a:rPr sz="8000" spc="95" dirty="0"/>
              <a:t>Diffuse</a:t>
            </a:r>
            <a:r>
              <a:rPr sz="8000" spc="5" dirty="0"/>
              <a:t> </a:t>
            </a:r>
            <a:r>
              <a:rPr sz="8000" spc="130" dirty="0"/>
              <a:t>Reflection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77900" y="2454540"/>
            <a:ext cx="8542020" cy="126809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69900" indent="-444500">
              <a:lnSpc>
                <a:spcPct val="100000"/>
              </a:lnSpc>
              <a:spcBef>
                <a:spcPts val="570"/>
              </a:spcBef>
              <a:buSzPct val="145312"/>
              <a:buChar char="•"/>
              <a:tabLst>
                <a:tab pos="469900" algn="l"/>
              </a:tabLst>
            </a:pPr>
            <a:r>
              <a:rPr sz="3200" dirty="0">
                <a:latin typeface="Arial"/>
                <a:cs typeface="Arial"/>
              </a:rPr>
              <a:t>Light</a:t>
            </a:r>
            <a:r>
              <a:rPr sz="3200" spc="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scattered</a:t>
            </a:r>
            <a:r>
              <a:rPr sz="3200" spc="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uniformly</a:t>
            </a:r>
            <a:r>
              <a:rPr sz="3200" spc="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all</a:t>
            </a:r>
            <a:r>
              <a:rPr sz="3200" spc="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directions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  <a:tabLst>
                <a:tab pos="913765" algn="l"/>
              </a:tabLst>
            </a:pPr>
            <a:r>
              <a:rPr sz="6075" spc="142" baseline="-6858" dirty="0">
                <a:latin typeface="Arial"/>
                <a:cs typeface="Arial"/>
              </a:rPr>
              <a:t>-</a:t>
            </a:r>
            <a:r>
              <a:rPr sz="6075" baseline="-6858" dirty="0">
                <a:latin typeface="Arial"/>
                <a:cs typeface="Arial"/>
              </a:rPr>
              <a:t>	</a:t>
            </a:r>
            <a:r>
              <a:rPr sz="2800" spc="-50" dirty="0">
                <a:latin typeface="Arial"/>
                <a:cs typeface="Arial"/>
              </a:rPr>
              <a:t>Surface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color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same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all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viewing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directions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490" y="4174588"/>
            <a:ext cx="6761912" cy="442066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400" rIns="0" bIns="0" rtlCol="0">
            <a:spAutoFit/>
          </a:bodyPr>
          <a:lstStyle/>
          <a:p>
            <a:pPr marL="1689100">
              <a:lnSpc>
                <a:spcPct val="100000"/>
              </a:lnSpc>
              <a:spcBef>
                <a:spcPts val="100"/>
              </a:spcBef>
            </a:pPr>
            <a:r>
              <a:rPr sz="8000" spc="95" dirty="0"/>
              <a:t>Diffuse</a:t>
            </a:r>
            <a:r>
              <a:rPr sz="8000" spc="5" dirty="0"/>
              <a:t> </a:t>
            </a:r>
            <a:r>
              <a:rPr sz="8000" spc="130" dirty="0"/>
              <a:t>Reflection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429140"/>
            <a:ext cx="7820659" cy="126809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570"/>
              </a:spcBef>
              <a:buSzPct val="145312"/>
              <a:buChar char="•"/>
              <a:tabLst>
                <a:tab pos="457200" algn="l"/>
              </a:tabLst>
            </a:pPr>
            <a:r>
              <a:rPr sz="3200" dirty="0">
                <a:latin typeface="Arial"/>
                <a:cs typeface="Arial"/>
              </a:rPr>
              <a:t>But</a:t>
            </a:r>
            <a:r>
              <a:rPr sz="3200" spc="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how</a:t>
            </a:r>
            <a:r>
              <a:rPr sz="3200" spc="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much</a:t>
            </a:r>
            <a:r>
              <a:rPr sz="3200" spc="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light</a:t>
            </a:r>
            <a:r>
              <a:rPr sz="3200" spc="7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(energy)</a:t>
            </a:r>
            <a:r>
              <a:rPr sz="3200" spc="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7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received?</a:t>
            </a:r>
            <a:endParaRPr sz="32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610"/>
              </a:spcBef>
              <a:tabLst>
                <a:tab pos="901065" algn="l"/>
              </a:tabLst>
            </a:pPr>
            <a:r>
              <a:rPr sz="6075" spc="142" baseline="-5486" dirty="0">
                <a:latin typeface="Arial"/>
                <a:cs typeface="Arial"/>
              </a:rPr>
              <a:t>-</a:t>
            </a:r>
            <a:r>
              <a:rPr sz="6075" baseline="-5486" dirty="0">
                <a:latin typeface="Arial"/>
                <a:cs typeface="Arial"/>
              </a:rPr>
              <a:t>	</a:t>
            </a:r>
            <a:r>
              <a:rPr sz="2800" spc="-45" dirty="0">
                <a:latin typeface="Arial"/>
                <a:cs typeface="Arial"/>
              </a:rPr>
              <a:t>Lambert’s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cosine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law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3800" y="7429500"/>
            <a:ext cx="2538730" cy="12649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76200" algn="just">
              <a:lnSpc>
                <a:spcPts val="3200"/>
              </a:lnSpc>
              <a:spcBef>
                <a:spcPts val="340"/>
              </a:spcBef>
            </a:pPr>
            <a:r>
              <a:rPr sz="2800" spc="-215" dirty="0">
                <a:latin typeface="Arial"/>
                <a:cs typeface="Arial"/>
              </a:rPr>
              <a:t>Top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face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cube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receives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37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certain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amount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light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4100" y="7429500"/>
            <a:ext cx="3324225" cy="12649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44500" marR="438784" indent="431800">
              <a:lnSpc>
                <a:spcPts val="3200"/>
              </a:lnSpc>
              <a:spcBef>
                <a:spcPts val="340"/>
              </a:spcBef>
            </a:pPr>
            <a:r>
              <a:rPr sz="2800" spc="-220" dirty="0">
                <a:latin typeface="Arial"/>
                <a:cs typeface="Arial"/>
              </a:rPr>
              <a:t>Top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225" dirty="0">
                <a:latin typeface="Arial"/>
                <a:cs typeface="Arial"/>
              </a:rPr>
              <a:t>face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of </a:t>
            </a:r>
            <a:r>
              <a:rPr sz="2800" spc="-70" dirty="0">
                <a:latin typeface="Arial"/>
                <a:cs typeface="Arial"/>
              </a:rPr>
              <a:t>60º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rotated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cube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120"/>
              </a:lnSpc>
            </a:pPr>
            <a:r>
              <a:rPr sz="2800" spc="-85" dirty="0">
                <a:latin typeface="Arial"/>
                <a:cs typeface="Arial"/>
              </a:rPr>
              <a:t>intercepts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half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the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light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1600" y="7429500"/>
            <a:ext cx="3415665" cy="12649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065" marR="5080" algn="ctr">
              <a:lnSpc>
                <a:spcPts val="3200"/>
              </a:lnSpc>
              <a:spcBef>
                <a:spcPts val="340"/>
              </a:spcBef>
            </a:pPr>
            <a:r>
              <a:rPr sz="2800" spc="-75" dirty="0">
                <a:latin typeface="Arial"/>
                <a:cs typeface="Arial"/>
              </a:rPr>
              <a:t>In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general,</a:t>
            </a:r>
            <a:r>
              <a:rPr sz="2800" spc="-28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light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per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unit </a:t>
            </a:r>
            <a:r>
              <a:rPr sz="2800" spc="-215" dirty="0">
                <a:latin typeface="Arial"/>
                <a:cs typeface="Arial"/>
              </a:rPr>
              <a:t>area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is</a:t>
            </a:r>
            <a:r>
              <a:rPr sz="2800" spc="-30" dirty="0">
                <a:latin typeface="Arial"/>
                <a:cs typeface="Arial"/>
              </a:rPr>
              <a:t> proportional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45" dirty="0">
                <a:latin typeface="Arial"/>
                <a:cs typeface="Arial"/>
              </a:rPr>
              <a:t>to </a:t>
            </a:r>
            <a:r>
              <a:rPr sz="2800" spc="-185" dirty="0">
                <a:latin typeface="Arial"/>
                <a:cs typeface="Arial"/>
              </a:rPr>
              <a:t>cos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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= 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•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25227" y="4168163"/>
            <a:ext cx="1250315" cy="3147060"/>
            <a:chOff x="1725227" y="4168163"/>
            <a:chExt cx="1250315" cy="3147060"/>
          </a:xfrm>
        </p:grpSpPr>
        <p:sp>
          <p:nvSpPr>
            <p:cNvPr id="8" name="object 8"/>
            <p:cNvSpPr/>
            <p:nvPr/>
          </p:nvSpPr>
          <p:spPr>
            <a:xfrm>
              <a:off x="1725227" y="4168163"/>
              <a:ext cx="1250315" cy="1898014"/>
            </a:xfrm>
            <a:custGeom>
              <a:avLst/>
              <a:gdLst/>
              <a:ahLst/>
              <a:cxnLst/>
              <a:rect l="l" t="t" r="r" b="b"/>
              <a:pathLst>
                <a:path w="1250314" h="1898014">
                  <a:moveTo>
                    <a:pt x="1250178" y="0"/>
                  </a:moveTo>
                  <a:lnTo>
                    <a:pt x="0" y="0"/>
                  </a:lnTo>
                  <a:lnTo>
                    <a:pt x="0" y="1897439"/>
                  </a:lnTo>
                  <a:lnTo>
                    <a:pt x="1250178" y="1897439"/>
                  </a:lnTo>
                  <a:lnTo>
                    <a:pt x="1250178" y="0"/>
                  </a:lnTo>
                  <a:close/>
                </a:path>
              </a:pathLst>
            </a:custGeom>
            <a:solidFill>
              <a:srgbClr val="FFFF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2057" y="4264722"/>
              <a:ext cx="0" cy="1593215"/>
            </a:xfrm>
            <a:custGeom>
              <a:avLst/>
              <a:gdLst/>
              <a:ahLst/>
              <a:cxnLst/>
              <a:rect l="l" t="t" r="r" b="b"/>
              <a:pathLst>
                <a:path h="1593214">
                  <a:moveTo>
                    <a:pt x="0" y="0"/>
                  </a:moveTo>
                  <a:lnTo>
                    <a:pt x="0" y="159273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45262" y="4264722"/>
              <a:ext cx="13970" cy="1593215"/>
            </a:xfrm>
            <a:custGeom>
              <a:avLst/>
              <a:gdLst/>
              <a:ahLst/>
              <a:cxnLst/>
              <a:rect l="l" t="t" r="r" b="b"/>
              <a:pathLst>
                <a:path w="13969" h="1593214">
                  <a:moveTo>
                    <a:pt x="13588" y="0"/>
                  </a:moveTo>
                  <a:lnTo>
                    <a:pt x="0" y="0"/>
                  </a:lnTo>
                  <a:lnTo>
                    <a:pt x="0" y="1592737"/>
                  </a:lnTo>
                  <a:lnTo>
                    <a:pt x="13588" y="1592737"/>
                  </a:lnTo>
                  <a:lnTo>
                    <a:pt x="13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1977" y="5813865"/>
              <a:ext cx="100159" cy="1647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51361" y="4264722"/>
              <a:ext cx="0" cy="1593215"/>
            </a:xfrm>
            <a:custGeom>
              <a:avLst/>
              <a:gdLst/>
              <a:ahLst/>
              <a:cxnLst/>
              <a:rect l="l" t="t" r="r" b="b"/>
              <a:pathLst>
                <a:path h="1593214">
                  <a:moveTo>
                    <a:pt x="0" y="0"/>
                  </a:moveTo>
                  <a:lnTo>
                    <a:pt x="0" y="159273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44566" y="4264722"/>
              <a:ext cx="13970" cy="1593215"/>
            </a:xfrm>
            <a:custGeom>
              <a:avLst/>
              <a:gdLst/>
              <a:ahLst/>
              <a:cxnLst/>
              <a:rect l="l" t="t" r="r" b="b"/>
              <a:pathLst>
                <a:path w="13969" h="1593214">
                  <a:moveTo>
                    <a:pt x="13589" y="0"/>
                  </a:moveTo>
                  <a:lnTo>
                    <a:pt x="0" y="0"/>
                  </a:lnTo>
                  <a:lnTo>
                    <a:pt x="0" y="1592737"/>
                  </a:lnTo>
                  <a:lnTo>
                    <a:pt x="13589" y="1592737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1281" y="5813865"/>
              <a:ext cx="100159" cy="16479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250664" y="4264722"/>
              <a:ext cx="0" cy="1593215"/>
            </a:xfrm>
            <a:custGeom>
              <a:avLst/>
              <a:gdLst/>
              <a:ahLst/>
              <a:cxnLst/>
              <a:rect l="l" t="t" r="r" b="b"/>
              <a:pathLst>
                <a:path h="1593214">
                  <a:moveTo>
                    <a:pt x="0" y="0"/>
                  </a:moveTo>
                  <a:lnTo>
                    <a:pt x="0" y="159273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43870" y="4264722"/>
              <a:ext cx="13970" cy="1593215"/>
            </a:xfrm>
            <a:custGeom>
              <a:avLst/>
              <a:gdLst/>
              <a:ahLst/>
              <a:cxnLst/>
              <a:rect l="l" t="t" r="r" b="b"/>
              <a:pathLst>
                <a:path w="13969" h="1593214">
                  <a:moveTo>
                    <a:pt x="13588" y="0"/>
                  </a:moveTo>
                  <a:lnTo>
                    <a:pt x="0" y="0"/>
                  </a:lnTo>
                  <a:lnTo>
                    <a:pt x="0" y="1592737"/>
                  </a:lnTo>
                  <a:lnTo>
                    <a:pt x="13588" y="1592737"/>
                  </a:lnTo>
                  <a:lnTo>
                    <a:pt x="13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0584" y="5813865"/>
              <a:ext cx="100159" cy="16479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49968" y="4264722"/>
              <a:ext cx="0" cy="1593215"/>
            </a:xfrm>
            <a:custGeom>
              <a:avLst/>
              <a:gdLst/>
              <a:ahLst/>
              <a:cxnLst/>
              <a:rect l="l" t="t" r="r" b="b"/>
              <a:pathLst>
                <a:path h="1593214">
                  <a:moveTo>
                    <a:pt x="0" y="0"/>
                  </a:moveTo>
                  <a:lnTo>
                    <a:pt x="0" y="159273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43173" y="4264722"/>
              <a:ext cx="13970" cy="1593215"/>
            </a:xfrm>
            <a:custGeom>
              <a:avLst/>
              <a:gdLst/>
              <a:ahLst/>
              <a:cxnLst/>
              <a:rect l="l" t="t" r="r" b="b"/>
              <a:pathLst>
                <a:path w="13969" h="1593214">
                  <a:moveTo>
                    <a:pt x="13588" y="0"/>
                  </a:moveTo>
                  <a:lnTo>
                    <a:pt x="0" y="0"/>
                  </a:lnTo>
                  <a:lnTo>
                    <a:pt x="0" y="1592737"/>
                  </a:lnTo>
                  <a:lnTo>
                    <a:pt x="13588" y="1592737"/>
                  </a:lnTo>
                  <a:lnTo>
                    <a:pt x="13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9888" y="5813865"/>
              <a:ext cx="100159" cy="16479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649272" y="4264722"/>
              <a:ext cx="0" cy="1593215"/>
            </a:xfrm>
            <a:custGeom>
              <a:avLst/>
              <a:gdLst/>
              <a:ahLst/>
              <a:cxnLst/>
              <a:rect l="l" t="t" r="r" b="b"/>
              <a:pathLst>
                <a:path h="1593214">
                  <a:moveTo>
                    <a:pt x="0" y="0"/>
                  </a:moveTo>
                  <a:lnTo>
                    <a:pt x="0" y="159273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42477" y="4264722"/>
              <a:ext cx="13970" cy="1593215"/>
            </a:xfrm>
            <a:custGeom>
              <a:avLst/>
              <a:gdLst/>
              <a:ahLst/>
              <a:cxnLst/>
              <a:rect l="l" t="t" r="r" b="b"/>
              <a:pathLst>
                <a:path w="13969" h="1593214">
                  <a:moveTo>
                    <a:pt x="13589" y="0"/>
                  </a:moveTo>
                  <a:lnTo>
                    <a:pt x="0" y="0"/>
                  </a:lnTo>
                  <a:lnTo>
                    <a:pt x="0" y="1592737"/>
                  </a:lnTo>
                  <a:lnTo>
                    <a:pt x="13589" y="1592737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9192" y="5813865"/>
              <a:ext cx="100159" cy="16479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848575" y="4264722"/>
              <a:ext cx="0" cy="1593215"/>
            </a:xfrm>
            <a:custGeom>
              <a:avLst/>
              <a:gdLst/>
              <a:ahLst/>
              <a:cxnLst/>
              <a:rect l="l" t="t" r="r" b="b"/>
              <a:pathLst>
                <a:path h="1593214">
                  <a:moveTo>
                    <a:pt x="0" y="0"/>
                  </a:moveTo>
                  <a:lnTo>
                    <a:pt x="0" y="159273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41781" y="4264722"/>
              <a:ext cx="13970" cy="1593215"/>
            </a:xfrm>
            <a:custGeom>
              <a:avLst/>
              <a:gdLst/>
              <a:ahLst/>
              <a:cxnLst/>
              <a:rect l="l" t="t" r="r" b="b"/>
              <a:pathLst>
                <a:path w="13969" h="1593214">
                  <a:moveTo>
                    <a:pt x="13588" y="0"/>
                  </a:moveTo>
                  <a:lnTo>
                    <a:pt x="0" y="0"/>
                  </a:lnTo>
                  <a:lnTo>
                    <a:pt x="0" y="1592737"/>
                  </a:lnTo>
                  <a:lnTo>
                    <a:pt x="13588" y="1592737"/>
                  </a:lnTo>
                  <a:lnTo>
                    <a:pt x="13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8497" y="5813865"/>
              <a:ext cx="100158" cy="16479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25227" y="6065602"/>
              <a:ext cx="1250315" cy="1249680"/>
            </a:xfrm>
            <a:custGeom>
              <a:avLst/>
              <a:gdLst/>
              <a:ahLst/>
              <a:cxnLst/>
              <a:rect l="l" t="t" r="r" b="b"/>
              <a:pathLst>
                <a:path w="1250314" h="1249679">
                  <a:moveTo>
                    <a:pt x="1250178" y="0"/>
                  </a:moveTo>
                  <a:lnTo>
                    <a:pt x="0" y="0"/>
                  </a:lnTo>
                  <a:lnTo>
                    <a:pt x="0" y="1249448"/>
                  </a:lnTo>
                  <a:lnTo>
                    <a:pt x="1250178" y="1249448"/>
                  </a:lnTo>
                  <a:lnTo>
                    <a:pt x="1250178" y="0"/>
                  </a:lnTo>
                  <a:close/>
                </a:path>
              </a:pathLst>
            </a:custGeom>
            <a:solidFill>
              <a:srgbClr val="ABA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25227" y="6052027"/>
              <a:ext cx="1250315" cy="27305"/>
            </a:xfrm>
            <a:custGeom>
              <a:avLst/>
              <a:gdLst/>
              <a:ahLst/>
              <a:cxnLst/>
              <a:rect l="l" t="t" r="r" b="b"/>
              <a:pathLst>
                <a:path w="1250314" h="27304">
                  <a:moveTo>
                    <a:pt x="1250177" y="0"/>
                  </a:moveTo>
                  <a:lnTo>
                    <a:pt x="0" y="0"/>
                  </a:lnTo>
                  <a:lnTo>
                    <a:pt x="0" y="27148"/>
                  </a:lnTo>
                  <a:lnTo>
                    <a:pt x="1250177" y="27148"/>
                  </a:lnTo>
                  <a:lnTo>
                    <a:pt x="12501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719614" y="4168161"/>
            <a:ext cx="2333625" cy="3147060"/>
            <a:chOff x="4719614" y="4168161"/>
            <a:chExt cx="2333625" cy="3147060"/>
          </a:xfrm>
        </p:grpSpPr>
        <p:sp>
          <p:nvSpPr>
            <p:cNvPr id="30" name="object 30"/>
            <p:cNvSpPr/>
            <p:nvPr/>
          </p:nvSpPr>
          <p:spPr>
            <a:xfrm>
              <a:off x="5789227" y="4168161"/>
              <a:ext cx="1264285" cy="3147060"/>
            </a:xfrm>
            <a:custGeom>
              <a:avLst/>
              <a:gdLst/>
              <a:ahLst/>
              <a:cxnLst/>
              <a:rect l="l" t="t" r="r" b="b"/>
              <a:pathLst>
                <a:path w="1264284" h="3147059">
                  <a:moveTo>
                    <a:pt x="1250177" y="0"/>
                  </a:moveTo>
                  <a:lnTo>
                    <a:pt x="0" y="0"/>
                  </a:lnTo>
                  <a:lnTo>
                    <a:pt x="13588" y="1356669"/>
                  </a:lnTo>
                  <a:lnTo>
                    <a:pt x="638677" y="2438212"/>
                  </a:lnTo>
                  <a:lnTo>
                    <a:pt x="638677" y="3146889"/>
                  </a:lnTo>
                  <a:lnTo>
                    <a:pt x="1263766" y="3146889"/>
                  </a:lnTo>
                  <a:lnTo>
                    <a:pt x="1250177" y="0"/>
                  </a:lnTo>
                  <a:close/>
                </a:path>
              </a:pathLst>
            </a:custGeom>
            <a:solidFill>
              <a:srgbClr val="FFFF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16057" y="4264722"/>
              <a:ext cx="13970" cy="1052195"/>
            </a:xfrm>
            <a:custGeom>
              <a:avLst/>
              <a:gdLst/>
              <a:ahLst/>
              <a:cxnLst/>
              <a:rect l="l" t="t" r="r" b="b"/>
              <a:pathLst>
                <a:path w="13970" h="1052195">
                  <a:moveTo>
                    <a:pt x="0" y="0"/>
                  </a:moveTo>
                  <a:lnTo>
                    <a:pt x="13588" y="105196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09263" y="4264628"/>
              <a:ext cx="27305" cy="1052195"/>
            </a:xfrm>
            <a:custGeom>
              <a:avLst/>
              <a:gdLst/>
              <a:ahLst/>
              <a:cxnLst/>
              <a:rect l="l" t="t" r="r" b="b"/>
              <a:pathLst>
                <a:path w="27304" h="1052195">
                  <a:moveTo>
                    <a:pt x="13589" y="0"/>
                  </a:moveTo>
                  <a:lnTo>
                    <a:pt x="0" y="180"/>
                  </a:lnTo>
                  <a:lnTo>
                    <a:pt x="13589" y="1052148"/>
                  </a:lnTo>
                  <a:lnTo>
                    <a:pt x="27178" y="1051967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9566" y="5273095"/>
              <a:ext cx="100159" cy="16479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115361" y="4264722"/>
              <a:ext cx="13970" cy="1397000"/>
            </a:xfrm>
            <a:custGeom>
              <a:avLst/>
              <a:gdLst/>
              <a:ahLst/>
              <a:cxnLst/>
              <a:rect l="l" t="t" r="r" b="b"/>
              <a:pathLst>
                <a:path w="13970" h="1397000">
                  <a:moveTo>
                    <a:pt x="0" y="0"/>
                  </a:moveTo>
                  <a:lnTo>
                    <a:pt x="13588" y="139681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08566" y="4264659"/>
              <a:ext cx="27305" cy="1397000"/>
            </a:xfrm>
            <a:custGeom>
              <a:avLst/>
              <a:gdLst/>
              <a:ahLst/>
              <a:cxnLst/>
              <a:rect l="l" t="t" r="r" b="b"/>
              <a:pathLst>
                <a:path w="27304" h="1397000">
                  <a:moveTo>
                    <a:pt x="13588" y="0"/>
                  </a:moveTo>
                  <a:lnTo>
                    <a:pt x="0" y="126"/>
                  </a:lnTo>
                  <a:lnTo>
                    <a:pt x="13588" y="1396940"/>
                  </a:lnTo>
                  <a:lnTo>
                    <a:pt x="27177" y="1396813"/>
                  </a:lnTo>
                  <a:lnTo>
                    <a:pt x="13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8870" y="5617937"/>
              <a:ext cx="100159" cy="16479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314664" y="4264722"/>
              <a:ext cx="13970" cy="1741805"/>
            </a:xfrm>
            <a:custGeom>
              <a:avLst/>
              <a:gdLst/>
              <a:ahLst/>
              <a:cxnLst/>
              <a:rect l="l" t="t" r="r" b="b"/>
              <a:pathLst>
                <a:path w="13970" h="1741804">
                  <a:moveTo>
                    <a:pt x="0" y="0"/>
                  </a:moveTo>
                  <a:lnTo>
                    <a:pt x="13588" y="1741658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07870" y="4264666"/>
              <a:ext cx="27305" cy="1741805"/>
            </a:xfrm>
            <a:custGeom>
              <a:avLst/>
              <a:gdLst/>
              <a:ahLst/>
              <a:cxnLst/>
              <a:rect l="l" t="t" r="r" b="b"/>
              <a:pathLst>
                <a:path w="27304" h="1741804">
                  <a:moveTo>
                    <a:pt x="13588" y="0"/>
                  </a:moveTo>
                  <a:lnTo>
                    <a:pt x="0" y="107"/>
                  </a:lnTo>
                  <a:lnTo>
                    <a:pt x="13588" y="1741766"/>
                  </a:lnTo>
                  <a:lnTo>
                    <a:pt x="27177" y="1741658"/>
                  </a:lnTo>
                  <a:lnTo>
                    <a:pt x="13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8173" y="5962778"/>
              <a:ext cx="100159" cy="16479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513968" y="4264722"/>
              <a:ext cx="13970" cy="2805430"/>
            </a:xfrm>
            <a:custGeom>
              <a:avLst/>
              <a:gdLst/>
              <a:ahLst/>
              <a:cxnLst/>
              <a:rect l="l" t="t" r="r" b="b"/>
              <a:pathLst>
                <a:path w="13970" h="2805429">
                  <a:moveTo>
                    <a:pt x="0" y="0"/>
                  </a:moveTo>
                  <a:lnTo>
                    <a:pt x="13589" y="280504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07173" y="4264681"/>
              <a:ext cx="27305" cy="2805430"/>
            </a:xfrm>
            <a:custGeom>
              <a:avLst/>
              <a:gdLst/>
              <a:ahLst/>
              <a:cxnLst/>
              <a:rect l="l" t="t" r="r" b="b"/>
              <a:pathLst>
                <a:path w="27304" h="2805429">
                  <a:moveTo>
                    <a:pt x="13589" y="0"/>
                  </a:moveTo>
                  <a:lnTo>
                    <a:pt x="0" y="72"/>
                  </a:lnTo>
                  <a:lnTo>
                    <a:pt x="13589" y="2805120"/>
                  </a:lnTo>
                  <a:lnTo>
                    <a:pt x="27177" y="2805066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7477" y="7026182"/>
              <a:ext cx="100159" cy="16479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713272" y="4264722"/>
              <a:ext cx="13970" cy="2805430"/>
            </a:xfrm>
            <a:custGeom>
              <a:avLst/>
              <a:gdLst/>
              <a:ahLst/>
              <a:cxnLst/>
              <a:rect l="l" t="t" r="r" b="b"/>
              <a:pathLst>
                <a:path w="13970" h="2805429">
                  <a:moveTo>
                    <a:pt x="0" y="0"/>
                  </a:moveTo>
                  <a:lnTo>
                    <a:pt x="13588" y="280504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706477" y="4264681"/>
              <a:ext cx="27305" cy="2805430"/>
            </a:xfrm>
            <a:custGeom>
              <a:avLst/>
              <a:gdLst/>
              <a:ahLst/>
              <a:cxnLst/>
              <a:rect l="l" t="t" r="r" b="b"/>
              <a:pathLst>
                <a:path w="27304" h="2805429">
                  <a:moveTo>
                    <a:pt x="13588" y="0"/>
                  </a:moveTo>
                  <a:lnTo>
                    <a:pt x="0" y="72"/>
                  </a:lnTo>
                  <a:lnTo>
                    <a:pt x="13588" y="2805120"/>
                  </a:lnTo>
                  <a:lnTo>
                    <a:pt x="27177" y="2805066"/>
                  </a:lnTo>
                  <a:lnTo>
                    <a:pt x="13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6781" y="7026182"/>
              <a:ext cx="100159" cy="16479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912575" y="4264722"/>
              <a:ext cx="13970" cy="2805430"/>
            </a:xfrm>
            <a:custGeom>
              <a:avLst/>
              <a:gdLst/>
              <a:ahLst/>
              <a:cxnLst/>
              <a:rect l="l" t="t" r="r" b="b"/>
              <a:pathLst>
                <a:path w="13970" h="2805429">
                  <a:moveTo>
                    <a:pt x="0" y="0"/>
                  </a:moveTo>
                  <a:lnTo>
                    <a:pt x="13589" y="280504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05781" y="4264681"/>
              <a:ext cx="27305" cy="2805430"/>
            </a:xfrm>
            <a:custGeom>
              <a:avLst/>
              <a:gdLst/>
              <a:ahLst/>
              <a:cxnLst/>
              <a:rect l="l" t="t" r="r" b="b"/>
              <a:pathLst>
                <a:path w="27304" h="2805429">
                  <a:moveTo>
                    <a:pt x="13589" y="0"/>
                  </a:moveTo>
                  <a:lnTo>
                    <a:pt x="0" y="72"/>
                  </a:lnTo>
                  <a:lnTo>
                    <a:pt x="13589" y="2805120"/>
                  </a:lnTo>
                  <a:lnTo>
                    <a:pt x="27177" y="2805066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6086" y="7026182"/>
              <a:ext cx="100158" cy="16479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719614" y="5524840"/>
              <a:ext cx="1708785" cy="1706880"/>
            </a:xfrm>
            <a:custGeom>
              <a:avLst/>
              <a:gdLst/>
              <a:ahLst/>
              <a:cxnLst/>
              <a:rect l="l" t="t" r="r" b="b"/>
              <a:pathLst>
                <a:path w="1708785" h="1706879">
                  <a:moveTo>
                    <a:pt x="1083198" y="0"/>
                  </a:moveTo>
                  <a:lnTo>
                    <a:pt x="0" y="624715"/>
                  </a:lnTo>
                  <a:lnTo>
                    <a:pt x="625090" y="1706257"/>
                  </a:lnTo>
                  <a:lnTo>
                    <a:pt x="1708287" y="1081523"/>
                  </a:lnTo>
                  <a:lnTo>
                    <a:pt x="1083198" y="0"/>
                  </a:lnTo>
                  <a:close/>
                </a:path>
              </a:pathLst>
            </a:custGeom>
            <a:solidFill>
              <a:srgbClr val="ABA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91048" y="5518044"/>
              <a:ext cx="648970" cy="1095375"/>
            </a:xfrm>
            <a:custGeom>
              <a:avLst/>
              <a:gdLst/>
              <a:ahLst/>
              <a:cxnLst/>
              <a:rect l="l" t="t" r="r" b="b"/>
              <a:pathLst>
                <a:path w="648970" h="1095375">
                  <a:moveTo>
                    <a:pt x="23535" y="0"/>
                  </a:moveTo>
                  <a:lnTo>
                    <a:pt x="0" y="13573"/>
                  </a:lnTo>
                  <a:lnTo>
                    <a:pt x="625088" y="1095115"/>
                  </a:lnTo>
                  <a:lnTo>
                    <a:pt x="648624" y="1081540"/>
                  </a:lnTo>
                  <a:lnTo>
                    <a:pt x="23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9452878" y="3680411"/>
            <a:ext cx="1813560" cy="3782060"/>
            <a:chOff x="9452878" y="3680411"/>
            <a:chExt cx="1813560" cy="3782060"/>
          </a:xfrm>
        </p:grpSpPr>
        <p:sp>
          <p:nvSpPr>
            <p:cNvPr id="52" name="object 52"/>
            <p:cNvSpPr/>
            <p:nvPr/>
          </p:nvSpPr>
          <p:spPr>
            <a:xfrm>
              <a:off x="10015787" y="4168161"/>
              <a:ext cx="1250315" cy="2955290"/>
            </a:xfrm>
            <a:custGeom>
              <a:avLst/>
              <a:gdLst/>
              <a:ahLst/>
              <a:cxnLst/>
              <a:rect l="l" t="t" r="r" b="b"/>
              <a:pathLst>
                <a:path w="1250315" h="2955290">
                  <a:moveTo>
                    <a:pt x="1250177" y="0"/>
                  </a:moveTo>
                  <a:lnTo>
                    <a:pt x="0" y="0"/>
                  </a:lnTo>
                  <a:lnTo>
                    <a:pt x="0" y="1897440"/>
                  </a:lnTo>
                  <a:lnTo>
                    <a:pt x="1116408" y="2178469"/>
                  </a:lnTo>
                  <a:lnTo>
                    <a:pt x="1116408" y="2954783"/>
                  </a:lnTo>
                  <a:lnTo>
                    <a:pt x="1250177" y="2954783"/>
                  </a:lnTo>
                  <a:lnTo>
                    <a:pt x="1250177" y="0"/>
                  </a:lnTo>
                  <a:close/>
                </a:path>
              </a:pathLst>
            </a:custGeom>
            <a:solidFill>
              <a:srgbClr val="FFFF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573993" y="4076251"/>
              <a:ext cx="0" cy="861694"/>
            </a:xfrm>
            <a:custGeom>
              <a:avLst/>
              <a:gdLst/>
              <a:ahLst/>
              <a:cxnLst/>
              <a:rect l="l" t="t" r="r" b="b"/>
              <a:pathLst>
                <a:path h="861695">
                  <a:moveTo>
                    <a:pt x="0" y="0"/>
                  </a:moveTo>
                  <a:lnTo>
                    <a:pt x="0" y="86149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571003" y="4076251"/>
              <a:ext cx="6350" cy="861694"/>
            </a:xfrm>
            <a:custGeom>
              <a:avLst/>
              <a:gdLst/>
              <a:ahLst/>
              <a:cxnLst/>
              <a:rect l="l" t="t" r="r" b="b"/>
              <a:pathLst>
                <a:path w="6350" h="861695">
                  <a:moveTo>
                    <a:pt x="5979" y="0"/>
                  </a:moveTo>
                  <a:lnTo>
                    <a:pt x="0" y="0"/>
                  </a:lnTo>
                  <a:lnTo>
                    <a:pt x="0" y="861490"/>
                  </a:lnTo>
                  <a:lnTo>
                    <a:pt x="5979" y="861490"/>
                  </a:lnTo>
                  <a:lnTo>
                    <a:pt x="59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452878" y="5784573"/>
              <a:ext cx="1679575" cy="1678305"/>
            </a:xfrm>
            <a:custGeom>
              <a:avLst/>
              <a:gdLst/>
              <a:ahLst/>
              <a:cxnLst/>
              <a:rect l="l" t="t" r="r" b="b"/>
              <a:pathLst>
                <a:path w="1679575" h="1678304">
                  <a:moveTo>
                    <a:pt x="562905" y="0"/>
                  </a:moveTo>
                  <a:lnTo>
                    <a:pt x="0" y="1115767"/>
                  </a:lnTo>
                  <a:lnTo>
                    <a:pt x="1116408" y="1677804"/>
                  </a:lnTo>
                  <a:lnTo>
                    <a:pt x="1679314" y="562055"/>
                  </a:lnTo>
                  <a:lnTo>
                    <a:pt x="562905" y="0"/>
                  </a:lnTo>
                  <a:close/>
                </a:path>
              </a:pathLst>
            </a:custGeom>
            <a:solidFill>
              <a:srgbClr val="ABA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009671" y="5772454"/>
              <a:ext cx="1129030" cy="586740"/>
            </a:xfrm>
            <a:custGeom>
              <a:avLst/>
              <a:gdLst/>
              <a:ahLst/>
              <a:cxnLst/>
              <a:rect l="l" t="t" r="r" b="b"/>
              <a:pathLst>
                <a:path w="1129029" h="586739">
                  <a:moveTo>
                    <a:pt x="12228" y="0"/>
                  </a:moveTo>
                  <a:lnTo>
                    <a:pt x="0" y="24235"/>
                  </a:lnTo>
                  <a:lnTo>
                    <a:pt x="1116408" y="586309"/>
                  </a:lnTo>
                  <a:lnTo>
                    <a:pt x="1128638" y="562056"/>
                  </a:lnTo>
                  <a:lnTo>
                    <a:pt x="12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573992" y="5262022"/>
              <a:ext cx="405765" cy="803910"/>
            </a:xfrm>
            <a:custGeom>
              <a:avLst/>
              <a:gdLst/>
              <a:ahLst/>
              <a:cxnLst/>
              <a:rect l="l" t="t" r="r" b="b"/>
              <a:pathLst>
                <a:path w="405765" h="803910">
                  <a:moveTo>
                    <a:pt x="405438" y="0"/>
                  </a:moveTo>
                  <a:lnTo>
                    <a:pt x="0" y="803572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567924" y="5258967"/>
              <a:ext cx="417830" cy="810260"/>
            </a:xfrm>
            <a:custGeom>
              <a:avLst/>
              <a:gdLst/>
              <a:ahLst/>
              <a:cxnLst/>
              <a:rect l="l" t="t" r="r" b="b"/>
              <a:pathLst>
                <a:path w="417829" h="810260">
                  <a:moveTo>
                    <a:pt x="405438" y="0"/>
                  </a:moveTo>
                  <a:lnTo>
                    <a:pt x="0" y="803572"/>
                  </a:lnTo>
                  <a:lnTo>
                    <a:pt x="12139" y="809689"/>
                  </a:lnTo>
                  <a:lnTo>
                    <a:pt x="417577" y="6117"/>
                  </a:lnTo>
                  <a:lnTo>
                    <a:pt x="405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15839" y="5153780"/>
              <a:ext cx="118187" cy="169283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0573993" y="5165726"/>
              <a:ext cx="635" cy="900430"/>
            </a:xfrm>
            <a:custGeom>
              <a:avLst/>
              <a:gdLst/>
              <a:ahLst/>
              <a:cxnLst/>
              <a:rect l="l" t="t" r="r" b="b"/>
              <a:pathLst>
                <a:path w="634" h="900429">
                  <a:moveTo>
                    <a:pt x="19" y="0"/>
                  </a:moveTo>
                  <a:lnTo>
                    <a:pt x="0" y="89988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567200" y="5165726"/>
              <a:ext cx="13970" cy="900430"/>
            </a:xfrm>
            <a:custGeom>
              <a:avLst/>
              <a:gdLst/>
              <a:ahLst/>
              <a:cxnLst/>
              <a:rect l="l" t="t" r="r" b="b"/>
              <a:pathLst>
                <a:path w="13970" h="900429">
                  <a:moveTo>
                    <a:pt x="13606" y="0"/>
                  </a:moveTo>
                  <a:lnTo>
                    <a:pt x="17" y="0"/>
                  </a:lnTo>
                  <a:lnTo>
                    <a:pt x="0" y="899880"/>
                  </a:lnTo>
                  <a:lnTo>
                    <a:pt x="13587" y="899880"/>
                  </a:lnTo>
                  <a:lnTo>
                    <a:pt x="136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23932" y="5044509"/>
              <a:ext cx="100158" cy="16479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66757" y="3680411"/>
              <a:ext cx="410658" cy="453706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10384157" y="4860273"/>
            <a:ext cx="8636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dirty="0">
                <a:latin typeface="Times New Roman"/>
                <a:cs typeface="Times New Roman"/>
              </a:rPr>
              <a:t>l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0818784" y="4969520"/>
            <a:ext cx="14668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5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66" name="object 6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73995" y="5581526"/>
            <a:ext cx="218164" cy="63854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10624760" y="5318989"/>
            <a:ext cx="13906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i="1" spc="15" dirty="0">
                <a:latin typeface="Symbol"/>
                <a:cs typeface="Symbol"/>
              </a:rPr>
              <a:t>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6349" y="-12286"/>
            <a:ext cx="11632565" cy="9778365"/>
            <a:chOff x="686349" y="-12286"/>
            <a:chExt cx="11632565" cy="9778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349" y="-12286"/>
              <a:ext cx="11632091" cy="9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02402" y="1202608"/>
              <a:ext cx="4493260" cy="3674745"/>
            </a:xfrm>
            <a:custGeom>
              <a:avLst/>
              <a:gdLst/>
              <a:ahLst/>
              <a:cxnLst/>
              <a:rect l="l" t="t" r="r" b="b"/>
              <a:pathLst>
                <a:path w="4493259" h="3674745">
                  <a:moveTo>
                    <a:pt x="0" y="3674191"/>
                  </a:moveTo>
                  <a:lnTo>
                    <a:pt x="4492757" y="0"/>
                  </a:lnTo>
                </a:path>
              </a:pathLst>
            </a:custGeom>
            <a:ln w="1555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27645" y="1137919"/>
              <a:ext cx="126435" cy="12643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769600" y="1968500"/>
            <a:ext cx="1913889" cy="103949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8100" marR="30480">
              <a:lnSpc>
                <a:spcPts val="3900"/>
              </a:lnSpc>
              <a:spcBef>
                <a:spcPts val="380"/>
              </a:spcBef>
            </a:pPr>
            <a:r>
              <a:rPr sz="3400" spc="-10" dirty="0">
                <a:latin typeface="Arial"/>
                <a:cs typeface="Arial"/>
              </a:rPr>
              <a:t>intensity </a:t>
            </a:r>
            <a:r>
              <a:rPr sz="3400" spc="-120" dirty="0">
                <a:latin typeface="Arial"/>
                <a:cs typeface="Arial"/>
              </a:rPr>
              <a:t>here:</a:t>
            </a:r>
            <a:r>
              <a:rPr sz="3400" spc="-105" dirty="0">
                <a:latin typeface="Arial"/>
                <a:cs typeface="Arial"/>
              </a:rPr>
              <a:t> </a:t>
            </a:r>
            <a:r>
              <a:rPr sz="5100" i="1" spc="195" baseline="-2450" dirty="0">
                <a:latin typeface="Georgia"/>
                <a:cs typeface="Georgia"/>
              </a:rPr>
              <a:t>I/r</a:t>
            </a:r>
            <a:r>
              <a:rPr sz="3525" spc="195" baseline="29550" dirty="0">
                <a:latin typeface="Adobe Heiti Std R"/>
                <a:cs typeface="Adobe Heiti Std R"/>
              </a:rPr>
              <a:t>2</a:t>
            </a:r>
            <a:endParaRPr sz="3525" baseline="29550">
              <a:latin typeface="Adobe Heiti Std R"/>
              <a:cs typeface="Adobe Heiti Std 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194133" y="1111870"/>
            <a:ext cx="967105" cy="972185"/>
            <a:chOff x="11194133" y="1111870"/>
            <a:chExt cx="967105" cy="972185"/>
          </a:xfrm>
        </p:grpSpPr>
        <p:sp>
          <p:nvSpPr>
            <p:cNvPr id="8" name="object 8"/>
            <p:cNvSpPr/>
            <p:nvPr/>
          </p:nvSpPr>
          <p:spPr>
            <a:xfrm>
              <a:off x="11272273" y="1170687"/>
              <a:ext cx="876300" cy="900430"/>
            </a:xfrm>
            <a:custGeom>
              <a:avLst/>
              <a:gdLst/>
              <a:ahLst/>
              <a:cxnLst/>
              <a:rect l="l" t="t" r="r" b="b"/>
              <a:pathLst>
                <a:path w="876300" h="900430">
                  <a:moveTo>
                    <a:pt x="808035" y="900399"/>
                  </a:moveTo>
                  <a:lnTo>
                    <a:pt x="827213" y="848039"/>
                  </a:lnTo>
                  <a:lnTo>
                    <a:pt x="843099" y="797203"/>
                  </a:lnTo>
                  <a:lnTo>
                    <a:pt x="855777" y="747895"/>
                  </a:lnTo>
                  <a:lnTo>
                    <a:pt x="865328" y="700118"/>
                  </a:lnTo>
                  <a:lnTo>
                    <a:pt x="871835" y="653878"/>
                  </a:lnTo>
                  <a:lnTo>
                    <a:pt x="875380" y="609178"/>
                  </a:lnTo>
                  <a:lnTo>
                    <a:pt x="876045" y="566023"/>
                  </a:lnTo>
                  <a:lnTo>
                    <a:pt x="873913" y="524417"/>
                  </a:lnTo>
                  <a:lnTo>
                    <a:pt x="869066" y="484364"/>
                  </a:lnTo>
                  <a:lnTo>
                    <a:pt x="861586" y="445868"/>
                  </a:lnTo>
                  <a:lnTo>
                    <a:pt x="851556" y="408934"/>
                  </a:lnTo>
                  <a:lnTo>
                    <a:pt x="824173" y="339767"/>
                  </a:lnTo>
                  <a:lnTo>
                    <a:pt x="787576" y="276897"/>
                  </a:lnTo>
                  <a:lnTo>
                    <a:pt x="742423" y="220358"/>
                  </a:lnTo>
                  <a:lnTo>
                    <a:pt x="689372" y="170183"/>
                  </a:lnTo>
                  <a:lnTo>
                    <a:pt x="629082" y="126407"/>
                  </a:lnTo>
                  <a:lnTo>
                    <a:pt x="562211" y="89062"/>
                  </a:lnTo>
                  <a:lnTo>
                    <a:pt x="526513" y="72812"/>
                  </a:lnTo>
                  <a:lnTo>
                    <a:pt x="489417" y="58183"/>
                  </a:lnTo>
                  <a:lnTo>
                    <a:pt x="451005" y="45179"/>
                  </a:lnTo>
                  <a:lnTo>
                    <a:pt x="411360" y="33804"/>
                  </a:lnTo>
                  <a:lnTo>
                    <a:pt x="370562" y="24062"/>
                  </a:lnTo>
                  <a:lnTo>
                    <a:pt x="328696" y="15957"/>
                  </a:lnTo>
                  <a:lnTo>
                    <a:pt x="285843" y="9495"/>
                  </a:lnTo>
                  <a:lnTo>
                    <a:pt x="242085" y="4678"/>
                  </a:lnTo>
                  <a:lnTo>
                    <a:pt x="197505" y="1512"/>
                  </a:lnTo>
                  <a:lnTo>
                    <a:pt x="152185" y="0"/>
                  </a:lnTo>
                  <a:lnTo>
                    <a:pt x="106207" y="146"/>
                  </a:lnTo>
                  <a:lnTo>
                    <a:pt x="59653" y="1955"/>
                  </a:lnTo>
                  <a:lnTo>
                    <a:pt x="12607" y="5432"/>
                  </a:lnTo>
                  <a:lnTo>
                    <a:pt x="0" y="699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4133" y="1111870"/>
              <a:ext cx="128905" cy="121285"/>
            </a:xfrm>
            <a:custGeom>
              <a:avLst/>
              <a:gdLst/>
              <a:ahLst/>
              <a:cxnLst/>
              <a:rect l="l" t="t" r="r" b="b"/>
              <a:pathLst>
                <a:path w="128904" h="121284">
                  <a:moveTo>
                    <a:pt x="113485" y="0"/>
                  </a:moveTo>
                  <a:lnTo>
                    <a:pt x="0" y="75507"/>
                  </a:lnTo>
                  <a:lnTo>
                    <a:pt x="128498" y="120992"/>
                  </a:lnTo>
                  <a:lnTo>
                    <a:pt x="90744" y="64249"/>
                  </a:lnTo>
                  <a:lnTo>
                    <a:pt x="113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035800" y="7035800"/>
            <a:ext cx="1496695" cy="103949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380"/>
              </a:spcBef>
            </a:pPr>
            <a:r>
              <a:rPr sz="3400" spc="-110" dirty="0">
                <a:latin typeface="Arial"/>
                <a:cs typeface="Arial"/>
              </a:rPr>
              <a:t>intensity </a:t>
            </a:r>
            <a:r>
              <a:rPr sz="3400" spc="-105" dirty="0">
                <a:latin typeface="Arial"/>
                <a:cs typeface="Arial"/>
              </a:rPr>
              <a:t>here:</a:t>
            </a:r>
            <a:r>
              <a:rPr sz="3400" spc="-125" dirty="0">
                <a:latin typeface="Arial"/>
                <a:cs typeface="Arial"/>
              </a:rPr>
              <a:t> </a:t>
            </a:r>
            <a:r>
              <a:rPr sz="5100" i="1" spc="7" baseline="-1633" dirty="0">
                <a:latin typeface="Verdana"/>
                <a:cs typeface="Verdana"/>
              </a:rPr>
              <a:t>I</a:t>
            </a:r>
            <a:endParaRPr sz="5100" baseline="-1633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116516" y="5743786"/>
            <a:ext cx="329565" cy="1272540"/>
            <a:chOff x="7116516" y="5743786"/>
            <a:chExt cx="329565" cy="1272540"/>
          </a:xfrm>
        </p:grpSpPr>
        <p:sp>
          <p:nvSpPr>
            <p:cNvPr id="12" name="object 12"/>
            <p:cNvSpPr/>
            <p:nvPr/>
          </p:nvSpPr>
          <p:spPr>
            <a:xfrm>
              <a:off x="7259356" y="6129978"/>
              <a:ext cx="173990" cy="873760"/>
            </a:xfrm>
            <a:custGeom>
              <a:avLst/>
              <a:gdLst/>
              <a:ahLst/>
              <a:cxnLst/>
              <a:rect l="l" t="t" r="r" b="b"/>
              <a:pathLst>
                <a:path w="173990" h="873759">
                  <a:moveTo>
                    <a:pt x="0" y="0"/>
                  </a:moveTo>
                  <a:lnTo>
                    <a:pt x="2475" y="12456"/>
                  </a:lnTo>
                  <a:lnTo>
                    <a:pt x="173600" y="87348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7982" y="6052748"/>
              <a:ext cx="119581" cy="1314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6516" y="5743786"/>
              <a:ext cx="126435" cy="12643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Light</a:t>
            </a:r>
            <a:r>
              <a:rPr spc="10" dirty="0"/>
              <a:t> </a:t>
            </a:r>
            <a:r>
              <a:rPr spc="-10" dirty="0"/>
              <a:t>Falloff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Lambertian</a:t>
            </a:r>
            <a:r>
              <a:rPr spc="-125" dirty="0"/>
              <a:t> </a:t>
            </a:r>
            <a:r>
              <a:rPr spc="-70" dirty="0"/>
              <a:t>(Diffuse)</a:t>
            </a:r>
            <a:r>
              <a:rPr spc="-125" dirty="0"/>
              <a:t> </a:t>
            </a:r>
            <a:r>
              <a:rPr spc="-10" dirty="0"/>
              <a:t>Shading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400" y="1943100"/>
            <a:ext cx="9923145" cy="2153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Arial"/>
                <a:cs typeface="Arial"/>
              </a:rPr>
              <a:t>Shading</a:t>
            </a:r>
            <a:r>
              <a:rPr sz="3400" spc="-40" dirty="0">
                <a:latin typeface="Arial"/>
                <a:cs typeface="Arial"/>
              </a:rPr>
              <a:t> </a:t>
            </a:r>
            <a:r>
              <a:rPr sz="3400" spc="65" dirty="0">
                <a:solidFill>
                  <a:srgbClr val="EE220C"/>
                </a:solidFill>
                <a:latin typeface="Arial"/>
                <a:cs typeface="Arial"/>
              </a:rPr>
              <a:t>independent</a:t>
            </a:r>
            <a:r>
              <a:rPr sz="3400" spc="-4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400" spc="85" dirty="0">
                <a:latin typeface="Arial"/>
                <a:cs typeface="Arial"/>
              </a:rPr>
              <a:t>of</a:t>
            </a:r>
            <a:r>
              <a:rPr sz="3400" spc="-4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view</a:t>
            </a:r>
            <a:r>
              <a:rPr sz="3400" spc="-40" dirty="0">
                <a:latin typeface="Arial"/>
                <a:cs typeface="Arial"/>
              </a:rPr>
              <a:t> </a:t>
            </a:r>
            <a:r>
              <a:rPr sz="3400" spc="35" dirty="0">
                <a:latin typeface="Arial"/>
                <a:cs typeface="Arial"/>
              </a:rPr>
              <a:t>direction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50">
              <a:latin typeface="Arial"/>
              <a:cs typeface="Arial"/>
            </a:endParaRPr>
          </a:p>
          <a:p>
            <a:pPr marL="7067550" algn="ctr">
              <a:lnSpc>
                <a:spcPts val="3130"/>
              </a:lnSpc>
            </a:pPr>
            <a:r>
              <a:rPr sz="2800" spc="-150" dirty="0">
                <a:latin typeface="Arial"/>
                <a:cs typeface="Arial"/>
              </a:rPr>
              <a:t>energy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arrived</a:t>
            </a:r>
            <a:endParaRPr sz="2800">
              <a:latin typeface="Arial"/>
              <a:cs typeface="Arial"/>
            </a:endParaRPr>
          </a:p>
          <a:p>
            <a:pPr marL="7060565" algn="ctr">
              <a:lnSpc>
                <a:spcPts val="3130"/>
              </a:lnSpc>
            </a:pPr>
            <a:r>
              <a:rPr sz="2800" spc="-45" dirty="0">
                <a:latin typeface="Arial"/>
                <a:cs typeface="Arial"/>
              </a:rPr>
              <a:t>at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the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229" dirty="0">
                <a:latin typeface="Arial"/>
                <a:cs typeface="Arial"/>
              </a:rPr>
              <a:t>shading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point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11007" y="5669279"/>
            <a:ext cx="87630" cy="774065"/>
            <a:chOff x="8211007" y="5669279"/>
            <a:chExt cx="87630" cy="774065"/>
          </a:xfrm>
        </p:grpSpPr>
        <p:sp>
          <p:nvSpPr>
            <p:cNvPr id="5" name="object 5"/>
            <p:cNvSpPr/>
            <p:nvPr/>
          </p:nvSpPr>
          <p:spPr>
            <a:xfrm>
              <a:off x="8254657" y="5743955"/>
              <a:ext cx="2540" cy="686435"/>
            </a:xfrm>
            <a:custGeom>
              <a:avLst/>
              <a:gdLst/>
              <a:ahLst/>
              <a:cxnLst/>
              <a:rect l="l" t="t" r="r" b="b"/>
              <a:pathLst>
                <a:path w="2540" h="686435">
                  <a:moveTo>
                    <a:pt x="0" y="0"/>
                  </a:moveTo>
                  <a:lnTo>
                    <a:pt x="37" y="12699"/>
                  </a:lnTo>
                  <a:lnTo>
                    <a:pt x="2036" y="6861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1007" y="5669279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29">
                  <a:moveTo>
                    <a:pt x="43428" y="0"/>
                  </a:moveTo>
                  <a:lnTo>
                    <a:pt x="0" y="87505"/>
                  </a:lnTo>
                  <a:lnTo>
                    <a:pt x="87376" y="87246"/>
                  </a:lnTo>
                  <a:lnTo>
                    <a:pt x="43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518400" y="6464300"/>
            <a:ext cx="1515110" cy="117602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080" indent="16510" algn="ctr">
              <a:lnSpc>
                <a:spcPct val="84800"/>
              </a:lnSpc>
              <a:spcBef>
                <a:spcPts val="610"/>
              </a:spcBef>
            </a:pPr>
            <a:r>
              <a:rPr sz="2800" spc="-10" dirty="0">
                <a:latin typeface="Arial"/>
                <a:cs typeface="Arial"/>
              </a:rPr>
              <a:t>diffuse </a:t>
            </a:r>
            <a:r>
              <a:rPr sz="2800" spc="-90" dirty="0">
                <a:latin typeface="Arial"/>
                <a:cs typeface="Arial"/>
              </a:rPr>
              <a:t>coefficient </a:t>
            </a:r>
            <a:r>
              <a:rPr sz="2800" spc="-10" dirty="0">
                <a:latin typeface="Arial"/>
                <a:cs typeface="Arial"/>
              </a:rPr>
              <a:t>(color)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72271" y="5671537"/>
            <a:ext cx="87630" cy="1963420"/>
            <a:chOff x="7172271" y="5671537"/>
            <a:chExt cx="87630" cy="1963420"/>
          </a:xfrm>
        </p:grpSpPr>
        <p:sp>
          <p:nvSpPr>
            <p:cNvPr id="9" name="object 9"/>
            <p:cNvSpPr/>
            <p:nvPr/>
          </p:nvSpPr>
          <p:spPr>
            <a:xfrm>
              <a:off x="7215944" y="5746213"/>
              <a:ext cx="2540" cy="1876425"/>
            </a:xfrm>
            <a:custGeom>
              <a:avLst/>
              <a:gdLst/>
              <a:ahLst/>
              <a:cxnLst/>
              <a:rect l="l" t="t" r="r" b="b"/>
              <a:pathLst>
                <a:path w="2540" h="1876425">
                  <a:moveTo>
                    <a:pt x="0" y="0"/>
                  </a:moveTo>
                  <a:lnTo>
                    <a:pt x="14" y="12699"/>
                  </a:lnTo>
                  <a:lnTo>
                    <a:pt x="2171" y="187604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72271" y="5671537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29">
                  <a:moveTo>
                    <a:pt x="43586" y="0"/>
                  </a:moveTo>
                  <a:lnTo>
                    <a:pt x="0" y="87426"/>
                  </a:lnTo>
                  <a:lnTo>
                    <a:pt x="87375" y="87325"/>
                  </a:lnTo>
                  <a:lnTo>
                    <a:pt x="435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210300" y="7708900"/>
            <a:ext cx="2005964" cy="8204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419100">
              <a:lnSpc>
                <a:spcPts val="2900"/>
              </a:lnSpc>
              <a:spcBef>
                <a:spcPts val="580"/>
              </a:spcBef>
            </a:pPr>
            <a:r>
              <a:rPr sz="2800" spc="-35" dirty="0">
                <a:latin typeface="Arial"/>
                <a:cs typeface="Arial"/>
              </a:rPr>
              <a:t>diffusely </a:t>
            </a:r>
            <a:r>
              <a:rPr sz="2800" spc="-75" dirty="0">
                <a:latin typeface="Arial"/>
                <a:cs typeface="Arial"/>
              </a:rPr>
              <a:t>reflected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light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082510" y="4213859"/>
            <a:ext cx="87630" cy="771525"/>
            <a:chOff x="9082510" y="4213859"/>
            <a:chExt cx="87630" cy="771525"/>
          </a:xfrm>
        </p:grpSpPr>
        <p:sp>
          <p:nvSpPr>
            <p:cNvPr id="13" name="object 13"/>
            <p:cNvSpPr/>
            <p:nvPr/>
          </p:nvSpPr>
          <p:spPr>
            <a:xfrm>
              <a:off x="9126160" y="4226559"/>
              <a:ext cx="2540" cy="684530"/>
            </a:xfrm>
            <a:custGeom>
              <a:avLst/>
              <a:gdLst/>
              <a:ahLst/>
              <a:cxnLst/>
              <a:rect l="l" t="t" r="r" b="b"/>
              <a:pathLst>
                <a:path w="2540" h="684529">
                  <a:moveTo>
                    <a:pt x="0" y="683937"/>
                  </a:moveTo>
                  <a:lnTo>
                    <a:pt x="37" y="671237"/>
                  </a:lnTo>
                  <a:lnTo>
                    <a:pt x="203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82510" y="4897667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29">
                  <a:moveTo>
                    <a:pt x="0" y="0"/>
                  </a:moveTo>
                  <a:lnTo>
                    <a:pt x="43427" y="87505"/>
                  </a:lnTo>
                  <a:lnTo>
                    <a:pt x="87374" y="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008183" y="5411274"/>
            <a:ext cx="2077720" cy="3105150"/>
            <a:chOff x="3008183" y="5411274"/>
            <a:chExt cx="2077720" cy="3105150"/>
          </a:xfrm>
        </p:grpSpPr>
        <p:sp>
          <p:nvSpPr>
            <p:cNvPr id="16" name="object 16"/>
            <p:cNvSpPr/>
            <p:nvPr/>
          </p:nvSpPr>
          <p:spPr>
            <a:xfrm>
              <a:off x="3008189" y="6634867"/>
              <a:ext cx="1882775" cy="1881505"/>
            </a:xfrm>
            <a:custGeom>
              <a:avLst/>
              <a:gdLst/>
              <a:ahLst/>
              <a:cxnLst/>
              <a:rect l="l" t="t" r="r" b="b"/>
              <a:pathLst>
                <a:path w="1882775" h="1881504">
                  <a:moveTo>
                    <a:pt x="1882461" y="0"/>
                  </a:moveTo>
                  <a:lnTo>
                    <a:pt x="0" y="0"/>
                  </a:lnTo>
                  <a:lnTo>
                    <a:pt x="36" y="1881367"/>
                  </a:lnTo>
                  <a:lnTo>
                    <a:pt x="1882479" y="1881313"/>
                  </a:lnTo>
                  <a:lnTo>
                    <a:pt x="1882461" y="0"/>
                  </a:lnTo>
                  <a:close/>
                </a:path>
              </a:pathLst>
            </a:custGeom>
            <a:solidFill>
              <a:srgbClr val="ABA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08183" y="6621287"/>
              <a:ext cx="1882775" cy="27305"/>
            </a:xfrm>
            <a:custGeom>
              <a:avLst/>
              <a:gdLst/>
              <a:ahLst/>
              <a:cxnLst/>
              <a:rect l="l" t="t" r="r" b="b"/>
              <a:pathLst>
                <a:path w="1882775" h="27304">
                  <a:moveTo>
                    <a:pt x="1882460" y="0"/>
                  </a:moveTo>
                  <a:lnTo>
                    <a:pt x="0" y="0"/>
                  </a:lnTo>
                  <a:lnTo>
                    <a:pt x="0" y="27148"/>
                  </a:lnTo>
                  <a:lnTo>
                    <a:pt x="1882460" y="27148"/>
                  </a:lnTo>
                  <a:lnTo>
                    <a:pt x="18824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49418" y="5720899"/>
              <a:ext cx="1001394" cy="914400"/>
            </a:xfrm>
            <a:custGeom>
              <a:avLst/>
              <a:gdLst/>
              <a:ahLst/>
              <a:cxnLst/>
              <a:rect l="l" t="t" r="r" b="b"/>
              <a:pathLst>
                <a:path w="1001395" h="914400">
                  <a:moveTo>
                    <a:pt x="1001392" y="0"/>
                  </a:moveTo>
                  <a:lnTo>
                    <a:pt x="0" y="91396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43306" y="5714218"/>
              <a:ext cx="1014094" cy="927735"/>
            </a:xfrm>
            <a:custGeom>
              <a:avLst/>
              <a:gdLst/>
              <a:ahLst/>
              <a:cxnLst/>
              <a:rect l="l" t="t" r="r" b="b"/>
              <a:pathLst>
                <a:path w="1014095" h="927734">
                  <a:moveTo>
                    <a:pt x="1001392" y="0"/>
                  </a:moveTo>
                  <a:lnTo>
                    <a:pt x="0" y="913960"/>
                  </a:lnTo>
                  <a:lnTo>
                    <a:pt x="12230" y="927318"/>
                  </a:lnTo>
                  <a:lnTo>
                    <a:pt x="1013604" y="13357"/>
                  </a:lnTo>
                  <a:lnTo>
                    <a:pt x="10013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2308" y="5597794"/>
              <a:ext cx="233366" cy="22176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128095" y="5556538"/>
              <a:ext cx="821690" cy="1078865"/>
            </a:xfrm>
            <a:custGeom>
              <a:avLst/>
              <a:gdLst/>
              <a:ahLst/>
              <a:cxnLst/>
              <a:rect l="l" t="t" r="r" b="b"/>
              <a:pathLst>
                <a:path w="821689" h="1078865">
                  <a:moveTo>
                    <a:pt x="0" y="0"/>
                  </a:moveTo>
                  <a:lnTo>
                    <a:pt x="821330" y="107832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20884" y="5551068"/>
              <a:ext cx="836294" cy="1089660"/>
            </a:xfrm>
            <a:custGeom>
              <a:avLst/>
              <a:gdLst/>
              <a:ahLst/>
              <a:cxnLst/>
              <a:rect l="l" t="t" r="r" b="b"/>
              <a:pathLst>
                <a:path w="836295" h="1089659">
                  <a:moveTo>
                    <a:pt x="14422" y="0"/>
                  </a:moveTo>
                  <a:lnTo>
                    <a:pt x="0" y="10949"/>
                  </a:lnTo>
                  <a:lnTo>
                    <a:pt x="821330" y="1089270"/>
                  </a:lnTo>
                  <a:lnTo>
                    <a:pt x="835752" y="1078320"/>
                  </a:lnTo>
                  <a:lnTo>
                    <a:pt x="144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7468" y="5411274"/>
              <a:ext cx="209396" cy="242096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201433" y="4303360"/>
            <a:ext cx="1301750" cy="1189355"/>
            <a:chOff x="5201433" y="4303360"/>
            <a:chExt cx="1301750" cy="1189355"/>
          </a:xfrm>
        </p:grpSpPr>
        <p:sp>
          <p:nvSpPr>
            <p:cNvPr id="25" name="object 25"/>
            <p:cNvSpPr/>
            <p:nvPr/>
          </p:nvSpPr>
          <p:spPr>
            <a:xfrm>
              <a:off x="5201433" y="4611026"/>
              <a:ext cx="965200" cy="882015"/>
            </a:xfrm>
            <a:custGeom>
              <a:avLst/>
              <a:gdLst/>
              <a:ahLst/>
              <a:cxnLst/>
              <a:rect l="l" t="t" r="r" b="b"/>
              <a:pathLst>
                <a:path w="965200" h="882014">
                  <a:moveTo>
                    <a:pt x="958669" y="0"/>
                  </a:moveTo>
                  <a:lnTo>
                    <a:pt x="0" y="874974"/>
                  </a:lnTo>
                  <a:lnTo>
                    <a:pt x="6106" y="881653"/>
                  </a:lnTo>
                  <a:lnTo>
                    <a:pt x="964774" y="6678"/>
                  </a:lnTo>
                  <a:lnTo>
                    <a:pt x="9586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8660" y="4412416"/>
              <a:ext cx="106805" cy="11516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142700" y="4303360"/>
              <a:ext cx="360680" cy="350520"/>
            </a:xfrm>
            <a:custGeom>
              <a:avLst/>
              <a:gdLst/>
              <a:ahLst/>
              <a:cxnLst/>
              <a:rect l="l" t="t" r="r" b="b"/>
              <a:pathLst>
                <a:path w="360679" h="350520">
                  <a:moveTo>
                    <a:pt x="351360" y="27673"/>
                  </a:moveTo>
                  <a:lnTo>
                    <a:pt x="330916" y="27673"/>
                  </a:lnTo>
                  <a:lnTo>
                    <a:pt x="176382" y="323127"/>
                  </a:lnTo>
                  <a:lnTo>
                    <a:pt x="214154" y="345900"/>
                  </a:lnTo>
                  <a:lnTo>
                    <a:pt x="224759" y="350004"/>
                  </a:lnTo>
                  <a:lnTo>
                    <a:pt x="231047" y="333027"/>
                  </a:lnTo>
                  <a:lnTo>
                    <a:pt x="220958" y="329123"/>
                  </a:lnTo>
                  <a:lnTo>
                    <a:pt x="216748" y="327343"/>
                  </a:lnTo>
                  <a:lnTo>
                    <a:pt x="194610" y="327343"/>
                  </a:lnTo>
                  <a:lnTo>
                    <a:pt x="187310" y="323524"/>
                  </a:lnTo>
                  <a:lnTo>
                    <a:pt x="187163" y="323524"/>
                  </a:lnTo>
                  <a:lnTo>
                    <a:pt x="186584" y="323145"/>
                  </a:lnTo>
                  <a:lnTo>
                    <a:pt x="190815" y="316513"/>
                  </a:lnTo>
                  <a:lnTo>
                    <a:pt x="191349" y="315488"/>
                  </a:lnTo>
                  <a:lnTo>
                    <a:pt x="200812" y="315488"/>
                  </a:lnTo>
                  <a:lnTo>
                    <a:pt x="351360" y="27673"/>
                  </a:lnTo>
                  <a:close/>
                </a:path>
                <a:path w="360679" h="350520">
                  <a:moveTo>
                    <a:pt x="191682" y="315654"/>
                  </a:moveTo>
                  <a:lnTo>
                    <a:pt x="192037" y="315887"/>
                  </a:lnTo>
                  <a:lnTo>
                    <a:pt x="187417" y="323127"/>
                  </a:lnTo>
                  <a:lnTo>
                    <a:pt x="187310" y="323524"/>
                  </a:lnTo>
                  <a:lnTo>
                    <a:pt x="194610" y="327343"/>
                  </a:lnTo>
                  <a:lnTo>
                    <a:pt x="198852" y="319235"/>
                  </a:lnTo>
                  <a:lnTo>
                    <a:pt x="191682" y="315654"/>
                  </a:lnTo>
                  <a:close/>
                </a:path>
                <a:path w="360679" h="350520">
                  <a:moveTo>
                    <a:pt x="198852" y="319235"/>
                  </a:moveTo>
                  <a:lnTo>
                    <a:pt x="194610" y="327343"/>
                  </a:lnTo>
                  <a:lnTo>
                    <a:pt x="216748" y="327343"/>
                  </a:lnTo>
                  <a:lnTo>
                    <a:pt x="210974" y="324902"/>
                  </a:lnTo>
                  <a:lnTo>
                    <a:pt x="201101" y="320359"/>
                  </a:lnTo>
                  <a:lnTo>
                    <a:pt x="198852" y="319235"/>
                  </a:lnTo>
                  <a:close/>
                </a:path>
                <a:path w="360679" h="350520">
                  <a:moveTo>
                    <a:pt x="187200" y="323467"/>
                  </a:moveTo>
                  <a:close/>
                </a:path>
                <a:path w="360679" h="350520">
                  <a:moveTo>
                    <a:pt x="191440" y="315533"/>
                  </a:moveTo>
                  <a:lnTo>
                    <a:pt x="190815" y="316513"/>
                  </a:lnTo>
                  <a:lnTo>
                    <a:pt x="187200" y="323467"/>
                  </a:lnTo>
                  <a:lnTo>
                    <a:pt x="192037" y="315887"/>
                  </a:lnTo>
                  <a:lnTo>
                    <a:pt x="191682" y="315654"/>
                  </a:lnTo>
                  <a:lnTo>
                    <a:pt x="191440" y="315533"/>
                  </a:lnTo>
                  <a:close/>
                </a:path>
                <a:path w="360679" h="350520">
                  <a:moveTo>
                    <a:pt x="190815" y="316513"/>
                  </a:moveTo>
                  <a:lnTo>
                    <a:pt x="186584" y="323145"/>
                  </a:lnTo>
                  <a:lnTo>
                    <a:pt x="187195" y="323464"/>
                  </a:lnTo>
                  <a:lnTo>
                    <a:pt x="190815" y="316513"/>
                  </a:lnTo>
                  <a:close/>
                </a:path>
                <a:path w="360679" h="350520">
                  <a:moveTo>
                    <a:pt x="200802" y="315507"/>
                  </a:moveTo>
                  <a:lnTo>
                    <a:pt x="191457" y="315507"/>
                  </a:lnTo>
                  <a:lnTo>
                    <a:pt x="191682" y="315654"/>
                  </a:lnTo>
                  <a:lnTo>
                    <a:pt x="198852" y="319235"/>
                  </a:lnTo>
                  <a:lnTo>
                    <a:pt x="200802" y="315507"/>
                  </a:lnTo>
                  <a:close/>
                </a:path>
                <a:path w="360679" h="350520">
                  <a:moveTo>
                    <a:pt x="191349" y="315488"/>
                  </a:moveTo>
                  <a:lnTo>
                    <a:pt x="190815" y="316513"/>
                  </a:lnTo>
                  <a:lnTo>
                    <a:pt x="191363" y="315654"/>
                  </a:lnTo>
                  <a:lnTo>
                    <a:pt x="191349" y="315488"/>
                  </a:lnTo>
                  <a:close/>
                </a:path>
                <a:path w="360679" h="350520">
                  <a:moveTo>
                    <a:pt x="191457" y="315507"/>
                  </a:moveTo>
                  <a:lnTo>
                    <a:pt x="191682" y="315654"/>
                  </a:lnTo>
                  <a:lnTo>
                    <a:pt x="191457" y="315507"/>
                  </a:lnTo>
                  <a:close/>
                </a:path>
                <a:path w="360679" h="350520">
                  <a:moveTo>
                    <a:pt x="200812" y="315488"/>
                  </a:moveTo>
                  <a:lnTo>
                    <a:pt x="191349" y="315488"/>
                  </a:lnTo>
                  <a:lnTo>
                    <a:pt x="200802" y="315507"/>
                  </a:lnTo>
                  <a:close/>
                </a:path>
                <a:path w="360679" h="350520">
                  <a:moveTo>
                    <a:pt x="17484" y="99509"/>
                  </a:moveTo>
                  <a:lnTo>
                    <a:pt x="0" y="104233"/>
                  </a:lnTo>
                  <a:lnTo>
                    <a:pt x="3133" y="115169"/>
                  </a:lnTo>
                  <a:lnTo>
                    <a:pt x="6612" y="126034"/>
                  </a:lnTo>
                  <a:lnTo>
                    <a:pt x="22466" y="154802"/>
                  </a:lnTo>
                  <a:lnTo>
                    <a:pt x="47055" y="144668"/>
                  </a:lnTo>
                  <a:lnTo>
                    <a:pt x="23336" y="144668"/>
                  </a:lnTo>
                  <a:lnTo>
                    <a:pt x="23089" y="144070"/>
                  </a:lnTo>
                  <a:lnTo>
                    <a:pt x="19893" y="136305"/>
                  </a:lnTo>
                  <a:lnTo>
                    <a:pt x="28340" y="132823"/>
                  </a:lnTo>
                  <a:lnTo>
                    <a:pt x="27423" y="130482"/>
                  </a:lnTo>
                  <a:lnTo>
                    <a:pt x="23782" y="120240"/>
                  </a:lnTo>
                  <a:lnTo>
                    <a:pt x="20470" y="109913"/>
                  </a:lnTo>
                  <a:lnTo>
                    <a:pt x="17484" y="99509"/>
                  </a:lnTo>
                  <a:close/>
                </a:path>
                <a:path w="360679" h="350520">
                  <a:moveTo>
                    <a:pt x="29468" y="141425"/>
                  </a:moveTo>
                  <a:lnTo>
                    <a:pt x="23093" y="144042"/>
                  </a:lnTo>
                  <a:lnTo>
                    <a:pt x="23336" y="144668"/>
                  </a:lnTo>
                  <a:lnTo>
                    <a:pt x="29468" y="141425"/>
                  </a:lnTo>
                  <a:close/>
                </a:path>
                <a:path w="360679" h="350520">
                  <a:moveTo>
                    <a:pt x="350539" y="0"/>
                  </a:moveTo>
                  <a:lnTo>
                    <a:pt x="28340" y="132823"/>
                  </a:lnTo>
                  <a:lnTo>
                    <a:pt x="31247" y="140243"/>
                  </a:lnTo>
                  <a:lnTo>
                    <a:pt x="31344" y="140432"/>
                  </a:lnTo>
                  <a:lnTo>
                    <a:pt x="31399" y="140632"/>
                  </a:lnTo>
                  <a:lnTo>
                    <a:pt x="29468" y="141425"/>
                  </a:lnTo>
                  <a:lnTo>
                    <a:pt x="23336" y="144668"/>
                  </a:lnTo>
                  <a:lnTo>
                    <a:pt x="47055" y="144668"/>
                  </a:lnTo>
                  <a:lnTo>
                    <a:pt x="330916" y="27673"/>
                  </a:lnTo>
                  <a:lnTo>
                    <a:pt x="351360" y="27673"/>
                  </a:lnTo>
                  <a:lnTo>
                    <a:pt x="360268" y="10642"/>
                  </a:lnTo>
                  <a:lnTo>
                    <a:pt x="359742" y="6516"/>
                  </a:lnTo>
                  <a:lnTo>
                    <a:pt x="354615" y="923"/>
                  </a:lnTo>
                  <a:lnTo>
                    <a:pt x="350539" y="0"/>
                  </a:lnTo>
                  <a:close/>
                </a:path>
                <a:path w="360679" h="350520">
                  <a:moveTo>
                    <a:pt x="23080" y="144048"/>
                  </a:moveTo>
                  <a:close/>
                </a:path>
                <a:path w="360679" h="350520">
                  <a:moveTo>
                    <a:pt x="31036" y="139834"/>
                  </a:moveTo>
                  <a:lnTo>
                    <a:pt x="23080" y="144048"/>
                  </a:lnTo>
                  <a:lnTo>
                    <a:pt x="29468" y="141425"/>
                  </a:lnTo>
                  <a:lnTo>
                    <a:pt x="31325" y="140443"/>
                  </a:lnTo>
                  <a:lnTo>
                    <a:pt x="31247" y="140243"/>
                  </a:lnTo>
                  <a:lnTo>
                    <a:pt x="31036" y="139834"/>
                  </a:lnTo>
                  <a:close/>
                </a:path>
                <a:path w="360679" h="350520">
                  <a:moveTo>
                    <a:pt x="28340" y="132823"/>
                  </a:moveTo>
                  <a:lnTo>
                    <a:pt x="19893" y="136305"/>
                  </a:lnTo>
                  <a:lnTo>
                    <a:pt x="23078" y="144042"/>
                  </a:lnTo>
                  <a:lnTo>
                    <a:pt x="31036" y="139834"/>
                  </a:lnTo>
                  <a:lnTo>
                    <a:pt x="28340" y="132823"/>
                  </a:lnTo>
                  <a:close/>
                </a:path>
                <a:path w="360679" h="350520">
                  <a:moveTo>
                    <a:pt x="31325" y="140443"/>
                  </a:moveTo>
                  <a:lnTo>
                    <a:pt x="29468" y="141425"/>
                  </a:lnTo>
                  <a:lnTo>
                    <a:pt x="31399" y="140632"/>
                  </a:lnTo>
                  <a:lnTo>
                    <a:pt x="31325" y="140443"/>
                  </a:lnTo>
                  <a:close/>
                </a:path>
                <a:path w="360679" h="350520">
                  <a:moveTo>
                    <a:pt x="31087" y="139834"/>
                  </a:moveTo>
                  <a:lnTo>
                    <a:pt x="31247" y="140243"/>
                  </a:lnTo>
                  <a:lnTo>
                    <a:pt x="31087" y="1398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157723" y="5427800"/>
            <a:ext cx="20701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b="1" dirty="0">
                <a:latin typeface="Times New Roman"/>
                <a:cs typeface="Times New Roman"/>
              </a:rPr>
              <a:t>v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666125" y="3726628"/>
            <a:ext cx="1257935" cy="1559560"/>
            <a:chOff x="1666125" y="3726628"/>
            <a:chExt cx="1257935" cy="1559560"/>
          </a:xfrm>
        </p:grpSpPr>
        <p:sp>
          <p:nvSpPr>
            <p:cNvPr id="30" name="object 30"/>
            <p:cNvSpPr/>
            <p:nvPr/>
          </p:nvSpPr>
          <p:spPr>
            <a:xfrm>
              <a:off x="1666125" y="3726636"/>
              <a:ext cx="1257935" cy="1559560"/>
            </a:xfrm>
            <a:custGeom>
              <a:avLst/>
              <a:gdLst/>
              <a:ahLst/>
              <a:cxnLst/>
              <a:rect l="l" t="t" r="r" b="b"/>
              <a:pathLst>
                <a:path w="1257935" h="1559560">
                  <a:moveTo>
                    <a:pt x="227215" y="377317"/>
                  </a:moveTo>
                  <a:lnTo>
                    <a:pt x="219989" y="360730"/>
                  </a:lnTo>
                  <a:lnTo>
                    <a:pt x="22034" y="446684"/>
                  </a:lnTo>
                  <a:lnTo>
                    <a:pt x="29260" y="463270"/>
                  </a:lnTo>
                  <a:lnTo>
                    <a:pt x="227215" y="377317"/>
                  </a:lnTo>
                  <a:close/>
                </a:path>
                <a:path w="1257935" h="1559560">
                  <a:moveTo>
                    <a:pt x="239217" y="267944"/>
                  </a:moveTo>
                  <a:lnTo>
                    <a:pt x="9639" y="123964"/>
                  </a:lnTo>
                  <a:lnTo>
                    <a:pt x="0" y="139293"/>
                  </a:lnTo>
                  <a:lnTo>
                    <a:pt x="229577" y="283273"/>
                  </a:lnTo>
                  <a:lnTo>
                    <a:pt x="239217" y="267944"/>
                  </a:lnTo>
                  <a:close/>
                </a:path>
                <a:path w="1257935" h="1559560">
                  <a:moveTo>
                    <a:pt x="277761" y="433222"/>
                  </a:moveTo>
                  <a:lnTo>
                    <a:pt x="261416" y="425411"/>
                  </a:lnTo>
                  <a:lnTo>
                    <a:pt x="195821" y="562737"/>
                  </a:lnTo>
                  <a:lnTo>
                    <a:pt x="212166" y="570534"/>
                  </a:lnTo>
                  <a:lnTo>
                    <a:pt x="277761" y="433222"/>
                  </a:lnTo>
                  <a:close/>
                </a:path>
                <a:path w="1257935" h="1559560">
                  <a:moveTo>
                    <a:pt x="308546" y="225615"/>
                  </a:moveTo>
                  <a:lnTo>
                    <a:pt x="277495" y="55499"/>
                  </a:lnTo>
                  <a:lnTo>
                    <a:pt x="259664" y="58737"/>
                  </a:lnTo>
                  <a:lnTo>
                    <a:pt x="290715" y="228854"/>
                  </a:lnTo>
                  <a:lnTo>
                    <a:pt x="308546" y="225615"/>
                  </a:lnTo>
                  <a:close/>
                </a:path>
                <a:path w="1257935" h="1559560">
                  <a:moveTo>
                    <a:pt x="408292" y="678307"/>
                  </a:moveTo>
                  <a:lnTo>
                    <a:pt x="349097" y="422084"/>
                  </a:lnTo>
                  <a:lnTo>
                    <a:pt x="331444" y="426161"/>
                  </a:lnTo>
                  <a:lnTo>
                    <a:pt x="390639" y="682371"/>
                  </a:lnTo>
                  <a:lnTo>
                    <a:pt x="408292" y="678307"/>
                  </a:lnTo>
                  <a:close/>
                </a:path>
                <a:path w="1257935" h="1559560">
                  <a:moveTo>
                    <a:pt x="457415" y="6769"/>
                  </a:moveTo>
                  <a:lnTo>
                    <a:pt x="440626" y="0"/>
                  </a:lnTo>
                  <a:lnTo>
                    <a:pt x="354228" y="214007"/>
                  </a:lnTo>
                  <a:lnTo>
                    <a:pt x="371043" y="220776"/>
                  </a:lnTo>
                  <a:lnTo>
                    <a:pt x="457415" y="6769"/>
                  </a:lnTo>
                  <a:close/>
                </a:path>
                <a:path w="1257935" h="1559560">
                  <a:moveTo>
                    <a:pt x="580174" y="251320"/>
                  </a:moveTo>
                  <a:lnTo>
                    <a:pt x="574509" y="234124"/>
                  </a:lnTo>
                  <a:lnTo>
                    <a:pt x="391617" y="294284"/>
                  </a:lnTo>
                  <a:lnTo>
                    <a:pt x="397294" y="311480"/>
                  </a:lnTo>
                  <a:lnTo>
                    <a:pt x="580174" y="251320"/>
                  </a:lnTo>
                  <a:close/>
                </a:path>
                <a:path w="1257935" h="1559560">
                  <a:moveTo>
                    <a:pt x="647153" y="464324"/>
                  </a:moveTo>
                  <a:lnTo>
                    <a:pt x="406412" y="357441"/>
                  </a:lnTo>
                  <a:lnTo>
                    <a:pt x="399059" y="373976"/>
                  </a:lnTo>
                  <a:lnTo>
                    <a:pt x="639800" y="480872"/>
                  </a:lnTo>
                  <a:lnTo>
                    <a:pt x="647153" y="464324"/>
                  </a:lnTo>
                  <a:close/>
                </a:path>
                <a:path w="1257935" h="1559560">
                  <a:moveTo>
                    <a:pt x="1257465" y="1553959"/>
                  </a:moveTo>
                  <a:lnTo>
                    <a:pt x="471170" y="521614"/>
                  </a:lnTo>
                  <a:lnTo>
                    <a:pt x="463956" y="527088"/>
                  </a:lnTo>
                  <a:lnTo>
                    <a:pt x="1250251" y="1559445"/>
                  </a:lnTo>
                  <a:lnTo>
                    <a:pt x="1257465" y="15539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7911" y="4018470"/>
              <a:ext cx="72473" cy="72397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3092212" y="4957218"/>
            <a:ext cx="126364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b="1" dirty="0">
                <a:latin typeface="Times New Roman"/>
                <a:cs typeface="Times New Roman"/>
              </a:rPr>
              <a:t>l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874052" y="5097398"/>
            <a:ext cx="151130" cy="1537970"/>
            <a:chOff x="3874052" y="5097398"/>
            <a:chExt cx="151130" cy="1537970"/>
          </a:xfrm>
        </p:grpSpPr>
        <p:sp>
          <p:nvSpPr>
            <p:cNvPr id="34" name="object 34"/>
            <p:cNvSpPr/>
            <p:nvPr/>
          </p:nvSpPr>
          <p:spPr>
            <a:xfrm>
              <a:off x="3949425" y="5279889"/>
              <a:ext cx="0" cy="1355090"/>
            </a:xfrm>
            <a:custGeom>
              <a:avLst/>
              <a:gdLst/>
              <a:ahLst/>
              <a:cxnLst/>
              <a:rect l="l" t="t" r="r" b="b"/>
              <a:pathLst>
                <a:path h="1355090">
                  <a:moveTo>
                    <a:pt x="0" y="0"/>
                  </a:moveTo>
                  <a:lnTo>
                    <a:pt x="0" y="135496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40366" y="5279889"/>
              <a:ext cx="18415" cy="1355090"/>
            </a:xfrm>
            <a:custGeom>
              <a:avLst/>
              <a:gdLst/>
              <a:ahLst/>
              <a:cxnLst/>
              <a:rect l="l" t="t" r="r" b="b"/>
              <a:pathLst>
                <a:path w="18414" h="1355090">
                  <a:moveTo>
                    <a:pt x="18117" y="0"/>
                  </a:moveTo>
                  <a:lnTo>
                    <a:pt x="0" y="0"/>
                  </a:lnTo>
                  <a:lnTo>
                    <a:pt x="0" y="1354966"/>
                  </a:lnTo>
                  <a:lnTo>
                    <a:pt x="18117" y="1354966"/>
                  </a:lnTo>
                  <a:lnTo>
                    <a:pt x="18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74052" y="5097398"/>
              <a:ext cx="150764" cy="24812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4049874" y="4868329"/>
            <a:ext cx="227329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b="1" dirty="0"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508166" y="5907018"/>
            <a:ext cx="441325" cy="163195"/>
          </a:xfrm>
          <a:custGeom>
            <a:avLst/>
            <a:gdLst/>
            <a:ahLst/>
            <a:cxnLst/>
            <a:rect l="l" t="t" r="r" b="b"/>
            <a:pathLst>
              <a:path w="441325" h="163195">
                <a:moveTo>
                  <a:pt x="441258" y="0"/>
                </a:moveTo>
                <a:lnTo>
                  <a:pt x="386485" y="2025"/>
                </a:lnTo>
                <a:lnTo>
                  <a:pt x="332808" y="8007"/>
                </a:lnTo>
                <a:lnTo>
                  <a:pt x="280374" y="17802"/>
                </a:lnTo>
                <a:lnTo>
                  <a:pt x="229327" y="31264"/>
                </a:lnTo>
                <a:lnTo>
                  <a:pt x="179814" y="48252"/>
                </a:lnTo>
                <a:lnTo>
                  <a:pt x="131979" y="68621"/>
                </a:lnTo>
                <a:lnTo>
                  <a:pt x="85968" y="92227"/>
                </a:lnTo>
                <a:lnTo>
                  <a:pt x="41926" y="118927"/>
                </a:lnTo>
                <a:lnTo>
                  <a:pt x="0" y="148577"/>
                </a:lnTo>
                <a:lnTo>
                  <a:pt x="10980" y="162965"/>
                </a:lnTo>
                <a:lnTo>
                  <a:pt x="51872" y="134053"/>
                </a:lnTo>
                <a:lnTo>
                  <a:pt x="94817" y="108018"/>
                </a:lnTo>
                <a:lnTo>
                  <a:pt x="139677" y="85001"/>
                </a:lnTo>
                <a:lnTo>
                  <a:pt x="186313" y="65142"/>
                </a:lnTo>
                <a:lnTo>
                  <a:pt x="234586" y="48579"/>
                </a:lnTo>
                <a:lnTo>
                  <a:pt x="284356" y="35454"/>
                </a:lnTo>
                <a:lnTo>
                  <a:pt x="335484" y="25905"/>
                </a:lnTo>
                <a:lnTo>
                  <a:pt x="387831" y="20073"/>
                </a:lnTo>
                <a:lnTo>
                  <a:pt x="441258" y="18098"/>
                </a:lnTo>
                <a:lnTo>
                  <a:pt x="441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561064" y="5573949"/>
            <a:ext cx="18224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i="1" spc="180" dirty="0">
                <a:latin typeface="Symbol"/>
                <a:cs typeface="Symbol"/>
              </a:rPr>
              <a:t>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30476" y="5014409"/>
            <a:ext cx="516699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52780" algn="l"/>
              </a:tabLst>
            </a:pPr>
            <a:r>
              <a:rPr sz="3400" i="1" spc="110" dirty="0">
                <a:latin typeface="Georgia"/>
                <a:cs typeface="Georgia"/>
              </a:rPr>
              <a:t>L</a:t>
            </a:r>
            <a:r>
              <a:rPr sz="3525" i="1" spc="165" baseline="-11820" dirty="0">
                <a:latin typeface="Comic Sans MS"/>
                <a:cs typeface="Comic Sans MS"/>
              </a:rPr>
              <a:t>d</a:t>
            </a:r>
            <a:r>
              <a:rPr sz="3525" i="1" baseline="-11820" dirty="0">
                <a:latin typeface="Comic Sans MS"/>
                <a:cs typeface="Comic Sans MS"/>
              </a:rPr>
              <a:t>	</a:t>
            </a:r>
            <a:r>
              <a:rPr sz="3400" spc="434" dirty="0">
                <a:latin typeface="Georgia"/>
                <a:cs typeface="Georgia"/>
              </a:rPr>
              <a:t>=</a:t>
            </a:r>
            <a:r>
              <a:rPr sz="3400" spc="130" dirty="0">
                <a:latin typeface="Georgia"/>
                <a:cs typeface="Georgia"/>
              </a:rPr>
              <a:t> </a:t>
            </a:r>
            <a:r>
              <a:rPr sz="3400" i="1" dirty="0">
                <a:latin typeface="Georgia"/>
                <a:cs typeface="Georgia"/>
              </a:rPr>
              <a:t>k</a:t>
            </a:r>
            <a:r>
              <a:rPr sz="3525" i="1" baseline="-11820" dirty="0">
                <a:latin typeface="Comic Sans MS"/>
                <a:cs typeface="Comic Sans MS"/>
              </a:rPr>
              <a:t>d</a:t>
            </a:r>
            <a:r>
              <a:rPr sz="3525" i="1" spc="60" baseline="-11820" dirty="0">
                <a:latin typeface="Comic Sans MS"/>
                <a:cs typeface="Comic Sans MS"/>
              </a:rPr>
              <a:t> </a:t>
            </a:r>
            <a:r>
              <a:rPr sz="3400" spc="140" dirty="0">
                <a:latin typeface="Georgia"/>
                <a:cs typeface="Georgia"/>
              </a:rPr>
              <a:t>(</a:t>
            </a:r>
            <a:r>
              <a:rPr sz="3400" i="1" spc="140" dirty="0">
                <a:latin typeface="Georgia"/>
                <a:cs typeface="Georgia"/>
              </a:rPr>
              <a:t>I/r</a:t>
            </a:r>
            <a:r>
              <a:rPr sz="3525" spc="209" baseline="33096" dirty="0">
                <a:latin typeface="Adobe Heiti Std R"/>
                <a:cs typeface="Adobe Heiti Std R"/>
              </a:rPr>
              <a:t>2</a:t>
            </a:r>
            <a:r>
              <a:rPr sz="3400" spc="140" dirty="0">
                <a:latin typeface="Georgia"/>
                <a:cs typeface="Georgia"/>
              </a:rPr>
              <a:t>)</a:t>
            </a:r>
            <a:r>
              <a:rPr sz="3400" spc="-250" dirty="0">
                <a:latin typeface="Georgia"/>
                <a:cs typeface="Georgia"/>
              </a:rPr>
              <a:t> </a:t>
            </a:r>
            <a:r>
              <a:rPr sz="3400" spc="-90" dirty="0">
                <a:latin typeface="Georgia"/>
                <a:cs typeface="Georgia"/>
              </a:rPr>
              <a:t>max(0</a:t>
            </a:r>
            <a:r>
              <a:rPr sz="3400" i="1" spc="-90" dirty="0">
                <a:latin typeface="Georgia"/>
                <a:cs typeface="Georgia"/>
              </a:rPr>
              <a:t>,</a:t>
            </a:r>
            <a:r>
              <a:rPr sz="3400" i="1" spc="-250" dirty="0">
                <a:latin typeface="Georgia"/>
                <a:cs typeface="Georgia"/>
              </a:rPr>
              <a:t> </a:t>
            </a:r>
            <a:r>
              <a:rPr sz="3400" b="1" dirty="0">
                <a:latin typeface="Constantia"/>
                <a:cs typeface="Constantia"/>
              </a:rPr>
              <a:t>n</a:t>
            </a:r>
            <a:r>
              <a:rPr sz="3400" b="1" spc="-50" dirty="0">
                <a:latin typeface="Constantia"/>
                <a:cs typeface="Constantia"/>
              </a:rPr>
              <a:t> </a:t>
            </a:r>
            <a:r>
              <a:rPr sz="3400" i="1" dirty="0">
                <a:latin typeface="Georgia"/>
                <a:cs typeface="Georgia"/>
              </a:rPr>
              <a:t>·</a:t>
            </a:r>
            <a:r>
              <a:rPr sz="3400" i="1" spc="-60" dirty="0">
                <a:latin typeface="Georgia"/>
                <a:cs typeface="Georgia"/>
              </a:rPr>
              <a:t> </a:t>
            </a:r>
            <a:r>
              <a:rPr sz="3400" b="1" spc="-25" dirty="0">
                <a:latin typeface="Constantia"/>
                <a:cs typeface="Constantia"/>
              </a:rPr>
              <a:t>l</a:t>
            </a:r>
            <a:r>
              <a:rPr sz="3400" spc="-25" dirty="0">
                <a:latin typeface="Georgia"/>
                <a:cs typeface="Georgia"/>
              </a:rPr>
              <a:t>)</a:t>
            </a:r>
            <a:endParaRPr sz="3400">
              <a:latin typeface="Georgia"/>
              <a:cs typeface="Georg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927374" y="5689600"/>
            <a:ext cx="87630" cy="774065"/>
            <a:chOff x="10927374" y="5689600"/>
            <a:chExt cx="87630" cy="774065"/>
          </a:xfrm>
        </p:grpSpPr>
        <p:sp>
          <p:nvSpPr>
            <p:cNvPr id="42" name="object 42"/>
            <p:cNvSpPr/>
            <p:nvPr/>
          </p:nvSpPr>
          <p:spPr>
            <a:xfrm>
              <a:off x="10971025" y="5764275"/>
              <a:ext cx="2540" cy="686435"/>
            </a:xfrm>
            <a:custGeom>
              <a:avLst/>
              <a:gdLst/>
              <a:ahLst/>
              <a:cxnLst/>
              <a:rect l="l" t="t" r="r" b="b"/>
              <a:pathLst>
                <a:path w="2540" h="686435">
                  <a:moveTo>
                    <a:pt x="0" y="0"/>
                  </a:moveTo>
                  <a:lnTo>
                    <a:pt x="37" y="12699"/>
                  </a:lnTo>
                  <a:lnTo>
                    <a:pt x="2036" y="6861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927374" y="5689600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29">
                  <a:moveTo>
                    <a:pt x="43428" y="0"/>
                  </a:moveTo>
                  <a:lnTo>
                    <a:pt x="0" y="87505"/>
                  </a:lnTo>
                  <a:lnTo>
                    <a:pt x="87375" y="87246"/>
                  </a:lnTo>
                  <a:lnTo>
                    <a:pt x="43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537700" y="6477000"/>
            <a:ext cx="2921635" cy="8204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304800">
              <a:lnSpc>
                <a:spcPts val="2900"/>
              </a:lnSpc>
              <a:spcBef>
                <a:spcPts val="580"/>
              </a:spcBef>
            </a:pPr>
            <a:r>
              <a:rPr sz="2800" spc="-150" dirty="0">
                <a:latin typeface="Arial"/>
                <a:cs typeface="Arial"/>
              </a:rPr>
              <a:t>energy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received </a:t>
            </a:r>
            <a:r>
              <a:rPr sz="2800" spc="-19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the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229" dirty="0">
                <a:latin typeface="Arial"/>
                <a:cs typeface="Arial"/>
              </a:rPr>
              <a:t>shading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point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Lambertian</a:t>
            </a:r>
            <a:r>
              <a:rPr spc="-125" dirty="0"/>
              <a:t> </a:t>
            </a:r>
            <a:r>
              <a:rPr spc="-70" dirty="0"/>
              <a:t>(Diffuse)</a:t>
            </a:r>
            <a:r>
              <a:rPr spc="-125" dirty="0"/>
              <a:t> </a:t>
            </a:r>
            <a:r>
              <a:rPr spc="-10" dirty="0"/>
              <a:t>Shading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400" y="1943100"/>
            <a:ext cx="55924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40" dirty="0">
                <a:latin typeface="Arial"/>
                <a:cs typeface="Arial"/>
              </a:rPr>
              <a:t>Produces</a:t>
            </a:r>
            <a:r>
              <a:rPr sz="3400" spc="-8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diffuse</a:t>
            </a:r>
            <a:r>
              <a:rPr sz="3400" spc="-85" dirty="0">
                <a:latin typeface="Arial"/>
                <a:cs typeface="Arial"/>
              </a:rPr>
              <a:t> </a:t>
            </a:r>
            <a:r>
              <a:rPr sz="3400" spc="-10" dirty="0">
                <a:latin typeface="Arial"/>
                <a:cs typeface="Arial"/>
              </a:rPr>
              <a:t>appearance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631" y="3702705"/>
            <a:ext cx="11467522" cy="239160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272952" y="6406601"/>
            <a:ext cx="1096645" cy="87630"/>
            <a:chOff x="6272952" y="6406601"/>
            <a:chExt cx="1096645" cy="87630"/>
          </a:xfrm>
        </p:grpSpPr>
        <p:sp>
          <p:nvSpPr>
            <p:cNvPr id="6" name="object 6"/>
            <p:cNvSpPr/>
            <p:nvPr/>
          </p:nvSpPr>
          <p:spPr>
            <a:xfrm>
              <a:off x="6285652" y="6448212"/>
              <a:ext cx="1009650" cy="2540"/>
            </a:xfrm>
            <a:custGeom>
              <a:avLst/>
              <a:gdLst/>
              <a:ahLst/>
              <a:cxnLst/>
              <a:rect l="l" t="t" r="r" b="b"/>
              <a:pathLst>
                <a:path w="1009650" h="2539">
                  <a:moveTo>
                    <a:pt x="0" y="0"/>
                  </a:moveTo>
                  <a:lnTo>
                    <a:pt x="996357" y="2075"/>
                  </a:lnTo>
                  <a:lnTo>
                    <a:pt x="1009057" y="210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81919" y="6406601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29">
                  <a:moveTo>
                    <a:pt x="181" y="0"/>
                  </a:moveTo>
                  <a:lnTo>
                    <a:pt x="0" y="87375"/>
                  </a:lnTo>
                  <a:lnTo>
                    <a:pt x="87467" y="43869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629852" y="3931045"/>
            <a:ext cx="288290" cy="1174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10"/>
              </a:lnSpc>
            </a:pPr>
            <a:r>
              <a:rPr sz="1800" spc="-80" dirty="0">
                <a:latin typeface="Arial"/>
                <a:cs typeface="Arial"/>
              </a:rPr>
              <a:t>[Foley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al.]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5573470" y="6118880"/>
            <a:ext cx="48514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500" i="1" spc="80" dirty="0">
                <a:latin typeface="Palatino Linotype"/>
                <a:cs typeface="Palatino Linotype"/>
              </a:rPr>
              <a:t>k</a:t>
            </a:r>
            <a:r>
              <a:rPr sz="3675" i="1" spc="120" baseline="-12471" dirty="0">
                <a:latin typeface="Comic Sans MS"/>
                <a:cs typeface="Comic Sans MS"/>
              </a:rPr>
              <a:t>d</a:t>
            </a:r>
            <a:endParaRPr sz="3675" baseline="-12471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1600" y="3898900"/>
            <a:ext cx="51828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latin typeface="Arial"/>
                <a:cs typeface="Arial"/>
              </a:rPr>
              <a:t>Thank</a:t>
            </a:r>
            <a:r>
              <a:rPr sz="8000" spc="220" dirty="0">
                <a:latin typeface="Arial"/>
                <a:cs typeface="Arial"/>
              </a:rPr>
              <a:t> </a:t>
            </a:r>
            <a:r>
              <a:rPr sz="8000" spc="90" dirty="0">
                <a:latin typeface="Arial"/>
                <a:cs typeface="Arial"/>
              </a:rPr>
              <a:t>you!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700" y="5397500"/>
            <a:ext cx="104305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(And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thank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Prof.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Ravi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Ramamoorthi</a:t>
            </a:r>
            <a:r>
              <a:rPr lang="en-US" sz="2400" spc="-10" dirty="0">
                <a:latin typeface="Arial"/>
                <a:cs typeface="Arial"/>
              </a:rPr>
              <a:t>,</a:t>
            </a:r>
            <a:r>
              <a:rPr lang="zh-CN" altLang="en-US" sz="2400" spc="-10" dirty="0">
                <a:latin typeface="Arial"/>
                <a:cs typeface="Arial"/>
              </a:rPr>
              <a:t> </a:t>
            </a:r>
            <a:r>
              <a:rPr lang="en-US" altLang="zh-CN" sz="2400" spc="-10" dirty="0">
                <a:latin typeface="Arial"/>
                <a:cs typeface="Arial"/>
              </a:rPr>
              <a:t>Prof.</a:t>
            </a:r>
            <a:r>
              <a:rPr lang="zh-CN" altLang="en-US" sz="2400" spc="-10" dirty="0">
                <a:latin typeface="Arial"/>
                <a:cs typeface="Arial"/>
              </a:rPr>
              <a:t> </a:t>
            </a:r>
            <a:r>
              <a:rPr lang="en-US" altLang="zh-CN" sz="2400" spc="-10" dirty="0" err="1">
                <a:latin typeface="Arial"/>
                <a:cs typeface="Arial"/>
              </a:rPr>
              <a:t>Lingqi</a:t>
            </a:r>
            <a:r>
              <a:rPr lang="zh-CN" altLang="en-US" sz="2400" spc="-10" dirty="0">
                <a:latin typeface="Arial"/>
                <a:cs typeface="Arial"/>
              </a:rPr>
              <a:t> </a:t>
            </a:r>
            <a:r>
              <a:rPr lang="en-US" altLang="zh-CN" sz="2400" spc="-10" dirty="0">
                <a:latin typeface="Arial"/>
                <a:cs typeface="Arial"/>
              </a:rPr>
              <a:t>Yan</a:t>
            </a:r>
            <a:r>
              <a:rPr lang="zh-CN" altLang="en-US"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Prof.</a:t>
            </a:r>
            <a:r>
              <a:rPr sz="2400" spc="-10" dirty="0">
                <a:latin typeface="Arial"/>
                <a:cs typeface="Arial"/>
              </a:rPr>
              <a:t> Ren 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slides!)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2700" y="685800"/>
            <a:ext cx="28308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760" dirty="0"/>
              <a:t>T</a:t>
            </a:r>
            <a:r>
              <a:rPr sz="8000" spc="160" dirty="0"/>
              <a:t>oday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52500" y="3038740"/>
            <a:ext cx="4113529" cy="228663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95300" indent="-444500">
              <a:lnSpc>
                <a:spcPct val="100000"/>
              </a:lnSpc>
              <a:spcBef>
                <a:spcPts val="570"/>
              </a:spcBef>
              <a:buSzPct val="145312"/>
              <a:buChar char="•"/>
              <a:tabLst>
                <a:tab pos="495300" algn="l"/>
              </a:tabLst>
            </a:pPr>
            <a:r>
              <a:rPr sz="3200" dirty="0">
                <a:solidFill>
                  <a:srgbClr val="EE220C"/>
                </a:solidFill>
                <a:latin typeface="Arial"/>
                <a:cs typeface="Arial"/>
              </a:rPr>
              <a:t>Visibility</a:t>
            </a:r>
            <a:r>
              <a:rPr sz="3200" spc="-3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200" spc="165" dirty="0">
                <a:solidFill>
                  <a:srgbClr val="EE220C"/>
                </a:solidFill>
                <a:latin typeface="Arial"/>
                <a:cs typeface="Arial"/>
              </a:rPr>
              <a:t>/</a:t>
            </a:r>
            <a:r>
              <a:rPr sz="3200" spc="-3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EE220C"/>
                </a:solidFill>
                <a:latin typeface="Arial"/>
                <a:cs typeface="Arial"/>
              </a:rPr>
              <a:t>occlusion</a:t>
            </a:r>
            <a:endParaRPr sz="32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610"/>
              </a:spcBef>
              <a:tabLst>
                <a:tab pos="939165" algn="l"/>
              </a:tabLst>
            </a:pPr>
            <a:r>
              <a:rPr sz="6075" spc="142" baseline="-6858" dirty="0">
                <a:latin typeface="Arial"/>
                <a:cs typeface="Arial"/>
              </a:rPr>
              <a:t>-</a:t>
            </a:r>
            <a:r>
              <a:rPr sz="6075" baseline="-6858" dirty="0">
                <a:latin typeface="Arial"/>
                <a:cs typeface="Arial"/>
              </a:rPr>
              <a:t>	</a:t>
            </a:r>
            <a:r>
              <a:rPr sz="2800" spc="-20" dirty="0">
                <a:latin typeface="Arial"/>
                <a:cs typeface="Arial"/>
              </a:rPr>
              <a:t>Z-</a:t>
            </a:r>
            <a:r>
              <a:rPr sz="2800" spc="-10" dirty="0">
                <a:latin typeface="Arial"/>
                <a:cs typeface="Arial"/>
              </a:rPr>
              <a:t>buffering</a:t>
            </a:r>
            <a:endParaRPr sz="2800">
              <a:latin typeface="Arial"/>
              <a:cs typeface="Arial"/>
            </a:endParaRPr>
          </a:p>
          <a:p>
            <a:pPr marL="495300" indent="-444500">
              <a:lnSpc>
                <a:spcPct val="100000"/>
              </a:lnSpc>
              <a:spcBef>
                <a:spcPts val="3890"/>
              </a:spcBef>
              <a:buSzPct val="145312"/>
              <a:buChar char="•"/>
              <a:tabLst>
                <a:tab pos="495300" algn="l"/>
              </a:tabLst>
            </a:pPr>
            <a:r>
              <a:rPr sz="3200" spc="-10" dirty="0">
                <a:latin typeface="Arial"/>
                <a:cs typeface="Arial"/>
              </a:rPr>
              <a:t>Shading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5360923"/>
            <a:ext cx="216535" cy="1346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4050" spc="150" dirty="0">
                <a:latin typeface="Arial"/>
                <a:cs typeface="Arial"/>
              </a:rPr>
              <a:t>-</a:t>
            </a:r>
            <a:endParaRPr sz="4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600" y="5265420"/>
            <a:ext cx="3397250" cy="134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4800"/>
              </a:lnSpc>
              <a:spcBef>
                <a:spcPts val="95"/>
              </a:spcBef>
            </a:pPr>
            <a:r>
              <a:rPr sz="2800" spc="-60" dirty="0">
                <a:latin typeface="Arial"/>
                <a:cs typeface="Arial"/>
              </a:rPr>
              <a:t>Illumination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&amp;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Shading </a:t>
            </a:r>
            <a:r>
              <a:rPr sz="2800" spc="-40" dirty="0">
                <a:latin typeface="Arial"/>
                <a:cs typeface="Arial"/>
              </a:rPr>
              <a:t>Graphics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Pipeline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5148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Painter’s</a:t>
            </a:r>
            <a:r>
              <a:rPr spc="-165" dirty="0"/>
              <a:t> </a:t>
            </a:r>
            <a:r>
              <a:rPr spc="10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400" y="1711960"/>
            <a:ext cx="10154285" cy="152400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400" dirty="0">
                <a:latin typeface="Arial"/>
                <a:cs typeface="Arial"/>
              </a:rPr>
              <a:t>Inspired</a:t>
            </a:r>
            <a:r>
              <a:rPr sz="3400" spc="15" dirty="0">
                <a:latin typeface="Arial"/>
                <a:cs typeface="Arial"/>
              </a:rPr>
              <a:t> </a:t>
            </a:r>
            <a:r>
              <a:rPr sz="3400" spc="50" dirty="0">
                <a:latin typeface="Arial"/>
                <a:cs typeface="Arial"/>
              </a:rPr>
              <a:t>by</a:t>
            </a:r>
            <a:r>
              <a:rPr sz="3400" spc="2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how</a:t>
            </a:r>
            <a:r>
              <a:rPr sz="3400" spc="1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painters</a:t>
            </a:r>
            <a:r>
              <a:rPr sz="3400" spc="20" dirty="0">
                <a:latin typeface="Arial"/>
                <a:cs typeface="Arial"/>
              </a:rPr>
              <a:t> </a:t>
            </a:r>
            <a:r>
              <a:rPr sz="3400" spc="45" dirty="0">
                <a:latin typeface="Arial"/>
                <a:cs typeface="Arial"/>
              </a:rPr>
              <a:t>paint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3400" dirty="0">
                <a:latin typeface="Arial"/>
                <a:cs typeface="Arial"/>
              </a:rPr>
              <a:t>Paint</a:t>
            </a:r>
            <a:r>
              <a:rPr sz="3400" spc="7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from</a:t>
            </a:r>
            <a:r>
              <a:rPr sz="3400" spc="7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back</a:t>
            </a:r>
            <a:r>
              <a:rPr sz="3400" spc="75" dirty="0">
                <a:latin typeface="Arial"/>
                <a:cs typeface="Arial"/>
              </a:rPr>
              <a:t> </a:t>
            </a:r>
            <a:r>
              <a:rPr sz="3400" spc="140" dirty="0">
                <a:latin typeface="Arial"/>
                <a:cs typeface="Arial"/>
              </a:rPr>
              <a:t>to</a:t>
            </a:r>
            <a:r>
              <a:rPr sz="3400" spc="7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front,</a:t>
            </a:r>
            <a:r>
              <a:rPr sz="3400" spc="75" dirty="0"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EE220C"/>
                </a:solidFill>
                <a:latin typeface="Arial"/>
                <a:cs typeface="Arial"/>
              </a:rPr>
              <a:t>overwrite</a:t>
            </a:r>
            <a:r>
              <a:rPr sz="3400" spc="75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in</a:t>
            </a:r>
            <a:r>
              <a:rPr sz="3400" spc="7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the</a:t>
            </a:r>
            <a:r>
              <a:rPr sz="3400" spc="75" dirty="0">
                <a:latin typeface="Arial"/>
                <a:cs typeface="Arial"/>
              </a:rPr>
              <a:t> </a:t>
            </a:r>
            <a:r>
              <a:rPr sz="3400" spc="-10" dirty="0">
                <a:latin typeface="Arial"/>
                <a:cs typeface="Arial"/>
              </a:rPr>
              <a:t>framebuffer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76163" y="4273408"/>
            <a:ext cx="3952240" cy="3844290"/>
            <a:chOff x="7976163" y="4273408"/>
            <a:chExt cx="3952240" cy="3844290"/>
          </a:xfrm>
        </p:grpSpPr>
        <p:sp>
          <p:nvSpPr>
            <p:cNvPr id="5" name="object 5"/>
            <p:cNvSpPr/>
            <p:nvPr/>
          </p:nvSpPr>
          <p:spPr>
            <a:xfrm>
              <a:off x="8868550" y="4298808"/>
              <a:ext cx="3034665" cy="2600960"/>
            </a:xfrm>
            <a:custGeom>
              <a:avLst/>
              <a:gdLst/>
              <a:ahLst/>
              <a:cxnLst/>
              <a:rect l="l" t="t" r="r" b="b"/>
              <a:pathLst>
                <a:path w="3034665" h="2600959">
                  <a:moveTo>
                    <a:pt x="3034452" y="0"/>
                  </a:moveTo>
                  <a:lnTo>
                    <a:pt x="0" y="0"/>
                  </a:lnTo>
                  <a:lnTo>
                    <a:pt x="0" y="2600960"/>
                  </a:lnTo>
                  <a:lnTo>
                    <a:pt x="3034452" y="2600960"/>
                  </a:lnTo>
                  <a:lnTo>
                    <a:pt x="303445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68550" y="4298808"/>
              <a:ext cx="3034665" cy="2600960"/>
            </a:xfrm>
            <a:custGeom>
              <a:avLst/>
              <a:gdLst/>
              <a:ahLst/>
              <a:cxnLst/>
              <a:rect l="l" t="t" r="r" b="b"/>
              <a:pathLst>
                <a:path w="3034665" h="2600959">
                  <a:moveTo>
                    <a:pt x="0" y="0"/>
                  </a:moveTo>
                  <a:lnTo>
                    <a:pt x="3034452" y="0"/>
                  </a:lnTo>
                  <a:lnTo>
                    <a:pt x="3034452" y="2600960"/>
                  </a:lnTo>
                  <a:lnTo>
                    <a:pt x="0" y="2600960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01563" y="4298808"/>
              <a:ext cx="867410" cy="3793490"/>
            </a:xfrm>
            <a:custGeom>
              <a:avLst/>
              <a:gdLst/>
              <a:ahLst/>
              <a:cxnLst/>
              <a:rect l="l" t="t" r="r" b="b"/>
              <a:pathLst>
                <a:path w="867409" h="3793490">
                  <a:moveTo>
                    <a:pt x="866987" y="0"/>
                  </a:moveTo>
                  <a:lnTo>
                    <a:pt x="0" y="650239"/>
                  </a:lnTo>
                  <a:lnTo>
                    <a:pt x="0" y="3793067"/>
                  </a:lnTo>
                  <a:lnTo>
                    <a:pt x="866987" y="2600960"/>
                  </a:lnTo>
                  <a:lnTo>
                    <a:pt x="866987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01563" y="4298808"/>
              <a:ext cx="867410" cy="3793490"/>
            </a:xfrm>
            <a:custGeom>
              <a:avLst/>
              <a:gdLst/>
              <a:ahLst/>
              <a:cxnLst/>
              <a:rect l="l" t="t" r="r" b="b"/>
              <a:pathLst>
                <a:path w="867409" h="3793490">
                  <a:moveTo>
                    <a:pt x="0" y="650240"/>
                  </a:moveTo>
                  <a:lnTo>
                    <a:pt x="866986" y="0"/>
                  </a:lnTo>
                  <a:lnTo>
                    <a:pt x="866986" y="2600960"/>
                  </a:lnTo>
                  <a:lnTo>
                    <a:pt x="0" y="3793067"/>
                  </a:lnTo>
                  <a:lnTo>
                    <a:pt x="0" y="65024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01563" y="6899768"/>
              <a:ext cx="3901440" cy="1192530"/>
            </a:xfrm>
            <a:custGeom>
              <a:avLst/>
              <a:gdLst/>
              <a:ahLst/>
              <a:cxnLst/>
              <a:rect l="l" t="t" r="r" b="b"/>
              <a:pathLst>
                <a:path w="3901440" h="1192529">
                  <a:moveTo>
                    <a:pt x="3901440" y="0"/>
                  </a:moveTo>
                  <a:lnTo>
                    <a:pt x="866987" y="0"/>
                  </a:lnTo>
                  <a:lnTo>
                    <a:pt x="0" y="1192105"/>
                  </a:lnTo>
                  <a:lnTo>
                    <a:pt x="3034454" y="1192105"/>
                  </a:lnTo>
                  <a:lnTo>
                    <a:pt x="390144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01563" y="6899768"/>
              <a:ext cx="3901440" cy="1192530"/>
            </a:xfrm>
            <a:custGeom>
              <a:avLst/>
              <a:gdLst/>
              <a:ahLst/>
              <a:cxnLst/>
              <a:rect l="l" t="t" r="r" b="b"/>
              <a:pathLst>
                <a:path w="3901440" h="1192529">
                  <a:moveTo>
                    <a:pt x="866986" y="0"/>
                  </a:moveTo>
                  <a:lnTo>
                    <a:pt x="3901440" y="0"/>
                  </a:lnTo>
                  <a:lnTo>
                    <a:pt x="3034452" y="1192106"/>
                  </a:lnTo>
                  <a:lnTo>
                    <a:pt x="0" y="1192106"/>
                  </a:lnTo>
                  <a:lnTo>
                    <a:pt x="866986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36017" y="4298808"/>
              <a:ext cx="867410" cy="3793490"/>
            </a:xfrm>
            <a:custGeom>
              <a:avLst/>
              <a:gdLst/>
              <a:ahLst/>
              <a:cxnLst/>
              <a:rect l="l" t="t" r="r" b="b"/>
              <a:pathLst>
                <a:path w="867409" h="3793490">
                  <a:moveTo>
                    <a:pt x="866987" y="0"/>
                  </a:moveTo>
                  <a:lnTo>
                    <a:pt x="0" y="650239"/>
                  </a:lnTo>
                  <a:lnTo>
                    <a:pt x="0" y="3793067"/>
                  </a:lnTo>
                  <a:lnTo>
                    <a:pt x="866987" y="2600960"/>
                  </a:lnTo>
                  <a:lnTo>
                    <a:pt x="866987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36017" y="4298808"/>
              <a:ext cx="867410" cy="3793490"/>
            </a:xfrm>
            <a:custGeom>
              <a:avLst/>
              <a:gdLst/>
              <a:ahLst/>
              <a:cxnLst/>
              <a:rect l="l" t="t" r="r" b="b"/>
              <a:pathLst>
                <a:path w="867409" h="3793490">
                  <a:moveTo>
                    <a:pt x="0" y="650240"/>
                  </a:moveTo>
                  <a:lnTo>
                    <a:pt x="866986" y="0"/>
                  </a:lnTo>
                  <a:lnTo>
                    <a:pt x="866986" y="2600960"/>
                  </a:lnTo>
                  <a:lnTo>
                    <a:pt x="0" y="3793067"/>
                  </a:lnTo>
                  <a:lnTo>
                    <a:pt x="0" y="65024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1563" y="4298808"/>
              <a:ext cx="3901440" cy="650240"/>
            </a:xfrm>
            <a:custGeom>
              <a:avLst/>
              <a:gdLst/>
              <a:ahLst/>
              <a:cxnLst/>
              <a:rect l="l" t="t" r="r" b="b"/>
              <a:pathLst>
                <a:path w="3901440" h="650239">
                  <a:moveTo>
                    <a:pt x="3901440" y="0"/>
                  </a:moveTo>
                  <a:lnTo>
                    <a:pt x="866987" y="0"/>
                  </a:lnTo>
                  <a:lnTo>
                    <a:pt x="0" y="650239"/>
                  </a:lnTo>
                  <a:lnTo>
                    <a:pt x="3034454" y="650239"/>
                  </a:lnTo>
                  <a:lnTo>
                    <a:pt x="390144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01563" y="4298808"/>
              <a:ext cx="3901440" cy="650240"/>
            </a:xfrm>
            <a:custGeom>
              <a:avLst/>
              <a:gdLst/>
              <a:ahLst/>
              <a:cxnLst/>
              <a:rect l="l" t="t" r="r" b="b"/>
              <a:pathLst>
                <a:path w="3901440" h="650239">
                  <a:moveTo>
                    <a:pt x="0" y="650240"/>
                  </a:moveTo>
                  <a:lnTo>
                    <a:pt x="866986" y="0"/>
                  </a:lnTo>
                  <a:lnTo>
                    <a:pt x="3901440" y="0"/>
                  </a:lnTo>
                  <a:lnTo>
                    <a:pt x="3034452" y="650240"/>
                  </a:lnTo>
                  <a:lnTo>
                    <a:pt x="0" y="65024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01563" y="4949048"/>
              <a:ext cx="3034665" cy="3143250"/>
            </a:xfrm>
            <a:custGeom>
              <a:avLst/>
              <a:gdLst/>
              <a:ahLst/>
              <a:cxnLst/>
              <a:rect l="l" t="t" r="r" b="b"/>
              <a:pathLst>
                <a:path w="3034665" h="3143250">
                  <a:moveTo>
                    <a:pt x="3034452" y="0"/>
                  </a:moveTo>
                  <a:lnTo>
                    <a:pt x="0" y="0"/>
                  </a:lnTo>
                  <a:lnTo>
                    <a:pt x="0" y="3142827"/>
                  </a:lnTo>
                  <a:lnTo>
                    <a:pt x="3034452" y="3142827"/>
                  </a:lnTo>
                  <a:lnTo>
                    <a:pt x="303445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01563" y="4949048"/>
              <a:ext cx="3034665" cy="3143250"/>
            </a:xfrm>
            <a:custGeom>
              <a:avLst/>
              <a:gdLst/>
              <a:ahLst/>
              <a:cxnLst/>
              <a:rect l="l" t="t" r="r" b="b"/>
              <a:pathLst>
                <a:path w="3034665" h="3143250">
                  <a:moveTo>
                    <a:pt x="0" y="0"/>
                  </a:moveTo>
                  <a:lnTo>
                    <a:pt x="3034452" y="0"/>
                  </a:lnTo>
                  <a:lnTo>
                    <a:pt x="3034452" y="3142827"/>
                  </a:lnTo>
                  <a:lnTo>
                    <a:pt x="0" y="314282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05513" y="8319275"/>
            <a:ext cx="1309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53585F"/>
                </a:solidFill>
                <a:latin typeface="Arial"/>
                <a:cs typeface="Arial"/>
              </a:rPr>
              <a:t>[Wikipedia]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90539" y="4019427"/>
            <a:ext cx="5671820" cy="4352290"/>
            <a:chOff x="1090539" y="4019427"/>
            <a:chExt cx="5671820" cy="435229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539" y="4019427"/>
              <a:ext cx="5671517" cy="43361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539" y="4019427"/>
              <a:ext cx="5624386" cy="435183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0539" y="4019427"/>
              <a:ext cx="5624388" cy="4320410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Painter’s</a:t>
            </a:r>
            <a:r>
              <a:rPr spc="-165" dirty="0"/>
              <a:t> </a:t>
            </a:r>
            <a:r>
              <a:rPr spc="10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400" y="1711960"/>
            <a:ext cx="9924415" cy="152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600"/>
              </a:lnSpc>
              <a:spcBef>
                <a:spcPts val="100"/>
              </a:spcBef>
            </a:pPr>
            <a:r>
              <a:rPr sz="3400" spc="-55" dirty="0">
                <a:latin typeface="Arial"/>
                <a:cs typeface="Arial"/>
              </a:rPr>
              <a:t>Requires</a:t>
            </a:r>
            <a:r>
              <a:rPr sz="3400" spc="-3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sorting</a:t>
            </a:r>
            <a:r>
              <a:rPr sz="3400" spc="-2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in</a:t>
            </a:r>
            <a:r>
              <a:rPr sz="3400" spc="-25" dirty="0">
                <a:latin typeface="Arial"/>
                <a:cs typeface="Arial"/>
              </a:rPr>
              <a:t> </a:t>
            </a:r>
            <a:r>
              <a:rPr sz="3400" spc="100" dirty="0">
                <a:latin typeface="Arial"/>
                <a:cs typeface="Arial"/>
              </a:rPr>
              <a:t>depth</a:t>
            </a:r>
            <a:r>
              <a:rPr sz="3400" spc="-25" dirty="0">
                <a:latin typeface="Arial"/>
                <a:cs typeface="Arial"/>
              </a:rPr>
              <a:t> </a:t>
            </a:r>
            <a:r>
              <a:rPr sz="3400" spc="-35" dirty="0">
                <a:latin typeface="Arial"/>
                <a:cs typeface="Arial"/>
              </a:rPr>
              <a:t>(O(n</a:t>
            </a:r>
            <a:r>
              <a:rPr sz="3400" spc="-30" dirty="0">
                <a:latin typeface="Arial"/>
                <a:cs typeface="Arial"/>
              </a:rPr>
              <a:t> </a:t>
            </a:r>
            <a:r>
              <a:rPr sz="3400" spc="120" dirty="0">
                <a:latin typeface="Arial"/>
                <a:cs typeface="Arial"/>
              </a:rPr>
              <a:t>log</a:t>
            </a:r>
            <a:r>
              <a:rPr sz="3400" spc="-25" dirty="0">
                <a:latin typeface="Arial"/>
                <a:cs typeface="Arial"/>
              </a:rPr>
              <a:t> </a:t>
            </a:r>
            <a:r>
              <a:rPr sz="3400" spc="-45" dirty="0">
                <a:latin typeface="Arial"/>
                <a:cs typeface="Arial"/>
              </a:rPr>
              <a:t>n)</a:t>
            </a:r>
            <a:r>
              <a:rPr sz="3400" spc="-25" dirty="0">
                <a:latin typeface="Arial"/>
                <a:cs typeface="Arial"/>
              </a:rPr>
              <a:t> </a:t>
            </a:r>
            <a:r>
              <a:rPr sz="3400" spc="50" dirty="0">
                <a:latin typeface="Arial"/>
                <a:cs typeface="Arial"/>
              </a:rPr>
              <a:t>for</a:t>
            </a:r>
            <a:r>
              <a:rPr sz="3400" spc="-2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n</a:t>
            </a:r>
            <a:r>
              <a:rPr sz="3400" spc="-25" dirty="0">
                <a:latin typeface="Arial"/>
                <a:cs typeface="Arial"/>
              </a:rPr>
              <a:t> </a:t>
            </a:r>
            <a:r>
              <a:rPr sz="3400" spc="-10" dirty="0">
                <a:latin typeface="Arial"/>
                <a:cs typeface="Arial"/>
              </a:rPr>
              <a:t>triangles) Can</a:t>
            </a:r>
            <a:r>
              <a:rPr sz="3400" spc="-14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have</a:t>
            </a:r>
            <a:r>
              <a:rPr sz="3400" spc="-140" dirty="0">
                <a:latin typeface="Arial"/>
                <a:cs typeface="Arial"/>
              </a:rPr>
              <a:t> </a:t>
            </a:r>
            <a:r>
              <a:rPr sz="3400" spc="-10" dirty="0">
                <a:latin typeface="Arial"/>
                <a:cs typeface="Arial"/>
              </a:rPr>
              <a:t>unresolvable</a:t>
            </a:r>
            <a:r>
              <a:rPr sz="3400" spc="-145" dirty="0">
                <a:latin typeface="Arial"/>
                <a:cs typeface="Arial"/>
              </a:rPr>
              <a:t> </a:t>
            </a:r>
            <a:r>
              <a:rPr sz="3400" spc="100" dirty="0">
                <a:latin typeface="Arial"/>
                <a:cs typeface="Arial"/>
              </a:rPr>
              <a:t>depth</a:t>
            </a:r>
            <a:r>
              <a:rPr sz="3400" spc="-140" dirty="0">
                <a:latin typeface="Arial"/>
                <a:cs typeface="Arial"/>
              </a:rPr>
              <a:t> </a:t>
            </a:r>
            <a:r>
              <a:rPr sz="3400" spc="-10" dirty="0">
                <a:latin typeface="Arial"/>
                <a:cs typeface="Arial"/>
              </a:rPr>
              <a:t>order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3252" y="3882700"/>
            <a:ext cx="5382564" cy="45904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98000" y="6949693"/>
            <a:ext cx="372745" cy="143256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3585F"/>
                </a:solidFill>
                <a:latin typeface="Arial"/>
                <a:cs typeface="Arial"/>
              </a:rPr>
              <a:t>[Foley </a:t>
            </a:r>
            <a:r>
              <a:rPr sz="2000" spc="90" dirty="0">
                <a:solidFill>
                  <a:srgbClr val="53585F"/>
                </a:solidFill>
                <a:latin typeface="Arial"/>
                <a:cs typeface="Arial"/>
              </a:rPr>
              <a:t>et</a:t>
            </a:r>
            <a:r>
              <a:rPr sz="200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3585F"/>
                </a:solidFill>
                <a:latin typeface="Arial"/>
                <a:cs typeface="Arial"/>
              </a:rPr>
              <a:t>al.]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2181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Z-</a:t>
            </a:r>
            <a:r>
              <a:rPr spc="-10" dirty="0"/>
              <a:t>Buffer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700" y="1559560"/>
            <a:ext cx="10186670" cy="711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82825">
              <a:lnSpc>
                <a:spcPct val="147100"/>
              </a:lnSpc>
              <a:spcBef>
                <a:spcPts val="95"/>
              </a:spcBef>
            </a:pPr>
            <a:r>
              <a:rPr sz="3400" spc="-30" dirty="0">
                <a:latin typeface="Arial"/>
                <a:cs typeface="Arial"/>
              </a:rPr>
              <a:t>This</a:t>
            </a:r>
            <a:r>
              <a:rPr sz="3400" spc="2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is</a:t>
            </a:r>
            <a:r>
              <a:rPr sz="3400" spc="3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the</a:t>
            </a:r>
            <a:r>
              <a:rPr sz="3400" spc="3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algorithm</a:t>
            </a:r>
            <a:r>
              <a:rPr sz="3400" spc="25" dirty="0">
                <a:latin typeface="Arial"/>
                <a:cs typeface="Arial"/>
              </a:rPr>
              <a:t> </a:t>
            </a:r>
            <a:r>
              <a:rPr sz="3400" spc="55" dirty="0">
                <a:latin typeface="Arial"/>
                <a:cs typeface="Arial"/>
              </a:rPr>
              <a:t>that</a:t>
            </a:r>
            <a:r>
              <a:rPr sz="3400" spc="3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eventually</a:t>
            </a:r>
            <a:r>
              <a:rPr sz="3400" spc="30" dirty="0">
                <a:latin typeface="Arial"/>
                <a:cs typeface="Arial"/>
              </a:rPr>
              <a:t> </a:t>
            </a:r>
            <a:r>
              <a:rPr sz="3400" spc="-20" dirty="0">
                <a:latin typeface="Arial"/>
                <a:cs typeface="Arial"/>
              </a:rPr>
              <a:t>won. </a:t>
            </a:r>
            <a:r>
              <a:rPr sz="3400" spc="-10" dirty="0">
                <a:latin typeface="Arial"/>
                <a:cs typeface="Arial"/>
              </a:rPr>
              <a:t>Idea:</a:t>
            </a:r>
            <a:endParaRPr sz="3400">
              <a:latin typeface="Arial"/>
              <a:cs typeface="Arial"/>
            </a:endParaRPr>
          </a:p>
          <a:p>
            <a:pPr marL="825500" indent="-431800">
              <a:lnSpc>
                <a:spcPct val="100000"/>
              </a:lnSpc>
              <a:spcBef>
                <a:spcPts val="1820"/>
              </a:spcBef>
              <a:buSzPct val="125000"/>
              <a:buChar char="•"/>
              <a:tabLst>
                <a:tab pos="825500" algn="l"/>
              </a:tabLst>
            </a:pPr>
            <a:r>
              <a:rPr sz="3400" dirty="0">
                <a:latin typeface="Arial"/>
                <a:cs typeface="Arial"/>
              </a:rPr>
              <a:t>Store</a:t>
            </a:r>
            <a:r>
              <a:rPr sz="3400" spc="-10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current</a:t>
            </a:r>
            <a:r>
              <a:rPr sz="3400" spc="-10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min.</a:t>
            </a:r>
            <a:r>
              <a:rPr sz="3400" spc="-100" dirty="0">
                <a:latin typeface="Arial"/>
                <a:cs typeface="Arial"/>
              </a:rPr>
              <a:t> </a:t>
            </a:r>
            <a:r>
              <a:rPr sz="3400" spc="-65" dirty="0">
                <a:latin typeface="Arial"/>
                <a:cs typeface="Arial"/>
              </a:rPr>
              <a:t>z-</a:t>
            </a:r>
            <a:r>
              <a:rPr sz="3400" spc="-25" dirty="0">
                <a:latin typeface="Arial"/>
                <a:cs typeface="Arial"/>
              </a:rPr>
              <a:t>value</a:t>
            </a:r>
            <a:r>
              <a:rPr sz="3400" spc="-95" dirty="0">
                <a:latin typeface="Arial"/>
                <a:cs typeface="Arial"/>
              </a:rPr>
              <a:t> </a:t>
            </a:r>
            <a:r>
              <a:rPr sz="3400" spc="50" dirty="0">
                <a:solidFill>
                  <a:srgbClr val="EE220C"/>
                </a:solidFill>
                <a:latin typeface="Arial"/>
                <a:cs typeface="Arial"/>
              </a:rPr>
              <a:t>for</a:t>
            </a:r>
            <a:r>
              <a:rPr sz="3400" spc="-10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400" u="sng" dirty="0">
                <a:solidFill>
                  <a:srgbClr val="EE220C"/>
                </a:solidFill>
                <a:uFill>
                  <a:solidFill>
                    <a:srgbClr val="EE220C"/>
                  </a:solidFill>
                </a:uFill>
                <a:latin typeface="Arial"/>
                <a:cs typeface="Arial"/>
              </a:rPr>
              <a:t>each</a:t>
            </a:r>
            <a:r>
              <a:rPr sz="3400" spc="-10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EE220C"/>
                </a:solidFill>
                <a:latin typeface="Arial"/>
                <a:cs typeface="Arial"/>
              </a:rPr>
              <a:t>sample</a:t>
            </a:r>
            <a:r>
              <a:rPr sz="3400" spc="-10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400" spc="-10" dirty="0">
                <a:solidFill>
                  <a:srgbClr val="EE220C"/>
                </a:solidFill>
                <a:latin typeface="Arial"/>
                <a:cs typeface="Arial"/>
              </a:rPr>
              <a:t>(pixel)</a:t>
            </a:r>
            <a:endParaRPr sz="3400">
              <a:latin typeface="Arial"/>
              <a:cs typeface="Arial"/>
            </a:endParaRPr>
          </a:p>
          <a:p>
            <a:pPr marL="825500" indent="-431800">
              <a:lnSpc>
                <a:spcPct val="100000"/>
              </a:lnSpc>
              <a:spcBef>
                <a:spcPts val="1820"/>
              </a:spcBef>
              <a:buSzPct val="125000"/>
              <a:buChar char="•"/>
              <a:tabLst>
                <a:tab pos="825500" algn="l"/>
              </a:tabLst>
            </a:pPr>
            <a:r>
              <a:rPr sz="3400" dirty="0">
                <a:latin typeface="Arial"/>
                <a:cs typeface="Arial"/>
              </a:rPr>
              <a:t>Needs</a:t>
            </a:r>
            <a:r>
              <a:rPr sz="3400" spc="3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an</a:t>
            </a:r>
            <a:r>
              <a:rPr sz="3400" spc="35" dirty="0">
                <a:latin typeface="Arial"/>
                <a:cs typeface="Arial"/>
              </a:rPr>
              <a:t> </a:t>
            </a:r>
            <a:r>
              <a:rPr sz="3400" spc="55" dirty="0">
                <a:latin typeface="Arial"/>
                <a:cs typeface="Arial"/>
              </a:rPr>
              <a:t>additional</a:t>
            </a:r>
            <a:r>
              <a:rPr sz="3400" spc="3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buffer</a:t>
            </a:r>
            <a:r>
              <a:rPr sz="3400" spc="35" dirty="0">
                <a:latin typeface="Arial"/>
                <a:cs typeface="Arial"/>
              </a:rPr>
              <a:t> </a:t>
            </a:r>
            <a:r>
              <a:rPr sz="3400" spc="50" dirty="0">
                <a:latin typeface="Arial"/>
                <a:cs typeface="Arial"/>
              </a:rPr>
              <a:t>for</a:t>
            </a:r>
            <a:r>
              <a:rPr sz="3400" spc="35" dirty="0">
                <a:latin typeface="Arial"/>
                <a:cs typeface="Arial"/>
              </a:rPr>
              <a:t> </a:t>
            </a:r>
            <a:r>
              <a:rPr sz="3400" spc="100" dirty="0">
                <a:latin typeface="Arial"/>
                <a:cs typeface="Arial"/>
              </a:rPr>
              <a:t>depth</a:t>
            </a:r>
            <a:r>
              <a:rPr sz="3400" spc="35" dirty="0">
                <a:latin typeface="Arial"/>
                <a:cs typeface="Arial"/>
              </a:rPr>
              <a:t> </a:t>
            </a:r>
            <a:r>
              <a:rPr sz="3400" spc="-10" dirty="0">
                <a:latin typeface="Arial"/>
                <a:cs typeface="Arial"/>
              </a:rPr>
              <a:t>values</a:t>
            </a:r>
            <a:endParaRPr sz="3400">
              <a:latin typeface="Arial"/>
              <a:cs typeface="Arial"/>
            </a:endParaRPr>
          </a:p>
          <a:p>
            <a:pPr marL="1205865" lvl="1" indent="-431165">
              <a:lnSpc>
                <a:spcPct val="100000"/>
              </a:lnSpc>
              <a:spcBef>
                <a:spcPts val="969"/>
              </a:spcBef>
              <a:buSzPct val="125000"/>
              <a:buChar char="-"/>
              <a:tabLst>
                <a:tab pos="1205865" algn="l"/>
                <a:tab pos="1206500" algn="l"/>
              </a:tabLst>
            </a:pPr>
            <a:r>
              <a:rPr sz="3400" dirty="0">
                <a:latin typeface="Arial"/>
                <a:cs typeface="Arial"/>
              </a:rPr>
              <a:t>frame</a:t>
            </a:r>
            <a:r>
              <a:rPr sz="3400" spc="3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buffer</a:t>
            </a:r>
            <a:r>
              <a:rPr sz="3400" spc="35" dirty="0">
                <a:latin typeface="Arial"/>
                <a:cs typeface="Arial"/>
              </a:rPr>
              <a:t> </a:t>
            </a:r>
            <a:r>
              <a:rPr sz="3400" spc="-25" dirty="0">
                <a:latin typeface="Arial"/>
                <a:cs typeface="Arial"/>
              </a:rPr>
              <a:t>stores</a:t>
            </a:r>
            <a:r>
              <a:rPr sz="3400" spc="3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color</a:t>
            </a:r>
            <a:r>
              <a:rPr sz="3400" spc="35" dirty="0">
                <a:latin typeface="Arial"/>
                <a:cs typeface="Arial"/>
              </a:rPr>
              <a:t> </a:t>
            </a:r>
            <a:r>
              <a:rPr sz="3400" spc="-10" dirty="0">
                <a:latin typeface="Arial"/>
                <a:cs typeface="Arial"/>
              </a:rPr>
              <a:t>values</a:t>
            </a:r>
            <a:endParaRPr sz="3400">
              <a:latin typeface="Arial"/>
              <a:cs typeface="Arial"/>
            </a:endParaRPr>
          </a:p>
          <a:p>
            <a:pPr marL="1205865" lvl="1" indent="-431165">
              <a:lnSpc>
                <a:spcPct val="100000"/>
              </a:lnSpc>
              <a:spcBef>
                <a:spcPts val="800"/>
              </a:spcBef>
              <a:buSzPct val="125000"/>
              <a:buChar char="-"/>
              <a:tabLst>
                <a:tab pos="1205865" algn="l"/>
                <a:tab pos="1206500" algn="l"/>
              </a:tabLst>
            </a:pPr>
            <a:r>
              <a:rPr sz="3400" spc="100" dirty="0">
                <a:latin typeface="Arial"/>
                <a:cs typeface="Arial"/>
              </a:rPr>
              <a:t>depth</a:t>
            </a:r>
            <a:r>
              <a:rPr sz="3400" spc="-4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buffer</a:t>
            </a:r>
            <a:r>
              <a:rPr sz="3400" spc="-40" dirty="0">
                <a:latin typeface="Arial"/>
                <a:cs typeface="Arial"/>
              </a:rPr>
              <a:t> </a:t>
            </a:r>
            <a:r>
              <a:rPr sz="3400" spc="-45" dirty="0">
                <a:latin typeface="Arial"/>
                <a:cs typeface="Arial"/>
              </a:rPr>
              <a:t>(z-</a:t>
            </a:r>
            <a:r>
              <a:rPr sz="3400" spc="-30" dirty="0">
                <a:latin typeface="Arial"/>
                <a:cs typeface="Arial"/>
              </a:rPr>
              <a:t>buffer)</a:t>
            </a:r>
            <a:r>
              <a:rPr sz="3400" spc="-40" dirty="0">
                <a:latin typeface="Arial"/>
                <a:cs typeface="Arial"/>
              </a:rPr>
              <a:t> </a:t>
            </a:r>
            <a:r>
              <a:rPr sz="3400" spc="-25" dirty="0">
                <a:latin typeface="Arial"/>
                <a:cs typeface="Arial"/>
              </a:rPr>
              <a:t>stores</a:t>
            </a:r>
            <a:r>
              <a:rPr sz="3400" spc="-45" dirty="0">
                <a:latin typeface="Arial"/>
                <a:cs typeface="Arial"/>
              </a:rPr>
              <a:t> </a:t>
            </a:r>
            <a:r>
              <a:rPr sz="3400" spc="90" dirty="0">
                <a:latin typeface="Arial"/>
                <a:cs typeface="Arial"/>
              </a:rPr>
              <a:t>depth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400" spc="-105" dirty="0">
                <a:latin typeface="Arial"/>
                <a:cs typeface="Arial"/>
              </a:rPr>
              <a:t>IMPORTANT:</a:t>
            </a:r>
            <a:r>
              <a:rPr sz="3400" spc="2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For</a:t>
            </a:r>
            <a:r>
              <a:rPr sz="3400" spc="2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simplicity</a:t>
            </a:r>
            <a:r>
              <a:rPr sz="3400" spc="20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we</a:t>
            </a:r>
            <a:r>
              <a:rPr sz="3400" spc="20" dirty="0">
                <a:latin typeface="Arial"/>
                <a:cs typeface="Arial"/>
              </a:rPr>
              <a:t> </a:t>
            </a:r>
            <a:r>
              <a:rPr sz="3400" spc="-10" dirty="0">
                <a:latin typeface="Arial"/>
                <a:cs typeface="Arial"/>
              </a:rPr>
              <a:t>suppose</a:t>
            </a:r>
            <a:endParaRPr sz="3400">
              <a:latin typeface="Arial"/>
              <a:cs typeface="Arial"/>
            </a:endParaRPr>
          </a:p>
          <a:p>
            <a:pPr marL="2653030">
              <a:lnSpc>
                <a:spcPct val="100000"/>
              </a:lnSpc>
              <a:spcBef>
                <a:spcPts val="20"/>
              </a:spcBef>
            </a:pPr>
            <a:r>
              <a:rPr sz="3400" spc="-254" dirty="0">
                <a:solidFill>
                  <a:srgbClr val="EE220C"/>
                </a:solidFill>
                <a:latin typeface="Arial"/>
                <a:cs typeface="Arial"/>
              </a:rPr>
              <a:t>z</a:t>
            </a:r>
            <a:r>
              <a:rPr sz="3400" dirty="0">
                <a:solidFill>
                  <a:srgbClr val="EE220C"/>
                </a:solidFill>
                <a:latin typeface="Arial"/>
                <a:cs typeface="Arial"/>
              </a:rPr>
              <a:t> is</a:t>
            </a:r>
            <a:r>
              <a:rPr sz="3400" spc="-22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400" spc="-65" dirty="0">
                <a:solidFill>
                  <a:srgbClr val="EE220C"/>
                </a:solidFill>
                <a:latin typeface="Arial"/>
                <a:cs typeface="Arial"/>
              </a:rPr>
              <a:t>always</a:t>
            </a:r>
            <a:r>
              <a:rPr sz="3400" spc="-110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3400" spc="-10" dirty="0">
                <a:solidFill>
                  <a:srgbClr val="EE220C"/>
                </a:solidFill>
                <a:latin typeface="Arial"/>
                <a:cs typeface="Arial"/>
              </a:rPr>
              <a:t>positive</a:t>
            </a:r>
            <a:endParaRPr sz="3400">
              <a:latin typeface="Arial"/>
              <a:cs typeface="Arial"/>
            </a:endParaRPr>
          </a:p>
          <a:p>
            <a:pPr marL="2533015">
              <a:lnSpc>
                <a:spcPct val="100000"/>
              </a:lnSpc>
              <a:spcBef>
                <a:spcPts val="120"/>
              </a:spcBef>
            </a:pPr>
            <a:r>
              <a:rPr sz="3400" spc="-40" dirty="0">
                <a:latin typeface="Arial"/>
                <a:cs typeface="Arial"/>
              </a:rPr>
              <a:t>(smaller</a:t>
            </a:r>
            <a:r>
              <a:rPr sz="3400" spc="-140" dirty="0">
                <a:latin typeface="Arial"/>
                <a:cs typeface="Arial"/>
              </a:rPr>
              <a:t> </a:t>
            </a:r>
            <a:r>
              <a:rPr sz="3400" spc="-254" dirty="0">
                <a:latin typeface="Arial"/>
                <a:cs typeface="Arial"/>
              </a:rPr>
              <a:t>z</a:t>
            </a:r>
            <a:r>
              <a:rPr sz="3400" dirty="0">
                <a:latin typeface="Arial"/>
                <a:cs typeface="Arial"/>
              </a:rPr>
              <a:t> </a:t>
            </a:r>
            <a:r>
              <a:rPr sz="3400" spc="90" dirty="0">
                <a:latin typeface="Arial"/>
                <a:cs typeface="Arial"/>
              </a:rPr>
              <a:t>-</a:t>
            </a:r>
            <a:r>
              <a:rPr sz="3400" spc="155" dirty="0">
                <a:latin typeface="Arial"/>
                <a:cs typeface="Arial"/>
              </a:rPr>
              <a:t>&gt;</a:t>
            </a:r>
            <a:r>
              <a:rPr sz="3400" spc="-45" dirty="0">
                <a:latin typeface="Arial"/>
                <a:cs typeface="Arial"/>
              </a:rPr>
              <a:t> closer, </a:t>
            </a:r>
            <a:r>
              <a:rPr sz="3400" dirty="0">
                <a:latin typeface="Arial"/>
                <a:cs typeface="Arial"/>
              </a:rPr>
              <a:t>larger</a:t>
            </a:r>
            <a:r>
              <a:rPr sz="3400" spc="-45" dirty="0">
                <a:latin typeface="Arial"/>
                <a:cs typeface="Arial"/>
              </a:rPr>
              <a:t> </a:t>
            </a:r>
            <a:r>
              <a:rPr sz="3400" spc="-254" dirty="0">
                <a:latin typeface="Arial"/>
                <a:cs typeface="Arial"/>
              </a:rPr>
              <a:t>z</a:t>
            </a:r>
            <a:r>
              <a:rPr sz="3400" dirty="0">
                <a:latin typeface="Arial"/>
                <a:cs typeface="Arial"/>
              </a:rPr>
              <a:t> </a:t>
            </a:r>
            <a:r>
              <a:rPr sz="3400" spc="90" dirty="0">
                <a:latin typeface="Arial"/>
                <a:cs typeface="Arial"/>
              </a:rPr>
              <a:t>-</a:t>
            </a:r>
            <a:r>
              <a:rPr sz="3400" spc="155" dirty="0">
                <a:latin typeface="Arial"/>
                <a:cs typeface="Arial"/>
              </a:rPr>
              <a:t>&gt;</a:t>
            </a:r>
            <a:r>
              <a:rPr sz="3400" spc="-45" dirty="0">
                <a:latin typeface="Arial"/>
                <a:cs typeface="Arial"/>
              </a:rPr>
              <a:t> </a:t>
            </a:r>
            <a:r>
              <a:rPr sz="3400" spc="-10" dirty="0">
                <a:latin typeface="Arial"/>
                <a:cs typeface="Arial"/>
              </a:rPr>
              <a:t>further)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4700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Z-</a:t>
            </a:r>
            <a:r>
              <a:rPr dirty="0"/>
              <a:t>Buffer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177" y="2699636"/>
            <a:ext cx="5757945" cy="43184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403714" y="2923094"/>
            <a:ext cx="372745" cy="4086225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3585F"/>
                </a:solidFill>
                <a:latin typeface="Arial"/>
                <a:cs typeface="Arial"/>
              </a:rPr>
              <a:t>Image</a:t>
            </a:r>
            <a:r>
              <a:rPr sz="2000" spc="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3585F"/>
                </a:solidFill>
                <a:latin typeface="Arial"/>
                <a:cs typeface="Arial"/>
              </a:rPr>
              <a:t>source:</a:t>
            </a:r>
            <a:r>
              <a:rPr sz="2000" spc="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3585F"/>
                </a:solidFill>
                <a:latin typeface="Arial"/>
                <a:cs typeface="Arial"/>
              </a:rPr>
              <a:t>Dominic</a:t>
            </a:r>
            <a:r>
              <a:rPr sz="2000" spc="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3585F"/>
                </a:solidFill>
                <a:latin typeface="Arial"/>
                <a:cs typeface="Arial"/>
              </a:rPr>
              <a:t>Alves,</a:t>
            </a:r>
            <a:r>
              <a:rPr sz="2000" spc="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3585F"/>
                </a:solidFill>
                <a:latin typeface="Arial"/>
                <a:cs typeface="Arial"/>
              </a:rPr>
              <a:t>flickr.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1900" y="7213600"/>
            <a:ext cx="20167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0" dirty="0">
                <a:latin typeface="Arial"/>
                <a:cs typeface="Arial"/>
              </a:rPr>
              <a:t>Rendering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24800" y="7213600"/>
            <a:ext cx="31280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70" dirty="0">
                <a:latin typeface="Arial"/>
                <a:cs typeface="Arial"/>
              </a:rPr>
              <a:t>Depth</a:t>
            </a:r>
            <a:r>
              <a:rPr sz="3400" spc="-60" dirty="0">
                <a:latin typeface="Arial"/>
                <a:cs typeface="Arial"/>
              </a:rPr>
              <a:t> </a:t>
            </a:r>
            <a:r>
              <a:rPr sz="3400" spc="310" dirty="0">
                <a:latin typeface="Arial"/>
                <a:cs typeface="Arial"/>
              </a:rPr>
              <a:t>/</a:t>
            </a:r>
            <a:r>
              <a:rPr sz="3400" spc="-5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Z</a:t>
            </a:r>
            <a:r>
              <a:rPr sz="3400" spc="-60" dirty="0">
                <a:latin typeface="Arial"/>
                <a:cs typeface="Arial"/>
              </a:rPr>
              <a:t> </a:t>
            </a:r>
            <a:r>
              <a:rPr sz="3400" spc="-10" dirty="0">
                <a:latin typeface="Arial"/>
                <a:cs typeface="Arial"/>
              </a:rPr>
              <a:t>buffer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7099" y="3004665"/>
            <a:ext cx="5753100" cy="40132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31800"/>
            <a:ext cx="5059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Z-</a:t>
            </a:r>
            <a:r>
              <a:rPr dirty="0"/>
              <a:t>Buffer</a:t>
            </a:r>
            <a:r>
              <a:rPr spc="-160" dirty="0"/>
              <a:t> </a:t>
            </a:r>
            <a:r>
              <a:rPr spc="10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400" y="1711960"/>
            <a:ext cx="5071745" cy="152400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400" dirty="0">
                <a:latin typeface="Arial"/>
                <a:cs typeface="Arial"/>
              </a:rPr>
              <a:t>Initialize</a:t>
            </a:r>
            <a:r>
              <a:rPr sz="3400" spc="55" dirty="0">
                <a:latin typeface="Arial"/>
                <a:cs typeface="Arial"/>
              </a:rPr>
              <a:t> </a:t>
            </a:r>
            <a:r>
              <a:rPr sz="3400" spc="100" dirty="0">
                <a:latin typeface="Arial"/>
                <a:cs typeface="Arial"/>
              </a:rPr>
              <a:t>depth</a:t>
            </a:r>
            <a:r>
              <a:rPr sz="3400" spc="55" dirty="0">
                <a:latin typeface="Arial"/>
                <a:cs typeface="Arial"/>
              </a:rPr>
              <a:t> </a:t>
            </a:r>
            <a:r>
              <a:rPr sz="3400" dirty="0">
                <a:latin typeface="Arial"/>
                <a:cs typeface="Arial"/>
              </a:rPr>
              <a:t>buffer</a:t>
            </a:r>
            <a:r>
              <a:rPr sz="3400" spc="55" dirty="0">
                <a:latin typeface="Arial"/>
                <a:cs typeface="Arial"/>
              </a:rPr>
              <a:t> </a:t>
            </a:r>
            <a:r>
              <a:rPr sz="3400" spc="140" dirty="0">
                <a:latin typeface="Arial"/>
                <a:cs typeface="Arial"/>
              </a:rPr>
              <a:t>to</a:t>
            </a:r>
            <a:r>
              <a:rPr sz="3400" spc="60" dirty="0">
                <a:latin typeface="Arial"/>
                <a:cs typeface="Arial"/>
              </a:rPr>
              <a:t> </a:t>
            </a:r>
            <a:r>
              <a:rPr sz="3400" spc="680" dirty="0">
                <a:latin typeface="Trebuchet MS"/>
                <a:cs typeface="Trebuchet MS"/>
              </a:rPr>
              <a:t>∞</a:t>
            </a:r>
            <a:endParaRPr sz="3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3400" spc="50" dirty="0">
                <a:latin typeface="Arial"/>
                <a:cs typeface="Arial"/>
              </a:rPr>
              <a:t>During</a:t>
            </a:r>
            <a:r>
              <a:rPr sz="3400" dirty="0">
                <a:latin typeface="Arial"/>
                <a:cs typeface="Arial"/>
              </a:rPr>
              <a:t> </a:t>
            </a:r>
            <a:r>
              <a:rPr sz="3400" spc="-10" dirty="0">
                <a:latin typeface="Arial"/>
                <a:cs typeface="Arial"/>
              </a:rPr>
              <a:t>rasterization: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665220"/>
            <a:ext cx="5565140" cy="32131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800" dirty="0">
                <a:latin typeface="Arial"/>
                <a:cs typeface="Arial"/>
              </a:rPr>
              <a:t>for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(each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triangle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T)</a:t>
            </a:r>
            <a:endParaRPr sz="2800">
              <a:latin typeface="Arial"/>
              <a:cs typeface="Arial"/>
            </a:endParaRPr>
          </a:p>
          <a:p>
            <a:pPr marL="1384300" marR="365760" indent="-685800">
              <a:lnSpc>
                <a:spcPct val="125000"/>
              </a:lnSpc>
            </a:pPr>
            <a:r>
              <a:rPr sz="2800" dirty="0">
                <a:latin typeface="Arial"/>
                <a:cs typeface="Arial"/>
              </a:rPr>
              <a:t>for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(each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sample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(x,y,z)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T) </a:t>
            </a:r>
            <a:r>
              <a:rPr sz="2800" dirty="0">
                <a:latin typeface="Arial"/>
                <a:cs typeface="Arial"/>
              </a:rPr>
              <a:t>if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(z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&lt; </a:t>
            </a:r>
            <a:r>
              <a:rPr sz="2800" spc="-10" dirty="0">
                <a:latin typeface="Arial"/>
                <a:cs typeface="Arial"/>
              </a:rPr>
              <a:t>zbuffer[x,y])</a:t>
            </a:r>
            <a:endParaRPr sz="2800">
              <a:latin typeface="Arial"/>
              <a:cs typeface="Arial"/>
            </a:endParaRPr>
          </a:p>
          <a:p>
            <a:pPr marL="2070100" marR="5080">
              <a:lnSpc>
                <a:spcPts val="4200"/>
              </a:lnSpc>
              <a:spcBef>
                <a:spcPts val="180"/>
              </a:spcBef>
            </a:pPr>
            <a:r>
              <a:rPr sz="2800" dirty="0">
                <a:latin typeface="Arial"/>
                <a:cs typeface="Arial"/>
              </a:rPr>
              <a:t>framebuffer[x,y]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rgb; </a:t>
            </a:r>
            <a:r>
              <a:rPr sz="2800" dirty="0">
                <a:latin typeface="Arial"/>
                <a:cs typeface="Arial"/>
              </a:rPr>
              <a:t>zbuffer[x,y]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z;</a:t>
            </a:r>
            <a:endParaRPr sz="28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560"/>
              </a:spcBef>
            </a:pPr>
            <a:r>
              <a:rPr sz="2800" spc="-20" dirty="0">
                <a:latin typeface="Arial"/>
                <a:cs typeface="Arial"/>
              </a:rPr>
              <a:t>else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7344" y="4744720"/>
            <a:ext cx="3662679" cy="16002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800" dirty="0">
                <a:latin typeface="Arial"/>
                <a:cs typeface="Arial"/>
              </a:rPr>
              <a:t>//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closest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sample so </a:t>
            </a:r>
            <a:r>
              <a:rPr sz="2800" spc="-25" dirty="0">
                <a:latin typeface="Arial"/>
                <a:cs typeface="Arial"/>
              </a:rPr>
              <a:t>far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800" dirty="0">
                <a:latin typeface="Arial"/>
                <a:cs typeface="Arial"/>
              </a:rPr>
              <a:t>//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update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color</a:t>
            </a:r>
            <a:endParaRPr sz="280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  <a:spcBef>
                <a:spcPts val="840"/>
              </a:spcBef>
            </a:pPr>
            <a:r>
              <a:rPr sz="2800" dirty="0">
                <a:latin typeface="Arial"/>
                <a:cs typeface="Arial"/>
              </a:rPr>
              <a:t>//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update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depth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2500" y="6959600"/>
            <a:ext cx="8351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6345" algn="l"/>
              </a:tabLst>
            </a:pPr>
            <a:r>
              <a:rPr sz="2800" spc="-50" dirty="0">
                <a:latin typeface="Arial"/>
                <a:cs typeface="Arial"/>
              </a:rPr>
              <a:t>;</a:t>
            </a:r>
            <a:r>
              <a:rPr sz="2800" dirty="0">
                <a:latin typeface="Arial"/>
                <a:cs typeface="Arial"/>
              </a:rPr>
              <a:t>	//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 nothing,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sample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occluded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Z-</a:t>
            </a:r>
            <a:r>
              <a:rPr dirty="0"/>
              <a:t>Buffer</a:t>
            </a:r>
            <a:r>
              <a:rPr spc="-160" dirty="0"/>
              <a:t> </a:t>
            </a:r>
            <a:r>
              <a:rPr spc="100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722" y="2321278"/>
            <a:ext cx="9220239" cy="56188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739</Words>
  <Application>Microsoft Office PowerPoint</Application>
  <PresentationFormat>Custom</PresentationFormat>
  <Paragraphs>164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Adobe Heiti Std R</vt:lpstr>
      <vt:lpstr>Arial</vt:lpstr>
      <vt:lpstr>Comic Sans MS</vt:lpstr>
      <vt:lpstr>Constantia</vt:lpstr>
      <vt:lpstr>Georgia</vt:lpstr>
      <vt:lpstr>Palatino Linotype</vt:lpstr>
      <vt:lpstr>Symbol</vt:lpstr>
      <vt:lpstr>Times New Roman</vt:lpstr>
      <vt:lpstr>Trebuchet MS</vt:lpstr>
      <vt:lpstr>Verdana</vt:lpstr>
      <vt:lpstr>Office Theme</vt:lpstr>
      <vt:lpstr>PowerPoint Presentation</vt:lpstr>
      <vt:lpstr>Last Lectures</vt:lpstr>
      <vt:lpstr>Today</vt:lpstr>
      <vt:lpstr>Painter’s Algorithm</vt:lpstr>
      <vt:lpstr>Painter’s Algorithm</vt:lpstr>
      <vt:lpstr>Z-Buffer</vt:lpstr>
      <vt:lpstr>Z-Buffer Example</vt:lpstr>
      <vt:lpstr>Z-Buffer Algorithm</vt:lpstr>
      <vt:lpstr>Z-Buffer Algorithm</vt:lpstr>
      <vt:lpstr>Z-Buffer Complexity</vt:lpstr>
      <vt:lpstr>Questions?</vt:lpstr>
      <vt:lpstr>Today</vt:lpstr>
      <vt:lpstr>What We’ve Covered So Far</vt:lpstr>
      <vt:lpstr>Rotating Cubes (Now You Can Do)</vt:lpstr>
      <vt:lpstr>Rotating Cubes (Expected)</vt:lpstr>
      <vt:lpstr>What Else Are We Missing?</vt:lpstr>
      <vt:lpstr>Shading</vt:lpstr>
      <vt:lpstr>Shading: Definition</vt:lpstr>
      <vt:lpstr>A Simple Shading Model (Blinn-Phong Reflectance Model)</vt:lpstr>
      <vt:lpstr>Perceptual Observations</vt:lpstr>
      <vt:lpstr>Shading is Local</vt:lpstr>
      <vt:lpstr>PowerPoint Presentation</vt:lpstr>
      <vt:lpstr>Diffuse Reflection</vt:lpstr>
      <vt:lpstr>Diffuse Reflection</vt:lpstr>
      <vt:lpstr>Light Falloff</vt:lpstr>
      <vt:lpstr>Lambertian (Diffuse) Shading</vt:lpstr>
      <vt:lpstr>Lambertian (Diffuse) Shading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GAMES101_Lecture_07</dc:title>
  <cp:lastModifiedBy>Jin, Aobo</cp:lastModifiedBy>
  <cp:revision>1</cp:revision>
  <dcterms:created xsi:type="dcterms:W3CDTF">2023-02-21T19:23:39Z</dcterms:created>
  <dcterms:modified xsi:type="dcterms:W3CDTF">2023-02-21T19:27:02Z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2020-03-03T00:00:00Z</vt:filetime>
  </property>
  <property fmtid="{D5CDD505-2E9C-101B-9397-08002B2CF9AE}" pid="3" name="Creator">
    <vt:lpwstr>Keynote</vt:lpwstr>
  </property>
  <property fmtid="{D5CDD505-2E9C-101B-9397-08002B2CF9AE}" pid="4" name="LastSaved">
    <vt:filetime>2023-02-21T00:00:00Z</vt:filetime>
  </property>
  <property fmtid="{D5CDD505-2E9C-101B-9397-08002B2CF9AE}" pid="5" name="Producer">
    <vt:lpwstr>macOS Version 10.15.3 (Build 19D76) Quartz PDFContext, AppendMode 1.1</vt:lpwstr>
  </property>
</Properties>
</file>