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0329" y="3898900"/>
            <a:ext cx="518414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010132"/>
            <a:ext cx="13004800" cy="21217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900" y="3864186"/>
            <a:ext cx="10795000" cy="17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593" y="2177917"/>
            <a:ext cx="5564505" cy="508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9318853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03105"/>
            <a:ext cx="3022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csb.edu/~lingqi/teaching/games101.html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jp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338327"/>
            <a:ext cx="9041130" cy="938077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4400" spc="135" dirty="0">
                <a:latin typeface="Arial MT"/>
                <a:cs typeface="Arial MT"/>
              </a:rPr>
              <a:t>Introduction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spc="200" dirty="0">
                <a:latin typeface="Arial MT"/>
                <a:cs typeface="Arial MT"/>
              </a:rPr>
              <a:t>to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spc="120" dirty="0">
                <a:latin typeface="Arial MT"/>
                <a:cs typeface="Arial MT"/>
              </a:rPr>
              <a:t>Computer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spc="90" dirty="0">
                <a:latin typeface="Arial MT"/>
                <a:cs typeface="Arial MT"/>
              </a:rPr>
              <a:t>Graphics</a:t>
            </a:r>
            <a:endParaRPr sz="4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3416300"/>
            <a:ext cx="8663940" cy="156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6795"/>
              </a:lnSpc>
              <a:spcBef>
                <a:spcPts val="100"/>
              </a:spcBef>
            </a:pPr>
            <a:r>
              <a:rPr sz="5700" spc="10" dirty="0">
                <a:latin typeface="Arial MT"/>
                <a:cs typeface="Arial MT"/>
              </a:rPr>
              <a:t>Lecture</a:t>
            </a:r>
            <a:r>
              <a:rPr sz="5700" spc="-35" dirty="0">
                <a:latin typeface="Arial MT"/>
                <a:cs typeface="Arial MT"/>
              </a:rPr>
              <a:t> </a:t>
            </a:r>
            <a:r>
              <a:rPr sz="5700" dirty="0">
                <a:latin typeface="Arial MT"/>
                <a:cs typeface="Arial MT"/>
              </a:rPr>
              <a:t>9:</a:t>
            </a:r>
            <a:endParaRPr sz="5700">
              <a:latin typeface="Arial MT"/>
              <a:cs typeface="Arial MT"/>
            </a:endParaRPr>
          </a:p>
          <a:p>
            <a:pPr algn="ctr">
              <a:lnSpc>
                <a:spcPts val="5295"/>
              </a:lnSpc>
            </a:pPr>
            <a:r>
              <a:rPr sz="4450" dirty="0">
                <a:latin typeface="Arial MT"/>
                <a:cs typeface="Arial MT"/>
              </a:rPr>
              <a:t>Shading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spc="-10" dirty="0">
                <a:latin typeface="Arial MT"/>
                <a:cs typeface="Arial MT"/>
              </a:rPr>
              <a:t>3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spc="-130" dirty="0">
                <a:latin typeface="Arial MT"/>
                <a:cs typeface="Arial MT"/>
              </a:rPr>
              <a:t>(Texture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spc="60" dirty="0">
                <a:latin typeface="Arial MT"/>
                <a:cs typeface="Arial MT"/>
              </a:rPr>
              <a:t>Mapping</a:t>
            </a:r>
            <a:r>
              <a:rPr sz="4450" spc="-5" dirty="0">
                <a:latin typeface="Arial MT"/>
                <a:cs typeface="Arial MT"/>
              </a:rPr>
              <a:t> </a:t>
            </a:r>
            <a:r>
              <a:rPr sz="4450" spc="5" dirty="0">
                <a:latin typeface="Arial MT"/>
                <a:cs typeface="Arial MT"/>
              </a:rPr>
              <a:t>cont.)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600" y="9283700"/>
            <a:ext cx="5186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latin typeface="Arial MT"/>
                <a:cs typeface="Arial MT"/>
                <a:hlinkClick r:id="rId2"/>
              </a:rPr>
              <a:t>http://www.cs.ucsb.edu/~lingqi/teaching/games101.html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36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Barycentric</a:t>
            </a:r>
            <a:r>
              <a:rPr sz="4800" spc="35" dirty="0"/>
              <a:t> </a:t>
            </a:r>
            <a:r>
              <a:rPr sz="4800" spc="15" dirty="0"/>
              <a:t>Coordinates:</a:t>
            </a:r>
            <a:r>
              <a:rPr sz="4800" spc="40" dirty="0"/>
              <a:t> </a:t>
            </a:r>
            <a:r>
              <a:rPr sz="4800" spc="-50" dirty="0"/>
              <a:t>Formulas</a:t>
            </a:r>
            <a:endParaRPr sz="48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7AEA0D-C48B-FE96-6459-6E132496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4" y="1371600"/>
            <a:ext cx="10915650" cy="741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8232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Using</a:t>
            </a:r>
            <a:r>
              <a:rPr sz="4800" spc="50" dirty="0"/>
              <a:t> </a:t>
            </a:r>
            <a:r>
              <a:rPr sz="4800" spc="-30" dirty="0"/>
              <a:t>Barycentric</a:t>
            </a:r>
            <a:r>
              <a:rPr sz="4800" spc="50" dirty="0"/>
              <a:t> </a:t>
            </a:r>
            <a:r>
              <a:rPr sz="4800" spc="15" dirty="0"/>
              <a:t>Coordinates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698536" y="3328875"/>
            <a:ext cx="5222875" cy="5053330"/>
            <a:chOff x="1698536" y="3328875"/>
            <a:chExt cx="5222875" cy="5053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3229" y="3398418"/>
              <a:ext cx="5127316" cy="48972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53228" y="3398419"/>
              <a:ext cx="5127625" cy="4912995"/>
            </a:xfrm>
            <a:custGeom>
              <a:avLst/>
              <a:gdLst/>
              <a:ahLst/>
              <a:cxnLst/>
              <a:rect l="l" t="t" r="r" b="b"/>
              <a:pathLst>
                <a:path w="5127625" h="4912995">
                  <a:moveTo>
                    <a:pt x="3134121" y="0"/>
                  </a:moveTo>
                  <a:lnTo>
                    <a:pt x="0" y="4912916"/>
                  </a:lnTo>
                  <a:lnTo>
                    <a:pt x="5127228" y="3844925"/>
                  </a:lnTo>
                  <a:lnTo>
                    <a:pt x="3134121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4695" y="7180898"/>
              <a:ext cx="126435" cy="126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585" y="3328875"/>
              <a:ext cx="126435" cy="126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536" y="8255463"/>
              <a:ext cx="126435" cy="1264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1415" y="5939117"/>
              <a:ext cx="126436" cy="1264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48700" y="5279897"/>
            <a:ext cx="3575050" cy="23666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 marR="30480">
              <a:lnSpc>
                <a:spcPct val="102800"/>
              </a:lnSpc>
              <a:spcBef>
                <a:spcPts val="25"/>
              </a:spcBef>
            </a:pPr>
            <a:r>
              <a:rPr sz="3000" spc="-35" dirty="0">
                <a:latin typeface="Microsoft Sans Serif"/>
                <a:cs typeface="Microsoft Sans Serif"/>
              </a:rPr>
              <a:t>V</a:t>
            </a:r>
            <a:r>
              <a:rPr sz="3000" spc="-52" baseline="-9722" dirty="0">
                <a:latin typeface="Microsoft Sans Serif"/>
                <a:cs typeface="Microsoft Sans Serif"/>
              </a:rPr>
              <a:t>A</a:t>
            </a:r>
            <a:r>
              <a:rPr sz="3000" spc="-35" dirty="0">
                <a:latin typeface="Microsoft Sans Serif"/>
                <a:cs typeface="Microsoft Sans Serif"/>
              </a:rPr>
              <a:t>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V</a:t>
            </a:r>
            <a:r>
              <a:rPr sz="3000" spc="-104" baseline="-9722" dirty="0">
                <a:latin typeface="Microsoft Sans Serif"/>
                <a:cs typeface="Microsoft Sans Serif"/>
              </a:rPr>
              <a:t>B</a:t>
            </a:r>
            <a:r>
              <a:rPr sz="3000" spc="-70" dirty="0">
                <a:latin typeface="Microsoft Sans Serif"/>
                <a:cs typeface="Microsoft Sans Serif"/>
              </a:rPr>
              <a:t>,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V</a:t>
            </a:r>
            <a:r>
              <a:rPr sz="3000" spc="-135" baseline="-9722" dirty="0">
                <a:latin typeface="Microsoft Sans Serif"/>
                <a:cs typeface="Microsoft Sans Serif"/>
              </a:rPr>
              <a:t>C</a:t>
            </a:r>
            <a:r>
              <a:rPr sz="3000" spc="442" baseline="-9722" dirty="0">
                <a:latin typeface="Microsoft Sans Serif"/>
                <a:cs typeface="Microsoft Sans Serif"/>
              </a:rPr>
              <a:t> </a:t>
            </a:r>
            <a:r>
              <a:rPr sz="3000" spc="-45" dirty="0">
                <a:latin typeface="Microsoft Sans Serif"/>
                <a:cs typeface="Microsoft Sans Serif"/>
              </a:rPr>
              <a:t>can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95" dirty="0">
                <a:latin typeface="Microsoft Sans Serif"/>
                <a:cs typeface="Microsoft Sans Serif"/>
              </a:rPr>
              <a:t>be 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25" dirty="0">
                <a:latin typeface="Microsoft Sans Serif"/>
                <a:cs typeface="Microsoft Sans Serif"/>
              </a:rPr>
              <a:t>positions,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40" dirty="0">
                <a:latin typeface="Microsoft Sans Serif"/>
                <a:cs typeface="Microsoft Sans Serif"/>
              </a:rPr>
              <a:t>texture </a:t>
            </a:r>
            <a:r>
              <a:rPr sz="3000" spc="45" dirty="0">
                <a:latin typeface="Microsoft Sans Serif"/>
                <a:cs typeface="Microsoft Sans Serif"/>
              </a:rPr>
              <a:t> </a:t>
            </a:r>
            <a:r>
              <a:rPr sz="3000" spc="20" dirty="0">
                <a:latin typeface="Microsoft Sans Serif"/>
                <a:cs typeface="Microsoft Sans Serif"/>
              </a:rPr>
              <a:t>coordinates,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color, 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30" dirty="0">
                <a:latin typeface="Microsoft Sans Serif"/>
                <a:cs typeface="Microsoft Sans Serif"/>
              </a:rPr>
              <a:t>normal, </a:t>
            </a:r>
            <a:r>
              <a:rPr sz="3000" spc="90" dirty="0">
                <a:latin typeface="Microsoft Sans Serif"/>
                <a:cs typeface="Microsoft Sans Serif"/>
              </a:rPr>
              <a:t>depth, </a:t>
            </a:r>
            <a:r>
              <a:rPr sz="3000" spc="95" dirty="0">
                <a:latin typeface="Microsoft Sans Serif"/>
                <a:cs typeface="Microsoft Sans Serif"/>
              </a:rPr>
              <a:t> </a:t>
            </a:r>
            <a:r>
              <a:rPr sz="3000" spc="15" dirty="0">
                <a:latin typeface="Microsoft Sans Serif"/>
                <a:cs typeface="Microsoft Sans Serif"/>
              </a:rPr>
              <a:t>material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160" dirty="0">
                <a:latin typeface="Microsoft Sans Serif"/>
                <a:cs typeface="Microsoft Sans Serif"/>
              </a:rPr>
              <a:t>attributes…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006833" y="5266762"/>
            <a:ext cx="28829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80" dirty="0">
                <a:latin typeface="Cambria"/>
                <a:cs typeface="Cambria"/>
              </a:rPr>
              <a:t>V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000" y="1488211"/>
            <a:ext cx="11124565" cy="2459648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3400" spc="-40" dirty="0">
                <a:latin typeface="Microsoft Sans Serif"/>
                <a:cs typeface="Microsoft Sans Serif"/>
              </a:rPr>
              <a:t>Linearly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interpolate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70" dirty="0">
                <a:latin typeface="Microsoft Sans Serif"/>
                <a:cs typeface="Microsoft Sans Serif"/>
              </a:rPr>
              <a:t>values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25" dirty="0">
                <a:latin typeface="Microsoft Sans Serif"/>
                <a:cs typeface="Microsoft Sans Serif"/>
              </a:rPr>
              <a:t>at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vertices</a:t>
            </a:r>
            <a:endParaRPr sz="3400" dirty="0">
              <a:latin typeface="Microsoft Sans Serif"/>
              <a:cs typeface="Microsoft Sans Serif"/>
            </a:endParaRPr>
          </a:p>
          <a:p>
            <a:pPr marR="2642870" algn="ctr">
              <a:lnSpc>
                <a:spcPct val="100000"/>
              </a:lnSpc>
              <a:spcBef>
                <a:spcPts val="2370"/>
              </a:spcBef>
            </a:pPr>
            <a:r>
              <a:rPr sz="3550" spc="335" dirty="0">
                <a:latin typeface="Cambria"/>
                <a:cs typeface="Cambria"/>
              </a:rPr>
              <a:t>V</a:t>
            </a:r>
            <a:r>
              <a:rPr sz="3675" i="1" spc="502" baseline="-12471" dirty="0">
                <a:latin typeface="Calibri"/>
                <a:cs typeface="Calibri"/>
              </a:rPr>
              <a:t>C</a:t>
            </a:r>
            <a:endParaRPr sz="3675" baseline="-1247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519" y="7838944"/>
            <a:ext cx="10431780" cy="1163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3550" spc="275" dirty="0">
                <a:latin typeface="Cambria"/>
                <a:cs typeface="Cambria"/>
              </a:rPr>
              <a:t>V</a:t>
            </a:r>
            <a:r>
              <a:rPr sz="3675" i="1" spc="412" baseline="-12471" dirty="0">
                <a:latin typeface="Trebuchet MS"/>
                <a:cs typeface="Trebuchet MS"/>
              </a:rPr>
              <a:t>A</a:t>
            </a:r>
            <a:endParaRPr sz="3675" baseline="-12471">
              <a:latin typeface="Trebuchet MS"/>
              <a:cs typeface="Trebuchet MS"/>
            </a:endParaRPr>
          </a:p>
          <a:p>
            <a:pPr marL="492125">
              <a:lnSpc>
                <a:spcPct val="100000"/>
              </a:lnSpc>
              <a:spcBef>
                <a:spcPts val="735"/>
              </a:spcBef>
            </a:pPr>
            <a:r>
              <a:rPr sz="2400" b="1" spc="-15" dirty="0">
                <a:latin typeface="Arial"/>
                <a:cs typeface="Arial"/>
              </a:rPr>
              <a:t>However,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barycentric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coordinates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are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invariant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under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projection!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1446" y="6902560"/>
            <a:ext cx="61087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550" spc="360" dirty="0">
                <a:latin typeface="Cambria"/>
                <a:cs typeface="Cambria"/>
              </a:rPr>
              <a:t>V</a:t>
            </a:r>
            <a:r>
              <a:rPr sz="3675" i="1" spc="540" baseline="-12471" dirty="0">
                <a:latin typeface="Calibri"/>
                <a:cs typeface="Calibri"/>
              </a:rPr>
              <a:t>B</a:t>
            </a:r>
            <a:endParaRPr sz="3675" baseline="-12471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9BEDC1-1780-7C5F-ABE5-30E5636F6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813" y="3880002"/>
            <a:ext cx="540067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4406900"/>
            <a:ext cx="5715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Applying</a:t>
            </a:r>
            <a:r>
              <a:rPr spc="-10" dirty="0"/>
              <a:t> </a:t>
            </a:r>
            <a:r>
              <a:rPr spc="-145" dirty="0"/>
              <a:t>Textures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10570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Simple</a:t>
            </a:r>
            <a:r>
              <a:rPr sz="4800" spc="55" dirty="0"/>
              <a:t> </a:t>
            </a:r>
            <a:r>
              <a:rPr sz="4800" spc="-95" dirty="0"/>
              <a:t>Texture</a:t>
            </a:r>
            <a:r>
              <a:rPr sz="4800" spc="60" dirty="0"/>
              <a:t> </a:t>
            </a:r>
            <a:r>
              <a:rPr sz="4800" spc="114" dirty="0"/>
              <a:t>Mapping:</a:t>
            </a:r>
            <a:r>
              <a:rPr sz="4800" spc="55" dirty="0"/>
              <a:t> </a:t>
            </a:r>
            <a:r>
              <a:rPr sz="4800" spc="-20" dirty="0"/>
              <a:t>Diffuse</a:t>
            </a:r>
            <a:r>
              <a:rPr sz="4800" spc="60" dirty="0"/>
              <a:t> Color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00100" y="2829560"/>
            <a:ext cx="8359775" cy="3035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72745" marR="5080" indent="-360680">
              <a:lnSpc>
                <a:spcPct val="145800"/>
              </a:lnSpc>
              <a:spcBef>
                <a:spcPts val="50"/>
              </a:spcBef>
            </a:pPr>
            <a:r>
              <a:rPr sz="3400" spc="60" dirty="0">
                <a:latin typeface="Microsoft Sans Serif"/>
                <a:cs typeface="Microsoft Sans Serif"/>
              </a:rPr>
              <a:t>for </a:t>
            </a:r>
            <a:r>
              <a:rPr sz="3400" spc="-50" dirty="0">
                <a:latin typeface="Microsoft Sans Serif"/>
                <a:cs typeface="Microsoft Sans Serif"/>
              </a:rPr>
              <a:t>each</a:t>
            </a:r>
            <a:r>
              <a:rPr sz="3400" spc="-45" dirty="0">
                <a:latin typeface="Microsoft Sans Serif"/>
                <a:cs typeface="Microsoft Sans Serif"/>
              </a:rPr>
              <a:t> </a:t>
            </a:r>
            <a:r>
              <a:rPr sz="3400" spc="-25" dirty="0">
                <a:latin typeface="Microsoft Sans Serif"/>
                <a:cs typeface="Microsoft Sans Serif"/>
              </a:rPr>
              <a:t>rasterized</a:t>
            </a:r>
            <a:r>
              <a:rPr sz="3400" spc="850" dirty="0">
                <a:latin typeface="Microsoft Sans Serif"/>
                <a:cs typeface="Microsoft Sans Serif"/>
              </a:rPr>
              <a:t> </a:t>
            </a:r>
            <a:r>
              <a:rPr sz="3400" spc="-65" dirty="0">
                <a:latin typeface="Microsoft Sans Serif"/>
                <a:cs typeface="Microsoft Sans Serif"/>
              </a:rPr>
              <a:t>screen</a:t>
            </a:r>
            <a:r>
              <a:rPr sz="3400" spc="775" dirty="0">
                <a:latin typeface="Microsoft Sans Serif"/>
                <a:cs typeface="Microsoft Sans Serif"/>
              </a:rPr>
              <a:t> </a:t>
            </a:r>
            <a:r>
              <a:rPr sz="3400" spc="-15" dirty="0">
                <a:latin typeface="Microsoft Sans Serif"/>
                <a:cs typeface="Microsoft Sans Serif"/>
              </a:rPr>
              <a:t>sample </a:t>
            </a:r>
            <a:r>
              <a:rPr sz="3400" spc="-105" dirty="0">
                <a:latin typeface="Microsoft Sans Serif"/>
                <a:cs typeface="Microsoft Sans Serif"/>
              </a:rPr>
              <a:t>(x,y): </a:t>
            </a:r>
            <a:r>
              <a:rPr sz="3400" spc="-100" dirty="0">
                <a:latin typeface="Microsoft Sans Serif"/>
                <a:cs typeface="Microsoft Sans Serif"/>
              </a:rPr>
              <a:t> </a:t>
            </a:r>
            <a:r>
              <a:rPr sz="3400" spc="-114" dirty="0">
                <a:latin typeface="Microsoft Sans Serif"/>
                <a:cs typeface="Microsoft Sans Serif"/>
              </a:rPr>
              <a:t>(u,v) </a:t>
            </a:r>
            <a:r>
              <a:rPr sz="3400" spc="275" dirty="0">
                <a:latin typeface="Microsoft Sans Serif"/>
                <a:cs typeface="Microsoft Sans Serif"/>
              </a:rPr>
              <a:t>= </a:t>
            </a:r>
            <a:r>
              <a:rPr sz="3400" spc="-15" dirty="0">
                <a:latin typeface="Microsoft Sans Serif"/>
                <a:cs typeface="Microsoft Sans Serif"/>
              </a:rPr>
              <a:t>evaluate </a:t>
            </a:r>
            <a:r>
              <a:rPr sz="3400" spc="30" dirty="0">
                <a:latin typeface="Microsoft Sans Serif"/>
                <a:cs typeface="Microsoft Sans Serif"/>
              </a:rPr>
              <a:t>texture </a:t>
            </a:r>
            <a:r>
              <a:rPr sz="3400" spc="40" dirty="0">
                <a:latin typeface="Microsoft Sans Serif"/>
                <a:cs typeface="Microsoft Sans Serif"/>
              </a:rPr>
              <a:t>coordinate </a:t>
            </a:r>
            <a:r>
              <a:rPr sz="3400" spc="25" dirty="0">
                <a:latin typeface="Microsoft Sans Serif"/>
                <a:cs typeface="Microsoft Sans Serif"/>
              </a:rPr>
              <a:t>at </a:t>
            </a:r>
            <a:r>
              <a:rPr sz="3400" spc="-125" dirty="0">
                <a:latin typeface="Microsoft Sans Serif"/>
                <a:cs typeface="Microsoft Sans Serif"/>
              </a:rPr>
              <a:t>(x,y)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texcolor </a:t>
            </a:r>
            <a:r>
              <a:rPr sz="3400" spc="275" dirty="0">
                <a:latin typeface="Microsoft Sans Serif"/>
                <a:cs typeface="Microsoft Sans Serif"/>
              </a:rPr>
              <a:t>=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25" dirty="0">
                <a:solidFill>
                  <a:srgbClr val="EE220C"/>
                </a:solidFill>
                <a:latin typeface="Microsoft Sans Serif"/>
                <a:cs typeface="Microsoft Sans Serif"/>
              </a:rPr>
              <a:t>texture.sample(u,v);</a:t>
            </a:r>
            <a:endParaRPr sz="3400">
              <a:latin typeface="Microsoft Sans Serif"/>
              <a:cs typeface="Microsoft Sans Serif"/>
            </a:endParaRPr>
          </a:p>
          <a:p>
            <a:pPr marL="372745">
              <a:lnSpc>
                <a:spcPct val="100000"/>
              </a:lnSpc>
              <a:spcBef>
                <a:spcPts val="1820"/>
              </a:spcBef>
            </a:pPr>
            <a:r>
              <a:rPr sz="3400" spc="-25" dirty="0">
                <a:latin typeface="Microsoft Sans Serif"/>
                <a:cs typeface="Microsoft Sans Serif"/>
              </a:rPr>
              <a:t>set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-75" dirty="0">
                <a:latin typeface="Microsoft Sans Serif"/>
                <a:cs typeface="Microsoft Sans Serif"/>
              </a:rPr>
              <a:t>sample’s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45" dirty="0">
                <a:latin typeface="Microsoft Sans Serif"/>
                <a:cs typeface="Microsoft Sans Serif"/>
              </a:rPr>
              <a:t>color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150" dirty="0">
                <a:latin typeface="Microsoft Sans Serif"/>
                <a:cs typeface="Microsoft Sans Serif"/>
              </a:rPr>
              <a:t>to</a:t>
            </a:r>
            <a:r>
              <a:rPr sz="3400" spc="35" dirty="0">
                <a:latin typeface="Microsoft Sans Serif"/>
                <a:cs typeface="Microsoft Sans Serif"/>
              </a:rPr>
              <a:t> texcolor;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2100" y="1955800"/>
            <a:ext cx="314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E220C"/>
                </a:solidFill>
                <a:latin typeface="Arial MT"/>
                <a:cs typeface="Arial MT"/>
              </a:rPr>
              <a:t>Usually</a:t>
            </a:r>
            <a:r>
              <a:rPr sz="2400" spc="-15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EE220C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EE220C"/>
                </a:solidFill>
                <a:latin typeface="Arial MT"/>
                <a:cs typeface="Arial MT"/>
              </a:rPr>
              <a:t>pixel’s</a:t>
            </a:r>
            <a:r>
              <a:rPr sz="2400" spc="-15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EE220C"/>
                </a:solidFill>
                <a:latin typeface="Arial MT"/>
                <a:cs typeface="Arial MT"/>
              </a:rPr>
              <a:t>center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300" y="6997700"/>
            <a:ext cx="57105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50900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Arial MT"/>
                <a:cs typeface="Arial MT"/>
              </a:rPr>
              <a:t>Usually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the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diffuse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albedo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40" dirty="0">
                <a:latin typeface="Arial MT"/>
                <a:cs typeface="Arial MT"/>
              </a:rPr>
              <a:t>Kd 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(recall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Blinn-Phong</a:t>
            </a:r>
            <a:r>
              <a:rPr sz="2400" spc="5" dirty="0">
                <a:latin typeface="Arial MT"/>
                <a:cs typeface="Arial MT"/>
              </a:rPr>
              <a:t> reflectance </a:t>
            </a:r>
            <a:r>
              <a:rPr sz="2400" spc="-10" dirty="0">
                <a:latin typeface="Arial MT"/>
                <a:cs typeface="Arial MT"/>
              </a:rPr>
              <a:t>model)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74449" y="6078395"/>
            <a:ext cx="121920" cy="723265"/>
            <a:chOff x="4274449" y="6078395"/>
            <a:chExt cx="121920" cy="723265"/>
          </a:xfrm>
        </p:grpSpPr>
        <p:sp>
          <p:nvSpPr>
            <p:cNvPr id="7" name="object 7"/>
            <p:cNvSpPr/>
            <p:nvPr/>
          </p:nvSpPr>
          <p:spPr>
            <a:xfrm>
              <a:off x="4335409" y="6187615"/>
              <a:ext cx="0" cy="614045"/>
            </a:xfrm>
            <a:custGeom>
              <a:avLst/>
              <a:gdLst/>
              <a:ahLst/>
              <a:cxnLst/>
              <a:rect l="l" t="t" r="r" b="b"/>
              <a:pathLst>
                <a:path h="614045">
                  <a:moveTo>
                    <a:pt x="0" y="0"/>
                  </a:moveTo>
                  <a:lnTo>
                    <a:pt x="0" y="6139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4449" y="6078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19"/>
                  </a:lnTo>
                  <a:lnTo>
                    <a:pt x="121919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264986" y="2577607"/>
            <a:ext cx="733425" cy="464184"/>
            <a:chOff x="8264986" y="2577607"/>
            <a:chExt cx="733425" cy="464184"/>
          </a:xfrm>
        </p:grpSpPr>
        <p:sp>
          <p:nvSpPr>
            <p:cNvPr id="10" name="object 10"/>
            <p:cNvSpPr/>
            <p:nvPr/>
          </p:nvSpPr>
          <p:spPr>
            <a:xfrm>
              <a:off x="8277686" y="2635572"/>
              <a:ext cx="628015" cy="393065"/>
            </a:xfrm>
            <a:custGeom>
              <a:avLst/>
              <a:gdLst/>
              <a:ahLst/>
              <a:cxnLst/>
              <a:rect l="l" t="t" r="r" b="b"/>
              <a:pathLst>
                <a:path w="628015" h="393064">
                  <a:moveTo>
                    <a:pt x="0" y="393041"/>
                  </a:moveTo>
                  <a:lnTo>
                    <a:pt x="616892" y="6740"/>
                  </a:lnTo>
                  <a:lnTo>
                    <a:pt x="6276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2224" y="2577607"/>
              <a:ext cx="135890" cy="116839"/>
            </a:xfrm>
            <a:custGeom>
              <a:avLst/>
              <a:gdLst/>
              <a:ahLst/>
              <a:cxnLst/>
              <a:rect l="l" t="t" r="r" b="b"/>
              <a:pathLst>
                <a:path w="135890" h="116839">
                  <a:moveTo>
                    <a:pt x="135685" y="0"/>
                  </a:moveTo>
                  <a:lnTo>
                    <a:pt x="0" y="13040"/>
                  </a:lnTo>
                  <a:lnTo>
                    <a:pt x="64707" y="116372"/>
                  </a:lnTo>
                  <a:lnTo>
                    <a:pt x="135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558591" y="4695476"/>
            <a:ext cx="619125" cy="619125"/>
            <a:chOff x="9558591" y="4695476"/>
            <a:chExt cx="619125" cy="619125"/>
          </a:xfrm>
        </p:grpSpPr>
        <p:sp>
          <p:nvSpPr>
            <p:cNvPr id="13" name="object 13"/>
            <p:cNvSpPr/>
            <p:nvPr/>
          </p:nvSpPr>
          <p:spPr>
            <a:xfrm>
              <a:off x="9635822" y="4772707"/>
              <a:ext cx="528955" cy="528955"/>
            </a:xfrm>
            <a:custGeom>
              <a:avLst/>
              <a:gdLst/>
              <a:ahLst/>
              <a:cxnLst/>
              <a:rect l="l" t="t" r="r" b="b"/>
              <a:pathLst>
                <a:path w="528954" h="528954">
                  <a:moveTo>
                    <a:pt x="528878" y="528878"/>
                  </a:moveTo>
                  <a:lnTo>
                    <a:pt x="8980" y="898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58591" y="4695476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0" y="0"/>
                  </a:moveTo>
                  <a:lnTo>
                    <a:pt x="43105" y="129315"/>
                  </a:lnTo>
                  <a:lnTo>
                    <a:pt x="129315" y="4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21800" y="5588000"/>
            <a:ext cx="241871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8300" marR="5080" indent="-355600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latin typeface="Arial MT"/>
                <a:cs typeface="Arial MT"/>
              </a:rPr>
              <a:t>Using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barycentric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coordinates!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2700" y="9303105"/>
            <a:ext cx="251460" cy="265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latin typeface="Arial MT"/>
                <a:cs typeface="Arial MT"/>
              </a:rPr>
              <a:t>14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270"/>
              </a:spcBef>
            </a:pPr>
            <a:r>
              <a:rPr spc="-110" dirty="0"/>
              <a:t>Texture</a:t>
            </a:r>
            <a:r>
              <a:rPr spc="35" dirty="0"/>
              <a:t> </a:t>
            </a:r>
            <a:r>
              <a:rPr spc="70" dirty="0"/>
              <a:t>Magnification</a:t>
            </a:r>
          </a:p>
          <a:p>
            <a:pPr marL="9525" algn="ctr">
              <a:lnSpc>
                <a:spcPct val="100000"/>
              </a:lnSpc>
              <a:spcBef>
                <a:spcPts val="880"/>
              </a:spcBef>
            </a:pPr>
            <a:r>
              <a:rPr sz="4200" spc="-50" dirty="0"/>
              <a:t>(What</a:t>
            </a:r>
            <a:r>
              <a:rPr sz="4200" spc="40" dirty="0"/>
              <a:t> </a:t>
            </a:r>
            <a:r>
              <a:rPr sz="4200" spc="60" dirty="0"/>
              <a:t>if</a:t>
            </a:r>
            <a:r>
              <a:rPr sz="4200" spc="45" dirty="0"/>
              <a:t> </a:t>
            </a:r>
            <a:r>
              <a:rPr sz="4200" spc="75" dirty="0"/>
              <a:t>the</a:t>
            </a:r>
            <a:r>
              <a:rPr sz="4200" spc="45" dirty="0"/>
              <a:t> </a:t>
            </a:r>
            <a:r>
              <a:rPr sz="4200" spc="40" dirty="0"/>
              <a:t>texture</a:t>
            </a:r>
            <a:r>
              <a:rPr sz="4200" spc="45" dirty="0"/>
              <a:t> </a:t>
            </a:r>
            <a:r>
              <a:rPr sz="4200" spc="-135" dirty="0"/>
              <a:t>is</a:t>
            </a:r>
            <a:r>
              <a:rPr sz="4200" spc="45" dirty="0"/>
              <a:t> </a:t>
            </a:r>
            <a:r>
              <a:rPr sz="4200" spc="175" dirty="0"/>
              <a:t>too</a:t>
            </a:r>
            <a:r>
              <a:rPr sz="4200" spc="40" dirty="0"/>
              <a:t> </a:t>
            </a:r>
            <a:r>
              <a:rPr sz="4200" spc="-130" dirty="0"/>
              <a:t>small?)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171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/>
              <a:t>Texture</a:t>
            </a:r>
            <a:r>
              <a:rPr sz="4800" spc="45" dirty="0"/>
              <a:t> </a:t>
            </a:r>
            <a:r>
              <a:rPr sz="4800" spc="60" dirty="0"/>
              <a:t>Magnification</a:t>
            </a:r>
            <a:r>
              <a:rPr sz="4800" spc="45" dirty="0"/>
              <a:t> </a:t>
            </a:r>
            <a:r>
              <a:rPr sz="4800" dirty="0"/>
              <a:t>-</a:t>
            </a:r>
            <a:r>
              <a:rPr sz="4800" spc="45" dirty="0"/>
              <a:t> </a:t>
            </a:r>
            <a:r>
              <a:rPr sz="4800" spc="-245" dirty="0"/>
              <a:t>Easy</a:t>
            </a:r>
            <a:r>
              <a:rPr sz="4800" spc="45" dirty="0"/>
              <a:t> </a:t>
            </a:r>
            <a:r>
              <a:rPr sz="4800" spc="-160" dirty="0"/>
              <a:t>Case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0400" y="1711960"/>
            <a:ext cx="11042650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  <a:tabLst>
                <a:tab pos="6006465" algn="l"/>
              </a:tabLst>
            </a:pPr>
            <a:r>
              <a:rPr sz="3400" spc="-15" dirty="0">
                <a:latin typeface="Microsoft Sans Serif"/>
                <a:cs typeface="Microsoft Sans Serif"/>
              </a:rPr>
              <a:t>Generally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110" dirty="0">
                <a:latin typeface="Microsoft Sans Serif"/>
                <a:cs typeface="Microsoft Sans Serif"/>
              </a:rPr>
              <a:t>don’t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want</a:t>
            </a:r>
            <a:r>
              <a:rPr sz="3400" spc="55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this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1405" dirty="0">
                <a:latin typeface="Microsoft Sans Serif"/>
                <a:cs typeface="Microsoft Sans Serif"/>
              </a:rPr>
              <a:t>—</a:t>
            </a:r>
            <a:r>
              <a:rPr sz="3400" spc="55" dirty="0">
                <a:latin typeface="Microsoft Sans Serif"/>
                <a:cs typeface="Microsoft Sans Serif"/>
              </a:rPr>
              <a:t> </a:t>
            </a:r>
            <a:r>
              <a:rPr sz="3400" dirty="0">
                <a:latin typeface="Microsoft Sans Serif"/>
                <a:cs typeface="Microsoft Sans Serif"/>
              </a:rPr>
              <a:t>insufficient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texture</a:t>
            </a:r>
            <a:r>
              <a:rPr sz="3400" spc="5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resolution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A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pixel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on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-130" dirty="0">
                <a:latin typeface="Microsoft Sans Serif"/>
                <a:cs typeface="Microsoft Sans Serif"/>
              </a:rPr>
              <a:t>a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texture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1405" dirty="0">
                <a:latin typeface="Microsoft Sans Serif"/>
                <a:cs typeface="Microsoft Sans Serif"/>
              </a:rPr>
              <a:t>—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130" dirty="0">
                <a:latin typeface="Microsoft Sans Serif"/>
                <a:cs typeface="Microsoft Sans Serif"/>
              </a:rPr>
              <a:t>a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b="1" spc="35" dirty="0">
                <a:latin typeface="Arial"/>
                <a:cs typeface="Arial"/>
              </a:rPr>
              <a:t>texel	</a:t>
            </a:r>
            <a:r>
              <a:rPr sz="3600" spc="-270" baseline="4629" dirty="0">
                <a:latin typeface="Arial MT"/>
                <a:cs typeface="Arial MT"/>
              </a:rPr>
              <a:t>(</a:t>
            </a:r>
            <a:r>
              <a:rPr sz="3600" baseline="4629" dirty="0">
                <a:latin typeface="Microsoft JhengHei UI"/>
                <a:cs typeface="Microsoft JhengHei UI"/>
              </a:rPr>
              <a:t>纹理元素、纹素</a:t>
            </a:r>
            <a:r>
              <a:rPr sz="3600" spc="-270" baseline="4629" dirty="0">
                <a:latin typeface="Arial MT"/>
                <a:cs typeface="Arial MT"/>
              </a:rPr>
              <a:t>)</a:t>
            </a:r>
            <a:endParaRPr sz="3600" baseline="4629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0" y="7848600"/>
            <a:ext cx="16167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65" dirty="0">
                <a:latin typeface="Arial"/>
                <a:cs typeface="Arial"/>
              </a:rPr>
              <a:t>Nea</a:t>
            </a:r>
            <a:r>
              <a:rPr sz="3400" b="1" spc="-25" dirty="0">
                <a:latin typeface="Arial"/>
                <a:cs typeface="Arial"/>
              </a:rPr>
              <a:t>r</a:t>
            </a:r>
            <a:r>
              <a:rPr sz="3400" b="1" spc="-45" dirty="0">
                <a:latin typeface="Arial"/>
                <a:cs typeface="Arial"/>
              </a:rPr>
              <a:t>est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1383" y="3946272"/>
            <a:ext cx="3696153" cy="3696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4322" y="3946272"/>
            <a:ext cx="3696154" cy="36961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27700" y="7848600"/>
            <a:ext cx="15386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latin typeface="Arial"/>
                <a:cs typeface="Arial"/>
              </a:rPr>
              <a:t>Bilinear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262" y="3946272"/>
            <a:ext cx="3696153" cy="369615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40900" y="7848600"/>
            <a:ext cx="14662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35" dirty="0">
                <a:latin typeface="Arial"/>
                <a:cs typeface="Arial"/>
              </a:rPr>
              <a:t>Bicubic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248" y="2198979"/>
            <a:ext cx="6600825" cy="5893435"/>
            <a:chOff x="723248" y="2198979"/>
            <a:chExt cx="6600825" cy="5893435"/>
          </a:xfrm>
        </p:grpSpPr>
        <p:sp>
          <p:nvSpPr>
            <p:cNvPr id="3" name="object 3"/>
            <p:cNvSpPr/>
            <p:nvPr/>
          </p:nvSpPr>
          <p:spPr>
            <a:xfrm>
              <a:off x="735948" y="2211679"/>
              <a:ext cx="5831840" cy="5868035"/>
            </a:xfrm>
            <a:custGeom>
              <a:avLst/>
              <a:gdLst/>
              <a:ahLst/>
              <a:cxnLst/>
              <a:rect l="l" t="t" r="r" b="b"/>
              <a:pathLst>
                <a:path w="5831840" h="5868034">
                  <a:moveTo>
                    <a:pt x="0" y="0"/>
                  </a:moveTo>
                  <a:lnTo>
                    <a:pt x="5831664" y="0"/>
                  </a:lnTo>
                  <a:lnTo>
                    <a:pt x="5831664" y="5867608"/>
                  </a:lnTo>
                  <a:lnTo>
                    <a:pt x="0" y="586760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773" y="5127104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67626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2708361"/>
                  </a:moveTo>
                  <a:lnTo>
                    <a:pt x="0" y="5865411"/>
                  </a:lnTo>
                </a:path>
                <a:path h="5865495">
                  <a:moveTo>
                    <a:pt x="0" y="0"/>
                  </a:moveTo>
                  <a:lnTo>
                    <a:pt x="0" y="2644861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42221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2708361"/>
                  </a:moveTo>
                  <a:lnTo>
                    <a:pt x="0" y="5865411"/>
                  </a:lnTo>
                </a:path>
                <a:path h="5865495">
                  <a:moveTo>
                    <a:pt x="0" y="0"/>
                  </a:moveTo>
                  <a:lnTo>
                    <a:pt x="0" y="2644861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3030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859" y="3682452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6859" y="6537464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820" y="2760269"/>
              <a:ext cx="201966" cy="2018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004" y="2760269"/>
              <a:ext cx="201966" cy="2018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188" y="2760269"/>
              <a:ext cx="201966" cy="2018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2372" y="2760269"/>
              <a:ext cx="201966" cy="2018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820" y="4241746"/>
              <a:ext cx="201966" cy="201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004" y="4241746"/>
              <a:ext cx="201966" cy="201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188" y="4241746"/>
              <a:ext cx="201966" cy="201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2372" y="4241746"/>
              <a:ext cx="201966" cy="201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820" y="5723224"/>
              <a:ext cx="201966" cy="2018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004" y="5723224"/>
              <a:ext cx="201966" cy="2018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188" y="5723224"/>
              <a:ext cx="201966" cy="2018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2372" y="5723224"/>
              <a:ext cx="201966" cy="2018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820" y="7204699"/>
              <a:ext cx="201966" cy="201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8004" y="7204699"/>
              <a:ext cx="201966" cy="2018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188" y="7204699"/>
              <a:ext cx="201966" cy="2018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2372" y="7204699"/>
              <a:ext cx="201966" cy="2018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63914" y="47456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43183" y="0"/>
                  </a:moveTo>
                  <a:lnTo>
                    <a:pt x="100827" y="5034"/>
                  </a:lnTo>
                  <a:lnTo>
                    <a:pt x="62352" y="22505"/>
                  </a:lnTo>
                  <a:lnTo>
                    <a:pt x="30686" y="51082"/>
                  </a:lnTo>
                  <a:lnTo>
                    <a:pt x="8756" y="89436"/>
                  </a:lnTo>
                  <a:lnTo>
                    <a:pt x="0" y="132732"/>
                  </a:lnTo>
                  <a:lnTo>
                    <a:pt x="5015" y="175067"/>
                  </a:lnTo>
                  <a:lnTo>
                    <a:pt x="22474" y="213516"/>
                  </a:lnTo>
                  <a:lnTo>
                    <a:pt x="51048" y="245154"/>
                  </a:lnTo>
                  <a:lnTo>
                    <a:pt x="89409" y="267054"/>
                  </a:lnTo>
                  <a:lnTo>
                    <a:pt x="132719" y="275785"/>
                  </a:lnTo>
                  <a:lnTo>
                    <a:pt x="175075" y="270750"/>
                  </a:lnTo>
                  <a:lnTo>
                    <a:pt x="213550" y="253279"/>
                  </a:lnTo>
                  <a:lnTo>
                    <a:pt x="245216" y="224702"/>
                  </a:lnTo>
                  <a:lnTo>
                    <a:pt x="267146" y="186348"/>
                  </a:lnTo>
                  <a:lnTo>
                    <a:pt x="275902" y="143052"/>
                  </a:lnTo>
                  <a:lnTo>
                    <a:pt x="270887" y="100717"/>
                  </a:lnTo>
                  <a:lnTo>
                    <a:pt x="253428" y="62268"/>
                  </a:lnTo>
                  <a:lnTo>
                    <a:pt x="224854" y="30631"/>
                  </a:lnTo>
                  <a:lnTo>
                    <a:pt x="186493" y="8730"/>
                  </a:lnTo>
                  <a:lnTo>
                    <a:pt x="143183" y="0"/>
                  </a:lnTo>
                  <a:close/>
                </a:path>
              </a:pathLst>
            </a:custGeom>
            <a:solidFill>
              <a:srgbClr val="E32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63914" y="47456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86493" y="8730"/>
                  </a:moveTo>
                  <a:lnTo>
                    <a:pt x="224854" y="30631"/>
                  </a:lnTo>
                  <a:lnTo>
                    <a:pt x="253428" y="62268"/>
                  </a:lnTo>
                  <a:lnTo>
                    <a:pt x="270887" y="100717"/>
                  </a:lnTo>
                  <a:lnTo>
                    <a:pt x="275902" y="143052"/>
                  </a:lnTo>
                  <a:lnTo>
                    <a:pt x="267145" y="186347"/>
                  </a:lnTo>
                  <a:lnTo>
                    <a:pt x="245216" y="224702"/>
                  </a:lnTo>
                  <a:lnTo>
                    <a:pt x="213550" y="253280"/>
                  </a:lnTo>
                  <a:lnTo>
                    <a:pt x="175075" y="270750"/>
                  </a:lnTo>
                  <a:lnTo>
                    <a:pt x="132719" y="275785"/>
                  </a:lnTo>
                  <a:lnTo>
                    <a:pt x="89408" y="267054"/>
                  </a:lnTo>
                  <a:lnTo>
                    <a:pt x="51048" y="245154"/>
                  </a:lnTo>
                  <a:lnTo>
                    <a:pt x="22474" y="213516"/>
                  </a:lnTo>
                  <a:lnTo>
                    <a:pt x="5015" y="175067"/>
                  </a:lnTo>
                  <a:lnTo>
                    <a:pt x="0" y="132732"/>
                  </a:lnTo>
                  <a:lnTo>
                    <a:pt x="8756" y="89437"/>
                  </a:lnTo>
                  <a:lnTo>
                    <a:pt x="30686" y="51082"/>
                  </a:lnTo>
                  <a:lnTo>
                    <a:pt x="62352" y="22505"/>
                  </a:lnTo>
                  <a:lnTo>
                    <a:pt x="100827" y="5034"/>
                  </a:lnTo>
                  <a:lnTo>
                    <a:pt x="143183" y="0"/>
                  </a:lnTo>
                  <a:lnTo>
                    <a:pt x="186493" y="87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3943" y="4876800"/>
              <a:ext cx="4140200" cy="0"/>
            </a:xfrm>
            <a:custGeom>
              <a:avLst/>
              <a:gdLst/>
              <a:ahLst/>
              <a:cxnLst/>
              <a:rect l="l" t="t" r="r" b="b"/>
              <a:pathLst>
                <a:path w="4140200">
                  <a:moveTo>
                    <a:pt x="4139580" y="0"/>
                  </a:moveTo>
                  <a:lnTo>
                    <a:pt x="31750" y="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6614" y="474725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259079" y="0"/>
                  </a:moveTo>
                  <a:lnTo>
                    <a:pt x="0" y="129539"/>
                  </a:lnTo>
                  <a:lnTo>
                    <a:pt x="259079" y="259079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70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Bilinear</a:t>
            </a:r>
            <a:r>
              <a:rPr sz="4800" spc="-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7658100" y="4178300"/>
            <a:ext cx="4335780" cy="3693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b="1" spc="-5" dirty="0">
                <a:latin typeface="Arial"/>
                <a:cs typeface="Arial"/>
              </a:rPr>
              <a:t>Want</a:t>
            </a:r>
            <a:r>
              <a:rPr sz="3400" b="1" spc="50" dirty="0">
                <a:latin typeface="Arial"/>
                <a:cs typeface="Arial"/>
              </a:rPr>
              <a:t> </a:t>
            </a:r>
            <a:r>
              <a:rPr sz="3400" b="1" spc="90" dirty="0">
                <a:latin typeface="Arial"/>
                <a:cs typeface="Arial"/>
              </a:rPr>
              <a:t>to</a:t>
            </a:r>
            <a:r>
              <a:rPr sz="3400" b="1" spc="55" dirty="0">
                <a:latin typeface="Arial"/>
                <a:cs typeface="Arial"/>
              </a:rPr>
              <a:t> </a:t>
            </a:r>
            <a:r>
              <a:rPr sz="3400" b="1" spc="-75" dirty="0">
                <a:latin typeface="Arial"/>
                <a:cs typeface="Arial"/>
              </a:rPr>
              <a:t>sample </a:t>
            </a:r>
            <a:r>
              <a:rPr sz="3400" b="1" spc="-70" dirty="0">
                <a:latin typeface="Arial"/>
                <a:cs typeface="Arial"/>
              </a:rPr>
              <a:t> </a:t>
            </a:r>
            <a:r>
              <a:rPr sz="3400" b="1" spc="35" dirty="0">
                <a:latin typeface="Arial"/>
                <a:cs typeface="Arial"/>
              </a:rPr>
              <a:t>texture </a:t>
            </a:r>
            <a:r>
              <a:rPr sz="3400" b="1" spc="-65" dirty="0">
                <a:latin typeface="Arial"/>
                <a:cs typeface="Arial"/>
              </a:rPr>
              <a:t>value</a:t>
            </a:r>
            <a:r>
              <a:rPr sz="3400" b="1" spc="35" dirty="0">
                <a:latin typeface="Arial"/>
                <a:cs typeface="Arial"/>
              </a:rPr>
              <a:t> </a:t>
            </a:r>
            <a:r>
              <a:rPr sz="3400" b="1" spc="-55" dirty="0">
                <a:latin typeface="Arial"/>
                <a:cs typeface="Arial"/>
              </a:rPr>
              <a:t>f(x,y)</a:t>
            </a:r>
            <a:r>
              <a:rPr sz="3400" b="1" spc="35" dirty="0">
                <a:latin typeface="Arial"/>
                <a:cs typeface="Arial"/>
              </a:rPr>
              <a:t> </a:t>
            </a:r>
            <a:r>
              <a:rPr sz="3400" b="1" spc="60" dirty="0">
                <a:latin typeface="Arial"/>
                <a:cs typeface="Arial"/>
              </a:rPr>
              <a:t>at </a:t>
            </a:r>
            <a:r>
              <a:rPr sz="3400" b="1" spc="-930" dirty="0">
                <a:latin typeface="Arial"/>
                <a:cs typeface="Arial"/>
              </a:rPr>
              <a:t> </a:t>
            </a:r>
            <a:r>
              <a:rPr sz="3400" b="1" spc="20" dirty="0">
                <a:latin typeface="Arial"/>
                <a:cs typeface="Arial"/>
              </a:rPr>
              <a:t>red</a:t>
            </a:r>
            <a:r>
              <a:rPr sz="3400" b="1" spc="55" dirty="0">
                <a:latin typeface="Arial"/>
                <a:cs typeface="Arial"/>
              </a:rPr>
              <a:t> </a:t>
            </a:r>
            <a:r>
              <a:rPr sz="3400" b="1" spc="10" dirty="0">
                <a:latin typeface="Arial"/>
                <a:cs typeface="Arial"/>
              </a:rPr>
              <a:t>point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Arial"/>
              <a:cs typeface="Arial"/>
            </a:endParaRPr>
          </a:p>
          <a:p>
            <a:pPr marL="12700" marR="139700">
              <a:lnSpc>
                <a:spcPct val="101699"/>
              </a:lnSpc>
            </a:pPr>
            <a:r>
              <a:rPr sz="3400" b="1" spc="-140" dirty="0">
                <a:latin typeface="Arial"/>
                <a:cs typeface="Arial"/>
              </a:rPr>
              <a:t>Black</a:t>
            </a:r>
            <a:r>
              <a:rPr sz="3400" b="1" spc="35" dirty="0">
                <a:latin typeface="Arial"/>
                <a:cs typeface="Arial"/>
              </a:rPr>
              <a:t> </a:t>
            </a:r>
            <a:r>
              <a:rPr sz="3400" b="1" spc="-55" dirty="0">
                <a:latin typeface="Arial"/>
                <a:cs typeface="Arial"/>
              </a:rPr>
              <a:t>points</a:t>
            </a:r>
            <a:r>
              <a:rPr sz="3400" b="1" spc="35" dirty="0">
                <a:latin typeface="Arial"/>
                <a:cs typeface="Arial"/>
              </a:rPr>
              <a:t> </a:t>
            </a:r>
            <a:r>
              <a:rPr sz="3400" b="1" spc="-35" dirty="0">
                <a:latin typeface="Arial"/>
                <a:cs typeface="Arial"/>
              </a:rPr>
              <a:t>indicate </a:t>
            </a:r>
            <a:r>
              <a:rPr sz="3400" b="1" spc="-930" dirty="0">
                <a:latin typeface="Arial"/>
                <a:cs typeface="Arial"/>
              </a:rPr>
              <a:t> </a:t>
            </a:r>
            <a:r>
              <a:rPr sz="3400" b="1" spc="35" dirty="0">
                <a:latin typeface="Arial"/>
                <a:cs typeface="Arial"/>
              </a:rPr>
              <a:t>texture</a:t>
            </a:r>
            <a:r>
              <a:rPr sz="3400" b="1" spc="50" dirty="0">
                <a:latin typeface="Arial"/>
                <a:cs typeface="Arial"/>
              </a:rPr>
              <a:t> </a:t>
            </a:r>
            <a:r>
              <a:rPr sz="3400" b="1" spc="-75" dirty="0">
                <a:latin typeface="Arial"/>
                <a:cs typeface="Arial"/>
              </a:rPr>
              <a:t>sample </a:t>
            </a:r>
            <a:r>
              <a:rPr sz="3400" b="1" spc="-70" dirty="0">
                <a:latin typeface="Arial"/>
                <a:cs typeface="Arial"/>
              </a:rPr>
              <a:t> </a:t>
            </a:r>
            <a:r>
              <a:rPr sz="3400" b="1" spc="-85" dirty="0">
                <a:latin typeface="Arial"/>
                <a:cs typeface="Arial"/>
              </a:rPr>
              <a:t>locations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470" y="2198979"/>
            <a:ext cx="5885180" cy="5893435"/>
            <a:chOff x="695470" y="2198979"/>
            <a:chExt cx="5885180" cy="5893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70" y="3662959"/>
              <a:ext cx="2995121" cy="29067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0870" y="3675659"/>
              <a:ext cx="2944495" cy="2856230"/>
            </a:xfrm>
            <a:custGeom>
              <a:avLst/>
              <a:gdLst/>
              <a:ahLst/>
              <a:cxnLst/>
              <a:rect l="l" t="t" r="r" b="b"/>
              <a:pathLst>
                <a:path w="2944495" h="2856229">
                  <a:moveTo>
                    <a:pt x="2944321" y="0"/>
                  </a:moveTo>
                  <a:lnTo>
                    <a:pt x="0" y="0"/>
                  </a:lnTo>
                  <a:lnTo>
                    <a:pt x="0" y="2855918"/>
                  </a:lnTo>
                  <a:lnTo>
                    <a:pt x="2944321" y="2855918"/>
                  </a:lnTo>
                  <a:lnTo>
                    <a:pt x="2944321" y="0"/>
                  </a:lnTo>
                  <a:close/>
                </a:path>
              </a:pathLst>
            </a:custGeom>
            <a:solidFill>
              <a:srgbClr val="ECB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5948" y="2211679"/>
              <a:ext cx="5831840" cy="5868035"/>
            </a:xfrm>
            <a:custGeom>
              <a:avLst/>
              <a:gdLst/>
              <a:ahLst/>
              <a:cxnLst/>
              <a:rect l="l" t="t" r="r" b="b"/>
              <a:pathLst>
                <a:path w="5831840" h="5868034">
                  <a:moveTo>
                    <a:pt x="0" y="0"/>
                  </a:moveTo>
                  <a:lnTo>
                    <a:pt x="5831664" y="0"/>
                  </a:lnTo>
                  <a:lnTo>
                    <a:pt x="5831664" y="5867608"/>
                  </a:lnTo>
                  <a:lnTo>
                    <a:pt x="0" y="586760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773" y="5127104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7626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2221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3030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859" y="3682452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859" y="6537464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2760269"/>
              <a:ext cx="201966" cy="2018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2760269"/>
              <a:ext cx="201966" cy="2018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2760269"/>
              <a:ext cx="201966" cy="2018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2760269"/>
              <a:ext cx="201966" cy="2018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4241746"/>
              <a:ext cx="201966" cy="201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4241746"/>
              <a:ext cx="201966" cy="201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4241746"/>
              <a:ext cx="201966" cy="2018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4241746"/>
              <a:ext cx="201966" cy="2018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5723224"/>
              <a:ext cx="201966" cy="2018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5723224"/>
              <a:ext cx="201966" cy="2018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5723224"/>
              <a:ext cx="201966" cy="201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5723224"/>
              <a:ext cx="201966" cy="2018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7204699"/>
              <a:ext cx="201966" cy="2018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7204699"/>
              <a:ext cx="201966" cy="2018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7204699"/>
              <a:ext cx="201966" cy="2018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7204699"/>
              <a:ext cx="201966" cy="2018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63914" y="47456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43183" y="0"/>
                  </a:moveTo>
                  <a:lnTo>
                    <a:pt x="100827" y="5034"/>
                  </a:lnTo>
                  <a:lnTo>
                    <a:pt x="62352" y="22505"/>
                  </a:lnTo>
                  <a:lnTo>
                    <a:pt x="30686" y="51083"/>
                  </a:lnTo>
                  <a:lnTo>
                    <a:pt x="8756" y="89438"/>
                  </a:lnTo>
                  <a:lnTo>
                    <a:pt x="0" y="132733"/>
                  </a:lnTo>
                  <a:lnTo>
                    <a:pt x="5015" y="175068"/>
                  </a:lnTo>
                  <a:lnTo>
                    <a:pt x="22474" y="213517"/>
                  </a:lnTo>
                  <a:lnTo>
                    <a:pt x="51048" y="245154"/>
                  </a:lnTo>
                  <a:lnTo>
                    <a:pt x="89409" y="267055"/>
                  </a:lnTo>
                  <a:lnTo>
                    <a:pt x="132719" y="275785"/>
                  </a:lnTo>
                  <a:lnTo>
                    <a:pt x="175075" y="270751"/>
                  </a:lnTo>
                  <a:lnTo>
                    <a:pt x="213550" y="253280"/>
                  </a:lnTo>
                  <a:lnTo>
                    <a:pt x="245216" y="224703"/>
                  </a:lnTo>
                  <a:lnTo>
                    <a:pt x="267146" y="186348"/>
                  </a:lnTo>
                  <a:lnTo>
                    <a:pt x="275902" y="143052"/>
                  </a:lnTo>
                  <a:lnTo>
                    <a:pt x="270887" y="100717"/>
                  </a:lnTo>
                  <a:lnTo>
                    <a:pt x="253428" y="62268"/>
                  </a:lnTo>
                  <a:lnTo>
                    <a:pt x="224854" y="30631"/>
                  </a:lnTo>
                  <a:lnTo>
                    <a:pt x="186493" y="8730"/>
                  </a:lnTo>
                  <a:lnTo>
                    <a:pt x="143183" y="0"/>
                  </a:lnTo>
                  <a:close/>
                </a:path>
              </a:pathLst>
            </a:custGeom>
            <a:solidFill>
              <a:srgbClr val="E32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63914" y="47456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86493" y="8730"/>
                  </a:moveTo>
                  <a:lnTo>
                    <a:pt x="224854" y="30631"/>
                  </a:lnTo>
                  <a:lnTo>
                    <a:pt x="253428" y="62268"/>
                  </a:lnTo>
                  <a:lnTo>
                    <a:pt x="270887" y="100717"/>
                  </a:lnTo>
                  <a:lnTo>
                    <a:pt x="275902" y="143052"/>
                  </a:lnTo>
                  <a:lnTo>
                    <a:pt x="267145" y="186347"/>
                  </a:lnTo>
                  <a:lnTo>
                    <a:pt x="245216" y="224702"/>
                  </a:lnTo>
                  <a:lnTo>
                    <a:pt x="213550" y="253280"/>
                  </a:lnTo>
                  <a:lnTo>
                    <a:pt x="175075" y="270750"/>
                  </a:lnTo>
                  <a:lnTo>
                    <a:pt x="132719" y="275785"/>
                  </a:lnTo>
                  <a:lnTo>
                    <a:pt x="89408" y="267054"/>
                  </a:lnTo>
                  <a:lnTo>
                    <a:pt x="51048" y="245154"/>
                  </a:lnTo>
                  <a:lnTo>
                    <a:pt x="22474" y="213516"/>
                  </a:lnTo>
                  <a:lnTo>
                    <a:pt x="5015" y="175067"/>
                  </a:lnTo>
                  <a:lnTo>
                    <a:pt x="0" y="132732"/>
                  </a:lnTo>
                  <a:lnTo>
                    <a:pt x="8756" y="89437"/>
                  </a:lnTo>
                  <a:lnTo>
                    <a:pt x="30686" y="51082"/>
                  </a:lnTo>
                  <a:lnTo>
                    <a:pt x="62352" y="22505"/>
                  </a:lnTo>
                  <a:lnTo>
                    <a:pt x="100827" y="5034"/>
                  </a:lnTo>
                  <a:lnTo>
                    <a:pt x="143183" y="0"/>
                  </a:lnTo>
                  <a:lnTo>
                    <a:pt x="186493" y="87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70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Bilinear</a:t>
            </a:r>
            <a:r>
              <a:rPr sz="4800" spc="-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735948" y="5127104"/>
            <a:ext cx="1457325" cy="1410970"/>
          </a:xfrm>
          <a:prstGeom prst="rect">
            <a:avLst/>
          </a:prstGeom>
          <a:ln w="25400">
            <a:solidFill>
              <a:srgbClr val="53585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6900" spc="202" baseline="8454" dirty="0">
                <a:latin typeface="Cambria"/>
                <a:cs typeface="Cambria"/>
              </a:rPr>
              <a:t>u</a:t>
            </a:r>
            <a:r>
              <a:rPr sz="3200" spc="135" dirty="0">
                <a:latin typeface="Trebuchet MS"/>
                <a:cs typeface="Trebuchet MS"/>
              </a:rPr>
              <a:t>00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5948" y="3682452"/>
            <a:ext cx="1457325" cy="1445260"/>
          </a:xfrm>
          <a:prstGeom prst="rect">
            <a:avLst/>
          </a:prstGeom>
          <a:ln w="25400">
            <a:solidFill>
              <a:srgbClr val="5358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ts val="4325"/>
              </a:lnSpc>
            </a:pPr>
            <a:r>
              <a:rPr sz="6900" spc="202" baseline="8454" dirty="0">
                <a:latin typeface="Cambria"/>
                <a:cs typeface="Cambria"/>
              </a:rPr>
              <a:t>u</a:t>
            </a:r>
            <a:r>
              <a:rPr sz="3200" spc="135" dirty="0">
                <a:latin typeface="Trebuchet MS"/>
                <a:cs typeface="Trebuchet MS"/>
              </a:rPr>
              <a:t>01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3030" y="3682452"/>
            <a:ext cx="1475105" cy="1445260"/>
          </a:xfrm>
          <a:prstGeom prst="rect">
            <a:avLst/>
          </a:prstGeom>
          <a:ln w="25400">
            <a:solidFill>
              <a:srgbClr val="5358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2284">
              <a:lnSpc>
                <a:spcPts val="4360"/>
              </a:lnSpc>
            </a:pPr>
            <a:r>
              <a:rPr sz="6900" spc="202" baseline="8454" dirty="0">
                <a:latin typeface="Cambria"/>
                <a:cs typeface="Cambria"/>
              </a:rPr>
              <a:t>u</a:t>
            </a:r>
            <a:r>
              <a:rPr sz="3200" spc="135" dirty="0">
                <a:latin typeface="Trebuchet MS"/>
                <a:cs typeface="Trebuchet MS"/>
              </a:rPr>
              <a:t>11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93030" y="5127104"/>
            <a:ext cx="1475105" cy="1410970"/>
          </a:xfrm>
          <a:prstGeom prst="rect">
            <a:avLst/>
          </a:prstGeom>
          <a:ln w="25400">
            <a:solidFill>
              <a:srgbClr val="53585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493395">
              <a:lnSpc>
                <a:spcPct val="100000"/>
              </a:lnSpc>
            </a:pPr>
            <a:r>
              <a:rPr sz="6900" spc="202" baseline="8454" dirty="0">
                <a:latin typeface="Cambria"/>
                <a:cs typeface="Cambria"/>
              </a:rPr>
              <a:t>u</a:t>
            </a:r>
            <a:r>
              <a:rPr sz="3200" spc="135" dirty="0">
                <a:latin typeface="Trebuchet MS"/>
                <a:cs typeface="Trebuchet MS"/>
              </a:rPr>
              <a:t>10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58100" y="4305300"/>
            <a:ext cx="4552315" cy="15976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30"/>
              </a:spcBef>
            </a:pPr>
            <a:r>
              <a:rPr sz="3400" b="1" spc="-135" dirty="0">
                <a:latin typeface="Arial"/>
                <a:cs typeface="Arial"/>
              </a:rPr>
              <a:t>Take </a:t>
            </a:r>
            <a:r>
              <a:rPr sz="3400" b="1" spc="120" dirty="0">
                <a:latin typeface="Arial"/>
                <a:cs typeface="Arial"/>
              </a:rPr>
              <a:t>4 </a:t>
            </a:r>
            <a:r>
              <a:rPr sz="3400" b="1" spc="-50" dirty="0">
                <a:latin typeface="Arial"/>
                <a:cs typeface="Arial"/>
              </a:rPr>
              <a:t>nearest </a:t>
            </a:r>
            <a:r>
              <a:rPr sz="3400" b="1" spc="-75" dirty="0">
                <a:latin typeface="Arial"/>
                <a:cs typeface="Arial"/>
              </a:rPr>
              <a:t>sample </a:t>
            </a:r>
            <a:r>
              <a:rPr sz="3400" b="1" spc="-930" dirty="0">
                <a:latin typeface="Arial"/>
                <a:cs typeface="Arial"/>
              </a:rPr>
              <a:t> </a:t>
            </a:r>
            <a:r>
              <a:rPr sz="3400" b="1" spc="-70" dirty="0">
                <a:latin typeface="Arial"/>
                <a:cs typeface="Arial"/>
              </a:rPr>
              <a:t>locations, </a:t>
            </a:r>
            <a:r>
              <a:rPr sz="3400" b="1" spc="15" dirty="0">
                <a:latin typeface="Arial"/>
                <a:cs typeface="Arial"/>
              </a:rPr>
              <a:t>with </a:t>
            </a:r>
            <a:r>
              <a:rPr sz="3400" b="1" spc="35" dirty="0">
                <a:latin typeface="Arial"/>
                <a:cs typeface="Arial"/>
              </a:rPr>
              <a:t>texture </a:t>
            </a:r>
            <a:r>
              <a:rPr sz="3400" b="1" spc="-930" dirty="0">
                <a:latin typeface="Arial"/>
                <a:cs typeface="Arial"/>
              </a:rPr>
              <a:t> </a:t>
            </a:r>
            <a:r>
              <a:rPr sz="3400" b="1" spc="-120" dirty="0">
                <a:latin typeface="Arial"/>
                <a:cs typeface="Arial"/>
              </a:rPr>
              <a:t>values</a:t>
            </a:r>
            <a:r>
              <a:rPr sz="3400" b="1" spc="50" dirty="0">
                <a:latin typeface="Arial"/>
                <a:cs typeface="Arial"/>
              </a:rPr>
              <a:t> </a:t>
            </a:r>
            <a:r>
              <a:rPr sz="3400" b="1" spc="-225" dirty="0">
                <a:latin typeface="Arial"/>
                <a:cs typeface="Arial"/>
              </a:rPr>
              <a:t>as</a:t>
            </a:r>
            <a:r>
              <a:rPr sz="3400" b="1" spc="55" dirty="0">
                <a:latin typeface="Arial"/>
                <a:cs typeface="Arial"/>
              </a:rPr>
              <a:t> </a:t>
            </a:r>
            <a:r>
              <a:rPr sz="3400" b="1" spc="15" dirty="0">
                <a:latin typeface="Arial"/>
                <a:cs typeface="Arial"/>
              </a:rPr>
              <a:t>labeled.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70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Bilinear</a:t>
            </a:r>
            <a:r>
              <a:rPr sz="4800" spc="-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sp>
        <p:nvSpPr>
          <p:cNvPr id="47" name="object 47"/>
          <p:cNvSpPr txBox="1"/>
          <p:nvPr/>
        </p:nvSpPr>
        <p:spPr>
          <a:xfrm>
            <a:off x="7658100" y="4572000"/>
            <a:ext cx="4495800" cy="1064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3400" b="1" spc="-25" dirty="0">
                <a:latin typeface="Arial"/>
                <a:cs typeface="Arial"/>
              </a:rPr>
              <a:t>And</a:t>
            </a:r>
            <a:r>
              <a:rPr sz="3400" b="1" spc="30" dirty="0">
                <a:latin typeface="Arial"/>
                <a:cs typeface="Arial"/>
              </a:rPr>
              <a:t> </a:t>
            </a:r>
            <a:r>
              <a:rPr sz="3400" b="1" spc="-40" dirty="0">
                <a:latin typeface="Arial"/>
                <a:cs typeface="Arial"/>
              </a:rPr>
              <a:t>fractional</a:t>
            </a:r>
            <a:r>
              <a:rPr sz="3400" b="1" spc="35" dirty="0">
                <a:latin typeface="Arial"/>
                <a:cs typeface="Arial"/>
              </a:rPr>
              <a:t> </a:t>
            </a:r>
            <a:r>
              <a:rPr sz="3400" b="1" spc="-50" dirty="0">
                <a:latin typeface="Arial"/>
                <a:cs typeface="Arial"/>
              </a:rPr>
              <a:t>offsets, </a:t>
            </a:r>
            <a:r>
              <a:rPr sz="3400" b="1" spc="-930" dirty="0">
                <a:latin typeface="Arial"/>
                <a:cs typeface="Arial"/>
              </a:rPr>
              <a:t> </a:t>
            </a:r>
            <a:r>
              <a:rPr sz="3400" b="1" spc="-80" dirty="0">
                <a:latin typeface="Arial"/>
                <a:cs typeface="Arial"/>
              </a:rPr>
              <a:t>(s,t)</a:t>
            </a:r>
            <a:r>
              <a:rPr sz="3400" b="1" spc="55" dirty="0">
                <a:latin typeface="Arial"/>
                <a:cs typeface="Arial"/>
              </a:rPr>
              <a:t> </a:t>
            </a:r>
            <a:r>
              <a:rPr sz="3400" b="1" spc="-225" dirty="0">
                <a:latin typeface="Arial"/>
                <a:cs typeface="Arial"/>
              </a:rPr>
              <a:t>as</a:t>
            </a:r>
            <a:r>
              <a:rPr sz="3400" b="1" spc="55" dirty="0">
                <a:latin typeface="Arial"/>
                <a:cs typeface="Arial"/>
              </a:rPr>
              <a:t> </a:t>
            </a:r>
            <a:r>
              <a:rPr sz="3400" b="1" spc="-114" dirty="0">
                <a:latin typeface="Arial"/>
                <a:cs typeface="Arial"/>
              </a:rPr>
              <a:t>shown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86CA4-C5B4-2F3B-50E9-C63F15F7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905000"/>
            <a:ext cx="6276975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70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Bilinear</a:t>
            </a:r>
            <a:r>
              <a:rPr sz="4800" spc="-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5DF030B-20C4-E593-7A4F-B42CE497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" y="1576387"/>
            <a:ext cx="12201525" cy="6600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00800" y="9315805"/>
            <a:ext cx="189230" cy="265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600" spc="-5" dirty="0">
                <a:latin typeface="Arial MT"/>
                <a:cs typeface="Arial MT"/>
              </a:rPr>
              <a:t>2</a:t>
            </a:fld>
            <a:endParaRPr sz="1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0" y="685800"/>
            <a:ext cx="6388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80" dirty="0">
                <a:latin typeface="Arial MT"/>
                <a:cs typeface="Arial MT"/>
              </a:rPr>
              <a:t>Last</a:t>
            </a:r>
            <a:r>
              <a:rPr sz="8000" spc="-75" dirty="0">
                <a:latin typeface="Arial MT"/>
                <a:cs typeface="Arial MT"/>
              </a:rPr>
              <a:t> </a:t>
            </a:r>
            <a:r>
              <a:rPr sz="8000" spc="165" dirty="0">
                <a:latin typeface="Arial MT"/>
                <a:cs typeface="Arial MT"/>
              </a:rPr>
              <a:t>Lectures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594100"/>
            <a:ext cx="301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5" dirty="0">
                <a:latin typeface="Arial MT"/>
                <a:cs typeface="Arial MT"/>
              </a:rPr>
              <a:t>Shading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1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20" dirty="0">
                <a:latin typeface="Arial MT"/>
                <a:cs typeface="Arial MT"/>
              </a:rPr>
              <a:t>&amp;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179823"/>
            <a:ext cx="216535" cy="2667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084320"/>
            <a:ext cx="4722495" cy="266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40" dirty="0">
                <a:latin typeface="Arial MT"/>
                <a:cs typeface="Arial MT"/>
              </a:rPr>
              <a:t>Blinn-Phong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5" dirty="0">
                <a:latin typeface="Arial MT"/>
                <a:cs typeface="Arial MT"/>
              </a:rPr>
              <a:t>reflectance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model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5" dirty="0">
                <a:latin typeface="Arial MT"/>
                <a:cs typeface="Arial MT"/>
              </a:rPr>
              <a:t>Shading </a:t>
            </a:r>
            <a:r>
              <a:rPr sz="2800" spc="-40" dirty="0">
                <a:latin typeface="Arial MT"/>
                <a:cs typeface="Arial MT"/>
              </a:rPr>
              <a:t>models </a:t>
            </a:r>
            <a:r>
              <a:rPr sz="2800" spc="150" dirty="0">
                <a:latin typeface="Arial MT"/>
                <a:cs typeface="Arial MT"/>
              </a:rPr>
              <a:t>/ </a:t>
            </a:r>
            <a:r>
              <a:rPr sz="2800" spc="-60" dirty="0">
                <a:latin typeface="Arial MT"/>
                <a:cs typeface="Arial MT"/>
              </a:rPr>
              <a:t>frequencies 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Graphics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Pipeline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spc="-120" dirty="0">
                <a:latin typeface="Arial MT"/>
                <a:cs typeface="Arial MT"/>
              </a:rPr>
              <a:t>Texture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mapping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5470" y="2187488"/>
            <a:ext cx="5885180" cy="5904865"/>
            <a:chOff x="695470" y="2187488"/>
            <a:chExt cx="5885180" cy="5904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70" y="3662959"/>
              <a:ext cx="2995121" cy="29067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0870" y="3675659"/>
              <a:ext cx="2944495" cy="2856230"/>
            </a:xfrm>
            <a:custGeom>
              <a:avLst/>
              <a:gdLst/>
              <a:ahLst/>
              <a:cxnLst/>
              <a:rect l="l" t="t" r="r" b="b"/>
              <a:pathLst>
                <a:path w="2944495" h="2856229">
                  <a:moveTo>
                    <a:pt x="2944321" y="0"/>
                  </a:moveTo>
                  <a:lnTo>
                    <a:pt x="0" y="0"/>
                  </a:lnTo>
                  <a:lnTo>
                    <a:pt x="0" y="2855918"/>
                  </a:lnTo>
                  <a:lnTo>
                    <a:pt x="2944321" y="2855918"/>
                  </a:lnTo>
                  <a:lnTo>
                    <a:pt x="2944321" y="0"/>
                  </a:lnTo>
                  <a:close/>
                </a:path>
              </a:pathLst>
            </a:custGeom>
            <a:solidFill>
              <a:srgbClr val="ECB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5948" y="2211679"/>
              <a:ext cx="5831840" cy="5868035"/>
            </a:xfrm>
            <a:custGeom>
              <a:avLst/>
              <a:gdLst/>
              <a:ahLst/>
              <a:cxnLst/>
              <a:rect l="l" t="t" r="r" b="b"/>
              <a:pathLst>
                <a:path w="5831840" h="5868034">
                  <a:moveTo>
                    <a:pt x="0" y="0"/>
                  </a:moveTo>
                  <a:lnTo>
                    <a:pt x="5831664" y="0"/>
                  </a:lnTo>
                  <a:lnTo>
                    <a:pt x="5831664" y="5867608"/>
                  </a:lnTo>
                  <a:lnTo>
                    <a:pt x="0" y="586760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773" y="5127104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7626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2221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3030" y="2200188"/>
              <a:ext cx="0" cy="5865495"/>
            </a:xfrm>
            <a:custGeom>
              <a:avLst/>
              <a:gdLst/>
              <a:ahLst/>
              <a:cxnLst/>
              <a:rect l="l" t="t" r="r" b="b"/>
              <a:pathLst>
                <a:path h="5865495">
                  <a:moveTo>
                    <a:pt x="0" y="58654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6859" y="3682452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859" y="6537464"/>
              <a:ext cx="5818505" cy="0"/>
            </a:xfrm>
            <a:custGeom>
              <a:avLst/>
              <a:gdLst/>
              <a:ahLst/>
              <a:cxnLst/>
              <a:rect l="l" t="t" r="r" b="b"/>
              <a:pathLst>
                <a:path w="5818505">
                  <a:moveTo>
                    <a:pt x="0" y="0"/>
                  </a:moveTo>
                  <a:lnTo>
                    <a:pt x="5818350" y="0"/>
                  </a:lnTo>
                </a:path>
              </a:pathLst>
            </a:custGeom>
            <a:ln w="25400">
              <a:solidFill>
                <a:srgbClr val="53585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2760269"/>
              <a:ext cx="201966" cy="2018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2760269"/>
              <a:ext cx="201966" cy="2018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2760269"/>
              <a:ext cx="201966" cy="2018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2760269"/>
              <a:ext cx="201966" cy="2018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4241746"/>
              <a:ext cx="201966" cy="201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4241746"/>
              <a:ext cx="201966" cy="201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4241746"/>
              <a:ext cx="201966" cy="2018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4241746"/>
              <a:ext cx="201966" cy="2018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5723224"/>
              <a:ext cx="201966" cy="2018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5723224"/>
              <a:ext cx="201966" cy="2018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5723224"/>
              <a:ext cx="201966" cy="201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5723224"/>
              <a:ext cx="201966" cy="2018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820" y="7204699"/>
              <a:ext cx="201966" cy="2018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004" y="7204699"/>
              <a:ext cx="201966" cy="2018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0188" y="7204699"/>
              <a:ext cx="201966" cy="2018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372" y="7204699"/>
              <a:ext cx="201966" cy="2018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99892" y="6074035"/>
              <a:ext cx="809625" cy="0"/>
            </a:xfrm>
            <a:custGeom>
              <a:avLst/>
              <a:gdLst/>
              <a:ahLst/>
              <a:cxnLst/>
              <a:rect l="l" t="t" r="r" b="b"/>
              <a:pathLst>
                <a:path w="809625">
                  <a:moveTo>
                    <a:pt x="0" y="4"/>
                  </a:moveTo>
                  <a:lnTo>
                    <a:pt x="12700" y="4"/>
                  </a:lnTo>
                  <a:lnTo>
                    <a:pt x="796736" y="1"/>
                  </a:lnTo>
                  <a:lnTo>
                    <a:pt x="80946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1142" y="6013081"/>
              <a:ext cx="967105" cy="121920"/>
            </a:xfrm>
            <a:custGeom>
              <a:avLst/>
              <a:gdLst/>
              <a:ahLst/>
              <a:cxnLst/>
              <a:rect l="l" t="t" r="r" b="b"/>
              <a:pathLst>
                <a:path w="96710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91440" y="60960"/>
                  </a:lnTo>
                  <a:lnTo>
                    <a:pt x="121920" y="0"/>
                  </a:lnTo>
                  <a:close/>
                </a:path>
                <a:path w="967105" h="121920">
                  <a:moveTo>
                    <a:pt x="966939" y="60960"/>
                  </a:moveTo>
                  <a:lnTo>
                    <a:pt x="845032" y="0"/>
                  </a:lnTo>
                  <a:lnTo>
                    <a:pt x="875499" y="60960"/>
                  </a:lnTo>
                  <a:lnTo>
                    <a:pt x="845019" y="121920"/>
                  </a:lnTo>
                  <a:lnTo>
                    <a:pt x="966939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3964" y="4932834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0"/>
                  </a:moveTo>
                  <a:lnTo>
                    <a:pt x="0" y="12699"/>
                  </a:lnTo>
                  <a:lnTo>
                    <a:pt x="2" y="804572"/>
                  </a:lnTo>
                  <a:lnTo>
                    <a:pt x="4" y="81729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2995" y="4854104"/>
              <a:ext cx="122555" cy="975360"/>
            </a:xfrm>
            <a:custGeom>
              <a:avLst/>
              <a:gdLst/>
              <a:ahLst/>
              <a:cxnLst/>
              <a:rect l="l" t="t" r="r" b="b"/>
              <a:pathLst>
                <a:path w="122555" h="97536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60960" y="91440"/>
                  </a:lnTo>
                  <a:lnTo>
                    <a:pt x="121920" y="121920"/>
                  </a:lnTo>
                  <a:close/>
                </a:path>
                <a:path w="122555" h="975360">
                  <a:moveTo>
                    <a:pt x="121932" y="852855"/>
                  </a:moveTo>
                  <a:lnTo>
                    <a:pt x="60972" y="883335"/>
                  </a:lnTo>
                  <a:lnTo>
                    <a:pt x="12" y="852855"/>
                  </a:lnTo>
                  <a:lnTo>
                    <a:pt x="60960" y="974775"/>
                  </a:lnTo>
                  <a:lnTo>
                    <a:pt x="121932" y="852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70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Bilinear</a:t>
            </a:r>
            <a:r>
              <a:rPr sz="4800" spc="-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sp>
        <p:nvSpPr>
          <p:cNvPr id="33" name="object 33"/>
          <p:cNvSpPr txBox="1"/>
          <p:nvPr/>
        </p:nvSpPr>
        <p:spPr>
          <a:xfrm>
            <a:off x="524949" y="3588704"/>
            <a:ext cx="2971800" cy="287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>
              <a:lnSpc>
                <a:spcPts val="5100"/>
              </a:lnSpc>
              <a:tabLst>
                <a:tab pos="2170430" algn="l"/>
              </a:tabLst>
            </a:pPr>
            <a:r>
              <a:rPr sz="6900" spc="135" baseline="9057" dirty="0">
                <a:latin typeface="Cambria"/>
                <a:cs typeface="Cambria"/>
              </a:rPr>
              <a:t>u</a:t>
            </a:r>
            <a:r>
              <a:rPr sz="3200" spc="155" dirty="0">
                <a:latin typeface="Trebuchet MS"/>
                <a:cs typeface="Trebuchet MS"/>
              </a:rPr>
              <a:t>01	</a:t>
            </a:r>
            <a:r>
              <a:rPr sz="6900" spc="135" baseline="8454" dirty="0">
                <a:latin typeface="Cambria"/>
                <a:cs typeface="Cambria"/>
              </a:rPr>
              <a:t>u</a:t>
            </a:r>
            <a:r>
              <a:rPr sz="3200" spc="155" dirty="0">
                <a:latin typeface="Trebuchet MS"/>
                <a:cs typeface="Trebuchet MS"/>
              </a:rPr>
              <a:t>11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4600" spc="-60" dirty="0">
                <a:latin typeface="Lucida Sans Unicode"/>
                <a:cs typeface="Lucida Sans Unicode"/>
              </a:rPr>
              <a:t>t</a:t>
            </a:r>
            <a:endParaRPr sz="4600">
              <a:latin typeface="Lucida Sans Unicode"/>
              <a:cs typeface="Lucida Sans Unicode"/>
            </a:endParaRPr>
          </a:p>
          <a:p>
            <a:pPr marL="191770">
              <a:lnSpc>
                <a:spcPct val="100000"/>
              </a:lnSpc>
              <a:spcBef>
                <a:spcPts val="915"/>
              </a:spcBef>
              <a:tabLst>
                <a:tab pos="2161540" algn="l"/>
              </a:tabLst>
            </a:pPr>
            <a:r>
              <a:rPr sz="6900" spc="135" baseline="8454" dirty="0">
                <a:latin typeface="Cambria"/>
                <a:cs typeface="Cambria"/>
              </a:rPr>
              <a:t>u</a:t>
            </a:r>
            <a:r>
              <a:rPr sz="3200" spc="155" dirty="0">
                <a:latin typeface="Trebuchet MS"/>
                <a:cs typeface="Trebuchet MS"/>
              </a:rPr>
              <a:t>00	</a:t>
            </a:r>
            <a:r>
              <a:rPr sz="6900" spc="135" baseline="6642" dirty="0">
                <a:latin typeface="Cambria"/>
                <a:cs typeface="Cambria"/>
              </a:rPr>
              <a:t>u</a:t>
            </a:r>
            <a:r>
              <a:rPr sz="4800" spc="232" baseline="-2604" dirty="0">
                <a:latin typeface="Trebuchet MS"/>
                <a:cs typeface="Trebuchet MS"/>
              </a:rPr>
              <a:t>10</a:t>
            </a:r>
            <a:endParaRPr sz="4800" baseline="-2604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4872" y="2033410"/>
            <a:ext cx="6278880" cy="6282055"/>
            <a:chOff x="504872" y="2033410"/>
            <a:chExt cx="6278880" cy="6282055"/>
          </a:xfrm>
        </p:grpSpPr>
        <p:sp>
          <p:nvSpPr>
            <p:cNvPr id="35" name="object 35"/>
            <p:cNvSpPr/>
            <p:nvPr/>
          </p:nvSpPr>
          <p:spPr>
            <a:xfrm>
              <a:off x="2914285" y="4437057"/>
              <a:ext cx="0" cy="1351280"/>
            </a:xfrm>
            <a:custGeom>
              <a:avLst/>
              <a:gdLst/>
              <a:ahLst/>
              <a:cxnLst/>
              <a:rect l="l" t="t" r="r" b="b"/>
              <a:pathLst>
                <a:path h="1351279">
                  <a:moveTo>
                    <a:pt x="0" y="0"/>
                  </a:moveTo>
                  <a:lnTo>
                    <a:pt x="0" y="1351176"/>
                  </a:lnTo>
                </a:path>
              </a:pathLst>
            </a:custGeom>
            <a:ln w="25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44770" y="4464150"/>
              <a:ext cx="0" cy="1351280"/>
            </a:xfrm>
            <a:custGeom>
              <a:avLst/>
              <a:gdLst/>
              <a:ahLst/>
              <a:cxnLst/>
              <a:rect l="l" t="t" r="r" b="b"/>
              <a:pathLst>
                <a:path h="1351279">
                  <a:moveTo>
                    <a:pt x="0" y="0"/>
                  </a:moveTo>
                  <a:lnTo>
                    <a:pt x="0" y="1351176"/>
                  </a:lnTo>
                </a:path>
              </a:pathLst>
            </a:custGeom>
            <a:ln w="25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14668" y="4876800"/>
              <a:ext cx="1323340" cy="0"/>
            </a:xfrm>
            <a:custGeom>
              <a:avLst/>
              <a:gdLst/>
              <a:ahLst/>
              <a:cxnLst/>
              <a:rect l="l" t="t" r="r" b="b"/>
              <a:pathLst>
                <a:path w="1323339">
                  <a:moveTo>
                    <a:pt x="1323273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7182" y="4437057"/>
              <a:ext cx="0" cy="1351280"/>
            </a:xfrm>
            <a:custGeom>
              <a:avLst/>
              <a:gdLst/>
              <a:ahLst/>
              <a:cxnLst/>
              <a:rect l="l" t="t" r="r" b="b"/>
              <a:pathLst>
                <a:path h="1351279">
                  <a:moveTo>
                    <a:pt x="0" y="0"/>
                  </a:moveTo>
                  <a:lnTo>
                    <a:pt x="0" y="51968"/>
                  </a:lnTo>
                  <a:lnTo>
                    <a:pt x="0" y="103936"/>
                  </a:lnTo>
                  <a:lnTo>
                    <a:pt x="0" y="155905"/>
                  </a:lnTo>
                  <a:lnTo>
                    <a:pt x="0" y="207873"/>
                  </a:lnTo>
                  <a:lnTo>
                    <a:pt x="0" y="259841"/>
                  </a:lnTo>
                  <a:lnTo>
                    <a:pt x="0" y="311810"/>
                  </a:lnTo>
                  <a:lnTo>
                    <a:pt x="0" y="363778"/>
                  </a:lnTo>
                  <a:lnTo>
                    <a:pt x="0" y="415746"/>
                  </a:lnTo>
                  <a:lnTo>
                    <a:pt x="0" y="467715"/>
                  </a:lnTo>
                  <a:lnTo>
                    <a:pt x="0" y="519683"/>
                  </a:lnTo>
                  <a:lnTo>
                    <a:pt x="0" y="571651"/>
                  </a:lnTo>
                  <a:lnTo>
                    <a:pt x="0" y="623620"/>
                  </a:lnTo>
                  <a:lnTo>
                    <a:pt x="0" y="675588"/>
                  </a:lnTo>
                  <a:lnTo>
                    <a:pt x="0" y="727556"/>
                  </a:lnTo>
                  <a:lnTo>
                    <a:pt x="0" y="779525"/>
                  </a:lnTo>
                  <a:lnTo>
                    <a:pt x="0" y="831493"/>
                  </a:lnTo>
                  <a:lnTo>
                    <a:pt x="0" y="883461"/>
                  </a:lnTo>
                  <a:lnTo>
                    <a:pt x="0" y="935430"/>
                  </a:lnTo>
                  <a:lnTo>
                    <a:pt x="0" y="987398"/>
                  </a:lnTo>
                  <a:lnTo>
                    <a:pt x="0" y="1039366"/>
                  </a:lnTo>
                  <a:lnTo>
                    <a:pt x="0" y="1091335"/>
                  </a:lnTo>
                  <a:lnTo>
                    <a:pt x="0" y="1143303"/>
                  </a:lnTo>
                  <a:lnTo>
                    <a:pt x="0" y="1195271"/>
                  </a:lnTo>
                  <a:lnTo>
                    <a:pt x="0" y="1247240"/>
                  </a:lnTo>
                  <a:lnTo>
                    <a:pt x="0" y="1299208"/>
                  </a:lnTo>
                  <a:lnTo>
                    <a:pt x="0" y="1351176"/>
                  </a:lnTo>
                </a:path>
              </a:pathLst>
            </a:custGeom>
            <a:ln w="25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63914" y="47456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43183" y="0"/>
                  </a:moveTo>
                  <a:lnTo>
                    <a:pt x="100827" y="5034"/>
                  </a:lnTo>
                  <a:lnTo>
                    <a:pt x="62352" y="22505"/>
                  </a:lnTo>
                  <a:lnTo>
                    <a:pt x="30686" y="51083"/>
                  </a:lnTo>
                  <a:lnTo>
                    <a:pt x="8756" y="89438"/>
                  </a:lnTo>
                  <a:lnTo>
                    <a:pt x="0" y="132733"/>
                  </a:lnTo>
                  <a:lnTo>
                    <a:pt x="5015" y="175068"/>
                  </a:lnTo>
                  <a:lnTo>
                    <a:pt x="22474" y="213517"/>
                  </a:lnTo>
                  <a:lnTo>
                    <a:pt x="51048" y="245154"/>
                  </a:lnTo>
                  <a:lnTo>
                    <a:pt x="89409" y="267055"/>
                  </a:lnTo>
                  <a:lnTo>
                    <a:pt x="132719" y="275785"/>
                  </a:lnTo>
                  <a:lnTo>
                    <a:pt x="175075" y="270751"/>
                  </a:lnTo>
                  <a:lnTo>
                    <a:pt x="213550" y="253280"/>
                  </a:lnTo>
                  <a:lnTo>
                    <a:pt x="245216" y="224703"/>
                  </a:lnTo>
                  <a:lnTo>
                    <a:pt x="267146" y="186348"/>
                  </a:lnTo>
                  <a:lnTo>
                    <a:pt x="275902" y="143052"/>
                  </a:lnTo>
                  <a:lnTo>
                    <a:pt x="270887" y="100717"/>
                  </a:lnTo>
                  <a:lnTo>
                    <a:pt x="253428" y="62268"/>
                  </a:lnTo>
                  <a:lnTo>
                    <a:pt x="224854" y="30631"/>
                  </a:lnTo>
                  <a:lnTo>
                    <a:pt x="186493" y="8730"/>
                  </a:lnTo>
                  <a:lnTo>
                    <a:pt x="143183" y="0"/>
                  </a:lnTo>
                  <a:close/>
                </a:path>
              </a:pathLst>
            </a:custGeom>
            <a:solidFill>
              <a:srgbClr val="E32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63914" y="47456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86493" y="8730"/>
                  </a:moveTo>
                  <a:lnTo>
                    <a:pt x="224854" y="30631"/>
                  </a:lnTo>
                  <a:lnTo>
                    <a:pt x="253428" y="62268"/>
                  </a:lnTo>
                  <a:lnTo>
                    <a:pt x="270887" y="100717"/>
                  </a:lnTo>
                  <a:lnTo>
                    <a:pt x="275902" y="143052"/>
                  </a:lnTo>
                  <a:lnTo>
                    <a:pt x="267145" y="186347"/>
                  </a:lnTo>
                  <a:lnTo>
                    <a:pt x="245216" y="224702"/>
                  </a:lnTo>
                  <a:lnTo>
                    <a:pt x="213550" y="253280"/>
                  </a:lnTo>
                  <a:lnTo>
                    <a:pt x="175075" y="270750"/>
                  </a:lnTo>
                  <a:lnTo>
                    <a:pt x="132719" y="275785"/>
                  </a:lnTo>
                  <a:lnTo>
                    <a:pt x="89408" y="267054"/>
                  </a:lnTo>
                  <a:lnTo>
                    <a:pt x="51048" y="245154"/>
                  </a:lnTo>
                  <a:lnTo>
                    <a:pt x="22474" y="213516"/>
                  </a:lnTo>
                  <a:lnTo>
                    <a:pt x="5015" y="175067"/>
                  </a:lnTo>
                  <a:lnTo>
                    <a:pt x="0" y="132732"/>
                  </a:lnTo>
                  <a:lnTo>
                    <a:pt x="8756" y="89437"/>
                  </a:lnTo>
                  <a:lnTo>
                    <a:pt x="30686" y="51082"/>
                  </a:lnTo>
                  <a:lnTo>
                    <a:pt x="62352" y="22505"/>
                  </a:lnTo>
                  <a:lnTo>
                    <a:pt x="100827" y="5034"/>
                  </a:lnTo>
                  <a:lnTo>
                    <a:pt x="143183" y="0"/>
                  </a:lnTo>
                  <a:lnTo>
                    <a:pt x="186493" y="873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872" y="2033410"/>
              <a:ext cx="6278880" cy="6282055"/>
            </a:xfrm>
            <a:custGeom>
              <a:avLst/>
              <a:gdLst/>
              <a:ahLst/>
              <a:cxnLst/>
              <a:rect l="l" t="t" r="r" b="b"/>
              <a:pathLst>
                <a:path w="6278880" h="6282055">
                  <a:moveTo>
                    <a:pt x="6278739" y="0"/>
                  </a:moveTo>
                  <a:lnTo>
                    <a:pt x="0" y="0"/>
                  </a:lnTo>
                  <a:lnTo>
                    <a:pt x="0" y="6281914"/>
                  </a:lnTo>
                  <a:lnTo>
                    <a:pt x="6278739" y="6281914"/>
                  </a:lnTo>
                  <a:lnTo>
                    <a:pt x="6278739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6200" y="5727936"/>
              <a:ext cx="201966" cy="201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6200" y="4259355"/>
              <a:ext cx="201966" cy="20187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311316" y="8165473"/>
            <a:ext cx="51308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550" spc="95" dirty="0">
                <a:latin typeface="Cambria"/>
                <a:cs typeface="Cambria"/>
              </a:rPr>
              <a:t>u</a:t>
            </a:r>
            <a:r>
              <a:rPr sz="3675" spc="142" baseline="-12471" dirty="0">
                <a:latin typeface="Trebuchet MS"/>
                <a:cs typeface="Trebuchet MS"/>
              </a:rPr>
              <a:t>0</a:t>
            </a:r>
            <a:endParaRPr sz="3675" baseline="-12471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60809" y="1382759"/>
            <a:ext cx="48768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550" spc="95" dirty="0">
                <a:latin typeface="Cambria"/>
                <a:cs typeface="Cambria"/>
              </a:rPr>
              <a:t>u</a:t>
            </a:r>
            <a:r>
              <a:rPr sz="3675" spc="142" baseline="-12471" dirty="0">
                <a:latin typeface="Trebuchet MS"/>
                <a:cs typeface="Trebuchet MS"/>
              </a:rPr>
              <a:t>1</a:t>
            </a:r>
            <a:endParaRPr sz="3675" baseline="-12471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98541" y="2031893"/>
            <a:ext cx="1164590" cy="6195695"/>
            <a:chOff x="1598541" y="2031893"/>
            <a:chExt cx="1164590" cy="6195695"/>
          </a:xfrm>
        </p:grpSpPr>
        <p:sp>
          <p:nvSpPr>
            <p:cNvPr id="48" name="object 48"/>
            <p:cNvSpPr/>
            <p:nvPr/>
          </p:nvSpPr>
          <p:spPr>
            <a:xfrm>
              <a:off x="2486996" y="2031893"/>
              <a:ext cx="0" cy="1882139"/>
            </a:xfrm>
            <a:custGeom>
              <a:avLst/>
              <a:gdLst/>
              <a:ahLst/>
              <a:cxnLst/>
              <a:rect l="l" t="t" r="r" b="b"/>
              <a:pathLst>
                <a:path h="1882139">
                  <a:moveTo>
                    <a:pt x="0" y="0"/>
                  </a:moveTo>
                  <a:lnTo>
                    <a:pt x="0" y="1882113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57456" y="3882257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259080" y="0"/>
                  </a:moveTo>
                  <a:lnTo>
                    <a:pt x="0" y="0"/>
                  </a:lnTo>
                  <a:lnTo>
                    <a:pt x="129540" y="25908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86996" y="6355511"/>
              <a:ext cx="0" cy="1871980"/>
            </a:xfrm>
            <a:custGeom>
              <a:avLst/>
              <a:gdLst/>
              <a:ahLst/>
              <a:cxnLst/>
              <a:rect l="l" t="t" r="r" b="b"/>
              <a:pathLst>
                <a:path h="1871979">
                  <a:moveTo>
                    <a:pt x="0" y="0"/>
                  </a:moveTo>
                  <a:lnTo>
                    <a:pt x="0" y="1871945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57456" y="6128181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40" y="0"/>
                  </a:moveTo>
                  <a:lnTo>
                    <a:pt x="0" y="259080"/>
                  </a:lnTo>
                  <a:lnTo>
                    <a:pt x="259080" y="25908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07572" y="5828872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1155529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98541" y="4360291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1155529" y="0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17EFA65-6D30-0A63-4063-D3A453819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151" y="2393378"/>
            <a:ext cx="587692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70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/>
              <a:t>Bilinear</a:t>
            </a:r>
            <a:r>
              <a:rPr sz="4800" spc="-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F01C5CC-3E1E-1AD9-B071-C24F3A0F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2" y="1185862"/>
            <a:ext cx="12144375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171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/>
              <a:t>Texture</a:t>
            </a:r>
            <a:r>
              <a:rPr sz="4800" spc="45" dirty="0"/>
              <a:t> </a:t>
            </a:r>
            <a:r>
              <a:rPr sz="4800" spc="60" dirty="0"/>
              <a:t>Magnification</a:t>
            </a:r>
            <a:r>
              <a:rPr sz="4800" spc="45" dirty="0"/>
              <a:t> </a:t>
            </a:r>
            <a:r>
              <a:rPr sz="4800" dirty="0"/>
              <a:t>-</a:t>
            </a:r>
            <a:r>
              <a:rPr sz="4800" spc="45" dirty="0"/>
              <a:t> </a:t>
            </a:r>
            <a:r>
              <a:rPr sz="4800" spc="-245" dirty="0"/>
              <a:t>Easy</a:t>
            </a:r>
            <a:r>
              <a:rPr sz="4800" spc="45" dirty="0"/>
              <a:t> </a:t>
            </a:r>
            <a:r>
              <a:rPr sz="4800" spc="-160" dirty="0"/>
              <a:t>Case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0400" y="1943100"/>
            <a:ext cx="10345420" cy="1076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80"/>
              </a:spcBef>
            </a:pPr>
            <a:r>
              <a:rPr sz="3400" spc="-20" dirty="0">
                <a:latin typeface="Microsoft Sans Serif"/>
                <a:cs typeface="Microsoft Sans Serif"/>
              </a:rPr>
              <a:t>Bilinear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interpolation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usually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gives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70" dirty="0">
                <a:latin typeface="Microsoft Sans Serif"/>
                <a:cs typeface="Microsoft Sans Serif"/>
              </a:rPr>
              <a:t>pretty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155" dirty="0">
                <a:latin typeface="Microsoft Sans Serif"/>
                <a:cs typeface="Microsoft Sans Serif"/>
              </a:rPr>
              <a:t>good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50" dirty="0">
                <a:latin typeface="Microsoft Sans Serif"/>
                <a:cs typeface="Microsoft Sans Serif"/>
              </a:rPr>
              <a:t>results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25" dirty="0">
                <a:latin typeface="Microsoft Sans Serif"/>
                <a:cs typeface="Microsoft Sans Serif"/>
              </a:rPr>
              <a:t>at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25" dirty="0">
                <a:latin typeface="Microsoft Sans Serif"/>
                <a:cs typeface="Microsoft Sans Serif"/>
              </a:rPr>
              <a:t>reasonable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costs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0" y="7848600"/>
            <a:ext cx="16167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65" dirty="0">
                <a:latin typeface="Arial"/>
                <a:cs typeface="Arial"/>
              </a:rPr>
              <a:t>Nea</a:t>
            </a:r>
            <a:r>
              <a:rPr sz="3400" b="1" spc="-25" dirty="0">
                <a:latin typeface="Arial"/>
                <a:cs typeface="Arial"/>
              </a:rPr>
              <a:t>r</a:t>
            </a:r>
            <a:r>
              <a:rPr sz="3400" b="1" spc="-45" dirty="0">
                <a:latin typeface="Arial"/>
                <a:cs typeface="Arial"/>
              </a:rPr>
              <a:t>est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1383" y="3946272"/>
            <a:ext cx="3696153" cy="3696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4322" y="3946272"/>
            <a:ext cx="3696154" cy="369615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27700" y="7848600"/>
            <a:ext cx="15386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75" dirty="0">
                <a:solidFill>
                  <a:srgbClr val="EE220C"/>
                </a:solidFill>
                <a:latin typeface="Arial"/>
                <a:cs typeface="Arial"/>
              </a:rPr>
              <a:t>Bilinear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262" y="3946272"/>
            <a:ext cx="3696153" cy="369615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740900" y="7848600"/>
            <a:ext cx="14662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35" dirty="0">
                <a:latin typeface="Arial"/>
                <a:cs typeface="Arial"/>
              </a:rPr>
              <a:t>Bicubic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pc="-110" dirty="0"/>
              <a:t>Texture</a:t>
            </a:r>
            <a:r>
              <a:rPr spc="55" dirty="0"/>
              <a:t> </a:t>
            </a:r>
            <a:r>
              <a:rPr spc="70" dirty="0"/>
              <a:t>Magnification</a:t>
            </a:r>
            <a:r>
              <a:rPr spc="55" dirty="0"/>
              <a:t> </a:t>
            </a:r>
            <a:r>
              <a:rPr b="1" spc="-65" dirty="0">
                <a:latin typeface="Arial"/>
                <a:cs typeface="Arial"/>
              </a:rPr>
              <a:t>(hard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215" dirty="0">
                <a:latin typeface="Arial"/>
                <a:cs typeface="Arial"/>
              </a:rPr>
              <a:t>case)</a:t>
            </a:r>
          </a:p>
          <a:p>
            <a:pPr marR="1270" algn="ctr">
              <a:lnSpc>
                <a:spcPct val="100000"/>
              </a:lnSpc>
              <a:spcBef>
                <a:spcPts val="880"/>
              </a:spcBef>
            </a:pPr>
            <a:r>
              <a:rPr sz="4200" spc="-50" dirty="0"/>
              <a:t>(What</a:t>
            </a:r>
            <a:r>
              <a:rPr sz="4200" spc="45" dirty="0"/>
              <a:t> </a:t>
            </a:r>
            <a:r>
              <a:rPr sz="4200" spc="60" dirty="0"/>
              <a:t>if</a:t>
            </a:r>
            <a:r>
              <a:rPr sz="4200" spc="45" dirty="0"/>
              <a:t> </a:t>
            </a:r>
            <a:r>
              <a:rPr sz="4200" spc="75" dirty="0"/>
              <a:t>the</a:t>
            </a:r>
            <a:r>
              <a:rPr sz="4200" spc="45" dirty="0"/>
              <a:t> </a:t>
            </a:r>
            <a:r>
              <a:rPr sz="4200" spc="40" dirty="0"/>
              <a:t>texture</a:t>
            </a:r>
            <a:r>
              <a:rPr sz="4200" spc="50" dirty="0"/>
              <a:t> </a:t>
            </a:r>
            <a:r>
              <a:rPr sz="4200" spc="-135" dirty="0"/>
              <a:t>is</a:t>
            </a:r>
            <a:r>
              <a:rPr sz="4200" spc="45" dirty="0"/>
              <a:t> </a:t>
            </a:r>
            <a:r>
              <a:rPr sz="4200" spc="175" dirty="0"/>
              <a:t>too</a:t>
            </a:r>
            <a:r>
              <a:rPr sz="4200" spc="45" dirty="0"/>
              <a:t> </a:t>
            </a:r>
            <a:r>
              <a:rPr sz="4200" spc="-85" dirty="0"/>
              <a:t>large?)</a:t>
            </a:r>
            <a:endParaRPr sz="4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172" y="1938629"/>
            <a:ext cx="5644445" cy="56444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789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Point</a:t>
            </a:r>
            <a:r>
              <a:rPr sz="4800" spc="45" dirty="0"/>
              <a:t> </a:t>
            </a:r>
            <a:r>
              <a:rPr sz="4800" dirty="0"/>
              <a:t>Sampling</a:t>
            </a:r>
            <a:r>
              <a:rPr sz="4800" spc="45" dirty="0"/>
              <a:t> </a:t>
            </a:r>
            <a:r>
              <a:rPr sz="4800" spc="-125" dirty="0"/>
              <a:t>Textures</a:t>
            </a:r>
            <a:r>
              <a:rPr sz="4800" spc="50" dirty="0"/>
              <a:t> </a:t>
            </a:r>
            <a:r>
              <a:rPr sz="4800" spc="1985" dirty="0"/>
              <a:t>—</a:t>
            </a:r>
            <a:r>
              <a:rPr sz="4800" spc="45" dirty="0"/>
              <a:t> </a:t>
            </a:r>
            <a:r>
              <a:rPr sz="4800" spc="5" dirty="0"/>
              <a:t>Problem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48" y="1938629"/>
            <a:ext cx="5644445" cy="56444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53482" y="6349012"/>
            <a:ext cx="998219" cy="4152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04"/>
              </a:spcBef>
            </a:pPr>
            <a:r>
              <a:rPr sz="2000" b="1" spc="-40" dirty="0">
                <a:latin typeface="Arial"/>
                <a:cs typeface="Arial"/>
              </a:rPr>
              <a:t>Jaggies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9157241" y="2971377"/>
            <a:ext cx="790575" cy="4152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0"/>
              </a:spcBef>
            </a:pPr>
            <a:r>
              <a:rPr sz="2000" b="1" spc="40" dirty="0">
                <a:latin typeface="Arial"/>
                <a:cs typeface="Arial"/>
              </a:rPr>
              <a:t>Moire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6800" y="7835900"/>
            <a:ext cx="1737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Point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sampled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7500" y="7835900"/>
            <a:ext cx="1234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Refe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ence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451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Screen</a:t>
            </a:r>
            <a:r>
              <a:rPr sz="4800" spc="45" dirty="0"/>
              <a:t> </a:t>
            </a:r>
            <a:r>
              <a:rPr sz="4800" spc="-85" dirty="0"/>
              <a:t>Pixel</a:t>
            </a:r>
            <a:r>
              <a:rPr sz="4800" spc="45" dirty="0"/>
              <a:t> </a:t>
            </a:r>
            <a:r>
              <a:rPr sz="4800" spc="245" dirty="0"/>
              <a:t>“Footprint”</a:t>
            </a:r>
            <a:r>
              <a:rPr sz="4800" spc="45" dirty="0"/>
              <a:t> </a:t>
            </a:r>
            <a:r>
              <a:rPr sz="4800" spc="25" dirty="0"/>
              <a:t>in</a:t>
            </a:r>
            <a:r>
              <a:rPr sz="4800" spc="45" dirty="0"/>
              <a:t> </a:t>
            </a:r>
            <a:r>
              <a:rPr sz="4800" spc="-95" dirty="0"/>
              <a:t>Texture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33933" y="1755008"/>
            <a:ext cx="11537315" cy="5777865"/>
            <a:chOff x="733933" y="1755008"/>
            <a:chExt cx="11537315" cy="5777865"/>
          </a:xfrm>
        </p:grpSpPr>
        <p:sp>
          <p:nvSpPr>
            <p:cNvPr id="4" name="object 4"/>
            <p:cNvSpPr/>
            <p:nvPr/>
          </p:nvSpPr>
          <p:spPr>
            <a:xfrm>
              <a:off x="1563230" y="2873133"/>
              <a:ext cx="10481945" cy="3044825"/>
            </a:xfrm>
            <a:custGeom>
              <a:avLst/>
              <a:gdLst/>
              <a:ahLst/>
              <a:cxnLst/>
              <a:rect l="l" t="t" r="r" b="b"/>
              <a:pathLst>
                <a:path w="10481945" h="3044825">
                  <a:moveTo>
                    <a:pt x="259511" y="1564195"/>
                  </a:moveTo>
                  <a:lnTo>
                    <a:pt x="101396" y="1523568"/>
                  </a:lnTo>
                  <a:lnTo>
                    <a:pt x="0" y="1729917"/>
                  </a:lnTo>
                  <a:lnTo>
                    <a:pt x="158115" y="1770545"/>
                  </a:lnTo>
                  <a:lnTo>
                    <a:pt x="259511" y="1564195"/>
                  </a:lnTo>
                  <a:close/>
                </a:path>
                <a:path w="10481945" h="3044825">
                  <a:moveTo>
                    <a:pt x="1935645" y="1388681"/>
                  </a:moveTo>
                  <a:lnTo>
                    <a:pt x="1481912" y="1272032"/>
                  </a:lnTo>
                  <a:lnTo>
                    <a:pt x="1190917" y="1864245"/>
                  </a:lnTo>
                  <a:lnTo>
                    <a:pt x="1644637" y="1980895"/>
                  </a:lnTo>
                  <a:lnTo>
                    <a:pt x="1935645" y="1388681"/>
                  </a:lnTo>
                  <a:close/>
                </a:path>
                <a:path w="10481945" h="3044825">
                  <a:moveTo>
                    <a:pt x="4105122" y="1152779"/>
                  </a:moveTo>
                  <a:lnTo>
                    <a:pt x="3254095" y="933983"/>
                  </a:lnTo>
                  <a:lnTo>
                    <a:pt x="2708211" y="2044801"/>
                  </a:lnTo>
                  <a:lnTo>
                    <a:pt x="3559276" y="2263597"/>
                  </a:lnTo>
                  <a:lnTo>
                    <a:pt x="4105122" y="1152779"/>
                  </a:lnTo>
                  <a:close/>
                </a:path>
                <a:path w="10481945" h="3044825">
                  <a:moveTo>
                    <a:pt x="7003021" y="788022"/>
                  </a:moveTo>
                  <a:lnTo>
                    <a:pt x="5537593" y="411302"/>
                  </a:lnTo>
                  <a:lnTo>
                    <a:pt x="4597641" y="2324011"/>
                  </a:lnTo>
                  <a:lnTo>
                    <a:pt x="6063107" y="2700731"/>
                  </a:lnTo>
                  <a:lnTo>
                    <a:pt x="7003021" y="788022"/>
                  </a:lnTo>
                  <a:close/>
                </a:path>
                <a:path w="10481945" h="3044825">
                  <a:moveTo>
                    <a:pt x="10481780" y="501002"/>
                  </a:moveTo>
                  <a:lnTo>
                    <a:pt x="8532939" y="0"/>
                  </a:lnTo>
                  <a:lnTo>
                    <a:pt x="7282942" y="2543670"/>
                  </a:lnTo>
                  <a:lnTo>
                    <a:pt x="9231808" y="3044685"/>
                  </a:lnTo>
                  <a:lnTo>
                    <a:pt x="10481780" y="501002"/>
                  </a:lnTo>
                  <a:close/>
                </a:path>
              </a:pathLst>
            </a:custGeom>
            <a:solidFill>
              <a:srgbClr val="CCC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821" y="1763896"/>
              <a:ext cx="11519535" cy="5760085"/>
            </a:xfrm>
            <a:custGeom>
              <a:avLst/>
              <a:gdLst/>
              <a:ahLst/>
              <a:cxnLst/>
              <a:rect l="l" t="t" r="r" b="b"/>
              <a:pathLst>
                <a:path w="11519535" h="5760084">
                  <a:moveTo>
                    <a:pt x="0" y="5759577"/>
                  </a:moveTo>
                  <a:lnTo>
                    <a:pt x="11519155" y="5759577"/>
                  </a:lnTo>
                  <a:lnTo>
                    <a:pt x="11519155" y="0"/>
                  </a:lnTo>
                  <a:lnTo>
                    <a:pt x="0" y="0"/>
                  </a:lnTo>
                  <a:lnTo>
                    <a:pt x="0" y="5759577"/>
                  </a:lnTo>
                  <a:close/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821" y="6803520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821" y="6083573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2821" y="5363625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821" y="4643678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821" y="3923731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821" y="3203784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821" y="2483836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42030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22083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02136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82188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62242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42294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22346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2399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82452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2505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2558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2611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2663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2715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2769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2070533"/>
              <a:ext cx="106658" cy="1066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2790480"/>
              <a:ext cx="106658" cy="1066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3510428"/>
              <a:ext cx="106658" cy="10665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66" y="4230375"/>
              <a:ext cx="106658" cy="1066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66" y="4950322"/>
              <a:ext cx="106658" cy="1066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5670270"/>
              <a:ext cx="106658" cy="1066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6390217"/>
              <a:ext cx="106658" cy="1066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7110164"/>
              <a:ext cx="106658" cy="1066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2070533"/>
              <a:ext cx="106658" cy="1066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2790480"/>
              <a:ext cx="106658" cy="1066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3510428"/>
              <a:ext cx="106658" cy="1066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9413" y="4230375"/>
              <a:ext cx="106658" cy="1066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9413" y="4950322"/>
              <a:ext cx="106658" cy="1066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5670270"/>
              <a:ext cx="106658" cy="10665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7110164"/>
              <a:ext cx="106658" cy="10665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6390217"/>
              <a:ext cx="106658" cy="1066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2790480"/>
              <a:ext cx="106659" cy="1066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2070533"/>
              <a:ext cx="106659" cy="1066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9359" y="4230375"/>
              <a:ext cx="106659" cy="10665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3510428"/>
              <a:ext cx="106659" cy="10665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9359" y="4950322"/>
              <a:ext cx="106659" cy="1066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5670270"/>
              <a:ext cx="106659" cy="10665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6390217"/>
              <a:ext cx="106659" cy="1066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7110164"/>
              <a:ext cx="106659" cy="1066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2070533"/>
              <a:ext cx="106658" cy="10665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2790480"/>
              <a:ext cx="106658" cy="1066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3510428"/>
              <a:ext cx="106658" cy="10665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9307" y="4230375"/>
              <a:ext cx="106658" cy="10665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9307" y="4950322"/>
              <a:ext cx="106658" cy="1066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5670270"/>
              <a:ext cx="106658" cy="10665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6390217"/>
              <a:ext cx="106658" cy="10665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7110164"/>
              <a:ext cx="106658" cy="10665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2070533"/>
              <a:ext cx="106658" cy="10665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2790480"/>
              <a:ext cx="106658" cy="10665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3510428"/>
              <a:ext cx="106658" cy="1066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255" y="4230375"/>
              <a:ext cx="106658" cy="10665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255" y="4950322"/>
              <a:ext cx="106658" cy="10665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5670270"/>
              <a:ext cx="106658" cy="1066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6390217"/>
              <a:ext cx="106658" cy="10665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7110164"/>
              <a:ext cx="106658" cy="10665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2070533"/>
              <a:ext cx="106659" cy="10665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2790480"/>
              <a:ext cx="106659" cy="1066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3510428"/>
              <a:ext cx="106659" cy="1066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9202" y="4230375"/>
              <a:ext cx="106659" cy="10665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9202" y="4950322"/>
              <a:ext cx="106659" cy="10665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5670270"/>
              <a:ext cx="106659" cy="10665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6390217"/>
              <a:ext cx="106659" cy="10665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7110164"/>
              <a:ext cx="106659" cy="10665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2070533"/>
              <a:ext cx="106658" cy="10665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2790480"/>
              <a:ext cx="106658" cy="10665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3510428"/>
              <a:ext cx="106658" cy="10665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149" y="4230375"/>
              <a:ext cx="106658" cy="10665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149" y="4950322"/>
              <a:ext cx="106658" cy="1066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5670270"/>
              <a:ext cx="106658" cy="10665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6390217"/>
              <a:ext cx="106658" cy="10665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7110164"/>
              <a:ext cx="106658" cy="10665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2070533"/>
              <a:ext cx="106659" cy="10665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2790480"/>
              <a:ext cx="106659" cy="10665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3510428"/>
              <a:ext cx="106659" cy="10665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096" y="4230375"/>
              <a:ext cx="106659" cy="10665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096" y="4950322"/>
              <a:ext cx="106659" cy="10665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5670270"/>
              <a:ext cx="106659" cy="10665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6390217"/>
              <a:ext cx="106659" cy="10665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7110164"/>
              <a:ext cx="106659" cy="10665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2070533"/>
              <a:ext cx="106658" cy="10665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2790480"/>
              <a:ext cx="106658" cy="10665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3510428"/>
              <a:ext cx="106658" cy="10665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043" y="4230375"/>
              <a:ext cx="106658" cy="10665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043" y="4950322"/>
              <a:ext cx="106658" cy="10665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5670270"/>
              <a:ext cx="106658" cy="10665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6390217"/>
              <a:ext cx="106658" cy="10665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7110164"/>
              <a:ext cx="106658" cy="10665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2790480"/>
              <a:ext cx="106658" cy="10665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2070533"/>
              <a:ext cx="106658" cy="10665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8991" y="4230375"/>
              <a:ext cx="106658" cy="10665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3510428"/>
              <a:ext cx="106658" cy="10665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8991" y="4950322"/>
              <a:ext cx="106658" cy="10665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5670270"/>
              <a:ext cx="106658" cy="10665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6390217"/>
              <a:ext cx="106658" cy="10665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7110164"/>
              <a:ext cx="106658" cy="10665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2070533"/>
              <a:ext cx="106659" cy="10665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2790480"/>
              <a:ext cx="106659" cy="106658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938" y="4230375"/>
              <a:ext cx="106659" cy="10665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3510428"/>
              <a:ext cx="106659" cy="10665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938" y="4950322"/>
              <a:ext cx="106659" cy="10665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5670270"/>
              <a:ext cx="106659" cy="106658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6390217"/>
              <a:ext cx="106659" cy="10665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7110164"/>
              <a:ext cx="106659" cy="10665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2070533"/>
              <a:ext cx="106658" cy="106659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2790480"/>
              <a:ext cx="106658" cy="10665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3510428"/>
              <a:ext cx="106658" cy="10665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8886" y="4230375"/>
              <a:ext cx="106658" cy="10665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8886" y="4950322"/>
              <a:ext cx="106658" cy="10665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5670270"/>
              <a:ext cx="106658" cy="106658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6390217"/>
              <a:ext cx="106658" cy="10665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7110164"/>
              <a:ext cx="106658" cy="106658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2070533"/>
              <a:ext cx="106659" cy="10665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2790480"/>
              <a:ext cx="106659" cy="106658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3510428"/>
              <a:ext cx="106659" cy="10665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8832" y="4230375"/>
              <a:ext cx="106659" cy="10665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8832" y="4950322"/>
              <a:ext cx="106659" cy="10665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5670270"/>
              <a:ext cx="106659" cy="106658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6390217"/>
              <a:ext cx="106659" cy="10665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7110164"/>
              <a:ext cx="106659" cy="10665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2070533"/>
              <a:ext cx="106658" cy="10665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2790480"/>
              <a:ext cx="106658" cy="10665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3510428"/>
              <a:ext cx="106658" cy="10665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780" y="4230375"/>
              <a:ext cx="106658" cy="10665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780" y="4950322"/>
              <a:ext cx="106658" cy="10665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5670270"/>
              <a:ext cx="106658" cy="106658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6390217"/>
              <a:ext cx="106658" cy="10665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7110164"/>
              <a:ext cx="106658" cy="106658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2070533"/>
              <a:ext cx="106658" cy="10665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2790480"/>
              <a:ext cx="106658" cy="10665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3510428"/>
              <a:ext cx="106658" cy="106658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8727" y="4230375"/>
              <a:ext cx="106658" cy="10665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8727" y="4950322"/>
              <a:ext cx="106658" cy="106658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5670270"/>
              <a:ext cx="106658" cy="106658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6390217"/>
              <a:ext cx="106658" cy="106659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7110164"/>
              <a:ext cx="106658" cy="10665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2070533"/>
              <a:ext cx="106658" cy="10665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2790480"/>
              <a:ext cx="106658" cy="106658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3510428"/>
              <a:ext cx="106658" cy="106658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8674" y="4230375"/>
              <a:ext cx="106658" cy="10665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8674" y="4950322"/>
              <a:ext cx="106658" cy="106658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5670270"/>
              <a:ext cx="106658" cy="106658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6390217"/>
              <a:ext cx="106658" cy="106659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7110164"/>
              <a:ext cx="106658" cy="106658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1563241" y="4396692"/>
              <a:ext cx="259715" cy="247015"/>
            </a:xfrm>
            <a:custGeom>
              <a:avLst/>
              <a:gdLst/>
              <a:ahLst/>
              <a:cxnLst/>
              <a:rect l="l" t="t" r="r" b="b"/>
              <a:pathLst>
                <a:path w="259714" h="247014">
                  <a:moveTo>
                    <a:pt x="158103" y="246986"/>
                  </a:moveTo>
                  <a:lnTo>
                    <a:pt x="0" y="206349"/>
                  </a:lnTo>
                  <a:lnTo>
                    <a:pt x="101397" y="0"/>
                  </a:lnTo>
                  <a:lnTo>
                    <a:pt x="259500" y="40637"/>
                  </a:lnTo>
                  <a:lnTo>
                    <a:pt x="158103" y="246986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54148" y="4145162"/>
              <a:ext cx="744855" cy="709295"/>
            </a:xfrm>
            <a:custGeom>
              <a:avLst/>
              <a:gdLst/>
              <a:ahLst/>
              <a:cxnLst/>
              <a:rect l="l" t="t" r="r" b="b"/>
              <a:pathLst>
                <a:path w="744854" h="709295">
                  <a:moveTo>
                    <a:pt x="453726" y="708854"/>
                  </a:moveTo>
                  <a:lnTo>
                    <a:pt x="0" y="592205"/>
                  </a:lnTo>
                  <a:lnTo>
                    <a:pt x="291000" y="0"/>
                  </a:lnTo>
                  <a:lnTo>
                    <a:pt x="744727" y="116649"/>
                  </a:lnTo>
                  <a:lnTo>
                    <a:pt x="453726" y="708854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271449" y="3807117"/>
              <a:ext cx="1397000" cy="1329690"/>
            </a:xfrm>
            <a:custGeom>
              <a:avLst/>
              <a:gdLst/>
              <a:ahLst/>
              <a:cxnLst/>
              <a:rect l="l" t="t" r="r" b="b"/>
              <a:pathLst>
                <a:path w="1397000" h="1329689">
                  <a:moveTo>
                    <a:pt x="851066" y="1329609"/>
                  </a:moveTo>
                  <a:lnTo>
                    <a:pt x="0" y="1110816"/>
                  </a:lnTo>
                  <a:lnTo>
                    <a:pt x="545880" y="0"/>
                  </a:lnTo>
                  <a:lnTo>
                    <a:pt x="1396910" y="218792"/>
                  </a:lnTo>
                  <a:lnTo>
                    <a:pt x="851066" y="1329609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160881" y="3284425"/>
              <a:ext cx="2405380" cy="2289810"/>
            </a:xfrm>
            <a:custGeom>
              <a:avLst/>
              <a:gdLst/>
              <a:ahLst/>
              <a:cxnLst/>
              <a:rect l="l" t="t" r="r" b="b"/>
              <a:pathLst>
                <a:path w="2405379" h="2289810">
                  <a:moveTo>
                    <a:pt x="1465457" y="2289432"/>
                  </a:moveTo>
                  <a:lnTo>
                    <a:pt x="0" y="1912713"/>
                  </a:lnTo>
                  <a:lnTo>
                    <a:pt x="939948" y="0"/>
                  </a:lnTo>
                  <a:lnTo>
                    <a:pt x="2405370" y="376719"/>
                  </a:lnTo>
                  <a:lnTo>
                    <a:pt x="1465457" y="2289432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846175" y="2873123"/>
              <a:ext cx="3199130" cy="3044825"/>
            </a:xfrm>
            <a:custGeom>
              <a:avLst/>
              <a:gdLst/>
              <a:ahLst/>
              <a:cxnLst/>
              <a:rect l="l" t="t" r="r" b="b"/>
              <a:pathLst>
                <a:path w="3199129" h="3044825">
                  <a:moveTo>
                    <a:pt x="1948870" y="3044683"/>
                  </a:moveTo>
                  <a:lnTo>
                    <a:pt x="0" y="2543671"/>
                  </a:lnTo>
                  <a:lnTo>
                    <a:pt x="1250006" y="0"/>
                  </a:lnTo>
                  <a:lnTo>
                    <a:pt x="3198841" y="501012"/>
                  </a:lnTo>
                  <a:lnTo>
                    <a:pt x="1948870" y="3044683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78673" y="4390643"/>
              <a:ext cx="8993505" cy="259079"/>
            </a:xfrm>
            <a:custGeom>
              <a:avLst/>
              <a:gdLst/>
              <a:ahLst/>
              <a:cxnLst/>
              <a:rect l="l" t="t" r="r" b="b"/>
              <a:pathLst>
                <a:path w="8993505" h="259079">
                  <a:moveTo>
                    <a:pt x="259080" y="129540"/>
                  </a:moveTo>
                  <a:lnTo>
                    <a:pt x="249593" y="80797"/>
                  </a:lnTo>
                  <a:lnTo>
                    <a:pt x="221132" y="37947"/>
                  </a:lnTo>
                  <a:lnTo>
                    <a:pt x="178282" y="9486"/>
                  </a:lnTo>
                  <a:lnTo>
                    <a:pt x="129540" y="0"/>
                  </a:lnTo>
                  <a:lnTo>
                    <a:pt x="80784" y="9486"/>
                  </a:lnTo>
                  <a:lnTo>
                    <a:pt x="37934" y="37947"/>
                  </a:lnTo>
                  <a:lnTo>
                    <a:pt x="9474" y="80797"/>
                  </a:lnTo>
                  <a:lnTo>
                    <a:pt x="0" y="129540"/>
                  </a:lnTo>
                  <a:lnTo>
                    <a:pt x="9474" y="178295"/>
                  </a:lnTo>
                  <a:lnTo>
                    <a:pt x="37934" y="221145"/>
                  </a:lnTo>
                  <a:lnTo>
                    <a:pt x="80784" y="249593"/>
                  </a:lnTo>
                  <a:lnTo>
                    <a:pt x="129540" y="259080"/>
                  </a:lnTo>
                  <a:lnTo>
                    <a:pt x="178282" y="249593"/>
                  </a:lnTo>
                  <a:lnTo>
                    <a:pt x="221132" y="221145"/>
                  </a:lnTo>
                  <a:lnTo>
                    <a:pt x="249593" y="178295"/>
                  </a:lnTo>
                  <a:lnTo>
                    <a:pt x="259080" y="129540"/>
                  </a:lnTo>
                  <a:close/>
                </a:path>
                <a:path w="8993505" h="259079">
                  <a:moveTo>
                    <a:pt x="1671853" y="129540"/>
                  </a:moveTo>
                  <a:lnTo>
                    <a:pt x="1662366" y="80797"/>
                  </a:lnTo>
                  <a:lnTo>
                    <a:pt x="1633905" y="37947"/>
                  </a:lnTo>
                  <a:lnTo>
                    <a:pt x="1591056" y="9486"/>
                  </a:lnTo>
                  <a:lnTo>
                    <a:pt x="1542313" y="0"/>
                  </a:lnTo>
                  <a:lnTo>
                    <a:pt x="1493570" y="9486"/>
                  </a:lnTo>
                  <a:lnTo>
                    <a:pt x="1450708" y="37947"/>
                  </a:lnTo>
                  <a:lnTo>
                    <a:pt x="1422260" y="80797"/>
                  </a:lnTo>
                  <a:lnTo>
                    <a:pt x="1412773" y="129540"/>
                  </a:lnTo>
                  <a:lnTo>
                    <a:pt x="1422260" y="178295"/>
                  </a:lnTo>
                  <a:lnTo>
                    <a:pt x="1450708" y="221145"/>
                  </a:lnTo>
                  <a:lnTo>
                    <a:pt x="1493570" y="249593"/>
                  </a:lnTo>
                  <a:lnTo>
                    <a:pt x="1542313" y="259080"/>
                  </a:lnTo>
                  <a:lnTo>
                    <a:pt x="1591056" y="249593"/>
                  </a:lnTo>
                  <a:lnTo>
                    <a:pt x="1633905" y="221145"/>
                  </a:lnTo>
                  <a:lnTo>
                    <a:pt x="1662366" y="178295"/>
                  </a:lnTo>
                  <a:lnTo>
                    <a:pt x="1671853" y="129540"/>
                  </a:lnTo>
                  <a:close/>
                </a:path>
                <a:path w="8993505" h="259079">
                  <a:moveTo>
                    <a:pt x="3517315" y="129540"/>
                  </a:moveTo>
                  <a:lnTo>
                    <a:pt x="3507829" y="80797"/>
                  </a:lnTo>
                  <a:lnTo>
                    <a:pt x="3479381" y="37947"/>
                  </a:lnTo>
                  <a:lnTo>
                    <a:pt x="3436531" y="9486"/>
                  </a:lnTo>
                  <a:lnTo>
                    <a:pt x="3387775" y="0"/>
                  </a:lnTo>
                  <a:lnTo>
                    <a:pt x="3339033" y="9486"/>
                  </a:lnTo>
                  <a:lnTo>
                    <a:pt x="3296183" y="37947"/>
                  </a:lnTo>
                  <a:lnTo>
                    <a:pt x="3267722" y="80797"/>
                  </a:lnTo>
                  <a:lnTo>
                    <a:pt x="3258235" y="129540"/>
                  </a:lnTo>
                  <a:lnTo>
                    <a:pt x="3267722" y="178295"/>
                  </a:lnTo>
                  <a:lnTo>
                    <a:pt x="3296183" y="221145"/>
                  </a:lnTo>
                  <a:lnTo>
                    <a:pt x="3339033" y="249593"/>
                  </a:lnTo>
                  <a:lnTo>
                    <a:pt x="3387775" y="259080"/>
                  </a:lnTo>
                  <a:lnTo>
                    <a:pt x="3436531" y="249593"/>
                  </a:lnTo>
                  <a:lnTo>
                    <a:pt x="3479381" y="221145"/>
                  </a:lnTo>
                  <a:lnTo>
                    <a:pt x="3507829" y="178295"/>
                  </a:lnTo>
                  <a:lnTo>
                    <a:pt x="3517315" y="129540"/>
                  </a:lnTo>
                  <a:close/>
                </a:path>
                <a:path w="8993505" h="259079">
                  <a:moveTo>
                    <a:pt x="5907354" y="129540"/>
                  </a:moveTo>
                  <a:lnTo>
                    <a:pt x="5897867" y="80797"/>
                  </a:lnTo>
                  <a:lnTo>
                    <a:pt x="5869406" y="37947"/>
                  </a:lnTo>
                  <a:lnTo>
                    <a:pt x="5826557" y="9486"/>
                  </a:lnTo>
                  <a:lnTo>
                    <a:pt x="5777814" y="0"/>
                  </a:lnTo>
                  <a:lnTo>
                    <a:pt x="5729059" y="9486"/>
                  </a:lnTo>
                  <a:lnTo>
                    <a:pt x="5686209" y="37947"/>
                  </a:lnTo>
                  <a:lnTo>
                    <a:pt x="5657761" y="80797"/>
                  </a:lnTo>
                  <a:lnTo>
                    <a:pt x="5648274" y="129540"/>
                  </a:lnTo>
                  <a:lnTo>
                    <a:pt x="5657761" y="178295"/>
                  </a:lnTo>
                  <a:lnTo>
                    <a:pt x="5686209" y="221145"/>
                  </a:lnTo>
                  <a:lnTo>
                    <a:pt x="5729059" y="249593"/>
                  </a:lnTo>
                  <a:lnTo>
                    <a:pt x="5777814" y="259080"/>
                  </a:lnTo>
                  <a:lnTo>
                    <a:pt x="5826557" y="249593"/>
                  </a:lnTo>
                  <a:lnTo>
                    <a:pt x="5869406" y="221145"/>
                  </a:lnTo>
                  <a:lnTo>
                    <a:pt x="5897867" y="178295"/>
                  </a:lnTo>
                  <a:lnTo>
                    <a:pt x="5907354" y="129540"/>
                  </a:lnTo>
                  <a:close/>
                </a:path>
                <a:path w="8993505" h="259079">
                  <a:moveTo>
                    <a:pt x="8993213" y="129540"/>
                  </a:moveTo>
                  <a:lnTo>
                    <a:pt x="8983726" y="80797"/>
                  </a:lnTo>
                  <a:lnTo>
                    <a:pt x="8955278" y="37947"/>
                  </a:lnTo>
                  <a:lnTo>
                    <a:pt x="8912415" y="9486"/>
                  </a:lnTo>
                  <a:lnTo>
                    <a:pt x="8863673" y="0"/>
                  </a:lnTo>
                  <a:lnTo>
                    <a:pt x="8814930" y="9486"/>
                  </a:lnTo>
                  <a:lnTo>
                    <a:pt x="8772080" y="37947"/>
                  </a:lnTo>
                  <a:lnTo>
                    <a:pt x="8743620" y="80797"/>
                  </a:lnTo>
                  <a:lnTo>
                    <a:pt x="8734133" y="129540"/>
                  </a:lnTo>
                  <a:lnTo>
                    <a:pt x="8743620" y="178295"/>
                  </a:lnTo>
                  <a:lnTo>
                    <a:pt x="8772080" y="221145"/>
                  </a:lnTo>
                  <a:lnTo>
                    <a:pt x="8814930" y="249593"/>
                  </a:lnTo>
                  <a:lnTo>
                    <a:pt x="8863673" y="259080"/>
                  </a:lnTo>
                  <a:lnTo>
                    <a:pt x="8912415" y="249593"/>
                  </a:lnTo>
                  <a:lnTo>
                    <a:pt x="8955278" y="221145"/>
                  </a:lnTo>
                  <a:lnTo>
                    <a:pt x="8983726" y="178295"/>
                  </a:lnTo>
                  <a:lnTo>
                    <a:pt x="8993213" y="12954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698500" y="7670800"/>
            <a:ext cx="18224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b="1" spc="-30" dirty="0">
                <a:latin typeface="Arial"/>
                <a:cs typeface="Arial"/>
              </a:rPr>
              <a:t>Upsampling 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(Magnification)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38401" y="7676571"/>
            <a:ext cx="1803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12500"/>
              </a:lnSpc>
              <a:spcBef>
                <a:spcPts val="100"/>
              </a:spcBef>
            </a:pPr>
            <a:r>
              <a:rPr sz="2000" b="1" spc="-20" dirty="0">
                <a:latin typeface="Arial"/>
                <a:cs typeface="Arial"/>
              </a:rPr>
              <a:t>Downsampling  </a:t>
            </a:r>
            <a:r>
              <a:rPr sz="2000" b="1" spc="-10" dirty="0">
                <a:latin typeface="Arial"/>
                <a:cs typeface="Arial"/>
              </a:rPr>
              <a:t>(Minification)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2981652" y="7944794"/>
            <a:ext cx="7041515" cy="259079"/>
            <a:chOff x="2981652" y="7944794"/>
            <a:chExt cx="7041515" cy="259079"/>
          </a:xfrm>
        </p:grpSpPr>
        <p:sp>
          <p:nvSpPr>
            <p:cNvPr id="165" name="object 165"/>
            <p:cNvSpPr/>
            <p:nvPr/>
          </p:nvSpPr>
          <p:spPr>
            <a:xfrm>
              <a:off x="3144212" y="8074334"/>
              <a:ext cx="6716395" cy="0"/>
            </a:xfrm>
            <a:custGeom>
              <a:avLst/>
              <a:gdLst/>
              <a:ahLst/>
              <a:cxnLst/>
              <a:rect l="l" t="t" r="r" b="b"/>
              <a:pathLst>
                <a:path w="6716395">
                  <a:moveTo>
                    <a:pt x="0" y="0"/>
                  </a:moveTo>
                  <a:lnTo>
                    <a:pt x="31749" y="0"/>
                  </a:lnTo>
                  <a:lnTo>
                    <a:pt x="6684624" y="0"/>
                  </a:lnTo>
                  <a:lnTo>
                    <a:pt x="6716374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81642" y="7944802"/>
              <a:ext cx="7041515" cy="259079"/>
            </a:xfrm>
            <a:custGeom>
              <a:avLst/>
              <a:gdLst/>
              <a:ahLst/>
              <a:cxnLst/>
              <a:rect l="l" t="t" r="r" b="b"/>
              <a:pathLst>
                <a:path w="7041515" h="259079">
                  <a:moveTo>
                    <a:pt x="259080" y="0"/>
                  </a:moveTo>
                  <a:lnTo>
                    <a:pt x="0" y="129540"/>
                  </a:lnTo>
                  <a:lnTo>
                    <a:pt x="259080" y="259080"/>
                  </a:lnTo>
                  <a:lnTo>
                    <a:pt x="194310" y="129540"/>
                  </a:lnTo>
                  <a:lnTo>
                    <a:pt x="259080" y="0"/>
                  </a:lnTo>
                  <a:close/>
                </a:path>
                <a:path w="7041515" h="259079">
                  <a:moveTo>
                    <a:pt x="7041502" y="129540"/>
                  </a:moveTo>
                  <a:lnTo>
                    <a:pt x="6782422" y="0"/>
                  </a:lnTo>
                  <a:lnTo>
                    <a:pt x="6847192" y="129540"/>
                  </a:lnTo>
                  <a:lnTo>
                    <a:pt x="6782422" y="259080"/>
                  </a:lnTo>
                  <a:lnTo>
                    <a:pt x="7041502" y="129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/>
              <a:t>Will</a:t>
            </a:r>
            <a:r>
              <a:rPr sz="4800" spc="55" dirty="0"/>
              <a:t> </a:t>
            </a:r>
            <a:r>
              <a:rPr sz="4800" spc="-10" dirty="0"/>
              <a:t>Supersampling</a:t>
            </a:r>
            <a:r>
              <a:rPr sz="4800" spc="55" dirty="0"/>
              <a:t> </a:t>
            </a:r>
            <a:r>
              <a:rPr sz="4800" spc="130" dirty="0"/>
              <a:t>Do</a:t>
            </a:r>
            <a:r>
              <a:rPr sz="4800" spc="55" dirty="0"/>
              <a:t> </a:t>
            </a:r>
            <a:r>
              <a:rPr sz="4800" spc="-20" dirty="0"/>
              <a:t>Antialiasing?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172" y="1931570"/>
            <a:ext cx="5644445" cy="5651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448" y="1938629"/>
            <a:ext cx="5644445" cy="56444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7300" y="7696200"/>
            <a:ext cx="38963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latin typeface="Microsoft Sans Serif"/>
                <a:cs typeface="Microsoft Sans Serif"/>
              </a:rPr>
              <a:t>512x</a:t>
            </a:r>
            <a:r>
              <a:rPr sz="3400" spc="-3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supersampling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453890" y="2078122"/>
            <a:ext cx="1985010" cy="4152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35"/>
              </a:spcBef>
            </a:pPr>
            <a:r>
              <a:rPr sz="2000" b="1" spc="-40" dirty="0">
                <a:latin typeface="Arial"/>
                <a:cs typeface="Arial"/>
              </a:rPr>
              <a:t>Yes!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But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costly!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57200"/>
            <a:ext cx="879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/>
              <a:t>Antialiasing</a:t>
            </a:r>
            <a:r>
              <a:rPr sz="4800" spc="40" dirty="0"/>
              <a:t> </a:t>
            </a:r>
            <a:r>
              <a:rPr sz="4800" spc="1985" dirty="0"/>
              <a:t>—</a:t>
            </a:r>
            <a:r>
              <a:rPr sz="4800" spc="45" dirty="0"/>
              <a:t> </a:t>
            </a:r>
            <a:r>
              <a:rPr sz="4800" spc="-10" dirty="0"/>
              <a:t>Supersampling</a:t>
            </a:r>
            <a:r>
              <a:rPr sz="4800" spc="-10" dirty="0">
                <a:latin typeface="Microsoft JhengHei UI"/>
                <a:cs typeface="Microsoft JhengHei UI"/>
              </a:rPr>
              <a:t>？</a:t>
            </a:r>
            <a:endParaRPr sz="4800">
              <a:latin typeface="Microsoft JhengHei UI"/>
              <a:cs typeface="Microsoft Jheng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844548"/>
            <a:ext cx="10915650" cy="668400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400" spc="50" dirty="0">
                <a:latin typeface="Microsoft Sans Serif"/>
                <a:cs typeface="Microsoft Sans Serif"/>
              </a:rPr>
              <a:t>Will</a:t>
            </a:r>
            <a:r>
              <a:rPr sz="3400" spc="1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supersampling</a:t>
            </a:r>
            <a:r>
              <a:rPr sz="3400" spc="15" dirty="0">
                <a:latin typeface="Microsoft Sans Serif"/>
                <a:cs typeface="Microsoft Sans Serif"/>
              </a:rPr>
              <a:t> </a:t>
            </a:r>
            <a:r>
              <a:rPr sz="3400" spc="-40" dirty="0">
                <a:latin typeface="Microsoft Sans Serif"/>
                <a:cs typeface="Microsoft Sans Serif"/>
              </a:rPr>
              <a:t>work?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225" dirty="0">
                <a:latin typeface="Microsoft Sans Serif"/>
                <a:cs typeface="Microsoft Sans Serif"/>
              </a:rPr>
              <a:t>Yes,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high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quality,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20" dirty="0">
                <a:latin typeface="Microsoft Sans Serif"/>
                <a:cs typeface="Microsoft Sans Serif"/>
              </a:rPr>
              <a:t>but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costly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9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5" dirty="0">
                <a:latin typeface="Microsoft Sans Serif"/>
                <a:cs typeface="Microsoft Sans Serif"/>
              </a:rPr>
              <a:t>When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highly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45" dirty="0">
                <a:latin typeface="Microsoft Sans Serif"/>
                <a:cs typeface="Microsoft Sans Serif"/>
              </a:rPr>
              <a:t>minified,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35" dirty="0">
                <a:latin typeface="Microsoft Sans Serif"/>
                <a:cs typeface="Microsoft Sans Serif"/>
              </a:rPr>
              <a:t>many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15" dirty="0">
                <a:latin typeface="Microsoft Sans Serif"/>
                <a:cs typeface="Microsoft Sans Serif"/>
              </a:rPr>
              <a:t>texels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in</a:t>
            </a:r>
            <a:r>
              <a:rPr sz="3400" spc="40" dirty="0">
                <a:latin typeface="Microsoft Sans Serif"/>
                <a:cs typeface="Microsoft Sans Serif"/>
              </a:rPr>
              <a:t> pixel </a:t>
            </a:r>
            <a:r>
              <a:rPr sz="3400" spc="100" dirty="0">
                <a:latin typeface="Microsoft Sans Serif"/>
                <a:cs typeface="Microsoft Sans Serif"/>
              </a:rPr>
              <a:t>footprint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40" dirty="0">
                <a:latin typeface="Microsoft Sans Serif"/>
                <a:cs typeface="Microsoft Sans Serif"/>
              </a:rPr>
              <a:t>Signal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frequency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140" dirty="0">
                <a:latin typeface="Microsoft Sans Serif"/>
                <a:cs typeface="Microsoft Sans Serif"/>
              </a:rPr>
              <a:t>too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large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in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130" dirty="0">
                <a:latin typeface="Microsoft Sans Serif"/>
                <a:cs typeface="Microsoft Sans Serif"/>
              </a:rPr>
              <a:t>a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pixel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90" dirty="0">
                <a:latin typeface="Microsoft Sans Serif"/>
                <a:cs typeface="Microsoft Sans Serif"/>
              </a:rPr>
              <a:t>Need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even</a:t>
            </a:r>
            <a:r>
              <a:rPr sz="3400" spc="35" dirty="0">
                <a:latin typeface="Microsoft Sans Serif"/>
                <a:cs typeface="Microsoft Sans Serif"/>
              </a:rPr>
              <a:t> higher </a:t>
            </a:r>
            <a:r>
              <a:rPr sz="3400" spc="15" dirty="0">
                <a:latin typeface="Microsoft Sans Serif"/>
                <a:cs typeface="Microsoft Sans Serif"/>
              </a:rPr>
              <a:t>sampling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frequency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6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105" dirty="0">
                <a:latin typeface="Microsoft Sans Serif"/>
                <a:cs typeface="Microsoft Sans Serif"/>
              </a:rPr>
              <a:t>Let’s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understand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this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75" dirty="0">
                <a:latin typeface="Microsoft Sans Serif"/>
                <a:cs typeface="Microsoft Sans Serif"/>
              </a:rPr>
              <a:t>problem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in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25" dirty="0">
                <a:latin typeface="Microsoft Sans Serif"/>
                <a:cs typeface="Microsoft Sans Serif"/>
              </a:rPr>
              <a:t>another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65" dirty="0">
                <a:latin typeface="Microsoft Sans Serif"/>
                <a:cs typeface="Microsoft Sans Serif"/>
              </a:rPr>
              <a:t>way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10" dirty="0">
                <a:latin typeface="Microsoft Sans Serif"/>
                <a:cs typeface="Microsoft Sans Serif"/>
              </a:rPr>
              <a:t>What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if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we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110" dirty="0">
                <a:latin typeface="Microsoft Sans Serif"/>
                <a:cs typeface="Microsoft Sans Serif"/>
              </a:rPr>
              <a:t>don’t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-50" dirty="0">
                <a:latin typeface="Microsoft Sans Serif"/>
                <a:cs typeface="Microsoft Sans Serif"/>
              </a:rPr>
              <a:t>sample?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9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35" dirty="0">
                <a:latin typeface="Microsoft Sans Serif"/>
                <a:cs typeface="Microsoft Sans Serif"/>
              </a:rPr>
              <a:t>Just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45" dirty="0">
                <a:latin typeface="Microsoft Sans Serif"/>
                <a:cs typeface="Microsoft Sans Serif"/>
              </a:rPr>
              <a:t>need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150" dirty="0">
                <a:latin typeface="Microsoft Sans Serif"/>
                <a:cs typeface="Microsoft Sans Serif"/>
              </a:rPr>
              <a:t>to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b="1" spc="105" dirty="0">
                <a:latin typeface="Arial"/>
                <a:cs typeface="Arial"/>
              </a:rPr>
              <a:t>get</a:t>
            </a:r>
            <a:r>
              <a:rPr sz="3400" b="1" spc="60" dirty="0">
                <a:latin typeface="Arial"/>
                <a:cs typeface="Arial"/>
              </a:rPr>
              <a:t> </a:t>
            </a:r>
            <a:r>
              <a:rPr sz="3400" b="1" spc="40" dirty="0">
                <a:latin typeface="Arial"/>
                <a:cs typeface="Arial"/>
              </a:rPr>
              <a:t>the</a:t>
            </a:r>
            <a:r>
              <a:rPr sz="3400" b="1" spc="60" dirty="0">
                <a:latin typeface="Arial"/>
                <a:cs typeface="Arial"/>
              </a:rPr>
              <a:t> </a:t>
            </a:r>
            <a:r>
              <a:rPr sz="3400" b="1" spc="-15" dirty="0">
                <a:latin typeface="Arial"/>
                <a:cs typeface="Arial"/>
              </a:rPr>
              <a:t>average</a:t>
            </a:r>
            <a:r>
              <a:rPr sz="3400" b="1" spc="60" dirty="0">
                <a:latin typeface="Arial"/>
                <a:cs typeface="Arial"/>
              </a:rPr>
              <a:t> </a:t>
            </a:r>
            <a:r>
              <a:rPr sz="3400" b="1" spc="-65" dirty="0">
                <a:latin typeface="Arial"/>
                <a:cs typeface="Arial"/>
              </a:rPr>
              <a:t>value</a:t>
            </a:r>
            <a:r>
              <a:rPr sz="3400" b="1" spc="60" dirty="0">
                <a:latin typeface="Arial"/>
                <a:cs typeface="Arial"/>
              </a:rPr>
              <a:t> </a:t>
            </a:r>
            <a:r>
              <a:rPr sz="3400" b="1" spc="-20" dirty="0">
                <a:latin typeface="Arial"/>
                <a:cs typeface="Arial"/>
              </a:rPr>
              <a:t>within</a:t>
            </a:r>
            <a:r>
              <a:rPr sz="3400" b="1" spc="65" dirty="0">
                <a:latin typeface="Arial"/>
                <a:cs typeface="Arial"/>
              </a:rPr>
              <a:t> </a:t>
            </a:r>
            <a:r>
              <a:rPr sz="3400" b="1" spc="-70" dirty="0">
                <a:latin typeface="Arial"/>
                <a:cs typeface="Arial"/>
              </a:rPr>
              <a:t>a</a:t>
            </a:r>
            <a:r>
              <a:rPr sz="3400" b="1" spc="60" dirty="0">
                <a:latin typeface="Arial"/>
                <a:cs typeface="Arial"/>
              </a:rPr>
              <a:t> </a:t>
            </a:r>
            <a:r>
              <a:rPr sz="3400" b="1" spc="-15" dirty="0">
                <a:latin typeface="Arial"/>
                <a:cs typeface="Arial"/>
              </a:rPr>
              <a:t>range</a:t>
            </a:r>
            <a:r>
              <a:rPr sz="3400" spc="-15" dirty="0">
                <a:latin typeface="Microsoft Sans Serif"/>
                <a:cs typeface="Microsoft Sans Serif"/>
              </a:rPr>
              <a:t>!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64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Point</a:t>
            </a:r>
            <a:r>
              <a:rPr sz="4800" spc="45" dirty="0"/>
              <a:t> </a:t>
            </a:r>
            <a:r>
              <a:rPr sz="4800" spc="35" dirty="0"/>
              <a:t>Query</a:t>
            </a:r>
            <a:r>
              <a:rPr sz="4800" spc="50" dirty="0"/>
              <a:t> </a:t>
            </a:r>
            <a:r>
              <a:rPr sz="4800" spc="-150" dirty="0"/>
              <a:t>vs.</a:t>
            </a:r>
            <a:r>
              <a:rPr sz="4800" spc="50" dirty="0"/>
              <a:t> </a:t>
            </a:r>
            <a:r>
              <a:rPr sz="4800" spc="-90" dirty="0"/>
              <a:t>(Avg.)</a:t>
            </a:r>
            <a:r>
              <a:rPr sz="4800" spc="45" dirty="0"/>
              <a:t> </a:t>
            </a:r>
            <a:r>
              <a:rPr sz="4800" spc="-110" dirty="0"/>
              <a:t>Range</a:t>
            </a:r>
            <a:r>
              <a:rPr sz="4800" spc="50" dirty="0"/>
              <a:t> </a:t>
            </a:r>
            <a:r>
              <a:rPr sz="4800" spc="35" dirty="0"/>
              <a:t>Query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33933" y="1755008"/>
            <a:ext cx="11537315" cy="5777865"/>
            <a:chOff x="733933" y="1755008"/>
            <a:chExt cx="11537315" cy="5777865"/>
          </a:xfrm>
        </p:grpSpPr>
        <p:sp>
          <p:nvSpPr>
            <p:cNvPr id="4" name="object 4"/>
            <p:cNvSpPr/>
            <p:nvPr/>
          </p:nvSpPr>
          <p:spPr>
            <a:xfrm>
              <a:off x="1563230" y="2873133"/>
              <a:ext cx="10481945" cy="3044825"/>
            </a:xfrm>
            <a:custGeom>
              <a:avLst/>
              <a:gdLst/>
              <a:ahLst/>
              <a:cxnLst/>
              <a:rect l="l" t="t" r="r" b="b"/>
              <a:pathLst>
                <a:path w="10481945" h="3044825">
                  <a:moveTo>
                    <a:pt x="259511" y="1564195"/>
                  </a:moveTo>
                  <a:lnTo>
                    <a:pt x="101396" y="1523568"/>
                  </a:lnTo>
                  <a:lnTo>
                    <a:pt x="0" y="1729917"/>
                  </a:lnTo>
                  <a:lnTo>
                    <a:pt x="158115" y="1770545"/>
                  </a:lnTo>
                  <a:lnTo>
                    <a:pt x="259511" y="1564195"/>
                  </a:lnTo>
                  <a:close/>
                </a:path>
                <a:path w="10481945" h="3044825">
                  <a:moveTo>
                    <a:pt x="1935645" y="1388681"/>
                  </a:moveTo>
                  <a:lnTo>
                    <a:pt x="1481912" y="1272032"/>
                  </a:lnTo>
                  <a:lnTo>
                    <a:pt x="1190917" y="1864245"/>
                  </a:lnTo>
                  <a:lnTo>
                    <a:pt x="1644637" y="1980895"/>
                  </a:lnTo>
                  <a:lnTo>
                    <a:pt x="1935645" y="1388681"/>
                  </a:lnTo>
                  <a:close/>
                </a:path>
                <a:path w="10481945" h="3044825">
                  <a:moveTo>
                    <a:pt x="4105122" y="1152779"/>
                  </a:moveTo>
                  <a:lnTo>
                    <a:pt x="3254095" y="933983"/>
                  </a:lnTo>
                  <a:lnTo>
                    <a:pt x="2708211" y="2044801"/>
                  </a:lnTo>
                  <a:lnTo>
                    <a:pt x="3559276" y="2263597"/>
                  </a:lnTo>
                  <a:lnTo>
                    <a:pt x="4105122" y="1152779"/>
                  </a:lnTo>
                  <a:close/>
                </a:path>
                <a:path w="10481945" h="3044825">
                  <a:moveTo>
                    <a:pt x="7003021" y="788022"/>
                  </a:moveTo>
                  <a:lnTo>
                    <a:pt x="5537593" y="411302"/>
                  </a:lnTo>
                  <a:lnTo>
                    <a:pt x="4597641" y="2324011"/>
                  </a:lnTo>
                  <a:lnTo>
                    <a:pt x="6063107" y="2700731"/>
                  </a:lnTo>
                  <a:lnTo>
                    <a:pt x="7003021" y="788022"/>
                  </a:lnTo>
                  <a:close/>
                </a:path>
                <a:path w="10481945" h="3044825">
                  <a:moveTo>
                    <a:pt x="10481780" y="501002"/>
                  </a:moveTo>
                  <a:lnTo>
                    <a:pt x="8532939" y="0"/>
                  </a:lnTo>
                  <a:lnTo>
                    <a:pt x="7282942" y="2543670"/>
                  </a:lnTo>
                  <a:lnTo>
                    <a:pt x="9231808" y="3044685"/>
                  </a:lnTo>
                  <a:lnTo>
                    <a:pt x="10481780" y="501002"/>
                  </a:lnTo>
                  <a:close/>
                </a:path>
              </a:pathLst>
            </a:custGeom>
            <a:solidFill>
              <a:srgbClr val="CCC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821" y="1763896"/>
              <a:ext cx="11519535" cy="5760085"/>
            </a:xfrm>
            <a:custGeom>
              <a:avLst/>
              <a:gdLst/>
              <a:ahLst/>
              <a:cxnLst/>
              <a:rect l="l" t="t" r="r" b="b"/>
              <a:pathLst>
                <a:path w="11519535" h="5760084">
                  <a:moveTo>
                    <a:pt x="0" y="5759577"/>
                  </a:moveTo>
                  <a:lnTo>
                    <a:pt x="11519155" y="5759577"/>
                  </a:lnTo>
                  <a:lnTo>
                    <a:pt x="11519155" y="0"/>
                  </a:lnTo>
                  <a:lnTo>
                    <a:pt x="0" y="0"/>
                  </a:lnTo>
                  <a:lnTo>
                    <a:pt x="0" y="5759577"/>
                  </a:lnTo>
                  <a:close/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821" y="6803520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821" y="6083573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2821" y="5363625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821" y="4643678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821" y="3923731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821" y="3203784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821" y="2483836"/>
              <a:ext cx="11519535" cy="0"/>
            </a:xfrm>
            <a:custGeom>
              <a:avLst/>
              <a:gdLst/>
              <a:ahLst/>
              <a:cxnLst/>
              <a:rect l="l" t="t" r="r" b="b"/>
              <a:pathLst>
                <a:path w="11519535">
                  <a:moveTo>
                    <a:pt x="0" y="0"/>
                  </a:moveTo>
                  <a:lnTo>
                    <a:pt x="11519155" y="0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42030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22083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02136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82188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62242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42294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22346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2399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82452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2505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2558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2611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2663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2715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2769" y="1763889"/>
              <a:ext cx="0" cy="5760085"/>
            </a:xfrm>
            <a:custGeom>
              <a:avLst/>
              <a:gdLst/>
              <a:ahLst/>
              <a:cxnLst/>
              <a:rect l="l" t="t" r="r" b="b"/>
              <a:pathLst>
                <a:path h="5760084">
                  <a:moveTo>
                    <a:pt x="0" y="0"/>
                  </a:moveTo>
                  <a:lnTo>
                    <a:pt x="0" y="5759577"/>
                  </a:lnTo>
                </a:path>
              </a:pathLst>
            </a:custGeom>
            <a:ln w="17776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2070533"/>
              <a:ext cx="106658" cy="1066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2790480"/>
              <a:ext cx="106658" cy="1066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3510428"/>
              <a:ext cx="106658" cy="10665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66" y="4230375"/>
              <a:ext cx="106658" cy="1066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66" y="4950322"/>
              <a:ext cx="106658" cy="1066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5670270"/>
              <a:ext cx="106658" cy="1066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6390217"/>
              <a:ext cx="106658" cy="1066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66" y="7110164"/>
              <a:ext cx="106658" cy="1066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2070533"/>
              <a:ext cx="106658" cy="1066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2790480"/>
              <a:ext cx="106658" cy="1066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3510428"/>
              <a:ext cx="106658" cy="1066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9413" y="4230375"/>
              <a:ext cx="106658" cy="1066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9413" y="4950322"/>
              <a:ext cx="106658" cy="1066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5670270"/>
              <a:ext cx="106658" cy="10665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6390217"/>
              <a:ext cx="106658" cy="1066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413" y="7110164"/>
              <a:ext cx="106658" cy="10665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2070533"/>
              <a:ext cx="106659" cy="1066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2790480"/>
              <a:ext cx="106659" cy="10665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3510428"/>
              <a:ext cx="106659" cy="10665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9359" y="4230375"/>
              <a:ext cx="106659" cy="10665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9359" y="4950322"/>
              <a:ext cx="106659" cy="1066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5670270"/>
              <a:ext cx="106659" cy="10665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6390217"/>
              <a:ext cx="106659" cy="10665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359" y="7110164"/>
              <a:ext cx="106659" cy="1066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2070533"/>
              <a:ext cx="106658" cy="10665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2790480"/>
              <a:ext cx="106658" cy="1066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3510428"/>
              <a:ext cx="106658" cy="10665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9307" y="4230375"/>
              <a:ext cx="106658" cy="10665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9307" y="4950322"/>
              <a:ext cx="106658" cy="1066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5670270"/>
              <a:ext cx="106658" cy="10665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6390217"/>
              <a:ext cx="106658" cy="10665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9307" y="7110164"/>
              <a:ext cx="106658" cy="10665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2070533"/>
              <a:ext cx="106658" cy="10665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2790480"/>
              <a:ext cx="106658" cy="10665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3510428"/>
              <a:ext cx="106658" cy="1066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255" y="4230375"/>
              <a:ext cx="106658" cy="10665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255" y="4950322"/>
              <a:ext cx="106658" cy="10665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5670270"/>
              <a:ext cx="106658" cy="1066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6390217"/>
              <a:ext cx="106658" cy="10665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9255" y="7110164"/>
              <a:ext cx="106658" cy="10665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2070533"/>
              <a:ext cx="106659" cy="10665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2790480"/>
              <a:ext cx="106659" cy="1066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3510428"/>
              <a:ext cx="106659" cy="1066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9202" y="4230375"/>
              <a:ext cx="106659" cy="10665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9202" y="4950322"/>
              <a:ext cx="106659" cy="10665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5670270"/>
              <a:ext cx="106659" cy="10665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6390217"/>
              <a:ext cx="106659" cy="10665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9202" y="7110164"/>
              <a:ext cx="106659" cy="10665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2070533"/>
              <a:ext cx="106658" cy="10665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2790480"/>
              <a:ext cx="106658" cy="10665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3510428"/>
              <a:ext cx="106658" cy="10665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149" y="4230375"/>
              <a:ext cx="106658" cy="10665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149" y="4950322"/>
              <a:ext cx="106658" cy="10665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5670270"/>
              <a:ext cx="106658" cy="10665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6390217"/>
              <a:ext cx="106658" cy="10665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149" y="7110164"/>
              <a:ext cx="106658" cy="10665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2070533"/>
              <a:ext cx="106659" cy="10665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2790480"/>
              <a:ext cx="106659" cy="10665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3510428"/>
              <a:ext cx="106659" cy="10665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096" y="4230375"/>
              <a:ext cx="106659" cy="10665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9096" y="4950322"/>
              <a:ext cx="106659" cy="10665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5670270"/>
              <a:ext cx="106659" cy="10665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6390217"/>
              <a:ext cx="106659" cy="10665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096" y="7110164"/>
              <a:ext cx="106659" cy="10665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2070533"/>
              <a:ext cx="106658" cy="10665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2790480"/>
              <a:ext cx="106658" cy="10665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3510428"/>
              <a:ext cx="106658" cy="10665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043" y="4230375"/>
              <a:ext cx="106658" cy="10665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043" y="4950322"/>
              <a:ext cx="106658" cy="10665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5670270"/>
              <a:ext cx="106658" cy="10665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6390217"/>
              <a:ext cx="106658" cy="10665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043" y="7110164"/>
              <a:ext cx="106658" cy="10665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2070533"/>
              <a:ext cx="106658" cy="10665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2790480"/>
              <a:ext cx="106658" cy="10665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3510428"/>
              <a:ext cx="106658" cy="10665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8991" y="4230375"/>
              <a:ext cx="106658" cy="10665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8991" y="4950322"/>
              <a:ext cx="106658" cy="10665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5670270"/>
              <a:ext cx="106658" cy="10665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6390217"/>
              <a:ext cx="106658" cy="10665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2070533"/>
              <a:ext cx="106659" cy="10665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991" y="7110164"/>
              <a:ext cx="106658" cy="106658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2790480"/>
              <a:ext cx="106659" cy="106658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3510428"/>
              <a:ext cx="106659" cy="10665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938" y="4230375"/>
              <a:ext cx="106659" cy="10665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8938" y="4950322"/>
              <a:ext cx="106659" cy="10665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5670270"/>
              <a:ext cx="106659" cy="106658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6390217"/>
              <a:ext cx="106659" cy="10665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938" y="7110164"/>
              <a:ext cx="106659" cy="10665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2070533"/>
              <a:ext cx="106658" cy="106659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2790480"/>
              <a:ext cx="106658" cy="10665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3510428"/>
              <a:ext cx="106658" cy="10665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8886" y="4230375"/>
              <a:ext cx="106658" cy="10665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8886" y="4950322"/>
              <a:ext cx="106658" cy="10665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5670270"/>
              <a:ext cx="106658" cy="106658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6390217"/>
              <a:ext cx="106658" cy="10665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8886" y="7110164"/>
              <a:ext cx="106658" cy="106658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2070533"/>
              <a:ext cx="106659" cy="10665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2790480"/>
              <a:ext cx="106659" cy="106658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3510428"/>
              <a:ext cx="106659" cy="10665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8832" y="4230375"/>
              <a:ext cx="106659" cy="10665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8832" y="4950322"/>
              <a:ext cx="106659" cy="10665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5670270"/>
              <a:ext cx="106659" cy="106658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6390217"/>
              <a:ext cx="106659" cy="10665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8832" y="7110164"/>
              <a:ext cx="106659" cy="10665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2070533"/>
              <a:ext cx="106658" cy="10665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2790480"/>
              <a:ext cx="106658" cy="10665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3510428"/>
              <a:ext cx="106658" cy="10665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780" y="4230375"/>
              <a:ext cx="106658" cy="10665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780" y="4950322"/>
              <a:ext cx="106658" cy="10665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5670270"/>
              <a:ext cx="106658" cy="106658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6390217"/>
              <a:ext cx="106658" cy="10665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780" y="7110164"/>
              <a:ext cx="106658" cy="106658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2070533"/>
              <a:ext cx="106658" cy="10665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2790480"/>
              <a:ext cx="106658" cy="10665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3510428"/>
              <a:ext cx="106658" cy="106658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8727" y="4230375"/>
              <a:ext cx="106658" cy="10665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8727" y="4950322"/>
              <a:ext cx="106658" cy="106658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5670270"/>
              <a:ext cx="106658" cy="106658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6390217"/>
              <a:ext cx="106658" cy="106659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727" y="7110164"/>
              <a:ext cx="106658" cy="10665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2070533"/>
              <a:ext cx="106658" cy="10665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2790480"/>
              <a:ext cx="106658" cy="106658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3510428"/>
              <a:ext cx="106658" cy="106658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8674" y="4230375"/>
              <a:ext cx="106658" cy="10665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8674" y="4950322"/>
              <a:ext cx="106658" cy="106658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5670270"/>
              <a:ext cx="106658" cy="106658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6390217"/>
              <a:ext cx="106658" cy="106659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8674" y="7110164"/>
              <a:ext cx="106658" cy="106658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1563241" y="4396692"/>
              <a:ext cx="259715" cy="247015"/>
            </a:xfrm>
            <a:custGeom>
              <a:avLst/>
              <a:gdLst/>
              <a:ahLst/>
              <a:cxnLst/>
              <a:rect l="l" t="t" r="r" b="b"/>
              <a:pathLst>
                <a:path w="259714" h="247014">
                  <a:moveTo>
                    <a:pt x="158103" y="246986"/>
                  </a:moveTo>
                  <a:lnTo>
                    <a:pt x="0" y="206349"/>
                  </a:lnTo>
                  <a:lnTo>
                    <a:pt x="101397" y="0"/>
                  </a:lnTo>
                  <a:lnTo>
                    <a:pt x="259500" y="40637"/>
                  </a:lnTo>
                  <a:lnTo>
                    <a:pt x="158103" y="246986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54148" y="4145162"/>
              <a:ext cx="744855" cy="709295"/>
            </a:xfrm>
            <a:custGeom>
              <a:avLst/>
              <a:gdLst/>
              <a:ahLst/>
              <a:cxnLst/>
              <a:rect l="l" t="t" r="r" b="b"/>
              <a:pathLst>
                <a:path w="744854" h="709295">
                  <a:moveTo>
                    <a:pt x="453726" y="708854"/>
                  </a:moveTo>
                  <a:lnTo>
                    <a:pt x="0" y="592205"/>
                  </a:lnTo>
                  <a:lnTo>
                    <a:pt x="291000" y="0"/>
                  </a:lnTo>
                  <a:lnTo>
                    <a:pt x="744727" y="116649"/>
                  </a:lnTo>
                  <a:lnTo>
                    <a:pt x="453726" y="708854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271449" y="3807117"/>
              <a:ext cx="1397000" cy="1329690"/>
            </a:xfrm>
            <a:custGeom>
              <a:avLst/>
              <a:gdLst/>
              <a:ahLst/>
              <a:cxnLst/>
              <a:rect l="l" t="t" r="r" b="b"/>
              <a:pathLst>
                <a:path w="1397000" h="1329689">
                  <a:moveTo>
                    <a:pt x="851066" y="1329609"/>
                  </a:moveTo>
                  <a:lnTo>
                    <a:pt x="0" y="1110816"/>
                  </a:lnTo>
                  <a:lnTo>
                    <a:pt x="545880" y="0"/>
                  </a:lnTo>
                  <a:lnTo>
                    <a:pt x="1396910" y="218792"/>
                  </a:lnTo>
                  <a:lnTo>
                    <a:pt x="851066" y="1329609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160881" y="3284425"/>
              <a:ext cx="2405380" cy="2289810"/>
            </a:xfrm>
            <a:custGeom>
              <a:avLst/>
              <a:gdLst/>
              <a:ahLst/>
              <a:cxnLst/>
              <a:rect l="l" t="t" r="r" b="b"/>
              <a:pathLst>
                <a:path w="2405379" h="2289810">
                  <a:moveTo>
                    <a:pt x="1465457" y="2289432"/>
                  </a:moveTo>
                  <a:lnTo>
                    <a:pt x="0" y="1912713"/>
                  </a:lnTo>
                  <a:lnTo>
                    <a:pt x="939948" y="0"/>
                  </a:lnTo>
                  <a:lnTo>
                    <a:pt x="2405370" y="376719"/>
                  </a:lnTo>
                  <a:lnTo>
                    <a:pt x="1465457" y="2289432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846175" y="2873123"/>
              <a:ext cx="3199130" cy="3044825"/>
            </a:xfrm>
            <a:custGeom>
              <a:avLst/>
              <a:gdLst/>
              <a:ahLst/>
              <a:cxnLst/>
              <a:rect l="l" t="t" r="r" b="b"/>
              <a:pathLst>
                <a:path w="3199129" h="3044825">
                  <a:moveTo>
                    <a:pt x="1948870" y="3044683"/>
                  </a:moveTo>
                  <a:lnTo>
                    <a:pt x="0" y="2543671"/>
                  </a:lnTo>
                  <a:lnTo>
                    <a:pt x="1250006" y="0"/>
                  </a:lnTo>
                  <a:lnTo>
                    <a:pt x="3198841" y="501012"/>
                  </a:lnTo>
                  <a:lnTo>
                    <a:pt x="1948870" y="3044683"/>
                  </a:lnTo>
                  <a:close/>
                </a:path>
              </a:pathLst>
            </a:custGeom>
            <a:ln w="3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78673" y="4390643"/>
              <a:ext cx="8993505" cy="259079"/>
            </a:xfrm>
            <a:custGeom>
              <a:avLst/>
              <a:gdLst/>
              <a:ahLst/>
              <a:cxnLst/>
              <a:rect l="l" t="t" r="r" b="b"/>
              <a:pathLst>
                <a:path w="8993505" h="259079">
                  <a:moveTo>
                    <a:pt x="259080" y="129540"/>
                  </a:moveTo>
                  <a:lnTo>
                    <a:pt x="249593" y="80797"/>
                  </a:lnTo>
                  <a:lnTo>
                    <a:pt x="221132" y="37947"/>
                  </a:lnTo>
                  <a:lnTo>
                    <a:pt x="178282" y="9486"/>
                  </a:lnTo>
                  <a:lnTo>
                    <a:pt x="129540" y="0"/>
                  </a:lnTo>
                  <a:lnTo>
                    <a:pt x="80784" y="9486"/>
                  </a:lnTo>
                  <a:lnTo>
                    <a:pt x="37934" y="37947"/>
                  </a:lnTo>
                  <a:lnTo>
                    <a:pt x="9474" y="80797"/>
                  </a:lnTo>
                  <a:lnTo>
                    <a:pt x="0" y="129540"/>
                  </a:lnTo>
                  <a:lnTo>
                    <a:pt x="9474" y="178295"/>
                  </a:lnTo>
                  <a:lnTo>
                    <a:pt x="37934" y="221145"/>
                  </a:lnTo>
                  <a:lnTo>
                    <a:pt x="80784" y="249593"/>
                  </a:lnTo>
                  <a:lnTo>
                    <a:pt x="129540" y="259080"/>
                  </a:lnTo>
                  <a:lnTo>
                    <a:pt x="178282" y="249593"/>
                  </a:lnTo>
                  <a:lnTo>
                    <a:pt x="221132" y="221145"/>
                  </a:lnTo>
                  <a:lnTo>
                    <a:pt x="249593" y="178295"/>
                  </a:lnTo>
                  <a:lnTo>
                    <a:pt x="259080" y="129540"/>
                  </a:lnTo>
                  <a:close/>
                </a:path>
                <a:path w="8993505" h="259079">
                  <a:moveTo>
                    <a:pt x="1671853" y="129540"/>
                  </a:moveTo>
                  <a:lnTo>
                    <a:pt x="1662366" y="80797"/>
                  </a:lnTo>
                  <a:lnTo>
                    <a:pt x="1633905" y="37947"/>
                  </a:lnTo>
                  <a:lnTo>
                    <a:pt x="1591056" y="9486"/>
                  </a:lnTo>
                  <a:lnTo>
                    <a:pt x="1542313" y="0"/>
                  </a:lnTo>
                  <a:lnTo>
                    <a:pt x="1493570" y="9486"/>
                  </a:lnTo>
                  <a:lnTo>
                    <a:pt x="1450708" y="37947"/>
                  </a:lnTo>
                  <a:lnTo>
                    <a:pt x="1422260" y="80797"/>
                  </a:lnTo>
                  <a:lnTo>
                    <a:pt x="1412773" y="129540"/>
                  </a:lnTo>
                  <a:lnTo>
                    <a:pt x="1422260" y="178295"/>
                  </a:lnTo>
                  <a:lnTo>
                    <a:pt x="1450708" y="221145"/>
                  </a:lnTo>
                  <a:lnTo>
                    <a:pt x="1493570" y="249593"/>
                  </a:lnTo>
                  <a:lnTo>
                    <a:pt x="1542313" y="259080"/>
                  </a:lnTo>
                  <a:lnTo>
                    <a:pt x="1591056" y="249593"/>
                  </a:lnTo>
                  <a:lnTo>
                    <a:pt x="1633905" y="221145"/>
                  </a:lnTo>
                  <a:lnTo>
                    <a:pt x="1662366" y="178295"/>
                  </a:lnTo>
                  <a:lnTo>
                    <a:pt x="1671853" y="129540"/>
                  </a:lnTo>
                  <a:close/>
                </a:path>
                <a:path w="8993505" h="259079">
                  <a:moveTo>
                    <a:pt x="3517315" y="129540"/>
                  </a:moveTo>
                  <a:lnTo>
                    <a:pt x="3507829" y="80797"/>
                  </a:lnTo>
                  <a:lnTo>
                    <a:pt x="3479381" y="37947"/>
                  </a:lnTo>
                  <a:lnTo>
                    <a:pt x="3436531" y="9486"/>
                  </a:lnTo>
                  <a:lnTo>
                    <a:pt x="3387775" y="0"/>
                  </a:lnTo>
                  <a:lnTo>
                    <a:pt x="3339033" y="9486"/>
                  </a:lnTo>
                  <a:lnTo>
                    <a:pt x="3296183" y="37947"/>
                  </a:lnTo>
                  <a:lnTo>
                    <a:pt x="3267722" y="80797"/>
                  </a:lnTo>
                  <a:lnTo>
                    <a:pt x="3258235" y="129540"/>
                  </a:lnTo>
                  <a:lnTo>
                    <a:pt x="3267722" y="178295"/>
                  </a:lnTo>
                  <a:lnTo>
                    <a:pt x="3296183" y="221145"/>
                  </a:lnTo>
                  <a:lnTo>
                    <a:pt x="3339033" y="249593"/>
                  </a:lnTo>
                  <a:lnTo>
                    <a:pt x="3387775" y="259080"/>
                  </a:lnTo>
                  <a:lnTo>
                    <a:pt x="3436531" y="249593"/>
                  </a:lnTo>
                  <a:lnTo>
                    <a:pt x="3479381" y="221145"/>
                  </a:lnTo>
                  <a:lnTo>
                    <a:pt x="3507829" y="178295"/>
                  </a:lnTo>
                  <a:lnTo>
                    <a:pt x="3517315" y="129540"/>
                  </a:lnTo>
                  <a:close/>
                </a:path>
                <a:path w="8993505" h="259079">
                  <a:moveTo>
                    <a:pt x="5907354" y="129540"/>
                  </a:moveTo>
                  <a:lnTo>
                    <a:pt x="5897867" y="80797"/>
                  </a:lnTo>
                  <a:lnTo>
                    <a:pt x="5869406" y="37947"/>
                  </a:lnTo>
                  <a:lnTo>
                    <a:pt x="5826557" y="9486"/>
                  </a:lnTo>
                  <a:lnTo>
                    <a:pt x="5777814" y="0"/>
                  </a:lnTo>
                  <a:lnTo>
                    <a:pt x="5729059" y="9486"/>
                  </a:lnTo>
                  <a:lnTo>
                    <a:pt x="5686209" y="37947"/>
                  </a:lnTo>
                  <a:lnTo>
                    <a:pt x="5657761" y="80797"/>
                  </a:lnTo>
                  <a:lnTo>
                    <a:pt x="5648274" y="129540"/>
                  </a:lnTo>
                  <a:lnTo>
                    <a:pt x="5657761" y="178295"/>
                  </a:lnTo>
                  <a:lnTo>
                    <a:pt x="5686209" y="221145"/>
                  </a:lnTo>
                  <a:lnTo>
                    <a:pt x="5729059" y="249593"/>
                  </a:lnTo>
                  <a:lnTo>
                    <a:pt x="5777814" y="259080"/>
                  </a:lnTo>
                  <a:lnTo>
                    <a:pt x="5826557" y="249593"/>
                  </a:lnTo>
                  <a:lnTo>
                    <a:pt x="5869406" y="221145"/>
                  </a:lnTo>
                  <a:lnTo>
                    <a:pt x="5897867" y="178295"/>
                  </a:lnTo>
                  <a:lnTo>
                    <a:pt x="5907354" y="129540"/>
                  </a:lnTo>
                  <a:close/>
                </a:path>
                <a:path w="8993505" h="259079">
                  <a:moveTo>
                    <a:pt x="8993213" y="129540"/>
                  </a:moveTo>
                  <a:lnTo>
                    <a:pt x="8983726" y="80797"/>
                  </a:lnTo>
                  <a:lnTo>
                    <a:pt x="8955278" y="37947"/>
                  </a:lnTo>
                  <a:lnTo>
                    <a:pt x="8912415" y="9486"/>
                  </a:lnTo>
                  <a:lnTo>
                    <a:pt x="8863673" y="0"/>
                  </a:lnTo>
                  <a:lnTo>
                    <a:pt x="8814930" y="9486"/>
                  </a:lnTo>
                  <a:lnTo>
                    <a:pt x="8772080" y="37947"/>
                  </a:lnTo>
                  <a:lnTo>
                    <a:pt x="8743620" y="80797"/>
                  </a:lnTo>
                  <a:lnTo>
                    <a:pt x="8734133" y="129540"/>
                  </a:lnTo>
                  <a:lnTo>
                    <a:pt x="8743620" y="178295"/>
                  </a:lnTo>
                  <a:lnTo>
                    <a:pt x="8772080" y="221145"/>
                  </a:lnTo>
                  <a:lnTo>
                    <a:pt x="8814930" y="249593"/>
                  </a:lnTo>
                  <a:lnTo>
                    <a:pt x="8863673" y="259080"/>
                  </a:lnTo>
                  <a:lnTo>
                    <a:pt x="8912415" y="249593"/>
                  </a:lnTo>
                  <a:lnTo>
                    <a:pt x="8955278" y="221145"/>
                  </a:lnTo>
                  <a:lnTo>
                    <a:pt x="8983726" y="178295"/>
                  </a:lnTo>
                  <a:lnTo>
                    <a:pt x="8993213" y="12954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50087"/>
            <a:ext cx="1165098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spc="45" dirty="0"/>
              <a:t>Different</a:t>
            </a:r>
            <a:r>
              <a:rPr sz="4650" spc="50" dirty="0"/>
              <a:t> </a:t>
            </a:r>
            <a:r>
              <a:rPr sz="4650" spc="-125" dirty="0"/>
              <a:t>Pixels</a:t>
            </a:r>
            <a:r>
              <a:rPr sz="4650" spc="50" dirty="0"/>
              <a:t> </a:t>
            </a:r>
            <a:r>
              <a:rPr sz="4650" spc="190" dirty="0"/>
              <a:t>-&gt;</a:t>
            </a:r>
            <a:r>
              <a:rPr sz="4650" spc="50" dirty="0"/>
              <a:t> </a:t>
            </a:r>
            <a:r>
              <a:rPr sz="4650" spc="-10" dirty="0"/>
              <a:t>Different-Sized</a:t>
            </a:r>
            <a:r>
              <a:rPr sz="4650" spc="55" dirty="0"/>
              <a:t> Footprints</a:t>
            </a:r>
            <a:endParaRPr sz="4650"/>
          </a:p>
        </p:txBody>
      </p:sp>
      <p:grpSp>
        <p:nvGrpSpPr>
          <p:cNvPr id="3" name="object 3"/>
          <p:cNvGrpSpPr/>
          <p:nvPr/>
        </p:nvGrpSpPr>
        <p:grpSpPr>
          <a:xfrm>
            <a:off x="1849372" y="1571063"/>
            <a:ext cx="9324340" cy="7012305"/>
            <a:chOff x="1849372" y="1571063"/>
            <a:chExt cx="9324340" cy="7012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9372" y="1571063"/>
              <a:ext cx="9324058" cy="70120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8471" y="1600204"/>
              <a:ext cx="9247858" cy="69358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55399" y="3512176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5" h="902335">
                  <a:moveTo>
                    <a:pt x="770265" y="131669"/>
                  </a:moveTo>
                  <a:lnTo>
                    <a:pt x="803183" y="168334"/>
                  </a:lnTo>
                  <a:lnTo>
                    <a:pt x="831398" y="207531"/>
                  </a:lnTo>
                  <a:lnTo>
                    <a:pt x="854910" y="248870"/>
                  </a:lnTo>
                  <a:lnTo>
                    <a:pt x="873720" y="291963"/>
                  </a:lnTo>
                  <a:lnTo>
                    <a:pt x="887828" y="336419"/>
                  </a:lnTo>
                  <a:lnTo>
                    <a:pt x="897233" y="381848"/>
                  </a:lnTo>
                  <a:lnTo>
                    <a:pt x="901935" y="427863"/>
                  </a:lnTo>
                  <a:lnTo>
                    <a:pt x="901935" y="474072"/>
                  </a:lnTo>
                  <a:lnTo>
                    <a:pt x="897233" y="520086"/>
                  </a:lnTo>
                  <a:lnTo>
                    <a:pt x="887828" y="565516"/>
                  </a:lnTo>
                  <a:lnTo>
                    <a:pt x="873720" y="609972"/>
                  </a:lnTo>
                  <a:lnTo>
                    <a:pt x="854910" y="653064"/>
                  </a:lnTo>
                  <a:lnTo>
                    <a:pt x="831398" y="694404"/>
                  </a:lnTo>
                  <a:lnTo>
                    <a:pt x="803183" y="733601"/>
                  </a:lnTo>
                  <a:lnTo>
                    <a:pt x="770265" y="770265"/>
                  </a:lnTo>
                  <a:lnTo>
                    <a:pt x="733601" y="803183"/>
                  </a:lnTo>
                  <a:lnTo>
                    <a:pt x="694404" y="831398"/>
                  </a:lnTo>
                  <a:lnTo>
                    <a:pt x="653064" y="854910"/>
                  </a:lnTo>
                  <a:lnTo>
                    <a:pt x="609972" y="873720"/>
                  </a:lnTo>
                  <a:lnTo>
                    <a:pt x="565516" y="887828"/>
                  </a:lnTo>
                  <a:lnTo>
                    <a:pt x="520086" y="897233"/>
                  </a:lnTo>
                  <a:lnTo>
                    <a:pt x="474072" y="901935"/>
                  </a:lnTo>
                  <a:lnTo>
                    <a:pt x="427863" y="901935"/>
                  </a:lnTo>
                  <a:lnTo>
                    <a:pt x="381848" y="897233"/>
                  </a:lnTo>
                  <a:lnTo>
                    <a:pt x="336419" y="887828"/>
                  </a:lnTo>
                  <a:lnTo>
                    <a:pt x="291963" y="873720"/>
                  </a:lnTo>
                  <a:lnTo>
                    <a:pt x="248870" y="854910"/>
                  </a:lnTo>
                  <a:lnTo>
                    <a:pt x="207531" y="831398"/>
                  </a:lnTo>
                  <a:lnTo>
                    <a:pt x="168334" y="803183"/>
                  </a:lnTo>
                  <a:lnTo>
                    <a:pt x="131669" y="770265"/>
                  </a:lnTo>
                  <a:lnTo>
                    <a:pt x="98752" y="733601"/>
                  </a:lnTo>
                  <a:lnTo>
                    <a:pt x="70537" y="694404"/>
                  </a:lnTo>
                  <a:lnTo>
                    <a:pt x="47024" y="653064"/>
                  </a:lnTo>
                  <a:lnTo>
                    <a:pt x="28214" y="609972"/>
                  </a:lnTo>
                  <a:lnTo>
                    <a:pt x="14107" y="565516"/>
                  </a:lnTo>
                  <a:lnTo>
                    <a:pt x="4702" y="520086"/>
                  </a:lnTo>
                  <a:lnTo>
                    <a:pt x="0" y="474072"/>
                  </a:lnTo>
                  <a:lnTo>
                    <a:pt x="0" y="427863"/>
                  </a:lnTo>
                  <a:lnTo>
                    <a:pt x="4702" y="381848"/>
                  </a:lnTo>
                  <a:lnTo>
                    <a:pt x="14107" y="336419"/>
                  </a:lnTo>
                  <a:lnTo>
                    <a:pt x="28214" y="291963"/>
                  </a:lnTo>
                  <a:lnTo>
                    <a:pt x="47024" y="248870"/>
                  </a:lnTo>
                  <a:lnTo>
                    <a:pt x="70537" y="207531"/>
                  </a:lnTo>
                  <a:lnTo>
                    <a:pt x="98752" y="168334"/>
                  </a:lnTo>
                  <a:lnTo>
                    <a:pt x="131669" y="131669"/>
                  </a:lnTo>
                  <a:lnTo>
                    <a:pt x="168334" y="98752"/>
                  </a:lnTo>
                  <a:lnTo>
                    <a:pt x="207531" y="70537"/>
                  </a:lnTo>
                  <a:lnTo>
                    <a:pt x="248870" y="47024"/>
                  </a:lnTo>
                  <a:lnTo>
                    <a:pt x="291963" y="28214"/>
                  </a:lnTo>
                  <a:lnTo>
                    <a:pt x="336419" y="14107"/>
                  </a:lnTo>
                  <a:lnTo>
                    <a:pt x="381848" y="4702"/>
                  </a:lnTo>
                  <a:lnTo>
                    <a:pt x="427863" y="0"/>
                  </a:lnTo>
                  <a:lnTo>
                    <a:pt x="474072" y="0"/>
                  </a:lnTo>
                  <a:lnTo>
                    <a:pt x="520086" y="4702"/>
                  </a:lnTo>
                  <a:lnTo>
                    <a:pt x="565516" y="14107"/>
                  </a:lnTo>
                  <a:lnTo>
                    <a:pt x="609972" y="28214"/>
                  </a:lnTo>
                  <a:lnTo>
                    <a:pt x="653064" y="47024"/>
                  </a:lnTo>
                  <a:lnTo>
                    <a:pt x="694404" y="70537"/>
                  </a:lnTo>
                  <a:lnTo>
                    <a:pt x="733601" y="98752"/>
                  </a:lnTo>
                  <a:lnTo>
                    <a:pt x="770265" y="1316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2427" y="7173169"/>
              <a:ext cx="902335" cy="902335"/>
            </a:xfrm>
            <a:custGeom>
              <a:avLst/>
              <a:gdLst/>
              <a:ahLst/>
              <a:cxnLst/>
              <a:rect l="l" t="t" r="r" b="b"/>
              <a:pathLst>
                <a:path w="902334" h="902334">
                  <a:moveTo>
                    <a:pt x="770265" y="131669"/>
                  </a:moveTo>
                  <a:lnTo>
                    <a:pt x="803183" y="168334"/>
                  </a:lnTo>
                  <a:lnTo>
                    <a:pt x="831398" y="207531"/>
                  </a:lnTo>
                  <a:lnTo>
                    <a:pt x="854910" y="248870"/>
                  </a:lnTo>
                  <a:lnTo>
                    <a:pt x="873720" y="291963"/>
                  </a:lnTo>
                  <a:lnTo>
                    <a:pt x="887828" y="336419"/>
                  </a:lnTo>
                  <a:lnTo>
                    <a:pt x="897233" y="381848"/>
                  </a:lnTo>
                  <a:lnTo>
                    <a:pt x="901935" y="427863"/>
                  </a:lnTo>
                  <a:lnTo>
                    <a:pt x="901935" y="474072"/>
                  </a:lnTo>
                  <a:lnTo>
                    <a:pt x="897233" y="520086"/>
                  </a:lnTo>
                  <a:lnTo>
                    <a:pt x="887828" y="565516"/>
                  </a:lnTo>
                  <a:lnTo>
                    <a:pt x="873720" y="609972"/>
                  </a:lnTo>
                  <a:lnTo>
                    <a:pt x="854910" y="653064"/>
                  </a:lnTo>
                  <a:lnTo>
                    <a:pt x="831398" y="694404"/>
                  </a:lnTo>
                  <a:lnTo>
                    <a:pt x="803183" y="733601"/>
                  </a:lnTo>
                  <a:lnTo>
                    <a:pt x="770265" y="770265"/>
                  </a:lnTo>
                  <a:lnTo>
                    <a:pt x="733601" y="803183"/>
                  </a:lnTo>
                  <a:lnTo>
                    <a:pt x="694404" y="831398"/>
                  </a:lnTo>
                  <a:lnTo>
                    <a:pt x="653064" y="854910"/>
                  </a:lnTo>
                  <a:lnTo>
                    <a:pt x="609972" y="873720"/>
                  </a:lnTo>
                  <a:lnTo>
                    <a:pt x="565516" y="887828"/>
                  </a:lnTo>
                  <a:lnTo>
                    <a:pt x="520086" y="897233"/>
                  </a:lnTo>
                  <a:lnTo>
                    <a:pt x="474072" y="901935"/>
                  </a:lnTo>
                  <a:lnTo>
                    <a:pt x="427863" y="901935"/>
                  </a:lnTo>
                  <a:lnTo>
                    <a:pt x="381848" y="897233"/>
                  </a:lnTo>
                  <a:lnTo>
                    <a:pt x="336419" y="887828"/>
                  </a:lnTo>
                  <a:lnTo>
                    <a:pt x="291963" y="873720"/>
                  </a:lnTo>
                  <a:lnTo>
                    <a:pt x="248870" y="854910"/>
                  </a:lnTo>
                  <a:lnTo>
                    <a:pt x="207531" y="831398"/>
                  </a:lnTo>
                  <a:lnTo>
                    <a:pt x="168334" y="803183"/>
                  </a:lnTo>
                  <a:lnTo>
                    <a:pt x="131669" y="770265"/>
                  </a:lnTo>
                  <a:lnTo>
                    <a:pt x="98752" y="733601"/>
                  </a:lnTo>
                  <a:lnTo>
                    <a:pt x="70537" y="694404"/>
                  </a:lnTo>
                  <a:lnTo>
                    <a:pt x="47024" y="653064"/>
                  </a:lnTo>
                  <a:lnTo>
                    <a:pt x="28214" y="609972"/>
                  </a:lnTo>
                  <a:lnTo>
                    <a:pt x="14107" y="565516"/>
                  </a:lnTo>
                  <a:lnTo>
                    <a:pt x="4702" y="520086"/>
                  </a:lnTo>
                  <a:lnTo>
                    <a:pt x="0" y="474072"/>
                  </a:lnTo>
                  <a:lnTo>
                    <a:pt x="0" y="427863"/>
                  </a:lnTo>
                  <a:lnTo>
                    <a:pt x="4702" y="381848"/>
                  </a:lnTo>
                  <a:lnTo>
                    <a:pt x="14107" y="336419"/>
                  </a:lnTo>
                  <a:lnTo>
                    <a:pt x="28214" y="291963"/>
                  </a:lnTo>
                  <a:lnTo>
                    <a:pt x="47024" y="248870"/>
                  </a:lnTo>
                  <a:lnTo>
                    <a:pt x="70537" y="207531"/>
                  </a:lnTo>
                  <a:lnTo>
                    <a:pt x="98752" y="168334"/>
                  </a:lnTo>
                  <a:lnTo>
                    <a:pt x="131669" y="131669"/>
                  </a:lnTo>
                  <a:lnTo>
                    <a:pt x="168334" y="98752"/>
                  </a:lnTo>
                  <a:lnTo>
                    <a:pt x="207531" y="70537"/>
                  </a:lnTo>
                  <a:lnTo>
                    <a:pt x="248870" y="47024"/>
                  </a:lnTo>
                  <a:lnTo>
                    <a:pt x="291963" y="28214"/>
                  </a:lnTo>
                  <a:lnTo>
                    <a:pt x="336419" y="14107"/>
                  </a:lnTo>
                  <a:lnTo>
                    <a:pt x="381848" y="4702"/>
                  </a:lnTo>
                  <a:lnTo>
                    <a:pt x="427863" y="0"/>
                  </a:lnTo>
                  <a:lnTo>
                    <a:pt x="474072" y="0"/>
                  </a:lnTo>
                  <a:lnTo>
                    <a:pt x="520086" y="4702"/>
                  </a:lnTo>
                  <a:lnTo>
                    <a:pt x="565516" y="14107"/>
                  </a:lnTo>
                  <a:lnTo>
                    <a:pt x="609972" y="28214"/>
                  </a:lnTo>
                  <a:lnTo>
                    <a:pt x="653064" y="47024"/>
                  </a:lnTo>
                  <a:lnTo>
                    <a:pt x="694404" y="70537"/>
                  </a:lnTo>
                  <a:lnTo>
                    <a:pt x="733601" y="98752"/>
                  </a:lnTo>
                  <a:lnTo>
                    <a:pt x="770265" y="1316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400800" y="9315805"/>
            <a:ext cx="189230" cy="265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600" spc="-5" dirty="0">
                <a:latin typeface="Arial MT"/>
                <a:cs typeface="Arial MT"/>
              </a:rPr>
              <a:t>3</a:t>
            </a:fld>
            <a:endParaRPr sz="16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30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35" dirty="0">
                <a:latin typeface="Arial MT"/>
                <a:cs typeface="Arial MT"/>
              </a:rPr>
              <a:t>T</a:t>
            </a:r>
            <a:r>
              <a:rPr sz="8000" spc="220" dirty="0">
                <a:latin typeface="Arial MT"/>
                <a:cs typeface="Arial MT"/>
              </a:rPr>
              <a:t>oday</a:t>
            </a:r>
            <a:endParaRPr sz="8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3238500"/>
            <a:ext cx="2306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5" dirty="0">
                <a:solidFill>
                  <a:srgbClr val="EE220C"/>
                </a:solidFill>
                <a:latin typeface="Arial MT"/>
                <a:cs typeface="Arial MT"/>
              </a:rPr>
              <a:t>Shading</a:t>
            </a:r>
            <a:r>
              <a:rPr sz="3200" spc="-75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EE220C"/>
                </a:solidFill>
                <a:latin typeface="Arial MT"/>
                <a:cs typeface="Arial MT"/>
              </a:rPr>
              <a:t>3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242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 MT"/>
                <a:cs typeface="Arial MT"/>
              </a:rPr>
              <a:t>-</a:t>
            </a:r>
            <a:endParaRPr sz="4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3728720"/>
            <a:ext cx="364236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40" dirty="0">
                <a:latin typeface="Arial MT"/>
                <a:cs typeface="Arial MT"/>
              </a:rPr>
              <a:t>Barycentric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coordinates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120" dirty="0">
                <a:latin typeface="Arial MT"/>
                <a:cs typeface="Arial MT"/>
              </a:rPr>
              <a:t>Texture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60" dirty="0">
                <a:latin typeface="Arial MT"/>
                <a:cs typeface="Arial MT"/>
              </a:rPr>
              <a:t>queries 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Applications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textures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270"/>
              </a:spcBef>
            </a:pPr>
            <a:r>
              <a:rPr spc="145" dirty="0"/>
              <a:t>Mipmap</a:t>
            </a: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4200" spc="75" dirty="0"/>
              <a:t>Allowing</a:t>
            </a:r>
            <a:r>
              <a:rPr sz="4200" spc="50" dirty="0"/>
              <a:t> </a:t>
            </a:r>
            <a:r>
              <a:rPr sz="4200" spc="-80" dirty="0"/>
              <a:t>(</a:t>
            </a:r>
            <a:r>
              <a:rPr sz="4200" spc="-80" dirty="0">
                <a:solidFill>
                  <a:srgbClr val="EE220C"/>
                </a:solidFill>
              </a:rPr>
              <a:t>fast,</a:t>
            </a:r>
            <a:r>
              <a:rPr sz="4200" spc="50" dirty="0">
                <a:solidFill>
                  <a:srgbClr val="EE220C"/>
                </a:solidFill>
              </a:rPr>
              <a:t> </a:t>
            </a:r>
            <a:r>
              <a:rPr sz="4200" spc="35" dirty="0">
                <a:solidFill>
                  <a:srgbClr val="EE220C"/>
                </a:solidFill>
              </a:rPr>
              <a:t>approx.,</a:t>
            </a:r>
            <a:r>
              <a:rPr sz="4200" spc="50" dirty="0">
                <a:solidFill>
                  <a:srgbClr val="EE220C"/>
                </a:solidFill>
              </a:rPr>
              <a:t> </a:t>
            </a:r>
            <a:r>
              <a:rPr sz="4200" spc="-90" dirty="0">
                <a:solidFill>
                  <a:srgbClr val="EE220C"/>
                </a:solidFill>
              </a:rPr>
              <a:t>square</a:t>
            </a:r>
            <a:r>
              <a:rPr sz="4200" spc="-90" dirty="0"/>
              <a:t>)</a:t>
            </a:r>
            <a:r>
              <a:rPr sz="4200" spc="50" dirty="0"/>
              <a:t> </a:t>
            </a:r>
            <a:r>
              <a:rPr sz="4200" spc="10" dirty="0"/>
              <a:t>range</a:t>
            </a:r>
            <a:r>
              <a:rPr sz="4200" spc="50" dirty="0"/>
              <a:t> </a:t>
            </a:r>
            <a:r>
              <a:rPr sz="4200" spc="-10" dirty="0"/>
              <a:t>queries</a:t>
            </a:r>
            <a:endParaRPr sz="4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654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/>
              <a:t>Mipmap</a:t>
            </a:r>
            <a:r>
              <a:rPr sz="4800" spc="40" dirty="0"/>
              <a:t> </a:t>
            </a:r>
            <a:r>
              <a:rPr sz="4800" spc="-210" dirty="0"/>
              <a:t>(L.</a:t>
            </a:r>
            <a:r>
              <a:rPr sz="4800" spc="45" dirty="0"/>
              <a:t> </a:t>
            </a:r>
            <a:r>
              <a:rPr sz="4800" spc="-15" dirty="0"/>
              <a:t>Williams</a:t>
            </a:r>
            <a:r>
              <a:rPr sz="4800" spc="40" dirty="0"/>
              <a:t> </a:t>
            </a:r>
            <a:r>
              <a:rPr sz="4800" spc="-120" dirty="0"/>
              <a:t>83)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010400" y="4673600"/>
            <a:ext cx="19488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2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32x32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2200" y="4673600"/>
            <a:ext cx="19488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3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16x16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900" y="8153400"/>
            <a:ext cx="164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4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8x8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1000" y="8153400"/>
            <a:ext cx="164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5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4x4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8600" y="4711700"/>
            <a:ext cx="19488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1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64x64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711700"/>
            <a:ext cx="2249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0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128x128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800" y="8153400"/>
            <a:ext cx="164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6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2x2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4600" y="8153400"/>
            <a:ext cx="164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7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160" dirty="0">
                <a:latin typeface="Arial"/>
                <a:cs typeface="Arial"/>
              </a:rPr>
              <a:t>=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1x1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8600" y="1498600"/>
            <a:ext cx="1022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60" dirty="0">
                <a:latin typeface="Arial"/>
                <a:cs typeface="Arial"/>
              </a:rPr>
              <a:t>“Mip”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comes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from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the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Latin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“multum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in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parvo",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meaning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multitude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in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small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6196" y="5373512"/>
            <a:ext cx="2709332" cy="27093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5929" y="5375912"/>
            <a:ext cx="2709332" cy="27093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5662" y="5375912"/>
            <a:ext cx="2709332" cy="27093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395" y="5373512"/>
            <a:ext cx="2709332" cy="270933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6196" y="1941689"/>
            <a:ext cx="2709332" cy="270933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55929" y="1941689"/>
            <a:ext cx="2709332" cy="270933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75662" y="1941689"/>
            <a:ext cx="2709332" cy="270933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5395" y="1941689"/>
            <a:ext cx="2709332" cy="2709332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6543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/>
              <a:t>Mipmap</a:t>
            </a:r>
            <a:r>
              <a:rPr sz="4800" spc="40" dirty="0"/>
              <a:t> </a:t>
            </a:r>
            <a:r>
              <a:rPr sz="4800" spc="-210" dirty="0"/>
              <a:t>(L.</a:t>
            </a:r>
            <a:r>
              <a:rPr sz="4800" spc="45" dirty="0"/>
              <a:t> </a:t>
            </a:r>
            <a:r>
              <a:rPr sz="4800" spc="-15" dirty="0"/>
              <a:t>Williams</a:t>
            </a:r>
            <a:r>
              <a:rPr sz="4800" spc="40" dirty="0"/>
              <a:t> </a:t>
            </a:r>
            <a:r>
              <a:rPr sz="4800" spc="-120" dirty="0"/>
              <a:t>83)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145111" y="1916034"/>
            <a:ext cx="5107305" cy="4910455"/>
            <a:chOff x="3145111" y="1916034"/>
            <a:chExt cx="5107305" cy="4910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5111" y="1916034"/>
              <a:ext cx="5107014" cy="48074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78731" y="5155551"/>
              <a:ext cx="1120140" cy="1671320"/>
            </a:xfrm>
            <a:custGeom>
              <a:avLst/>
              <a:gdLst/>
              <a:ahLst/>
              <a:cxnLst/>
              <a:rect l="l" t="t" r="r" b="b"/>
              <a:pathLst>
                <a:path w="1120139" h="1671320">
                  <a:moveTo>
                    <a:pt x="316090" y="0"/>
                  </a:moveTo>
                  <a:lnTo>
                    <a:pt x="0" y="0"/>
                  </a:lnTo>
                  <a:lnTo>
                    <a:pt x="0" y="496709"/>
                  </a:lnTo>
                  <a:lnTo>
                    <a:pt x="316090" y="496709"/>
                  </a:lnTo>
                  <a:lnTo>
                    <a:pt x="316090" y="0"/>
                  </a:lnTo>
                  <a:close/>
                </a:path>
                <a:path w="1120139" h="1671320">
                  <a:moveTo>
                    <a:pt x="1119860" y="1174038"/>
                  </a:moveTo>
                  <a:lnTo>
                    <a:pt x="803770" y="1174038"/>
                  </a:lnTo>
                  <a:lnTo>
                    <a:pt x="803770" y="1670748"/>
                  </a:lnTo>
                  <a:lnTo>
                    <a:pt x="1119860" y="1670748"/>
                  </a:lnTo>
                  <a:lnTo>
                    <a:pt x="1119860" y="11740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5300" y="5270500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 MT"/>
                <a:cs typeface="Arial MT"/>
              </a:rPr>
              <a:t>v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200" y="5953759"/>
            <a:ext cx="8470265" cy="265430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609600" algn="ctr">
              <a:lnSpc>
                <a:spcPct val="100000"/>
              </a:lnSpc>
              <a:spcBef>
                <a:spcPts val="2120"/>
              </a:spcBef>
            </a:pPr>
            <a:r>
              <a:rPr sz="3400" dirty="0">
                <a:latin typeface="Arial MT"/>
                <a:cs typeface="Arial MT"/>
              </a:rPr>
              <a:t>u</a:t>
            </a:r>
            <a:endParaRPr sz="3400">
              <a:latin typeface="Arial MT"/>
              <a:cs typeface="Arial MT"/>
            </a:endParaRPr>
          </a:p>
          <a:p>
            <a:pPr marL="4978400" marR="1080770" indent="-660400">
              <a:lnSpc>
                <a:spcPct val="112700"/>
              </a:lnSpc>
              <a:spcBef>
                <a:spcPts val="1500"/>
              </a:spcBef>
            </a:pPr>
            <a:r>
              <a:rPr sz="3400" spc="260" dirty="0">
                <a:latin typeface="Microsoft Sans Serif"/>
                <a:cs typeface="Microsoft Sans Serif"/>
              </a:rPr>
              <a:t>“Mip</a:t>
            </a:r>
            <a:r>
              <a:rPr sz="3400" spc="-45" dirty="0">
                <a:latin typeface="Microsoft Sans Serif"/>
                <a:cs typeface="Microsoft Sans Serif"/>
              </a:rPr>
              <a:t> </a:t>
            </a:r>
            <a:r>
              <a:rPr sz="3400" spc="35" dirty="0">
                <a:latin typeface="Microsoft Sans Serif"/>
                <a:cs typeface="Microsoft Sans Serif"/>
              </a:rPr>
              <a:t>hierarchy”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dirty="0">
                <a:latin typeface="Microsoft Sans Serif"/>
                <a:cs typeface="Microsoft Sans Serif"/>
              </a:rPr>
              <a:t>level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275" dirty="0">
                <a:latin typeface="Microsoft Sans Serif"/>
                <a:cs typeface="Microsoft Sans Serif"/>
              </a:rPr>
              <a:t>=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D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ts val="3900"/>
              </a:lnSpc>
            </a:pPr>
            <a:r>
              <a:rPr sz="3400" spc="10" dirty="0">
                <a:latin typeface="Microsoft Sans Serif"/>
                <a:cs typeface="Microsoft Sans Serif"/>
              </a:rPr>
              <a:t>What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110" dirty="0">
                <a:latin typeface="Microsoft Sans Serif"/>
                <a:cs typeface="Microsoft Sans Serif"/>
              </a:rPr>
              <a:t>is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the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storage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overhead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90" dirty="0">
                <a:latin typeface="Microsoft Sans Serif"/>
                <a:cs typeface="Microsoft Sans Serif"/>
              </a:rPr>
              <a:t>of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130" dirty="0">
                <a:latin typeface="Microsoft Sans Serif"/>
                <a:cs typeface="Microsoft Sans Serif"/>
              </a:rPr>
              <a:t>a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20" dirty="0">
                <a:latin typeface="Microsoft Sans Serif"/>
                <a:cs typeface="Microsoft Sans Serif"/>
              </a:rPr>
              <a:t>mipmap?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8232" y="1868036"/>
            <a:ext cx="490220" cy="796290"/>
          </a:xfrm>
          <a:custGeom>
            <a:avLst/>
            <a:gdLst/>
            <a:ahLst/>
            <a:cxnLst/>
            <a:rect l="l" t="t" r="r" b="b"/>
            <a:pathLst>
              <a:path w="490220" h="796289">
                <a:moveTo>
                  <a:pt x="489799" y="0"/>
                </a:moveTo>
                <a:lnTo>
                  <a:pt x="0" y="0"/>
                </a:lnTo>
                <a:lnTo>
                  <a:pt x="0" y="796148"/>
                </a:lnTo>
                <a:lnTo>
                  <a:pt x="489799" y="796148"/>
                </a:lnTo>
                <a:lnTo>
                  <a:pt x="489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4200" y="1892300"/>
            <a:ext cx="430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50" dirty="0">
                <a:latin typeface="Arial"/>
                <a:cs typeface="Arial"/>
              </a:rPr>
              <a:t>D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864600" y="5130800"/>
            <a:ext cx="10699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 MT"/>
                <a:cs typeface="Arial MT"/>
              </a:rPr>
              <a:t>D</a:t>
            </a:r>
            <a:r>
              <a:rPr sz="3400" spc="-5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=</a:t>
            </a:r>
            <a:r>
              <a:rPr sz="3400" spc="-4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0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4600" y="2540000"/>
            <a:ext cx="1069975" cy="168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 MT"/>
                <a:cs typeface="Arial MT"/>
              </a:rPr>
              <a:t>D</a:t>
            </a:r>
            <a:r>
              <a:rPr sz="3400" spc="-5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=</a:t>
            </a:r>
            <a:r>
              <a:rPr sz="3400" spc="-5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2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latin typeface="Arial MT"/>
                <a:cs typeface="Arial MT"/>
              </a:rPr>
              <a:t>D</a:t>
            </a:r>
            <a:r>
              <a:rPr sz="3400" spc="-5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=</a:t>
            </a:r>
            <a:r>
              <a:rPr sz="3400" spc="-5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1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7759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/>
              <a:t>Computing</a:t>
            </a:r>
            <a:r>
              <a:rPr sz="4800" spc="40" dirty="0"/>
              <a:t> </a:t>
            </a:r>
            <a:r>
              <a:rPr sz="4800" spc="125" dirty="0"/>
              <a:t>Mipmap</a:t>
            </a:r>
            <a:r>
              <a:rPr sz="4800" spc="40" dirty="0"/>
              <a:t> </a:t>
            </a:r>
            <a:r>
              <a:rPr sz="4800" spc="-60" dirty="0"/>
              <a:t>Level</a:t>
            </a:r>
            <a:r>
              <a:rPr sz="4800" spc="40" dirty="0"/>
              <a:t> </a:t>
            </a:r>
            <a:r>
              <a:rPr sz="4800" spc="90" dirty="0"/>
              <a:t>D</a:t>
            </a:r>
            <a:endParaRPr sz="4800"/>
          </a:p>
        </p:txBody>
      </p:sp>
      <p:sp>
        <p:nvSpPr>
          <p:cNvPr id="74" name="object 74"/>
          <p:cNvSpPr txBox="1"/>
          <p:nvPr/>
        </p:nvSpPr>
        <p:spPr>
          <a:xfrm>
            <a:off x="787400" y="6652259"/>
            <a:ext cx="10697845" cy="2057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720"/>
              </a:spcBef>
              <a:tabLst>
                <a:tab pos="7124065" algn="l"/>
              </a:tabLst>
            </a:pPr>
            <a:r>
              <a:rPr sz="3400" spc="-85" dirty="0">
                <a:latin typeface="Microsoft Sans Serif"/>
                <a:cs typeface="Microsoft Sans Serif"/>
              </a:rPr>
              <a:t>Screen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space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125" dirty="0">
                <a:latin typeface="Microsoft Sans Serif"/>
                <a:cs typeface="Microsoft Sans Serif"/>
              </a:rPr>
              <a:t>(x,y)	</a:t>
            </a:r>
            <a:r>
              <a:rPr sz="3400" spc="-65" dirty="0">
                <a:latin typeface="Microsoft Sans Serif"/>
                <a:cs typeface="Microsoft Sans Serif"/>
              </a:rPr>
              <a:t>Texture</a:t>
            </a:r>
            <a:r>
              <a:rPr sz="3400" spc="15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space</a:t>
            </a:r>
            <a:r>
              <a:rPr sz="3400" spc="15" dirty="0">
                <a:latin typeface="Microsoft Sans Serif"/>
                <a:cs typeface="Microsoft Sans Serif"/>
              </a:rPr>
              <a:t> </a:t>
            </a:r>
            <a:r>
              <a:rPr sz="3400" spc="-114" dirty="0">
                <a:latin typeface="Microsoft Sans Serif"/>
                <a:cs typeface="Microsoft Sans Serif"/>
              </a:rPr>
              <a:t>(u,v)</a:t>
            </a:r>
            <a:endParaRPr sz="3400">
              <a:latin typeface="Microsoft Sans Serif"/>
              <a:cs typeface="Microsoft Sans Serif"/>
            </a:endParaRPr>
          </a:p>
          <a:p>
            <a:pPr marL="12700" marR="245110">
              <a:lnSpc>
                <a:spcPct val="112700"/>
              </a:lnSpc>
              <a:spcBef>
                <a:spcPts val="1100"/>
              </a:spcBef>
            </a:pPr>
            <a:r>
              <a:rPr sz="3400" spc="-20" dirty="0">
                <a:latin typeface="Microsoft Sans Serif"/>
                <a:cs typeface="Microsoft Sans Serif"/>
              </a:rPr>
              <a:t>Estimate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texture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100" dirty="0">
                <a:latin typeface="Microsoft Sans Serif"/>
                <a:cs typeface="Microsoft Sans Serif"/>
              </a:rPr>
              <a:t>footprint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using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texture</a:t>
            </a:r>
            <a:r>
              <a:rPr sz="3400" spc="5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coordinates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90" dirty="0">
                <a:latin typeface="Microsoft Sans Serif"/>
                <a:cs typeface="Microsoft Sans Serif"/>
              </a:rPr>
              <a:t>of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65" dirty="0">
                <a:latin typeface="Microsoft Sans Serif"/>
                <a:cs typeface="Microsoft Sans Serif"/>
              </a:rPr>
              <a:t>neighboring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65" dirty="0">
                <a:latin typeface="Microsoft Sans Serif"/>
                <a:cs typeface="Microsoft Sans Serif"/>
              </a:rPr>
              <a:t>screen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50" dirty="0">
                <a:latin typeface="Microsoft Sans Serif"/>
                <a:cs typeface="Microsoft Sans Serif"/>
              </a:rPr>
              <a:t>samples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FFA4CCE-6185-F089-D88A-B8B53C85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1" y="1371600"/>
            <a:ext cx="11915775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7759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/>
              <a:t>Computing</a:t>
            </a:r>
            <a:r>
              <a:rPr sz="4800" spc="40" dirty="0"/>
              <a:t> </a:t>
            </a:r>
            <a:r>
              <a:rPr sz="4800" spc="125" dirty="0"/>
              <a:t>Mipmap</a:t>
            </a:r>
            <a:r>
              <a:rPr sz="4800" spc="40" dirty="0"/>
              <a:t> </a:t>
            </a:r>
            <a:r>
              <a:rPr sz="4800" spc="-60" dirty="0"/>
              <a:t>Level</a:t>
            </a:r>
            <a:r>
              <a:rPr sz="4800" spc="40" dirty="0"/>
              <a:t> </a:t>
            </a:r>
            <a:r>
              <a:rPr sz="4800" spc="90" dirty="0"/>
              <a:t>D</a:t>
            </a:r>
            <a:endParaRPr sz="4800"/>
          </a:p>
        </p:txBody>
      </p:sp>
      <p:sp>
        <p:nvSpPr>
          <p:cNvPr id="108" name="object 10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02AA2AD-B94D-3392-D2AA-F897B119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71575"/>
            <a:ext cx="12344400" cy="74104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7759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/>
              <a:t>Computing</a:t>
            </a:r>
            <a:r>
              <a:rPr sz="4800" spc="40" dirty="0"/>
              <a:t> </a:t>
            </a:r>
            <a:r>
              <a:rPr sz="4800" spc="125" dirty="0"/>
              <a:t>Mipmap</a:t>
            </a:r>
            <a:r>
              <a:rPr sz="4800" spc="40" dirty="0"/>
              <a:t> </a:t>
            </a:r>
            <a:r>
              <a:rPr sz="4800" spc="-60" dirty="0"/>
              <a:t>Level</a:t>
            </a:r>
            <a:r>
              <a:rPr sz="4800" spc="40" dirty="0"/>
              <a:t> </a:t>
            </a:r>
            <a:r>
              <a:rPr sz="4800" spc="90" dirty="0"/>
              <a:t>D</a:t>
            </a:r>
            <a:endParaRPr sz="480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2A88DEE-88D2-F9DD-9847-4320DA01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1409700"/>
            <a:ext cx="1198245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8123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Visualization</a:t>
            </a:r>
            <a:r>
              <a:rPr sz="4800" spc="30" dirty="0"/>
              <a:t> </a:t>
            </a:r>
            <a:r>
              <a:rPr sz="4800" spc="130" dirty="0"/>
              <a:t>of</a:t>
            </a:r>
            <a:r>
              <a:rPr sz="4800" spc="30" dirty="0"/>
              <a:t> </a:t>
            </a:r>
            <a:r>
              <a:rPr sz="4800" spc="125" dirty="0"/>
              <a:t>Mipmap</a:t>
            </a:r>
            <a:r>
              <a:rPr sz="4800" spc="35" dirty="0"/>
              <a:t> </a:t>
            </a:r>
            <a:r>
              <a:rPr sz="4800" spc="-60" dirty="0"/>
              <a:t>Level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62300" y="8013700"/>
            <a:ext cx="66617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latin typeface="Microsoft Sans Serif"/>
                <a:cs typeface="Microsoft Sans Serif"/>
              </a:rPr>
              <a:t>D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rounded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0" dirty="0">
                <a:latin typeface="Microsoft Sans Serif"/>
                <a:cs typeface="Microsoft Sans Serif"/>
              </a:rPr>
              <a:t>to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40" dirty="0">
                <a:latin typeface="Microsoft Sans Serif"/>
                <a:cs typeface="Microsoft Sans Serif"/>
              </a:rPr>
              <a:t>nearest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integer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dirty="0">
                <a:latin typeface="Microsoft Sans Serif"/>
                <a:cs typeface="Microsoft Sans Serif"/>
              </a:rPr>
              <a:t>level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7424" y="1693251"/>
            <a:ext cx="8488045" cy="6385560"/>
            <a:chOff x="2267424" y="1693251"/>
            <a:chExt cx="8488045" cy="6385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424" y="1693251"/>
              <a:ext cx="8487953" cy="6385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523" y="1722391"/>
              <a:ext cx="8411753" cy="63088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81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/>
              <a:t>Trilinear</a:t>
            </a:r>
            <a:r>
              <a:rPr sz="4800" spc="15" dirty="0"/>
              <a:t> </a:t>
            </a:r>
            <a:r>
              <a:rPr sz="4800" spc="75" dirty="0"/>
              <a:t>Interpolation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503153" y="3016487"/>
            <a:ext cx="1814830" cy="1715770"/>
            <a:chOff x="7503153" y="3016487"/>
            <a:chExt cx="1814830" cy="1715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3153" y="3016487"/>
              <a:ext cx="1814309" cy="17152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28553" y="3029187"/>
              <a:ext cx="1764030" cy="1664970"/>
            </a:xfrm>
            <a:custGeom>
              <a:avLst/>
              <a:gdLst/>
              <a:ahLst/>
              <a:cxnLst/>
              <a:rect l="l" t="t" r="r" b="b"/>
              <a:pathLst>
                <a:path w="1764029" h="1664970">
                  <a:moveTo>
                    <a:pt x="1763509" y="0"/>
                  </a:moveTo>
                  <a:lnTo>
                    <a:pt x="0" y="0"/>
                  </a:lnTo>
                  <a:lnTo>
                    <a:pt x="0" y="1664479"/>
                  </a:lnTo>
                  <a:lnTo>
                    <a:pt x="1763509" y="1664479"/>
                  </a:lnTo>
                  <a:lnTo>
                    <a:pt x="1763509" y="0"/>
                  </a:lnTo>
                  <a:close/>
                </a:path>
              </a:pathLst>
            </a:custGeom>
            <a:solidFill>
              <a:srgbClr val="ECB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6317" y="4103165"/>
              <a:ext cx="177935" cy="177858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24884" y="2117120"/>
          <a:ext cx="3493135" cy="3514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0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8858" y="2458400"/>
            <a:ext cx="120968" cy="1209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4638" y="2458400"/>
            <a:ext cx="120968" cy="120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0417" y="2458400"/>
            <a:ext cx="120968" cy="1209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6196" y="2458400"/>
            <a:ext cx="120968" cy="1209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8858" y="3345734"/>
            <a:ext cx="120968" cy="1209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84638" y="3345734"/>
            <a:ext cx="120968" cy="1209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60417" y="3345734"/>
            <a:ext cx="120968" cy="1209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6196" y="3345734"/>
            <a:ext cx="120968" cy="1209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8858" y="4233069"/>
            <a:ext cx="120968" cy="1209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84638" y="4233069"/>
            <a:ext cx="120968" cy="1209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60417" y="4233069"/>
            <a:ext cx="120968" cy="1209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6196" y="4233069"/>
            <a:ext cx="120968" cy="1209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8858" y="5120403"/>
            <a:ext cx="120968" cy="1209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4638" y="5120403"/>
            <a:ext cx="120968" cy="1209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0417" y="5120403"/>
            <a:ext cx="120968" cy="1209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6196" y="5120403"/>
            <a:ext cx="120968" cy="1209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8705" y="3859147"/>
            <a:ext cx="936010" cy="968505"/>
          </a:xfrm>
          <a:prstGeom prst="rect">
            <a:avLst/>
          </a:prstGeom>
        </p:spPr>
      </p:pic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962138" y="2097652"/>
          <a:ext cx="3502659" cy="354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  <a:solidFill>
                      <a:srgbClr val="ECB2A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3585F"/>
                      </a:solidFill>
                      <a:prstDash val="solid"/>
                    </a:lnL>
                    <a:lnR w="28575">
                      <a:solidFill>
                        <a:srgbClr val="53585F"/>
                      </a:solidFill>
                      <a:prstDash val="solid"/>
                    </a:lnR>
                    <a:lnT w="28575">
                      <a:solidFill>
                        <a:srgbClr val="53585F"/>
                      </a:solidFill>
                      <a:prstDash val="solid"/>
                    </a:lnT>
                    <a:lnB w="28575">
                      <a:solidFill>
                        <a:srgbClr val="5358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68" y="2283375"/>
            <a:ext cx="120968" cy="12091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5204" y="2283375"/>
            <a:ext cx="120968" cy="1209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2039" y="2283375"/>
            <a:ext cx="120968" cy="12091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8875" y="2283375"/>
            <a:ext cx="120968" cy="1209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5711" y="2283375"/>
            <a:ext cx="120967" cy="12091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2547" y="2283375"/>
            <a:ext cx="120968" cy="12091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9382" y="2283375"/>
            <a:ext cx="120968" cy="12091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218" y="2283375"/>
            <a:ext cx="120968" cy="12091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68" y="2726376"/>
            <a:ext cx="120968" cy="12091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5204" y="2726376"/>
            <a:ext cx="120968" cy="12091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2039" y="2726376"/>
            <a:ext cx="120968" cy="12091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8875" y="2726376"/>
            <a:ext cx="120968" cy="12091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5711" y="2726376"/>
            <a:ext cx="120967" cy="12091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2547" y="2726376"/>
            <a:ext cx="120968" cy="12091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9382" y="2726376"/>
            <a:ext cx="120968" cy="12091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218" y="2726376"/>
            <a:ext cx="120968" cy="12091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368" y="3169376"/>
            <a:ext cx="120968" cy="12091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5204" y="3169376"/>
            <a:ext cx="120968" cy="12091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2039" y="3169376"/>
            <a:ext cx="120968" cy="12091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48875" y="3169376"/>
            <a:ext cx="120968" cy="1209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5711" y="3169376"/>
            <a:ext cx="120967" cy="12091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2547" y="3169376"/>
            <a:ext cx="120968" cy="12091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9382" y="3169376"/>
            <a:ext cx="120968" cy="120912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218" y="3169376"/>
            <a:ext cx="120968" cy="12091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38368" y="3612377"/>
            <a:ext cx="120968" cy="12091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75204" y="3612377"/>
            <a:ext cx="120968" cy="12091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12039" y="3612377"/>
            <a:ext cx="120968" cy="12091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48875" y="3612377"/>
            <a:ext cx="120968" cy="12091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85711" y="3612377"/>
            <a:ext cx="120967" cy="120912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22547" y="3612377"/>
            <a:ext cx="120968" cy="12091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59382" y="3612377"/>
            <a:ext cx="120968" cy="12091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218" y="3612377"/>
            <a:ext cx="120968" cy="12091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8368" y="4055378"/>
            <a:ext cx="120968" cy="12091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5204" y="4055378"/>
            <a:ext cx="120968" cy="120912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3012039" y="4055378"/>
            <a:ext cx="217170" cy="227965"/>
            <a:chOff x="3012039" y="4055378"/>
            <a:chExt cx="217170" cy="227965"/>
          </a:xfrm>
        </p:grpSpPr>
        <p:sp>
          <p:nvSpPr>
            <p:cNvPr id="61" name="object 61"/>
            <p:cNvSpPr/>
            <p:nvPr/>
          </p:nvSpPr>
          <p:spPr>
            <a:xfrm>
              <a:off x="3012039" y="4055378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5">
                  <a:moveTo>
                    <a:pt x="58045" y="0"/>
                  </a:moveTo>
                  <a:lnTo>
                    <a:pt x="35477" y="5383"/>
                  </a:lnTo>
                  <a:lnTo>
                    <a:pt x="16570" y="18832"/>
                  </a:lnTo>
                  <a:lnTo>
                    <a:pt x="3833" y="39208"/>
                  </a:lnTo>
                  <a:lnTo>
                    <a:pt x="0" y="62923"/>
                  </a:lnTo>
                  <a:lnTo>
                    <a:pt x="5374" y="85479"/>
                  </a:lnTo>
                  <a:lnTo>
                    <a:pt x="18820" y="104371"/>
                  </a:lnTo>
                  <a:lnTo>
                    <a:pt x="39198" y="117092"/>
                  </a:lnTo>
                  <a:lnTo>
                    <a:pt x="62922" y="120912"/>
                  </a:lnTo>
                  <a:lnTo>
                    <a:pt x="85491" y="115527"/>
                  </a:lnTo>
                  <a:lnTo>
                    <a:pt x="104398" y="102078"/>
                  </a:lnTo>
                  <a:lnTo>
                    <a:pt x="117134" y="81702"/>
                  </a:lnTo>
                  <a:lnTo>
                    <a:pt x="120968" y="57987"/>
                  </a:lnTo>
                  <a:lnTo>
                    <a:pt x="115593" y="35431"/>
                  </a:lnTo>
                  <a:lnTo>
                    <a:pt x="102147" y="16540"/>
                  </a:lnTo>
                  <a:lnTo>
                    <a:pt x="81769" y="3819"/>
                  </a:lnTo>
                  <a:lnTo>
                    <a:pt x="58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57456" y="4111816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79286" y="0"/>
                  </a:moveTo>
                  <a:lnTo>
                    <a:pt x="48459" y="7354"/>
                  </a:lnTo>
                  <a:lnTo>
                    <a:pt x="22634" y="25724"/>
                  </a:lnTo>
                  <a:lnTo>
                    <a:pt x="5235" y="53557"/>
                  </a:lnTo>
                  <a:lnTo>
                    <a:pt x="0" y="85950"/>
                  </a:lnTo>
                  <a:lnTo>
                    <a:pt x="7341" y="116760"/>
                  </a:lnTo>
                  <a:lnTo>
                    <a:pt x="25707" y="142565"/>
                  </a:lnTo>
                  <a:lnTo>
                    <a:pt x="53542" y="159941"/>
                  </a:lnTo>
                  <a:lnTo>
                    <a:pt x="85948" y="165158"/>
                  </a:lnTo>
                  <a:lnTo>
                    <a:pt x="116775" y="157804"/>
                  </a:lnTo>
                  <a:lnTo>
                    <a:pt x="142600" y="139433"/>
                  </a:lnTo>
                  <a:lnTo>
                    <a:pt x="159999" y="111601"/>
                  </a:lnTo>
                  <a:lnTo>
                    <a:pt x="165235" y="79208"/>
                  </a:lnTo>
                  <a:lnTo>
                    <a:pt x="157893" y="48398"/>
                  </a:lnTo>
                  <a:lnTo>
                    <a:pt x="139527" y="22593"/>
                  </a:lnTo>
                  <a:lnTo>
                    <a:pt x="111692" y="5217"/>
                  </a:lnTo>
                  <a:lnTo>
                    <a:pt x="79286" y="0"/>
                  </a:lnTo>
                  <a:close/>
                </a:path>
              </a:pathLst>
            </a:custGeom>
            <a:solidFill>
              <a:srgbClr val="E32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57456" y="4111816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111692" y="5217"/>
                  </a:moveTo>
                  <a:lnTo>
                    <a:pt x="139527" y="22593"/>
                  </a:lnTo>
                  <a:lnTo>
                    <a:pt x="157893" y="48398"/>
                  </a:lnTo>
                  <a:lnTo>
                    <a:pt x="165235" y="79208"/>
                  </a:lnTo>
                  <a:lnTo>
                    <a:pt x="159998" y="111601"/>
                  </a:lnTo>
                  <a:lnTo>
                    <a:pt x="142600" y="139433"/>
                  </a:lnTo>
                  <a:lnTo>
                    <a:pt x="116775" y="157804"/>
                  </a:lnTo>
                  <a:lnTo>
                    <a:pt x="85948" y="165158"/>
                  </a:lnTo>
                  <a:lnTo>
                    <a:pt x="53542" y="159941"/>
                  </a:lnTo>
                  <a:lnTo>
                    <a:pt x="25707" y="142564"/>
                  </a:lnTo>
                  <a:lnTo>
                    <a:pt x="7341" y="116760"/>
                  </a:lnTo>
                  <a:lnTo>
                    <a:pt x="0" y="85950"/>
                  </a:lnTo>
                  <a:lnTo>
                    <a:pt x="5236" y="53556"/>
                  </a:lnTo>
                  <a:lnTo>
                    <a:pt x="22634" y="25724"/>
                  </a:lnTo>
                  <a:lnTo>
                    <a:pt x="48459" y="7354"/>
                  </a:lnTo>
                  <a:lnTo>
                    <a:pt x="79286" y="0"/>
                  </a:lnTo>
                  <a:lnTo>
                    <a:pt x="111692" y="521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48875" y="4055378"/>
            <a:ext cx="120968" cy="12091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5711" y="4055378"/>
            <a:ext cx="120967" cy="120912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2547" y="4055378"/>
            <a:ext cx="120968" cy="120912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9382" y="4055378"/>
            <a:ext cx="120968" cy="120912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218" y="4055378"/>
            <a:ext cx="120968" cy="120912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5204" y="4498378"/>
            <a:ext cx="120968" cy="12091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8368" y="4498378"/>
            <a:ext cx="120968" cy="120912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2039" y="4498378"/>
            <a:ext cx="120968" cy="120912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48875" y="4498378"/>
            <a:ext cx="120968" cy="120912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5711" y="4498378"/>
            <a:ext cx="120967" cy="120912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2547" y="4498378"/>
            <a:ext cx="120968" cy="120912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218" y="4498378"/>
            <a:ext cx="120968" cy="120912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9382" y="4498378"/>
            <a:ext cx="120968" cy="120912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5204" y="4941379"/>
            <a:ext cx="120968" cy="120912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8368" y="4941379"/>
            <a:ext cx="120968" cy="120912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2039" y="4941379"/>
            <a:ext cx="120968" cy="120912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48875" y="4941379"/>
            <a:ext cx="120968" cy="120912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2547" y="4941379"/>
            <a:ext cx="120968" cy="120912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5711" y="4941379"/>
            <a:ext cx="120967" cy="120912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9382" y="4941379"/>
            <a:ext cx="120968" cy="120912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218" y="4941379"/>
            <a:ext cx="120968" cy="120912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8368" y="5384380"/>
            <a:ext cx="120968" cy="12091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5204" y="5384380"/>
            <a:ext cx="120968" cy="120912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2039" y="5384380"/>
            <a:ext cx="120968" cy="120912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48875" y="5384380"/>
            <a:ext cx="120968" cy="120912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5711" y="5384380"/>
            <a:ext cx="120967" cy="120912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2547" y="5384380"/>
            <a:ext cx="120968" cy="120912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9382" y="5384380"/>
            <a:ext cx="120968" cy="12091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218" y="5384380"/>
            <a:ext cx="120968" cy="120912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2413000" y="5548405"/>
            <a:ext cx="2623185" cy="133286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2000" b="1" spc="30" dirty="0">
                <a:latin typeface="Arial"/>
                <a:cs typeface="Arial"/>
              </a:rPr>
              <a:t>Mipmap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3400" spc="-20" dirty="0">
                <a:latin typeface="Microsoft Sans Serif"/>
                <a:cs typeface="Microsoft Sans Serif"/>
              </a:rPr>
              <a:t>Bilinear</a:t>
            </a:r>
            <a:r>
              <a:rPr sz="3400" spc="-5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result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62900" y="5548405"/>
            <a:ext cx="2623185" cy="133286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510"/>
              </a:spcBef>
            </a:pPr>
            <a:r>
              <a:rPr sz="2000" b="1" spc="30" dirty="0">
                <a:latin typeface="Arial"/>
                <a:cs typeface="Arial"/>
              </a:rPr>
              <a:t>Mipmap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Level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100" dirty="0">
                <a:latin typeface="Arial"/>
                <a:cs typeface="Arial"/>
              </a:rPr>
              <a:t>D+1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400" spc="-20" dirty="0">
                <a:latin typeface="Microsoft Sans Serif"/>
                <a:cs typeface="Microsoft Sans Serif"/>
              </a:rPr>
              <a:t>Bilinear</a:t>
            </a:r>
            <a:r>
              <a:rPr sz="3400" spc="-10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result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52600" y="7810500"/>
            <a:ext cx="94938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Microsoft Sans Serif"/>
                <a:cs typeface="Microsoft Sans Serif"/>
              </a:rPr>
              <a:t>Linear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interpolation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based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on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continuous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D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30" dirty="0">
                <a:latin typeface="Microsoft Sans Serif"/>
                <a:cs typeface="Microsoft Sans Serif"/>
              </a:rPr>
              <a:t>value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671608" y="6945857"/>
            <a:ext cx="5661660" cy="742315"/>
            <a:chOff x="3671608" y="6945857"/>
            <a:chExt cx="5661660" cy="742315"/>
          </a:xfrm>
        </p:grpSpPr>
        <p:sp>
          <p:nvSpPr>
            <p:cNvPr id="97" name="object 97"/>
            <p:cNvSpPr/>
            <p:nvPr/>
          </p:nvSpPr>
          <p:spPr>
            <a:xfrm>
              <a:off x="3684308" y="6958557"/>
              <a:ext cx="5636260" cy="289560"/>
            </a:xfrm>
            <a:custGeom>
              <a:avLst/>
              <a:gdLst/>
              <a:ahLst/>
              <a:cxnLst/>
              <a:rect l="l" t="t" r="r" b="b"/>
              <a:pathLst>
                <a:path w="5636259" h="289559">
                  <a:moveTo>
                    <a:pt x="5636182" y="6783"/>
                  </a:moveTo>
                  <a:lnTo>
                    <a:pt x="5636182" y="289114"/>
                  </a:lnTo>
                  <a:lnTo>
                    <a:pt x="0" y="28911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02400" y="7245628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5">
                  <a:moveTo>
                    <a:pt x="0" y="44252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8123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Visualization</a:t>
            </a:r>
            <a:r>
              <a:rPr sz="4800" spc="30" dirty="0"/>
              <a:t> </a:t>
            </a:r>
            <a:r>
              <a:rPr sz="4800" spc="130" dirty="0"/>
              <a:t>of</a:t>
            </a:r>
            <a:r>
              <a:rPr sz="4800" spc="30" dirty="0"/>
              <a:t> </a:t>
            </a:r>
            <a:r>
              <a:rPr sz="4800" spc="125" dirty="0"/>
              <a:t>Mipmap</a:t>
            </a:r>
            <a:r>
              <a:rPr sz="4800" spc="35" dirty="0"/>
              <a:t> </a:t>
            </a:r>
            <a:r>
              <a:rPr sz="4800" spc="-60" dirty="0"/>
              <a:t>Level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070100" y="8242300"/>
            <a:ext cx="88588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Microsoft Sans Serif"/>
                <a:cs typeface="Microsoft Sans Serif"/>
              </a:rPr>
              <a:t>Trilinear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filtering: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30" dirty="0">
                <a:latin typeface="Microsoft Sans Serif"/>
                <a:cs typeface="Microsoft Sans Serif"/>
              </a:rPr>
              <a:t>visualization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90" dirty="0">
                <a:latin typeface="Microsoft Sans Serif"/>
                <a:cs typeface="Microsoft Sans Serif"/>
              </a:rPr>
              <a:t>of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continuous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D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4048" y="1532492"/>
            <a:ext cx="8916670" cy="6706870"/>
            <a:chOff x="2044048" y="1532492"/>
            <a:chExt cx="8916670" cy="6706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048" y="1532492"/>
              <a:ext cx="8916644" cy="67065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3146" y="1561632"/>
              <a:ext cx="8840444" cy="6630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1511" y="1844664"/>
            <a:ext cx="6321778" cy="632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408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/>
              <a:t>Mipmap</a:t>
            </a:r>
            <a:r>
              <a:rPr sz="4800" spc="20" dirty="0"/>
              <a:t> </a:t>
            </a:r>
            <a:r>
              <a:rPr sz="4800" spc="10" dirty="0"/>
              <a:t>Limitations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054600" y="8216900"/>
            <a:ext cx="28879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latin typeface="Microsoft Sans Serif"/>
                <a:cs typeface="Microsoft Sans Serif"/>
              </a:rPr>
              <a:t>Point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sampling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3698240"/>
            <a:ext cx="9589135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0" marR="5080" indent="-990600">
              <a:lnSpc>
                <a:spcPct val="113100"/>
              </a:lnSpc>
              <a:spcBef>
                <a:spcPts val="100"/>
              </a:spcBef>
            </a:pPr>
            <a:r>
              <a:rPr sz="5600" spc="85" dirty="0">
                <a:latin typeface="Microsoft Sans Serif"/>
                <a:cs typeface="Microsoft Sans Serif"/>
              </a:rPr>
              <a:t>Interpolation</a:t>
            </a:r>
            <a:r>
              <a:rPr sz="5600" spc="75" dirty="0">
                <a:latin typeface="Microsoft Sans Serif"/>
                <a:cs typeface="Microsoft Sans Serif"/>
              </a:rPr>
              <a:t> </a:t>
            </a:r>
            <a:r>
              <a:rPr sz="5600" spc="-125" dirty="0">
                <a:latin typeface="Microsoft Sans Serif"/>
                <a:cs typeface="Microsoft Sans Serif"/>
              </a:rPr>
              <a:t>Across</a:t>
            </a:r>
            <a:r>
              <a:rPr sz="5600" spc="75" dirty="0">
                <a:latin typeface="Microsoft Sans Serif"/>
                <a:cs typeface="Microsoft Sans Serif"/>
              </a:rPr>
              <a:t> </a:t>
            </a:r>
            <a:r>
              <a:rPr sz="5600" spc="-95" dirty="0">
                <a:latin typeface="Microsoft Sans Serif"/>
                <a:cs typeface="Microsoft Sans Serif"/>
              </a:rPr>
              <a:t>Triangles: </a:t>
            </a:r>
            <a:r>
              <a:rPr sz="5600" spc="-1475" dirty="0">
                <a:latin typeface="Microsoft Sans Serif"/>
                <a:cs typeface="Microsoft Sans Serif"/>
              </a:rPr>
              <a:t> </a:t>
            </a:r>
            <a:r>
              <a:rPr sz="5600" spc="-35" dirty="0">
                <a:latin typeface="Microsoft Sans Serif"/>
                <a:cs typeface="Microsoft Sans Serif"/>
              </a:rPr>
              <a:t>Barycentric</a:t>
            </a:r>
            <a:r>
              <a:rPr sz="5600" spc="55" dirty="0">
                <a:latin typeface="Microsoft Sans Serif"/>
                <a:cs typeface="Microsoft Sans Serif"/>
              </a:rPr>
              <a:t> </a:t>
            </a:r>
            <a:r>
              <a:rPr sz="5600" spc="20" dirty="0">
                <a:latin typeface="Microsoft Sans Serif"/>
                <a:cs typeface="Microsoft Sans Serif"/>
              </a:rPr>
              <a:t>Coordinates</a:t>
            </a:r>
            <a:endParaRPr sz="5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408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/>
              <a:t>Mipmap</a:t>
            </a:r>
            <a:r>
              <a:rPr sz="4800" spc="20" dirty="0"/>
              <a:t> </a:t>
            </a:r>
            <a:r>
              <a:rPr sz="4800" spc="10" dirty="0"/>
              <a:t>Limitations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1511" y="1844664"/>
            <a:ext cx="6321778" cy="63217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0" y="8216900"/>
            <a:ext cx="83902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>
                <a:latin typeface="Microsoft Sans Serif"/>
                <a:cs typeface="Microsoft Sans Serif"/>
              </a:rPr>
              <a:t>Supersampling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512x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120" dirty="0">
                <a:latin typeface="Microsoft Sans Serif"/>
                <a:cs typeface="Microsoft Sans Serif"/>
              </a:rPr>
              <a:t>(assume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this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110" dirty="0">
                <a:latin typeface="Microsoft Sans Serif"/>
                <a:cs typeface="Microsoft Sans Serif"/>
              </a:rPr>
              <a:t>is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20" dirty="0">
                <a:latin typeface="Microsoft Sans Serif"/>
                <a:cs typeface="Microsoft Sans Serif"/>
              </a:rPr>
              <a:t>correct)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408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/>
              <a:t>Mipmap</a:t>
            </a:r>
            <a:r>
              <a:rPr sz="4800" spc="20" dirty="0"/>
              <a:t> </a:t>
            </a:r>
            <a:r>
              <a:rPr sz="4800" spc="10" dirty="0"/>
              <a:t>Limitations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1511" y="1844664"/>
            <a:ext cx="6321778" cy="63217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62400" y="8229600"/>
            <a:ext cx="50698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0" dirty="0">
                <a:latin typeface="Microsoft Sans Serif"/>
                <a:cs typeface="Microsoft Sans Serif"/>
              </a:rPr>
              <a:t>Mipmap</a:t>
            </a:r>
            <a:r>
              <a:rPr sz="3400" spc="2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trilinear</a:t>
            </a:r>
            <a:r>
              <a:rPr sz="3400" spc="25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sampling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35000" y="2131060"/>
            <a:ext cx="172847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</a:pPr>
            <a:r>
              <a:rPr sz="3400" spc="35" dirty="0">
                <a:latin typeface="Microsoft Sans Serif"/>
                <a:cs typeface="Microsoft Sans Serif"/>
              </a:rPr>
              <a:t>Overblur  </a:t>
            </a:r>
            <a:r>
              <a:rPr sz="3400" spc="-80" dirty="0">
                <a:latin typeface="Microsoft Sans Serif"/>
                <a:cs typeface="Microsoft Sans Serif"/>
              </a:rPr>
              <a:t>Why?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52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5" dirty="0"/>
              <a:t>Anisotropic</a:t>
            </a:r>
            <a:r>
              <a:rPr sz="4800" spc="25" dirty="0"/>
              <a:t> </a:t>
            </a:r>
            <a:r>
              <a:rPr sz="4800" spc="45" dirty="0"/>
              <a:t>Filtering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495800" y="8216900"/>
            <a:ext cx="40233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5" dirty="0">
                <a:latin typeface="Microsoft Sans Serif"/>
                <a:cs typeface="Microsoft Sans Serif"/>
              </a:rPr>
              <a:t>Better</a:t>
            </a:r>
            <a:r>
              <a:rPr sz="3400" spc="2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than</a:t>
            </a:r>
            <a:r>
              <a:rPr sz="3400" spc="25" dirty="0">
                <a:latin typeface="Microsoft Sans Serif"/>
                <a:cs typeface="Microsoft Sans Serif"/>
              </a:rPr>
              <a:t> </a:t>
            </a:r>
            <a:r>
              <a:rPr sz="3400" spc="75" dirty="0">
                <a:latin typeface="Microsoft Sans Serif"/>
                <a:cs typeface="Microsoft Sans Serif"/>
              </a:rPr>
              <a:t>Mipmap!</a:t>
            </a:r>
            <a:endParaRPr sz="3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1511" y="1844664"/>
            <a:ext cx="6321778" cy="63217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924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Irregular</a:t>
            </a:r>
            <a:r>
              <a:rPr sz="4800" spc="50" dirty="0"/>
              <a:t> </a:t>
            </a:r>
            <a:r>
              <a:rPr sz="4800" spc="-85" dirty="0"/>
              <a:t>Pixel</a:t>
            </a:r>
            <a:r>
              <a:rPr sz="4800" spc="50" dirty="0"/>
              <a:t> </a:t>
            </a:r>
            <a:r>
              <a:rPr sz="4800" spc="100" dirty="0"/>
              <a:t>Footprint</a:t>
            </a:r>
            <a:r>
              <a:rPr sz="4800" spc="50" dirty="0"/>
              <a:t> </a:t>
            </a:r>
            <a:r>
              <a:rPr sz="4800" spc="25" dirty="0"/>
              <a:t>in</a:t>
            </a:r>
            <a:r>
              <a:rPr sz="4800" spc="50" dirty="0"/>
              <a:t> </a:t>
            </a:r>
            <a:r>
              <a:rPr sz="4800" spc="-95" dirty="0"/>
              <a:t>Texture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00534" y="2405251"/>
            <a:ext cx="11621770" cy="5001895"/>
            <a:chOff x="700534" y="2405251"/>
            <a:chExt cx="11621770" cy="500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534" y="2405251"/>
              <a:ext cx="11621700" cy="50018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57" y="2527694"/>
              <a:ext cx="4541594" cy="45415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6543" y="3643845"/>
              <a:ext cx="3879850" cy="2971800"/>
            </a:xfrm>
            <a:custGeom>
              <a:avLst/>
              <a:gdLst/>
              <a:ahLst/>
              <a:cxnLst/>
              <a:rect l="l" t="t" r="r" b="b"/>
              <a:pathLst>
                <a:path w="3879850" h="2971800">
                  <a:moveTo>
                    <a:pt x="246329" y="2062988"/>
                  </a:moveTo>
                  <a:lnTo>
                    <a:pt x="0" y="2062988"/>
                  </a:lnTo>
                  <a:lnTo>
                    <a:pt x="0" y="2309317"/>
                  </a:lnTo>
                  <a:lnTo>
                    <a:pt x="246329" y="2309317"/>
                  </a:lnTo>
                  <a:lnTo>
                    <a:pt x="246329" y="2062988"/>
                  </a:lnTo>
                  <a:close/>
                </a:path>
                <a:path w="3879850" h="2971800">
                  <a:moveTo>
                    <a:pt x="700468" y="0"/>
                  </a:moveTo>
                  <a:lnTo>
                    <a:pt x="454126" y="0"/>
                  </a:lnTo>
                  <a:lnTo>
                    <a:pt x="454126" y="246329"/>
                  </a:lnTo>
                  <a:lnTo>
                    <a:pt x="700468" y="246329"/>
                  </a:lnTo>
                  <a:lnTo>
                    <a:pt x="700468" y="0"/>
                  </a:lnTo>
                  <a:close/>
                </a:path>
                <a:path w="3879850" h="2971800">
                  <a:moveTo>
                    <a:pt x="2062949" y="1159243"/>
                  </a:moveTo>
                  <a:lnTo>
                    <a:pt x="1816608" y="1159243"/>
                  </a:lnTo>
                  <a:lnTo>
                    <a:pt x="1816608" y="1405572"/>
                  </a:lnTo>
                  <a:lnTo>
                    <a:pt x="2062949" y="1405572"/>
                  </a:lnTo>
                  <a:lnTo>
                    <a:pt x="2062949" y="1159243"/>
                  </a:lnTo>
                  <a:close/>
                </a:path>
                <a:path w="3879850" h="2971800">
                  <a:moveTo>
                    <a:pt x="3633228" y="2724962"/>
                  </a:moveTo>
                  <a:lnTo>
                    <a:pt x="3386899" y="2724962"/>
                  </a:lnTo>
                  <a:lnTo>
                    <a:pt x="3386899" y="2971292"/>
                  </a:lnTo>
                  <a:lnTo>
                    <a:pt x="3633228" y="2971292"/>
                  </a:lnTo>
                  <a:lnTo>
                    <a:pt x="3633228" y="2724962"/>
                  </a:lnTo>
                  <a:close/>
                </a:path>
                <a:path w="3879850" h="2971800">
                  <a:moveTo>
                    <a:pt x="3879596" y="246329"/>
                  </a:moveTo>
                  <a:lnTo>
                    <a:pt x="3633266" y="246329"/>
                  </a:lnTo>
                  <a:lnTo>
                    <a:pt x="3633266" y="492658"/>
                  </a:lnTo>
                  <a:lnTo>
                    <a:pt x="3879596" y="492658"/>
                  </a:lnTo>
                  <a:lnTo>
                    <a:pt x="3879596" y="246329"/>
                  </a:lnTo>
                  <a:close/>
                </a:path>
              </a:pathLst>
            </a:custGeom>
            <a:solidFill>
              <a:srgbClr val="FFFFFF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949" y="2475559"/>
              <a:ext cx="5480050" cy="4639945"/>
            </a:xfrm>
            <a:custGeom>
              <a:avLst/>
              <a:gdLst/>
              <a:ahLst/>
              <a:cxnLst/>
              <a:rect l="l" t="t" r="r" b="b"/>
              <a:pathLst>
                <a:path w="5480050" h="4639945">
                  <a:moveTo>
                    <a:pt x="5480037" y="3645497"/>
                  </a:moveTo>
                  <a:lnTo>
                    <a:pt x="5461152" y="3456228"/>
                  </a:lnTo>
                  <a:lnTo>
                    <a:pt x="5397805" y="3266960"/>
                  </a:lnTo>
                  <a:lnTo>
                    <a:pt x="5436870" y="3077654"/>
                  </a:lnTo>
                  <a:lnTo>
                    <a:pt x="5411394" y="2888488"/>
                  </a:lnTo>
                  <a:lnTo>
                    <a:pt x="5441937" y="2699397"/>
                  </a:lnTo>
                  <a:lnTo>
                    <a:pt x="5387835" y="2510167"/>
                  </a:lnTo>
                  <a:lnTo>
                    <a:pt x="5450878" y="2321153"/>
                  </a:lnTo>
                  <a:lnTo>
                    <a:pt x="5455945" y="2131911"/>
                  </a:lnTo>
                  <a:lnTo>
                    <a:pt x="5413489" y="1942642"/>
                  </a:lnTo>
                  <a:lnTo>
                    <a:pt x="5450560" y="1753412"/>
                  </a:lnTo>
                  <a:lnTo>
                    <a:pt x="5461076" y="1564259"/>
                  </a:lnTo>
                  <a:lnTo>
                    <a:pt x="5466562" y="1375054"/>
                  </a:lnTo>
                  <a:lnTo>
                    <a:pt x="5397805" y="1185900"/>
                  </a:lnTo>
                  <a:lnTo>
                    <a:pt x="5441327" y="996696"/>
                  </a:lnTo>
                  <a:lnTo>
                    <a:pt x="5426900" y="807605"/>
                  </a:lnTo>
                  <a:lnTo>
                    <a:pt x="5452237" y="618413"/>
                  </a:lnTo>
                  <a:lnTo>
                    <a:pt x="5439727" y="429285"/>
                  </a:lnTo>
                  <a:lnTo>
                    <a:pt x="5458980" y="240131"/>
                  </a:lnTo>
                  <a:lnTo>
                    <a:pt x="5415775" y="73812"/>
                  </a:lnTo>
                  <a:lnTo>
                    <a:pt x="5252847" y="95097"/>
                  </a:lnTo>
                  <a:lnTo>
                    <a:pt x="5066792" y="46837"/>
                  </a:lnTo>
                  <a:lnTo>
                    <a:pt x="4880864" y="53606"/>
                  </a:lnTo>
                  <a:lnTo>
                    <a:pt x="4695063" y="99225"/>
                  </a:lnTo>
                  <a:lnTo>
                    <a:pt x="4509325" y="82232"/>
                  </a:lnTo>
                  <a:lnTo>
                    <a:pt x="4323512" y="46266"/>
                  </a:lnTo>
                  <a:lnTo>
                    <a:pt x="4137698" y="88569"/>
                  </a:lnTo>
                  <a:lnTo>
                    <a:pt x="3951922" y="51079"/>
                  </a:lnTo>
                  <a:lnTo>
                    <a:pt x="3766223" y="92240"/>
                  </a:lnTo>
                  <a:lnTo>
                    <a:pt x="3580549" y="22669"/>
                  </a:lnTo>
                  <a:lnTo>
                    <a:pt x="3394811" y="952"/>
                  </a:lnTo>
                  <a:lnTo>
                    <a:pt x="3209252" y="93383"/>
                  </a:lnTo>
                  <a:lnTo>
                    <a:pt x="3023514" y="104178"/>
                  </a:lnTo>
                  <a:lnTo>
                    <a:pt x="2837738" y="21742"/>
                  </a:lnTo>
                  <a:lnTo>
                    <a:pt x="2652001" y="4699"/>
                  </a:lnTo>
                  <a:lnTo>
                    <a:pt x="2466289" y="15684"/>
                  </a:lnTo>
                  <a:lnTo>
                    <a:pt x="2280551" y="57734"/>
                  </a:lnTo>
                  <a:lnTo>
                    <a:pt x="2094852" y="24307"/>
                  </a:lnTo>
                  <a:lnTo>
                    <a:pt x="1909178" y="27089"/>
                  </a:lnTo>
                  <a:lnTo>
                    <a:pt x="1723478" y="30327"/>
                  </a:lnTo>
                  <a:lnTo>
                    <a:pt x="1537779" y="30683"/>
                  </a:lnTo>
                  <a:lnTo>
                    <a:pt x="1352143" y="86652"/>
                  </a:lnTo>
                  <a:lnTo>
                    <a:pt x="1166444" y="33210"/>
                  </a:lnTo>
                  <a:lnTo>
                    <a:pt x="980808" y="34175"/>
                  </a:lnTo>
                  <a:lnTo>
                    <a:pt x="795210" y="63906"/>
                  </a:lnTo>
                  <a:lnTo>
                    <a:pt x="609536" y="100977"/>
                  </a:lnTo>
                  <a:lnTo>
                    <a:pt x="423875" y="73456"/>
                  </a:lnTo>
                  <a:lnTo>
                    <a:pt x="238353" y="0"/>
                  </a:lnTo>
                  <a:lnTo>
                    <a:pt x="84975" y="82550"/>
                  </a:lnTo>
                  <a:lnTo>
                    <a:pt x="83515" y="240550"/>
                  </a:lnTo>
                  <a:lnTo>
                    <a:pt x="60159" y="430110"/>
                  </a:lnTo>
                  <a:lnTo>
                    <a:pt x="8839" y="619518"/>
                  </a:lnTo>
                  <a:lnTo>
                    <a:pt x="93205" y="808786"/>
                  </a:lnTo>
                  <a:lnTo>
                    <a:pt x="0" y="997978"/>
                  </a:lnTo>
                  <a:lnTo>
                    <a:pt x="74104" y="1187284"/>
                  </a:lnTo>
                  <a:lnTo>
                    <a:pt x="90322" y="1376553"/>
                  </a:lnTo>
                  <a:lnTo>
                    <a:pt x="69938" y="1565821"/>
                  </a:lnTo>
                  <a:lnTo>
                    <a:pt x="60452" y="1755025"/>
                  </a:lnTo>
                  <a:lnTo>
                    <a:pt x="44805" y="1944141"/>
                  </a:lnTo>
                  <a:lnTo>
                    <a:pt x="22529" y="2133346"/>
                  </a:lnTo>
                  <a:lnTo>
                    <a:pt x="5130" y="2322398"/>
                  </a:lnTo>
                  <a:lnTo>
                    <a:pt x="37350" y="2511590"/>
                  </a:lnTo>
                  <a:lnTo>
                    <a:pt x="12903" y="2700858"/>
                  </a:lnTo>
                  <a:lnTo>
                    <a:pt x="96024" y="2890062"/>
                  </a:lnTo>
                  <a:lnTo>
                    <a:pt x="78447" y="3079216"/>
                  </a:lnTo>
                  <a:lnTo>
                    <a:pt x="48082" y="3268446"/>
                  </a:lnTo>
                  <a:lnTo>
                    <a:pt x="33756" y="3457613"/>
                  </a:lnTo>
                  <a:lnTo>
                    <a:pt x="84937" y="3646779"/>
                  </a:lnTo>
                  <a:lnTo>
                    <a:pt x="44907" y="3835933"/>
                  </a:lnTo>
                  <a:lnTo>
                    <a:pt x="86690" y="4025100"/>
                  </a:lnTo>
                  <a:lnTo>
                    <a:pt x="92710" y="4214190"/>
                  </a:lnTo>
                  <a:lnTo>
                    <a:pt x="39522" y="4403382"/>
                  </a:lnTo>
                  <a:lnTo>
                    <a:pt x="39204" y="4423943"/>
                  </a:lnTo>
                  <a:lnTo>
                    <a:pt x="36423" y="4608550"/>
                  </a:lnTo>
                  <a:lnTo>
                    <a:pt x="238810" y="4570273"/>
                  </a:lnTo>
                  <a:lnTo>
                    <a:pt x="424878" y="4608411"/>
                  </a:lnTo>
                  <a:lnTo>
                    <a:pt x="610831" y="4634776"/>
                  </a:lnTo>
                  <a:lnTo>
                    <a:pt x="796632" y="4615815"/>
                  </a:lnTo>
                  <a:lnTo>
                    <a:pt x="982370" y="4545571"/>
                  </a:lnTo>
                  <a:lnTo>
                    <a:pt x="1168146" y="4633468"/>
                  </a:lnTo>
                  <a:lnTo>
                    <a:pt x="1353959" y="4576610"/>
                  </a:lnTo>
                  <a:lnTo>
                    <a:pt x="1539773" y="4559643"/>
                  </a:lnTo>
                  <a:lnTo>
                    <a:pt x="1725472" y="4628654"/>
                  </a:lnTo>
                  <a:lnTo>
                    <a:pt x="1911108" y="4639627"/>
                  </a:lnTo>
                  <a:lnTo>
                    <a:pt x="2096846" y="4547057"/>
                  </a:lnTo>
                  <a:lnTo>
                    <a:pt x="2282444" y="4609541"/>
                  </a:lnTo>
                  <a:lnTo>
                    <a:pt x="2468181" y="4616145"/>
                  </a:lnTo>
                  <a:lnTo>
                    <a:pt x="2653957" y="4578566"/>
                  </a:lnTo>
                  <a:lnTo>
                    <a:pt x="2839694" y="4565383"/>
                  </a:lnTo>
                  <a:lnTo>
                    <a:pt x="3025406" y="4595152"/>
                  </a:lnTo>
                  <a:lnTo>
                    <a:pt x="3211144" y="4623879"/>
                  </a:lnTo>
                  <a:lnTo>
                    <a:pt x="3396843" y="4633138"/>
                  </a:lnTo>
                  <a:lnTo>
                    <a:pt x="3582517" y="4625124"/>
                  </a:lnTo>
                  <a:lnTo>
                    <a:pt x="3768179" y="4539793"/>
                  </a:lnTo>
                  <a:lnTo>
                    <a:pt x="3953916" y="4639132"/>
                  </a:lnTo>
                  <a:lnTo>
                    <a:pt x="4139552" y="4559465"/>
                  </a:lnTo>
                  <a:lnTo>
                    <a:pt x="4325251" y="4618380"/>
                  </a:lnTo>
                  <a:lnTo>
                    <a:pt x="4510887" y="4607801"/>
                  </a:lnTo>
                  <a:lnTo>
                    <a:pt x="4696485" y="4637062"/>
                  </a:lnTo>
                  <a:lnTo>
                    <a:pt x="4882159" y="4554118"/>
                  </a:lnTo>
                  <a:lnTo>
                    <a:pt x="5067782" y="4634039"/>
                  </a:lnTo>
                  <a:lnTo>
                    <a:pt x="5253342" y="4601921"/>
                  </a:lnTo>
                  <a:lnTo>
                    <a:pt x="5463146" y="4616170"/>
                  </a:lnTo>
                  <a:lnTo>
                    <a:pt x="5445620" y="4423943"/>
                  </a:lnTo>
                  <a:lnTo>
                    <a:pt x="5443690" y="4402671"/>
                  </a:lnTo>
                  <a:lnTo>
                    <a:pt x="5470741" y="4213403"/>
                  </a:lnTo>
                  <a:lnTo>
                    <a:pt x="5443004" y="4023957"/>
                  </a:lnTo>
                  <a:lnTo>
                    <a:pt x="5394998" y="3834727"/>
                  </a:lnTo>
                  <a:lnTo>
                    <a:pt x="5480037" y="364549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2946" y="6885602"/>
              <a:ext cx="5408295" cy="27940"/>
            </a:xfrm>
            <a:custGeom>
              <a:avLst/>
              <a:gdLst/>
              <a:ahLst/>
              <a:cxnLst/>
              <a:rect l="l" t="t" r="r" b="b"/>
              <a:pathLst>
                <a:path w="5408295" h="27940">
                  <a:moveTo>
                    <a:pt x="5405378" y="0"/>
                  </a:moveTo>
                  <a:lnTo>
                    <a:pt x="415" y="0"/>
                  </a:lnTo>
                  <a:lnTo>
                    <a:pt x="0" y="27802"/>
                  </a:lnTo>
                  <a:lnTo>
                    <a:pt x="5407907" y="27802"/>
                  </a:lnTo>
                  <a:lnTo>
                    <a:pt x="5405378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4335" y="6616874"/>
              <a:ext cx="5370195" cy="0"/>
            </a:xfrm>
            <a:custGeom>
              <a:avLst/>
              <a:gdLst/>
              <a:ahLst/>
              <a:cxnLst/>
              <a:rect l="l" t="t" r="r" b="b"/>
              <a:pathLst>
                <a:path w="5370195">
                  <a:moveTo>
                    <a:pt x="5369830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3878" y="6602980"/>
              <a:ext cx="5372735" cy="27940"/>
            </a:xfrm>
            <a:custGeom>
              <a:avLst/>
              <a:gdLst/>
              <a:ahLst/>
              <a:cxnLst/>
              <a:rect l="l" t="t" r="r" b="b"/>
              <a:pathLst>
                <a:path w="5372734" h="27940">
                  <a:moveTo>
                    <a:pt x="5368241" y="0"/>
                  </a:moveTo>
                  <a:lnTo>
                    <a:pt x="0" y="0"/>
                  </a:lnTo>
                  <a:lnTo>
                    <a:pt x="885" y="27802"/>
                  </a:lnTo>
                  <a:lnTo>
                    <a:pt x="5372312" y="27802"/>
                  </a:lnTo>
                  <a:lnTo>
                    <a:pt x="5368241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3891" y="6334255"/>
              <a:ext cx="5351780" cy="0"/>
            </a:xfrm>
            <a:custGeom>
              <a:avLst/>
              <a:gdLst/>
              <a:ahLst/>
              <a:cxnLst/>
              <a:rect l="l" t="t" r="r" b="b"/>
              <a:pathLst>
                <a:path w="5351780">
                  <a:moveTo>
                    <a:pt x="5351152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00803" y="6320354"/>
              <a:ext cx="5358130" cy="27940"/>
            </a:xfrm>
            <a:custGeom>
              <a:avLst/>
              <a:gdLst/>
              <a:ahLst/>
              <a:cxnLst/>
              <a:rect l="l" t="t" r="r" b="b"/>
              <a:pathLst>
                <a:path w="5358130" h="27939">
                  <a:moveTo>
                    <a:pt x="5350710" y="0"/>
                  </a:moveTo>
                  <a:lnTo>
                    <a:pt x="0" y="0"/>
                  </a:lnTo>
                  <a:lnTo>
                    <a:pt x="6139" y="27802"/>
                  </a:lnTo>
                  <a:lnTo>
                    <a:pt x="5357764" y="27802"/>
                  </a:lnTo>
                  <a:lnTo>
                    <a:pt x="535071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9759" y="6051636"/>
              <a:ext cx="5407660" cy="0"/>
            </a:xfrm>
            <a:custGeom>
              <a:avLst/>
              <a:gdLst/>
              <a:ahLst/>
              <a:cxnLst/>
              <a:rect l="l" t="t" r="r" b="b"/>
              <a:pathLst>
                <a:path w="5407659">
                  <a:moveTo>
                    <a:pt x="5407292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6001" y="6037728"/>
              <a:ext cx="5412740" cy="27940"/>
            </a:xfrm>
            <a:custGeom>
              <a:avLst/>
              <a:gdLst/>
              <a:ahLst/>
              <a:cxnLst/>
              <a:rect l="l" t="t" r="r" b="b"/>
              <a:pathLst>
                <a:path w="5412740" h="27939">
                  <a:moveTo>
                    <a:pt x="5409688" y="0"/>
                  </a:moveTo>
                  <a:lnTo>
                    <a:pt x="0" y="0"/>
                  </a:lnTo>
                  <a:lnTo>
                    <a:pt x="7527" y="27802"/>
                  </a:lnTo>
                  <a:lnTo>
                    <a:pt x="5412463" y="27802"/>
                  </a:lnTo>
                  <a:lnTo>
                    <a:pt x="5409688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00141" y="5769018"/>
              <a:ext cx="5360670" cy="0"/>
            </a:xfrm>
            <a:custGeom>
              <a:avLst/>
              <a:gdLst/>
              <a:ahLst/>
              <a:cxnLst/>
              <a:rect l="l" t="t" r="r" b="b"/>
              <a:pathLst>
                <a:path w="5360670">
                  <a:moveTo>
                    <a:pt x="5360492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9097" y="5755105"/>
              <a:ext cx="5366385" cy="27940"/>
            </a:xfrm>
            <a:custGeom>
              <a:avLst/>
              <a:gdLst/>
              <a:ahLst/>
              <a:cxnLst/>
              <a:rect l="l" t="t" r="r" b="b"/>
              <a:pathLst>
                <a:path w="5366384" h="27939">
                  <a:moveTo>
                    <a:pt x="5356899" y="0"/>
                  </a:moveTo>
                  <a:lnTo>
                    <a:pt x="2111" y="0"/>
                  </a:lnTo>
                  <a:lnTo>
                    <a:pt x="0" y="27802"/>
                  </a:lnTo>
                  <a:lnTo>
                    <a:pt x="5366201" y="27802"/>
                  </a:lnTo>
                  <a:lnTo>
                    <a:pt x="5356899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8764" y="5486366"/>
              <a:ext cx="5343525" cy="0"/>
            </a:xfrm>
            <a:custGeom>
              <a:avLst/>
              <a:gdLst/>
              <a:ahLst/>
              <a:cxnLst/>
              <a:rect l="l" t="t" r="r" b="b"/>
              <a:pathLst>
                <a:path w="5343525">
                  <a:moveTo>
                    <a:pt x="5343062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7473" y="5472479"/>
              <a:ext cx="5346700" cy="27940"/>
            </a:xfrm>
            <a:custGeom>
              <a:avLst/>
              <a:gdLst/>
              <a:ahLst/>
              <a:cxnLst/>
              <a:rect l="l" t="t" r="r" b="b"/>
              <a:pathLst>
                <a:path w="5346700" h="27939">
                  <a:moveTo>
                    <a:pt x="5342472" y="0"/>
                  </a:moveTo>
                  <a:lnTo>
                    <a:pt x="2577" y="0"/>
                  </a:lnTo>
                  <a:lnTo>
                    <a:pt x="0" y="27802"/>
                  </a:lnTo>
                  <a:lnTo>
                    <a:pt x="5346212" y="27802"/>
                  </a:lnTo>
                  <a:lnTo>
                    <a:pt x="534247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8854" y="5203747"/>
              <a:ext cx="5412740" cy="0"/>
            </a:xfrm>
            <a:custGeom>
              <a:avLst/>
              <a:gdLst/>
              <a:ahLst/>
              <a:cxnLst/>
              <a:rect l="l" t="t" r="r" b="b"/>
              <a:pathLst>
                <a:path w="5412740">
                  <a:moveTo>
                    <a:pt x="5412389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72742" y="5189853"/>
              <a:ext cx="5420995" cy="27940"/>
            </a:xfrm>
            <a:custGeom>
              <a:avLst/>
              <a:gdLst/>
              <a:ahLst/>
              <a:cxnLst/>
              <a:rect l="l" t="t" r="r" b="b"/>
              <a:pathLst>
                <a:path w="5420995" h="27939">
                  <a:moveTo>
                    <a:pt x="5420756" y="0"/>
                  </a:moveTo>
                  <a:lnTo>
                    <a:pt x="0" y="0"/>
                  </a:lnTo>
                  <a:lnTo>
                    <a:pt x="12214" y="27802"/>
                  </a:lnTo>
                  <a:lnTo>
                    <a:pt x="5416264" y="27802"/>
                  </a:lnTo>
                  <a:lnTo>
                    <a:pt x="5420756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0073" y="4921129"/>
              <a:ext cx="5383530" cy="0"/>
            </a:xfrm>
            <a:custGeom>
              <a:avLst/>
              <a:gdLst/>
              <a:ahLst/>
              <a:cxnLst/>
              <a:rect l="l" t="t" r="r" b="b"/>
              <a:pathLst>
                <a:path w="5383530">
                  <a:moveTo>
                    <a:pt x="5383268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7699" y="4907232"/>
              <a:ext cx="5390515" cy="27940"/>
            </a:xfrm>
            <a:custGeom>
              <a:avLst/>
              <a:gdLst/>
              <a:ahLst/>
              <a:cxnLst/>
              <a:rect l="l" t="t" r="r" b="b"/>
              <a:pathLst>
                <a:path w="5390515" h="27939">
                  <a:moveTo>
                    <a:pt x="5390287" y="0"/>
                  </a:moveTo>
                  <a:lnTo>
                    <a:pt x="0" y="0"/>
                  </a:lnTo>
                  <a:lnTo>
                    <a:pt x="4740" y="27802"/>
                  </a:lnTo>
                  <a:lnTo>
                    <a:pt x="5381015" y="27802"/>
                  </a:lnTo>
                  <a:lnTo>
                    <a:pt x="5390287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3746" y="4638509"/>
              <a:ext cx="5435600" cy="0"/>
            </a:xfrm>
            <a:custGeom>
              <a:avLst/>
              <a:gdLst/>
              <a:ahLst/>
              <a:cxnLst/>
              <a:rect l="l" t="t" r="r" b="b"/>
              <a:pathLst>
                <a:path w="5435600">
                  <a:moveTo>
                    <a:pt x="5435343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2456" y="4624604"/>
              <a:ext cx="5437505" cy="27940"/>
            </a:xfrm>
            <a:custGeom>
              <a:avLst/>
              <a:gdLst/>
              <a:ahLst/>
              <a:cxnLst/>
              <a:rect l="l" t="t" r="r" b="b"/>
              <a:pathLst>
                <a:path w="5437505" h="27939">
                  <a:moveTo>
                    <a:pt x="5437000" y="0"/>
                  </a:moveTo>
                  <a:lnTo>
                    <a:pt x="2557" y="0"/>
                  </a:lnTo>
                  <a:lnTo>
                    <a:pt x="0" y="27802"/>
                  </a:lnTo>
                  <a:lnTo>
                    <a:pt x="5436256" y="27802"/>
                  </a:lnTo>
                  <a:lnTo>
                    <a:pt x="543700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4037" y="4355891"/>
              <a:ext cx="5375910" cy="0"/>
            </a:xfrm>
            <a:custGeom>
              <a:avLst/>
              <a:gdLst/>
              <a:ahLst/>
              <a:cxnLst/>
              <a:rect l="l" t="t" r="r" b="b"/>
              <a:pathLst>
                <a:path w="5375909">
                  <a:moveTo>
                    <a:pt x="5375640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2893" y="4341983"/>
              <a:ext cx="5379720" cy="27940"/>
            </a:xfrm>
            <a:custGeom>
              <a:avLst/>
              <a:gdLst/>
              <a:ahLst/>
              <a:cxnLst/>
              <a:rect l="l" t="t" r="r" b="b"/>
              <a:pathLst>
                <a:path w="5379720" h="27939">
                  <a:moveTo>
                    <a:pt x="5379506" y="0"/>
                  </a:moveTo>
                  <a:lnTo>
                    <a:pt x="2295" y="0"/>
                  </a:lnTo>
                  <a:lnTo>
                    <a:pt x="0" y="27802"/>
                  </a:lnTo>
                  <a:lnTo>
                    <a:pt x="5374059" y="27802"/>
                  </a:lnTo>
                  <a:lnTo>
                    <a:pt x="5379506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2283" y="4073272"/>
              <a:ext cx="5391150" cy="0"/>
            </a:xfrm>
            <a:custGeom>
              <a:avLst/>
              <a:gdLst/>
              <a:ahLst/>
              <a:cxnLst/>
              <a:rect l="l" t="t" r="r" b="b"/>
              <a:pathLst>
                <a:path w="5391150">
                  <a:moveTo>
                    <a:pt x="5390896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1599" y="4059357"/>
              <a:ext cx="5392420" cy="27940"/>
            </a:xfrm>
            <a:custGeom>
              <a:avLst/>
              <a:gdLst/>
              <a:ahLst/>
              <a:cxnLst/>
              <a:rect l="l" t="t" r="r" b="b"/>
              <a:pathLst>
                <a:path w="5392420" h="27939">
                  <a:moveTo>
                    <a:pt x="5392361" y="0"/>
                  </a:moveTo>
                  <a:lnTo>
                    <a:pt x="1398" y="0"/>
                  </a:lnTo>
                  <a:lnTo>
                    <a:pt x="0" y="27802"/>
                  </a:lnTo>
                  <a:lnTo>
                    <a:pt x="5390816" y="27802"/>
                  </a:lnTo>
                  <a:lnTo>
                    <a:pt x="5392361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9010" y="3790620"/>
              <a:ext cx="5360035" cy="0"/>
            </a:xfrm>
            <a:custGeom>
              <a:avLst/>
              <a:gdLst/>
              <a:ahLst/>
              <a:cxnLst/>
              <a:rect l="l" t="t" r="r" b="b"/>
              <a:pathLst>
                <a:path w="5360034">
                  <a:moveTo>
                    <a:pt x="5359707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7816" y="3776731"/>
              <a:ext cx="5366385" cy="27940"/>
            </a:xfrm>
            <a:custGeom>
              <a:avLst/>
              <a:gdLst/>
              <a:ahLst/>
              <a:cxnLst/>
              <a:rect l="l" t="t" r="r" b="b"/>
              <a:pathLst>
                <a:path w="5366384" h="27939">
                  <a:moveTo>
                    <a:pt x="5355853" y="0"/>
                  </a:moveTo>
                  <a:lnTo>
                    <a:pt x="0" y="0"/>
                  </a:lnTo>
                  <a:lnTo>
                    <a:pt x="2387" y="27802"/>
                  </a:lnTo>
                  <a:lnTo>
                    <a:pt x="5365963" y="27802"/>
                  </a:lnTo>
                  <a:lnTo>
                    <a:pt x="5355853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7439" y="3508002"/>
              <a:ext cx="5419725" cy="0"/>
            </a:xfrm>
            <a:custGeom>
              <a:avLst/>
              <a:gdLst/>
              <a:ahLst/>
              <a:cxnLst/>
              <a:rect l="l" t="t" r="r" b="b"/>
              <a:pathLst>
                <a:path w="5419725">
                  <a:moveTo>
                    <a:pt x="5419624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1987" y="3494108"/>
              <a:ext cx="5428615" cy="27940"/>
            </a:xfrm>
            <a:custGeom>
              <a:avLst/>
              <a:gdLst/>
              <a:ahLst/>
              <a:cxnLst/>
              <a:rect l="l" t="t" r="r" b="b"/>
              <a:pathLst>
                <a:path w="5428615" h="27939">
                  <a:moveTo>
                    <a:pt x="5428256" y="0"/>
                  </a:moveTo>
                  <a:lnTo>
                    <a:pt x="0" y="0"/>
                  </a:lnTo>
                  <a:lnTo>
                    <a:pt x="10883" y="27802"/>
                  </a:lnTo>
                  <a:lnTo>
                    <a:pt x="5421860" y="27802"/>
                  </a:lnTo>
                  <a:lnTo>
                    <a:pt x="5428256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20889" y="3225383"/>
              <a:ext cx="5368290" cy="0"/>
            </a:xfrm>
            <a:custGeom>
              <a:avLst/>
              <a:gdLst/>
              <a:ahLst/>
              <a:cxnLst/>
              <a:rect l="l" t="t" r="r" b="b"/>
              <a:pathLst>
                <a:path w="5368290">
                  <a:moveTo>
                    <a:pt x="5367691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4702" y="3211482"/>
              <a:ext cx="5375910" cy="27940"/>
            </a:xfrm>
            <a:custGeom>
              <a:avLst/>
              <a:gdLst/>
              <a:ahLst/>
              <a:cxnLst/>
              <a:rect l="l" t="t" r="r" b="b"/>
              <a:pathLst>
                <a:path w="5375909" h="27939">
                  <a:moveTo>
                    <a:pt x="5375727" y="0"/>
                  </a:moveTo>
                  <a:lnTo>
                    <a:pt x="0" y="0"/>
                  </a:lnTo>
                  <a:lnTo>
                    <a:pt x="12393" y="27802"/>
                  </a:lnTo>
                  <a:lnTo>
                    <a:pt x="5372003" y="27802"/>
                  </a:lnTo>
                  <a:lnTo>
                    <a:pt x="5375727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4073" y="2942765"/>
              <a:ext cx="5392420" cy="0"/>
            </a:xfrm>
            <a:custGeom>
              <a:avLst/>
              <a:gdLst/>
              <a:ahLst/>
              <a:cxnLst/>
              <a:rect l="l" t="t" r="r" b="b"/>
              <a:pathLst>
                <a:path w="5392420">
                  <a:moveTo>
                    <a:pt x="5392107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0314" y="2928856"/>
              <a:ext cx="5396865" cy="27940"/>
            </a:xfrm>
            <a:custGeom>
              <a:avLst/>
              <a:gdLst/>
              <a:ahLst/>
              <a:cxnLst/>
              <a:rect l="l" t="t" r="r" b="b"/>
              <a:pathLst>
                <a:path w="5396865" h="27939">
                  <a:moveTo>
                    <a:pt x="5394935" y="0"/>
                  </a:moveTo>
                  <a:lnTo>
                    <a:pt x="7533" y="0"/>
                  </a:lnTo>
                  <a:lnTo>
                    <a:pt x="0" y="27802"/>
                  </a:lnTo>
                  <a:lnTo>
                    <a:pt x="5396774" y="27802"/>
                  </a:lnTo>
                  <a:lnTo>
                    <a:pt x="5394935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37977" y="2660145"/>
              <a:ext cx="5360670" cy="0"/>
            </a:xfrm>
            <a:custGeom>
              <a:avLst/>
              <a:gdLst/>
              <a:ahLst/>
              <a:cxnLst/>
              <a:rect l="l" t="t" r="r" b="b"/>
              <a:pathLst>
                <a:path w="5360670">
                  <a:moveTo>
                    <a:pt x="5360527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37845" y="2646234"/>
              <a:ext cx="5364480" cy="27940"/>
            </a:xfrm>
            <a:custGeom>
              <a:avLst/>
              <a:gdLst/>
              <a:ahLst/>
              <a:cxnLst/>
              <a:rect l="l" t="t" r="r" b="b"/>
              <a:pathLst>
                <a:path w="5364480" h="27939">
                  <a:moveTo>
                    <a:pt x="5357025" y="0"/>
                  </a:moveTo>
                  <a:lnTo>
                    <a:pt x="263" y="0"/>
                  </a:lnTo>
                  <a:lnTo>
                    <a:pt x="0" y="27802"/>
                  </a:lnTo>
                  <a:lnTo>
                    <a:pt x="5364247" y="27802"/>
                  </a:lnTo>
                  <a:lnTo>
                    <a:pt x="5357025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037448" y="2566645"/>
              <a:ext cx="0" cy="4512945"/>
            </a:xfrm>
            <a:custGeom>
              <a:avLst/>
              <a:gdLst/>
              <a:ahLst/>
              <a:cxnLst/>
              <a:rect l="l" t="t" r="r" b="b"/>
              <a:pathLst>
                <a:path h="4512945">
                  <a:moveTo>
                    <a:pt x="0" y="0"/>
                  </a:moveTo>
                  <a:lnTo>
                    <a:pt x="0" y="4512884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023559" y="2564822"/>
              <a:ext cx="27940" cy="4516120"/>
            </a:xfrm>
            <a:custGeom>
              <a:avLst/>
              <a:gdLst/>
              <a:ahLst/>
              <a:cxnLst/>
              <a:rect l="l" t="t" r="r" b="b"/>
              <a:pathLst>
                <a:path w="27940" h="4516120">
                  <a:moveTo>
                    <a:pt x="27802" y="0"/>
                  </a:moveTo>
                  <a:lnTo>
                    <a:pt x="0" y="3632"/>
                  </a:lnTo>
                  <a:lnTo>
                    <a:pt x="0" y="4513753"/>
                  </a:lnTo>
                  <a:lnTo>
                    <a:pt x="27802" y="4515647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4830" y="2524795"/>
              <a:ext cx="0" cy="4556125"/>
            </a:xfrm>
            <a:custGeom>
              <a:avLst/>
              <a:gdLst/>
              <a:ahLst/>
              <a:cxnLst/>
              <a:rect l="l" t="t" r="r" b="b"/>
              <a:pathLst>
                <a:path h="4556125">
                  <a:moveTo>
                    <a:pt x="0" y="0"/>
                  </a:moveTo>
                  <a:lnTo>
                    <a:pt x="0" y="4555977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40931" y="2524273"/>
              <a:ext cx="27940" cy="4563110"/>
            </a:xfrm>
            <a:custGeom>
              <a:avLst/>
              <a:gdLst/>
              <a:ahLst/>
              <a:cxnLst/>
              <a:rect l="l" t="t" r="r" b="b"/>
              <a:pathLst>
                <a:path w="27940" h="4563109">
                  <a:moveTo>
                    <a:pt x="27802" y="0"/>
                  </a:moveTo>
                  <a:lnTo>
                    <a:pt x="0" y="1012"/>
                  </a:lnTo>
                  <a:lnTo>
                    <a:pt x="0" y="4550520"/>
                  </a:lnTo>
                  <a:lnTo>
                    <a:pt x="27802" y="4562486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72210" y="2569086"/>
              <a:ext cx="0" cy="4533900"/>
            </a:xfrm>
            <a:custGeom>
              <a:avLst/>
              <a:gdLst/>
              <a:ahLst/>
              <a:cxnLst/>
              <a:rect l="l" t="t" r="r" b="b"/>
              <a:pathLst>
                <a:path h="4533900">
                  <a:moveTo>
                    <a:pt x="0" y="0"/>
                  </a:moveTo>
                  <a:lnTo>
                    <a:pt x="0" y="4533807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58306" y="2565668"/>
              <a:ext cx="27940" cy="4544060"/>
            </a:xfrm>
            <a:custGeom>
              <a:avLst/>
              <a:gdLst/>
              <a:ahLst/>
              <a:cxnLst/>
              <a:rect l="l" t="t" r="r" b="b"/>
              <a:pathLst>
                <a:path w="27940" h="4544059">
                  <a:moveTo>
                    <a:pt x="27802" y="0"/>
                  </a:moveTo>
                  <a:lnTo>
                    <a:pt x="0" y="6827"/>
                  </a:lnTo>
                  <a:lnTo>
                    <a:pt x="0" y="4543451"/>
                  </a:lnTo>
                  <a:lnTo>
                    <a:pt x="27802" y="4531026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89591" y="2543505"/>
              <a:ext cx="0" cy="4544695"/>
            </a:xfrm>
            <a:custGeom>
              <a:avLst/>
              <a:gdLst/>
              <a:ahLst/>
              <a:cxnLst/>
              <a:rect l="l" t="t" r="r" b="b"/>
              <a:pathLst>
                <a:path h="4544695">
                  <a:moveTo>
                    <a:pt x="0" y="0"/>
                  </a:moveTo>
                  <a:lnTo>
                    <a:pt x="0" y="4544143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75683" y="2540817"/>
              <a:ext cx="27940" cy="4547870"/>
            </a:xfrm>
            <a:custGeom>
              <a:avLst/>
              <a:gdLst/>
              <a:ahLst/>
              <a:cxnLst/>
              <a:rect l="l" t="t" r="r" b="b"/>
              <a:pathLst>
                <a:path w="27940" h="4547870">
                  <a:moveTo>
                    <a:pt x="0" y="0"/>
                  </a:moveTo>
                  <a:lnTo>
                    <a:pt x="0" y="4547632"/>
                  </a:lnTo>
                  <a:lnTo>
                    <a:pt x="27802" y="4546053"/>
                  </a:lnTo>
                  <a:lnTo>
                    <a:pt x="27802" y="5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906973" y="2560646"/>
              <a:ext cx="0" cy="4479290"/>
            </a:xfrm>
            <a:custGeom>
              <a:avLst/>
              <a:gdLst/>
              <a:ahLst/>
              <a:cxnLst/>
              <a:rect l="l" t="t" r="r" b="b"/>
              <a:pathLst>
                <a:path h="4479290">
                  <a:moveTo>
                    <a:pt x="0" y="0"/>
                  </a:moveTo>
                  <a:lnTo>
                    <a:pt x="0" y="4478666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893058" y="2557471"/>
              <a:ext cx="27940" cy="4486275"/>
            </a:xfrm>
            <a:custGeom>
              <a:avLst/>
              <a:gdLst/>
              <a:ahLst/>
              <a:cxnLst/>
              <a:rect l="l" t="t" r="r" b="b"/>
              <a:pathLst>
                <a:path w="27940" h="4486275">
                  <a:moveTo>
                    <a:pt x="27802" y="4477542"/>
                  </a:moveTo>
                  <a:lnTo>
                    <a:pt x="427" y="4477542"/>
                  </a:lnTo>
                  <a:lnTo>
                    <a:pt x="27802" y="4486228"/>
                  </a:lnTo>
                  <a:lnTo>
                    <a:pt x="27802" y="4477542"/>
                  </a:lnTo>
                  <a:close/>
                </a:path>
                <a:path w="27940" h="4486275">
                  <a:moveTo>
                    <a:pt x="27802" y="0"/>
                  </a:moveTo>
                  <a:lnTo>
                    <a:pt x="0" y="6330"/>
                  </a:lnTo>
                  <a:lnTo>
                    <a:pt x="0" y="4477726"/>
                  </a:lnTo>
                  <a:lnTo>
                    <a:pt x="427" y="4477542"/>
                  </a:lnTo>
                  <a:lnTo>
                    <a:pt x="27802" y="4477542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624322" y="2544702"/>
              <a:ext cx="0" cy="4525645"/>
            </a:xfrm>
            <a:custGeom>
              <a:avLst/>
              <a:gdLst/>
              <a:ahLst/>
              <a:cxnLst/>
              <a:rect l="l" t="t" r="r" b="b"/>
              <a:pathLst>
                <a:path h="4525645">
                  <a:moveTo>
                    <a:pt x="0" y="0"/>
                  </a:moveTo>
                  <a:lnTo>
                    <a:pt x="0" y="4525288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10431" y="2541612"/>
              <a:ext cx="27940" cy="4536440"/>
            </a:xfrm>
            <a:custGeom>
              <a:avLst/>
              <a:gdLst/>
              <a:ahLst/>
              <a:cxnLst/>
              <a:rect l="l" t="t" r="r" b="b"/>
              <a:pathLst>
                <a:path w="27940" h="4536440">
                  <a:moveTo>
                    <a:pt x="27802" y="0"/>
                  </a:moveTo>
                  <a:lnTo>
                    <a:pt x="0" y="6163"/>
                  </a:lnTo>
                  <a:lnTo>
                    <a:pt x="0" y="4520970"/>
                  </a:lnTo>
                  <a:lnTo>
                    <a:pt x="27802" y="4535837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341703" y="2500896"/>
              <a:ext cx="0" cy="4597400"/>
            </a:xfrm>
            <a:custGeom>
              <a:avLst/>
              <a:gdLst/>
              <a:ahLst/>
              <a:cxnLst/>
              <a:rect l="l" t="t" r="r" b="b"/>
              <a:pathLst>
                <a:path h="4597400">
                  <a:moveTo>
                    <a:pt x="0" y="0"/>
                  </a:moveTo>
                  <a:lnTo>
                    <a:pt x="0" y="4597396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27809" y="2497430"/>
              <a:ext cx="27940" cy="4603750"/>
            </a:xfrm>
            <a:custGeom>
              <a:avLst/>
              <a:gdLst/>
              <a:ahLst/>
              <a:cxnLst/>
              <a:rect l="l" t="t" r="r" b="b"/>
              <a:pathLst>
                <a:path w="27940" h="4603750">
                  <a:moveTo>
                    <a:pt x="0" y="0"/>
                  </a:moveTo>
                  <a:lnTo>
                    <a:pt x="0" y="4603650"/>
                  </a:lnTo>
                  <a:lnTo>
                    <a:pt x="8672" y="4603275"/>
                  </a:lnTo>
                  <a:lnTo>
                    <a:pt x="27802" y="4594484"/>
                  </a:lnTo>
                  <a:lnTo>
                    <a:pt x="27802" y="8687"/>
                  </a:lnTo>
                  <a:lnTo>
                    <a:pt x="6711" y="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59084" y="2521192"/>
              <a:ext cx="0" cy="4583430"/>
            </a:xfrm>
            <a:custGeom>
              <a:avLst/>
              <a:gdLst/>
              <a:ahLst/>
              <a:cxnLst/>
              <a:rect l="l" t="t" r="r" b="b"/>
              <a:pathLst>
                <a:path h="4583430">
                  <a:moveTo>
                    <a:pt x="0" y="0"/>
                  </a:moveTo>
                  <a:lnTo>
                    <a:pt x="0" y="458296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045183" y="2514272"/>
              <a:ext cx="27940" cy="4591050"/>
            </a:xfrm>
            <a:custGeom>
              <a:avLst/>
              <a:gdLst/>
              <a:ahLst/>
              <a:cxnLst/>
              <a:rect l="l" t="t" r="r" b="b"/>
              <a:pathLst>
                <a:path w="27940" h="4591050">
                  <a:moveTo>
                    <a:pt x="27802" y="0"/>
                  </a:moveTo>
                  <a:lnTo>
                    <a:pt x="0" y="13839"/>
                  </a:lnTo>
                  <a:lnTo>
                    <a:pt x="0" y="4589182"/>
                  </a:lnTo>
                  <a:lnTo>
                    <a:pt x="27802" y="4590569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76465" y="2579273"/>
              <a:ext cx="0" cy="4491355"/>
            </a:xfrm>
            <a:custGeom>
              <a:avLst/>
              <a:gdLst/>
              <a:ahLst/>
              <a:cxnLst/>
              <a:rect l="l" t="t" r="r" b="b"/>
              <a:pathLst>
                <a:path h="4491355">
                  <a:moveTo>
                    <a:pt x="0" y="0"/>
                  </a:moveTo>
                  <a:lnTo>
                    <a:pt x="0" y="4490963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762557" y="2573124"/>
              <a:ext cx="27940" cy="4498975"/>
            </a:xfrm>
            <a:custGeom>
              <a:avLst/>
              <a:gdLst/>
              <a:ahLst/>
              <a:cxnLst/>
              <a:rect l="l" t="t" r="r" b="b"/>
              <a:pathLst>
                <a:path w="27940" h="4498975">
                  <a:moveTo>
                    <a:pt x="0" y="0"/>
                  </a:moveTo>
                  <a:lnTo>
                    <a:pt x="0" y="4494423"/>
                  </a:lnTo>
                  <a:lnTo>
                    <a:pt x="27802" y="4498804"/>
                  </a:lnTo>
                  <a:lnTo>
                    <a:pt x="27802" y="6606"/>
                  </a:lnTo>
                  <a:lnTo>
                    <a:pt x="14886" y="6606"/>
                  </a:lnTo>
                  <a:lnTo>
                    <a:pt x="0" y="0"/>
                  </a:lnTo>
                  <a:close/>
                </a:path>
                <a:path w="27940" h="4498975">
                  <a:moveTo>
                    <a:pt x="27802" y="5855"/>
                  </a:moveTo>
                  <a:lnTo>
                    <a:pt x="14886" y="6606"/>
                  </a:lnTo>
                  <a:lnTo>
                    <a:pt x="27802" y="6606"/>
                  </a:lnTo>
                  <a:lnTo>
                    <a:pt x="27802" y="5855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93847" y="2488293"/>
              <a:ext cx="0" cy="4559935"/>
            </a:xfrm>
            <a:custGeom>
              <a:avLst/>
              <a:gdLst/>
              <a:ahLst/>
              <a:cxnLst/>
              <a:rect l="l" t="t" r="r" b="b"/>
              <a:pathLst>
                <a:path h="4559934">
                  <a:moveTo>
                    <a:pt x="0" y="0"/>
                  </a:moveTo>
                  <a:lnTo>
                    <a:pt x="0" y="455972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479934" y="2487037"/>
              <a:ext cx="27940" cy="4562475"/>
            </a:xfrm>
            <a:custGeom>
              <a:avLst/>
              <a:gdLst/>
              <a:ahLst/>
              <a:cxnLst/>
              <a:rect l="l" t="t" r="r" b="b"/>
              <a:pathLst>
                <a:path w="27940" h="4562475">
                  <a:moveTo>
                    <a:pt x="0" y="0"/>
                  </a:moveTo>
                  <a:lnTo>
                    <a:pt x="0" y="4561967"/>
                  </a:lnTo>
                  <a:lnTo>
                    <a:pt x="27802" y="4559992"/>
                  </a:lnTo>
                  <a:lnTo>
                    <a:pt x="27802" y="2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1196" y="2493265"/>
              <a:ext cx="0" cy="4598035"/>
            </a:xfrm>
            <a:custGeom>
              <a:avLst/>
              <a:gdLst/>
              <a:ahLst/>
              <a:cxnLst/>
              <a:rect l="l" t="t" r="r" b="b"/>
              <a:pathLst>
                <a:path h="4598034">
                  <a:moveTo>
                    <a:pt x="0" y="0"/>
                  </a:moveTo>
                  <a:lnTo>
                    <a:pt x="0" y="4598037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197308" y="2490938"/>
              <a:ext cx="27940" cy="4601210"/>
            </a:xfrm>
            <a:custGeom>
              <a:avLst/>
              <a:gdLst/>
              <a:ahLst/>
              <a:cxnLst/>
              <a:rect l="l" t="t" r="r" b="b"/>
              <a:pathLst>
                <a:path w="27940" h="4601209">
                  <a:moveTo>
                    <a:pt x="27802" y="0"/>
                  </a:moveTo>
                  <a:lnTo>
                    <a:pt x="22918" y="288"/>
                  </a:lnTo>
                  <a:lnTo>
                    <a:pt x="0" y="5478"/>
                  </a:lnTo>
                  <a:lnTo>
                    <a:pt x="0" y="4599868"/>
                  </a:lnTo>
                  <a:lnTo>
                    <a:pt x="24807" y="4600749"/>
                  </a:lnTo>
                  <a:lnTo>
                    <a:pt x="27802" y="4600143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28576" y="2514206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459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14686" y="2511718"/>
              <a:ext cx="27940" cy="4542155"/>
            </a:xfrm>
            <a:custGeom>
              <a:avLst/>
              <a:gdLst/>
              <a:ahLst/>
              <a:cxnLst/>
              <a:rect l="l" t="t" r="r" b="b"/>
              <a:pathLst>
                <a:path w="27940" h="4542155">
                  <a:moveTo>
                    <a:pt x="0" y="0"/>
                  </a:moveTo>
                  <a:lnTo>
                    <a:pt x="0" y="4532394"/>
                  </a:lnTo>
                  <a:lnTo>
                    <a:pt x="27802" y="4541754"/>
                  </a:lnTo>
                  <a:lnTo>
                    <a:pt x="27802" y="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45957" y="2502936"/>
              <a:ext cx="0" cy="4611370"/>
            </a:xfrm>
            <a:custGeom>
              <a:avLst/>
              <a:gdLst/>
              <a:ahLst/>
              <a:cxnLst/>
              <a:rect l="l" t="t" r="r" b="b"/>
              <a:pathLst>
                <a:path h="4611370">
                  <a:moveTo>
                    <a:pt x="0" y="0"/>
                  </a:moveTo>
                  <a:lnTo>
                    <a:pt x="0" y="4611117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32059" y="2502917"/>
              <a:ext cx="27940" cy="4612005"/>
            </a:xfrm>
            <a:custGeom>
              <a:avLst/>
              <a:gdLst/>
              <a:ahLst/>
              <a:cxnLst/>
              <a:rect l="l" t="t" r="r" b="b"/>
              <a:pathLst>
                <a:path w="27940" h="4612005">
                  <a:moveTo>
                    <a:pt x="27802" y="0"/>
                  </a:moveTo>
                  <a:lnTo>
                    <a:pt x="0" y="450"/>
                  </a:lnTo>
                  <a:lnTo>
                    <a:pt x="0" y="4610313"/>
                  </a:lnTo>
                  <a:lnTo>
                    <a:pt x="27802" y="4611952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363338" y="2506093"/>
              <a:ext cx="0" cy="4555490"/>
            </a:xfrm>
            <a:custGeom>
              <a:avLst/>
              <a:gdLst/>
              <a:ahLst/>
              <a:cxnLst/>
              <a:rect l="l" t="t" r="r" b="b"/>
              <a:pathLst>
                <a:path h="4555490">
                  <a:moveTo>
                    <a:pt x="0" y="0"/>
                  </a:moveTo>
                  <a:lnTo>
                    <a:pt x="0" y="4554979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49433" y="2506069"/>
              <a:ext cx="27940" cy="4560570"/>
            </a:xfrm>
            <a:custGeom>
              <a:avLst/>
              <a:gdLst/>
              <a:ahLst/>
              <a:cxnLst/>
              <a:rect l="l" t="t" r="r" b="b"/>
              <a:pathLst>
                <a:path w="27940" h="4560570">
                  <a:moveTo>
                    <a:pt x="27802" y="0"/>
                  </a:moveTo>
                  <a:lnTo>
                    <a:pt x="0" y="53"/>
                  </a:lnTo>
                  <a:lnTo>
                    <a:pt x="0" y="4549829"/>
                  </a:lnTo>
                  <a:lnTo>
                    <a:pt x="27802" y="4560165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80719" y="2554907"/>
              <a:ext cx="0" cy="4505960"/>
            </a:xfrm>
            <a:custGeom>
              <a:avLst/>
              <a:gdLst/>
              <a:ahLst/>
              <a:cxnLst/>
              <a:rect l="l" t="t" r="r" b="b"/>
              <a:pathLst>
                <a:path h="4505959">
                  <a:moveTo>
                    <a:pt x="0" y="0"/>
                  </a:moveTo>
                  <a:lnTo>
                    <a:pt x="0" y="4505577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66811" y="2550896"/>
              <a:ext cx="27940" cy="4514215"/>
            </a:xfrm>
            <a:custGeom>
              <a:avLst/>
              <a:gdLst/>
              <a:ahLst/>
              <a:cxnLst/>
              <a:rect l="l" t="t" r="r" b="b"/>
              <a:pathLst>
                <a:path w="27940" h="4514215">
                  <a:moveTo>
                    <a:pt x="0" y="0"/>
                  </a:moveTo>
                  <a:lnTo>
                    <a:pt x="0" y="4513851"/>
                  </a:lnTo>
                  <a:lnTo>
                    <a:pt x="27802" y="4505339"/>
                  </a:lnTo>
                  <a:lnTo>
                    <a:pt x="27802" y="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98100" y="2509397"/>
              <a:ext cx="0" cy="4541520"/>
            </a:xfrm>
            <a:custGeom>
              <a:avLst/>
              <a:gdLst/>
              <a:ahLst/>
              <a:cxnLst/>
              <a:rect l="l" t="t" r="r" b="b"/>
              <a:pathLst>
                <a:path h="4541520">
                  <a:moveTo>
                    <a:pt x="0" y="0"/>
                  </a:moveTo>
                  <a:lnTo>
                    <a:pt x="0" y="4540971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84186" y="2509325"/>
              <a:ext cx="27940" cy="4547870"/>
            </a:xfrm>
            <a:custGeom>
              <a:avLst/>
              <a:gdLst/>
              <a:ahLst/>
              <a:cxnLst/>
              <a:rect l="l" t="t" r="r" b="b"/>
              <a:pathLst>
                <a:path w="27940" h="4547870">
                  <a:moveTo>
                    <a:pt x="27802" y="0"/>
                  </a:moveTo>
                  <a:lnTo>
                    <a:pt x="0" y="144"/>
                  </a:lnTo>
                  <a:lnTo>
                    <a:pt x="0" y="4534472"/>
                  </a:lnTo>
                  <a:lnTo>
                    <a:pt x="27802" y="4547623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15449" y="2546192"/>
              <a:ext cx="0" cy="4549140"/>
            </a:xfrm>
            <a:custGeom>
              <a:avLst/>
              <a:gdLst/>
              <a:ahLst/>
              <a:cxnLst/>
              <a:rect l="l" t="t" r="r" b="b"/>
              <a:pathLst>
                <a:path h="4549140">
                  <a:moveTo>
                    <a:pt x="0" y="0"/>
                  </a:moveTo>
                  <a:lnTo>
                    <a:pt x="0" y="4548778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01558" y="2543409"/>
              <a:ext cx="27940" cy="4553585"/>
            </a:xfrm>
            <a:custGeom>
              <a:avLst/>
              <a:gdLst/>
              <a:ahLst/>
              <a:cxnLst/>
              <a:rect l="l" t="t" r="r" b="b"/>
              <a:pathLst>
                <a:path w="27940" h="4553584">
                  <a:moveTo>
                    <a:pt x="27802" y="0"/>
                  </a:moveTo>
                  <a:lnTo>
                    <a:pt x="0" y="5549"/>
                  </a:lnTo>
                  <a:lnTo>
                    <a:pt x="0" y="4552995"/>
                  </a:lnTo>
                  <a:lnTo>
                    <a:pt x="27802" y="4550158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32829" y="2557167"/>
              <a:ext cx="0" cy="4534535"/>
            </a:xfrm>
            <a:custGeom>
              <a:avLst/>
              <a:gdLst/>
              <a:ahLst/>
              <a:cxnLst/>
              <a:rect l="l" t="t" r="r" b="b"/>
              <a:pathLst>
                <a:path h="4534534">
                  <a:moveTo>
                    <a:pt x="0" y="0"/>
                  </a:moveTo>
                  <a:lnTo>
                    <a:pt x="0" y="4534448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8937" y="2555124"/>
              <a:ext cx="27940" cy="4538980"/>
            </a:xfrm>
            <a:custGeom>
              <a:avLst/>
              <a:gdLst/>
              <a:ahLst/>
              <a:cxnLst/>
              <a:rect l="l" t="t" r="r" b="b"/>
              <a:pathLst>
                <a:path w="27940" h="4538980">
                  <a:moveTo>
                    <a:pt x="0" y="0"/>
                  </a:moveTo>
                  <a:lnTo>
                    <a:pt x="0" y="4534524"/>
                  </a:lnTo>
                  <a:lnTo>
                    <a:pt x="27802" y="4538474"/>
                  </a:lnTo>
                  <a:lnTo>
                    <a:pt x="27802" y="4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50211" y="2498213"/>
              <a:ext cx="0" cy="4556125"/>
            </a:xfrm>
            <a:custGeom>
              <a:avLst/>
              <a:gdLst/>
              <a:ahLst/>
              <a:cxnLst/>
              <a:rect l="l" t="t" r="r" b="b"/>
              <a:pathLst>
                <a:path h="4556125">
                  <a:moveTo>
                    <a:pt x="0" y="0"/>
                  </a:moveTo>
                  <a:lnTo>
                    <a:pt x="0" y="4555656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36311" y="2490737"/>
              <a:ext cx="27940" cy="4566285"/>
            </a:xfrm>
            <a:custGeom>
              <a:avLst/>
              <a:gdLst/>
              <a:ahLst/>
              <a:cxnLst/>
              <a:rect l="l" t="t" r="r" b="b"/>
              <a:pathLst>
                <a:path w="27940" h="4566284">
                  <a:moveTo>
                    <a:pt x="27802" y="0"/>
                  </a:moveTo>
                  <a:lnTo>
                    <a:pt x="0" y="14960"/>
                  </a:lnTo>
                  <a:lnTo>
                    <a:pt x="0" y="4565757"/>
                  </a:lnTo>
                  <a:lnTo>
                    <a:pt x="27802" y="4560499"/>
                  </a:lnTo>
                  <a:lnTo>
                    <a:pt x="27802" y="0"/>
                  </a:lnTo>
                  <a:close/>
                </a:path>
              </a:pathLst>
            </a:custGeom>
            <a:solidFill>
              <a:srgbClr val="8A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96732" y="2475579"/>
              <a:ext cx="5284470" cy="4530725"/>
            </a:xfrm>
            <a:custGeom>
              <a:avLst/>
              <a:gdLst/>
              <a:ahLst/>
              <a:cxnLst/>
              <a:rect l="l" t="t" r="r" b="b"/>
              <a:pathLst>
                <a:path w="5284470" h="4530725">
                  <a:moveTo>
                    <a:pt x="195550" y="0"/>
                  </a:moveTo>
                  <a:lnTo>
                    <a:pt x="42211" y="82514"/>
                  </a:lnTo>
                  <a:lnTo>
                    <a:pt x="40714" y="240559"/>
                  </a:lnTo>
                  <a:lnTo>
                    <a:pt x="17403" y="430076"/>
                  </a:lnTo>
                  <a:lnTo>
                    <a:pt x="0" y="494299"/>
                  </a:lnTo>
                  <a:lnTo>
                    <a:pt x="4323422" y="4530295"/>
                  </a:lnTo>
                  <a:lnTo>
                    <a:pt x="5074114" y="4226505"/>
                  </a:lnTo>
                  <a:lnTo>
                    <a:pt x="5283213" y="104151"/>
                  </a:lnTo>
                  <a:lnTo>
                    <a:pt x="2980713" y="104151"/>
                  </a:lnTo>
                  <a:lnTo>
                    <a:pt x="2973484" y="100943"/>
                  </a:lnTo>
                  <a:lnTo>
                    <a:pt x="566743" y="100943"/>
                  </a:lnTo>
                  <a:lnTo>
                    <a:pt x="381111" y="73461"/>
                  </a:lnTo>
                  <a:lnTo>
                    <a:pt x="195550" y="0"/>
                  </a:lnTo>
                  <a:close/>
                </a:path>
                <a:path w="5284470" h="4530725">
                  <a:moveTo>
                    <a:pt x="3352050" y="962"/>
                  </a:moveTo>
                  <a:lnTo>
                    <a:pt x="3166452" y="93351"/>
                  </a:lnTo>
                  <a:lnTo>
                    <a:pt x="2980713" y="104151"/>
                  </a:lnTo>
                  <a:lnTo>
                    <a:pt x="5283213" y="104151"/>
                  </a:lnTo>
                  <a:lnTo>
                    <a:pt x="5283465" y="99195"/>
                  </a:lnTo>
                  <a:lnTo>
                    <a:pt x="4652296" y="99195"/>
                  </a:lnTo>
                  <a:lnTo>
                    <a:pt x="4575971" y="92209"/>
                  </a:lnTo>
                  <a:lnTo>
                    <a:pt x="3723420" y="92209"/>
                  </a:lnTo>
                  <a:lnTo>
                    <a:pt x="3537788" y="22633"/>
                  </a:lnTo>
                  <a:lnTo>
                    <a:pt x="3352050" y="962"/>
                  </a:lnTo>
                  <a:close/>
                </a:path>
                <a:path w="5284470" h="4530725">
                  <a:moveTo>
                    <a:pt x="1123640" y="33183"/>
                  </a:moveTo>
                  <a:lnTo>
                    <a:pt x="938008" y="34146"/>
                  </a:lnTo>
                  <a:lnTo>
                    <a:pt x="752447" y="63873"/>
                  </a:lnTo>
                  <a:lnTo>
                    <a:pt x="566743" y="100943"/>
                  </a:lnTo>
                  <a:lnTo>
                    <a:pt x="2973484" y="100943"/>
                  </a:lnTo>
                  <a:lnTo>
                    <a:pt x="2941195" y="86613"/>
                  </a:lnTo>
                  <a:lnTo>
                    <a:pt x="1309345" y="86613"/>
                  </a:lnTo>
                  <a:lnTo>
                    <a:pt x="1123640" y="33183"/>
                  </a:lnTo>
                  <a:close/>
                </a:path>
                <a:path w="5284470" h="4530725">
                  <a:moveTo>
                    <a:pt x="5024024" y="46799"/>
                  </a:moveTo>
                  <a:lnTo>
                    <a:pt x="4838070" y="53572"/>
                  </a:lnTo>
                  <a:lnTo>
                    <a:pt x="4652296" y="99195"/>
                  </a:lnTo>
                  <a:lnTo>
                    <a:pt x="5283465" y="99195"/>
                  </a:lnTo>
                  <a:lnTo>
                    <a:pt x="5283674" y="95062"/>
                  </a:lnTo>
                  <a:lnTo>
                    <a:pt x="5210084" y="95062"/>
                  </a:lnTo>
                  <a:lnTo>
                    <a:pt x="5024024" y="46799"/>
                  </a:lnTo>
                  <a:close/>
                </a:path>
                <a:path w="5284470" h="4530725">
                  <a:moveTo>
                    <a:pt x="5284165" y="85384"/>
                  </a:moveTo>
                  <a:lnTo>
                    <a:pt x="5210084" y="95062"/>
                  </a:lnTo>
                  <a:lnTo>
                    <a:pt x="5283674" y="95062"/>
                  </a:lnTo>
                  <a:lnTo>
                    <a:pt x="5284165" y="85384"/>
                  </a:lnTo>
                  <a:close/>
                </a:path>
                <a:path w="5284470" h="4530725">
                  <a:moveTo>
                    <a:pt x="3909125" y="51041"/>
                  </a:moveTo>
                  <a:lnTo>
                    <a:pt x="3723420" y="92209"/>
                  </a:lnTo>
                  <a:lnTo>
                    <a:pt x="4575971" y="92209"/>
                  </a:lnTo>
                  <a:lnTo>
                    <a:pt x="4535874" y="88539"/>
                  </a:lnTo>
                  <a:lnTo>
                    <a:pt x="4094935" y="88539"/>
                  </a:lnTo>
                  <a:lnTo>
                    <a:pt x="3909125" y="51041"/>
                  </a:lnTo>
                  <a:close/>
                </a:path>
                <a:path w="5284470" h="4530725">
                  <a:moveTo>
                    <a:pt x="4280746" y="46229"/>
                  </a:moveTo>
                  <a:lnTo>
                    <a:pt x="4094935" y="88539"/>
                  </a:lnTo>
                  <a:lnTo>
                    <a:pt x="4535874" y="88539"/>
                  </a:lnTo>
                  <a:lnTo>
                    <a:pt x="4466556" y="82194"/>
                  </a:lnTo>
                  <a:lnTo>
                    <a:pt x="4280746" y="46229"/>
                  </a:lnTo>
                  <a:close/>
                </a:path>
                <a:path w="5284470" h="4530725">
                  <a:moveTo>
                    <a:pt x="2052052" y="24273"/>
                  </a:moveTo>
                  <a:lnTo>
                    <a:pt x="1680716" y="30297"/>
                  </a:lnTo>
                  <a:lnTo>
                    <a:pt x="1495012" y="30653"/>
                  </a:lnTo>
                  <a:lnTo>
                    <a:pt x="1309345" y="86613"/>
                  </a:lnTo>
                  <a:lnTo>
                    <a:pt x="2941195" y="86613"/>
                  </a:lnTo>
                  <a:lnTo>
                    <a:pt x="2876060" y="57707"/>
                  </a:lnTo>
                  <a:lnTo>
                    <a:pt x="2237755" y="57707"/>
                  </a:lnTo>
                  <a:lnTo>
                    <a:pt x="2052052" y="24273"/>
                  </a:lnTo>
                  <a:close/>
                </a:path>
                <a:path w="5284470" h="4530725">
                  <a:moveTo>
                    <a:pt x="2609199" y="4669"/>
                  </a:moveTo>
                  <a:lnTo>
                    <a:pt x="2423495" y="15647"/>
                  </a:lnTo>
                  <a:lnTo>
                    <a:pt x="2237755" y="57707"/>
                  </a:lnTo>
                  <a:lnTo>
                    <a:pt x="2876060" y="57707"/>
                  </a:lnTo>
                  <a:lnTo>
                    <a:pt x="2794939" y="21706"/>
                  </a:lnTo>
                  <a:lnTo>
                    <a:pt x="2609199" y="4669"/>
                  </a:lnTo>
                  <a:close/>
                </a:path>
              </a:pathLst>
            </a:custGeom>
            <a:solidFill>
              <a:srgbClr val="6D6E71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522272" y="3276015"/>
              <a:ext cx="3342004" cy="3437254"/>
            </a:xfrm>
            <a:custGeom>
              <a:avLst/>
              <a:gdLst/>
              <a:ahLst/>
              <a:cxnLst/>
              <a:rect l="l" t="t" r="r" b="b"/>
              <a:pathLst>
                <a:path w="3342004" h="3437254">
                  <a:moveTo>
                    <a:pt x="1050493" y="1145235"/>
                  </a:moveTo>
                  <a:lnTo>
                    <a:pt x="255422" y="0"/>
                  </a:lnTo>
                  <a:lnTo>
                    <a:pt x="0" y="103378"/>
                  </a:lnTo>
                  <a:lnTo>
                    <a:pt x="861796" y="1221625"/>
                  </a:lnTo>
                  <a:lnTo>
                    <a:pt x="1050493" y="1145235"/>
                  </a:lnTo>
                  <a:close/>
                </a:path>
                <a:path w="3342004" h="3437254">
                  <a:moveTo>
                    <a:pt x="2492171" y="3412782"/>
                  </a:moveTo>
                  <a:lnTo>
                    <a:pt x="2426195" y="3333369"/>
                  </a:lnTo>
                  <a:lnTo>
                    <a:pt x="2361958" y="3359353"/>
                  </a:lnTo>
                  <a:lnTo>
                    <a:pt x="2432786" y="3436797"/>
                  </a:lnTo>
                  <a:lnTo>
                    <a:pt x="2492171" y="3412782"/>
                  </a:lnTo>
                  <a:close/>
                </a:path>
                <a:path w="3342004" h="3437254">
                  <a:moveTo>
                    <a:pt x="2722943" y="2703322"/>
                  </a:moveTo>
                  <a:lnTo>
                    <a:pt x="2642425" y="2468537"/>
                  </a:lnTo>
                  <a:lnTo>
                    <a:pt x="2540876" y="2509634"/>
                  </a:lnTo>
                  <a:lnTo>
                    <a:pt x="2633865" y="2739390"/>
                  </a:lnTo>
                  <a:lnTo>
                    <a:pt x="2722943" y="2703322"/>
                  </a:lnTo>
                  <a:close/>
                </a:path>
                <a:path w="3342004" h="3437254">
                  <a:moveTo>
                    <a:pt x="3267951" y="3262058"/>
                  </a:moveTo>
                  <a:lnTo>
                    <a:pt x="3218764" y="3280841"/>
                  </a:lnTo>
                  <a:lnTo>
                    <a:pt x="3224542" y="3359543"/>
                  </a:lnTo>
                  <a:lnTo>
                    <a:pt x="3267951" y="3340862"/>
                  </a:lnTo>
                  <a:lnTo>
                    <a:pt x="3267951" y="3262058"/>
                  </a:lnTo>
                  <a:close/>
                </a:path>
                <a:path w="3342004" h="3437254">
                  <a:moveTo>
                    <a:pt x="3341433" y="218147"/>
                  </a:moveTo>
                  <a:lnTo>
                    <a:pt x="3183217" y="282168"/>
                  </a:lnTo>
                  <a:lnTo>
                    <a:pt x="3203384" y="991971"/>
                  </a:lnTo>
                  <a:lnTo>
                    <a:pt x="3341433" y="934974"/>
                  </a:lnTo>
                  <a:lnTo>
                    <a:pt x="3341433" y="218147"/>
                  </a:lnTo>
                  <a:close/>
                </a:path>
              </a:pathLst>
            </a:custGeom>
            <a:solidFill>
              <a:srgbClr val="FFFFFF">
                <a:alpha val="6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606" y="3242531"/>
              <a:ext cx="7185766" cy="66724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773848" y="3337360"/>
              <a:ext cx="6739255" cy="429895"/>
            </a:xfrm>
            <a:custGeom>
              <a:avLst/>
              <a:gdLst/>
              <a:ahLst/>
              <a:cxnLst/>
              <a:rect l="l" t="t" r="r" b="b"/>
              <a:pathLst>
                <a:path w="6739255" h="429895">
                  <a:moveTo>
                    <a:pt x="0" y="429632"/>
                  </a:moveTo>
                  <a:lnTo>
                    <a:pt x="64705" y="406140"/>
                  </a:lnTo>
                  <a:lnTo>
                    <a:pt x="131667" y="383280"/>
                  </a:lnTo>
                  <a:lnTo>
                    <a:pt x="200828" y="361056"/>
                  </a:lnTo>
                  <a:lnTo>
                    <a:pt x="272133" y="339470"/>
                  </a:lnTo>
                  <a:lnTo>
                    <a:pt x="345526" y="318524"/>
                  </a:lnTo>
                  <a:lnTo>
                    <a:pt x="382988" y="308292"/>
                  </a:lnTo>
                  <a:lnTo>
                    <a:pt x="420951" y="298221"/>
                  </a:lnTo>
                  <a:lnTo>
                    <a:pt x="459408" y="288312"/>
                  </a:lnTo>
                  <a:lnTo>
                    <a:pt x="498352" y="278564"/>
                  </a:lnTo>
                  <a:lnTo>
                    <a:pt x="537776" y="268977"/>
                  </a:lnTo>
                  <a:lnTo>
                    <a:pt x="577674" y="259553"/>
                  </a:lnTo>
                  <a:lnTo>
                    <a:pt x="618037" y="250292"/>
                  </a:lnTo>
                  <a:lnTo>
                    <a:pt x="658860" y="241193"/>
                  </a:lnTo>
                  <a:lnTo>
                    <a:pt x="700135" y="232258"/>
                  </a:lnTo>
                  <a:lnTo>
                    <a:pt x="741855" y="223485"/>
                  </a:lnTo>
                  <a:lnTo>
                    <a:pt x="784014" y="214877"/>
                  </a:lnTo>
                  <a:lnTo>
                    <a:pt x="826603" y="206433"/>
                  </a:lnTo>
                  <a:lnTo>
                    <a:pt x="869617" y="198153"/>
                  </a:lnTo>
                  <a:lnTo>
                    <a:pt x="913048" y="190038"/>
                  </a:lnTo>
                  <a:lnTo>
                    <a:pt x="956889" y="182087"/>
                  </a:lnTo>
                  <a:lnTo>
                    <a:pt x="1001134" y="174302"/>
                  </a:lnTo>
                  <a:lnTo>
                    <a:pt x="1045775" y="166683"/>
                  </a:lnTo>
                  <a:lnTo>
                    <a:pt x="1090806" y="159229"/>
                  </a:lnTo>
                  <a:lnTo>
                    <a:pt x="1136218" y="151942"/>
                  </a:lnTo>
                  <a:lnTo>
                    <a:pt x="1182007" y="144821"/>
                  </a:lnTo>
                  <a:lnTo>
                    <a:pt x="1228163" y="137867"/>
                  </a:lnTo>
                  <a:lnTo>
                    <a:pt x="1274681" y="131080"/>
                  </a:lnTo>
                  <a:lnTo>
                    <a:pt x="1321554" y="124460"/>
                  </a:lnTo>
                  <a:lnTo>
                    <a:pt x="1368774" y="118008"/>
                  </a:lnTo>
                  <a:lnTo>
                    <a:pt x="1416334" y="111725"/>
                  </a:lnTo>
                  <a:lnTo>
                    <a:pt x="1464228" y="105609"/>
                  </a:lnTo>
                  <a:lnTo>
                    <a:pt x="1512448" y="99662"/>
                  </a:lnTo>
                  <a:lnTo>
                    <a:pt x="1560988" y="93885"/>
                  </a:lnTo>
                  <a:lnTo>
                    <a:pt x="1609841" y="88276"/>
                  </a:lnTo>
                  <a:lnTo>
                    <a:pt x="1658999" y="82837"/>
                  </a:lnTo>
                  <a:lnTo>
                    <a:pt x="1708456" y="77568"/>
                  </a:lnTo>
                  <a:lnTo>
                    <a:pt x="1758204" y="72469"/>
                  </a:lnTo>
                  <a:lnTo>
                    <a:pt x="1808237" y="67540"/>
                  </a:lnTo>
                  <a:lnTo>
                    <a:pt x="1858547" y="62782"/>
                  </a:lnTo>
                  <a:lnTo>
                    <a:pt x="1909129" y="58196"/>
                  </a:lnTo>
                  <a:lnTo>
                    <a:pt x="1959974" y="53781"/>
                  </a:lnTo>
                  <a:lnTo>
                    <a:pt x="2011075" y="49537"/>
                  </a:lnTo>
                  <a:lnTo>
                    <a:pt x="2062427" y="45465"/>
                  </a:lnTo>
                  <a:lnTo>
                    <a:pt x="2114021" y="41566"/>
                  </a:lnTo>
                  <a:lnTo>
                    <a:pt x="2165851" y="37840"/>
                  </a:lnTo>
                  <a:lnTo>
                    <a:pt x="2217910" y="34286"/>
                  </a:lnTo>
                  <a:lnTo>
                    <a:pt x="2270190" y="30906"/>
                  </a:lnTo>
                  <a:lnTo>
                    <a:pt x="2322686" y="27699"/>
                  </a:lnTo>
                  <a:lnTo>
                    <a:pt x="2375389" y="24666"/>
                  </a:lnTo>
                  <a:lnTo>
                    <a:pt x="2428293" y="21807"/>
                  </a:lnTo>
                  <a:lnTo>
                    <a:pt x="2481391" y="19122"/>
                  </a:lnTo>
                  <a:lnTo>
                    <a:pt x="2534676" y="16613"/>
                  </a:lnTo>
                  <a:lnTo>
                    <a:pt x="2588140" y="14278"/>
                  </a:lnTo>
                  <a:lnTo>
                    <a:pt x="2641778" y="12119"/>
                  </a:lnTo>
                  <a:lnTo>
                    <a:pt x="2695582" y="10135"/>
                  </a:lnTo>
                  <a:lnTo>
                    <a:pt x="2749544" y="8328"/>
                  </a:lnTo>
                  <a:lnTo>
                    <a:pt x="2803659" y="6697"/>
                  </a:lnTo>
                  <a:lnTo>
                    <a:pt x="2857919" y="5242"/>
                  </a:lnTo>
                  <a:lnTo>
                    <a:pt x="2912316" y="3964"/>
                  </a:lnTo>
                  <a:lnTo>
                    <a:pt x="2966845" y="2864"/>
                  </a:lnTo>
                  <a:lnTo>
                    <a:pt x="3021498" y="1941"/>
                  </a:lnTo>
                  <a:lnTo>
                    <a:pt x="3076268" y="1196"/>
                  </a:lnTo>
                  <a:lnTo>
                    <a:pt x="3131148" y="629"/>
                  </a:lnTo>
                  <a:lnTo>
                    <a:pt x="3186131" y="240"/>
                  </a:lnTo>
                  <a:lnTo>
                    <a:pt x="3241210" y="30"/>
                  </a:lnTo>
                  <a:lnTo>
                    <a:pt x="3296378" y="0"/>
                  </a:lnTo>
                  <a:lnTo>
                    <a:pt x="3351629" y="148"/>
                  </a:lnTo>
                  <a:lnTo>
                    <a:pt x="3406955" y="476"/>
                  </a:lnTo>
                  <a:lnTo>
                    <a:pt x="3462349" y="985"/>
                  </a:lnTo>
                  <a:lnTo>
                    <a:pt x="3517804" y="1673"/>
                  </a:lnTo>
                  <a:lnTo>
                    <a:pt x="3573314" y="2542"/>
                  </a:lnTo>
                  <a:lnTo>
                    <a:pt x="3628870" y="3592"/>
                  </a:lnTo>
                  <a:lnTo>
                    <a:pt x="3684468" y="4823"/>
                  </a:lnTo>
                  <a:lnTo>
                    <a:pt x="3740098" y="6236"/>
                  </a:lnTo>
                  <a:lnTo>
                    <a:pt x="3795755" y="7830"/>
                  </a:lnTo>
                  <a:lnTo>
                    <a:pt x="3851431" y="9607"/>
                  </a:lnTo>
                  <a:lnTo>
                    <a:pt x="3907119" y="11566"/>
                  </a:lnTo>
                  <a:lnTo>
                    <a:pt x="3962813" y="13708"/>
                  </a:lnTo>
                  <a:lnTo>
                    <a:pt x="4018506" y="16032"/>
                  </a:lnTo>
                  <a:lnTo>
                    <a:pt x="4074189" y="18541"/>
                  </a:lnTo>
                  <a:lnTo>
                    <a:pt x="4129857" y="21232"/>
                  </a:lnTo>
                  <a:lnTo>
                    <a:pt x="4185503" y="24108"/>
                  </a:lnTo>
                  <a:lnTo>
                    <a:pt x="4241119" y="27168"/>
                  </a:lnTo>
                  <a:lnTo>
                    <a:pt x="4296699" y="30412"/>
                  </a:lnTo>
                  <a:lnTo>
                    <a:pt x="4352235" y="33842"/>
                  </a:lnTo>
                  <a:lnTo>
                    <a:pt x="4407721" y="37456"/>
                  </a:lnTo>
                  <a:lnTo>
                    <a:pt x="4463149" y="41256"/>
                  </a:lnTo>
                  <a:lnTo>
                    <a:pt x="4518513" y="45242"/>
                  </a:lnTo>
                  <a:lnTo>
                    <a:pt x="4573805" y="49414"/>
                  </a:lnTo>
                  <a:lnTo>
                    <a:pt x="4629019" y="53773"/>
                  </a:lnTo>
                  <a:lnTo>
                    <a:pt x="4684148" y="58318"/>
                  </a:lnTo>
                  <a:lnTo>
                    <a:pt x="4739184" y="63050"/>
                  </a:lnTo>
                  <a:lnTo>
                    <a:pt x="4794121" y="67969"/>
                  </a:lnTo>
                  <a:lnTo>
                    <a:pt x="4848952" y="73076"/>
                  </a:lnTo>
                  <a:lnTo>
                    <a:pt x="4903669" y="78371"/>
                  </a:lnTo>
                  <a:lnTo>
                    <a:pt x="4958267" y="83854"/>
                  </a:lnTo>
                  <a:lnTo>
                    <a:pt x="5012737" y="89526"/>
                  </a:lnTo>
                  <a:lnTo>
                    <a:pt x="5067072" y="95386"/>
                  </a:lnTo>
                  <a:lnTo>
                    <a:pt x="5121267" y="101436"/>
                  </a:lnTo>
                  <a:lnTo>
                    <a:pt x="5175313" y="107675"/>
                  </a:lnTo>
                  <a:lnTo>
                    <a:pt x="5229204" y="114104"/>
                  </a:lnTo>
                  <a:lnTo>
                    <a:pt x="5282933" y="120723"/>
                  </a:lnTo>
                  <a:lnTo>
                    <a:pt x="5336493" y="127533"/>
                  </a:lnTo>
                  <a:lnTo>
                    <a:pt x="5389876" y="134533"/>
                  </a:lnTo>
                  <a:lnTo>
                    <a:pt x="5443077" y="141724"/>
                  </a:lnTo>
                  <a:lnTo>
                    <a:pt x="5496088" y="149106"/>
                  </a:lnTo>
                  <a:lnTo>
                    <a:pt x="5548901" y="156680"/>
                  </a:lnTo>
                  <a:lnTo>
                    <a:pt x="5601510" y="164446"/>
                  </a:lnTo>
                  <a:lnTo>
                    <a:pt x="5653909" y="172404"/>
                  </a:lnTo>
                  <a:lnTo>
                    <a:pt x="5706089" y="180555"/>
                  </a:lnTo>
                  <a:lnTo>
                    <a:pt x="5758045" y="188898"/>
                  </a:lnTo>
                  <a:lnTo>
                    <a:pt x="5809768" y="197435"/>
                  </a:lnTo>
                  <a:lnTo>
                    <a:pt x="5861253" y="206165"/>
                  </a:lnTo>
                  <a:lnTo>
                    <a:pt x="5912491" y="215088"/>
                  </a:lnTo>
                  <a:lnTo>
                    <a:pt x="5963477" y="224206"/>
                  </a:lnTo>
                  <a:lnTo>
                    <a:pt x="6014203" y="233518"/>
                  </a:lnTo>
                  <a:lnTo>
                    <a:pt x="6064661" y="243025"/>
                  </a:lnTo>
                  <a:lnTo>
                    <a:pt x="6114846" y="252727"/>
                  </a:lnTo>
                  <a:lnTo>
                    <a:pt x="6164751" y="262624"/>
                  </a:lnTo>
                  <a:lnTo>
                    <a:pt x="6214367" y="272717"/>
                  </a:lnTo>
                  <a:lnTo>
                    <a:pt x="6263689" y="283006"/>
                  </a:lnTo>
                  <a:lnTo>
                    <a:pt x="6312709" y="293490"/>
                  </a:lnTo>
                  <a:lnTo>
                    <a:pt x="6361420" y="304172"/>
                  </a:lnTo>
                  <a:lnTo>
                    <a:pt x="6409815" y="315050"/>
                  </a:lnTo>
                  <a:lnTo>
                    <a:pt x="6457887" y="326125"/>
                  </a:lnTo>
                  <a:lnTo>
                    <a:pt x="6505630" y="337398"/>
                  </a:lnTo>
                  <a:lnTo>
                    <a:pt x="6553037" y="348868"/>
                  </a:lnTo>
                  <a:lnTo>
                    <a:pt x="6600099" y="360536"/>
                  </a:lnTo>
                  <a:lnTo>
                    <a:pt x="6646811" y="372403"/>
                  </a:lnTo>
                  <a:lnTo>
                    <a:pt x="6693165" y="384468"/>
                  </a:lnTo>
                  <a:lnTo>
                    <a:pt x="6739155" y="396733"/>
                  </a:lnTo>
                </a:path>
              </a:pathLst>
            </a:custGeom>
            <a:ln w="356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40448" y="3572617"/>
              <a:ext cx="451484" cy="253365"/>
            </a:xfrm>
            <a:custGeom>
              <a:avLst/>
              <a:gdLst/>
              <a:ahLst/>
              <a:cxnLst/>
              <a:rect l="l" t="t" r="r" b="b"/>
              <a:pathLst>
                <a:path w="451484" h="253364">
                  <a:moveTo>
                    <a:pt x="74959" y="0"/>
                  </a:moveTo>
                  <a:lnTo>
                    <a:pt x="69932" y="1604"/>
                  </a:lnTo>
                  <a:lnTo>
                    <a:pt x="110246" y="146423"/>
                  </a:lnTo>
                  <a:lnTo>
                    <a:pt x="0" y="249505"/>
                  </a:lnTo>
                  <a:lnTo>
                    <a:pt x="3636" y="252784"/>
                  </a:lnTo>
                  <a:lnTo>
                    <a:pt x="227763" y="229616"/>
                  </a:lnTo>
                  <a:lnTo>
                    <a:pt x="451463" y="242697"/>
                  </a:lnTo>
                  <a:lnTo>
                    <a:pt x="253926" y="136942"/>
                  </a:lnTo>
                  <a:lnTo>
                    <a:pt x="74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379" y="3916494"/>
              <a:ext cx="6869239" cy="104364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952963" y="4013340"/>
              <a:ext cx="6472555" cy="845185"/>
            </a:xfrm>
            <a:custGeom>
              <a:avLst/>
              <a:gdLst/>
              <a:ahLst/>
              <a:cxnLst/>
              <a:rect l="l" t="t" r="r" b="b"/>
              <a:pathLst>
                <a:path w="6472555" h="845185">
                  <a:moveTo>
                    <a:pt x="0" y="0"/>
                  </a:moveTo>
                  <a:lnTo>
                    <a:pt x="64043" y="25413"/>
                  </a:lnTo>
                  <a:lnTo>
                    <a:pt x="127869" y="50410"/>
                  </a:lnTo>
                  <a:lnTo>
                    <a:pt x="191476" y="74991"/>
                  </a:lnTo>
                  <a:lnTo>
                    <a:pt x="254863" y="99157"/>
                  </a:lnTo>
                  <a:lnTo>
                    <a:pt x="318031" y="122910"/>
                  </a:lnTo>
                  <a:lnTo>
                    <a:pt x="380978" y="146251"/>
                  </a:lnTo>
                  <a:lnTo>
                    <a:pt x="443703" y="169181"/>
                  </a:lnTo>
                  <a:lnTo>
                    <a:pt x="506207" y="191703"/>
                  </a:lnTo>
                  <a:lnTo>
                    <a:pt x="568488" y="213816"/>
                  </a:lnTo>
                  <a:lnTo>
                    <a:pt x="630546" y="235523"/>
                  </a:lnTo>
                  <a:lnTo>
                    <a:pt x="692380" y="256825"/>
                  </a:lnTo>
                  <a:lnTo>
                    <a:pt x="753990" y="277723"/>
                  </a:lnTo>
                  <a:lnTo>
                    <a:pt x="815374" y="298218"/>
                  </a:lnTo>
                  <a:lnTo>
                    <a:pt x="876533" y="318312"/>
                  </a:lnTo>
                  <a:lnTo>
                    <a:pt x="937465" y="338006"/>
                  </a:lnTo>
                  <a:lnTo>
                    <a:pt x="998170" y="357302"/>
                  </a:lnTo>
                  <a:lnTo>
                    <a:pt x="1058647" y="376200"/>
                  </a:lnTo>
                  <a:lnTo>
                    <a:pt x="1118896" y="394703"/>
                  </a:lnTo>
                  <a:lnTo>
                    <a:pt x="1178916" y="412811"/>
                  </a:lnTo>
                  <a:lnTo>
                    <a:pt x="1238706" y="430526"/>
                  </a:lnTo>
                  <a:lnTo>
                    <a:pt x="1298266" y="447849"/>
                  </a:lnTo>
                  <a:lnTo>
                    <a:pt x="1357595" y="464781"/>
                  </a:lnTo>
                  <a:lnTo>
                    <a:pt x="1416693" y="481324"/>
                  </a:lnTo>
                  <a:lnTo>
                    <a:pt x="1475558" y="497480"/>
                  </a:lnTo>
                  <a:lnTo>
                    <a:pt x="1534190" y="513249"/>
                  </a:lnTo>
                  <a:lnTo>
                    <a:pt x="1592589" y="528632"/>
                  </a:lnTo>
                  <a:lnTo>
                    <a:pt x="1650754" y="543632"/>
                  </a:lnTo>
                  <a:lnTo>
                    <a:pt x="1708683" y="558249"/>
                  </a:lnTo>
                  <a:lnTo>
                    <a:pt x="1766378" y="572485"/>
                  </a:lnTo>
                  <a:lnTo>
                    <a:pt x="1823836" y="586342"/>
                  </a:lnTo>
                  <a:lnTo>
                    <a:pt x="1881057" y="599819"/>
                  </a:lnTo>
                  <a:lnTo>
                    <a:pt x="1938041" y="612920"/>
                  </a:lnTo>
                  <a:lnTo>
                    <a:pt x="1994787" y="625644"/>
                  </a:lnTo>
                  <a:lnTo>
                    <a:pt x="2051294" y="637995"/>
                  </a:lnTo>
                  <a:lnTo>
                    <a:pt x="2107562" y="649971"/>
                  </a:lnTo>
                  <a:lnTo>
                    <a:pt x="2163590" y="661577"/>
                  </a:lnTo>
                  <a:lnTo>
                    <a:pt x="2219377" y="672811"/>
                  </a:lnTo>
                  <a:lnTo>
                    <a:pt x="2274923" y="683676"/>
                  </a:lnTo>
                  <a:lnTo>
                    <a:pt x="2330227" y="694174"/>
                  </a:lnTo>
                  <a:lnTo>
                    <a:pt x="2385288" y="704305"/>
                  </a:lnTo>
                  <a:lnTo>
                    <a:pt x="2440107" y="714071"/>
                  </a:lnTo>
                  <a:lnTo>
                    <a:pt x="2494681" y="723473"/>
                  </a:lnTo>
                  <a:lnTo>
                    <a:pt x="2549011" y="732512"/>
                  </a:lnTo>
                  <a:lnTo>
                    <a:pt x="2603095" y="741191"/>
                  </a:lnTo>
                  <a:lnTo>
                    <a:pt x="2656934" y="749509"/>
                  </a:lnTo>
                  <a:lnTo>
                    <a:pt x="2710527" y="757469"/>
                  </a:lnTo>
                  <a:lnTo>
                    <a:pt x="2763872" y="765072"/>
                  </a:lnTo>
                  <a:lnTo>
                    <a:pt x="2816970" y="772319"/>
                  </a:lnTo>
                  <a:lnTo>
                    <a:pt x="2869819" y="779211"/>
                  </a:lnTo>
                  <a:lnTo>
                    <a:pt x="2922419" y="785750"/>
                  </a:lnTo>
                  <a:lnTo>
                    <a:pt x="2974770" y="791937"/>
                  </a:lnTo>
                  <a:lnTo>
                    <a:pt x="3026870" y="797774"/>
                  </a:lnTo>
                  <a:lnTo>
                    <a:pt x="3078719" y="803262"/>
                  </a:lnTo>
                  <a:lnTo>
                    <a:pt x="3130317" y="808402"/>
                  </a:lnTo>
                  <a:lnTo>
                    <a:pt x="3181662" y="813195"/>
                  </a:lnTo>
                  <a:lnTo>
                    <a:pt x="3232755" y="817643"/>
                  </a:lnTo>
                  <a:lnTo>
                    <a:pt x="3283594" y="821748"/>
                  </a:lnTo>
                  <a:lnTo>
                    <a:pt x="3334178" y="825510"/>
                  </a:lnTo>
                  <a:lnTo>
                    <a:pt x="3384508" y="828930"/>
                  </a:lnTo>
                  <a:lnTo>
                    <a:pt x="3434583" y="832011"/>
                  </a:lnTo>
                  <a:lnTo>
                    <a:pt x="3484401" y="834754"/>
                  </a:lnTo>
                  <a:lnTo>
                    <a:pt x="3533963" y="837159"/>
                  </a:lnTo>
                  <a:lnTo>
                    <a:pt x="3583267" y="839228"/>
                  </a:lnTo>
                  <a:lnTo>
                    <a:pt x="3632313" y="840963"/>
                  </a:lnTo>
                  <a:lnTo>
                    <a:pt x="3681100" y="842365"/>
                  </a:lnTo>
                  <a:lnTo>
                    <a:pt x="3729628" y="843435"/>
                  </a:lnTo>
                  <a:lnTo>
                    <a:pt x="3777896" y="844174"/>
                  </a:lnTo>
                  <a:lnTo>
                    <a:pt x="3825904" y="844584"/>
                  </a:lnTo>
                  <a:lnTo>
                    <a:pt x="3873650" y="844667"/>
                  </a:lnTo>
                  <a:lnTo>
                    <a:pt x="3921134" y="844422"/>
                  </a:lnTo>
                  <a:lnTo>
                    <a:pt x="3968355" y="843853"/>
                  </a:lnTo>
                  <a:lnTo>
                    <a:pt x="4015314" y="842960"/>
                  </a:lnTo>
                  <a:lnTo>
                    <a:pt x="4062008" y="841745"/>
                  </a:lnTo>
                  <a:lnTo>
                    <a:pt x="4108438" y="840208"/>
                  </a:lnTo>
                  <a:lnTo>
                    <a:pt x="4154603" y="838351"/>
                  </a:lnTo>
                  <a:lnTo>
                    <a:pt x="4200502" y="836176"/>
                  </a:lnTo>
                  <a:lnTo>
                    <a:pt x="4246135" y="833684"/>
                  </a:lnTo>
                  <a:lnTo>
                    <a:pt x="4291500" y="830876"/>
                  </a:lnTo>
                  <a:lnTo>
                    <a:pt x="4336598" y="827754"/>
                  </a:lnTo>
                  <a:lnTo>
                    <a:pt x="4381427" y="824318"/>
                  </a:lnTo>
                  <a:lnTo>
                    <a:pt x="4425987" y="820571"/>
                  </a:lnTo>
                  <a:lnTo>
                    <a:pt x="4470278" y="816513"/>
                  </a:lnTo>
                  <a:lnTo>
                    <a:pt x="4514298" y="812146"/>
                  </a:lnTo>
                  <a:lnTo>
                    <a:pt x="4558048" y="807471"/>
                  </a:lnTo>
                  <a:lnTo>
                    <a:pt x="4601525" y="802490"/>
                  </a:lnTo>
                  <a:lnTo>
                    <a:pt x="4644731" y="797203"/>
                  </a:lnTo>
                  <a:lnTo>
                    <a:pt x="4687663" y="791613"/>
                  </a:lnTo>
                  <a:lnTo>
                    <a:pt x="4730322" y="785720"/>
                  </a:lnTo>
                  <a:lnTo>
                    <a:pt x="4772707" y="779526"/>
                  </a:lnTo>
                  <a:lnTo>
                    <a:pt x="4814817" y="773032"/>
                  </a:lnTo>
                  <a:lnTo>
                    <a:pt x="4856652" y="766240"/>
                  </a:lnTo>
                  <a:lnTo>
                    <a:pt x="4898210" y="759151"/>
                  </a:lnTo>
                  <a:lnTo>
                    <a:pt x="4939491" y="751766"/>
                  </a:lnTo>
                  <a:lnTo>
                    <a:pt x="4980496" y="744086"/>
                  </a:lnTo>
                  <a:lnTo>
                    <a:pt x="5021222" y="736114"/>
                  </a:lnTo>
                  <a:lnTo>
                    <a:pt x="5061669" y="727849"/>
                  </a:lnTo>
                  <a:lnTo>
                    <a:pt x="5101837" y="719294"/>
                  </a:lnTo>
                  <a:lnTo>
                    <a:pt x="5141725" y="710450"/>
                  </a:lnTo>
                  <a:lnTo>
                    <a:pt x="5181332" y="701318"/>
                  </a:lnTo>
                  <a:lnTo>
                    <a:pt x="5220659" y="691900"/>
                  </a:lnTo>
                  <a:lnTo>
                    <a:pt x="5259703" y="682196"/>
                  </a:lnTo>
                  <a:lnTo>
                    <a:pt x="5298464" y="672209"/>
                  </a:lnTo>
                  <a:lnTo>
                    <a:pt x="5336943" y="661939"/>
                  </a:lnTo>
                  <a:lnTo>
                    <a:pt x="5375137" y="651388"/>
                  </a:lnTo>
                  <a:lnTo>
                    <a:pt x="5413047" y="640558"/>
                  </a:lnTo>
                  <a:lnTo>
                    <a:pt x="5450672" y="629448"/>
                  </a:lnTo>
                  <a:lnTo>
                    <a:pt x="5488011" y="618062"/>
                  </a:lnTo>
                  <a:lnTo>
                    <a:pt x="5525063" y="606400"/>
                  </a:lnTo>
                  <a:lnTo>
                    <a:pt x="5561829" y="594464"/>
                  </a:lnTo>
                  <a:lnTo>
                    <a:pt x="5598306" y="582254"/>
                  </a:lnTo>
                  <a:lnTo>
                    <a:pt x="5634495" y="569773"/>
                  </a:lnTo>
                  <a:lnTo>
                    <a:pt x="5706006" y="544000"/>
                  </a:lnTo>
                  <a:lnTo>
                    <a:pt x="5776356" y="517156"/>
                  </a:lnTo>
                  <a:lnTo>
                    <a:pt x="5845539" y="489251"/>
                  </a:lnTo>
                  <a:lnTo>
                    <a:pt x="5913550" y="460297"/>
                  </a:lnTo>
                  <a:lnTo>
                    <a:pt x="5980385" y="430304"/>
                  </a:lnTo>
                  <a:lnTo>
                    <a:pt x="6046037" y="399282"/>
                  </a:lnTo>
                  <a:lnTo>
                    <a:pt x="6110503" y="367242"/>
                  </a:lnTo>
                  <a:lnTo>
                    <a:pt x="6173776" y="334196"/>
                  </a:lnTo>
                  <a:lnTo>
                    <a:pt x="6235852" y="300153"/>
                  </a:lnTo>
                  <a:lnTo>
                    <a:pt x="6296725" y="265124"/>
                  </a:lnTo>
                  <a:lnTo>
                    <a:pt x="6356390" y="229120"/>
                  </a:lnTo>
                  <a:lnTo>
                    <a:pt x="6414842" y="192152"/>
                  </a:lnTo>
                  <a:lnTo>
                    <a:pt x="6443612" y="173309"/>
                  </a:lnTo>
                  <a:lnTo>
                    <a:pt x="6472077" y="154230"/>
                  </a:lnTo>
                </a:path>
              </a:pathLst>
            </a:custGeom>
            <a:ln w="356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232760" y="3993498"/>
              <a:ext cx="425450" cy="360045"/>
            </a:xfrm>
            <a:custGeom>
              <a:avLst/>
              <a:gdLst/>
              <a:ahLst/>
              <a:cxnLst/>
              <a:rect l="l" t="t" r="r" b="b"/>
              <a:pathLst>
                <a:path w="425450" h="360045">
                  <a:moveTo>
                    <a:pt x="424873" y="0"/>
                  </a:moveTo>
                  <a:lnTo>
                    <a:pt x="219886" y="90534"/>
                  </a:lnTo>
                  <a:lnTo>
                    <a:pt x="1817" y="147243"/>
                  </a:lnTo>
                  <a:lnTo>
                    <a:pt x="0" y="152162"/>
                  </a:lnTo>
                  <a:lnTo>
                    <a:pt x="138903" y="209584"/>
                  </a:lnTo>
                  <a:lnTo>
                    <a:pt x="152233" y="359929"/>
                  </a:lnTo>
                  <a:lnTo>
                    <a:pt x="157081" y="359110"/>
                  </a:lnTo>
                  <a:lnTo>
                    <a:pt x="276809" y="168202"/>
                  </a:lnTo>
                  <a:lnTo>
                    <a:pt x="424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3116" y="6398367"/>
              <a:ext cx="7117332" cy="94099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706616" y="6491950"/>
              <a:ext cx="6684645" cy="752475"/>
            </a:xfrm>
            <a:custGeom>
              <a:avLst/>
              <a:gdLst/>
              <a:ahLst/>
              <a:cxnLst/>
              <a:rect l="l" t="t" r="r" b="b"/>
              <a:pathLst>
                <a:path w="6684645" h="752475">
                  <a:moveTo>
                    <a:pt x="0" y="0"/>
                  </a:moveTo>
                  <a:lnTo>
                    <a:pt x="51030" y="19878"/>
                  </a:lnTo>
                  <a:lnTo>
                    <a:pt x="102118" y="39487"/>
                  </a:lnTo>
                  <a:lnTo>
                    <a:pt x="153262" y="58826"/>
                  </a:lnTo>
                  <a:lnTo>
                    <a:pt x="204458" y="77895"/>
                  </a:lnTo>
                  <a:lnTo>
                    <a:pt x="255706" y="96694"/>
                  </a:lnTo>
                  <a:lnTo>
                    <a:pt x="307002" y="115224"/>
                  </a:lnTo>
                  <a:lnTo>
                    <a:pt x="358345" y="133485"/>
                  </a:lnTo>
                  <a:lnTo>
                    <a:pt x="409733" y="151477"/>
                  </a:lnTo>
                  <a:lnTo>
                    <a:pt x="461163" y="169199"/>
                  </a:lnTo>
                  <a:lnTo>
                    <a:pt x="512634" y="186653"/>
                  </a:lnTo>
                  <a:lnTo>
                    <a:pt x="564143" y="203838"/>
                  </a:lnTo>
                  <a:lnTo>
                    <a:pt x="615689" y="220755"/>
                  </a:lnTo>
                  <a:lnTo>
                    <a:pt x="667268" y="237404"/>
                  </a:lnTo>
                  <a:lnTo>
                    <a:pt x="718880" y="253784"/>
                  </a:lnTo>
                  <a:lnTo>
                    <a:pt x="770522" y="269896"/>
                  </a:lnTo>
                  <a:lnTo>
                    <a:pt x="822192" y="285740"/>
                  </a:lnTo>
                  <a:lnTo>
                    <a:pt x="873887" y="301317"/>
                  </a:lnTo>
                  <a:lnTo>
                    <a:pt x="925607" y="316626"/>
                  </a:lnTo>
                  <a:lnTo>
                    <a:pt x="977348" y="331668"/>
                  </a:lnTo>
                  <a:lnTo>
                    <a:pt x="1029108" y="346443"/>
                  </a:lnTo>
                  <a:lnTo>
                    <a:pt x="1080886" y="360950"/>
                  </a:lnTo>
                  <a:lnTo>
                    <a:pt x="1132679" y="375191"/>
                  </a:lnTo>
                  <a:lnTo>
                    <a:pt x="1184485" y="389165"/>
                  </a:lnTo>
                  <a:lnTo>
                    <a:pt x="1236303" y="402873"/>
                  </a:lnTo>
                  <a:lnTo>
                    <a:pt x="1288129" y="416314"/>
                  </a:lnTo>
                  <a:lnTo>
                    <a:pt x="1339963" y="429488"/>
                  </a:lnTo>
                  <a:lnTo>
                    <a:pt x="1391801" y="442397"/>
                  </a:lnTo>
                  <a:lnTo>
                    <a:pt x="1443642" y="455040"/>
                  </a:lnTo>
                  <a:lnTo>
                    <a:pt x="1495483" y="467417"/>
                  </a:lnTo>
                  <a:lnTo>
                    <a:pt x="1547323" y="479528"/>
                  </a:lnTo>
                  <a:lnTo>
                    <a:pt x="1599160" y="491374"/>
                  </a:lnTo>
                  <a:lnTo>
                    <a:pt x="1650991" y="502955"/>
                  </a:lnTo>
                  <a:lnTo>
                    <a:pt x="1702814" y="514271"/>
                  </a:lnTo>
                  <a:lnTo>
                    <a:pt x="1754627" y="525322"/>
                  </a:lnTo>
                  <a:lnTo>
                    <a:pt x="1806428" y="536108"/>
                  </a:lnTo>
                  <a:lnTo>
                    <a:pt x="1858215" y="546629"/>
                  </a:lnTo>
                  <a:lnTo>
                    <a:pt x="1909986" y="556886"/>
                  </a:lnTo>
                  <a:lnTo>
                    <a:pt x="1961739" y="566878"/>
                  </a:lnTo>
                  <a:lnTo>
                    <a:pt x="2013471" y="576606"/>
                  </a:lnTo>
                  <a:lnTo>
                    <a:pt x="2065181" y="586071"/>
                  </a:lnTo>
                  <a:lnTo>
                    <a:pt x="2116866" y="595271"/>
                  </a:lnTo>
                  <a:lnTo>
                    <a:pt x="2168525" y="604208"/>
                  </a:lnTo>
                  <a:lnTo>
                    <a:pt x="2220155" y="612882"/>
                  </a:lnTo>
                  <a:lnTo>
                    <a:pt x="2271754" y="621292"/>
                  </a:lnTo>
                  <a:lnTo>
                    <a:pt x="2323320" y="629438"/>
                  </a:lnTo>
                  <a:lnTo>
                    <a:pt x="2374851" y="637322"/>
                  </a:lnTo>
                  <a:lnTo>
                    <a:pt x="2426345" y="644943"/>
                  </a:lnTo>
                  <a:lnTo>
                    <a:pt x="2477800" y="652301"/>
                  </a:lnTo>
                  <a:lnTo>
                    <a:pt x="2529213" y="659397"/>
                  </a:lnTo>
                  <a:lnTo>
                    <a:pt x="2580583" y="666230"/>
                  </a:lnTo>
                  <a:lnTo>
                    <a:pt x="2631907" y="672801"/>
                  </a:lnTo>
                  <a:lnTo>
                    <a:pt x="2683184" y="679110"/>
                  </a:lnTo>
                  <a:lnTo>
                    <a:pt x="2734411" y="685157"/>
                  </a:lnTo>
                  <a:lnTo>
                    <a:pt x="2785586" y="690943"/>
                  </a:lnTo>
                  <a:lnTo>
                    <a:pt x="2836707" y="696467"/>
                  </a:lnTo>
                  <a:lnTo>
                    <a:pt x="2887772" y="701729"/>
                  </a:lnTo>
                  <a:lnTo>
                    <a:pt x="2938779" y="706730"/>
                  </a:lnTo>
                  <a:lnTo>
                    <a:pt x="2989726" y="711470"/>
                  </a:lnTo>
                  <a:lnTo>
                    <a:pt x="3040610" y="715949"/>
                  </a:lnTo>
                  <a:lnTo>
                    <a:pt x="3091430" y="720167"/>
                  </a:lnTo>
                  <a:lnTo>
                    <a:pt x="3142183" y="724125"/>
                  </a:lnTo>
                  <a:lnTo>
                    <a:pt x="3192868" y="727822"/>
                  </a:lnTo>
                  <a:lnTo>
                    <a:pt x="3243482" y="731259"/>
                  </a:lnTo>
                  <a:lnTo>
                    <a:pt x="3294023" y="734436"/>
                  </a:lnTo>
                  <a:lnTo>
                    <a:pt x="3344490" y="737353"/>
                  </a:lnTo>
                  <a:lnTo>
                    <a:pt x="3394879" y="740010"/>
                  </a:lnTo>
                  <a:lnTo>
                    <a:pt x="3445189" y="742407"/>
                  </a:lnTo>
                  <a:lnTo>
                    <a:pt x="3495418" y="744545"/>
                  </a:lnTo>
                  <a:lnTo>
                    <a:pt x="3545564" y="746423"/>
                  </a:lnTo>
                  <a:lnTo>
                    <a:pt x="3595624" y="748043"/>
                  </a:lnTo>
                  <a:lnTo>
                    <a:pt x="3645596" y="749403"/>
                  </a:lnTo>
                  <a:lnTo>
                    <a:pt x="3695479" y="750504"/>
                  </a:lnTo>
                  <a:lnTo>
                    <a:pt x="3745271" y="751347"/>
                  </a:lnTo>
                  <a:lnTo>
                    <a:pt x="3794968" y="751931"/>
                  </a:lnTo>
                  <a:lnTo>
                    <a:pt x="3844570" y="752257"/>
                  </a:lnTo>
                  <a:lnTo>
                    <a:pt x="3894073" y="752325"/>
                  </a:lnTo>
                  <a:lnTo>
                    <a:pt x="3943477" y="752134"/>
                  </a:lnTo>
                  <a:lnTo>
                    <a:pt x="3992778" y="751686"/>
                  </a:lnTo>
                  <a:lnTo>
                    <a:pt x="4041975" y="750980"/>
                  </a:lnTo>
                  <a:lnTo>
                    <a:pt x="4091066" y="750016"/>
                  </a:lnTo>
                  <a:lnTo>
                    <a:pt x="4140048" y="748795"/>
                  </a:lnTo>
                  <a:lnTo>
                    <a:pt x="4188919" y="747317"/>
                  </a:lnTo>
                  <a:lnTo>
                    <a:pt x="4237678" y="745582"/>
                  </a:lnTo>
                  <a:lnTo>
                    <a:pt x="4286322" y="743589"/>
                  </a:lnTo>
                  <a:lnTo>
                    <a:pt x="4334849" y="741340"/>
                  </a:lnTo>
                  <a:lnTo>
                    <a:pt x="4383257" y="738835"/>
                  </a:lnTo>
                  <a:lnTo>
                    <a:pt x="4431544" y="736073"/>
                  </a:lnTo>
                  <a:lnTo>
                    <a:pt x="4479708" y="733054"/>
                  </a:lnTo>
                  <a:lnTo>
                    <a:pt x="4527746" y="729780"/>
                  </a:lnTo>
                  <a:lnTo>
                    <a:pt x="4575657" y="726249"/>
                  </a:lnTo>
                  <a:lnTo>
                    <a:pt x="4623439" y="722463"/>
                  </a:lnTo>
                  <a:lnTo>
                    <a:pt x="4671089" y="718421"/>
                  </a:lnTo>
                  <a:lnTo>
                    <a:pt x="4718605" y="714123"/>
                  </a:lnTo>
                  <a:lnTo>
                    <a:pt x="4765986" y="709571"/>
                  </a:lnTo>
                  <a:lnTo>
                    <a:pt x="4813228" y="704763"/>
                  </a:lnTo>
                  <a:lnTo>
                    <a:pt x="4860331" y="699700"/>
                  </a:lnTo>
                  <a:lnTo>
                    <a:pt x="4907291" y="694382"/>
                  </a:lnTo>
                  <a:lnTo>
                    <a:pt x="4954108" y="688810"/>
                  </a:lnTo>
                  <a:lnTo>
                    <a:pt x="5000778" y="682983"/>
                  </a:lnTo>
                  <a:lnTo>
                    <a:pt x="5047299" y="676901"/>
                  </a:lnTo>
                  <a:lnTo>
                    <a:pt x="5093671" y="670566"/>
                  </a:lnTo>
                  <a:lnTo>
                    <a:pt x="5139889" y="663976"/>
                  </a:lnTo>
                  <a:lnTo>
                    <a:pt x="5185953" y="657133"/>
                  </a:lnTo>
                  <a:lnTo>
                    <a:pt x="5231861" y="650036"/>
                  </a:lnTo>
                  <a:lnTo>
                    <a:pt x="5277609" y="642685"/>
                  </a:lnTo>
                  <a:lnTo>
                    <a:pt x="5323196" y="635081"/>
                  </a:lnTo>
                  <a:lnTo>
                    <a:pt x="5368621" y="627223"/>
                  </a:lnTo>
                  <a:lnTo>
                    <a:pt x="5413880" y="619113"/>
                  </a:lnTo>
                  <a:lnTo>
                    <a:pt x="5458972" y="610750"/>
                  </a:lnTo>
                  <a:lnTo>
                    <a:pt x="5503894" y="602134"/>
                  </a:lnTo>
                  <a:lnTo>
                    <a:pt x="5548645" y="593265"/>
                  </a:lnTo>
                  <a:lnTo>
                    <a:pt x="5593223" y="584144"/>
                  </a:lnTo>
                  <a:lnTo>
                    <a:pt x="5637624" y="574770"/>
                  </a:lnTo>
                  <a:lnTo>
                    <a:pt x="5681849" y="565145"/>
                  </a:lnTo>
                  <a:lnTo>
                    <a:pt x="5725893" y="555267"/>
                  </a:lnTo>
                  <a:lnTo>
                    <a:pt x="5769755" y="545138"/>
                  </a:lnTo>
                  <a:lnTo>
                    <a:pt x="5813433" y="534757"/>
                  </a:lnTo>
                  <a:lnTo>
                    <a:pt x="5856925" y="524125"/>
                  </a:lnTo>
                  <a:lnTo>
                    <a:pt x="5900229" y="513241"/>
                  </a:lnTo>
                  <a:lnTo>
                    <a:pt x="5943342" y="502106"/>
                  </a:lnTo>
                  <a:lnTo>
                    <a:pt x="5986263" y="490721"/>
                  </a:lnTo>
                  <a:lnTo>
                    <a:pt x="6028990" y="479084"/>
                  </a:lnTo>
                  <a:lnTo>
                    <a:pt x="6071520" y="467197"/>
                  </a:lnTo>
                  <a:lnTo>
                    <a:pt x="6113851" y="455059"/>
                  </a:lnTo>
                  <a:lnTo>
                    <a:pt x="6155981" y="442671"/>
                  </a:lnTo>
                  <a:lnTo>
                    <a:pt x="6197908" y="430032"/>
                  </a:lnTo>
                  <a:lnTo>
                    <a:pt x="6239630" y="417144"/>
                  </a:lnTo>
                  <a:lnTo>
                    <a:pt x="6281145" y="404005"/>
                  </a:lnTo>
                  <a:lnTo>
                    <a:pt x="6322451" y="390617"/>
                  </a:lnTo>
                  <a:lnTo>
                    <a:pt x="6363546" y="376980"/>
                  </a:lnTo>
                  <a:lnTo>
                    <a:pt x="6404427" y="363093"/>
                  </a:lnTo>
                  <a:lnTo>
                    <a:pt x="6445092" y="348957"/>
                  </a:lnTo>
                  <a:lnTo>
                    <a:pt x="6485540" y="334572"/>
                  </a:lnTo>
                  <a:lnTo>
                    <a:pt x="6525769" y="319938"/>
                  </a:lnTo>
                  <a:lnTo>
                    <a:pt x="6565775" y="305055"/>
                  </a:lnTo>
                  <a:lnTo>
                    <a:pt x="6605557" y="289923"/>
                  </a:lnTo>
                  <a:lnTo>
                    <a:pt x="6645114" y="274543"/>
                  </a:lnTo>
                  <a:lnTo>
                    <a:pt x="6684442" y="258915"/>
                  </a:lnTo>
                </a:path>
              </a:pathLst>
            </a:custGeom>
            <a:ln w="356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209124" y="6635534"/>
              <a:ext cx="448945" cy="288290"/>
            </a:xfrm>
            <a:custGeom>
              <a:avLst/>
              <a:gdLst/>
              <a:ahLst/>
              <a:cxnLst/>
              <a:rect l="l" t="t" r="r" b="b"/>
              <a:pathLst>
                <a:path w="448945" h="288290">
                  <a:moveTo>
                    <a:pt x="448505" y="0"/>
                  </a:moveTo>
                  <a:lnTo>
                    <a:pt x="228155" y="40919"/>
                  </a:lnTo>
                  <a:lnTo>
                    <a:pt x="2887" y="45944"/>
                  </a:lnTo>
                  <a:lnTo>
                    <a:pt x="0" y="50328"/>
                  </a:lnTo>
                  <a:lnTo>
                    <a:pt x="121973" y="138154"/>
                  </a:lnTo>
                  <a:lnTo>
                    <a:pt x="100337" y="287538"/>
                  </a:lnTo>
                  <a:lnTo>
                    <a:pt x="105256" y="287822"/>
                  </a:lnTo>
                  <a:lnTo>
                    <a:pt x="265689" y="129636"/>
                  </a:lnTo>
                  <a:lnTo>
                    <a:pt x="4485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8446" y="4831723"/>
              <a:ext cx="8041201" cy="111208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136324" y="4926515"/>
              <a:ext cx="7595870" cy="835660"/>
            </a:xfrm>
            <a:custGeom>
              <a:avLst/>
              <a:gdLst/>
              <a:ahLst/>
              <a:cxnLst/>
              <a:rect l="l" t="t" r="r" b="b"/>
              <a:pathLst>
                <a:path w="7595870" h="835660">
                  <a:moveTo>
                    <a:pt x="0" y="0"/>
                  </a:moveTo>
                  <a:lnTo>
                    <a:pt x="49781" y="2494"/>
                  </a:lnTo>
                  <a:lnTo>
                    <a:pt x="99647" y="5005"/>
                  </a:lnTo>
                  <a:lnTo>
                    <a:pt x="149596" y="7533"/>
                  </a:lnTo>
                  <a:lnTo>
                    <a:pt x="199626" y="10079"/>
                  </a:lnTo>
                  <a:lnTo>
                    <a:pt x="249735" y="12642"/>
                  </a:lnTo>
                  <a:lnTo>
                    <a:pt x="299922" y="15225"/>
                  </a:lnTo>
                  <a:lnTo>
                    <a:pt x="350186" y="17826"/>
                  </a:lnTo>
                  <a:lnTo>
                    <a:pt x="400524" y="20447"/>
                  </a:lnTo>
                  <a:lnTo>
                    <a:pt x="450936" y="23087"/>
                  </a:lnTo>
                  <a:lnTo>
                    <a:pt x="501419" y="25748"/>
                  </a:lnTo>
                  <a:lnTo>
                    <a:pt x="551973" y="28430"/>
                  </a:lnTo>
                  <a:lnTo>
                    <a:pt x="602595" y="31134"/>
                  </a:lnTo>
                  <a:lnTo>
                    <a:pt x="653285" y="33859"/>
                  </a:lnTo>
                  <a:lnTo>
                    <a:pt x="704039" y="36607"/>
                  </a:lnTo>
                  <a:lnTo>
                    <a:pt x="754858" y="39377"/>
                  </a:lnTo>
                  <a:lnTo>
                    <a:pt x="805739" y="42171"/>
                  </a:lnTo>
                  <a:lnTo>
                    <a:pt x="856681" y="44989"/>
                  </a:lnTo>
                  <a:lnTo>
                    <a:pt x="907683" y="47831"/>
                  </a:lnTo>
                  <a:lnTo>
                    <a:pt x="958742" y="50697"/>
                  </a:lnTo>
                  <a:lnTo>
                    <a:pt x="1009857" y="53589"/>
                  </a:lnTo>
                  <a:lnTo>
                    <a:pt x="1061027" y="56507"/>
                  </a:lnTo>
                  <a:lnTo>
                    <a:pt x="1112250" y="59451"/>
                  </a:lnTo>
                  <a:lnTo>
                    <a:pt x="1163524" y="62422"/>
                  </a:lnTo>
                  <a:lnTo>
                    <a:pt x="1214849" y="65420"/>
                  </a:lnTo>
                  <a:lnTo>
                    <a:pt x="1266221" y="68445"/>
                  </a:lnTo>
                  <a:lnTo>
                    <a:pt x="1317641" y="71499"/>
                  </a:lnTo>
                  <a:lnTo>
                    <a:pt x="1369106" y="74581"/>
                  </a:lnTo>
                  <a:lnTo>
                    <a:pt x="1420615" y="77692"/>
                  </a:lnTo>
                  <a:lnTo>
                    <a:pt x="1472166" y="80834"/>
                  </a:lnTo>
                  <a:lnTo>
                    <a:pt x="1523757" y="84005"/>
                  </a:lnTo>
                  <a:lnTo>
                    <a:pt x="1575388" y="87206"/>
                  </a:lnTo>
                  <a:lnTo>
                    <a:pt x="1627056" y="90439"/>
                  </a:lnTo>
                  <a:lnTo>
                    <a:pt x="1678760" y="93703"/>
                  </a:lnTo>
                  <a:lnTo>
                    <a:pt x="1730499" y="96999"/>
                  </a:lnTo>
                  <a:lnTo>
                    <a:pt x="1782270" y="100328"/>
                  </a:lnTo>
                  <a:lnTo>
                    <a:pt x="1834073" y="103690"/>
                  </a:lnTo>
                  <a:lnTo>
                    <a:pt x="1885905" y="107085"/>
                  </a:lnTo>
                  <a:lnTo>
                    <a:pt x="1937766" y="110514"/>
                  </a:lnTo>
                  <a:lnTo>
                    <a:pt x="1989653" y="113977"/>
                  </a:lnTo>
                  <a:lnTo>
                    <a:pt x="2041565" y="117476"/>
                  </a:lnTo>
                  <a:lnTo>
                    <a:pt x="2093501" y="121010"/>
                  </a:lnTo>
                  <a:lnTo>
                    <a:pt x="2145459" y="124579"/>
                  </a:lnTo>
                  <a:lnTo>
                    <a:pt x="2197437" y="128185"/>
                  </a:lnTo>
                  <a:lnTo>
                    <a:pt x="2249434" y="131828"/>
                  </a:lnTo>
                  <a:lnTo>
                    <a:pt x="2301449" y="135508"/>
                  </a:lnTo>
                  <a:lnTo>
                    <a:pt x="2353479" y="139226"/>
                  </a:lnTo>
                  <a:lnTo>
                    <a:pt x="2405523" y="142982"/>
                  </a:lnTo>
                  <a:lnTo>
                    <a:pt x="2457580" y="146777"/>
                  </a:lnTo>
                  <a:lnTo>
                    <a:pt x="2509648" y="150611"/>
                  </a:lnTo>
                  <a:lnTo>
                    <a:pt x="2561726" y="154485"/>
                  </a:lnTo>
                  <a:lnTo>
                    <a:pt x="2613812" y="158399"/>
                  </a:lnTo>
                  <a:lnTo>
                    <a:pt x="2665904" y="162353"/>
                  </a:lnTo>
                  <a:lnTo>
                    <a:pt x="2718000" y="166349"/>
                  </a:lnTo>
                  <a:lnTo>
                    <a:pt x="2770101" y="170387"/>
                  </a:lnTo>
                  <a:lnTo>
                    <a:pt x="2822202" y="174466"/>
                  </a:lnTo>
                  <a:lnTo>
                    <a:pt x="2874305" y="178589"/>
                  </a:lnTo>
                  <a:lnTo>
                    <a:pt x="2926405" y="182754"/>
                  </a:lnTo>
                  <a:lnTo>
                    <a:pt x="2978503" y="186963"/>
                  </a:lnTo>
                  <a:lnTo>
                    <a:pt x="3030597" y="191216"/>
                  </a:lnTo>
                  <a:lnTo>
                    <a:pt x="3082684" y="195513"/>
                  </a:lnTo>
                  <a:lnTo>
                    <a:pt x="3134764" y="199856"/>
                  </a:lnTo>
                  <a:lnTo>
                    <a:pt x="3186835" y="204244"/>
                  </a:lnTo>
                  <a:lnTo>
                    <a:pt x="3238894" y="208678"/>
                  </a:lnTo>
                  <a:lnTo>
                    <a:pt x="3290942" y="213158"/>
                  </a:lnTo>
                  <a:lnTo>
                    <a:pt x="3342976" y="217686"/>
                  </a:lnTo>
                  <a:lnTo>
                    <a:pt x="3394995" y="222260"/>
                  </a:lnTo>
                  <a:lnTo>
                    <a:pt x="3446996" y="226883"/>
                  </a:lnTo>
                  <a:lnTo>
                    <a:pt x="3498980" y="231554"/>
                  </a:lnTo>
                  <a:lnTo>
                    <a:pt x="3550943" y="236274"/>
                  </a:lnTo>
                  <a:lnTo>
                    <a:pt x="3602885" y="241043"/>
                  </a:lnTo>
                  <a:lnTo>
                    <a:pt x="3654803" y="245863"/>
                  </a:lnTo>
                  <a:lnTo>
                    <a:pt x="3706697" y="250732"/>
                  </a:lnTo>
                  <a:lnTo>
                    <a:pt x="3758565" y="255652"/>
                  </a:lnTo>
                  <a:lnTo>
                    <a:pt x="3810404" y="260624"/>
                  </a:lnTo>
                  <a:lnTo>
                    <a:pt x="3862215" y="265647"/>
                  </a:lnTo>
                  <a:lnTo>
                    <a:pt x="3913994" y="270723"/>
                  </a:lnTo>
                  <a:lnTo>
                    <a:pt x="3965741" y="275851"/>
                  </a:lnTo>
                  <a:lnTo>
                    <a:pt x="4017455" y="281032"/>
                  </a:lnTo>
                  <a:lnTo>
                    <a:pt x="4069132" y="286267"/>
                  </a:lnTo>
                  <a:lnTo>
                    <a:pt x="4120772" y="291557"/>
                  </a:lnTo>
                  <a:lnTo>
                    <a:pt x="4172374" y="296901"/>
                  </a:lnTo>
                  <a:lnTo>
                    <a:pt x="4223936" y="302300"/>
                  </a:lnTo>
                  <a:lnTo>
                    <a:pt x="4275455" y="307755"/>
                  </a:lnTo>
                  <a:lnTo>
                    <a:pt x="4326932" y="313265"/>
                  </a:lnTo>
                  <a:lnTo>
                    <a:pt x="4378363" y="318833"/>
                  </a:lnTo>
                  <a:lnTo>
                    <a:pt x="4429748" y="324457"/>
                  </a:lnTo>
                  <a:lnTo>
                    <a:pt x="4481085" y="330139"/>
                  </a:lnTo>
                  <a:lnTo>
                    <a:pt x="4532373" y="335879"/>
                  </a:lnTo>
                  <a:lnTo>
                    <a:pt x="4583609" y="341678"/>
                  </a:lnTo>
                  <a:lnTo>
                    <a:pt x="4634793" y="347535"/>
                  </a:lnTo>
                  <a:lnTo>
                    <a:pt x="4685922" y="353452"/>
                  </a:lnTo>
                  <a:lnTo>
                    <a:pt x="4736996" y="359429"/>
                  </a:lnTo>
                  <a:lnTo>
                    <a:pt x="4788012" y="365467"/>
                  </a:lnTo>
                  <a:lnTo>
                    <a:pt x="4838969" y="371565"/>
                  </a:lnTo>
                  <a:lnTo>
                    <a:pt x="4889866" y="377725"/>
                  </a:lnTo>
                  <a:lnTo>
                    <a:pt x="4940701" y="383946"/>
                  </a:lnTo>
                  <a:lnTo>
                    <a:pt x="4991473" y="390230"/>
                  </a:lnTo>
                  <a:lnTo>
                    <a:pt x="5042179" y="396577"/>
                  </a:lnTo>
                  <a:lnTo>
                    <a:pt x="5092819" y="402987"/>
                  </a:lnTo>
                  <a:lnTo>
                    <a:pt x="5143390" y="409461"/>
                  </a:lnTo>
                  <a:lnTo>
                    <a:pt x="5193892" y="415999"/>
                  </a:lnTo>
                  <a:lnTo>
                    <a:pt x="5244322" y="422602"/>
                  </a:lnTo>
                  <a:lnTo>
                    <a:pt x="5294679" y="429270"/>
                  </a:lnTo>
                  <a:lnTo>
                    <a:pt x="5344962" y="436004"/>
                  </a:lnTo>
                  <a:lnTo>
                    <a:pt x="5395169" y="442804"/>
                  </a:lnTo>
                  <a:lnTo>
                    <a:pt x="5445299" y="449671"/>
                  </a:lnTo>
                  <a:lnTo>
                    <a:pt x="5495349" y="456605"/>
                  </a:lnTo>
                  <a:lnTo>
                    <a:pt x="5545319" y="463607"/>
                  </a:lnTo>
                  <a:lnTo>
                    <a:pt x="5595206" y="470677"/>
                  </a:lnTo>
                  <a:lnTo>
                    <a:pt x="5645010" y="477815"/>
                  </a:lnTo>
                  <a:lnTo>
                    <a:pt x="5694728" y="485023"/>
                  </a:lnTo>
                  <a:lnTo>
                    <a:pt x="5744359" y="492300"/>
                  </a:lnTo>
                  <a:lnTo>
                    <a:pt x="5793902" y="499647"/>
                  </a:lnTo>
                  <a:lnTo>
                    <a:pt x="5843355" y="507065"/>
                  </a:lnTo>
                  <a:lnTo>
                    <a:pt x="5892717" y="514554"/>
                  </a:lnTo>
                  <a:lnTo>
                    <a:pt x="5941985" y="522114"/>
                  </a:lnTo>
                  <a:lnTo>
                    <a:pt x="5991159" y="529746"/>
                  </a:lnTo>
                  <a:lnTo>
                    <a:pt x="6040236" y="537451"/>
                  </a:lnTo>
                  <a:lnTo>
                    <a:pt x="6089216" y="545229"/>
                  </a:lnTo>
                  <a:lnTo>
                    <a:pt x="6138096" y="553080"/>
                  </a:lnTo>
                  <a:lnTo>
                    <a:pt x="6186876" y="561005"/>
                  </a:lnTo>
                  <a:lnTo>
                    <a:pt x="6235553" y="569005"/>
                  </a:lnTo>
                  <a:lnTo>
                    <a:pt x="6284126" y="577079"/>
                  </a:lnTo>
                  <a:lnTo>
                    <a:pt x="6332593" y="585229"/>
                  </a:lnTo>
                  <a:lnTo>
                    <a:pt x="6380954" y="593454"/>
                  </a:lnTo>
                  <a:lnTo>
                    <a:pt x="6429205" y="601756"/>
                  </a:lnTo>
                  <a:lnTo>
                    <a:pt x="6477347" y="610135"/>
                  </a:lnTo>
                  <a:lnTo>
                    <a:pt x="6525377" y="618591"/>
                  </a:lnTo>
                  <a:lnTo>
                    <a:pt x="6573293" y="627125"/>
                  </a:lnTo>
                  <a:lnTo>
                    <a:pt x="6621095" y="635737"/>
                  </a:lnTo>
                  <a:lnTo>
                    <a:pt x="6668780" y="644428"/>
                  </a:lnTo>
                  <a:lnTo>
                    <a:pt x="6716347" y="653198"/>
                  </a:lnTo>
                  <a:lnTo>
                    <a:pt x="6763795" y="662048"/>
                  </a:lnTo>
                  <a:lnTo>
                    <a:pt x="6811121" y="670978"/>
                  </a:lnTo>
                  <a:lnTo>
                    <a:pt x="6858325" y="679989"/>
                  </a:lnTo>
                  <a:lnTo>
                    <a:pt x="6905405" y="689080"/>
                  </a:lnTo>
                  <a:lnTo>
                    <a:pt x="6952359" y="698254"/>
                  </a:lnTo>
                  <a:lnTo>
                    <a:pt x="6999185" y="707510"/>
                  </a:lnTo>
                  <a:lnTo>
                    <a:pt x="7045883" y="716848"/>
                  </a:lnTo>
                  <a:lnTo>
                    <a:pt x="7092450" y="726269"/>
                  </a:lnTo>
                  <a:lnTo>
                    <a:pt x="7138886" y="735774"/>
                  </a:lnTo>
                  <a:lnTo>
                    <a:pt x="7185187" y="745363"/>
                  </a:lnTo>
                  <a:lnTo>
                    <a:pt x="7231354" y="755036"/>
                  </a:lnTo>
                  <a:lnTo>
                    <a:pt x="7277384" y="764794"/>
                  </a:lnTo>
                  <a:lnTo>
                    <a:pt x="7323276" y="774638"/>
                  </a:lnTo>
                  <a:lnTo>
                    <a:pt x="7369028" y="784568"/>
                  </a:lnTo>
                  <a:lnTo>
                    <a:pt x="7414639" y="794584"/>
                  </a:lnTo>
                  <a:lnTo>
                    <a:pt x="7460107" y="804688"/>
                  </a:lnTo>
                  <a:lnTo>
                    <a:pt x="7505430" y="814878"/>
                  </a:lnTo>
                  <a:lnTo>
                    <a:pt x="7550608" y="825157"/>
                  </a:lnTo>
                  <a:lnTo>
                    <a:pt x="7595638" y="835524"/>
                  </a:lnTo>
                </a:path>
              </a:pathLst>
            </a:custGeom>
            <a:ln w="356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563696" y="5603909"/>
              <a:ext cx="450850" cy="255904"/>
            </a:xfrm>
            <a:custGeom>
              <a:avLst/>
              <a:gdLst/>
              <a:ahLst/>
              <a:cxnLst/>
              <a:rect l="l" t="t" r="r" b="b"/>
              <a:pathLst>
                <a:path w="450850" h="255904">
                  <a:moveTo>
                    <a:pt x="64015" y="0"/>
                  </a:moveTo>
                  <a:lnTo>
                    <a:pt x="59061" y="1817"/>
                  </a:lnTo>
                  <a:lnTo>
                    <a:pt x="105647" y="144748"/>
                  </a:lnTo>
                  <a:lnTo>
                    <a:pt x="0" y="252535"/>
                  </a:lnTo>
                  <a:lnTo>
                    <a:pt x="3778" y="255672"/>
                  </a:lnTo>
                  <a:lnTo>
                    <a:pt x="226658" y="222737"/>
                  </a:lnTo>
                  <a:lnTo>
                    <a:pt x="450749" y="226052"/>
                  </a:lnTo>
                  <a:lnTo>
                    <a:pt x="248757" y="128993"/>
                  </a:lnTo>
                  <a:lnTo>
                    <a:pt x="64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0534" y="5601960"/>
              <a:ext cx="9666566" cy="109497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319689" y="5696769"/>
              <a:ext cx="9233535" cy="824230"/>
            </a:xfrm>
            <a:custGeom>
              <a:avLst/>
              <a:gdLst/>
              <a:ahLst/>
              <a:cxnLst/>
              <a:rect l="l" t="t" r="r" b="b"/>
              <a:pathLst>
                <a:path w="9233535" h="824229">
                  <a:moveTo>
                    <a:pt x="0" y="133210"/>
                  </a:moveTo>
                  <a:lnTo>
                    <a:pt x="38990" y="128501"/>
                  </a:lnTo>
                  <a:lnTo>
                    <a:pt x="78325" y="123874"/>
                  </a:lnTo>
                  <a:lnTo>
                    <a:pt x="118000" y="119329"/>
                  </a:lnTo>
                  <a:lnTo>
                    <a:pt x="158013" y="114867"/>
                  </a:lnTo>
                  <a:lnTo>
                    <a:pt x="198358" y="110486"/>
                  </a:lnTo>
                  <a:lnTo>
                    <a:pt x="239033" y="106188"/>
                  </a:lnTo>
                  <a:lnTo>
                    <a:pt x="280034" y="101973"/>
                  </a:lnTo>
                  <a:lnTo>
                    <a:pt x="321357" y="97840"/>
                  </a:lnTo>
                  <a:lnTo>
                    <a:pt x="362998" y="93791"/>
                  </a:lnTo>
                  <a:lnTo>
                    <a:pt x="404954" y="89824"/>
                  </a:lnTo>
                  <a:lnTo>
                    <a:pt x="447221" y="85941"/>
                  </a:lnTo>
                  <a:lnTo>
                    <a:pt x="489796" y="82141"/>
                  </a:lnTo>
                  <a:lnTo>
                    <a:pt x="532673" y="78425"/>
                  </a:lnTo>
                  <a:lnTo>
                    <a:pt x="575851" y="74792"/>
                  </a:lnTo>
                  <a:lnTo>
                    <a:pt x="619325" y="71244"/>
                  </a:lnTo>
                  <a:lnTo>
                    <a:pt x="663092" y="67780"/>
                  </a:lnTo>
                  <a:lnTo>
                    <a:pt x="707147" y="64399"/>
                  </a:lnTo>
                  <a:lnTo>
                    <a:pt x="751488" y="61104"/>
                  </a:lnTo>
                  <a:lnTo>
                    <a:pt x="796110" y="57892"/>
                  </a:lnTo>
                  <a:lnTo>
                    <a:pt x="841009" y="54766"/>
                  </a:lnTo>
                  <a:lnTo>
                    <a:pt x="886183" y="51724"/>
                  </a:lnTo>
                  <a:lnTo>
                    <a:pt x="931627" y="48768"/>
                  </a:lnTo>
                  <a:lnTo>
                    <a:pt x="977338" y="45897"/>
                  </a:lnTo>
                  <a:lnTo>
                    <a:pt x="1023311" y="43111"/>
                  </a:lnTo>
                  <a:lnTo>
                    <a:pt x="1069544" y="40411"/>
                  </a:lnTo>
                  <a:lnTo>
                    <a:pt x="1116032" y="37796"/>
                  </a:lnTo>
                  <a:lnTo>
                    <a:pt x="1162773" y="35268"/>
                  </a:lnTo>
                  <a:lnTo>
                    <a:pt x="1209761" y="32825"/>
                  </a:lnTo>
                  <a:lnTo>
                    <a:pt x="1256994" y="30469"/>
                  </a:lnTo>
                  <a:lnTo>
                    <a:pt x="1304467" y="28199"/>
                  </a:lnTo>
                  <a:lnTo>
                    <a:pt x="1352178" y="26015"/>
                  </a:lnTo>
                  <a:lnTo>
                    <a:pt x="1400121" y="23918"/>
                  </a:lnTo>
                  <a:lnTo>
                    <a:pt x="1448295" y="21908"/>
                  </a:lnTo>
                  <a:lnTo>
                    <a:pt x="1496694" y="19986"/>
                  </a:lnTo>
                  <a:lnTo>
                    <a:pt x="1545316" y="18150"/>
                  </a:lnTo>
                  <a:lnTo>
                    <a:pt x="1594156" y="16402"/>
                  </a:lnTo>
                  <a:lnTo>
                    <a:pt x="1643211" y="14741"/>
                  </a:lnTo>
                  <a:lnTo>
                    <a:pt x="1692477" y="13168"/>
                  </a:lnTo>
                  <a:lnTo>
                    <a:pt x="1741951" y="11683"/>
                  </a:lnTo>
                  <a:lnTo>
                    <a:pt x="1791628" y="10285"/>
                  </a:lnTo>
                  <a:lnTo>
                    <a:pt x="1841506" y="8976"/>
                  </a:lnTo>
                  <a:lnTo>
                    <a:pt x="1891580" y="7756"/>
                  </a:lnTo>
                  <a:lnTo>
                    <a:pt x="1941846" y="6623"/>
                  </a:lnTo>
                  <a:lnTo>
                    <a:pt x="1992302" y="5580"/>
                  </a:lnTo>
                  <a:lnTo>
                    <a:pt x="2042942" y="4625"/>
                  </a:lnTo>
                  <a:lnTo>
                    <a:pt x="2093764" y="3759"/>
                  </a:lnTo>
                  <a:lnTo>
                    <a:pt x="2144765" y="2983"/>
                  </a:lnTo>
                  <a:lnTo>
                    <a:pt x="2195939" y="2296"/>
                  </a:lnTo>
                  <a:lnTo>
                    <a:pt x="2247284" y="1698"/>
                  </a:lnTo>
                  <a:lnTo>
                    <a:pt x="2298795" y="1190"/>
                  </a:lnTo>
                  <a:lnTo>
                    <a:pt x="2350470" y="771"/>
                  </a:lnTo>
                  <a:lnTo>
                    <a:pt x="2402304" y="443"/>
                  </a:lnTo>
                  <a:lnTo>
                    <a:pt x="2454293" y="205"/>
                  </a:lnTo>
                  <a:lnTo>
                    <a:pt x="2506435" y="57"/>
                  </a:lnTo>
                  <a:lnTo>
                    <a:pt x="2558725" y="0"/>
                  </a:lnTo>
                  <a:lnTo>
                    <a:pt x="2611159" y="33"/>
                  </a:lnTo>
                  <a:lnTo>
                    <a:pt x="2663735" y="157"/>
                  </a:lnTo>
                  <a:lnTo>
                    <a:pt x="2716447" y="372"/>
                  </a:lnTo>
                  <a:lnTo>
                    <a:pt x="2769293" y="678"/>
                  </a:lnTo>
                  <a:lnTo>
                    <a:pt x="2822269" y="1075"/>
                  </a:lnTo>
                  <a:lnTo>
                    <a:pt x="2875371" y="1564"/>
                  </a:lnTo>
                  <a:lnTo>
                    <a:pt x="2928595" y="2144"/>
                  </a:lnTo>
                  <a:lnTo>
                    <a:pt x="2981938" y="2816"/>
                  </a:lnTo>
                  <a:lnTo>
                    <a:pt x="3035396" y="3580"/>
                  </a:lnTo>
                  <a:lnTo>
                    <a:pt x="3088965" y="4437"/>
                  </a:lnTo>
                  <a:lnTo>
                    <a:pt x="3142642" y="5385"/>
                  </a:lnTo>
                  <a:lnTo>
                    <a:pt x="3196423" y="6426"/>
                  </a:lnTo>
                  <a:lnTo>
                    <a:pt x="3250303" y="7559"/>
                  </a:lnTo>
                  <a:lnTo>
                    <a:pt x="3304281" y="8786"/>
                  </a:lnTo>
                  <a:lnTo>
                    <a:pt x="3358351" y="10105"/>
                  </a:lnTo>
                  <a:lnTo>
                    <a:pt x="3412510" y="11517"/>
                  </a:lnTo>
                  <a:lnTo>
                    <a:pt x="3466755" y="13022"/>
                  </a:lnTo>
                  <a:lnTo>
                    <a:pt x="3521081" y="14621"/>
                  </a:lnTo>
                  <a:lnTo>
                    <a:pt x="3575486" y="16314"/>
                  </a:lnTo>
                  <a:lnTo>
                    <a:pt x="3629965" y="18100"/>
                  </a:lnTo>
                  <a:lnTo>
                    <a:pt x="3684514" y="19980"/>
                  </a:lnTo>
                  <a:lnTo>
                    <a:pt x="3739130" y="21954"/>
                  </a:lnTo>
                  <a:lnTo>
                    <a:pt x="3793810" y="24022"/>
                  </a:lnTo>
                  <a:lnTo>
                    <a:pt x="3848549" y="26185"/>
                  </a:lnTo>
                  <a:lnTo>
                    <a:pt x="3903343" y="28442"/>
                  </a:lnTo>
                  <a:lnTo>
                    <a:pt x="3958190" y="30794"/>
                  </a:lnTo>
                  <a:lnTo>
                    <a:pt x="4013085" y="33241"/>
                  </a:lnTo>
                  <a:lnTo>
                    <a:pt x="4068026" y="35783"/>
                  </a:lnTo>
                  <a:lnTo>
                    <a:pt x="4123007" y="38420"/>
                  </a:lnTo>
                  <a:lnTo>
                    <a:pt x="4178025" y="41153"/>
                  </a:lnTo>
                  <a:lnTo>
                    <a:pt x="4233077" y="43981"/>
                  </a:lnTo>
                  <a:lnTo>
                    <a:pt x="4288159" y="46904"/>
                  </a:lnTo>
                  <a:lnTo>
                    <a:pt x="4343267" y="49924"/>
                  </a:lnTo>
                  <a:lnTo>
                    <a:pt x="4398398" y="53040"/>
                  </a:lnTo>
                  <a:lnTo>
                    <a:pt x="4453547" y="56251"/>
                  </a:lnTo>
                  <a:lnTo>
                    <a:pt x="4508712" y="59559"/>
                  </a:lnTo>
                  <a:lnTo>
                    <a:pt x="4563888" y="62964"/>
                  </a:lnTo>
                  <a:lnTo>
                    <a:pt x="4619072" y="66465"/>
                  </a:lnTo>
                  <a:lnTo>
                    <a:pt x="4674260" y="70063"/>
                  </a:lnTo>
                  <a:lnTo>
                    <a:pt x="4729448" y="73758"/>
                  </a:lnTo>
                  <a:lnTo>
                    <a:pt x="4784633" y="77551"/>
                  </a:lnTo>
                  <a:lnTo>
                    <a:pt x="4839810" y="81440"/>
                  </a:lnTo>
                  <a:lnTo>
                    <a:pt x="4894977" y="85427"/>
                  </a:lnTo>
                  <a:lnTo>
                    <a:pt x="4950130" y="89512"/>
                  </a:lnTo>
                  <a:lnTo>
                    <a:pt x="5005264" y="93695"/>
                  </a:lnTo>
                  <a:lnTo>
                    <a:pt x="5060377" y="97975"/>
                  </a:lnTo>
                  <a:lnTo>
                    <a:pt x="5115464" y="102354"/>
                  </a:lnTo>
                  <a:lnTo>
                    <a:pt x="5170522" y="106831"/>
                  </a:lnTo>
                  <a:lnTo>
                    <a:pt x="5225547" y="111406"/>
                  </a:lnTo>
                  <a:lnTo>
                    <a:pt x="5280535" y="116081"/>
                  </a:lnTo>
                  <a:lnTo>
                    <a:pt x="5335483" y="120853"/>
                  </a:lnTo>
                  <a:lnTo>
                    <a:pt x="5390386" y="125725"/>
                  </a:lnTo>
                  <a:lnTo>
                    <a:pt x="5445242" y="130696"/>
                  </a:lnTo>
                  <a:lnTo>
                    <a:pt x="5500047" y="135767"/>
                  </a:lnTo>
                  <a:lnTo>
                    <a:pt x="5554796" y="140936"/>
                  </a:lnTo>
                  <a:lnTo>
                    <a:pt x="5609487" y="146206"/>
                  </a:lnTo>
                  <a:lnTo>
                    <a:pt x="5664115" y="151575"/>
                  </a:lnTo>
                  <a:lnTo>
                    <a:pt x="5718677" y="157044"/>
                  </a:lnTo>
                  <a:lnTo>
                    <a:pt x="5773169" y="162613"/>
                  </a:lnTo>
                  <a:lnTo>
                    <a:pt x="5827587" y="168282"/>
                  </a:lnTo>
                  <a:lnTo>
                    <a:pt x="5881928" y="174052"/>
                  </a:lnTo>
                  <a:lnTo>
                    <a:pt x="5936188" y="179923"/>
                  </a:lnTo>
                  <a:lnTo>
                    <a:pt x="5990363" y="185894"/>
                  </a:lnTo>
                  <a:lnTo>
                    <a:pt x="6044450" y="191966"/>
                  </a:lnTo>
                  <a:lnTo>
                    <a:pt x="6098445" y="198139"/>
                  </a:lnTo>
                  <a:lnTo>
                    <a:pt x="6152344" y="204414"/>
                  </a:lnTo>
                  <a:lnTo>
                    <a:pt x="6206143" y="210790"/>
                  </a:lnTo>
                  <a:lnTo>
                    <a:pt x="6259839" y="217267"/>
                  </a:lnTo>
                  <a:lnTo>
                    <a:pt x="6313428" y="223846"/>
                  </a:lnTo>
                  <a:lnTo>
                    <a:pt x="6366907" y="230528"/>
                  </a:lnTo>
                  <a:lnTo>
                    <a:pt x="6420271" y="237311"/>
                  </a:lnTo>
                  <a:lnTo>
                    <a:pt x="6473517" y="244196"/>
                  </a:lnTo>
                  <a:lnTo>
                    <a:pt x="6526642" y="251184"/>
                  </a:lnTo>
                  <a:lnTo>
                    <a:pt x="6579641" y="258274"/>
                  </a:lnTo>
                  <a:lnTo>
                    <a:pt x="6632511" y="265467"/>
                  </a:lnTo>
                  <a:lnTo>
                    <a:pt x="6685248" y="272763"/>
                  </a:lnTo>
                  <a:lnTo>
                    <a:pt x="6737849" y="280162"/>
                  </a:lnTo>
                  <a:lnTo>
                    <a:pt x="6790310" y="287665"/>
                  </a:lnTo>
                  <a:lnTo>
                    <a:pt x="6842626" y="295270"/>
                  </a:lnTo>
                  <a:lnTo>
                    <a:pt x="6894795" y="302979"/>
                  </a:lnTo>
                  <a:lnTo>
                    <a:pt x="6946813" y="310792"/>
                  </a:lnTo>
                  <a:lnTo>
                    <a:pt x="6998676" y="318709"/>
                  </a:lnTo>
                  <a:lnTo>
                    <a:pt x="7050380" y="326729"/>
                  </a:lnTo>
                  <a:lnTo>
                    <a:pt x="7101921" y="334854"/>
                  </a:lnTo>
                  <a:lnTo>
                    <a:pt x="7153297" y="343084"/>
                  </a:lnTo>
                  <a:lnTo>
                    <a:pt x="7204503" y="351417"/>
                  </a:lnTo>
                  <a:lnTo>
                    <a:pt x="7255535" y="359856"/>
                  </a:lnTo>
                  <a:lnTo>
                    <a:pt x="7306390" y="368399"/>
                  </a:lnTo>
                  <a:lnTo>
                    <a:pt x="7357064" y="377047"/>
                  </a:lnTo>
                  <a:lnTo>
                    <a:pt x="7407554" y="385801"/>
                  </a:lnTo>
                  <a:lnTo>
                    <a:pt x="7457855" y="394660"/>
                  </a:lnTo>
                  <a:lnTo>
                    <a:pt x="7507965" y="403624"/>
                  </a:lnTo>
                  <a:lnTo>
                    <a:pt x="7557878" y="412694"/>
                  </a:lnTo>
                  <a:lnTo>
                    <a:pt x="7607593" y="421870"/>
                  </a:lnTo>
                  <a:lnTo>
                    <a:pt x="7657104" y="431152"/>
                  </a:lnTo>
                  <a:lnTo>
                    <a:pt x="7706408" y="440540"/>
                  </a:lnTo>
                  <a:lnTo>
                    <a:pt x="7755502" y="450034"/>
                  </a:lnTo>
                  <a:lnTo>
                    <a:pt x="7804382" y="459634"/>
                  </a:lnTo>
                  <a:lnTo>
                    <a:pt x="7853044" y="469342"/>
                  </a:lnTo>
                  <a:lnTo>
                    <a:pt x="7901485" y="479156"/>
                  </a:lnTo>
                  <a:lnTo>
                    <a:pt x="7949700" y="489077"/>
                  </a:lnTo>
                  <a:lnTo>
                    <a:pt x="7997686" y="499105"/>
                  </a:lnTo>
                  <a:lnTo>
                    <a:pt x="8045439" y="509241"/>
                  </a:lnTo>
                  <a:lnTo>
                    <a:pt x="8092956" y="519484"/>
                  </a:lnTo>
                  <a:lnTo>
                    <a:pt x="8140234" y="529835"/>
                  </a:lnTo>
                  <a:lnTo>
                    <a:pt x="8187267" y="540293"/>
                  </a:lnTo>
                  <a:lnTo>
                    <a:pt x="8234053" y="550859"/>
                  </a:lnTo>
                  <a:lnTo>
                    <a:pt x="8280587" y="561534"/>
                  </a:lnTo>
                  <a:lnTo>
                    <a:pt x="8326867" y="572317"/>
                  </a:lnTo>
                  <a:lnTo>
                    <a:pt x="8372889" y="583208"/>
                  </a:lnTo>
                  <a:lnTo>
                    <a:pt x="8418648" y="594208"/>
                  </a:lnTo>
                  <a:lnTo>
                    <a:pt x="8464141" y="605316"/>
                  </a:lnTo>
                  <a:lnTo>
                    <a:pt x="8509364" y="616534"/>
                  </a:lnTo>
                  <a:lnTo>
                    <a:pt x="8554314" y="627860"/>
                  </a:lnTo>
                  <a:lnTo>
                    <a:pt x="8598987" y="639296"/>
                  </a:lnTo>
                  <a:lnTo>
                    <a:pt x="8643380" y="650842"/>
                  </a:lnTo>
                  <a:lnTo>
                    <a:pt x="8687488" y="662496"/>
                  </a:lnTo>
                  <a:lnTo>
                    <a:pt x="8731307" y="674261"/>
                  </a:lnTo>
                  <a:lnTo>
                    <a:pt x="8774835" y="686136"/>
                  </a:lnTo>
                  <a:lnTo>
                    <a:pt x="8818068" y="698120"/>
                  </a:lnTo>
                  <a:lnTo>
                    <a:pt x="8861001" y="710215"/>
                  </a:lnTo>
                  <a:lnTo>
                    <a:pt x="8903631" y="722420"/>
                  </a:lnTo>
                  <a:lnTo>
                    <a:pt x="8945955" y="734736"/>
                  </a:lnTo>
                  <a:lnTo>
                    <a:pt x="8987968" y="747163"/>
                  </a:lnTo>
                  <a:lnTo>
                    <a:pt x="9029667" y="759700"/>
                  </a:lnTo>
                  <a:lnTo>
                    <a:pt x="9071049" y="772348"/>
                  </a:lnTo>
                  <a:lnTo>
                    <a:pt x="9112109" y="785108"/>
                  </a:lnTo>
                  <a:lnTo>
                    <a:pt x="9152844" y="797979"/>
                  </a:lnTo>
                  <a:lnTo>
                    <a:pt x="9193250" y="810962"/>
                  </a:lnTo>
                  <a:lnTo>
                    <a:pt x="9233323" y="824056"/>
                  </a:lnTo>
                </a:path>
              </a:pathLst>
            </a:custGeom>
            <a:ln w="356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75949" y="6356029"/>
              <a:ext cx="451484" cy="260985"/>
            </a:xfrm>
            <a:custGeom>
              <a:avLst/>
              <a:gdLst/>
              <a:ahLst/>
              <a:cxnLst/>
              <a:rect l="l" t="t" r="r" b="b"/>
              <a:pathLst>
                <a:path w="451484" h="260984">
                  <a:moveTo>
                    <a:pt x="87077" y="0"/>
                  </a:moveTo>
                  <a:lnTo>
                    <a:pt x="82016" y="1355"/>
                  </a:lnTo>
                  <a:lnTo>
                    <a:pt x="115164" y="147957"/>
                  </a:lnTo>
                  <a:lnTo>
                    <a:pt x="0" y="245513"/>
                  </a:lnTo>
                  <a:lnTo>
                    <a:pt x="3456" y="248972"/>
                  </a:lnTo>
                  <a:lnTo>
                    <a:pt x="228441" y="236816"/>
                  </a:lnTo>
                  <a:lnTo>
                    <a:pt x="451285" y="260841"/>
                  </a:lnTo>
                  <a:lnTo>
                    <a:pt x="259129" y="145497"/>
                  </a:lnTo>
                  <a:lnTo>
                    <a:pt x="87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689100" y="7556500"/>
            <a:ext cx="2569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Microsoft Sans Serif"/>
                <a:cs typeface="Microsoft Sans Serif"/>
              </a:rPr>
              <a:t>Screen</a:t>
            </a:r>
            <a:r>
              <a:rPr sz="3400" spc="-30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space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95" name="object 95"/>
          <p:cNvSpPr txBox="1"/>
          <p:nvPr/>
        </p:nvSpPr>
        <p:spPr>
          <a:xfrm>
            <a:off x="8255000" y="7556500"/>
            <a:ext cx="2673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Microsoft Sans Serif"/>
                <a:cs typeface="Microsoft Sans Serif"/>
              </a:rPr>
              <a:t>Texture</a:t>
            </a:r>
            <a:r>
              <a:rPr sz="3400" spc="-30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space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52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5" dirty="0"/>
              <a:t>Anisotropic</a:t>
            </a:r>
            <a:r>
              <a:rPr sz="4800" spc="25" dirty="0"/>
              <a:t> </a:t>
            </a:r>
            <a:r>
              <a:rPr sz="4800" spc="45" dirty="0"/>
              <a:t>Filtering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0400" y="1793748"/>
            <a:ext cx="7408545" cy="26962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400" spc="-50" dirty="0">
                <a:latin typeface="Microsoft Sans Serif"/>
                <a:cs typeface="Microsoft Sans Serif"/>
              </a:rPr>
              <a:t>Ripmaps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and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summed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-85" dirty="0">
                <a:latin typeface="Microsoft Sans Serif"/>
                <a:cs typeface="Microsoft Sans Serif"/>
              </a:rPr>
              <a:t>area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tables</a:t>
            </a:r>
            <a:endParaRPr sz="3400">
              <a:latin typeface="Microsoft Sans Serif"/>
              <a:cs typeface="Microsoft Sans Serif"/>
            </a:endParaRPr>
          </a:p>
          <a:p>
            <a:pPr marL="825500" marR="1718310" indent="-431800">
              <a:lnSpc>
                <a:spcPct val="102899"/>
              </a:lnSpc>
              <a:spcBef>
                <a:spcPts val="170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65" dirty="0">
                <a:latin typeface="Microsoft Sans Serif"/>
                <a:cs typeface="Microsoft Sans Serif"/>
              </a:rPr>
              <a:t>Can </a:t>
            </a:r>
            <a:r>
              <a:rPr sz="3400" spc="55" dirty="0">
                <a:latin typeface="Microsoft Sans Serif"/>
                <a:cs typeface="Microsoft Sans Serif"/>
              </a:rPr>
              <a:t>look </a:t>
            </a:r>
            <a:r>
              <a:rPr sz="3400" spc="90" dirty="0">
                <a:latin typeface="Microsoft Sans Serif"/>
                <a:cs typeface="Microsoft Sans Serif"/>
              </a:rPr>
              <a:t>up </a:t>
            </a:r>
            <a:r>
              <a:rPr sz="3400" b="1" spc="-65" dirty="0">
                <a:latin typeface="Arial"/>
                <a:cs typeface="Arial"/>
              </a:rPr>
              <a:t>axis-aligned </a:t>
            </a:r>
            <a:r>
              <a:rPr sz="3400" b="1" spc="-935" dirty="0">
                <a:latin typeface="Arial"/>
                <a:cs typeface="Arial"/>
              </a:rPr>
              <a:t> </a:t>
            </a:r>
            <a:r>
              <a:rPr sz="3400" b="1" spc="-45" dirty="0">
                <a:latin typeface="Arial"/>
                <a:cs typeface="Arial"/>
              </a:rPr>
              <a:t>rectangular</a:t>
            </a:r>
            <a:r>
              <a:rPr sz="3400" b="1" spc="55" dirty="0">
                <a:latin typeface="Arial"/>
                <a:cs typeface="Arial"/>
              </a:rPr>
              <a:t> </a:t>
            </a:r>
            <a:r>
              <a:rPr sz="3400" b="1" spc="-105" dirty="0">
                <a:latin typeface="Arial"/>
                <a:cs typeface="Arial"/>
              </a:rPr>
              <a:t>zones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25" dirty="0">
                <a:latin typeface="Microsoft Sans Serif"/>
                <a:cs typeface="Microsoft Sans Serif"/>
              </a:rPr>
              <a:t>Diagonal</a:t>
            </a:r>
            <a:r>
              <a:rPr sz="3400" spc="20" dirty="0">
                <a:latin typeface="Microsoft Sans Serif"/>
                <a:cs typeface="Microsoft Sans Serif"/>
              </a:rPr>
              <a:t> </a:t>
            </a:r>
            <a:r>
              <a:rPr sz="3400" spc="65" dirty="0">
                <a:latin typeface="Microsoft Sans Serif"/>
                <a:cs typeface="Microsoft Sans Serif"/>
              </a:rPr>
              <a:t>footprints</a:t>
            </a:r>
            <a:r>
              <a:rPr sz="3400" spc="20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still</a:t>
            </a:r>
            <a:r>
              <a:rPr sz="3400" spc="20" dirty="0">
                <a:latin typeface="Microsoft Sans Serif"/>
                <a:cs typeface="Microsoft Sans Serif"/>
              </a:rPr>
              <a:t> </a:t>
            </a:r>
            <a:r>
              <a:rPr sz="3400" spc="-130" dirty="0">
                <a:latin typeface="Microsoft Sans Serif"/>
                <a:cs typeface="Microsoft Sans Serif"/>
              </a:rPr>
              <a:t>a</a:t>
            </a:r>
            <a:r>
              <a:rPr sz="3400" spc="25" dirty="0">
                <a:latin typeface="Microsoft Sans Serif"/>
                <a:cs typeface="Microsoft Sans Serif"/>
              </a:rPr>
              <a:t> </a:t>
            </a:r>
            <a:r>
              <a:rPr sz="3400" spc="75" dirty="0">
                <a:latin typeface="Microsoft Sans Serif"/>
                <a:cs typeface="Microsoft Sans Serif"/>
              </a:rPr>
              <a:t>problem</a:t>
            </a:r>
            <a:endParaRPr sz="3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6557" y="907619"/>
            <a:ext cx="3585350" cy="3585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62313" y="4688587"/>
            <a:ext cx="1168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latin typeface="Lucida Sans Unicode"/>
                <a:cs typeface="Lucida Sans Unicode"/>
              </a:rPr>
              <a:t>Wikipedia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Thank</a:t>
            </a:r>
            <a:r>
              <a:rPr spc="-75" dirty="0"/>
              <a:t> </a:t>
            </a:r>
            <a:r>
              <a:rPr spc="145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700" y="5397500"/>
            <a:ext cx="10430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 MT"/>
                <a:cs typeface="Arial MT"/>
              </a:rPr>
              <a:t>(And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thank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Ravi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5" dirty="0" err="1">
                <a:latin typeface="Arial MT"/>
                <a:cs typeface="Arial MT"/>
              </a:rPr>
              <a:t>Ramamoorthi</a:t>
            </a:r>
            <a:r>
              <a:rPr lang="en-US" sz="2400" spc="5" dirty="0">
                <a:latin typeface="Arial MT"/>
                <a:cs typeface="Arial MT"/>
              </a:rPr>
              <a:t>, Prof </a:t>
            </a:r>
            <a:r>
              <a:rPr lang="en-US" sz="2400" spc="5" dirty="0" err="1">
                <a:latin typeface="Arial MT"/>
                <a:cs typeface="Arial MT"/>
              </a:rPr>
              <a:t>Lingqi</a:t>
            </a:r>
            <a:r>
              <a:rPr lang="en-US" sz="2400" spc="5" dirty="0">
                <a:latin typeface="Arial MT"/>
                <a:cs typeface="Arial MT"/>
              </a:rPr>
              <a:t> Yan</a:t>
            </a:r>
            <a:r>
              <a:rPr sz="2400" spc="10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Ren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20" dirty="0">
                <a:latin typeface="Arial MT"/>
                <a:cs typeface="Arial MT"/>
              </a:rPr>
              <a:t>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25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4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slides!)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8053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5" dirty="0"/>
              <a:t>Interpolation</a:t>
            </a:r>
            <a:r>
              <a:rPr sz="4800" spc="35" dirty="0"/>
              <a:t> </a:t>
            </a:r>
            <a:r>
              <a:rPr sz="4800" spc="-105" dirty="0"/>
              <a:t>Across</a:t>
            </a:r>
            <a:r>
              <a:rPr sz="4800" spc="35" dirty="0"/>
              <a:t> </a:t>
            </a:r>
            <a:r>
              <a:rPr sz="4800" spc="-90" dirty="0"/>
              <a:t>Triangles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0400" y="1844548"/>
            <a:ext cx="10130790" cy="668400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400" spc="-25" dirty="0">
                <a:latin typeface="Microsoft Sans Serif"/>
                <a:cs typeface="Microsoft Sans Serif"/>
              </a:rPr>
              <a:t>Why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5" dirty="0">
                <a:latin typeface="Microsoft Sans Serif"/>
                <a:cs typeface="Microsoft Sans Serif"/>
              </a:rPr>
              <a:t>do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we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want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0" dirty="0">
                <a:latin typeface="Microsoft Sans Serif"/>
                <a:cs typeface="Microsoft Sans Serif"/>
              </a:rPr>
              <a:t>to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interpolate?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35" dirty="0">
                <a:latin typeface="Microsoft Sans Serif"/>
                <a:cs typeface="Microsoft Sans Serif"/>
              </a:rPr>
              <a:t>Specify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-70" dirty="0">
                <a:latin typeface="Microsoft Sans Serif"/>
                <a:cs typeface="Microsoft Sans Serif"/>
              </a:rPr>
              <a:t>values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b="1" spc="60" dirty="0">
                <a:latin typeface="Arial"/>
                <a:cs typeface="Arial"/>
              </a:rPr>
              <a:t>at</a:t>
            </a:r>
            <a:r>
              <a:rPr sz="3400" b="1" spc="50" dirty="0">
                <a:latin typeface="Arial"/>
                <a:cs typeface="Arial"/>
              </a:rPr>
              <a:t> </a:t>
            </a:r>
            <a:r>
              <a:rPr sz="3400" b="1" spc="-65" dirty="0">
                <a:latin typeface="Arial"/>
                <a:cs typeface="Arial"/>
              </a:rPr>
              <a:t>vertices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9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75" dirty="0">
                <a:latin typeface="Microsoft Sans Serif"/>
                <a:cs typeface="Microsoft Sans Serif"/>
              </a:rPr>
              <a:t>Obtain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25" dirty="0">
                <a:latin typeface="Microsoft Sans Serif"/>
                <a:cs typeface="Microsoft Sans Serif"/>
              </a:rPr>
              <a:t>smoothly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varying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spc="-70" dirty="0">
                <a:latin typeface="Microsoft Sans Serif"/>
                <a:cs typeface="Microsoft Sans Serif"/>
              </a:rPr>
              <a:t>values</a:t>
            </a:r>
            <a:r>
              <a:rPr sz="3400" spc="45" dirty="0">
                <a:latin typeface="Microsoft Sans Serif"/>
                <a:cs typeface="Microsoft Sans Serif"/>
              </a:rPr>
              <a:t> </a:t>
            </a:r>
            <a:r>
              <a:rPr sz="3400" b="1" spc="-195" dirty="0">
                <a:latin typeface="Arial"/>
                <a:cs typeface="Arial"/>
              </a:rPr>
              <a:t>across</a:t>
            </a:r>
            <a:r>
              <a:rPr sz="3400" b="1" spc="70" dirty="0">
                <a:latin typeface="Arial"/>
                <a:cs typeface="Arial"/>
              </a:rPr>
              <a:t> </a:t>
            </a:r>
            <a:r>
              <a:rPr sz="3400" b="1" spc="-45" dirty="0">
                <a:latin typeface="Arial"/>
                <a:cs typeface="Arial"/>
              </a:rPr>
              <a:t>triangles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</a:pPr>
            <a:endParaRPr sz="6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00" spc="10" dirty="0">
                <a:latin typeface="Microsoft Sans Serif"/>
                <a:cs typeface="Microsoft Sans Serif"/>
              </a:rPr>
              <a:t>What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5" dirty="0">
                <a:latin typeface="Microsoft Sans Serif"/>
                <a:cs typeface="Microsoft Sans Serif"/>
              </a:rPr>
              <a:t>do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we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want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50" dirty="0">
                <a:latin typeface="Microsoft Sans Serif"/>
                <a:cs typeface="Microsoft Sans Serif"/>
              </a:rPr>
              <a:t>to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interpolate?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65" dirty="0">
                <a:latin typeface="Microsoft Sans Serif"/>
                <a:cs typeface="Microsoft Sans Serif"/>
              </a:rPr>
              <a:t>Texture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0" dirty="0">
                <a:latin typeface="Microsoft Sans Serif"/>
                <a:cs typeface="Microsoft Sans Serif"/>
              </a:rPr>
              <a:t>coordinates,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colors,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25" dirty="0">
                <a:latin typeface="Microsoft Sans Serif"/>
                <a:cs typeface="Microsoft Sans Serif"/>
              </a:rPr>
              <a:t>normal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vectors,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1475" dirty="0">
                <a:latin typeface="Microsoft Sans Serif"/>
                <a:cs typeface="Microsoft Sans Serif"/>
              </a:rPr>
              <a:t>…</a:t>
            </a:r>
            <a:endParaRPr sz="3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400" spc="40" dirty="0">
                <a:latin typeface="Microsoft Sans Serif"/>
                <a:cs typeface="Microsoft Sans Serif"/>
              </a:rPr>
              <a:t>How</a:t>
            </a:r>
            <a:r>
              <a:rPr sz="3400" spc="20" dirty="0">
                <a:latin typeface="Microsoft Sans Serif"/>
                <a:cs typeface="Microsoft Sans Serif"/>
              </a:rPr>
              <a:t> </a:t>
            </a:r>
            <a:r>
              <a:rPr sz="3400" spc="155" dirty="0">
                <a:latin typeface="Microsoft Sans Serif"/>
                <a:cs typeface="Microsoft Sans Serif"/>
              </a:rPr>
              <a:t>do</a:t>
            </a:r>
            <a:r>
              <a:rPr sz="3400" spc="25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we</a:t>
            </a:r>
            <a:r>
              <a:rPr sz="3400" spc="25" dirty="0">
                <a:latin typeface="Microsoft Sans Serif"/>
                <a:cs typeface="Microsoft Sans Serif"/>
              </a:rPr>
              <a:t> </a:t>
            </a:r>
            <a:r>
              <a:rPr sz="3400" spc="30" dirty="0">
                <a:latin typeface="Microsoft Sans Serif"/>
                <a:cs typeface="Microsoft Sans Serif"/>
              </a:rPr>
              <a:t>interpolate?</a:t>
            </a:r>
            <a:endParaRPr sz="3400">
              <a:latin typeface="Microsoft Sans Serif"/>
              <a:cs typeface="Microsoft Sans Serif"/>
            </a:endParaRPr>
          </a:p>
          <a:p>
            <a:pPr marL="825500" indent="-431800">
              <a:lnSpc>
                <a:spcPct val="100000"/>
              </a:lnSpc>
              <a:spcBef>
                <a:spcPts val="1920"/>
              </a:spcBef>
              <a:buSzPct val="125000"/>
              <a:buChar char="•"/>
              <a:tabLst>
                <a:tab pos="825500" algn="l"/>
              </a:tabLst>
            </a:pPr>
            <a:r>
              <a:rPr sz="3400" b="1" spc="-85" dirty="0">
                <a:latin typeface="Arial"/>
                <a:cs typeface="Arial"/>
              </a:rPr>
              <a:t>Barycentric</a:t>
            </a:r>
            <a:r>
              <a:rPr sz="3400" b="1" spc="45" dirty="0">
                <a:latin typeface="Arial"/>
                <a:cs typeface="Arial"/>
              </a:rPr>
              <a:t> </a:t>
            </a:r>
            <a:r>
              <a:rPr sz="3400" b="1" spc="-60" dirty="0">
                <a:latin typeface="Arial"/>
                <a:cs typeface="Arial"/>
              </a:rPr>
              <a:t>coordinates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6527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Barycentric</a:t>
            </a:r>
            <a:r>
              <a:rPr sz="4800" spc="30" dirty="0"/>
              <a:t> </a:t>
            </a:r>
            <a:r>
              <a:rPr sz="4800" spc="15" dirty="0"/>
              <a:t>Coordinates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63600" y="1519914"/>
            <a:ext cx="8215630" cy="71045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6627495" algn="l"/>
              </a:tabLst>
            </a:pPr>
            <a:r>
              <a:rPr sz="3400" spc="60" dirty="0">
                <a:latin typeface="Microsoft Sans Serif"/>
                <a:cs typeface="Microsoft Sans Serif"/>
              </a:rPr>
              <a:t>A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50" dirty="0">
                <a:latin typeface="Microsoft Sans Serif"/>
                <a:cs typeface="Microsoft Sans Serif"/>
              </a:rPr>
              <a:t>coo</a:t>
            </a:r>
            <a:r>
              <a:rPr sz="3400" spc="-35" dirty="0">
                <a:latin typeface="Microsoft Sans Serif"/>
                <a:cs typeface="Microsoft Sans Serif"/>
              </a:rPr>
              <a:t>r</a:t>
            </a:r>
            <a:r>
              <a:rPr sz="3400" spc="45" dirty="0">
                <a:latin typeface="Microsoft Sans Serif"/>
                <a:cs typeface="Microsoft Sans Serif"/>
              </a:rPr>
              <a:t>dinate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55" dirty="0">
                <a:latin typeface="Microsoft Sans Serif"/>
                <a:cs typeface="Microsoft Sans Serif"/>
              </a:rPr>
              <a:t>system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for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triangles</a:t>
            </a:r>
            <a:r>
              <a:rPr lang="en-US" sz="3400" spc="5" dirty="0">
                <a:latin typeface="Microsoft Sans Serif"/>
                <a:cs typeface="Microsoft Sans Serif"/>
              </a:rPr>
              <a:t> </a:t>
            </a:r>
            <a:endParaRPr sz="355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2902" y="3074875"/>
            <a:ext cx="5238750" cy="5053330"/>
            <a:chOff x="1682902" y="3074875"/>
            <a:chExt cx="5238750" cy="5053330"/>
          </a:xfrm>
        </p:grpSpPr>
        <p:sp>
          <p:nvSpPr>
            <p:cNvPr id="5" name="object 5"/>
            <p:cNvSpPr/>
            <p:nvPr/>
          </p:nvSpPr>
          <p:spPr>
            <a:xfrm>
              <a:off x="1753229" y="3144418"/>
              <a:ext cx="5127625" cy="4912995"/>
            </a:xfrm>
            <a:custGeom>
              <a:avLst/>
              <a:gdLst/>
              <a:ahLst/>
              <a:cxnLst/>
              <a:rect l="l" t="t" r="r" b="b"/>
              <a:pathLst>
                <a:path w="5127625" h="4912995">
                  <a:moveTo>
                    <a:pt x="3134050" y="0"/>
                  </a:moveTo>
                  <a:lnTo>
                    <a:pt x="5127316" y="3844733"/>
                  </a:lnTo>
                  <a:lnTo>
                    <a:pt x="0" y="4912954"/>
                  </a:lnTo>
                  <a:lnTo>
                    <a:pt x="313405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4695" y="6926898"/>
              <a:ext cx="126435" cy="126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2902" y="8001463"/>
              <a:ext cx="126435" cy="1264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585" y="3074875"/>
              <a:ext cx="126435" cy="1264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70753" y="5597117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54615" y="0"/>
                  </a:moveTo>
                  <a:lnTo>
                    <a:pt x="113144" y="0"/>
                  </a:lnTo>
                  <a:lnTo>
                    <a:pt x="73250" y="12696"/>
                  </a:lnTo>
                  <a:lnTo>
                    <a:pt x="38090" y="38089"/>
                  </a:lnTo>
                  <a:lnTo>
                    <a:pt x="12696" y="73249"/>
                  </a:lnTo>
                  <a:lnTo>
                    <a:pt x="0" y="113143"/>
                  </a:lnTo>
                  <a:lnTo>
                    <a:pt x="0" y="154614"/>
                  </a:lnTo>
                  <a:lnTo>
                    <a:pt x="12696" y="194508"/>
                  </a:lnTo>
                  <a:lnTo>
                    <a:pt x="38090" y="229668"/>
                  </a:lnTo>
                  <a:lnTo>
                    <a:pt x="73250" y="255062"/>
                  </a:lnTo>
                  <a:lnTo>
                    <a:pt x="113144" y="267759"/>
                  </a:lnTo>
                  <a:lnTo>
                    <a:pt x="154615" y="267759"/>
                  </a:lnTo>
                  <a:lnTo>
                    <a:pt x="194509" y="255062"/>
                  </a:lnTo>
                  <a:lnTo>
                    <a:pt x="229669" y="229668"/>
                  </a:lnTo>
                  <a:lnTo>
                    <a:pt x="255063" y="194508"/>
                  </a:lnTo>
                  <a:lnTo>
                    <a:pt x="267759" y="154614"/>
                  </a:lnTo>
                  <a:lnTo>
                    <a:pt x="267759" y="113143"/>
                  </a:lnTo>
                  <a:lnTo>
                    <a:pt x="255063" y="73249"/>
                  </a:lnTo>
                  <a:lnTo>
                    <a:pt x="229669" y="38089"/>
                  </a:lnTo>
                  <a:lnTo>
                    <a:pt x="194509" y="12696"/>
                  </a:lnTo>
                  <a:lnTo>
                    <a:pt x="154615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1153436" y="7763772"/>
            <a:ext cx="3632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04" dirty="0">
                <a:latin typeface="Lucida Sans Unicode"/>
                <a:cs typeface="Lucida Sans Unicode"/>
              </a:rPr>
              <a:t>A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2649" y="6860789"/>
            <a:ext cx="36639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509" dirty="0">
                <a:latin typeface="Cambria"/>
                <a:cs typeface="Cambria"/>
              </a:rPr>
              <a:t>B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0741" y="5898625"/>
            <a:ext cx="106870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70" dirty="0">
                <a:solidFill>
                  <a:srgbClr val="B9120A"/>
                </a:solidFill>
                <a:latin typeface="Trebuchet MS"/>
                <a:cs typeface="Trebuchet MS"/>
              </a:rPr>
              <a:t>(</a:t>
            </a:r>
            <a:r>
              <a:rPr sz="3550" spc="275" dirty="0">
                <a:solidFill>
                  <a:srgbClr val="B9120A"/>
                </a:solidFill>
                <a:latin typeface="Cambria"/>
                <a:cs typeface="Cambria"/>
              </a:rPr>
              <a:t>x,</a:t>
            </a:r>
            <a:r>
              <a:rPr sz="3550" spc="-190" dirty="0">
                <a:solidFill>
                  <a:srgbClr val="B9120A"/>
                </a:solidFill>
                <a:latin typeface="Cambria"/>
                <a:cs typeface="Cambria"/>
              </a:rPr>
              <a:t> </a:t>
            </a:r>
            <a:r>
              <a:rPr sz="3550" spc="70" dirty="0">
                <a:solidFill>
                  <a:srgbClr val="B9120A"/>
                </a:solidFill>
                <a:latin typeface="Cambria"/>
                <a:cs typeface="Cambria"/>
              </a:rPr>
              <a:t>y</a:t>
            </a:r>
            <a:r>
              <a:rPr sz="3550" spc="70" dirty="0">
                <a:solidFill>
                  <a:srgbClr val="B9120A"/>
                </a:solidFill>
                <a:latin typeface="Trebuchet MS"/>
                <a:cs typeface="Trebuchet MS"/>
              </a:rPr>
              <a:t>)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000" y="6253479"/>
            <a:ext cx="39687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14599"/>
              </a:lnSpc>
              <a:spcBef>
                <a:spcPts val="100"/>
              </a:spcBef>
            </a:pPr>
            <a:r>
              <a:rPr sz="3200" b="1" spc="-50" dirty="0">
                <a:solidFill>
                  <a:srgbClr val="EE220C"/>
                </a:solidFill>
                <a:latin typeface="Arial"/>
                <a:cs typeface="Arial"/>
              </a:rPr>
              <a:t>Inside</a:t>
            </a:r>
            <a:r>
              <a:rPr sz="3200" b="1" spc="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55" dirty="0">
                <a:solidFill>
                  <a:srgbClr val="EE220C"/>
                </a:solidFill>
                <a:latin typeface="Arial"/>
                <a:cs typeface="Arial"/>
              </a:rPr>
              <a:t>the</a:t>
            </a:r>
            <a:r>
              <a:rPr sz="3200" b="1" spc="4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EE220C"/>
                </a:solidFill>
                <a:latin typeface="Arial"/>
                <a:cs typeface="Arial"/>
              </a:rPr>
              <a:t>triangle</a:t>
            </a:r>
            <a:r>
              <a:rPr sz="3200" b="1" spc="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30" dirty="0">
                <a:solidFill>
                  <a:srgbClr val="EE220C"/>
                </a:solidFill>
                <a:latin typeface="Arial"/>
                <a:cs typeface="Arial"/>
              </a:rPr>
              <a:t>if </a:t>
            </a:r>
            <a:r>
              <a:rPr sz="3200" b="1" spc="-8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EE220C"/>
                </a:solidFill>
                <a:latin typeface="Arial"/>
                <a:cs typeface="Arial"/>
              </a:rPr>
              <a:t>all</a:t>
            </a:r>
            <a:r>
              <a:rPr sz="3200" b="1" spc="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EE220C"/>
                </a:solidFill>
                <a:latin typeface="Arial"/>
                <a:cs typeface="Arial"/>
              </a:rPr>
              <a:t>three</a:t>
            </a:r>
            <a:r>
              <a:rPr sz="3200" b="1" spc="2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EE220C"/>
                </a:solidFill>
                <a:latin typeface="Arial"/>
                <a:cs typeface="Arial"/>
              </a:rPr>
              <a:t>coordinates </a:t>
            </a:r>
            <a:r>
              <a:rPr sz="3200" b="1" spc="-8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EE220C"/>
                </a:solidFill>
                <a:latin typeface="Arial"/>
                <a:cs typeface="Arial"/>
              </a:rPr>
              <a:t>are</a:t>
            </a:r>
            <a:r>
              <a:rPr sz="3200" b="1" spc="5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EE220C"/>
                </a:solidFill>
                <a:latin typeface="Arial"/>
                <a:cs typeface="Arial"/>
              </a:rPr>
              <a:t>non-negative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1C8E8E-D167-5F2D-3998-5C3EB0AFA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044" y="1536451"/>
            <a:ext cx="18288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34A0D0-BDC1-B2DC-D5EA-4BF4B11CF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100" y="4517748"/>
            <a:ext cx="504825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6527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Barycentric</a:t>
            </a:r>
            <a:r>
              <a:rPr sz="4800" spc="30" dirty="0"/>
              <a:t> </a:t>
            </a:r>
            <a:r>
              <a:rPr sz="4800" spc="15" dirty="0"/>
              <a:t>Coordinates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698536" y="3325144"/>
            <a:ext cx="5222875" cy="5053330"/>
            <a:chOff x="1698536" y="3325144"/>
            <a:chExt cx="5222875" cy="5053330"/>
          </a:xfrm>
        </p:grpSpPr>
        <p:sp>
          <p:nvSpPr>
            <p:cNvPr id="4" name="object 4"/>
            <p:cNvSpPr/>
            <p:nvPr/>
          </p:nvSpPr>
          <p:spPr>
            <a:xfrm>
              <a:off x="1753229" y="3394686"/>
              <a:ext cx="5127625" cy="4912995"/>
            </a:xfrm>
            <a:custGeom>
              <a:avLst/>
              <a:gdLst/>
              <a:ahLst/>
              <a:cxnLst/>
              <a:rect l="l" t="t" r="r" b="b"/>
              <a:pathLst>
                <a:path w="5127625" h="4912995">
                  <a:moveTo>
                    <a:pt x="3134050" y="0"/>
                  </a:moveTo>
                  <a:lnTo>
                    <a:pt x="5127316" y="3844733"/>
                  </a:lnTo>
                  <a:lnTo>
                    <a:pt x="0" y="4912954"/>
                  </a:lnTo>
                  <a:lnTo>
                    <a:pt x="313405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4695" y="7177168"/>
              <a:ext cx="126435" cy="1264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536" y="8251731"/>
              <a:ext cx="126435" cy="1264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585" y="3325144"/>
              <a:ext cx="126435" cy="126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0400" y="1798165"/>
            <a:ext cx="11664315" cy="5698996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3400" spc="-75" dirty="0">
                <a:latin typeface="Microsoft Sans Serif"/>
                <a:cs typeface="Microsoft Sans Serif"/>
              </a:rPr>
              <a:t>What’s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the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barycentric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40" dirty="0">
                <a:latin typeface="Microsoft Sans Serif"/>
                <a:cs typeface="Microsoft Sans Serif"/>
              </a:rPr>
              <a:t>coordinate</a:t>
            </a:r>
            <a:r>
              <a:rPr sz="3400" spc="30" dirty="0">
                <a:latin typeface="Microsoft Sans Serif"/>
                <a:cs typeface="Microsoft Sans Serif"/>
              </a:rPr>
              <a:t> </a:t>
            </a:r>
            <a:r>
              <a:rPr sz="3400" spc="90" dirty="0">
                <a:latin typeface="Microsoft Sans Serif"/>
                <a:cs typeface="Microsoft Sans Serif"/>
              </a:rPr>
              <a:t>of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95" dirty="0">
                <a:latin typeface="Microsoft Sans Serif"/>
                <a:cs typeface="Microsoft Sans Serif"/>
              </a:rPr>
              <a:t>A?</a:t>
            </a:r>
            <a:endParaRPr sz="3400" dirty="0">
              <a:latin typeface="Microsoft Sans Serif"/>
              <a:cs typeface="Microsoft Sans Serif"/>
            </a:endParaRPr>
          </a:p>
          <a:p>
            <a:pPr marR="3239770" algn="ctr">
              <a:lnSpc>
                <a:spcPct val="100000"/>
              </a:lnSpc>
              <a:spcBef>
                <a:spcPts val="1180"/>
              </a:spcBef>
            </a:pPr>
            <a:r>
              <a:rPr sz="3550" spc="530" dirty="0">
                <a:latin typeface="Cambria"/>
                <a:cs typeface="Cambria"/>
              </a:rPr>
              <a:t>C</a:t>
            </a:r>
            <a:endParaRPr sz="35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Cambria"/>
              <a:cs typeface="Cambria"/>
            </a:endParaRPr>
          </a:p>
          <a:p>
            <a:pPr marL="6374765">
              <a:lnSpc>
                <a:spcPct val="100000"/>
              </a:lnSpc>
            </a:pPr>
            <a:endParaRPr lang="en-US" sz="3550" spc="509" dirty="0">
              <a:latin typeface="Cambria"/>
              <a:cs typeface="Cambria"/>
            </a:endParaRPr>
          </a:p>
          <a:p>
            <a:pPr marL="6374765">
              <a:lnSpc>
                <a:spcPct val="100000"/>
              </a:lnSpc>
            </a:pPr>
            <a:endParaRPr lang="en-US" sz="3550" spc="509" dirty="0">
              <a:latin typeface="Cambria"/>
              <a:cs typeface="Cambria"/>
            </a:endParaRPr>
          </a:p>
          <a:p>
            <a:pPr marL="6374765">
              <a:lnSpc>
                <a:spcPct val="100000"/>
              </a:lnSpc>
            </a:pPr>
            <a:endParaRPr lang="en-US" sz="3550" spc="509" dirty="0">
              <a:latin typeface="Cambria"/>
              <a:cs typeface="Cambria"/>
            </a:endParaRPr>
          </a:p>
          <a:p>
            <a:pPr marL="6374765">
              <a:lnSpc>
                <a:spcPct val="100000"/>
              </a:lnSpc>
            </a:pPr>
            <a:r>
              <a:rPr sz="3550" spc="509" dirty="0">
                <a:latin typeface="Cambria"/>
                <a:cs typeface="Cambria"/>
              </a:rPr>
              <a:t>B</a:t>
            </a:r>
            <a:endParaRPr sz="355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3436" y="8014038"/>
            <a:ext cx="3632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04" dirty="0">
                <a:latin typeface="Lucida Sans Unicode"/>
                <a:cs typeface="Lucida Sans Unicode"/>
              </a:rPr>
              <a:t>A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7874" y="8181070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154615" y="0"/>
                </a:moveTo>
                <a:lnTo>
                  <a:pt x="113144" y="0"/>
                </a:lnTo>
                <a:lnTo>
                  <a:pt x="73250" y="12696"/>
                </a:lnTo>
                <a:lnTo>
                  <a:pt x="38090" y="38090"/>
                </a:lnTo>
                <a:lnTo>
                  <a:pt x="12696" y="73250"/>
                </a:lnTo>
                <a:lnTo>
                  <a:pt x="0" y="113144"/>
                </a:lnTo>
                <a:lnTo>
                  <a:pt x="0" y="154615"/>
                </a:lnTo>
                <a:lnTo>
                  <a:pt x="12696" y="194509"/>
                </a:lnTo>
                <a:lnTo>
                  <a:pt x="38090" y="229669"/>
                </a:lnTo>
                <a:lnTo>
                  <a:pt x="73250" y="255063"/>
                </a:lnTo>
                <a:lnTo>
                  <a:pt x="113144" y="267759"/>
                </a:lnTo>
                <a:lnTo>
                  <a:pt x="154615" y="267759"/>
                </a:lnTo>
                <a:lnTo>
                  <a:pt x="194508" y="255063"/>
                </a:lnTo>
                <a:lnTo>
                  <a:pt x="229668" y="229669"/>
                </a:lnTo>
                <a:lnTo>
                  <a:pt x="255061" y="194509"/>
                </a:lnTo>
                <a:lnTo>
                  <a:pt x="267758" y="154615"/>
                </a:lnTo>
                <a:lnTo>
                  <a:pt x="267758" y="113144"/>
                </a:lnTo>
                <a:lnTo>
                  <a:pt x="255061" y="73250"/>
                </a:lnTo>
                <a:lnTo>
                  <a:pt x="229668" y="38090"/>
                </a:lnTo>
                <a:lnTo>
                  <a:pt x="194508" y="12696"/>
                </a:lnTo>
                <a:lnTo>
                  <a:pt x="154615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1490" y="8285095"/>
            <a:ext cx="106870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70" dirty="0">
                <a:solidFill>
                  <a:srgbClr val="B9120A"/>
                </a:solidFill>
                <a:latin typeface="Trebuchet MS"/>
                <a:cs typeface="Trebuchet MS"/>
              </a:rPr>
              <a:t>(</a:t>
            </a:r>
            <a:r>
              <a:rPr sz="3550" spc="275" dirty="0">
                <a:solidFill>
                  <a:srgbClr val="B9120A"/>
                </a:solidFill>
                <a:latin typeface="Cambria"/>
                <a:cs typeface="Cambria"/>
              </a:rPr>
              <a:t>x,</a:t>
            </a:r>
            <a:r>
              <a:rPr sz="3550" spc="-190" dirty="0">
                <a:solidFill>
                  <a:srgbClr val="B9120A"/>
                </a:solidFill>
                <a:latin typeface="Cambria"/>
                <a:cs typeface="Cambria"/>
              </a:rPr>
              <a:t> </a:t>
            </a:r>
            <a:r>
              <a:rPr sz="3550" spc="70" dirty="0">
                <a:solidFill>
                  <a:srgbClr val="B9120A"/>
                </a:solidFill>
                <a:latin typeface="Cambria"/>
                <a:cs typeface="Cambria"/>
              </a:rPr>
              <a:t>y</a:t>
            </a:r>
            <a:r>
              <a:rPr sz="3550" spc="70" dirty="0">
                <a:solidFill>
                  <a:srgbClr val="B9120A"/>
                </a:solidFill>
                <a:latin typeface="Trebuchet MS"/>
                <a:cs typeface="Trebuchet MS"/>
              </a:rPr>
              <a:t>)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34460B-37F4-B28C-8D32-E75011DE4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922" y="3822358"/>
            <a:ext cx="572452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6527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Barycentric</a:t>
            </a:r>
            <a:r>
              <a:rPr sz="4800" spc="30" dirty="0"/>
              <a:t> </a:t>
            </a:r>
            <a:r>
              <a:rPr sz="4800" spc="15" dirty="0"/>
              <a:t>Coordinates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0400" y="1794581"/>
            <a:ext cx="8244205" cy="13868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400" spc="35" dirty="0">
                <a:latin typeface="Microsoft Sans Serif"/>
                <a:cs typeface="Microsoft Sans Serif"/>
              </a:rPr>
              <a:t>Geometric </a:t>
            </a:r>
            <a:r>
              <a:rPr sz="3400" spc="55" dirty="0">
                <a:latin typeface="Microsoft Sans Serif"/>
                <a:cs typeface="Microsoft Sans Serif"/>
              </a:rPr>
              <a:t>viewpoint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1405" dirty="0">
                <a:latin typeface="Microsoft Sans Serif"/>
                <a:cs typeface="Microsoft Sans Serif"/>
              </a:rPr>
              <a:t>—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65" dirty="0">
                <a:latin typeface="Microsoft Sans Serif"/>
                <a:cs typeface="Microsoft Sans Serif"/>
              </a:rPr>
              <a:t>proportional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114" dirty="0">
                <a:latin typeface="Microsoft Sans Serif"/>
                <a:cs typeface="Microsoft Sans Serif"/>
              </a:rPr>
              <a:t>areas</a:t>
            </a:r>
            <a:endParaRPr sz="3400" dirty="0">
              <a:latin typeface="Microsoft Sans Serif"/>
              <a:cs typeface="Microsoft Sans Serif"/>
            </a:endParaRPr>
          </a:p>
          <a:p>
            <a:pPr marL="172085" algn="ctr">
              <a:lnSpc>
                <a:spcPct val="100000"/>
              </a:lnSpc>
              <a:spcBef>
                <a:spcPts val="1210"/>
              </a:spcBef>
            </a:pPr>
            <a:r>
              <a:rPr sz="3550" spc="530" dirty="0">
                <a:latin typeface="Cambria"/>
                <a:cs typeface="Cambria"/>
              </a:rPr>
              <a:t>C</a:t>
            </a:r>
            <a:endParaRPr sz="355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8536" y="3328875"/>
            <a:ext cx="5222875" cy="5053330"/>
            <a:chOff x="1698536" y="3328875"/>
            <a:chExt cx="5222875" cy="5053330"/>
          </a:xfrm>
        </p:grpSpPr>
        <p:sp>
          <p:nvSpPr>
            <p:cNvPr id="5" name="object 5"/>
            <p:cNvSpPr/>
            <p:nvPr/>
          </p:nvSpPr>
          <p:spPr>
            <a:xfrm>
              <a:off x="1753229" y="3398418"/>
              <a:ext cx="5127625" cy="4912995"/>
            </a:xfrm>
            <a:custGeom>
              <a:avLst/>
              <a:gdLst/>
              <a:ahLst/>
              <a:cxnLst/>
              <a:rect l="l" t="t" r="r" b="b"/>
              <a:pathLst>
                <a:path w="5127625" h="4912995">
                  <a:moveTo>
                    <a:pt x="3134050" y="0"/>
                  </a:moveTo>
                  <a:lnTo>
                    <a:pt x="5127316" y="3844733"/>
                  </a:lnTo>
                  <a:lnTo>
                    <a:pt x="0" y="4912954"/>
                  </a:lnTo>
                  <a:lnTo>
                    <a:pt x="313405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4695" y="7180898"/>
              <a:ext cx="126435" cy="126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585" y="3328875"/>
              <a:ext cx="126435" cy="126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536" y="8255463"/>
              <a:ext cx="126435" cy="1264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1415" y="5939117"/>
              <a:ext cx="126436" cy="1264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01037" y="3455343"/>
              <a:ext cx="312420" cy="2571750"/>
            </a:xfrm>
            <a:custGeom>
              <a:avLst/>
              <a:gdLst/>
              <a:ahLst/>
              <a:cxnLst/>
              <a:rect l="l" t="t" r="r" b="b"/>
              <a:pathLst>
                <a:path w="312420" h="2571750">
                  <a:moveTo>
                    <a:pt x="0" y="0"/>
                  </a:moveTo>
                  <a:lnTo>
                    <a:pt x="312129" y="257142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7161" y="5980063"/>
              <a:ext cx="3436620" cy="2320290"/>
            </a:xfrm>
            <a:custGeom>
              <a:avLst/>
              <a:gdLst/>
              <a:ahLst/>
              <a:cxnLst/>
              <a:rect l="l" t="t" r="r" b="b"/>
              <a:pathLst>
                <a:path w="3436620" h="2320290">
                  <a:moveTo>
                    <a:pt x="0" y="2320253"/>
                  </a:moveTo>
                  <a:lnTo>
                    <a:pt x="34364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14434" y="6002124"/>
              <a:ext cx="1657985" cy="1245870"/>
            </a:xfrm>
            <a:custGeom>
              <a:avLst/>
              <a:gdLst/>
              <a:ahLst/>
              <a:cxnLst/>
              <a:rect l="l" t="t" r="r" b="b"/>
              <a:pathLst>
                <a:path w="1657984" h="1245870">
                  <a:moveTo>
                    <a:pt x="1657604" y="124525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53436" y="8017772"/>
            <a:ext cx="3632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04" dirty="0">
                <a:latin typeface="Lucida Sans Unicode"/>
                <a:cs typeface="Lucida Sans Unicode"/>
              </a:rPr>
              <a:t>A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2649" y="7114789"/>
            <a:ext cx="36639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509" dirty="0">
                <a:latin typeface="Cambria"/>
                <a:cs typeface="Cambria"/>
              </a:rPr>
              <a:t>B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GAMES101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614199" y="5408727"/>
            <a:ext cx="29591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630" dirty="0">
                <a:latin typeface="Trebuchet MS"/>
                <a:cs typeface="Trebuchet MS"/>
              </a:rPr>
              <a:t>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7978" y="5206259"/>
            <a:ext cx="148209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30935" algn="l"/>
              </a:tabLst>
            </a:pPr>
            <a:r>
              <a:rPr sz="3550" spc="204" dirty="0">
                <a:latin typeface="Lucida Sans Unicode"/>
                <a:cs typeface="Lucida Sans Unicode"/>
              </a:rPr>
              <a:t>A	A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5381" y="5408727"/>
            <a:ext cx="29718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805" dirty="0">
                <a:latin typeface="Calibri"/>
                <a:cs typeface="Calibri"/>
              </a:rPr>
              <a:t>B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1572" y="6445931"/>
            <a:ext cx="3632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04" dirty="0">
                <a:latin typeface="Lucida Sans Unicode"/>
                <a:cs typeface="Lucida Sans Unicode"/>
              </a:rPr>
              <a:t>A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8975" y="6648400"/>
            <a:ext cx="28384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i="1" spc="750" dirty="0">
                <a:latin typeface="Calibri"/>
                <a:cs typeface="Calibri"/>
              </a:rPr>
              <a:t>C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8D07A1F-630A-C2EB-D419-F02B12774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217" y="3408998"/>
            <a:ext cx="446722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6527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Barycentric</a:t>
            </a:r>
            <a:r>
              <a:rPr sz="4800" spc="30" dirty="0"/>
              <a:t> </a:t>
            </a:r>
            <a:r>
              <a:rPr sz="4800" spc="15" dirty="0"/>
              <a:t>Coordinates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0400" y="1943100"/>
            <a:ext cx="963612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75" dirty="0">
                <a:latin typeface="Microsoft Sans Serif"/>
                <a:cs typeface="Microsoft Sans Serif"/>
              </a:rPr>
              <a:t>What’s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the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5" dirty="0">
                <a:latin typeface="Microsoft Sans Serif"/>
                <a:cs typeface="Microsoft Sans Serif"/>
              </a:rPr>
              <a:t>barycentric</a:t>
            </a:r>
            <a:r>
              <a:rPr sz="3400" spc="40" dirty="0">
                <a:latin typeface="Microsoft Sans Serif"/>
                <a:cs typeface="Microsoft Sans Serif"/>
              </a:rPr>
              <a:t> coordinate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90" dirty="0">
                <a:latin typeface="Microsoft Sans Serif"/>
                <a:cs typeface="Microsoft Sans Serif"/>
              </a:rPr>
              <a:t>of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60" dirty="0">
                <a:latin typeface="Microsoft Sans Serif"/>
                <a:cs typeface="Microsoft Sans Serif"/>
              </a:rPr>
              <a:t>the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centroid?</a:t>
            </a:r>
            <a:endParaRPr sz="3400">
              <a:latin typeface="Microsoft Sans Serif"/>
              <a:cs typeface="Microsoft Sans Serif"/>
            </a:endParaRPr>
          </a:p>
          <a:p>
            <a:pPr marR="1242060" algn="ctr">
              <a:lnSpc>
                <a:spcPct val="100000"/>
              </a:lnSpc>
              <a:spcBef>
                <a:spcPts val="2675"/>
              </a:spcBef>
            </a:pPr>
            <a:r>
              <a:rPr sz="3550" spc="530" dirty="0">
                <a:latin typeface="Cambria"/>
                <a:cs typeface="Cambria"/>
              </a:rPr>
              <a:t>C</a:t>
            </a:r>
            <a:endParaRPr sz="355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3383" y="3514940"/>
            <a:ext cx="5222875" cy="5053330"/>
            <a:chOff x="1683383" y="3514940"/>
            <a:chExt cx="5222875" cy="5053330"/>
          </a:xfrm>
        </p:grpSpPr>
        <p:sp>
          <p:nvSpPr>
            <p:cNvPr id="5" name="object 5"/>
            <p:cNvSpPr/>
            <p:nvPr/>
          </p:nvSpPr>
          <p:spPr>
            <a:xfrm>
              <a:off x="1738076" y="3584484"/>
              <a:ext cx="5127625" cy="4912995"/>
            </a:xfrm>
            <a:custGeom>
              <a:avLst/>
              <a:gdLst/>
              <a:ahLst/>
              <a:cxnLst/>
              <a:rect l="l" t="t" r="r" b="b"/>
              <a:pathLst>
                <a:path w="5127625" h="4912995">
                  <a:moveTo>
                    <a:pt x="3134050" y="0"/>
                  </a:moveTo>
                  <a:lnTo>
                    <a:pt x="5127316" y="3844733"/>
                  </a:lnTo>
                  <a:lnTo>
                    <a:pt x="0" y="4912954"/>
                  </a:lnTo>
                  <a:lnTo>
                    <a:pt x="313405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9542" y="7366963"/>
              <a:ext cx="126435" cy="126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3383" y="8441528"/>
              <a:ext cx="126435" cy="1264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432" y="3514940"/>
              <a:ext cx="126436" cy="1264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21708" y="6077020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154615" y="0"/>
                  </a:moveTo>
                  <a:lnTo>
                    <a:pt x="113144" y="0"/>
                  </a:lnTo>
                  <a:lnTo>
                    <a:pt x="73250" y="12696"/>
                  </a:lnTo>
                  <a:lnTo>
                    <a:pt x="38090" y="38089"/>
                  </a:lnTo>
                  <a:lnTo>
                    <a:pt x="12696" y="73249"/>
                  </a:lnTo>
                  <a:lnTo>
                    <a:pt x="0" y="113143"/>
                  </a:lnTo>
                  <a:lnTo>
                    <a:pt x="0" y="154614"/>
                  </a:lnTo>
                  <a:lnTo>
                    <a:pt x="12696" y="194508"/>
                  </a:lnTo>
                  <a:lnTo>
                    <a:pt x="38090" y="229668"/>
                  </a:lnTo>
                  <a:lnTo>
                    <a:pt x="73250" y="255062"/>
                  </a:lnTo>
                  <a:lnTo>
                    <a:pt x="113144" y="267759"/>
                  </a:lnTo>
                  <a:lnTo>
                    <a:pt x="154615" y="267759"/>
                  </a:lnTo>
                  <a:lnTo>
                    <a:pt x="194509" y="255062"/>
                  </a:lnTo>
                  <a:lnTo>
                    <a:pt x="229669" y="229668"/>
                  </a:lnTo>
                  <a:lnTo>
                    <a:pt x="255062" y="194508"/>
                  </a:lnTo>
                  <a:lnTo>
                    <a:pt x="267759" y="154614"/>
                  </a:lnTo>
                  <a:lnTo>
                    <a:pt x="267759" y="113143"/>
                  </a:lnTo>
                  <a:lnTo>
                    <a:pt x="255062" y="73249"/>
                  </a:lnTo>
                  <a:lnTo>
                    <a:pt x="229669" y="38089"/>
                  </a:lnTo>
                  <a:lnTo>
                    <a:pt x="194509" y="12696"/>
                  </a:lnTo>
                  <a:lnTo>
                    <a:pt x="154615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8284" y="8203827"/>
            <a:ext cx="36322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204" dirty="0">
                <a:latin typeface="Lucida Sans Unicode"/>
                <a:cs typeface="Lucida Sans Unicode"/>
              </a:rPr>
              <a:t>A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6296" y="5136229"/>
            <a:ext cx="8094980" cy="3030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63465">
              <a:lnSpc>
                <a:spcPts val="1970"/>
              </a:lnSpc>
              <a:tabLst>
                <a:tab pos="6113145" algn="l"/>
                <a:tab pos="7388859" algn="l"/>
              </a:tabLst>
            </a:pPr>
            <a:endParaRPr sz="2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3550" spc="70" dirty="0">
                <a:solidFill>
                  <a:srgbClr val="B9120A"/>
                </a:solidFill>
                <a:latin typeface="Trebuchet MS"/>
                <a:cs typeface="Trebuchet MS"/>
              </a:rPr>
              <a:t>(</a:t>
            </a:r>
            <a:r>
              <a:rPr sz="3550" spc="275" dirty="0">
                <a:solidFill>
                  <a:srgbClr val="B9120A"/>
                </a:solidFill>
                <a:latin typeface="Cambria"/>
                <a:cs typeface="Cambria"/>
              </a:rPr>
              <a:t>x,</a:t>
            </a:r>
            <a:r>
              <a:rPr sz="3550" spc="-190" dirty="0">
                <a:solidFill>
                  <a:srgbClr val="B9120A"/>
                </a:solidFill>
                <a:latin typeface="Cambria"/>
                <a:cs typeface="Cambria"/>
              </a:rPr>
              <a:t> </a:t>
            </a:r>
            <a:r>
              <a:rPr sz="3550" spc="70" dirty="0">
                <a:solidFill>
                  <a:srgbClr val="B9120A"/>
                </a:solidFill>
                <a:latin typeface="Cambria"/>
                <a:cs typeface="Cambria"/>
              </a:rPr>
              <a:t>y</a:t>
            </a:r>
            <a:r>
              <a:rPr sz="3550" spc="70" dirty="0">
                <a:solidFill>
                  <a:srgbClr val="B9120A"/>
                </a:solidFill>
                <a:latin typeface="Trebuchet MS"/>
                <a:cs typeface="Trebuchet MS"/>
              </a:rPr>
              <a:t>)</a:t>
            </a:r>
            <a:endParaRPr sz="3550" dirty="0">
              <a:latin typeface="Trebuchet MS"/>
              <a:cs typeface="Trebuchet MS"/>
            </a:endParaRPr>
          </a:p>
          <a:p>
            <a:pPr marR="2298065" algn="ctr">
              <a:lnSpc>
                <a:spcPct val="100000"/>
              </a:lnSpc>
              <a:spcBef>
                <a:spcPts val="1310"/>
              </a:spcBef>
            </a:pPr>
            <a:endParaRPr lang="en-US" sz="3550" spc="509" dirty="0">
              <a:latin typeface="Cambria"/>
              <a:cs typeface="Cambria"/>
            </a:endParaRPr>
          </a:p>
          <a:p>
            <a:pPr marR="2298065" algn="ctr">
              <a:lnSpc>
                <a:spcPct val="100000"/>
              </a:lnSpc>
              <a:spcBef>
                <a:spcPts val="1310"/>
              </a:spcBef>
            </a:pPr>
            <a:r>
              <a:rPr sz="3550" spc="509" dirty="0">
                <a:latin typeface="Cambria"/>
                <a:cs typeface="Cambria"/>
              </a:rPr>
              <a:t>B</a:t>
            </a:r>
            <a:endParaRPr sz="355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695A18-F2A7-6411-58EB-A93C4A531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694" y="4457770"/>
            <a:ext cx="5734050" cy="161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881</Words>
  <Application>Microsoft Office PowerPoint</Application>
  <PresentationFormat>Custom</PresentationFormat>
  <Paragraphs>244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MT</vt:lpstr>
      <vt:lpstr>Microsoft JhengHei UI</vt:lpstr>
      <vt:lpstr>Arial</vt:lpstr>
      <vt:lpstr>Calibri</vt:lpstr>
      <vt:lpstr>Cambria</vt:lpstr>
      <vt:lpstr>Lucida Sans Unicode</vt:lpstr>
      <vt:lpstr>Microsoft Sans Serif</vt:lpstr>
      <vt:lpstr>Times New Roman</vt:lpstr>
      <vt:lpstr>Trebuchet MS</vt:lpstr>
      <vt:lpstr>Office Theme</vt:lpstr>
      <vt:lpstr>PowerPoint Presentation</vt:lpstr>
      <vt:lpstr>Last Lectures</vt:lpstr>
      <vt:lpstr>Today</vt:lpstr>
      <vt:lpstr>PowerPoint Presentation</vt:lpstr>
      <vt:lpstr>Interpolation Across Triangles</vt:lpstr>
      <vt:lpstr>Barycentric Coordinates</vt:lpstr>
      <vt:lpstr>Barycentric Coordinates</vt:lpstr>
      <vt:lpstr>Barycentric Coordinates</vt:lpstr>
      <vt:lpstr>Barycentric Coordinates</vt:lpstr>
      <vt:lpstr>Barycentric Coordinates: Formulas</vt:lpstr>
      <vt:lpstr>Using Barycentric Coordinates</vt:lpstr>
      <vt:lpstr>Applying Textures</vt:lpstr>
      <vt:lpstr>Simple Texture Mapping: Diffuse Color</vt:lpstr>
      <vt:lpstr>Texture Magnification (What if the texture is too small?)</vt:lpstr>
      <vt:lpstr>Texture Magnification - Easy Case</vt:lpstr>
      <vt:lpstr>Bilinear Interpolation</vt:lpstr>
      <vt:lpstr>Bilinear Interpolation</vt:lpstr>
      <vt:lpstr>Bilinear Interpolation</vt:lpstr>
      <vt:lpstr>Bilinear Interpolation</vt:lpstr>
      <vt:lpstr>Bilinear Interpolation</vt:lpstr>
      <vt:lpstr>Bilinear Interpolation</vt:lpstr>
      <vt:lpstr>Texture Magnification - Easy Case</vt:lpstr>
      <vt:lpstr>Texture Magnification (hard case) (What if the texture is too large?)</vt:lpstr>
      <vt:lpstr>Point Sampling Textures — Problem</vt:lpstr>
      <vt:lpstr>Screen Pixel “Footprint” in Texture</vt:lpstr>
      <vt:lpstr>Will Supersampling Do Antialiasing?</vt:lpstr>
      <vt:lpstr>Antialiasing — Supersampling？</vt:lpstr>
      <vt:lpstr>Point Query vs. (Avg.) Range Query</vt:lpstr>
      <vt:lpstr>Different Pixels -&gt; Different-Sized Footprints</vt:lpstr>
      <vt:lpstr>Mipmap Allowing (fast, approx., square) range queries</vt:lpstr>
      <vt:lpstr>Mipmap (L. Williams 83)</vt:lpstr>
      <vt:lpstr>Mipmap (L. Williams 83)</vt:lpstr>
      <vt:lpstr>Computing Mipmap Level D</vt:lpstr>
      <vt:lpstr>Computing Mipmap Level D</vt:lpstr>
      <vt:lpstr>Computing Mipmap Level D</vt:lpstr>
      <vt:lpstr>Visualization of Mipmap Level</vt:lpstr>
      <vt:lpstr>Trilinear Interpolation</vt:lpstr>
      <vt:lpstr>Visualization of Mipmap Level</vt:lpstr>
      <vt:lpstr>Mipmap Limitations</vt:lpstr>
      <vt:lpstr>Mipmap Limitations</vt:lpstr>
      <vt:lpstr>Mipmap Limitations</vt:lpstr>
      <vt:lpstr>Anisotropic Filtering</vt:lpstr>
      <vt:lpstr>Irregular Pixel Footprint in Texture</vt:lpstr>
      <vt:lpstr>Anisotropic Filtering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GAMES101_Lecture_09</dc:title>
  <cp:lastModifiedBy>Jin, Aobo</cp:lastModifiedBy>
  <cp:revision>9</cp:revision>
  <dcterms:created xsi:type="dcterms:W3CDTF">2023-03-07T19:33:35Z</dcterms:created>
  <dcterms:modified xsi:type="dcterms:W3CDTF">2023-03-07T19:45:13Z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2020-03-10T00:00:00Z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2023-03-07T00:00:00Z</vt:filetime>
  </property>
</Properties>
</file>