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76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18A8A-6D65-42EF-A707-C864631DD72C}" type="datetimeFigureOut">
              <a:rPr lang="zh-TW" altLang="en-US" smtClean="0"/>
              <a:t>11/21/2024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A71ED-925A-47C3-81D9-8DE1CD225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95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CE2C7-CD96-A0F4-1B3B-F4E4CF7AB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9879892-CBE8-6A64-555E-3F20E73B9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353C05A-1DF6-A91E-8F09-307EB6E04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02F555-ABC9-5777-103F-6EB645064E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E4319E-F6D3-4B0B-A6D6-C6375FB90E24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133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32174-888F-440C-9143-1F1DFB64F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645" y="1806033"/>
            <a:ext cx="8799320" cy="184753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5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2EF876-0946-46B9-87B2-3199214A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©2024 Tong </a:t>
            </a:r>
            <a:r>
              <a:rPr lang="en-US" altLang="zh-TW" dirty="0" err="1"/>
              <a:t>Hsing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279008-1B12-4A1F-8DC4-B305832C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D7CDC0-50DE-498F-80DB-1A3B4BE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C4388B75-AF63-4DCA-847B-284ADD927C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7645" y="4715042"/>
            <a:ext cx="8798594" cy="708025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aseline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800"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B5AE84F3-8F44-4934-9FCF-C577317BBD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37645" y="3777242"/>
            <a:ext cx="8798594" cy="786050"/>
          </a:xfr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24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BAD10-073C-4CED-A745-47505537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37CCC4-02B6-4E4D-9F14-E800A703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©2024 Tong </a:t>
            </a:r>
            <a:r>
              <a:rPr lang="en-US" altLang="zh-TW" dirty="0" err="1"/>
              <a:t>Hsing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903F07-A5BB-4A88-ADEA-59B29F87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E9DB57-15FE-4FB6-8D8F-6C6EDEFB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198EE10-893F-46D5-B58B-34DA1CAEF4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2521" y="1254114"/>
            <a:ext cx="10603153" cy="489885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 u="none"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indent="-457200">
              <a:buFont typeface="+mj-lt"/>
              <a:buAutoNum type="arabicPeriod"/>
              <a:defRPr sz="3200" baseline="0">
                <a:latin typeface="Calibri" panose="020F0502020204030204" pitchFamily="34" charset="0"/>
              </a:defRPr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1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056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BAD10-073C-4CED-A745-47505537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37CCC4-02B6-4E4D-9F14-E800A703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©2024 Tong </a:t>
            </a:r>
            <a:r>
              <a:rPr lang="en-US" altLang="zh-TW" dirty="0" err="1"/>
              <a:t>Hsing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903F07-A5BB-4A88-ADEA-59B29F87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E9DB57-15FE-4FB6-8D8F-6C6EDEFB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2583C997-227C-49A2-B0A8-16CE091815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109" y="1208880"/>
            <a:ext cx="10628565" cy="4961183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Ø"/>
              <a:defRPr baseline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914400" indent="-457200">
              <a:buFont typeface="Arial" panose="020B0604020202020204" pitchFamily="34" charset="0"/>
              <a:buChar char="•"/>
              <a:defRPr baseline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371600" indent="-457200">
              <a:buFont typeface="Wingdings" panose="05000000000000000000" pitchFamily="2" charset="2"/>
              <a:buChar char="ü"/>
              <a:defRPr baseline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003F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0205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439664-F329-428D-8734-CBAE1FED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©2024 Tong </a:t>
            </a:r>
            <a:r>
              <a:rPr lang="en-US" altLang="zh-TW" dirty="0" err="1"/>
              <a:t>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C497D1-AA85-4A3B-B1B7-47552442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ADEA6A-8ADE-43ED-8839-CB99EE9D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10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F0879-CB1B-4749-8429-2EBB552B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039966-F47E-481B-93AA-BA485FBC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©2024 Tong </a:t>
            </a:r>
            <a:r>
              <a:rPr lang="en-US" altLang="zh-TW" dirty="0" err="1"/>
              <a:t>Hsing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3189ED-5566-41FC-BCEB-685FDA89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A977E1-2625-4E31-A8E3-CB1FA29D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56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&amp;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439664-F329-428D-8734-CBAE1FED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©2024 Tong </a:t>
            </a:r>
            <a:r>
              <a:rPr lang="en-US" altLang="zh-TW" dirty="0" err="1"/>
              <a:t>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C497D1-AA85-4A3B-B1B7-47552442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ADEA6A-8ADE-43ED-8839-CB99EE9D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C5CC44E-276E-49F6-97C0-22771F8144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3406" y="2585913"/>
            <a:ext cx="870293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5000"/>
              </a:spcBef>
            </a:pPr>
            <a:r>
              <a:rPr lang="en-US" altLang="zh-TW" sz="8000" spc="-50" baseline="0" dirty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0347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439664-F329-428D-8734-CBAE1FED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©2024 Tong </a:t>
            </a:r>
            <a:r>
              <a:rPr lang="en-US" altLang="zh-TW" dirty="0" err="1"/>
              <a:t>Hsing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C497D1-AA85-4A3B-B1B7-47552442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TONG HSING CONFIDENTIAL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ADEA6A-8ADE-43ED-8839-CB99EE9D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665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40004" y="908720"/>
            <a:ext cx="111120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2000" b="0" i="0" spc="100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  <a:lvl2pPr marL="609555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/>
              <a:t>Click and enter text.</a:t>
            </a:r>
            <a:endParaRPr kumimoji="1" lang="ja-JP" altLang="en-US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45705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3783B8-5E65-49CB-8093-9669E851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10" y="265456"/>
            <a:ext cx="10628565" cy="589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E3AB03-3017-43D5-A882-F66E4200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110" y="1253330"/>
            <a:ext cx="10628564" cy="489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8A00B1-E34E-4038-A014-C2DA12BD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809" y="64845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</a:rPr>
              <a:t>©2024 Tong </a:t>
            </a:r>
            <a:r>
              <a:rPr lang="en-US" altLang="zh-TW" dirty="0" err="1">
                <a:solidFill>
                  <a:schemeClr val="bg1"/>
                </a:solidFill>
              </a:rPr>
              <a:t>Hsing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E38336-0CC9-4408-B9D6-FB6864C35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454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altLang="zh-TW" sz="120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en-US" dirty="0"/>
              <a:t>TONG HSING CONFIDENTIAL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52BC01-1F96-47EE-9709-C622A90B7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5578" y="64845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P</a:t>
            </a:r>
            <a:fld id="{1BB26194-F2CA-4C1B-AA05-19E9019FDD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039D68-18D2-CA75-46F8-43B93C92485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3747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TW" altLang="en-US" sz="1000">
                <a:solidFill>
                  <a:srgbClr val="ADAD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C-TH Confidential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1B4F3F-51C9-53D7-D67C-E81C4604AF0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298113" y="6642100"/>
            <a:ext cx="18589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TW" altLang="en-US" sz="1000">
                <a:solidFill>
                  <a:srgbClr val="ADAD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Labeler:{ yvonne.hsiao@theil.com }</a:t>
            </a:r>
          </a:p>
        </p:txBody>
      </p:sp>
    </p:spTree>
    <p:extLst>
      <p:ext uri="{BB962C8B-B14F-4D97-AF65-F5344CB8AC3E}">
        <p14:creationId xmlns:p14="http://schemas.microsoft.com/office/powerpoint/2010/main" val="5482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5" r:id="rId4"/>
    <p:sldLayoutId id="2147483654" r:id="rId5"/>
    <p:sldLayoutId id="2147483661" r:id="rId6"/>
    <p:sldLayoutId id="2147483662" r:id="rId7"/>
    <p:sldLayoutId id="2147483663" r:id="rId8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zh-TW" altLang="en-US" sz="4500" kern="1200" spc="-50" baseline="0" dirty="0">
          <a:solidFill>
            <a:srgbClr val="003F7C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800" kern="1200" baseline="0">
          <a:solidFill>
            <a:srgbClr val="003F7C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914400" indent="-4572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3F7C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371600" indent="-4572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2000" kern="1200" baseline="0">
          <a:solidFill>
            <a:srgbClr val="003F7C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9A648-0BCD-1955-E469-2EE83D9E0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881C37-7E94-17FF-20E1-1243437498DD}"/>
              </a:ext>
            </a:extLst>
          </p:cNvPr>
          <p:cNvSpPr/>
          <p:nvPr/>
        </p:nvSpPr>
        <p:spPr>
          <a:xfrm>
            <a:off x="37223" y="193404"/>
            <a:ext cx="4491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zh-TW" altLang="en-US" sz="2400" spc="-1" dirty="0">
                <a:solidFill>
                  <a:srgbClr val="FFFFFF"/>
                </a:solidFill>
                <a:latin typeface="微軟正黑體"/>
                <a:ea typeface="微軟正黑體"/>
              </a:rPr>
              <a:t>調整後的專案工作事項進度說明</a:t>
            </a:r>
            <a:endParaRPr lang="en-US" altLang="zh-TW" sz="2400" spc="-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407FD1D-BEC3-B3FB-8316-3F187BAD39A0}"/>
              </a:ext>
            </a:extLst>
          </p:cNvPr>
          <p:cNvSpPr/>
          <p:nvPr/>
        </p:nvSpPr>
        <p:spPr>
          <a:xfrm>
            <a:off x="333055" y="877711"/>
            <a:ext cx="11604945" cy="5402909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EFAB76B-380D-2375-8CD4-9E5F03ECC429}"/>
              </a:ext>
            </a:extLst>
          </p:cNvPr>
          <p:cNvSpPr txBox="1">
            <a:spLocks/>
          </p:cNvSpPr>
          <p:nvPr/>
        </p:nvSpPr>
        <p:spPr>
          <a:xfrm>
            <a:off x="517525" y="144982"/>
            <a:ext cx="8758450" cy="5891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TW" altLang="en-US" sz="4500" kern="1200" spc="-50" baseline="0" dirty="0">
                <a:solidFill>
                  <a:srgbClr val="003F7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sz="4400" b="1" dirty="0">
                <a:solidFill>
                  <a:srgbClr val="0066FF"/>
                </a:solidFill>
                <a:latin typeface="+mn-lt"/>
              </a:rPr>
              <a:t>BPM Future Action Items-MM</a:t>
            </a:r>
            <a:endParaRPr lang="en-US" altLang="en-US" sz="4400" b="1" dirty="0">
              <a:solidFill>
                <a:srgbClr val="0066FF"/>
              </a:solidFill>
              <a:latin typeface="+mn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EFDA0BF-4DF3-71BF-6578-CC51C834D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15791"/>
              </p:ext>
            </p:extLst>
          </p:nvPr>
        </p:nvGraphicFramePr>
        <p:xfrm>
          <a:off x="440293" y="1828012"/>
          <a:ext cx="11153821" cy="201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64">
                  <a:extLst>
                    <a:ext uri="{9D8B030D-6E8A-4147-A177-3AD203B41FA5}">
                      <a16:colId xmlns:a16="http://schemas.microsoft.com/office/drawing/2014/main" val="76919257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514970203"/>
                    </a:ext>
                  </a:extLst>
                </a:gridCol>
                <a:gridCol w="1595372">
                  <a:extLst>
                    <a:ext uri="{9D8B030D-6E8A-4147-A177-3AD203B41FA5}">
                      <a16:colId xmlns:a16="http://schemas.microsoft.com/office/drawing/2014/main" val="1495034032"/>
                    </a:ext>
                  </a:extLst>
                </a:gridCol>
                <a:gridCol w="1361627">
                  <a:extLst>
                    <a:ext uri="{9D8B030D-6E8A-4147-A177-3AD203B41FA5}">
                      <a16:colId xmlns:a16="http://schemas.microsoft.com/office/drawing/2014/main" val="1063668225"/>
                    </a:ext>
                  </a:extLst>
                </a:gridCol>
                <a:gridCol w="949176">
                  <a:extLst>
                    <a:ext uri="{9D8B030D-6E8A-4147-A177-3AD203B41FA5}">
                      <a16:colId xmlns:a16="http://schemas.microsoft.com/office/drawing/2014/main" val="2492199550"/>
                    </a:ext>
                  </a:extLst>
                </a:gridCol>
                <a:gridCol w="2902998">
                  <a:extLst>
                    <a:ext uri="{9D8B030D-6E8A-4147-A177-3AD203B41FA5}">
                      <a16:colId xmlns:a16="http://schemas.microsoft.com/office/drawing/2014/main" val="4028669049"/>
                    </a:ext>
                  </a:extLst>
                </a:gridCol>
                <a:gridCol w="1464815">
                  <a:extLst>
                    <a:ext uri="{9D8B030D-6E8A-4147-A177-3AD203B41FA5}">
                      <a16:colId xmlns:a16="http://schemas.microsoft.com/office/drawing/2014/main" val="875692856"/>
                    </a:ext>
                  </a:extLst>
                </a:gridCol>
                <a:gridCol w="1508378">
                  <a:extLst>
                    <a:ext uri="{9D8B030D-6E8A-4147-A177-3AD203B41FA5}">
                      <a16:colId xmlns:a16="http://schemas.microsoft.com/office/drawing/2014/main" val="1235797293"/>
                    </a:ext>
                  </a:extLst>
                </a:gridCol>
              </a:tblGrid>
              <a:tr h="41434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資訊部門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優先程度</a:t>
                      </a:r>
                      <a:endParaRPr lang="zh-TW" altLang="en-US" sz="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需求說明</a:t>
                      </a:r>
                      <a:endParaRPr lang="zh-TW" altLang="en-US" sz="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短期措施</a:t>
                      </a:r>
                      <a:endParaRPr lang="zh-TW" altLang="en-US" sz="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風險評估</a:t>
                      </a:r>
                      <a:endParaRPr lang="zh-TW" altLang="en-US" sz="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效益評估 </a:t>
                      </a:r>
                      <a:endParaRPr lang="en-US" altLang="zh-TW" sz="8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單位成本 </a:t>
                      </a:r>
                      <a:r>
                        <a:rPr lang="en-US" altLang="zh-TW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DL_NTD 400</a:t>
                      </a:r>
                      <a:r>
                        <a:rPr lang="zh-TW" altLang="en-US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hrs</a:t>
                      </a:r>
                      <a:r>
                        <a:rPr lang="zh-TW" altLang="en-US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IDL</a:t>
                      </a:r>
                      <a:r>
                        <a:rPr lang="zh-TW" altLang="en-US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_NTD 300 / hrs</a:t>
                      </a:r>
                      <a:r>
                        <a:rPr lang="zh-TW" altLang="en-US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endParaRPr lang="zh-TW" altLang="en-US" sz="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ITC</a:t>
                      </a:r>
                      <a:r>
                        <a:rPr lang="zh-TW" altLang="en-US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建議</a:t>
                      </a:r>
                      <a:endParaRPr lang="en-US" altLang="zh-TW" sz="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單號</a:t>
                      </a:r>
                      <a:endParaRPr lang="en-US" altLang="zh-TW" sz="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28637"/>
                  </a:ext>
                </a:extLst>
              </a:tr>
              <a:tr h="339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BPM</a:t>
                      </a:r>
                      <a:endParaRPr lang="zh-TW" altLang="en-US" sz="8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u="sng" dirty="0">
                          <a:highlight>
                            <a:srgbClr val="FFC0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zh-TW" altLang="en-US" sz="900" b="1" u="sng" dirty="0">
                          <a:highlight>
                            <a:srgbClr val="FFC0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</a:t>
                      </a:r>
                      <a:r>
                        <a:rPr lang="en-US" altLang="zh-TW" sz="900" b="1" u="sng" dirty="0">
                          <a:highlight>
                            <a:srgbClr val="FFC0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br>
                        <a:rPr lang="en-US" altLang="zh-TW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en-US" altLang="zh-TW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[</a:t>
                      </a:r>
                      <a:r>
                        <a:rPr lang="zh-TW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採購</a:t>
                      </a:r>
                      <a:r>
                        <a:rPr lang="en-US" altLang="zh-TW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BPM PCR] </a:t>
                      </a:r>
                      <a:r>
                        <a:rPr lang="zh-TW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採購單簽核</a:t>
                      </a:r>
                      <a:r>
                        <a:rPr lang="en-US" altLang="zh-TW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異動原因改為下拉式選項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目前這個欄位因</a:t>
                      </a:r>
                      <a:r>
                        <a:rPr lang="en-US" altLang="zh-TW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SAP</a:t>
                      </a:r>
                      <a:r>
                        <a:rPr lang="zh-TW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沒有資訊帶入故呈現空白，導入</a:t>
                      </a:r>
                      <a:r>
                        <a:rPr lang="en-US" altLang="zh-TW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SAP</a:t>
                      </a:r>
                      <a:r>
                        <a:rPr lang="zh-TW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的使用方式是由</a:t>
                      </a:r>
                      <a:r>
                        <a:rPr lang="en-US" altLang="zh-TW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TP ERP</a:t>
                      </a:r>
                      <a:r>
                        <a:rPr lang="zh-TW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採購單內選異動原因後帶入表單。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改下拉式選項，讓採購送簽時選填，必填時機：版次為</a:t>
                      </a:r>
                      <a:r>
                        <a:rPr lang="en-US" altLang="zh-TW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01(</a:t>
                      </a:r>
                      <a:r>
                        <a:rPr lang="zh-TW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含</a:t>
                      </a:r>
                      <a:r>
                        <a:rPr lang="en-US" altLang="zh-TW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以上</a:t>
                      </a:r>
                      <a:r>
                        <a:rPr lang="en-US" altLang="zh-TW" sz="900" b="0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900" b="0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9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主管打電話問經辦採購</a:t>
                      </a:r>
                      <a:endParaRPr lang="en-US" altLang="zh-TW" sz="9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TW" altLang="en-US" sz="9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採購人員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課級主管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部級主管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處級主管共四人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每月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  <a:r>
                        <a:rPr lang="zh-TW" altLang="en-US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件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每件花費時間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3min+(10min*4</a:t>
                      </a:r>
                      <a:r>
                        <a:rPr lang="zh-TW" altLang="en-US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)=43min=0.72hr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34*0.72(</a:t>
                      </a:r>
                      <a:r>
                        <a:rPr lang="en-US" altLang="zh-TW" sz="9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hr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)*$300(</a:t>
                      </a:r>
                      <a:r>
                        <a:rPr lang="zh-TW" altLang="en-US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每小時工時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)=$7,344/</a:t>
                      </a:r>
                      <a:r>
                        <a:rPr lang="zh-TW" altLang="en-US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en-US" altLang="zh-TW" sz="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9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$7,344 * 12</a:t>
                      </a:r>
                      <a:r>
                        <a:rPr lang="zh-TW" altLang="en-US" sz="9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 </a:t>
                      </a:r>
                      <a:r>
                        <a:rPr lang="en-US" altLang="zh-TW" sz="9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</a:t>
                      </a:r>
                      <a:r>
                        <a:rPr lang="zh-TW" altLang="en-US" sz="9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$88,128</a:t>
                      </a:r>
                      <a:endParaRPr lang="zh-TW" altLang="en-US" sz="9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tabLst/>
                        <a:defRPr/>
                      </a:pPr>
                      <a:r>
                        <a:rPr lang="en-US" altLang="zh-TW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</a:t>
                      </a:r>
                      <a:r>
                        <a:rPr lang="zh-TW" altLang="en-US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負責人</a:t>
                      </a:r>
                      <a:r>
                        <a:rPr lang="en-US" altLang="zh-TW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9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謝章聖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TW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AF2024800006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highlight>
                            <a:srgbClr val="FFC0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[</a:t>
                      </a:r>
                      <a:r>
                        <a:rPr lang="zh-TW" altLang="en-US" sz="900" b="1" kern="1200" dirty="0">
                          <a:solidFill>
                            <a:schemeClr val="tx1"/>
                          </a:solidFill>
                          <a:highlight>
                            <a:srgbClr val="FFC0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採購訂單簽核表</a:t>
                      </a:r>
                      <a:r>
                        <a:rPr lang="en-US" altLang="zh-TW" sz="900" b="1" kern="1200" dirty="0">
                          <a:solidFill>
                            <a:schemeClr val="tx1"/>
                          </a:solidFill>
                          <a:highlight>
                            <a:srgbClr val="FFC0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]</a:t>
                      </a:r>
                      <a:br>
                        <a:rPr lang="en-US" altLang="zh-TW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TW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採購部</a:t>
                      </a:r>
                      <a:r>
                        <a:rPr lang="en-US" altLang="zh-TW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TW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採購二課</a:t>
                      </a:r>
                      <a:endParaRPr lang="en-US" altLang="zh-TW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TW" altLang="en-US" sz="9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李秀娟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37950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1C1A73B-7943-8E9A-F36E-0AA329D6B668}"/>
              </a:ext>
            </a:extLst>
          </p:cNvPr>
          <p:cNvSpPr/>
          <p:nvPr/>
        </p:nvSpPr>
        <p:spPr>
          <a:xfrm>
            <a:off x="517525" y="936909"/>
            <a:ext cx="4259555" cy="900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CIT (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營運支援組織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TW" sz="12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HCM</a:t>
            </a:r>
          </a:p>
          <a:p>
            <a:pPr marL="171450" indent="-171450">
              <a:buFontTx/>
              <a:buChar char="-"/>
            </a:pPr>
            <a:r>
              <a:rPr lang="en-US" altLang="zh-TW" sz="12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</a:t>
            </a:r>
          </a:p>
          <a:p>
            <a:pPr marL="171450" indent="-171450">
              <a:buFontTx/>
              <a:buChar char="-"/>
            </a:pPr>
            <a:r>
              <a:rPr lang="en-US" altLang="zh-TW" sz="1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MM_</a:t>
            </a:r>
            <a:r>
              <a:rPr lang="zh-TW" altLang="en-US" sz="1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採購</a:t>
            </a:r>
            <a:endParaRPr lang="en-US" altLang="zh-TW" sz="1200" b="1" dirty="0">
              <a:solidFill>
                <a:srgbClr val="0000FF"/>
              </a:solidFill>
              <a:highlight>
                <a:srgbClr val="FFC0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Tx/>
              <a:buChar char="-"/>
            </a:pPr>
            <a:endParaRPr lang="en-US" altLang="zh-TW" sz="1200" b="1" dirty="0">
              <a:solidFill>
                <a:srgbClr val="0000FF"/>
              </a:solidFill>
              <a:highlight>
                <a:srgbClr val="FFC0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8257268"/>
      </p:ext>
    </p:extLst>
  </p:cSld>
  <p:clrMapOvr>
    <a:masterClrMapping/>
  </p:clrMapOvr>
</p:sld>
</file>

<file path=ppt/theme/theme1.xml><?xml version="1.0" encoding="utf-8"?>
<a:theme xmlns:a="http://schemas.openxmlformats.org/drawingml/2006/main" name="2024_TH簡報樣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daf7f72-99af-42e6-a6a5-1768b456778c}" enabled="1" method="Privileged" siteId="{bfaccad2-83f0-478b-a178-9e40a4734846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20912</TotalTime>
  <Words>223</Words>
  <Application>Microsoft Office PowerPoint</Application>
  <PresentationFormat>寬螢幕</PresentationFormat>
  <Paragraphs>32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HGPGothicE</vt:lpstr>
      <vt:lpstr>微軟正黑體</vt:lpstr>
      <vt:lpstr>Arial</vt:lpstr>
      <vt:lpstr>Calibri</vt:lpstr>
      <vt:lpstr>Calibri</vt:lpstr>
      <vt:lpstr>Times New Roman</vt:lpstr>
      <vt:lpstr>Wingdings</vt:lpstr>
      <vt:lpstr>2024_TH簡報樣版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Cathy Pan(潘怡鳳)</dc:creator>
  <cp:lastModifiedBy>Johnson Hsieh(謝章聖)</cp:lastModifiedBy>
  <cp:revision>1160</cp:revision>
  <dcterms:created xsi:type="dcterms:W3CDTF">2022-10-13T11:06:03Z</dcterms:created>
  <dcterms:modified xsi:type="dcterms:W3CDTF">2024-11-21T06:15:24Z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佈景主題:10</vt:lpwstr>
  </property>
  <property fmtid="{D5CDD505-2E9C-101B-9397-08002B2CF9AE}" pid="3" name="ClassificationContentMarkingFooterText">
    <vt:lpwstr>Labeler:{ yvonne.hsiao@theil.com }</vt:lpwstr>
  </property>
  <property fmtid="{D5CDD505-2E9C-101B-9397-08002B2CF9AE}" pid="4" name="ClassificationContentMarkingHeaderLocations">
    <vt:lpwstr>Office 佈景主題:9</vt:lpwstr>
  </property>
  <property fmtid="{D5CDD505-2E9C-101B-9397-08002B2CF9AE}" pid="5" name="ClassificationContentMarkingHeaderText">
    <vt:lpwstr>Security C-TH Confidential</vt:lpwstr>
  </property>
</Properties>
</file>