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0"/>
  </p:notesMasterIdLst>
  <p:sldIdLst>
    <p:sldId id="261" r:id="rId2"/>
    <p:sldId id="332" r:id="rId3"/>
    <p:sldId id="292" r:id="rId4"/>
    <p:sldId id="291" r:id="rId5"/>
    <p:sldId id="263" r:id="rId6"/>
    <p:sldId id="294" r:id="rId7"/>
    <p:sldId id="336" r:id="rId8"/>
    <p:sldId id="295" r:id="rId9"/>
    <p:sldId id="333" r:id="rId10"/>
    <p:sldId id="296" r:id="rId11"/>
    <p:sldId id="293" r:id="rId12"/>
    <p:sldId id="334" r:id="rId13"/>
    <p:sldId id="289" r:id="rId14"/>
    <p:sldId id="290" r:id="rId15"/>
    <p:sldId id="297" r:id="rId16"/>
    <p:sldId id="272" r:id="rId17"/>
    <p:sldId id="313" r:id="rId18"/>
    <p:sldId id="315" r:id="rId19"/>
    <p:sldId id="335" r:id="rId20"/>
    <p:sldId id="331" r:id="rId21"/>
    <p:sldId id="298" r:id="rId22"/>
    <p:sldId id="299" r:id="rId23"/>
    <p:sldId id="300" r:id="rId24"/>
    <p:sldId id="303" r:id="rId25"/>
    <p:sldId id="304" r:id="rId26"/>
    <p:sldId id="305" r:id="rId27"/>
    <p:sldId id="337" r:id="rId28"/>
    <p:sldId id="259"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ser" initials="C" lastIdx="1" clrIdx="0">
    <p:extLst>
      <p:ext uri="{19B8F6BF-5375-455C-9EA6-DF929625EA0E}">
        <p15:presenceInfo xmlns:p15="http://schemas.microsoft.com/office/powerpoint/2012/main" userId="Cha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4796" autoAdjust="0"/>
  </p:normalViewPr>
  <p:slideViewPr>
    <p:cSldViewPr snapToGrid="0">
      <p:cViewPr varScale="1">
        <p:scale>
          <a:sx n="106" d="100"/>
          <a:sy n="106" d="100"/>
        </p:scale>
        <p:origin x="1932"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2020/2/18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23</a:t>
            </a:fld>
            <a:endParaRPr lang="zh-CN" altLang="en-US"/>
          </a:p>
        </p:txBody>
      </p:sp>
    </p:spTree>
    <p:extLst>
      <p:ext uri="{BB962C8B-B14F-4D97-AF65-F5344CB8AC3E}">
        <p14:creationId xmlns:p14="http://schemas.microsoft.com/office/powerpoint/2010/main" val="2447902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a:t>单击此处编辑母版标题样式</a:t>
            </a:r>
            <a:endParaRPr lang="en-US"/>
          </a:p>
        </p:txBody>
      </p:sp>
      <p:sp>
        <p:nvSpPr>
          <p:cNvPr id="27" name="内容占位符 2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a:extLst>
              <a:ext uri="{FF2B5EF4-FFF2-40B4-BE49-F238E27FC236}">
                <a16:creationId xmlns:a16="http://schemas.microsoft.com/office/drawing/2014/main" id="{4037D5BD-F29B-4360-B910-024291E8952E}"/>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1F29A154-0691-4DFF-B2BB-9F3856ECAB76}"/>
              </a:ext>
            </a:extLst>
          </p:cNvPr>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a:extLst>
              <a:ext uri="{FF2B5EF4-FFF2-40B4-BE49-F238E27FC236}">
                <a16:creationId xmlns:a16="http://schemas.microsoft.com/office/drawing/2014/main" id="{ACA817FD-5C89-4D47-92E0-49E73A6EC1C3}"/>
              </a:ext>
            </a:extLst>
          </p:cNvPr>
          <p:cNvSpPr>
            <a:spLocks noGrp="1"/>
          </p:cNvSpPr>
          <p:nvPr>
            <p:ph type="sldNum" sz="quarter" idx="12"/>
          </p:nvPr>
        </p:nvSpPr>
        <p:spPr>
          <a:xfrm>
            <a:off x="8229600" y="6473825"/>
            <a:ext cx="758825" cy="247650"/>
          </a:xfrm>
        </p:spPr>
        <p:txBody>
          <a:bodyPr/>
          <a:lstStyle>
            <a:lvl1pPr>
              <a:defRPr/>
            </a:lvl1pPr>
          </a:lstStyle>
          <a:p>
            <a:pPr>
              <a:defRPr/>
            </a:pPr>
            <a:fld id="{CE4C85A1-5959-4599-8292-F7AD2EA868C4}" type="slidenum">
              <a:rPr lang="en-US" altLang="zh-CN"/>
              <a:pPr>
                <a:defRPr/>
              </a:pPr>
              <a:t>‹#›</a:t>
            </a:fld>
            <a:endParaRPr lang="en-US" altLang="zh-CN"/>
          </a:p>
        </p:txBody>
      </p:sp>
    </p:spTree>
    <p:extLst>
      <p:ext uri="{BB962C8B-B14F-4D97-AF65-F5344CB8AC3E}">
        <p14:creationId xmlns:p14="http://schemas.microsoft.com/office/powerpoint/2010/main" val="37180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 id="214748369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a:latin typeface="+mn-ea"/>
                <a:ea typeface="+mn-ea"/>
              </a:rPr>
              <a:t>编译原理</a:t>
            </a:r>
          </a:p>
        </p:txBody>
      </p:sp>
      <p:sp>
        <p:nvSpPr>
          <p:cNvPr id="2" name="副标题 1"/>
          <p:cNvSpPr>
            <a:spLocks noGrp="1"/>
          </p:cNvSpPr>
          <p:nvPr>
            <p:ph type="subTitle" idx="1"/>
          </p:nvPr>
        </p:nvSpPr>
        <p:spPr/>
        <p:txBody>
          <a:bodyPr/>
          <a:lstStyle/>
          <a:p>
            <a:r>
              <a:rPr lang="en-US" altLang="zh-CN" dirty="0"/>
              <a:t>2020</a:t>
            </a:r>
            <a:r>
              <a:rPr lang="zh-CN" altLang="en-US" dirty="0"/>
              <a:t>年</a:t>
            </a:r>
            <a:r>
              <a:rPr lang="en-US" altLang="zh-CN" dirty="0"/>
              <a:t>3</a:t>
            </a:r>
            <a:r>
              <a:rPr lang="zh-CN" altLang="en-US" dirty="0"/>
              <a:t>月</a:t>
            </a:r>
          </a:p>
        </p:txBody>
      </p:sp>
    </p:spTree>
    <p:extLst>
      <p:ext uri="{BB962C8B-B14F-4D97-AF65-F5344CB8AC3E}">
        <p14:creationId xmlns:p14="http://schemas.microsoft.com/office/powerpoint/2010/main" val="172288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150000"/>
              </a:lnSpc>
            </a:pPr>
            <a:r>
              <a:rPr lang="zh-CN" altLang="en-US" b="1" dirty="0"/>
              <a:t>解释程序</a:t>
            </a:r>
            <a:r>
              <a:rPr lang="en-US" altLang="zh-CN" b="1" dirty="0"/>
              <a:t>(interpreter)</a:t>
            </a:r>
            <a:r>
              <a:rPr lang="zh-CN" altLang="en-US" b="1" dirty="0"/>
              <a:t>：解释执行是将源程序中的语句按动态顺序，逐句逐段翻译成可执行代码，一旦具备执行条件</a:t>
            </a:r>
            <a:r>
              <a:rPr lang="en-US" altLang="zh-CN" b="1" dirty="0"/>
              <a:t>(</a:t>
            </a:r>
            <a:r>
              <a:rPr lang="zh-CN" altLang="en-US" b="1" dirty="0"/>
              <a:t>获得必要的初始数据等</a:t>
            </a:r>
            <a:r>
              <a:rPr lang="en-US" altLang="zh-CN" b="1" dirty="0"/>
              <a:t>)</a:t>
            </a:r>
            <a:r>
              <a:rPr lang="zh-CN" altLang="en-US" b="1" dirty="0"/>
              <a:t>立即将这一段代码执行得到部分结果</a:t>
            </a:r>
            <a:r>
              <a:rPr lang="en-US" altLang="zh-CN" dirty="0"/>
              <a:t>.</a:t>
            </a:r>
            <a:r>
              <a:rPr lang="zh-CN" altLang="en-US" b="1" dirty="0"/>
              <a:t>完成这样功能的程序称为解释程序</a:t>
            </a:r>
            <a:r>
              <a:rPr lang="en-US" altLang="zh-CN" b="1" dirty="0"/>
              <a:t>(interpreter)</a:t>
            </a:r>
            <a:r>
              <a:rPr lang="zh-CN" altLang="en-US" dirty="0"/>
              <a:t>（如图</a:t>
            </a:r>
            <a:r>
              <a:rPr lang="en-US" altLang="zh-CN" dirty="0"/>
              <a:t>1 - 4</a:t>
            </a:r>
            <a:r>
              <a:rPr lang="zh-CN" altLang="en-US" dirty="0"/>
              <a:t>所示）</a:t>
            </a:r>
          </a:p>
          <a:p>
            <a:pPr>
              <a:lnSpc>
                <a:spcPct val="150000"/>
              </a:lnSpc>
            </a:pPr>
            <a:endParaRPr lang="en-US" altLang="zh-CN" b="1" dirty="0"/>
          </a:p>
          <a:p>
            <a:pPr>
              <a:lnSpc>
                <a:spcPct val="150000"/>
              </a:lnSpc>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1.1 </a:t>
            </a:r>
            <a:r>
              <a:rPr lang="zh-CN" altLang="en-US" dirty="0"/>
              <a:t>语言处理器</a:t>
            </a:r>
            <a:r>
              <a:rPr lang="en-US" altLang="zh-CN" dirty="0"/>
              <a:t>——</a:t>
            </a:r>
            <a:r>
              <a:rPr lang="zh-CN" altLang="en-US" dirty="0"/>
              <a:t>解释程序</a:t>
            </a:r>
            <a:r>
              <a:rPr lang="en-US" altLang="zh-CN" dirty="0"/>
              <a:t>(interpreter)</a:t>
            </a:r>
            <a:endParaRPr lang="zh-CN" altLang="en-US" dirty="0"/>
          </a:p>
        </p:txBody>
      </p:sp>
      <p:grpSp>
        <p:nvGrpSpPr>
          <p:cNvPr id="5" name="Group 39">
            <a:extLst>
              <a:ext uri="{FF2B5EF4-FFF2-40B4-BE49-F238E27FC236}">
                <a16:creationId xmlns:a16="http://schemas.microsoft.com/office/drawing/2014/main" id="{0A5D6194-DBE9-4C2C-AF7D-F0183CAF2CBC}"/>
              </a:ext>
            </a:extLst>
          </p:cNvPr>
          <p:cNvGrpSpPr>
            <a:grpSpLocks noChangeAspect="1"/>
          </p:cNvGrpSpPr>
          <p:nvPr/>
        </p:nvGrpSpPr>
        <p:grpSpPr bwMode="auto">
          <a:xfrm>
            <a:off x="1106786" y="3585173"/>
            <a:ext cx="6597650" cy="2675607"/>
            <a:chOff x="2355" y="4915"/>
            <a:chExt cx="7200" cy="2373"/>
          </a:xfrm>
        </p:grpSpPr>
        <p:sp>
          <p:nvSpPr>
            <p:cNvPr id="6" name="AutoShape 40">
              <a:extLst>
                <a:ext uri="{FF2B5EF4-FFF2-40B4-BE49-F238E27FC236}">
                  <a16:creationId xmlns:a16="http://schemas.microsoft.com/office/drawing/2014/main" id="{862A7150-1F14-460F-8771-2889552CA543}"/>
                </a:ext>
              </a:extLst>
            </p:cNvPr>
            <p:cNvSpPr>
              <a:spLocks noChangeAspect="1" noChangeArrowheads="1" noTextEdit="1"/>
            </p:cNvSpPr>
            <p:nvPr/>
          </p:nvSpPr>
          <p:spPr bwMode="auto">
            <a:xfrm>
              <a:off x="2355" y="4915"/>
              <a:ext cx="7200" cy="1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Rectangle 41">
              <a:extLst>
                <a:ext uri="{FF2B5EF4-FFF2-40B4-BE49-F238E27FC236}">
                  <a16:creationId xmlns:a16="http://schemas.microsoft.com/office/drawing/2014/main" id="{43AE143A-42B7-4825-A866-7BBDC434504E}"/>
                </a:ext>
              </a:extLst>
            </p:cNvPr>
            <p:cNvSpPr>
              <a:spLocks noChangeArrowheads="1"/>
            </p:cNvSpPr>
            <p:nvPr/>
          </p:nvSpPr>
          <p:spPr bwMode="auto">
            <a:xfrm>
              <a:off x="2981" y="5323"/>
              <a:ext cx="1565" cy="544"/>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源程序</a:t>
              </a:r>
              <a:r>
                <a:rPr lang="en-US" altLang="zh-CN" sz="900" dirty="0">
                  <a:solidFill>
                    <a:schemeClr val="tx1"/>
                  </a:solidFill>
                  <a:latin typeface="Times New Roman" panose="02020603050405020304" pitchFamily="18" charset="0"/>
                  <a:ea typeface="宋体" panose="02010600030101010101" pitchFamily="2" charset="-122"/>
                </a:rPr>
                <a:t>S</a:t>
              </a:r>
            </a:p>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（以高级语言写）</a:t>
              </a:r>
            </a:p>
            <a:p>
              <a:pPr algn="ctr">
                <a:spcBef>
                  <a:spcPct val="0"/>
                </a:spcBef>
                <a:buClrTx/>
                <a:buSzTx/>
                <a:buFontTx/>
                <a:buNone/>
              </a:pPr>
              <a:endParaRPr lang="zh-CN" altLang="en-US" sz="900" dirty="0">
                <a:solidFill>
                  <a:schemeClr val="tx1"/>
                </a:solidFill>
                <a:latin typeface="Times New Roman" panose="02020603050405020304" pitchFamily="18" charset="0"/>
                <a:ea typeface="宋体" panose="02010600030101010101" pitchFamily="2" charset="-122"/>
              </a:endParaRPr>
            </a:p>
          </p:txBody>
        </p:sp>
        <p:sp>
          <p:nvSpPr>
            <p:cNvPr id="8" name="Rectangle 42">
              <a:extLst>
                <a:ext uri="{FF2B5EF4-FFF2-40B4-BE49-F238E27FC236}">
                  <a16:creationId xmlns:a16="http://schemas.microsoft.com/office/drawing/2014/main" id="{B5717C0C-4F5B-4171-A293-ED8BE7EE4A66}"/>
                </a:ext>
              </a:extLst>
            </p:cNvPr>
            <p:cNvSpPr>
              <a:spLocks noChangeArrowheads="1"/>
            </p:cNvSpPr>
            <p:nvPr/>
          </p:nvSpPr>
          <p:spPr bwMode="auto">
            <a:xfrm>
              <a:off x="7833" y="5594"/>
              <a:ext cx="939" cy="409"/>
            </a:xfrm>
            <a:prstGeom prst="rect">
              <a:avLst/>
            </a:prstGeom>
            <a:solidFill>
              <a:srgbClr val="FFFFFF"/>
            </a:solidFill>
            <a:ln w="9525">
              <a:solidFill>
                <a:srgbClr val="000000"/>
              </a:solidFill>
              <a:miter lim="800000"/>
              <a:headEnd/>
              <a:tailEnd/>
            </a:ln>
          </p:spPr>
          <p:txBody>
            <a:bodyPr lIns="0" tIns="36000" rIns="0" bIns="3600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计算结果</a:t>
              </a:r>
            </a:p>
          </p:txBody>
        </p:sp>
        <p:sp>
          <p:nvSpPr>
            <p:cNvPr id="9" name="Rectangle 43" descr="浅色上对角线">
              <a:extLst>
                <a:ext uri="{FF2B5EF4-FFF2-40B4-BE49-F238E27FC236}">
                  <a16:creationId xmlns:a16="http://schemas.microsoft.com/office/drawing/2014/main" id="{BE7D4E81-29DF-4256-AB2E-0640BA1B9B75}"/>
                </a:ext>
              </a:extLst>
            </p:cNvPr>
            <p:cNvSpPr>
              <a:spLocks noChangeArrowheads="1"/>
            </p:cNvSpPr>
            <p:nvPr/>
          </p:nvSpPr>
          <p:spPr bwMode="auto">
            <a:xfrm>
              <a:off x="5172" y="5323"/>
              <a:ext cx="1566" cy="951"/>
            </a:xfrm>
            <a:prstGeom prst="rect">
              <a:avLst/>
            </a:prstGeom>
            <a:blipFill dpi="0" rotWithShape="0">
              <a:blip r:embed="rId2"/>
              <a:srcRect/>
              <a:tile tx="0" ty="0" sx="100000" sy="100000" flip="none" algn="tl"/>
            </a:blipFill>
            <a:ln w="9525">
              <a:solidFill>
                <a:srgbClr val="000000"/>
              </a:solidFill>
              <a:miter lim="800000"/>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endParaRPr lang="en-US" altLang="zh-CN" sz="900">
                <a:solidFill>
                  <a:schemeClr val="tx1"/>
                </a:solidFill>
                <a:latin typeface="Times New Roman" panose="02020603050405020304" pitchFamily="18" charset="0"/>
                <a:ea typeface="宋体" panose="02010600030101010101" pitchFamily="2" charset="-122"/>
              </a:endParaRPr>
            </a:p>
            <a:p>
              <a:pPr algn="ctr">
                <a:spcBef>
                  <a:spcPct val="0"/>
                </a:spcBef>
                <a:buClrTx/>
                <a:buSzTx/>
                <a:buFontTx/>
                <a:buNone/>
              </a:pPr>
              <a:endParaRPr lang="en-US" altLang="zh-CN" sz="900">
                <a:solidFill>
                  <a:schemeClr val="tx1"/>
                </a:solidFill>
                <a:latin typeface="Times New Roman" panose="02020603050405020304" pitchFamily="18" charset="0"/>
                <a:ea typeface="宋体" panose="02010600030101010101" pitchFamily="2" charset="-122"/>
              </a:endParaRPr>
            </a:p>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计算机</a:t>
              </a:r>
            </a:p>
          </p:txBody>
        </p:sp>
        <p:sp>
          <p:nvSpPr>
            <p:cNvPr id="10" name="Rectangle 44">
              <a:extLst>
                <a:ext uri="{FF2B5EF4-FFF2-40B4-BE49-F238E27FC236}">
                  <a16:creationId xmlns:a16="http://schemas.microsoft.com/office/drawing/2014/main" id="{FFB05B08-7F95-4509-B70A-319CF1D662D5}"/>
                </a:ext>
              </a:extLst>
            </p:cNvPr>
            <p:cNvSpPr>
              <a:spLocks noChangeArrowheads="1"/>
            </p:cNvSpPr>
            <p:nvPr/>
          </p:nvSpPr>
          <p:spPr bwMode="auto">
            <a:xfrm>
              <a:off x="5329" y="5458"/>
              <a:ext cx="1252" cy="40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解释程序</a:t>
              </a:r>
              <a:endParaRPr lang="en-US" altLang="zh-CN" sz="900" dirty="0">
                <a:solidFill>
                  <a:schemeClr val="tx1"/>
                </a:solidFill>
                <a:latin typeface="Times New Roman" panose="02020603050405020304" pitchFamily="18" charset="0"/>
                <a:ea typeface="宋体" panose="02010600030101010101" pitchFamily="2" charset="-122"/>
              </a:endParaRPr>
            </a:p>
          </p:txBody>
        </p:sp>
        <p:sp>
          <p:nvSpPr>
            <p:cNvPr id="11" name="Line 45">
              <a:extLst>
                <a:ext uri="{FF2B5EF4-FFF2-40B4-BE49-F238E27FC236}">
                  <a16:creationId xmlns:a16="http://schemas.microsoft.com/office/drawing/2014/main" id="{8E289C89-2911-4507-83D0-3551E9D123CF}"/>
                </a:ext>
              </a:extLst>
            </p:cNvPr>
            <p:cNvSpPr>
              <a:spLocks noChangeShapeType="1"/>
            </p:cNvSpPr>
            <p:nvPr/>
          </p:nvSpPr>
          <p:spPr bwMode="auto">
            <a:xfrm>
              <a:off x="4546" y="5458"/>
              <a:ext cx="62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46">
              <a:extLst>
                <a:ext uri="{FF2B5EF4-FFF2-40B4-BE49-F238E27FC236}">
                  <a16:creationId xmlns:a16="http://schemas.microsoft.com/office/drawing/2014/main" id="{AF34C006-930B-4561-AB8B-150C5439C50A}"/>
                </a:ext>
              </a:extLst>
            </p:cNvPr>
            <p:cNvSpPr>
              <a:spLocks noChangeShapeType="1"/>
            </p:cNvSpPr>
            <p:nvPr/>
          </p:nvSpPr>
          <p:spPr bwMode="auto">
            <a:xfrm>
              <a:off x="6738" y="5730"/>
              <a:ext cx="109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Rectangle 47">
              <a:extLst>
                <a:ext uri="{FF2B5EF4-FFF2-40B4-BE49-F238E27FC236}">
                  <a16:creationId xmlns:a16="http://schemas.microsoft.com/office/drawing/2014/main" id="{C1B14153-783E-459B-A82F-DB09B0D9B739}"/>
                </a:ext>
              </a:extLst>
            </p:cNvPr>
            <p:cNvSpPr>
              <a:spLocks noChangeArrowheads="1"/>
            </p:cNvSpPr>
            <p:nvPr/>
          </p:nvSpPr>
          <p:spPr bwMode="auto">
            <a:xfrm>
              <a:off x="3059" y="6880"/>
              <a:ext cx="579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1400" dirty="0">
                  <a:solidFill>
                    <a:schemeClr val="accent6"/>
                  </a:solidFill>
                  <a:latin typeface="Times New Roman" panose="02020603050405020304" pitchFamily="18" charset="0"/>
                  <a:ea typeface="宋体" panose="02010600030101010101" pitchFamily="2" charset="-122"/>
                </a:rPr>
                <a:t>图</a:t>
              </a:r>
              <a:r>
                <a:rPr lang="en-US" altLang="zh-CN" sz="1400" dirty="0">
                  <a:solidFill>
                    <a:schemeClr val="accent6"/>
                  </a:solidFill>
                  <a:latin typeface="Times New Roman" panose="02020603050405020304" pitchFamily="18" charset="0"/>
                  <a:ea typeface="宋体" panose="02010600030101010101" pitchFamily="2" charset="-122"/>
                </a:rPr>
                <a:t>1.4</a:t>
              </a:r>
              <a:r>
                <a:rPr lang="zh-CN" altLang="en-US" sz="1400" dirty="0">
                  <a:solidFill>
                    <a:schemeClr val="accent6"/>
                  </a:solidFill>
                  <a:latin typeface="Times New Roman" panose="02020603050405020304" pitchFamily="18" charset="0"/>
                  <a:ea typeface="宋体" panose="02010600030101010101" pitchFamily="2" charset="-122"/>
                </a:rPr>
                <a:t>程序的解释执行</a:t>
              </a:r>
            </a:p>
          </p:txBody>
        </p:sp>
        <p:sp>
          <p:nvSpPr>
            <p:cNvPr id="14" name="Rectangle 48">
              <a:extLst>
                <a:ext uri="{FF2B5EF4-FFF2-40B4-BE49-F238E27FC236}">
                  <a16:creationId xmlns:a16="http://schemas.microsoft.com/office/drawing/2014/main" id="{652CF1BA-1620-4B68-AA20-D3BCAD150DEB}"/>
                </a:ext>
              </a:extLst>
            </p:cNvPr>
            <p:cNvSpPr>
              <a:spLocks noChangeArrowheads="1"/>
            </p:cNvSpPr>
            <p:nvPr/>
          </p:nvSpPr>
          <p:spPr bwMode="auto">
            <a:xfrm>
              <a:off x="2981" y="6002"/>
              <a:ext cx="1565" cy="285"/>
            </a:xfrm>
            <a:prstGeom prst="rect">
              <a:avLst/>
            </a:prstGeom>
            <a:solidFill>
              <a:srgbClr val="FFFFFF"/>
            </a:solidFill>
            <a:ln w="9525">
              <a:solidFill>
                <a:srgbClr val="000000"/>
              </a:solidFill>
              <a:miter lim="800000"/>
              <a:headEnd/>
              <a:tailEnd/>
            </a:ln>
          </p:spPr>
          <p:txBody>
            <a:bodyPr lIns="0" tIns="0" rIns="0" bIns="0">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初始数据</a:t>
              </a:r>
            </a:p>
          </p:txBody>
        </p:sp>
        <p:sp>
          <p:nvSpPr>
            <p:cNvPr id="15" name="Line 49">
              <a:extLst>
                <a:ext uri="{FF2B5EF4-FFF2-40B4-BE49-F238E27FC236}">
                  <a16:creationId xmlns:a16="http://schemas.microsoft.com/office/drawing/2014/main" id="{05095C5A-2828-4EA5-9057-BA4526DBB29B}"/>
                </a:ext>
              </a:extLst>
            </p:cNvPr>
            <p:cNvSpPr>
              <a:spLocks noChangeShapeType="1"/>
            </p:cNvSpPr>
            <p:nvPr/>
          </p:nvSpPr>
          <p:spPr bwMode="auto">
            <a:xfrm>
              <a:off x="4546" y="6138"/>
              <a:ext cx="626"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62134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150000"/>
              </a:lnSpc>
              <a:buNone/>
            </a:pPr>
            <a:r>
              <a:rPr lang="zh-CN" altLang="en-US" dirty="0"/>
              <a:t>编译由两部分组成：分析与综合。其中：</a:t>
            </a:r>
            <a:endParaRPr lang="en-US" altLang="zh-CN" dirty="0"/>
          </a:p>
          <a:p>
            <a:pPr>
              <a:lnSpc>
                <a:spcPct val="150000"/>
              </a:lnSpc>
            </a:pPr>
            <a:r>
              <a:rPr lang="zh-CN" altLang="en-US" dirty="0"/>
              <a:t>分析部分将源程序切分成一些基本块并形成源程序的中间表示。主要包括：词法分析，语法分析和语义分析三个部分；</a:t>
            </a:r>
            <a:endParaRPr lang="en-US" altLang="zh-CN" dirty="0"/>
          </a:p>
          <a:p>
            <a:pPr>
              <a:lnSpc>
                <a:spcPct val="150000"/>
              </a:lnSpc>
            </a:pPr>
            <a:r>
              <a:rPr lang="zh-CN" altLang="en-US" dirty="0"/>
              <a:t>综合部分把源程序的中间表示转换为所需的目标程序。主要包括：中间代码生成，机器无关的代码优化和目标代码生成三个部分；综合部分需要大量的专门化技术。</a:t>
            </a:r>
            <a:endParaRPr lang="en-US" altLang="zh-CN" dirty="0"/>
          </a:p>
          <a:p>
            <a:pPr>
              <a:lnSpc>
                <a:spcPct val="150000"/>
              </a:lnSpc>
            </a:pPr>
            <a:endParaRPr lang="en-US" altLang="zh-CN" dirty="0"/>
          </a:p>
          <a:p>
            <a:pPr marL="0" indent="0">
              <a:lnSpc>
                <a:spcPct val="150000"/>
              </a:lnSpc>
              <a:buNone/>
            </a:pPr>
            <a:endParaRPr lang="zh-CN" altLang="en-US"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1.2 </a:t>
            </a:r>
            <a:r>
              <a:rPr lang="zh-CN" altLang="en-US" dirty="0"/>
              <a:t>一个编译器的结构</a:t>
            </a:r>
          </a:p>
        </p:txBody>
      </p:sp>
    </p:spTree>
    <p:extLst>
      <p:ext uri="{BB962C8B-B14F-4D97-AF65-F5344CB8AC3E}">
        <p14:creationId xmlns:p14="http://schemas.microsoft.com/office/powerpoint/2010/main" val="428106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150000"/>
              </a:lnSpc>
              <a:buNone/>
            </a:pPr>
            <a:r>
              <a:rPr lang="zh-CN" altLang="en-US" dirty="0"/>
              <a:t>编译的两个大的阶段：前端和后端，其中：</a:t>
            </a:r>
            <a:endParaRPr lang="en-US" altLang="zh-CN" dirty="0"/>
          </a:p>
          <a:p>
            <a:pPr>
              <a:lnSpc>
                <a:spcPct val="80000"/>
              </a:lnSpc>
            </a:pPr>
            <a:r>
              <a:rPr lang="zh-CN" altLang="en-US" b="1" dirty="0"/>
              <a:t>前端：</a:t>
            </a:r>
            <a:r>
              <a:rPr lang="zh-CN" altLang="en-US" dirty="0"/>
              <a:t>包括依赖于源语言并在很大程度上独立于目标机器的某些阶段或 </a:t>
            </a:r>
            <a:endParaRPr lang="en-US" altLang="zh-CN" dirty="0"/>
          </a:p>
          <a:p>
            <a:pPr marL="0" indent="0">
              <a:lnSpc>
                <a:spcPct val="80000"/>
              </a:lnSpc>
              <a:buNone/>
            </a:pPr>
            <a:r>
              <a:rPr lang="en-US" altLang="zh-CN" dirty="0"/>
              <a:t>              </a:t>
            </a:r>
            <a:r>
              <a:rPr lang="zh-CN" altLang="en-US" dirty="0"/>
              <a:t>者某些阶段的某些部分。前端一般包括词法分析、语法分析、符</a:t>
            </a:r>
            <a:endParaRPr lang="en-US" altLang="zh-CN" dirty="0"/>
          </a:p>
          <a:p>
            <a:pPr marL="0" indent="0">
              <a:lnSpc>
                <a:spcPct val="80000"/>
              </a:lnSpc>
              <a:buNone/>
            </a:pPr>
            <a:r>
              <a:rPr lang="en-US" altLang="zh-CN" dirty="0"/>
              <a:t>              </a:t>
            </a:r>
            <a:r>
              <a:rPr lang="zh-CN" altLang="en-US" dirty="0"/>
              <a:t>号表的建 立、语义分析、中间代码生成以及相关的错误处理。</a:t>
            </a:r>
            <a:endParaRPr lang="en-US" altLang="zh-CN" dirty="0"/>
          </a:p>
          <a:p>
            <a:pPr marL="0" indent="0">
              <a:lnSpc>
                <a:spcPct val="80000"/>
              </a:lnSpc>
              <a:buNone/>
            </a:pPr>
            <a:r>
              <a:rPr lang="en-US" altLang="zh-CN" dirty="0"/>
              <a:t>              </a:t>
            </a:r>
            <a:r>
              <a:rPr lang="zh-CN" altLang="en-US" dirty="0"/>
              <a:t>相当一部分代码优化工作也在前端完成。</a:t>
            </a:r>
            <a:endParaRPr lang="en-US" altLang="zh-CN" dirty="0"/>
          </a:p>
          <a:p>
            <a:pPr marL="0" indent="0">
              <a:lnSpc>
                <a:spcPct val="80000"/>
              </a:lnSpc>
              <a:buNone/>
            </a:pPr>
            <a:endParaRPr lang="zh-CN" altLang="en-US" dirty="0"/>
          </a:p>
          <a:p>
            <a:pPr>
              <a:lnSpc>
                <a:spcPct val="80000"/>
              </a:lnSpc>
            </a:pPr>
            <a:r>
              <a:rPr lang="zh-CN" altLang="en-US" b="1" dirty="0"/>
              <a:t>后端：</a:t>
            </a:r>
            <a:r>
              <a:rPr lang="zh-CN" altLang="en-US" dirty="0"/>
              <a:t>包括编译器中依赖于目标机器的阶段或某些阶段的某些部分。一</a:t>
            </a:r>
            <a:endParaRPr lang="en-US" altLang="zh-CN" dirty="0"/>
          </a:p>
          <a:p>
            <a:pPr marL="0" indent="0">
              <a:lnSpc>
                <a:spcPct val="80000"/>
              </a:lnSpc>
              <a:buNone/>
            </a:pPr>
            <a:r>
              <a:rPr lang="en-US" altLang="zh-CN" dirty="0"/>
              <a:t>              </a:t>
            </a:r>
            <a:r>
              <a:rPr lang="zh-CN" altLang="en-US" dirty="0"/>
              <a:t>般来说，后端完成的任务不依赖于源语言而只依赖于中间语言。</a:t>
            </a:r>
            <a:endParaRPr lang="en-US" altLang="zh-CN" dirty="0"/>
          </a:p>
          <a:p>
            <a:pPr marL="0" indent="0">
              <a:lnSpc>
                <a:spcPct val="80000"/>
              </a:lnSpc>
              <a:buNone/>
            </a:pPr>
            <a:r>
              <a:rPr lang="en-US" altLang="zh-CN" dirty="0"/>
              <a:t>              </a:t>
            </a:r>
            <a:r>
              <a:rPr lang="zh-CN" altLang="en-US" dirty="0"/>
              <a:t>后端主要包括代码优化、代码生成以及相关的错误处理和符号表  </a:t>
            </a:r>
            <a:endParaRPr lang="en-US" altLang="zh-CN" dirty="0"/>
          </a:p>
          <a:p>
            <a:pPr marL="0" indent="0">
              <a:lnSpc>
                <a:spcPct val="80000"/>
              </a:lnSpc>
              <a:buNone/>
            </a:pPr>
            <a:r>
              <a:rPr lang="en-US" altLang="zh-CN" dirty="0"/>
              <a:t>              </a:t>
            </a:r>
            <a:r>
              <a:rPr lang="zh-CN" altLang="en-US" dirty="0"/>
              <a:t>操作。</a:t>
            </a:r>
          </a:p>
          <a:p>
            <a:pPr>
              <a:lnSpc>
                <a:spcPct val="150000"/>
              </a:lnSpc>
            </a:pPr>
            <a:endParaRPr lang="en-US" altLang="zh-CN" dirty="0"/>
          </a:p>
          <a:p>
            <a:pPr>
              <a:lnSpc>
                <a:spcPct val="150000"/>
              </a:lnSpc>
            </a:pPr>
            <a:endParaRPr lang="en-US" altLang="zh-CN" dirty="0"/>
          </a:p>
          <a:p>
            <a:pPr marL="0" indent="0">
              <a:lnSpc>
                <a:spcPct val="150000"/>
              </a:lnSpc>
              <a:buNone/>
            </a:pPr>
            <a:endParaRPr lang="zh-CN" altLang="en-US" dirty="0"/>
          </a:p>
          <a:p>
            <a:pPr marL="0" indent="0">
              <a:lnSpc>
                <a:spcPct val="150000"/>
              </a:lnSpc>
              <a:buNone/>
            </a:pPr>
            <a:endParaRPr lang="en-US"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47810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a:lnSpc>
                <a:spcPct val="150000"/>
              </a:lnSpc>
            </a:pPr>
            <a:r>
              <a:rPr lang="zh-CN" altLang="en-US" b="1" dirty="0"/>
              <a:t>线性分析：从左到右地读构成源程序的字符流，而且把字符流分组为多个记号（</a:t>
            </a:r>
            <a:r>
              <a:rPr lang="en-US" altLang="zh-CN" b="1" dirty="0"/>
              <a:t>token</a:t>
            </a:r>
            <a:r>
              <a:rPr lang="zh-CN" altLang="en-US" b="1" dirty="0"/>
              <a:t>），而记号是具有整体含义的字符序列。</a:t>
            </a:r>
          </a:p>
          <a:p>
            <a:pPr>
              <a:lnSpc>
                <a:spcPct val="90000"/>
              </a:lnSpc>
            </a:pPr>
            <a:r>
              <a:rPr lang="zh-CN" altLang="en-US" b="1" dirty="0"/>
              <a:t>在编译器中，线性分析被称为词法分析或者扫描。</a:t>
            </a:r>
            <a:endParaRPr lang="en-US" altLang="zh-CN" b="1" dirty="0"/>
          </a:p>
          <a:p>
            <a:pPr marL="0" indent="0">
              <a:lnSpc>
                <a:spcPct val="90000"/>
              </a:lnSpc>
              <a:buNone/>
            </a:pPr>
            <a:r>
              <a:rPr lang="zh-CN" altLang="en-US" b="1" dirty="0"/>
              <a:t>      例如：在词法分析中，赋值语句  </a:t>
            </a:r>
            <a:r>
              <a:rPr lang="en-US" altLang="zh-CN" b="1" dirty="0"/>
              <a:t>position := initial + rate * 60</a:t>
            </a:r>
          </a:p>
          <a:p>
            <a:pPr marL="0" indent="0">
              <a:lnSpc>
                <a:spcPct val="90000"/>
              </a:lnSpc>
              <a:buNone/>
            </a:pPr>
            <a:r>
              <a:rPr lang="zh-CN" altLang="en-US" b="1" dirty="0"/>
              <a:t>                 中的字符将被分组为以下记号组：</a:t>
            </a:r>
          </a:p>
          <a:p>
            <a:pPr marL="457200" lvl="1" indent="0">
              <a:lnSpc>
                <a:spcPct val="90000"/>
              </a:lnSpc>
              <a:buNone/>
            </a:pPr>
            <a:r>
              <a:rPr lang="en-US" altLang="zh-CN" sz="2000" b="1" dirty="0"/>
              <a:t>                          1. </a:t>
            </a:r>
            <a:r>
              <a:rPr lang="zh-CN" altLang="en-US" sz="2000" b="1" dirty="0"/>
              <a:t>标识符       </a:t>
            </a:r>
            <a:r>
              <a:rPr lang="en-US" altLang="zh-CN" sz="2000" b="1" dirty="0"/>
              <a:t>p o s </a:t>
            </a:r>
            <a:r>
              <a:rPr lang="en-US" altLang="zh-CN" sz="2000" b="1" dirty="0" err="1"/>
              <a:t>i</a:t>
            </a:r>
            <a:r>
              <a:rPr lang="en-US" altLang="zh-CN" sz="2000" b="1" dirty="0"/>
              <a:t> t </a:t>
            </a:r>
            <a:r>
              <a:rPr lang="en-US" altLang="zh-CN" sz="2000" b="1" dirty="0" err="1"/>
              <a:t>i</a:t>
            </a:r>
            <a:r>
              <a:rPr lang="en-US" altLang="zh-CN" sz="2000" b="1" dirty="0"/>
              <a:t> o n</a:t>
            </a:r>
            <a:endParaRPr lang="zh-CN" altLang="en-US" sz="2000" b="1" dirty="0"/>
          </a:p>
          <a:p>
            <a:pPr marL="457200" lvl="1" indent="0">
              <a:lnSpc>
                <a:spcPct val="90000"/>
              </a:lnSpc>
              <a:buNone/>
            </a:pPr>
            <a:r>
              <a:rPr lang="en-US" altLang="zh-CN" sz="2000" b="1" dirty="0"/>
              <a:t>                          2. </a:t>
            </a:r>
            <a:r>
              <a:rPr lang="zh-CN" altLang="en-US" sz="2000" b="1" dirty="0"/>
              <a:t>赋值符号</a:t>
            </a:r>
            <a:r>
              <a:rPr lang="en-US" altLang="zh-CN" sz="2000" b="1" dirty="0"/>
              <a:t>   :=</a:t>
            </a:r>
            <a:endParaRPr lang="zh-CN" altLang="en-US" sz="2000" b="1" dirty="0"/>
          </a:p>
          <a:p>
            <a:pPr marL="457200" lvl="1" indent="0">
              <a:lnSpc>
                <a:spcPct val="90000"/>
              </a:lnSpc>
              <a:buNone/>
            </a:pPr>
            <a:r>
              <a:rPr lang="en-US" altLang="zh-CN" sz="2000" b="1" dirty="0"/>
              <a:t>                          3. </a:t>
            </a:r>
            <a:r>
              <a:rPr lang="zh-CN" altLang="en-US" sz="2000" b="1" dirty="0"/>
              <a:t>标识符       </a:t>
            </a:r>
            <a:r>
              <a:rPr lang="en-US" altLang="zh-CN" sz="2000" b="1" dirty="0" err="1"/>
              <a:t>i</a:t>
            </a:r>
            <a:r>
              <a:rPr lang="en-US" altLang="zh-CN" sz="2000" b="1" dirty="0"/>
              <a:t> n </a:t>
            </a:r>
            <a:r>
              <a:rPr lang="en-US" altLang="zh-CN" sz="2000" b="1" dirty="0" err="1"/>
              <a:t>i</a:t>
            </a:r>
            <a:r>
              <a:rPr lang="en-US" altLang="zh-CN" sz="2000" b="1" dirty="0"/>
              <a:t> t </a:t>
            </a:r>
            <a:r>
              <a:rPr lang="en-US" altLang="zh-CN" sz="2000" b="1" dirty="0" err="1"/>
              <a:t>i</a:t>
            </a:r>
            <a:r>
              <a:rPr lang="en-US" altLang="zh-CN" sz="2000" b="1" dirty="0"/>
              <a:t> a l</a:t>
            </a:r>
            <a:endParaRPr lang="zh-CN" altLang="en-US" sz="2000" b="1" dirty="0"/>
          </a:p>
          <a:p>
            <a:pPr marL="457200" lvl="1" indent="0">
              <a:lnSpc>
                <a:spcPct val="90000"/>
              </a:lnSpc>
              <a:buNone/>
            </a:pPr>
            <a:r>
              <a:rPr lang="en-US" altLang="zh-CN" sz="2000" b="1" dirty="0"/>
              <a:t>                          4. </a:t>
            </a:r>
            <a:r>
              <a:rPr lang="zh-CN" altLang="en-US" sz="2000" b="1" dirty="0"/>
              <a:t>加号          </a:t>
            </a:r>
            <a:r>
              <a:rPr lang="en-US" altLang="zh-CN" sz="2000" b="1" dirty="0"/>
              <a:t>+</a:t>
            </a:r>
            <a:endParaRPr lang="zh-CN" altLang="en-US" sz="2000" b="1" dirty="0"/>
          </a:p>
          <a:p>
            <a:pPr marL="457200" lvl="1" indent="0">
              <a:lnSpc>
                <a:spcPct val="90000"/>
              </a:lnSpc>
              <a:buNone/>
            </a:pPr>
            <a:r>
              <a:rPr lang="en-US" altLang="zh-CN" sz="2000" b="1" dirty="0"/>
              <a:t>                          5. </a:t>
            </a:r>
            <a:r>
              <a:rPr lang="zh-CN" altLang="en-US" sz="2000" b="1" dirty="0"/>
              <a:t>标识符       </a:t>
            </a:r>
            <a:r>
              <a:rPr lang="en-US" altLang="zh-CN" sz="2000" b="1" dirty="0"/>
              <a:t>r a t e</a:t>
            </a:r>
            <a:endParaRPr lang="zh-CN" altLang="en-US" sz="2000" b="1" dirty="0"/>
          </a:p>
          <a:p>
            <a:pPr marL="457200" lvl="1" indent="0">
              <a:lnSpc>
                <a:spcPct val="90000"/>
              </a:lnSpc>
              <a:buNone/>
            </a:pPr>
            <a:r>
              <a:rPr lang="en-US" altLang="zh-CN" sz="2000" b="1" dirty="0"/>
              <a:t>                          6. </a:t>
            </a:r>
            <a:r>
              <a:rPr lang="zh-CN" altLang="en-US" sz="2000" b="1" dirty="0"/>
              <a:t>乘号           *</a:t>
            </a:r>
          </a:p>
          <a:p>
            <a:pPr marL="457200" lvl="1" indent="0">
              <a:lnSpc>
                <a:spcPct val="90000"/>
              </a:lnSpc>
              <a:buNone/>
            </a:pPr>
            <a:r>
              <a:rPr lang="en-US" altLang="zh-CN" sz="2000" b="1" dirty="0"/>
              <a:t>                          7. </a:t>
            </a:r>
            <a:r>
              <a:rPr lang="zh-CN" altLang="en-US" sz="2000" b="1" dirty="0"/>
              <a:t>整形常量    </a:t>
            </a:r>
            <a:r>
              <a:rPr lang="en-US" altLang="zh-CN" sz="2000" b="1" dirty="0"/>
              <a:t>6 0</a:t>
            </a:r>
            <a:endParaRPr lang="zh-CN" altLang="en-US" sz="2000" b="1" dirty="0"/>
          </a:p>
          <a:p>
            <a:pPr>
              <a:lnSpc>
                <a:spcPct val="90000"/>
              </a:lnSpc>
            </a:pPr>
            <a:r>
              <a:rPr lang="zh-CN" altLang="en-US" b="1" dirty="0"/>
              <a:t>在词法分析过程中，分隔这些记号的字符的空格将被删除。</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1.2.1 </a:t>
            </a:r>
            <a:r>
              <a:rPr lang="zh-CN" altLang="en-US" dirty="0"/>
              <a:t>词法分析</a:t>
            </a:r>
            <a:r>
              <a:rPr lang="en-US" altLang="zh-CN" dirty="0"/>
              <a:t>——</a:t>
            </a:r>
            <a:r>
              <a:rPr lang="zh-CN" altLang="en-US" dirty="0"/>
              <a:t>线性分析</a:t>
            </a:r>
          </a:p>
        </p:txBody>
      </p:sp>
    </p:spTree>
    <p:extLst>
      <p:ext uri="{BB962C8B-B14F-4D97-AF65-F5344CB8AC3E}">
        <p14:creationId xmlns:p14="http://schemas.microsoft.com/office/powerpoint/2010/main" val="411220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150000"/>
              </a:lnSpc>
            </a:pPr>
            <a:r>
              <a:rPr lang="zh-CN" altLang="en-US" sz="2400" b="1" dirty="0"/>
              <a:t>层次分析：</a:t>
            </a:r>
            <a:r>
              <a:rPr lang="zh-CN" altLang="en-US" sz="2400" dirty="0"/>
              <a:t>字符串或记号在层次上划分为具有一定层次的多个嵌套组，每个嵌套组具有整体的含义。</a:t>
            </a:r>
          </a:p>
          <a:p>
            <a:pPr>
              <a:lnSpc>
                <a:spcPct val="150000"/>
              </a:lnSpc>
            </a:pPr>
            <a:r>
              <a:rPr lang="zh-CN" altLang="en-US" sz="2400" b="1" dirty="0"/>
              <a:t>在编译器中，</a:t>
            </a:r>
            <a:r>
              <a:rPr lang="zh-CN" altLang="en-US" sz="2400" dirty="0"/>
              <a:t>层次分析被称为语法分析（</a:t>
            </a:r>
            <a:r>
              <a:rPr lang="en-US" altLang="zh-CN" sz="2400" dirty="0"/>
              <a:t>parsing </a:t>
            </a:r>
            <a:r>
              <a:rPr lang="zh-CN" altLang="en-US" sz="2400" dirty="0"/>
              <a:t>或者</a:t>
            </a:r>
            <a:r>
              <a:rPr lang="en-US" altLang="zh-CN" sz="2400" dirty="0"/>
              <a:t>syntax analysis</a:t>
            </a:r>
            <a:r>
              <a:rPr lang="zh-CN" altLang="en-US" sz="2400" dirty="0"/>
              <a:t>）。它把源程序的记号进一步分组，产生被编译器用于生成代码的语法短语。</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1.2.2 </a:t>
            </a:r>
            <a:r>
              <a:rPr lang="zh-CN" altLang="en-US" dirty="0"/>
              <a:t>语法分析</a:t>
            </a:r>
            <a:r>
              <a:rPr lang="en-US" altLang="zh-CN" dirty="0"/>
              <a:t>——</a:t>
            </a:r>
            <a:r>
              <a:rPr lang="zh-CN" altLang="en-US" dirty="0"/>
              <a:t>层次分析</a:t>
            </a:r>
          </a:p>
        </p:txBody>
      </p:sp>
    </p:spTree>
    <p:extLst>
      <p:ext uri="{BB962C8B-B14F-4D97-AF65-F5344CB8AC3E}">
        <p14:creationId xmlns:p14="http://schemas.microsoft.com/office/powerpoint/2010/main" val="1780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80000"/>
              </a:lnSpc>
            </a:pPr>
            <a:endParaRPr lang="en-US" altLang="zh-CN" sz="2400" dirty="0"/>
          </a:p>
          <a:p>
            <a:pPr>
              <a:lnSpc>
                <a:spcPct val="80000"/>
              </a:lnSpc>
            </a:pPr>
            <a:r>
              <a:rPr lang="zh-CN" altLang="en-US" sz="2400" b="1" dirty="0"/>
              <a:t>语义分析阶段：</a:t>
            </a:r>
            <a:r>
              <a:rPr lang="zh-CN" altLang="en-US" sz="2400" dirty="0"/>
              <a:t>检测源程序的语义错误，并收集代码生成阶</a:t>
            </a:r>
            <a:endParaRPr lang="en-US" altLang="zh-CN" sz="2400" dirty="0"/>
          </a:p>
          <a:p>
            <a:pPr marL="0" indent="0">
              <a:lnSpc>
                <a:spcPct val="80000"/>
              </a:lnSpc>
              <a:buNone/>
            </a:pPr>
            <a:r>
              <a:rPr lang="en-US" altLang="zh-CN" sz="2400" dirty="0"/>
              <a:t>   </a:t>
            </a:r>
            <a:r>
              <a:rPr lang="zh-CN" altLang="en-US" sz="2400" dirty="0"/>
              <a:t>段要用到的类型信息。语义分析利用语法分析阶段确定的层</a:t>
            </a:r>
            <a:endParaRPr lang="en-US" altLang="zh-CN" sz="2400" dirty="0"/>
          </a:p>
          <a:p>
            <a:pPr marL="0" indent="0">
              <a:lnSpc>
                <a:spcPct val="80000"/>
              </a:lnSpc>
              <a:buNone/>
            </a:pPr>
            <a:r>
              <a:rPr lang="en-US" altLang="zh-CN" sz="2400" dirty="0"/>
              <a:t>   </a:t>
            </a:r>
            <a:r>
              <a:rPr lang="zh-CN" altLang="en-US" sz="2400" dirty="0"/>
              <a:t>次结构来识别表达式和语句中的操作符和操作数。</a:t>
            </a:r>
          </a:p>
          <a:p>
            <a:pPr>
              <a:lnSpc>
                <a:spcPct val="80000"/>
              </a:lnSpc>
            </a:pPr>
            <a:endParaRPr lang="en-US" altLang="zh-CN" sz="2400" dirty="0"/>
          </a:p>
          <a:p>
            <a:pPr>
              <a:lnSpc>
                <a:spcPct val="80000"/>
              </a:lnSpc>
            </a:pPr>
            <a:r>
              <a:rPr lang="zh-CN" altLang="en-US" sz="2400" dirty="0"/>
              <a:t>语义分析的一个重要组成部分是类型检查。类型检查负责检</a:t>
            </a:r>
            <a:endParaRPr lang="en-US" altLang="zh-CN" sz="2400" dirty="0"/>
          </a:p>
          <a:p>
            <a:pPr marL="0" indent="0">
              <a:lnSpc>
                <a:spcPct val="80000"/>
              </a:lnSpc>
              <a:buNone/>
            </a:pPr>
            <a:r>
              <a:rPr lang="en-US" altLang="zh-CN" sz="2400" dirty="0"/>
              <a:t>   </a:t>
            </a:r>
            <a:r>
              <a:rPr lang="zh-CN" altLang="en-US" sz="2400" dirty="0"/>
              <a:t>验每个操作符的操作数是否满足源语言的说明。例如，很多</a:t>
            </a:r>
            <a:endParaRPr lang="en-US" altLang="zh-CN" sz="2400" dirty="0"/>
          </a:p>
          <a:p>
            <a:pPr marL="0" indent="0">
              <a:lnSpc>
                <a:spcPct val="80000"/>
              </a:lnSpc>
              <a:buNone/>
            </a:pPr>
            <a:r>
              <a:rPr lang="en-US" altLang="zh-CN" sz="2400" dirty="0"/>
              <a:t>   </a:t>
            </a:r>
            <a:r>
              <a:rPr lang="zh-CN" altLang="en-US" sz="2400" dirty="0"/>
              <a:t>程序设计语言都要求每当一个实数用于数组的索引时都要报</a:t>
            </a:r>
            <a:endParaRPr lang="en-US" altLang="zh-CN" sz="2400" dirty="0"/>
          </a:p>
          <a:p>
            <a:pPr marL="0" indent="0">
              <a:lnSpc>
                <a:spcPct val="80000"/>
              </a:lnSpc>
              <a:buNone/>
            </a:pPr>
            <a:r>
              <a:rPr lang="en-US" altLang="zh-CN" sz="2400" dirty="0"/>
              <a:t>   </a:t>
            </a:r>
            <a:r>
              <a:rPr lang="zh-CN" altLang="en-US" sz="2400" dirty="0"/>
              <a:t>错。程序设计语言可能允许一些操作数的强制类型转换。例 </a:t>
            </a:r>
            <a:endParaRPr lang="en-US" altLang="zh-CN" sz="2400" dirty="0"/>
          </a:p>
          <a:p>
            <a:pPr marL="0" indent="0">
              <a:lnSpc>
                <a:spcPct val="80000"/>
              </a:lnSpc>
              <a:buNone/>
            </a:pPr>
            <a:r>
              <a:rPr lang="en-US" altLang="zh-CN" sz="2400" dirty="0"/>
              <a:t>   </a:t>
            </a:r>
            <a:r>
              <a:rPr lang="zh-CN" altLang="en-US" sz="2400" dirty="0"/>
              <a:t>如，一个二元算术操作符的操作数可以是一个整数和一个实</a:t>
            </a:r>
            <a:endParaRPr lang="en-US" altLang="zh-CN" sz="2400" dirty="0"/>
          </a:p>
          <a:p>
            <a:pPr marL="0" indent="0">
              <a:lnSpc>
                <a:spcPct val="80000"/>
              </a:lnSpc>
              <a:buNone/>
            </a:pPr>
            <a:r>
              <a:rPr lang="en-US" altLang="zh-CN" sz="2400" dirty="0"/>
              <a:t>   </a:t>
            </a:r>
            <a:r>
              <a:rPr lang="zh-CN" altLang="en-US" sz="2400" dirty="0"/>
              <a:t>数。在这种情况下，编译器将把整数强制转换成实数。</a:t>
            </a:r>
          </a:p>
          <a:p>
            <a:pPr>
              <a:lnSpc>
                <a:spcPct val="150000"/>
              </a:lnSpc>
            </a:pPr>
            <a:endParaRPr lang="en-US" altLang="zh-CN" sz="2400"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1.2.3 </a:t>
            </a:r>
            <a:r>
              <a:rPr lang="zh-CN" altLang="en-US" dirty="0"/>
              <a:t>语义分析</a:t>
            </a:r>
          </a:p>
        </p:txBody>
      </p:sp>
    </p:spTree>
    <p:extLst>
      <p:ext uri="{BB962C8B-B14F-4D97-AF65-F5344CB8AC3E}">
        <p14:creationId xmlns:p14="http://schemas.microsoft.com/office/powerpoint/2010/main" val="339753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E87E7FC9-5FDF-4D10-B3AD-1F697582853F}"/>
              </a:ext>
            </a:extLst>
          </p:cNvPr>
          <p:cNvSpPr>
            <a:spLocks noGrp="1" noRot="1"/>
          </p:cNvSpPr>
          <p:nvPr>
            <p:ph idx="1"/>
          </p:nvPr>
        </p:nvSpPr>
        <p:spPr>
          <a:xfrm>
            <a:off x="301625" y="765175"/>
            <a:ext cx="8540750" cy="3168650"/>
          </a:xfrm>
        </p:spPr>
        <p:txBody>
          <a:bodyPr>
            <a:normAutofit lnSpcReduction="10000"/>
          </a:bodyPr>
          <a:lstStyle/>
          <a:p>
            <a:pPr marL="0" indent="0" eaLnBrk="1" hangingPunct="1">
              <a:lnSpc>
                <a:spcPct val="90000"/>
              </a:lnSpc>
              <a:buNone/>
            </a:pPr>
            <a:r>
              <a:rPr lang="zh-CN" altLang="en-US" sz="2000" dirty="0"/>
              <a:t>       在机器内部，整数的二进制表示形式不同于实数的二进制表示形式。</a:t>
            </a:r>
            <a:endParaRPr lang="en-US" altLang="zh-CN" sz="2000" dirty="0"/>
          </a:p>
          <a:p>
            <a:pPr marL="0" indent="0" eaLnBrk="1" hangingPunct="1">
              <a:lnSpc>
                <a:spcPct val="90000"/>
              </a:lnSpc>
              <a:buNone/>
            </a:pPr>
            <a:r>
              <a:rPr lang="zh-CN" altLang="en-US" sz="2000" dirty="0"/>
              <a:t>两个具有相同数值的整数与实数的机器内部表示也不相同。</a:t>
            </a:r>
            <a:endParaRPr lang="en-US" altLang="zh-CN" sz="2000" dirty="0"/>
          </a:p>
          <a:p>
            <a:pPr marL="0" indent="0" eaLnBrk="1" hangingPunct="1">
              <a:lnSpc>
                <a:spcPct val="90000"/>
              </a:lnSpc>
              <a:buNone/>
            </a:pPr>
            <a:r>
              <a:rPr lang="zh-CN" altLang="en-US" sz="2000" dirty="0"/>
              <a:t>      例如：假定图</a:t>
            </a:r>
            <a:r>
              <a:rPr lang="en-US" altLang="zh-CN" sz="2000" dirty="0"/>
              <a:t>1-5</a:t>
            </a:r>
            <a:r>
              <a:rPr lang="zh-CN" altLang="en-US" sz="2000" dirty="0"/>
              <a:t>中的所有标识符都被声明为实数，而</a:t>
            </a:r>
            <a:r>
              <a:rPr lang="en-US" altLang="zh-CN" sz="2000" dirty="0"/>
              <a:t>60</a:t>
            </a:r>
            <a:r>
              <a:rPr lang="zh-CN" altLang="en-US" sz="2000" dirty="0"/>
              <a:t>自己却被假定</a:t>
            </a:r>
            <a:endParaRPr lang="en-US" altLang="zh-CN" sz="2000" dirty="0"/>
          </a:p>
          <a:p>
            <a:pPr marL="0" indent="0" eaLnBrk="1" hangingPunct="1">
              <a:lnSpc>
                <a:spcPct val="90000"/>
              </a:lnSpc>
              <a:buNone/>
            </a:pPr>
            <a:r>
              <a:rPr lang="zh-CN" altLang="en-US" sz="2000" dirty="0"/>
              <a:t>为整数。在对图</a:t>
            </a:r>
            <a:r>
              <a:rPr lang="en-US" altLang="zh-CN" sz="2000" dirty="0"/>
              <a:t>1-5</a:t>
            </a:r>
            <a:r>
              <a:rPr lang="zh-CN" altLang="en-US" sz="2000" dirty="0"/>
              <a:t>进行类型检查时编译器会发现*被应用到实数</a:t>
            </a:r>
            <a:r>
              <a:rPr lang="en-US" altLang="zh-CN" sz="2000" dirty="0"/>
              <a:t>rate</a:t>
            </a:r>
            <a:r>
              <a:rPr lang="zh-CN" altLang="en-US" sz="2000" dirty="0"/>
              <a:t>和整数</a:t>
            </a:r>
            <a:endParaRPr lang="en-US" altLang="zh-CN" sz="2000" dirty="0"/>
          </a:p>
          <a:p>
            <a:pPr marL="0" indent="0" eaLnBrk="1" hangingPunct="1">
              <a:lnSpc>
                <a:spcPct val="90000"/>
              </a:lnSpc>
              <a:buNone/>
            </a:pPr>
            <a:r>
              <a:rPr lang="en-US" altLang="zh-CN" sz="2000" dirty="0"/>
              <a:t>60</a:t>
            </a:r>
            <a:r>
              <a:rPr lang="zh-CN" altLang="en-US" sz="2000" dirty="0"/>
              <a:t>上。一般的解决方法是将整数转换成实数。图</a:t>
            </a:r>
            <a:r>
              <a:rPr lang="en-US" altLang="zh-CN" sz="2000" dirty="0"/>
              <a:t>1-5b</a:t>
            </a:r>
            <a:r>
              <a:rPr lang="zh-CN" altLang="en-US" sz="2000" dirty="0"/>
              <a:t>给出了整数转换为实</a:t>
            </a:r>
            <a:endParaRPr lang="en-US" altLang="zh-CN" sz="2000" dirty="0"/>
          </a:p>
          <a:p>
            <a:pPr marL="0" indent="0" eaLnBrk="1" hangingPunct="1">
              <a:lnSpc>
                <a:spcPct val="90000"/>
              </a:lnSpc>
              <a:buNone/>
            </a:pPr>
            <a:r>
              <a:rPr lang="zh-CN" altLang="en-US" sz="2000" dirty="0"/>
              <a:t>数的方法，即创建一个额外节点</a:t>
            </a:r>
            <a:r>
              <a:rPr lang="en-US" altLang="zh-CN" sz="2000" dirty="0" err="1"/>
              <a:t>inttoreal</a:t>
            </a:r>
            <a:r>
              <a:rPr lang="zh-CN" altLang="en-US" sz="2000" dirty="0"/>
              <a:t>，显式地将一个整数转换成一个实</a:t>
            </a:r>
            <a:endParaRPr lang="en-US" altLang="zh-CN" sz="2000" dirty="0"/>
          </a:p>
          <a:p>
            <a:pPr marL="0" indent="0" eaLnBrk="1" hangingPunct="1">
              <a:lnSpc>
                <a:spcPct val="90000"/>
              </a:lnSpc>
              <a:buNone/>
            </a:pPr>
            <a:r>
              <a:rPr lang="zh-CN" altLang="en-US" sz="2000" dirty="0"/>
              <a:t>数。解决类型转换的另一种方法是用一个等值的实数常数来替代整数，因</a:t>
            </a:r>
            <a:endParaRPr lang="en-US" altLang="zh-CN" sz="2000" dirty="0"/>
          </a:p>
          <a:p>
            <a:pPr marL="0" indent="0" eaLnBrk="1" hangingPunct="1">
              <a:lnSpc>
                <a:spcPct val="90000"/>
              </a:lnSpc>
              <a:buNone/>
            </a:pPr>
            <a:r>
              <a:rPr lang="zh-CN" altLang="en-US" sz="2000" dirty="0"/>
              <a:t>为</a:t>
            </a:r>
            <a:r>
              <a:rPr lang="en-US" altLang="zh-CN" sz="2000" dirty="0" err="1"/>
              <a:t>inttoreal</a:t>
            </a:r>
            <a:r>
              <a:rPr lang="zh-CN" altLang="en-US" sz="2000" dirty="0"/>
              <a:t>的操作数是常数。</a:t>
            </a:r>
          </a:p>
        </p:txBody>
      </p:sp>
      <p:pic>
        <p:nvPicPr>
          <p:cNvPr id="28675" name="Picture 4">
            <a:extLst>
              <a:ext uri="{FF2B5EF4-FFF2-40B4-BE49-F238E27FC236}">
                <a16:creationId xmlns:a16="http://schemas.microsoft.com/office/drawing/2014/main" id="{47DE0826-2347-467C-A3B9-4997F2DFE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336" y="4431766"/>
            <a:ext cx="7129463"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80000"/>
              </a:lnSpc>
            </a:pPr>
            <a:r>
              <a:rPr lang="zh-CN" altLang="en-US" dirty="0"/>
              <a:t>某些编译器在完成语法分析和语义分析以后，产生源程序的一个文本形</a:t>
            </a:r>
            <a:endParaRPr lang="en-US" altLang="zh-CN" dirty="0"/>
          </a:p>
          <a:p>
            <a:pPr marL="0" indent="0">
              <a:lnSpc>
                <a:spcPct val="80000"/>
              </a:lnSpc>
              <a:buNone/>
            </a:pPr>
            <a:r>
              <a:rPr lang="en-US" altLang="zh-CN" dirty="0"/>
              <a:t>   </a:t>
            </a:r>
            <a:r>
              <a:rPr lang="zh-CN" altLang="en-US" dirty="0"/>
              <a:t>式的中间表示（例如：三地址码）。我们可以将这种中间表示看成是某</a:t>
            </a:r>
            <a:endParaRPr lang="en-US" altLang="zh-CN" dirty="0"/>
          </a:p>
          <a:p>
            <a:pPr marL="0" indent="0">
              <a:lnSpc>
                <a:spcPct val="80000"/>
              </a:lnSpc>
              <a:buNone/>
            </a:pPr>
            <a:r>
              <a:rPr lang="en-US" altLang="zh-CN" dirty="0"/>
              <a:t>   </a:t>
            </a:r>
            <a:r>
              <a:rPr lang="zh-CN" altLang="en-US" dirty="0"/>
              <a:t>种抽象机的程序。</a:t>
            </a:r>
            <a:endParaRPr lang="en-US" altLang="zh-CN" dirty="0"/>
          </a:p>
          <a:p>
            <a:pPr>
              <a:lnSpc>
                <a:spcPct val="80000"/>
              </a:lnSpc>
            </a:pPr>
            <a:r>
              <a:rPr lang="zh-CN" altLang="en-US" dirty="0"/>
              <a:t>源程序的中间表示应该具有两个重要性质：</a:t>
            </a:r>
            <a:endParaRPr lang="en-US" altLang="zh-CN" dirty="0"/>
          </a:p>
          <a:p>
            <a:pPr marL="0" indent="0">
              <a:lnSpc>
                <a:spcPct val="80000"/>
              </a:lnSpc>
              <a:buNone/>
            </a:pPr>
            <a:r>
              <a:rPr lang="en-US" altLang="zh-CN" dirty="0"/>
              <a:t>             1</a:t>
            </a:r>
            <a:r>
              <a:rPr lang="zh-CN" altLang="en-US" dirty="0"/>
              <a:t>、是易于产生</a:t>
            </a:r>
            <a:r>
              <a:rPr lang="en-US" altLang="zh-CN" dirty="0"/>
              <a:t>;</a:t>
            </a:r>
          </a:p>
          <a:p>
            <a:pPr marL="0" indent="0">
              <a:lnSpc>
                <a:spcPct val="80000"/>
              </a:lnSpc>
              <a:buNone/>
            </a:pPr>
            <a:r>
              <a:rPr lang="en-US" altLang="zh-CN" dirty="0"/>
              <a:t>             2</a:t>
            </a:r>
            <a:r>
              <a:rPr lang="zh-CN" altLang="en-US" dirty="0"/>
              <a:t>、是易于翻译成目标程序。</a:t>
            </a:r>
          </a:p>
          <a:p>
            <a:pPr>
              <a:lnSpc>
                <a:spcPct val="80000"/>
              </a:lnSpc>
            </a:pPr>
            <a:r>
              <a:rPr lang="zh-CN" altLang="en-US" dirty="0"/>
              <a:t>例如 ：</a:t>
            </a:r>
            <a:r>
              <a:rPr lang="en-US" altLang="zh-CN" dirty="0"/>
              <a:t>position : = initial + rate * 60</a:t>
            </a:r>
            <a:r>
              <a:rPr lang="zh-CN" altLang="en-US" dirty="0"/>
              <a:t>的源程序的三地址码</a:t>
            </a:r>
            <a:r>
              <a:rPr lang="zh-CN" altLang="en-US" dirty="0">
                <a:solidFill>
                  <a:schemeClr val="accent6"/>
                </a:solidFill>
              </a:rPr>
              <a:t>如图</a:t>
            </a:r>
            <a:r>
              <a:rPr lang="en-US" altLang="zh-CN" dirty="0">
                <a:solidFill>
                  <a:schemeClr val="accent6"/>
                </a:solidFill>
              </a:rPr>
              <a:t>1.6</a:t>
            </a:r>
            <a:r>
              <a:rPr lang="zh-CN" altLang="en-US" dirty="0">
                <a:solidFill>
                  <a:schemeClr val="accent6"/>
                </a:solidFill>
              </a:rPr>
              <a:t>所示</a:t>
            </a:r>
            <a:r>
              <a:rPr lang="zh-CN" altLang="en-US" dirty="0"/>
              <a:t>：</a:t>
            </a:r>
            <a:endParaRPr lang="en-US" altLang="zh-CN" dirty="0"/>
          </a:p>
          <a:p>
            <a:pPr marL="0" indent="0">
              <a:lnSpc>
                <a:spcPct val="80000"/>
              </a:lnSpc>
              <a:buNone/>
            </a:pPr>
            <a:endParaRPr lang="zh-CN" altLang="en-US" dirty="0"/>
          </a:p>
          <a:p>
            <a:pPr>
              <a:lnSpc>
                <a:spcPct val="80000"/>
              </a:lnSpc>
              <a:buNone/>
            </a:pPr>
            <a:r>
              <a:rPr lang="zh-CN" altLang="en-US" dirty="0"/>
              <a:t>	                          </a:t>
            </a:r>
            <a:r>
              <a:rPr lang="en-US" altLang="zh-CN" dirty="0"/>
              <a:t>temp1 := </a:t>
            </a:r>
            <a:r>
              <a:rPr lang="en-US" altLang="zh-CN" dirty="0" err="1"/>
              <a:t>inttoreal</a:t>
            </a:r>
            <a:r>
              <a:rPr lang="en-US" altLang="zh-CN" dirty="0"/>
              <a:t>(60)</a:t>
            </a:r>
          </a:p>
          <a:p>
            <a:pPr>
              <a:lnSpc>
                <a:spcPct val="80000"/>
              </a:lnSpc>
              <a:buNone/>
            </a:pPr>
            <a:r>
              <a:rPr lang="en-US" altLang="zh-CN" dirty="0"/>
              <a:t>	                          temp2 := id3 * temp1				</a:t>
            </a:r>
          </a:p>
          <a:p>
            <a:pPr>
              <a:lnSpc>
                <a:spcPct val="80000"/>
              </a:lnSpc>
              <a:buNone/>
            </a:pPr>
            <a:r>
              <a:rPr lang="en-US" altLang="zh-CN" dirty="0"/>
              <a:t>	                          temp3 := id2 + temp2</a:t>
            </a:r>
          </a:p>
          <a:p>
            <a:pPr>
              <a:lnSpc>
                <a:spcPct val="80000"/>
              </a:lnSpc>
              <a:buNone/>
            </a:pPr>
            <a:r>
              <a:rPr lang="en-US" altLang="zh-CN" dirty="0"/>
              <a:t>	                          id1 := temp3</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1.2.4 </a:t>
            </a:r>
            <a:r>
              <a:rPr lang="zh-CN" altLang="en-US" dirty="0"/>
              <a:t>中间代码生成</a:t>
            </a:r>
          </a:p>
        </p:txBody>
      </p:sp>
      <p:sp>
        <p:nvSpPr>
          <p:cNvPr id="5" name="Rectangle 47">
            <a:extLst>
              <a:ext uri="{FF2B5EF4-FFF2-40B4-BE49-F238E27FC236}">
                <a16:creationId xmlns:a16="http://schemas.microsoft.com/office/drawing/2014/main" id="{66605CCF-2164-4097-937C-953A2CAB57E3}"/>
              </a:ext>
            </a:extLst>
          </p:cNvPr>
          <p:cNvSpPr>
            <a:spLocks noChangeArrowheads="1"/>
          </p:cNvSpPr>
          <p:nvPr/>
        </p:nvSpPr>
        <p:spPr bwMode="auto">
          <a:xfrm>
            <a:off x="1363543" y="6147148"/>
            <a:ext cx="5306527" cy="46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1400" dirty="0">
                <a:solidFill>
                  <a:schemeClr val="accent6"/>
                </a:solidFill>
                <a:latin typeface="Times New Roman" panose="02020603050405020304" pitchFamily="18" charset="0"/>
                <a:ea typeface="宋体" panose="02010600030101010101" pitchFamily="2" charset="-122"/>
              </a:rPr>
              <a:t>图</a:t>
            </a:r>
            <a:r>
              <a:rPr lang="en-US" altLang="zh-CN" sz="1400" dirty="0">
                <a:solidFill>
                  <a:schemeClr val="accent6"/>
                </a:solidFill>
                <a:latin typeface="Times New Roman" panose="02020603050405020304" pitchFamily="18" charset="0"/>
                <a:ea typeface="宋体" panose="02010600030101010101" pitchFamily="2" charset="-122"/>
              </a:rPr>
              <a:t>1.6</a:t>
            </a:r>
            <a:r>
              <a:rPr lang="zh-CN" altLang="en-US" sz="1400" dirty="0">
                <a:solidFill>
                  <a:schemeClr val="accent6"/>
                </a:solidFill>
                <a:latin typeface="Times New Roman" panose="02020603050405020304" pitchFamily="18" charset="0"/>
                <a:ea typeface="宋体" panose="02010600030101010101" pitchFamily="2" charset="-122"/>
              </a:rPr>
              <a:t>程序的三地址码</a:t>
            </a:r>
          </a:p>
        </p:txBody>
      </p:sp>
    </p:spTree>
    <p:extLst>
      <p:ext uri="{BB962C8B-B14F-4D97-AF65-F5344CB8AC3E}">
        <p14:creationId xmlns:p14="http://schemas.microsoft.com/office/powerpoint/2010/main" val="187876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92500" lnSpcReduction="10000"/>
          </a:bodyPr>
          <a:lstStyle/>
          <a:p>
            <a:pPr algn="just">
              <a:spcBef>
                <a:spcPct val="0"/>
              </a:spcBef>
              <a:buClrTx/>
              <a:buSzTx/>
              <a:buNone/>
            </a:pPr>
            <a:r>
              <a:rPr lang="zh-CN" altLang="en-US" sz="2400" b="1" dirty="0"/>
              <a:t>          </a:t>
            </a:r>
            <a:r>
              <a:rPr lang="zh-CN" altLang="en-US" sz="2400" dirty="0"/>
              <a:t>前一阶段产生的中间代码是以语法单位这样的局部区间为单位而产生的，不能保证效率是高的，有必要进行等价变换，使程序占用空间少，运行时间短。代码优化阶段试图改进中间代码，以产生执行速度较快的机器代码。</a:t>
            </a:r>
            <a:endParaRPr lang="en-US" altLang="zh-CN" sz="2400" dirty="0"/>
          </a:p>
          <a:p>
            <a:pPr algn="just">
              <a:spcBef>
                <a:spcPct val="0"/>
              </a:spcBef>
              <a:buClrTx/>
              <a:buSzTx/>
              <a:buNone/>
            </a:pPr>
            <a:r>
              <a:rPr lang="en-US" altLang="zh-CN" sz="2400" dirty="0"/>
              <a:t>         </a:t>
            </a:r>
            <a:r>
              <a:rPr lang="zh-CN" altLang="en-US" sz="2400" dirty="0"/>
              <a:t>常用的优化措施有：</a:t>
            </a:r>
            <a:endParaRPr lang="en-US" altLang="zh-CN" sz="2400" dirty="0"/>
          </a:p>
          <a:p>
            <a:pPr marL="0" indent="0">
              <a:spcBef>
                <a:spcPct val="0"/>
              </a:spcBef>
              <a:buClrTx/>
              <a:buSzTx/>
              <a:buNone/>
            </a:pPr>
            <a:r>
              <a:rPr lang="zh-CN" altLang="en-US" sz="2400" dirty="0"/>
              <a:t>                                      </a:t>
            </a:r>
            <a:r>
              <a:rPr lang="en-US" altLang="zh-CN" sz="2400" dirty="0"/>
              <a:t>1.</a:t>
            </a:r>
            <a:r>
              <a:rPr lang="zh-CN" altLang="en-US" sz="2400" dirty="0"/>
              <a:t>  删除冗余运算；</a:t>
            </a:r>
            <a:endParaRPr lang="en-US" altLang="zh-CN" sz="2400" dirty="0"/>
          </a:p>
          <a:p>
            <a:pPr marL="0" indent="0">
              <a:spcBef>
                <a:spcPct val="0"/>
              </a:spcBef>
              <a:buClrTx/>
              <a:buSzTx/>
              <a:buNone/>
            </a:pPr>
            <a:r>
              <a:rPr lang="zh-CN" altLang="en-US" sz="2400" dirty="0"/>
              <a:t>                                      </a:t>
            </a:r>
            <a:r>
              <a:rPr lang="en-US" altLang="zh-CN" sz="2400" dirty="0"/>
              <a:t>2.</a:t>
            </a:r>
            <a:r>
              <a:rPr lang="zh-CN" altLang="en-US" sz="2400" dirty="0"/>
              <a:t>  删除无用赋值；</a:t>
            </a:r>
            <a:endParaRPr lang="en-US" altLang="zh-CN" sz="2400" dirty="0"/>
          </a:p>
          <a:p>
            <a:pPr marL="0" indent="0">
              <a:spcBef>
                <a:spcPct val="0"/>
              </a:spcBef>
              <a:buClrTx/>
              <a:buSzTx/>
              <a:buNone/>
            </a:pPr>
            <a:r>
              <a:rPr lang="zh-CN" altLang="en-US" sz="2400" dirty="0"/>
              <a:t>                                      </a:t>
            </a:r>
            <a:r>
              <a:rPr lang="en-US" altLang="zh-CN" sz="2400" dirty="0"/>
              <a:t>3.</a:t>
            </a:r>
            <a:r>
              <a:rPr lang="zh-CN" altLang="en-US" sz="2400" dirty="0"/>
              <a:t>  合并已知量；</a:t>
            </a:r>
            <a:endParaRPr lang="en-US" altLang="zh-CN" sz="2400" dirty="0"/>
          </a:p>
          <a:p>
            <a:pPr marL="0" indent="0">
              <a:spcBef>
                <a:spcPct val="0"/>
              </a:spcBef>
              <a:buClrTx/>
              <a:buSzTx/>
              <a:buNone/>
            </a:pPr>
            <a:r>
              <a:rPr lang="zh-CN" altLang="en-US" sz="2400" dirty="0"/>
              <a:t>                                      </a:t>
            </a:r>
            <a:r>
              <a:rPr lang="en-US" altLang="zh-CN" sz="2400" dirty="0"/>
              <a:t>4.  </a:t>
            </a:r>
            <a:r>
              <a:rPr lang="zh-CN" altLang="en-US" sz="2400" dirty="0"/>
              <a:t>循环优化等；</a:t>
            </a:r>
            <a:endParaRPr lang="en-US" altLang="zh-CN" sz="2400" dirty="0"/>
          </a:p>
          <a:p>
            <a:pPr marL="0" indent="0" algn="just">
              <a:spcBef>
                <a:spcPct val="0"/>
              </a:spcBef>
              <a:buClrTx/>
              <a:buSzTx/>
              <a:buNone/>
            </a:pPr>
            <a:r>
              <a:rPr lang="zh-CN" altLang="en-US" sz="2400" dirty="0"/>
              <a:t>        有些优化措施效果很明显，例如循环中参于运算的运算量，如</a:t>
            </a:r>
            <a:endParaRPr lang="en-US" altLang="zh-CN" sz="2400" dirty="0"/>
          </a:p>
          <a:p>
            <a:pPr marL="0" indent="0" algn="just">
              <a:spcBef>
                <a:spcPct val="0"/>
              </a:spcBef>
              <a:buClrTx/>
              <a:buSzTx/>
              <a:buNone/>
            </a:pPr>
            <a:r>
              <a:rPr lang="zh-CN" altLang="en-US" sz="2400" dirty="0"/>
              <a:t>其值并不随着循环而发生变化，这类运算称为循环不变运算，它完全不必每次循环都计算一次，将它们提到进入循环前计算一次</a:t>
            </a:r>
            <a:r>
              <a:rPr lang="zh-CN" altLang="en-US" dirty="0"/>
              <a:t>即可。</a:t>
            </a:r>
          </a:p>
          <a:p>
            <a:pPr>
              <a:spcBef>
                <a:spcPct val="0"/>
              </a:spcBef>
              <a:buClrTx/>
              <a:buSzTx/>
              <a:buNone/>
            </a:pPr>
            <a:r>
              <a:rPr lang="zh-CN" altLang="en-US" dirty="0"/>
              <a:t> </a:t>
            </a:r>
          </a:p>
          <a:p>
            <a:pPr marL="457200" lvl="1" indent="0">
              <a:lnSpc>
                <a:spcPct val="150000"/>
              </a:lnSpc>
              <a:buNone/>
            </a:pPr>
            <a:endParaRPr lang="en-US" altLang="zh-CN"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1.2.5 </a:t>
            </a:r>
            <a:r>
              <a:rPr lang="zh-CN" altLang="en-US" dirty="0"/>
              <a:t>代码优化</a:t>
            </a:r>
          </a:p>
        </p:txBody>
      </p:sp>
    </p:spTree>
    <p:extLst>
      <p:ext uri="{BB962C8B-B14F-4D97-AF65-F5344CB8AC3E}">
        <p14:creationId xmlns:p14="http://schemas.microsoft.com/office/powerpoint/2010/main" val="149753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endParaRPr lang="zh-CN" altLang="en-US" dirty="0"/>
          </a:p>
          <a:p>
            <a:pPr marL="0" indent="0">
              <a:lnSpc>
                <a:spcPct val="90000"/>
              </a:lnSpc>
              <a:buNone/>
            </a:pPr>
            <a:r>
              <a:rPr lang="zh-CN" altLang="en-US" dirty="0"/>
              <a:t>          代码优化阶段试图改进中间代码，以产生执行速度较快的机器代码。</a:t>
            </a:r>
            <a:endParaRPr lang="en-US" altLang="zh-CN" dirty="0"/>
          </a:p>
          <a:p>
            <a:pPr marL="0" indent="0">
              <a:lnSpc>
                <a:spcPct val="90000"/>
              </a:lnSpc>
              <a:buNone/>
            </a:pPr>
            <a:r>
              <a:rPr lang="zh-CN" altLang="en-US" dirty="0"/>
              <a:t>    当然，生成中间代码的一个很自然的算法是对语义分析后的树的每个运</a:t>
            </a:r>
            <a:r>
              <a:rPr lang="en-US" altLang="zh-CN" dirty="0"/>
              <a:t> </a:t>
            </a:r>
          </a:p>
          <a:p>
            <a:pPr marL="0" indent="0">
              <a:lnSpc>
                <a:spcPct val="90000"/>
              </a:lnSpc>
              <a:buNone/>
            </a:pPr>
            <a:r>
              <a:rPr lang="en-US" altLang="zh-CN" dirty="0"/>
              <a:t>   </a:t>
            </a:r>
            <a:r>
              <a:rPr lang="zh-CN" altLang="en-US" dirty="0"/>
              <a:t>算符产生一条指令。</a:t>
            </a:r>
            <a:endParaRPr lang="en-US" altLang="zh-CN" dirty="0"/>
          </a:p>
          <a:p>
            <a:pPr marL="0" indent="0">
              <a:lnSpc>
                <a:spcPct val="90000"/>
              </a:lnSpc>
              <a:buNone/>
            </a:pPr>
            <a:r>
              <a:rPr lang="en-US" altLang="zh-CN" dirty="0">
                <a:solidFill>
                  <a:schemeClr val="accent6"/>
                </a:solidFill>
              </a:rPr>
              <a:t>   </a:t>
            </a:r>
            <a:r>
              <a:rPr lang="zh-CN" altLang="en-US" dirty="0"/>
              <a:t>如图</a:t>
            </a:r>
            <a:r>
              <a:rPr lang="en-US" altLang="zh-CN" dirty="0"/>
              <a:t>1.6</a:t>
            </a:r>
            <a:r>
              <a:rPr lang="zh-CN" altLang="en-US" dirty="0"/>
              <a:t>所示的四条指令变为如图</a:t>
            </a:r>
            <a:r>
              <a:rPr lang="en-US" altLang="zh-CN" dirty="0"/>
              <a:t>1.7</a:t>
            </a:r>
            <a:r>
              <a:rPr lang="zh-CN" altLang="en-US" dirty="0"/>
              <a:t>所示的两条指令：</a:t>
            </a:r>
            <a:endParaRPr lang="en-US" altLang="zh-CN" dirty="0"/>
          </a:p>
          <a:p>
            <a:pPr>
              <a:lnSpc>
                <a:spcPct val="80000"/>
              </a:lnSpc>
              <a:buNone/>
            </a:pPr>
            <a:r>
              <a:rPr lang="zh-CN" altLang="en-US" dirty="0"/>
              <a:t>     </a:t>
            </a:r>
            <a:endParaRPr lang="en-US" altLang="zh-CN" dirty="0"/>
          </a:p>
          <a:p>
            <a:pPr>
              <a:lnSpc>
                <a:spcPct val="80000"/>
              </a:lnSpc>
              <a:buNone/>
            </a:pPr>
            <a:r>
              <a:rPr lang="en-US" altLang="zh-CN" dirty="0"/>
              <a:t>     </a:t>
            </a:r>
            <a:r>
              <a:rPr lang="zh-CN" altLang="en-US" dirty="0"/>
              <a:t>  </a:t>
            </a:r>
            <a:r>
              <a:rPr lang="en-US" altLang="zh-CN" dirty="0"/>
              <a:t>temp1 := </a:t>
            </a:r>
            <a:r>
              <a:rPr lang="en-US" altLang="zh-CN" dirty="0" err="1"/>
              <a:t>inttoreal</a:t>
            </a:r>
            <a:r>
              <a:rPr lang="en-US" altLang="zh-CN" dirty="0"/>
              <a:t>(60)                      temp1 := id3 * 60.0</a:t>
            </a:r>
          </a:p>
          <a:p>
            <a:pPr>
              <a:lnSpc>
                <a:spcPct val="80000"/>
              </a:lnSpc>
              <a:buNone/>
            </a:pPr>
            <a:r>
              <a:rPr lang="en-US" altLang="zh-CN" dirty="0"/>
              <a:t>	    temp2 := id3 * temp1	          id1 := id2 + temp1 	</a:t>
            </a:r>
          </a:p>
          <a:p>
            <a:pPr>
              <a:lnSpc>
                <a:spcPct val="80000"/>
              </a:lnSpc>
              <a:buNone/>
            </a:pPr>
            <a:r>
              <a:rPr lang="en-US" altLang="zh-CN" dirty="0"/>
              <a:t>	    temp3 := id2 + temp2</a:t>
            </a:r>
          </a:p>
          <a:p>
            <a:pPr>
              <a:lnSpc>
                <a:spcPct val="80000"/>
              </a:lnSpc>
              <a:buNone/>
            </a:pPr>
            <a:r>
              <a:rPr lang="en-US" altLang="zh-CN" dirty="0"/>
              <a:t>	    id1 := temp3          </a:t>
            </a:r>
          </a:p>
          <a:p>
            <a:pPr>
              <a:lnSpc>
                <a:spcPct val="90000"/>
              </a:lnSpc>
              <a:buNone/>
            </a:pPr>
            <a:r>
              <a:rPr lang="en-US" altLang="zh-CN" dirty="0"/>
              <a:t>			</a:t>
            </a:r>
          </a:p>
          <a:p>
            <a:pPr>
              <a:lnSpc>
                <a:spcPct val="90000"/>
              </a:lnSpc>
              <a:buNone/>
            </a:pPr>
            <a:r>
              <a:rPr lang="en-US" altLang="zh-CN" dirty="0"/>
              <a:t>	</a:t>
            </a:r>
          </a:p>
          <a:p>
            <a:pPr marL="0" indent="0">
              <a:lnSpc>
                <a:spcPct val="90000"/>
              </a:lnSpc>
              <a:buNone/>
            </a:pPr>
            <a:endParaRPr lang="zh-CN" altLang="en-US" dirty="0"/>
          </a:p>
          <a:p>
            <a:pPr marL="457200" lvl="1" indent="0">
              <a:lnSpc>
                <a:spcPct val="150000"/>
              </a:lnSpc>
              <a:buNone/>
            </a:pPr>
            <a:endParaRPr lang="en-US" altLang="zh-CN"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1.2.5 </a:t>
            </a:r>
            <a:r>
              <a:rPr lang="zh-CN" altLang="en-US" dirty="0"/>
              <a:t>代码优化</a:t>
            </a:r>
          </a:p>
        </p:txBody>
      </p:sp>
      <p:sp>
        <p:nvSpPr>
          <p:cNvPr id="5" name="Rectangle 47">
            <a:extLst>
              <a:ext uri="{FF2B5EF4-FFF2-40B4-BE49-F238E27FC236}">
                <a16:creationId xmlns:a16="http://schemas.microsoft.com/office/drawing/2014/main" id="{7DB2C7AC-5312-4104-A763-56E3A8FF3A8B}"/>
              </a:ext>
            </a:extLst>
          </p:cNvPr>
          <p:cNvSpPr>
            <a:spLocks noChangeArrowheads="1"/>
          </p:cNvSpPr>
          <p:nvPr/>
        </p:nvSpPr>
        <p:spPr bwMode="auto">
          <a:xfrm>
            <a:off x="3559660" y="5603956"/>
            <a:ext cx="5306527" cy="46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1400" dirty="0">
                <a:solidFill>
                  <a:schemeClr val="accent6"/>
                </a:solidFill>
                <a:latin typeface="Times New Roman" panose="02020603050405020304" pitchFamily="18" charset="0"/>
                <a:ea typeface="宋体" panose="02010600030101010101" pitchFamily="2" charset="-122"/>
              </a:rPr>
              <a:t>图</a:t>
            </a:r>
            <a:r>
              <a:rPr lang="en-US" altLang="zh-CN" sz="1400" dirty="0">
                <a:solidFill>
                  <a:schemeClr val="accent6"/>
                </a:solidFill>
                <a:latin typeface="Times New Roman" panose="02020603050405020304" pitchFamily="18" charset="0"/>
                <a:ea typeface="宋体" panose="02010600030101010101" pitchFamily="2" charset="-122"/>
              </a:rPr>
              <a:t>1.7</a:t>
            </a:r>
            <a:r>
              <a:rPr lang="zh-CN" altLang="en-US" sz="1400" dirty="0">
                <a:solidFill>
                  <a:schemeClr val="accent6"/>
                </a:solidFill>
                <a:latin typeface="Times New Roman" panose="02020603050405020304" pitchFamily="18" charset="0"/>
                <a:ea typeface="宋体" panose="02010600030101010101" pitchFamily="2" charset="-122"/>
              </a:rPr>
              <a:t>程序的三地址码</a:t>
            </a:r>
          </a:p>
        </p:txBody>
      </p:sp>
      <p:sp>
        <p:nvSpPr>
          <p:cNvPr id="6" name="Rectangle 47">
            <a:extLst>
              <a:ext uri="{FF2B5EF4-FFF2-40B4-BE49-F238E27FC236}">
                <a16:creationId xmlns:a16="http://schemas.microsoft.com/office/drawing/2014/main" id="{2DB53DCD-6DF1-42B4-95DA-AB5DFB164114}"/>
              </a:ext>
            </a:extLst>
          </p:cNvPr>
          <p:cNvSpPr>
            <a:spLocks noChangeArrowheads="1"/>
          </p:cNvSpPr>
          <p:nvPr/>
        </p:nvSpPr>
        <p:spPr bwMode="auto">
          <a:xfrm>
            <a:off x="-510524" y="5620294"/>
            <a:ext cx="5306527" cy="46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1400" dirty="0">
                <a:solidFill>
                  <a:schemeClr val="accent6"/>
                </a:solidFill>
                <a:latin typeface="Times New Roman" panose="02020603050405020304" pitchFamily="18" charset="0"/>
                <a:ea typeface="宋体" panose="02010600030101010101" pitchFamily="2" charset="-122"/>
              </a:rPr>
              <a:t>图</a:t>
            </a:r>
            <a:r>
              <a:rPr lang="en-US" altLang="zh-CN" sz="1400" dirty="0">
                <a:solidFill>
                  <a:schemeClr val="accent6"/>
                </a:solidFill>
                <a:latin typeface="Times New Roman" panose="02020603050405020304" pitchFamily="18" charset="0"/>
                <a:ea typeface="宋体" panose="02010600030101010101" pitchFamily="2" charset="-122"/>
              </a:rPr>
              <a:t>1.6</a:t>
            </a:r>
            <a:r>
              <a:rPr lang="zh-CN" altLang="en-US" sz="1400" dirty="0">
                <a:solidFill>
                  <a:schemeClr val="accent6"/>
                </a:solidFill>
                <a:latin typeface="Times New Roman" panose="02020603050405020304" pitchFamily="18" charset="0"/>
                <a:ea typeface="宋体" panose="02010600030101010101" pitchFamily="2" charset="-122"/>
              </a:rPr>
              <a:t>程序的三地址码</a:t>
            </a:r>
          </a:p>
        </p:txBody>
      </p:sp>
    </p:spTree>
    <p:extLst>
      <p:ext uri="{BB962C8B-B14F-4D97-AF65-F5344CB8AC3E}">
        <p14:creationId xmlns:p14="http://schemas.microsoft.com/office/powerpoint/2010/main" val="48490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a:extLst>
              <a:ext uri="{FF2B5EF4-FFF2-40B4-BE49-F238E27FC236}">
                <a16:creationId xmlns:a16="http://schemas.microsoft.com/office/drawing/2014/main" id="{364C0A55-E365-4578-876A-0C1FF535A381}"/>
              </a:ext>
            </a:extLst>
          </p:cNvPr>
          <p:cNvSpPr txBox="1">
            <a:spLocks noChangeArrowheads="1"/>
          </p:cNvSpPr>
          <p:nvPr/>
        </p:nvSpPr>
        <p:spPr bwMode="auto">
          <a:xfrm>
            <a:off x="2339975" y="1557338"/>
            <a:ext cx="4572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8000" dirty="0">
                <a:solidFill>
                  <a:schemeClr val="tx1"/>
                </a:solidFill>
                <a:latin typeface="Times New Roman" panose="02020603050405020304" pitchFamily="18" charset="0"/>
                <a:ea typeface="宋体" panose="02010600030101010101" pitchFamily="2" charset="-122"/>
              </a:rPr>
              <a:t>编译原理</a:t>
            </a:r>
          </a:p>
        </p:txBody>
      </p:sp>
      <p:sp>
        <p:nvSpPr>
          <p:cNvPr id="10243" name="Text Box 6">
            <a:extLst>
              <a:ext uri="{FF2B5EF4-FFF2-40B4-BE49-F238E27FC236}">
                <a16:creationId xmlns:a16="http://schemas.microsoft.com/office/drawing/2014/main" id="{A7419982-1FE9-420A-94D1-B363E134B501}"/>
              </a:ext>
            </a:extLst>
          </p:cNvPr>
          <p:cNvSpPr txBox="1">
            <a:spLocks noChangeArrowheads="1"/>
          </p:cNvSpPr>
          <p:nvPr/>
        </p:nvSpPr>
        <p:spPr bwMode="auto">
          <a:xfrm>
            <a:off x="2627313" y="3284538"/>
            <a:ext cx="41767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ea typeface="宋体" panose="02010600030101010101" pitchFamily="2" charset="-122"/>
              </a:rPr>
              <a:t>上海交通大学</a:t>
            </a:r>
          </a:p>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ea typeface="宋体" panose="02010600030101010101" pitchFamily="2" charset="-122"/>
              </a:rPr>
              <a:t>张冬茉</a:t>
            </a:r>
          </a:p>
          <a:p>
            <a:pPr algn="ctr" eaLnBrk="1" hangingPunct="1">
              <a:spcBef>
                <a:spcPct val="50000"/>
              </a:spcBef>
              <a:buClrTx/>
              <a:buSzTx/>
              <a:buFontTx/>
              <a:buNone/>
            </a:pPr>
            <a:r>
              <a:rPr kumimoji="1" lang="en-US" altLang="zh-CN" sz="2400" dirty="0" err="1">
                <a:solidFill>
                  <a:schemeClr val="tx1"/>
                </a:solidFill>
                <a:latin typeface="Times New Roman" panose="02020603050405020304" pitchFamily="18" charset="0"/>
                <a:ea typeface="宋体" panose="02010600030101010101" pitchFamily="2" charset="-122"/>
              </a:rPr>
              <a:t>Email:zhang-dm@cs.sjtu.edu.cn</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10244" name="Text Box 7">
            <a:extLst>
              <a:ext uri="{FF2B5EF4-FFF2-40B4-BE49-F238E27FC236}">
                <a16:creationId xmlns:a16="http://schemas.microsoft.com/office/drawing/2014/main" id="{26446C58-467F-4A36-8F99-33A6C17B0DCC}"/>
              </a:ext>
            </a:extLst>
          </p:cNvPr>
          <p:cNvSpPr txBox="1">
            <a:spLocks noChangeArrowheads="1"/>
          </p:cNvSpPr>
          <p:nvPr/>
        </p:nvSpPr>
        <p:spPr bwMode="auto">
          <a:xfrm>
            <a:off x="3563938" y="501332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2020</a:t>
            </a:r>
            <a:r>
              <a:rPr kumimoji="1" lang="zh-CN" altLang="en-US" sz="2400" dirty="0">
                <a:solidFill>
                  <a:schemeClr val="tx1"/>
                </a:solidFill>
                <a:latin typeface="Times New Roman" panose="02020603050405020304" pitchFamily="18" charset="0"/>
                <a:ea typeface="宋体" panose="02010600030101010101" pitchFamily="2" charset="-122"/>
              </a:rPr>
              <a:t>年</a:t>
            </a:r>
            <a:r>
              <a:rPr kumimoji="1" lang="en-US" altLang="zh-CN" sz="2400" dirty="0">
                <a:solidFill>
                  <a:schemeClr val="tx1"/>
                </a:solidFill>
                <a:latin typeface="Times New Roman" panose="02020603050405020304" pitchFamily="18" charset="0"/>
                <a:ea typeface="宋体" panose="02010600030101010101" pitchFamily="2" charset="-122"/>
              </a:rPr>
              <a:t>3</a:t>
            </a:r>
            <a:r>
              <a:rPr kumimoji="1" lang="zh-CN" altLang="en-US" sz="2400" dirty="0">
                <a:solidFill>
                  <a:schemeClr val="tx1"/>
                </a:solidFill>
                <a:latin typeface="Times New Roman" panose="02020603050405020304" pitchFamily="18" charset="0"/>
                <a:ea typeface="宋体" panose="02010600030101010101" pitchFamily="2" charset="-122"/>
              </a:rPr>
              <a:t>月</a:t>
            </a:r>
          </a:p>
        </p:txBody>
      </p:sp>
    </p:spTree>
  </p:cSld>
  <p:clrMapOvr>
    <a:masterClrMapping/>
  </p:clrMapOvr>
  <mc:AlternateContent xmlns:mc="http://schemas.openxmlformats.org/markup-compatibility/2006" xmlns:p14="http://schemas.microsoft.com/office/powerpoint/2010/main">
    <mc:Choice Requires="p14">
      <p:transition spd="med" p14:dur="700" advTm="2084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90000"/>
              </a:lnSpc>
            </a:pPr>
            <a:r>
              <a:rPr lang="zh-CN" altLang="en-US" dirty="0"/>
              <a:t>编译的最后一个阶段是目标代码生成，生成可重定位的机器代码或者汇</a:t>
            </a:r>
            <a:endParaRPr lang="en-US" altLang="zh-CN" dirty="0"/>
          </a:p>
          <a:p>
            <a:pPr marL="0" indent="0">
              <a:lnSpc>
                <a:spcPct val="90000"/>
              </a:lnSpc>
              <a:buNone/>
            </a:pPr>
            <a:r>
              <a:rPr lang="en-US" altLang="zh-CN" dirty="0"/>
              <a:t>   </a:t>
            </a:r>
            <a:r>
              <a:rPr lang="zh-CN" altLang="en-US" dirty="0"/>
              <a:t>编代码。在这一阶段，编译器为源程序定义和使用的变量选择存储单元，</a:t>
            </a:r>
            <a:endParaRPr lang="en-US" altLang="zh-CN" dirty="0"/>
          </a:p>
          <a:p>
            <a:pPr marL="0" indent="0">
              <a:lnSpc>
                <a:spcPct val="90000"/>
              </a:lnSpc>
              <a:buNone/>
            </a:pPr>
            <a:r>
              <a:rPr lang="en-US" altLang="zh-CN" dirty="0"/>
              <a:t>   </a:t>
            </a:r>
            <a:r>
              <a:rPr lang="zh-CN" altLang="en-US" dirty="0"/>
              <a:t>并把中间指令翻译成完成相同任务的机器代码指令序列。这个阶段的一</a:t>
            </a:r>
            <a:endParaRPr lang="en-US" altLang="zh-CN" dirty="0"/>
          </a:p>
          <a:p>
            <a:pPr marL="0" indent="0">
              <a:lnSpc>
                <a:spcPct val="90000"/>
              </a:lnSpc>
              <a:buNone/>
            </a:pPr>
            <a:r>
              <a:rPr lang="en-US" altLang="zh-CN" dirty="0"/>
              <a:t>   </a:t>
            </a:r>
            <a:r>
              <a:rPr lang="zh-CN" altLang="en-US" dirty="0"/>
              <a:t>个关键问题是变量的寄存器分配。</a:t>
            </a:r>
          </a:p>
          <a:p>
            <a:pPr>
              <a:lnSpc>
                <a:spcPct val="90000"/>
              </a:lnSpc>
            </a:pPr>
            <a:r>
              <a:rPr lang="zh-CN" altLang="en-US" dirty="0"/>
              <a:t>例如，使用寄存器</a:t>
            </a:r>
            <a:r>
              <a:rPr lang="en-US" altLang="zh-CN" dirty="0"/>
              <a:t>R1</a:t>
            </a:r>
            <a:r>
              <a:rPr lang="zh-CN" altLang="en-US" dirty="0"/>
              <a:t>和</a:t>
            </a:r>
            <a:r>
              <a:rPr lang="en-US" altLang="zh-CN" dirty="0"/>
              <a:t>R2</a:t>
            </a:r>
            <a:r>
              <a:rPr lang="zh-CN" altLang="en-US" dirty="0"/>
              <a:t>，</a:t>
            </a:r>
            <a:r>
              <a:rPr lang="zh-CN" altLang="en-US" dirty="0">
                <a:solidFill>
                  <a:schemeClr val="accent6"/>
                </a:solidFill>
              </a:rPr>
              <a:t>如图</a:t>
            </a:r>
            <a:r>
              <a:rPr lang="en-US" altLang="zh-CN" dirty="0">
                <a:solidFill>
                  <a:schemeClr val="accent6"/>
                </a:solidFill>
              </a:rPr>
              <a:t>1.7</a:t>
            </a:r>
            <a:r>
              <a:rPr lang="zh-CN" altLang="en-US" dirty="0">
                <a:solidFill>
                  <a:schemeClr val="accent6"/>
                </a:solidFill>
              </a:rPr>
              <a:t>所示的</a:t>
            </a:r>
            <a:r>
              <a:rPr lang="zh-CN" altLang="en-US" dirty="0"/>
              <a:t>中间代码可以翻译成</a:t>
            </a:r>
            <a:r>
              <a:rPr lang="zh-CN" altLang="en-US" dirty="0">
                <a:solidFill>
                  <a:schemeClr val="accent6"/>
                </a:solidFill>
              </a:rPr>
              <a:t>如图</a:t>
            </a:r>
            <a:r>
              <a:rPr lang="en-US" altLang="zh-CN" dirty="0">
                <a:solidFill>
                  <a:schemeClr val="accent6"/>
                </a:solidFill>
              </a:rPr>
              <a:t>1.8</a:t>
            </a:r>
          </a:p>
          <a:p>
            <a:pPr marL="0" indent="0">
              <a:lnSpc>
                <a:spcPct val="90000"/>
              </a:lnSpc>
              <a:buNone/>
            </a:pPr>
            <a:r>
              <a:rPr lang="en-US" altLang="zh-CN" dirty="0">
                <a:solidFill>
                  <a:schemeClr val="accent6"/>
                </a:solidFill>
              </a:rPr>
              <a:t>    </a:t>
            </a:r>
            <a:r>
              <a:rPr lang="zh-CN" altLang="en-US" dirty="0">
                <a:solidFill>
                  <a:schemeClr val="accent6"/>
                </a:solidFill>
              </a:rPr>
              <a:t>所示的目标代码</a:t>
            </a:r>
            <a:r>
              <a:rPr lang="en-US" altLang="zh-CN" dirty="0">
                <a:solidFill>
                  <a:schemeClr val="accent6"/>
                </a:solidFill>
              </a:rPr>
              <a:t>:</a:t>
            </a:r>
            <a:endParaRPr lang="zh-CN" altLang="en-US" dirty="0"/>
          </a:p>
          <a:p>
            <a:pPr>
              <a:lnSpc>
                <a:spcPct val="90000"/>
              </a:lnSpc>
              <a:buNone/>
            </a:pPr>
            <a:r>
              <a:rPr lang="zh-CN" altLang="en-US" dirty="0"/>
              <a:t>	                                            </a:t>
            </a:r>
            <a:r>
              <a:rPr lang="en-US" altLang="zh-CN" dirty="0"/>
              <a:t>LDF R2, id3</a:t>
            </a:r>
          </a:p>
          <a:p>
            <a:pPr>
              <a:lnSpc>
                <a:spcPct val="90000"/>
              </a:lnSpc>
              <a:buNone/>
            </a:pPr>
            <a:r>
              <a:rPr lang="en-US" altLang="zh-CN" dirty="0"/>
              <a:t>	                                            MULF R2,R2,#60.0</a:t>
            </a:r>
          </a:p>
          <a:p>
            <a:pPr>
              <a:lnSpc>
                <a:spcPct val="90000"/>
              </a:lnSpc>
              <a:buNone/>
            </a:pPr>
            <a:r>
              <a:rPr lang="en-US" altLang="zh-CN" dirty="0"/>
              <a:t>	                                            LDF R2,  id2, R1					                     ADDF R1,R1,R2</a:t>
            </a:r>
          </a:p>
          <a:p>
            <a:pPr>
              <a:lnSpc>
                <a:spcPct val="90000"/>
              </a:lnSpc>
              <a:buNone/>
            </a:pPr>
            <a:r>
              <a:rPr lang="en-US" altLang="zh-CN" dirty="0"/>
              <a:t>	                                            STF  id1,R1</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1.2.6 </a:t>
            </a:r>
            <a:r>
              <a:rPr lang="zh-CN" altLang="en-US" dirty="0"/>
              <a:t>代码生成</a:t>
            </a:r>
          </a:p>
        </p:txBody>
      </p:sp>
      <p:sp>
        <p:nvSpPr>
          <p:cNvPr id="5" name="Rectangle 47">
            <a:extLst>
              <a:ext uri="{FF2B5EF4-FFF2-40B4-BE49-F238E27FC236}">
                <a16:creationId xmlns:a16="http://schemas.microsoft.com/office/drawing/2014/main" id="{C05E988E-E33A-4342-A4FD-183145546AE1}"/>
              </a:ext>
            </a:extLst>
          </p:cNvPr>
          <p:cNvSpPr>
            <a:spLocks noChangeArrowheads="1"/>
          </p:cNvSpPr>
          <p:nvPr/>
        </p:nvSpPr>
        <p:spPr bwMode="auto">
          <a:xfrm>
            <a:off x="1918736" y="6147148"/>
            <a:ext cx="5306527" cy="46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1400" dirty="0">
                <a:solidFill>
                  <a:schemeClr val="accent6"/>
                </a:solidFill>
                <a:latin typeface="Times New Roman" panose="02020603050405020304" pitchFamily="18" charset="0"/>
                <a:ea typeface="宋体" panose="02010600030101010101" pitchFamily="2" charset="-122"/>
              </a:rPr>
              <a:t>图</a:t>
            </a:r>
            <a:r>
              <a:rPr lang="en-US" altLang="zh-CN" sz="1400" dirty="0">
                <a:solidFill>
                  <a:schemeClr val="accent6"/>
                </a:solidFill>
                <a:latin typeface="Times New Roman" panose="02020603050405020304" pitchFamily="18" charset="0"/>
                <a:ea typeface="宋体" panose="02010600030101010101" pitchFamily="2" charset="-122"/>
              </a:rPr>
              <a:t>1.8</a:t>
            </a:r>
            <a:r>
              <a:rPr lang="zh-CN" altLang="en-US" sz="1400" dirty="0">
                <a:solidFill>
                  <a:schemeClr val="accent6"/>
                </a:solidFill>
                <a:latin typeface="Times New Roman" panose="02020603050405020304" pitchFamily="18" charset="0"/>
                <a:ea typeface="宋体" panose="02010600030101010101" pitchFamily="2" charset="-122"/>
              </a:rPr>
              <a:t>程序的目标代码</a:t>
            </a:r>
          </a:p>
        </p:txBody>
      </p:sp>
    </p:spTree>
    <p:extLst>
      <p:ext uri="{BB962C8B-B14F-4D97-AF65-F5344CB8AC3E}">
        <p14:creationId xmlns:p14="http://schemas.microsoft.com/office/powerpoint/2010/main" val="5619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80000"/>
              </a:lnSpc>
            </a:pPr>
            <a:endParaRPr lang="en-US" altLang="zh-CN" dirty="0"/>
          </a:p>
          <a:p>
            <a:pPr>
              <a:lnSpc>
                <a:spcPct val="80000"/>
              </a:lnSpc>
            </a:pPr>
            <a:r>
              <a:rPr lang="en-US" altLang="zh-CN" dirty="0"/>
              <a:t>     </a:t>
            </a:r>
            <a:r>
              <a:rPr lang="zh-CN" altLang="en-US" dirty="0"/>
              <a:t>编译器的一个基本功能是记录源程序中使用的标识符并收集与每个</a:t>
            </a:r>
            <a:endParaRPr lang="en-US" altLang="zh-CN" dirty="0"/>
          </a:p>
          <a:p>
            <a:pPr marL="0" indent="0">
              <a:lnSpc>
                <a:spcPct val="80000"/>
              </a:lnSpc>
              <a:buNone/>
            </a:pPr>
            <a:r>
              <a:rPr lang="en-US" altLang="zh-CN" dirty="0"/>
              <a:t>   </a:t>
            </a:r>
            <a:r>
              <a:rPr lang="zh-CN" altLang="en-US" dirty="0"/>
              <a:t>标识符相关的各种属性信息。标识符的属性信息表明了该标识符的存储</a:t>
            </a:r>
            <a:endParaRPr lang="en-US" altLang="zh-CN" dirty="0"/>
          </a:p>
          <a:p>
            <a:pPr marL="0" indent="0">
              <a:lnSpc>
                <a:spcPct val="80000"/>
              </a:lnSpc>
              <a:buNone/>
            </a:pPr>
            <a:r>
              <a:rPr lang="en-US" altLang="zh-CN" dirty="0"/>
              <a:t>   </a:t>
            </a:r>
            <a:r>
              <a:rPr lang="zh-CN" altLang="en-US" dirty="0"/>
              <a:t>位置、类型、作用域（在哪段程序中有效）等信息。当一个标识符是过</a:t>
            </a:r>
            <a:endParaRPr lang="en-US" altLang="zh-CN" dirty="0"/>
          </a:p>
          <a:p>
            <a:pPr marL="0" indent="0">
              <a:lnSpc>
                <a:spcPct val="80000"/>
              </a:lnSpc>
              <a:buNone/>
            </a:pPr>
            <a:r>
              <a:rPr lang="en-US" altLang="zh-CN" dirty="0"/>
              <a:t>   </a:t>
            </a:r>
            <a:r>
              <a:rPr lang="zh-CN" altLang="en-US" dirty="0"/>
              <a:t>程名时，它的属性信息还包括诸如参数的个数与类型、每个参数的传递</a:t>
            </a:r>
            <a:endParaRPr lang="en-US" altLang="zh-CN" dirty="0"/>
          </a:p>
          <a:p>
            <a:pPr marL="0" indent="0">
              <a:lnSpc>
                <a:spcPct val="80000"/>
              </a:lnSpc>
              <a:buNone/>
            </a:pPr>
            <a:r>
              <a:rPr lang="en-US" altLang="zh-CN" dirty="0"/>
              <a:t>   </a:t>
            </a:r>
            <a:r>
              <a:rPr lang="zh-CN" altLang="en-US" dirty="0"/>
              <a:t>方法（如传地址方式）以及返回值的类型等信息。</a:t>
            </a:r>
            <a:endParaRPr lang="en-US" altLang="zh-CN" dirty="0"/>
          </a:p>
          <a:p>
            <a:pPr marL="0" indent="0">
              <a:lnSpc>
                <a:spcPct val="80000"/>
              </a:lnSpc>
              <a:buNone/>
            </a:pPr>
            <a:endParaRPr lang="zh-CN" altLang="en-US" dirty="0"/>
          </a:p>
          <a:p>
            <a:pPr>
              <a:lnSpc>
                <a:spcPct val="80000"/>
              </a:lnSpc>
            </a:pPr>
            <a:r>
              <a:rPr lang="zh-CN" altLang="en-US" dirty="0"/>
              <a:t>    符号表是一个数据结构。每个标识符在符号表中都有一条记录，记录</a:t>
            </a:r>
            <a:endParaRPr lang="en-US" altLang="zh-CN" dirty="0"/>
          </a:p>
          <a:p>
            <a:pPr marL="0" indent="0">
              <a:lnSpc>
                <a:spcPct val="80000"/>
              </a:lnSpc>
              <a:buNone/>
            </a:pPr>
            <a:r>
              <a:rPr lang="en-US" altLang="zh-CN" dirty="0"/>
              <a:t>   </a:t>
            </a:r>
            <a:r>
              <a:rPr lang="zh-CN" altLang="en-US" dirty="0"/>
              <a:t>的每个域对应于该标识符的一个属性。这种数据结构允许我们快速地找</a:t>
            </a:r>
            <a:endParaRPr lang="en-US" altLang="zh-CN" dirty="0"/>
          </a:p>
          <a:p>
            <a:pPr marL="0" indent="0">
              <a:lnSpc>
                <a:spcPct val="80000"/>
              </a:lnSpc>
              <a:buNone/>
            </a:pPr>
            <a:r>
              <a:rPr lang="en-US" altLang="zh-CN" dirty="0"/>
              <a:t>   </a:t>
            </a:r>
            <a:r>
              <a:rPr lang="zh-CN" altLang="en-US" dirty="0"/>
              <a:t>到每个标识符的记录，并在该记录中快速地存储和检索信息。</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1.2.7 </a:t>
            </a:r>
            <a:r>
              <a:rPr lang="zh-CN" altLang="en-US" dirty="0"/>
              <a:t>符号表管理</a:t>
            </a:r>
          </a:p>
        </p:txBody>
      </p:sp>
    </p:spTree>
    <p:extLst>
      <p:ext uri="{BB962C8B-B14F-4D97-AF65-F5344CB8AC3E}">
        <p14:creationId xmlns:p14="http://schemas.microsoft.com/office/powerpoint/2010/main" val="394168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80000"/>
              </a:lnSpc>
            </a:pPr>
            <a:r>
              <a:rPr lang="zh-CN" altLang="en-US" dirty="0"/>
              <a:t>编译的若干个阶段通常是以一遍</a:t>
            </a:r>
            <a:r>
              <a:rPr lang="en-US" altLang="zh-CN" dirty="0"/>
              <a:t>(</a:t>
            </a:r>
            <a:r>
              <a:rPr lang="zh-CN" altLang="en-US" dirty="0"/>
              <a:t>趟</a:t>
            </a:r>
            <a:r>
              <a:rPr lang="en-US" altLang="zh-CN" dirty="0"/>
              <a:t>)</a:t>
            </a:r>
            <a:r>
              <a:rPr lang="zh-CN" altLang="en-US" dirty="0"/>
              <a:t>来实现的，每遍读一次输入文件、</a:t>
            </a:r>
            <a:endParaRPr lang="en-US" altLang="zh-CN" dirty="0"/>
          </a:p>
          <a:p>
            <a:pPr marL="0" indent="0">
              <a:lnSpc>
                <a:spcPct val="80000"/>
              </a:lnSpc>
              <a:buNone/>
            </a:pPr>
            <a:r>
              <a:rPr lang="en-US" altLang="zh-CN" dirty="0"/>
              <a:t>   </a:t>
            </a:r>
            <a:r>
              <a:rPr lang="zh-CN" altLang="en-US" dirty="0"/>
              <a:t>产生一个输出文件。编译器的阶段组合为遍的方式千差万别，因此我们</a:t>
            </a:r>
            <a:endParaRPr lang="en-US" altLang="zh-CN" dirty="0"/>
          </a:p>
          <a:p>
            <a:pPr marL="0" indent="0">
              <a:lnSpc>
                <a:spcPct val="80000"/>
              </a:lnSpc>
              <a:buNone/>
            </a:pPr>
            <a:r>
              <a:rPr lang="en-US" altLang="zh-CN" dirty="0"/>
              <a:t>   </a:t>
            </a:r>
            <a:r>
              <a:rPr lang="zh-CN" altLang="en-US" dirty="0"/>
              <a:t>趋向于按阶段而不是按遍来讨论编译器。</a:t>
            </a:r>
          </a:p>
          <a:p>
            <a:pPr>
              <a:lnSpc>
                <a:spcPct val="80000"/>
              </a:lnSpc>
            </a:pPr>
            <a:r>
              <a:rPr lang="zh-CN" altLang="en-US" dirty="0"/>
              <a:t>如上所述，多个编译阶段可以被组合为编译的一遍，并且每一遍中的各</a:t>
            </a:r>
            <a:endParaRPr lang="en-US" altLang="zh-CN" dirty="0"/>
          </a:p>
          <a:p>
            <a:pPr marL="0" indent="0">
              <a:lnSpc>
                <a:spcPct val="80000"/>
              </a:lnSpc>
              <a:buNone/>
            </a:pPr>
            <a:r>
              <a:rPr lang="en-US" altLang="zh-CN" dirty="0"/>
              <a:t>   </a:t>
            </a:r>
            <a:r>
              <a:rPr lang="zh-CN" altLang="en-US" dirty="0"/>
              <a:t>编译阶段的工作是相互交错的。例如</a:t>
            </a:r>
            <a:r>
              <a:rPr lang="en-US" altLang="zh-CN" dirty="0"/>
              <a:t>:</a:t>
            </a:r>
            <a:r>
              <a:rPr lang="zh-CN" altLang="en-US" dirty="0"/>
              <a:t>词法分析、语法分析、语义分析</a:t>
            </a:r>
            <a:endParaRPr lang="en-US" altLang="zh-CN" dirty="0"/>
          </a:p>
          <a:p>
            <a:pPr marL="0" indent="0">
              <a:lnSpc>
                <a:spcPct val="80000"/>
              </a:lnSpc>
              <a:buNone/>
            </a:pPr>
            <a:r>
              <a:rPr lang="en-US" altLang="zh-CN" dirty="0"/>
              <a:t>   </a:t>
            </a:r>
            <a:r>
              <a:rPr lang="zh-CN" altLang="en-US" dirty="0"/>
              <a:t>以及中间代码的生成可以被组合为一遍。这样，词法分析形成的记号流</a:t>
            </a:r>
            <a:endParaRPr lang="en-US" altLang="zh-CN" dirty="0"/>
          </a:p>
          <a:p>
            <a:pPr marL="0" indent="0">
              <a:lnSpc>
                <a:spcPct val="80000"/>
              </a:lnSpc>
              <a:buNone/>
            </a:pPr>
            <a:r>
              <a:rPr lang="en-US" altLang="zh-CN" dirty="0"/>
              <a:t>   </a:t>
            </a:r>
            <a:r>
              <a:rPr lang="zh-CN" altLang="en-US" dirty="0"/>
              <a:t>可以被直接翻译成中间代码。更详细地说，我们可以认为该编译遍是在</a:t>
            </a:r>
            <a:endParaRPr lang="en-US" altLang="zh-CN" dirty="0"/>
          </a:p>
          <a:p>
            <a:pPr marL="0" indent="0">
              <a:lnSpc>
                <a:spcPct val="80000"/>
              </a:lnSpc>
              <a:buNone/>
            </a:pPr>
            <a:r>
              <a:rPr lang="en-US" altLang="zh-CN" dirty="0"/>
              <a:t>   </a:t>
            </a:r>
            <a:r>
              <a:rPr lang="zh-CN" altLang="en-US" dirty="0"/>
              <a:t>语法分析器的管理下进行的。语法分析器根据它读到的记号识别语法结</a:t>
            </a:r>
            <a:endParaRPr lang="en-US" altLang="zh-CN" dirty="0"/>
          </a:p>
          <a:p>
            <a:pPr marL="0" indent="0">
              <a:lnSpc>
                <a:spcPct val="80000"/>
              </a:lnSpc>
              <a:buNone/>
            </a:pPr>
            <a:r>
              <a:rPr lang="en-US" altLang="zh-CN" dirty="0"/>
              <a:t>   </a:t>
            </a:r>
            <a:r>
              <a:rPr lang="zh-CN" altLang="en-US" dirty="0"/>
              <a:t>构。当它需要下一个记号时，它通过调用词法分析器获得所需的记号。</a:t>
            </a:r>
            <a:endParaRPr lang="en-US" altLang="zh-CN" dirty="0"/>
          </a:p>
          <a:p>
            <a:pPr marL="0" indent="0">
              <a:lnSpc>
                <a:spcPct val="80000"/>
              </a:lnSpc>
              <a:buNone/>
            </a:pPr>
            <a:r>
              <a:rPr lang="en-US" altLang="zh-CN" dirty="0"/>
              <a:t>   </a:t>
            </a:r>
            <a:r>
              <a:rPr lang="zh-CN" altLang="en-US" dirty="0"/>
              <a:t>一旦语法结构找出来了，语法分析器就调用中间代码生成器完成语义分</a:t>
            </a:r>
            <a:endParaRPr lang="en-US" altLang="zh-CN" dirty="0"/>
          </a:p>
          <a:p>
            <a:pPr marL="0" indent="0">
              <a:lnSpc>
                <a:spcPct val="80000"/>
              </a:lnSpc>
              <a:buNone/>
            </a:pPr>
            <a:r>
              <a:rPr lang="en-US" altLang="zh-CN" dirty="0"/>
              <a:t>  </a:t>
            </a:r>
            <a:r>
              <a:rPr lang="zh-CN" altLang="en-US" dirty="0"/>
              <a:t>析并生成中间代码的一部分。</a:t>
            </a:r>
            <a:endParaRPr lang="en-US" altLang="zh-CN" dirty="0"/>
          </a:p>
        </p:txBody>
      </p:sp>
      <p:sp>
        <p:nvSpPr>
          <p:cNvPr id="3" name="标题 2"/>
          <p:cNvSpPr>
            <a:spLocks noGrp="1"/>
          </p:cNvSpPr>
          <p:nvPr>
            <p:ph type="title"/>
          </p:nvPr>
        </p:nvSpPr>
        <p:spPr/>
        <p:txBody>
          <a:bodyPr/>
          <a:lstStyle/>
          <a:p>
            <a:r>
              <a:rPr lang="en-US" altLang="zh-CN" dirty="0"/>
              <a:t>1.2.8 </a:t>
            </a:r>
            <a:r>
              <a:rPr lang="zh-CN" altLang="en-US" dirty="0"/>
              <a:t>编译器的遍（趟）</a:t>
            </a:r>
          </a:p>
        </p:txBody>
      </p:sp>
    </p:spTree>
    <p:extLst>
      <p:ext uri="{BB962C8B-B14F-4D97-AF65-F5344CB8AC3E}">
        <p14:creationId xmlns:p14="http://schemas.microsoft.com/office/powerpoint/2010/main" val="36811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marL="0" indent="0">
              <a:lnSpc>
                <a:spcPct val="80000"/>
              </a:lnSpc>
              <a:buNone/>
            </a:pPr>
            <a:r>
              <a:rPr lang="zh-CN" altLang="en-US" sz="2800" dirty="0"/>
              <a:t>       人们已经设计出了一些自动设计编译器特定构件</a:t>
            </a:r>
            <a:endParaRPr lang="en-US" altLang="zh-CN" sz="2800" dirty="0"/>
          </a:p>
          <a:p>
            <a:pPr marL="0" indent="0">
              <a:lnSpc>
                <a:spcPct val="80000"/>
              </a:lnSpc>
              <a:buNone/>
            </a:pPr>
            <a:r>
              <a:rPr lang="zh-CN" altLang="en-US" sz="2800" dirty="0"/>
              <a:t>的软件工具。这些工具使用了特殊的语言来说明和实</a:t>
            </a:r>
            <a:endParaRPr lang="en-US" altLang="zh-CN" sz="2800" dirty="0"/>
          </a:p>
          <a:p>
            <a:pPr marL="0" indent="0">
              <a:lnSpc>
                <a:spcPct val="80000"/>
              </a:lnSpc>
              <a:buNone/>
            </a:pPr>
            <a:r>
              <a:rPr lang="zh-CN" altLang="en-US" sz="2800" dirty="0"/>
              <a:t>现特定程序设计语言构件。很多工具使用了非常复杂</a:t>
            </a:r>
            <a:endParaRPr lang="en-US" altLang="zh-CN" sz="2800" dirty="0"/>
          </a:p>
          <a:p>
            <a:pPr marL="0" indent="0">
              <a:lnSpc>
                <a:spcPct val="80000"/>
              </a:lnSpc>
              <a:buNone/>
            </a:pPr>
            <a:r>
              <a:rPr lang="zh-CN" altLang="en-US" sz="2800" dirty="0"/>
              <a:t>的算法。成功的工具都把生成算法的细节隐藏起来而</a:t>
            </a:r>
            <a:endParaRPr lang="en-US" altLang="zh-CN" sz="2800" dirty="0"/>
          </a:p>
          <a:p>
            <a:pPr marL="0" indent="0">
              <a:lnSpc>
                <a:spcPct val="80000"/>
              </a:lnSpc>
              <a:buNone/>
            </a:pPr>
            <a:r>
              <a:rPr lang="zh-CN" altLang="en-US" sz="2800" dirty="0"/>
              <a:t>且所产生的构件很容易与编译器的其他构件集成在一</a:t>
            </a:r>
            <a:endParaRPr lang="en-US" altLang="zh-CN" sz="2800" dirty="0"/>
          </a:p>
          <a:p>
            <a:pPr marL="0" indent="0">
              <a:lnSpc>
                <a:spcPct val="80000"/>
              </a:lnSpc>
              <a:buNone/>
            </a:pPr>
            <a:r>
              <a:rPr lang="zh-CN" altLang="en-US" sz="2800" dirty="0"/>
              <a:t>起。下面是一些有用的编译器的构造工具</a:t>
            </a:r>
            <a:r>
              <a:rPr lang="en-US" altLang="zh-CN" sz="2800" dirty="0"/>
              <a:t>:</a:t>
            </a:r>
          </a:p>
          <a:p>
            <a:pPr marL="0" indent="0">
              <a:lnSpc>
                <a:spcPct val="80000"/>
              </a:lnSpc>
              <a:buNone/>
            </a:pPr>
            <a:endParaRPr lang="zh-CN" altLang="en-US" sz="2800" dirty="0"/>
          </a:p>
          <a:p>
            <a:pPr lvl="1">
              <a:lnSpc>
                <a:spcPct val="80000"/>
              </a:lnSpc>
            </a:pPr>
            <a:r>
              <a:rPr lang="zh-CN" altLang="en-US" sz="2400" dirty="0"/>
              <a:t>语法分析器生成器</a:t>
            </a:r>
          </a:p>
          <a:p>
            <a:pPr lvl="1">
              <a:lnSpc>
                <a:spcPct val="80000"/>
              </a:lnSpc>
            </a:pPr>
            <a:r>
              <a:rPr lang="zh-CN" altLang="en-US" sz="2400" dirty="0"/>
              <a:t>扫描器生成器</a:t>
            </a:r>
          </a:p>
          <a:p>
            <a:pPr lvl="1">
              <a:lnSpc>
                <a:spcPct val="80000"/>
              </a:lnSpc>
            </a:pPr>
            <a:r>
              <a:rPr lang="zh-CN" altLang="en-US" sz="2400" dirty="0"/>
              <a:t>语法制导翻译引擎</a:t>
            </a:r>
          </a:p>
          <a:p>
            <a:pPr lvl="1">
              <a:lnSpc>
                <a:spcPct val="80000"/>
              </a:lnSpc>
            </a:pPr>
            <a:r>
              <a:rPr lang="zh-CN" altLang="en-US" sz="2400" dirty="0"/>
              <a:t>代码生成器的生成器</a:t>
            </a:r>
          </a:p>
          <a:p>
            <a:pPr lvl="1">
              <a:lnSpc>
                <a:spcPct val="80000"/>
              </a:lnSpc>
            </a:pPr>
            <a:r>
              <a:rPr lang="zh-CN" altLang="en-US" sz="2400" dirty="0"/>
              <a:t>数据流分析引擎</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1.2.9 </a:t>
            </a:r>
            <a:r>
              <a:rPr lang="zh-CN" altLang="en-US" dirty="0"/>
              <a:t>编译器的构造工具</a:t>
            </a:r>
          </a:p>
        </p:txBody>
      </p:sp>
    </p:spTree>
    <p:extLst>
      <p:ext uri="{BB962C8B-B14F-4D97-AF65-F5344CB8AC3E}">
        <p14:creationId xmlns:p14="http://schemas.microsoft.com/office/powerpoint/2010/main" val="28990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1.3 </a:t>
            </a:r>
            <a:r>
              <a:rPr lang="zh-CN" altLang="en-US" dirty="0"/>
              <a:t>编译器的各阶段及结果</a:t>
            </a:r>
          </a:p>
        </p:txBody>
      </p:sp>
      <p:pic>
        <p:nvPicPr>
          <p:cNvPr id="5" name="Picture 4">
            <a:extLst>
              <a:ext uri="{FF2B5EF4-FFF2-40B4-BE49-F238E27FC236}">
                <a16:creationId xmlns:a16="http://schemas.microsoft.com/office/drawing/2014/main" id="{5E809D35-6D17-4A3F-995D-E021C2F56538}"/>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643454" y="1978172"/>
            <a:ext cx="4072993" cy="433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28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0237" y="123254"/>
            <a:ext cx="8372163" cy="564810"/>
          </a:xfrm>
        </p:spPr>
        <p:txBody>
          <a:bodyPr/>
          <a:lstStyle/>
          <a:p>
            <a:endParaRPr lang="zh-CN" altLang="en-US" dirty="0"/>
          </a:p>
        </p:txBody>
      </p:sp>
      <p:pic>
        <p:nvPicPr>
          <p:cNvPr id="7" name="Picture 4">
            <a:extLst>
              <a:ext uri="{FF2B5EF4-FFF2-40B4-BE49-F238E27FC236}">
                <a16:creationId xmlns:a16="http://schemas.microsoft.com/office/drawing/2014/main" id="{DEC730CA-9777-489F-B248-1E6AD416B71B}"/>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167359" y="187039"/>
            <a:ext cx="7097917" cy="64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82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endParaRPr lang="zh-CN" altLang="en-US" dirty="0"/>
          </a:p>
          <a:p>
            <a:pPr lvl="0"/>
            <a:r>
              <a:rPr lang="zh-CN" altLang="en-US" sz="2400" dirty="0"/>
              <a:t>语言处理器及其结构</a:t>
            </a:r>
            <a:endParaRPr lang="en-US" altLang="zh-CN" sz="2400" dirty="0"/>
          </a:p>
          <a:p>
            <a:pPr lvl="0"/>
            <a:r>
              <a:rPr lang="zh-CN" altLang="en-US" sz="2400" dirty="0"/>
              <a:t>编译器的结构</a:t>
            </a:r>
            <a:endParaRPr lang="en-US" altLang="zh-CN" sz="2400" dirty="0"/>
          </a:p>
          <a:p>
            <a:r>
              <a:rPr lang="zh-CN" altLang="en-US" sz="2400" dirty="0"/>
              <a:t>编译器的组成部分及其组成部分</a:t>
            </a:r>
            <a:endParaRPr lang="en-US" altLang="zh-CN" sz="2400" dirty="0"/>
          </a:p>
          <a:p>
            <a:pPr marL="0" indent="0">
              <a:buNone/>
            </a:pPr>
            <a:r>
              <a:rPr lang="zh-CN" altLang="en-US" sz="2400" dirty="0"/>
              <a:t>        阅读了解</a:t>
            </a:r>
            <a:r>
              <a:rPr lang="en-US" altLang="zh-CN" sz="2400" dirty="0"/>
              <a:t>P7-23</a:t>
            </a:r>
            <a:r>
              <a:rPr lang="zh-CN" altLang="en-US" sz="2400" dirty="0"/>
              <a:t>内容</a:t>
            </a:r>
            <a:endParaRPr lang="en-US" altLang="zh-CN" sz="2400" dirty="0"/>
          </a:p>
          <a:p>
            <a:pPr lvl="0"/>
            <a:endParaRPr lang="en-US" altLang="zh-CN" dirty="0"/>
          </a:p>
        </p:txBody>
      </p:sp>
      <p:sp>
        <p:nvSpPr>
          <p:cNvPr id="3" name="标题 2"/>
          <p:cNvSpPr>
            <a:spLocks noGrp="1"/>
          </p:cNvSpPr>
          <p:nvPr>
            <p:ph type="title"/>
          </p:nvPr>
        </p:nvSpPr>
        <p:spPr/>
        <p:txBody>
          <a:bodyPr/>
          <a:lstStyle/>
          <a:p>
            <a:r>
              <a:rPr lang="zh-CN" altLang="en-US" dirty="0"/>
              <a:t>第一章 总结</a:t>
            </a:r>
          </a:p>
        </p:txBody>
      </p:sp>
    </p:spTree>
    <p:extLst>
      <p:ext uri="{BB962C8B-B14F-4D97-AF65-F5344CB8AC3E}">
        <p14:creationId xmlns:p14="http://schemas.microsoft.com/office/powerpoint/2010/main" val="1159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endParaRPr lang="zh-CN" altLang="en-US" dirty="0"/>
          </a:p>
          <a:p>
            <a:pPr marL="0" lvl="0" indent="0">
              <a:buNone/>
            </a:pPr>
            <a:r>
              <a:rPr lang="zh-CN" altLang="en-US" sz="2400" dirty="0"/>
              <a:t>        你认为一个商用软件是应该用具有编译程序的语言开发还是用具有解释程序的语言开发，为什么？</a:t>
            </a:r>
            <a:endParaRPr lang="en-US" altLang="zh-CN" sz="2400" dirty="0"/>
          </a:p>
          <a:p>
            <a:pPr marL="0" lvl="0" indent="0">
              <a:buNone/>
            </a:pPr>
            <a:endParaRPr lang="en-US" altLang="zh-CN" dirty="0"/>
          </a:p>
        </p:txBody>
      </p:sp>
      <p:sp>
        <p:nvSpPr>
          <p:cNvPr id="3" name="标题 2"/>
          <p:cNvSpPr>
            <a:spLocks noGrp="1"/>
          </p:cNvSpPr>
          <p:nvPr>
            <p:ph type="title"/>
          </p:nvPr>
        </p:nvSpPr>
        <p:spPr/>
        <p:txBody>
          <a:bodyPr/>
          <a:lstStyle/>
          <a:p>
            <a:r>
              <a:rPr lang="zh-CN" altLang="en-US" dirty="0"/>
              <a:t>第一章 作业</a:t>
            </a:r>
          </a:p>
        </p:txBody>
      </p:sp>
    </p:spTree>
    <p:extLst>
      <p:ext uri="{BB962C8B-B14F-4D97-AF65-F5344CB8AC3E}">
        <p14:creationId xmlns:p14="http://schemas.microsoft.com/office/powerpoint/2010/main" val="97392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a:solidFill>
                  <a:srgbClr val="C00000"/>
                </a:solidFill>
              </a:rPr>
              <a:t>课程目的</a:t>
            </a:r>
          </a:p>
        </p:txBody>
      </p:sp>
      <p:sp>
        <p:nvSpPr>
          <p:cNvPr id="5" name="文本框 4">
            <a:extLst>
              <a:ext uri="{FF2B5EF4-FFF2-40B4-BE49-F238E27FC236}">
                <a16:creationId xmlns:a16="http://schemas.microsoft.com/office/drawing/2014/main" id="{B08BF1F2-67D5-2B4F-B615-3ED7DCA3A7FE}"/>
              </a:ext>
            </a:extLst>
          </p:cNvPr>
          <p:cNvSpPr txBox="1"/>
          <p:nvPr/>
        </p:nvSpPr>
        <p:spPr>
          <a:xfrm>
            <a:off x="385918" y="2187417"/>
            <a:ext cx="8480269" cy="3354765"/>
          </a:xfrm>
          <a:prstGeom prst="rect">
            <a:avLst/>
          </a:prstGeom>
          <a:noFill/>
        </p:spPr>
        <p:txBody>
          <a:bodyPr wrap="square" rtlCol="0">
            <a:spAutoFit/>
          </a:bodyPr>
          <a:lstStyle/>
          <a:p>
            <a:r>
              <a:rPr lang="zh-CN" altLang="en-US" sz="3600" b="1" dirty="0"/>
              <a:t>       </a:t>
            </a:r>
            <a:r>
              <a:rPr lang="zh-CN" altLang="en-US" sz="2800" b="1" dirty="0"/>
              <a:t>编译原理是计算机专业设置的一门重要的专业</a:t>
            </a:r>
            <a:endParaRPr lang="en-US" altLang="zh-CN" sz="2800" b="1" dirty="0"/>
          </a:p>
          <a:p>
            <a:endParaRPr lang="en-US" altLang="zh-CN" sz="2800" b="1" dirty="0"/>
          </a:p>
          <a:p>
            <a:r>
              <a:rPr lang="zh-CN" altLang="en-US" sz="2800" b="1" dirty="0"/>
              <a:t>课程。虽然只有少数人从事编译方面的工作，但是这</a:t>
            </a:r>
            <a:endParaRPr lang="en-US" altLang="zh-CN" sz="2800" b="1" dirty="0"/>
          </a:p>
          <a:p>
            <a:endParaRPr lang="en-US" altLang="zh-CN" sz="2800" b="1" dirty="0"/>
          </a:p>
          <a:p>
            <a:r>
              <a:rPr lang="zh-CN" altLang="en-US" sz="2800" b="1" dirty="0"/>
              <a:t>门课在理论、技术、方法上都对学生提供了系统而有</a:t>
            </a:r>
            <a:endParaRPr lang="en-US" altLang="zh-CN" sz="2800" b="1" dirty="0"/>
          </a:p>
          <a:p>
            <a:endParaRPr lang="en-US" altLang="zh-CN" sz="2800" b="1" dirty="0"/>
          </a:p>
          <a:p>
            <a:r>
              <a:rPr lang="zh-CN" altLang="en-US" sz="2800" b="1" dirty="0"/>
              <a:t>效的训练，有利于提高软件人员的素质和能力</a:t>
            </a:r>
            <a:r>
              <a:rPr lang="zh-CN" altLang="en-US" sz="3600" b="1" dirty="0"/>
              <a:t>。</a:t>
            </a:r>
            <a:endParaRPr kumimoji="1" lang="zh-CN" altLang="en-US" sz="3600" dirty="0"/>
          </a:p>
        </p:txBody>
      </p:sp>
    </p:spTree>
    <p:extLst>
      <p:ext uri="{BB962C8B-B14F-4D97-AF65-F5344CB8AC3E}">
        <p14:creationId xmlns:p14="http://schemas.microsoft.com/office/powerpoint/2010/main" val="277297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2810821"/>
          </a:xfrm>
        </p:spPr>
        <p:txBody>
          <a:bodyPr>
            <a:normAutofit/>
          </a:bodyPr>
          <a:lstStyle/>
          <a:p>
            <a:pPr lvl="1">
              <a:lnSpc>
                <a:spcPct val="150000"/>
              </a:lnSpc>
            </a:pPr>
            <a:r>
              <a:rPr lang="zh-CN" altLang="en-US" sz="2400" b="1" dirty="0"/>
              <a:t>教材：</a:t>
            </a:r>
            <a:r>
              <a:rPr lang="en-US" altLang="zh-CN" sz="2400" b="1" dirty="0"/>
              <a:t>《</a:t>
            </a:r>
            <a:r>
              <a:rPr lang="zh-CN" altLang="en-US" sz="2400" b="1" dirty="0"/>
              <a:t>编译原理</a:t>
            </a:r>
            <a:r>
              <a:rPr lang="en-US" altLang="zh-CN" sz="2400" b="1" dirty="0"/>
              <a:t>》</a:t>
            </a:r>
            <a:r>
              <a:rPr lang="zh-CN" altLang="en-US" sz="2400" b="1" dirty="0"/>
              <a:t>赵建华  郑滔  戴新宇 译  机械工业出版社 </a:t>
            </a:r>
            <a:r>
              <a:rPr lang="en-US" altLang="zh-CN" sz="2400" b="1" dirty="0"/>
              <a:t>2009</a:t>
            </a:r>
            <a:r>
              <a:rPr lang="zh-CN" altLang="en-US" sz="2400" b="1" dirty="0"/>
              <a:t>年</a:t>
            </a:r>
            <a:endParaRPr lang="en-US" altLang="zh-CN" sz="2400" b="1" dirty="0"/>
          </a:p>
          <a:p>
            <a:pPr lvl="1">
              <a:lnSpc>
                <a:spcPct val="150000"/>
              </a:lnSpc>
            </a:pPr>
            <a:r>
              <a:rPr lang="zh-CN" altLang="en-US" sz="2400" b="1" dirty="0"/>
              <a:t>参考资料：</a:t>
            </a:r>
            <a:r>
              <a:rPr lang="en-US" altLang="zh-CN" sz="2400" b="1" dirty="0"/>
              <a:t>《</a:t>
            </a:r>
            <a:r>
              <a:rPr lang="zh-CN" altLang="en-US" sz="2400" b="1" dirty="0"/>
              <a:t>程序设计语言编译原理</a:t>
            </a:r>
            <a:r>
              <a:rPr lang="en-US" altLang="zh-CN" sz="2400" b="1" dirty="0"/>
              <a:t>》</a:t>
            </a:r>
            <a:r>
              <a:rPr lang="zh-CN" altLang="en-US" sz="2400" b="1" dirty="0"/>
              <a:t>（第</a:t>
            </a:r>
            <a:r>
              <a:rPr lang="en-US" altLang="zh-CN" sz="2400" b="1" dirty="0"/>
              <a:t>3</a:t>
            </a:r>
            <a:r>
              <a:rPr lang="zh-CN" altLang="en-US" sz="2400" b="1" dirty="0"/>
              <a:t>版）陈火旺 刘春林 等编著  国防工业出版社 </a:t>
            </a:r>
            <a:r>
              <a:rPr lang="en-US" altLang="zh-CN" sz="2400" b="1" dirty="0"/>
              <a:t>2014</a:t>
            </a:r>
            <a:r>
              <a:rPr lang="zh-CN" altLang="en-US" sz="2400" b="1" dirty="0"/>
              <a:t>年</a:t>
            </a:r>
            <a:endParaRPr lang="en-US" altLang="zh-CN" sz="2400" b="1" dirty="0"/>
          </a:p>
          <a:p>
            <a:pPr marL="457200" lvl="1" indent="0">
              <a:lnSpc>
                <a:spcPct val="150000"/>
              </a:lnSpc>
              <a:buNone/>
            </a:pPr>
            <a:endParaRPr lang="en-US" altLang="zh-CN" dirty="0"/>
          </a:p>
        </p:txBody>
      </p:sp>
      <p:sp>
        <p:nvSpPr>
          <p:cNvPr id="3" name="标题 2"/>
          <p:cNvSpPr>
            <a:spLocks noGrp="1"/>
          </p:cNvSpPr>
          <p:nvPr>
            <p:ph type="title"/>
          </p:nvPr>
        </p:nvSpPr>
        <p:spPr/>
        <p:txBody>
          <a:bodyPr/>
          <a:lstStyle/>
          <a:p>
            <a:r>
              <a:rPr lang="zh-CN" altLang="en-US" sz="3600" dirty="0">
                <a:solidFill>
                  <a:srgbClr val="C00000"/>
                </a:solidFill>
                <a:ea typeface="楷体_GB2312" pitchFamily="49" charset="-122"/>
              </a:rPr>
              <a:t>课程教材和参考资料</a:t>
            </a:r>
            <a:endParaRPr lang="zh-CN" altLang="en-US" sz="3600" dirty="0">
              <a:solidFill>
                <a:srgbClr val="C00000"/>
              </a:solidFill>
            </a:endParaRPr>
          </a:p>
        </p:txBody>
      </p:sp>
    </p:spTree>
    <p:extLst>
      <p:ext uri="{BB962C8B-B14F-4D97-AF65-F5344CB8AC3E}">
        <p14:creationId xmlns:p14="http://schemas.microsoft.com/office/powerpoint/2010/main" val="123867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150000"/>
              </a:lnSpc>
            </a:pPr>
            <a:r>
              <a:rPr lang="zh-CN" altLang="en-US" dirty="0"/>
              <a:t>编写编译器的原理和技术具有十分普遍的意义，以致于在每一从事计算机专业的人员，在理论研究和技术开发中，本书中的这些原理和技术都会反复用到。</a:t>
            </a:r>
            <a:endParaRPr lang="en-US" altLang="zh-CN" dirty="0"/>
          </a:p>
          <a:p>
            <a:pPr>
              <a:lnSpc>
                <a:spcPct val="150000"/>
              </a:lnSpc>
            </a:pPr>
            <a:r>
              <a:rPr lang="zh-CN" altLang="en-US" dirty="0"/>
              <a:t>编译器的编写涉及到程序设计语言、计算机体系结构、语言理论、算法和软件工程等学科。</a:t>
            </a:r>
            <a:endParaRPr lang="en-US" altLang="zh-CN" dirty="0"/>
          </a:p>
          <a:p>
            <a:pPr>
              <a:lnSpc>
                <a:spcPct val="150000"/>
              </a:lnSpc>
            </a:pPr>
            <a:r>
              <a:rPr lang="zh-CN" altLang="en-US" dirty="0"/>
              <a:t>本章通过描述编译器的组成、编译器的工作环境以及简化编译器建造过程的软件工具来介绍编译。</a:t>
            </a:r>
            <a:endParaRPr lang="en-US" altLang="zh-CN" dirty="0"/>
          </a:p>
          <a:p>
            <a:pPr>
              <a:lnSpc>
                <a:spcPct val="150000"/>
              </a:lnSpc>
            </a:pPr>
            <a:endParaRPr lang="en-US" altLang="zh-CN" dirty="0"/>
          </a:p>
          <a:p>
            <a:pPr>
              <a:lnSpc>
                <a:spcPct val="150000"/>
              </a:lnSpc>
            </a:pPr>
            <a:endParaRPr lang="zh-CN" altLang="en-US" dirty="0"/>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第</a:t>
            </a:r>
            <a:r>
              <a:rPr lang="en-US" altLang="zh-CN" dirty="0"/>
              <a:t>1</a:t>
            </a:r>
            <a:r>
              <a:rPr lang="zh-CN" altLang="en-US" dirty="0"/>
              <a:t>章  引论</a:t>
            </a:r>
          </a:p>
        </p:txBody>
      </p:sp>
    </p:spTree>
    <p:extLst>
      <p:ext uri="{BB962C8B-B14F-4D97-AF65-F5344CB8AC3E}">
        <p14:creationId xmlns:p14="http://schemas.microsoft.com/office/powerpoint/2010/main" val="49206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150000"/>
              </a:lnSpc>
            </a:pPr>
            <a:r>
              <a:rPr lang="zh-CN" altLang="en-US" b="1" dirty="0"/>
              <a:t>翻译程序</a:t>
            </a:r>
            <a:r>
              <a:rPr lang="en-US" altLang="zh-CN" b="1" dirty="0"/>
              <a:t>(translator) </a:t>
            </a:r>
            <a:r>
              <a:rPr lang="zh-CN" altLang="en-US" b="1" dirty="0"/>
              <a:t>：描述算法的语言可有很多种，将一种语言写的程序转换成另一种语言写的程序，这就是翻译（</a:t>
            </a:r>
            <a:r>
              <a:rPr lang="en-US" altLang="zh-CN" b="1" dirty="0"/>
              <a:t>translation</a:t>
            </a:r>
            <a:r>
              <a:rPr lang="zh-CN" altLang="en-US" b="1" dirty="0"/>
              <a:t>），实现这种功能的程序便是翻译程序</a:t>
            </a:r>
            <a:r>
              <a:rPr lang="en-US" altLang="zh-CN" b="1" dirty="0"/>
              <a:t>(translator)</a:t>
            </a:r>
            <a:r>
              <a:rPr lang="zh-CN" altLang="en-US" b="1" dirty="0"/>
              <a:t>，显然翻译前的程序与翻译后的程序两者应等价。</a:t>
            </a:r>
            <a:endParaRPr lang="en-US" altLang="zh-CN" b="1" dirty="0"/>
          </a:p>
          <a:p>
            <a:pPr>
              <a:lnSpc>
                <a:spcPct val="150000"/>
              </a:lnSpc>
            </a:pPr>
            <a:r>
              <a:rPr lang="zh-CN" altLang="en-US" b="1" dirty="0"/>
              <a:t>语言处理器就是一种翻译程序，主要包括：</a:t>
            </a:r>
            <a:endParaRPr lang="en-US" altLang="zh-CN" b="1" dirty="0"/>
          </a:p>
          <a:p>
            <a:pPr>
              <a:lnSpc>
                <a:spcPct val="150000"/>
              </a:lnSpc>
            </a:pPr>
            <a:r>
              <a:rPr lang="en-US" altLang="zh-CN" b="1" dirty="0"/>
              <a:t>   </a:t>
            </a:r>
            <a:r>
              <a:rPr lang="zh-CN" altLang="en-US" b="1" dirty="0"/>
              <a:t>编译程序</a:t>
            </a:r>
            <a:endParaRPr lang="en-US" altLang="zh-CN" b="1" dirty="0"/>
          </a:p>
          <a:p>
            <a:pPr>
              <a:lnSpc>
                <a:spcPct val="150000"/>
              </a:lnSpc>
            </a:pPr>
            <a:r>
              <a:rPr lang="zh-CN" altLang="en-US" b="1" dirty="0"/>
              <a:t>   汇编程序</a:t>
            </a:r>
            <a:endParaRPr lang="en-US" altLang="zh-CN" b="1" dirty="0"/>
          </a:p>
          <a:p>
            <a:pPr>
              <a:lnSpc>
                <a:spcPct val="150000"/>
              </a:lnSpc>
            </a:pPr>
            <a:r>
              <a:rPr lang="zh-CN" altLang="en-US" b="1" dirty="0"/>
              <a:t>   解释程序</a:t>
            </a:r>
            <a:endParaRPr lang="zh-CN" altLang="en-US" dirty="0"/>
          </a:p>
        </p:txBody>
      </p:sp>
      <p:sp>
        <p:nvSpPr>
          <p:cNvPr id="3" name="标题 2"/>
          <p:cNvSpPr>
            <a:spLocks noGrp="1"/>
          </p:cNvSpPr>
          <p:nvPr>
            <p:ph type="title"/>
          </p:nvPr>
        </p:nvSpPr>
        <p:spPr/>
        <p:txBody>
          <a:bodyPr/>
          <a:lstStyle/>
          <a:p>
            <a:r>
              <a:rPr lang="en-US" altLang="zh-CN" dirty="0"/>
              <a:t>1.1 </a:t>
            </a:r>
            <a:r>
              <a:rPr lang="zh-CN" altLang="en-US" dirty="0"/>
              <a:t>语言处理器</a:t>
            </a:r>
          </a:p>
        </p:txBody>
      </p:sp>
    </p:spTree>
    <p:extLst>
      <p:ext uri="{BB962C8B-B14F-4D97-AF65-F5344CB8AC3E}">
        <p14:creationId xmlns:p14="http://schemas.microsoft.com/office/powerpoint/2010/main" val="23631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150000"/>
              </a:lnSpc>
            </a:pPr>
            <a:r>
              <a:rPr lang="zh-CN" altLang="en-US" dirty="0"/>
              <a:t>编译器</a:t>
            </a:r>
            <a:r>
              <a:rPr lang="en-US" altLang="zh-CN" b="1" dirty="0"/>
              <a:t>(compiler)</a:t>
            </a:r>
            <a:r>
              <a:rPr lang="zh-CN" altLang="en-US" dirty="0"/>
              <a:t>是一个程序，它读入用某种语言（源语言）编写的程序并将其翻译成一个与之等价的以另一种语言（目标语言）编写的程序（如图</a:t>
            </a:r>
            <a:r>
              <a:rPr lang="en-US" altLang="zh-CN" dirty="0"/>
              <a:t>1 - 1</a:t>
            </a:r>
            <a:r>
              <a:rPr lang="zh-CN" altLang="en-US" dirty="0"/>
              <a:t>所示）。作为这个翻译过程的一个重要组成部分，编译器能够向用户报告被编译的源程序中出现的错误。</a:t>
            </a:r>
            <a:endParaRPr lang="en-US" altLang="zh-CN" dirty="0"/>
          </a:p>
          <a:p>
            <a:pPr>
              <a:lnSpc>
                <a:spcPct val="150000"/>
              </a:lnSpc>
            </a:pPr>
            <a:endParaRPr lang="zh-CN" altLang="en-US" dirty="0"/>
          </a:p>
        </p:txBody>
      </p:sp>
      <p:sp>
        <p:nvSpPr>
          <p:cNvPr id="3" name="标题 2"/>
          <p:cNvSpPr>
            <a:spLocks noGrp="1"/>
          </p:cNvSpPr>
          <p:nvPr>
            <p:ph type="title"/>
          </p:nvPr>
        </p:nvSpPr>
        <p:spPr/>
        <p:txBody>
          <a:bodyPr/>
          <a:lstStyle/>
          <a:p>
            <a:r>
              <a:rPr lang="en-US" altLang="zh-CN" dirty="0"/>
              <a:t>1.1 </a:t>
            </a:r>
            <a:r>
              <a:rPr lang="zh-CN" altLang="en-US" dirty="0"/>
              <a:t>语言处理器</a:t>
            </a:r>
            <a:r>
              <a:rPr lang="en-US" altLang="zh-CN" dirty="0"/>
              <a:t>——</a:t>
            </a:r>
            <a:r>
              <a:rPr lang="zh-CN" altLang="en-US" dirty="0"/>
              <a:t>编译器</a:t>
            </a:r>
            <a:r>
              <a:rPr lang="en-US" altLang="zh-CN" dirty="0"/>
              <a:t>(compiler)</a:t>
            </a:r>
            <a:endParaRPr lang="zh-CN" altLang="en-US" dirty="0"/>
          </a:p>
        </p:txBody>
      </p:sp>
      <p:grpSp>
        <p:nvGrpSpPr>
          <p:cNvPr id="5" name="Group 12">
            <a:extLst>
              <a:ext uri="{FF2B5EF4-FFF2-40B4-BE49-F238E27FC236}">
                <a16:creationId xmlns:a16="http://schemas.microsoft.com/office/drawing/2014/main" id="{7CE045CA-5DD5-4ADE-AA82-2EEEA0FBCA3F}"/>
              </a:ext>
            </a:extLst>
          </p:cNvPr>
          <p:cNvGrpSpPr>
            <a:grpSpLocks noChangeAspect="1"/>
          </p:cNvGrpSpPr>
          <p:nvPr/>
        </p:nvGrpSpPr>
        <p:grpSpPr bwMode="auto">
          <a:xfrm>
            <a:off x="1059711" y="3675204"/>
            <a:ext cx="6553200" cy="2773363"/>
            <a:chOff x="2355" y="9508"/>
            <a:chExt cx="7200" cy="3804"/>
          </a:xfrm>
        </p:grpSpPr>
        <p:sp>
          <p:nvSpPr>
            <p:cNvPr id="6" name="AutoShape 13">
              <a:extLst>
                <a:ext uri="{FF2B5EF4-FFF2-40B4-BE49-F238E27FC236}">
                  <a16:creationId xmlns:a16="http://schemas.microsoft.com/office/drawing/2014/main" id="{BA1BBC5B-E789-401F-88F3-901709EA4C1D}"/>
                </a:ext>
              </a:extLst>
            </p:cNvPr>
            <p:cNvSpPr>
              <a:spLocks noChangeAspect="1" noChangeArrowheads="1" noTextEdit="1"/>
            </p:cNvSpPr>
            <p:nvPr/>
          </p:nvSpPr>
          <p:spPr bwMode="auto">
            <a:xfrm>
              <a:off x="2355" y="9508"/>
              <a:ext cx="7200" cy="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Rectangle 14">
              <a:extLst>
                <a:ext uri="{FF2B5EF4-FFF2-40B4-BE49-F238E27FC236}">
                  <a16:creationId xmlns:a16="http://schemas.microsoft.com/office/drawing/2014/main" id="{DEA7AD56-D95B-4C44-A2B0-2CE1C5C7C8C1}"/>
                </a:ext>
              </a:extLst>
            </p:cNvPr>
            <p:cNvSpPr>
              <a:spLocks noChangeArrowheads="1"/>
            </p:cNvSpPr>
            <p:nvPr/>
          </p:nvSpPr>
          <p:spPr bwMode="auto">
            <a:xfrm>
              <a:off x="2981" y="9915"/>
              <a:ext cx="1565" cy="544"/>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源程序</a:t>
              </a:r>
              <a:r>
                <a:rPr lang="en-US" altLang="zh-CN" sz="900" dirty="0">
                  <a:solidFill>
                    <a:schemeClr val="tx1"/>
                  </a:solidFill>
                  <a:latin typeface="Times New Roman" panose="02020603050405020304" pitchFamily="18" charset="0"/>
                  <a:ea typeface="宋体" panose="02010600030101010101" pitchFamily="2" charset="-122"/>
                </a:rPr>
                <a:t>S</a:t>
              </a:r>
            </a:p>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（以高级语言写）</a:t>
              </a:r>
            </a:p>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a:t>
              </a:r>
            </a:p>
          </p:txBody>
        </p:sp>
        <p:sp>
          <p:nvSpPr>
            <p:cNvPr id="8" name="Rectangle 15">
              <a:extLst>
                <a:ext uri="{FF2B5EF4-FFF2-40B4-BE49-F238E27FC236}">
                  <a16:creationId xmlns:a16="http://schemas.microsoft.com/office/drawing/2014/main" id="{162771B6-45F6-4CB3-BAAF-D8C3E574B14D}"/>
                </a:ext>
              </a:extLst>
            </p:cNvPr>
            <p:cNvSpPr>
              <a:spLocks noChangeArrowheads="1"/>
            </p:cNvSpPr>
            <p:nvPr/>
          </p:nvSpPr>
          <p:spPr bwMode="auto">
            <a:xfrm>
              <a:off x="7364" y="9915"/>
              <a:ext cx="1565" cy="544"/>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目标程序</a:t>
              </a:r>
              <a:r>
                <a:rPr lang="en-US" altLang="zh-CN" sz="900" dirty="0">
                  <a:solidFill>
                    <a:schemeClr val="tx1"/>
                  </a:solidFill>
                  <a:latin typeface="Times New Roman" panose="02020603050405020304" pitchFamily="18" charset="0"/>
                  <a:ea typeface="宋体" panose="02010600030101010101" pitchFamily="2" charset="-122"/>
                </a:rPr>
                <a:t>T</a:t>
              </a:r>
            </a:p>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（以机器语言写）</a:t>
              </a:r>
            </a:p>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a:t>
              </a:r>
            </a:p>
          </p:txBody>
        </p:sp>
        <p:sp>
          <p:nvSpPr>
            <p:cNvPr id="9" name="Rectangle 16" descr="浅色上对角线">
              <a:extLst>
                <a:ext uri="{FF2B5EF4-FFF2-40B4-BE49-F238E27FC236}">
                  <a16:creationId xmlns:a16="http://schemas.microsoft.com/office/drawing/2014/main" id="{50D22ADB-B577-482E-81AD-05E2D09CC247}"/>
                </a:ext>
              </a:extLst>
            </p:cNvPr>
            <p:cNvSpPr>
              <a:spLocks noChangeArrowheads="1"/>
            </p:cNvSpPr>
            <p:nvPr/>
          </p:nvSpPr>
          <p:spPr bwMode="auto">
            <a:xfrm>
              <a:off x="5172" y="9779"/>
              <a:ext cx="1566" cy="816"/>
            </a:xfrm>
            <a:prstGeom prst="rect">
              <a:avLst/>
            </a:prstGeom>
            <a:blipFill dpi="0" rotWithShape="0">
              <a:blip r:embed="rId2"/>
              <a:srcRect/>
              <a:tile tx="0" ty="0" sx="100000" sy="100000" flip="none" algn="tl"/>
            </a:blipFill>
            <a:ln w="9525">
              <a:solidFill>
                <a:srgbClr val="000000"/>
              </a:solidFill>
              <a:miter lim="800000"/>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endParaRPr lang="en-US" altLang="zh-CN" sz="900">
                <a:solidFill>
                  <a:schemeClr val="tx1"/>
                </a:solidFill>
                <a:latin typeface="Times New Roman" panose="02020603050405020304" pitchFamily="18" charset="0"/>
                <a:ea typeface="宋体" panose="02010600030101010101" pitchFamily="2" charset="-122"/>
              </a:endParaRPr>
            </a:p>
            <a:p>
              <a:pPr algn="ctr">
                <a:spcBef>
                  <a:spcPct val="0"/>
                </a:spcBef>
                <a:buClrTx/>
                <a:buSzTx/>
                <a:buFontTx/>
                <a:buNone/>
              </a:pPr>
              <a:endParaRPr lang="en-US" altLang="zh-CN" sz="900">
                <a:solidFill>
                  <a:schemeClr val="tx1"/>
                </a:solidFill>
                <a:latin typeface="Times New Roman" panose="02020603050405020304" pitchFamily="18" charset="0"/>
                <a:ea typeface="宋体" panose="02010600030101010101" pitchFamily="2" charset="-122"/>
              </a:endParaRPr>
            </a:p>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计算机</a:t>
              </a:r>
            </a:p>
          </p:txBody>
        </p:sp>
        <p:sp>
          <p:nvSpPr>
            <p:cNvPr id="10" name="Rectangle 17">
              <a:extLst>
                <a:ext uri="{FF2B5EF4-FFF2-40B4-BE49-F238E27FC236}">
                  <a16:creationId xmlns:a16="http://schemas.microsoft.com/office/drawing/2014/main" id="{809E2EB6-79AA-4FB1-9A34-AB42A00C749B}"/>
                </a:ext>
              </a:extLst>
            </p:cNvPr>
            <p:cNvSpPr>
              <a:spLocks noChangeArrowheads="1"/>
            </p:cNvSpPr>
            <p:nvPr/>
          </p:nvSpPr>
          <p:spPr bwMode="auto">
            <a:xfrm>
              <a:off x="5329" y="9915"/>
              <a:ext cx="1252" cy="408"/>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编译程序</a:t>
              </a:r>
              <a:r>
                <a:rPr lang="en-US" altLang="zh-CN" sz="900">
                  <a:solidFill>
                    <a:schemeClr val="tx1"/>
                  </a:solidFill>
                  <a:latin typeface="Times New Roman" panose="02020603050405020304" pitchFamily="18" charset="0"/>
                  <a:ea typeface="宋体" panose="02010600030101010101" pitchFamily="2" charset="-122"/>
                </a:rPr>
                <a:t>C</a:t>
              </a:r>
            </a:p>
          </p:txBody>
        </p:sp>
        <p:sp>
          <p:nvSpPr>
            <p:cNvPr id="11" name="Line 18">
              <a:extLst>
                <a:ext uri="{FF2B5EF4-FFF2-40B4-BE49-F238E27FC236}">
                  <a16:creationId xmlns:a16="http://schemas.microsoft.com/office/drawing/2014/main" id="{527FF186-1A7B-4109-9343-8D879CA043EE}"/>
                </a:ext>
              </a:extLst>
            </p:cNvPr>
            <p:cNvSpPr>
              <a:spLocks noChangeShapeType="1"/>
            </p:cNvSpPr>
            <p:nvPr/>
          </p:nvSpPr>
          <p:spPr bwMode="auto">
            <a:xfrm>
              <a:off x="4546" y="10187"/>
              <a:ext cx="62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9">
              <a:extLst>
                <a:ext uri="{FF2B5EF4-FFF2-40B4-BE49-F238E27FC236}">
                  <a16:creationId xmlns:a16="http://schemas.microsoft.com/office/drawing/2014/main" id="{2718BCEF-68D0-456D-807A-B3E20B7801A3}"/>
                </a:ext>
              </a:extLst>
            </p:cNvPr>
            <p:cNvSpPr>
              <a:spLocks noChangeShapeType="1"/>
            </p:cNvSpPr>
            <p:nvPr/>
          </p:nvSpPr>
          <p:spPr bwMode="auto">
            <a:xfrm>
              <a:off x="6738" y="10187"/>
              <a:ext cx="62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Rectangle 20">
              <a:extLst>
                <a:ext uri="{FF2B5EF4-FFF2-40B4-BE49-F238E27FC236}">
                  <a16:creationId xmlns:a16="http://schemas.microsoft.com/office/drawing/2014/main" id="{A78025C7-BC0D-47C5-BF60-09EB081E1046}"/>
                </a:ext>
              </a:extLst>
            </p:cNvPr>
            <p:cNvSpPr>
              <a:spLocks noChangeArrowheads="1"/>
            </p:cNvSpPr>
            <p:nvPr/>
          </p:nvSpPr>
          <p:spPr bwMode="auto">
            <a:xfrm>
              <a:off x="5172" y="10595"/>
              <a:ext cx="156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编译阶段</a:t>
              </a:r>
            </a:p>
          </p:txBody>
        </p:sp>
        <p:sp>
          <p:nvSpPr>
            <p:cNvPr id="14" name="Rectangle 21">
              <a:extLst>
                <a:ext uri="{FF2B5EF4-FFF2-40B4-BE49-F238E27FC236}">
                  <a16:creationId xmlns:a16="http://schemas.microsoft.com/office/drawing/2014/main" id="{0BF0FFE0-BF6F-4097-9278-DFA1B9671D37}"/>
                </a:ext>
              </a:extLst>
            </p:cNvPr>
            <p:cNvSpPr>
              <a:spLocks noChangeArrowheads="1"/>
            </p:cNvSpPr>
            <p:nvPr/>
          </p:nvSpPr>
          <p:spPr bwMode="auto">
            <a:xfrm>
              <a:off x="3138" y="11546"/>
              <a:ext cx="1095" cy="271"/>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初始数据</a:t>
              </a:r>
            </a:p>
          </p:txBody>
        </p:sp>
        <p:sp>
          <p:nvSpPr>
            <p:cNvPr id="15" name="Rectangle 22">
              <a:extLst>
                <a:ext uri="{FF2B5EF4-FFF2-40B4-BE49-F238E27FC236}">
                  <a16:creationId xmlns:a16="http://schemas.microsoft.com/office/drawing/2014/main" id="{2C758FF8-8AC2-4DA2-B83B-FF43BC099AE6}"/>
                </a:ext>
              </a:extLst>
            </p:cNvPr>
            <p:cNvSpPr>
              <a:spLocks noChangeArrowheads="1"/>
            </p:cNvSpPr>
            <p:nvPr/>
          </p:nvSpPr>
          <p:spPr bwMode="auto">
            <a:xfrm>
              <a:off x="7677" y="11546"/>
              <a:ext cx="1095" cy="271"/>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计算结果</a:t>
              </a:r>
            </a:p>
          </p:txBody>
        </p:sp>
        <p:sp>
          <p:nvSpPr>
            <p:cNvPr id="16" name="Rectangle 23" descr="浅色上对角线">
              <a:extLst>
                <a:ext uri="{FF2B5EF4-FFF2-40B4-BE49-F238E27FC236}">
                  <a16:creationId xmlns:a16="http://schemas.microsoft.com/office/drawing/2014/main" id="{79329032-ED21-460E-B569-478BC57D8D7E}"/>
                </a:ext>
              </a:extLst>
            </p:cNvPr>
            <p:cNvSpPr>
              <a:spLocks noChangeArrowheads="1"/>
            </p:cNvSpPr>
            <p:nvPr/>
          </p:nvSpPr>
          <p:spPr bwMode="auto">
            <a:xfrm>
              <a:off x="5172" y="11274"/>
              <a:ext cx="1566" cy="1087"/>
            </a:xfrm>
            <a:prstGeom prst="rect">
              <a:avLst/>
            </a:prstGeom>
            <a:blipFill dpi="0" rotWithShape="0">
              <a:blip r:embed="rId2"/>
              <a:srcRect/>
              <a:tile tx="0" ty="0" sx="100000" sy="100000" flip="none" algn="tl"/>
            </a:blipFill>
            <a:ln w="9525">
              <a:solidFill>
                <a:srgbClr val="000000"/>
              </a:solidFill>
              <a:miter lim="800000"/>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endParaRPr lang="en-US" altLang="zh-CN" sz="900">
                <a:solidFill>
                  <a:schemeClr val="tx1"/>
                </a:solidFill>
                <a:latin typeface="Times New Roman" panose="02020603050405020304" pitchFamily="18" charset="0"/>
                <a:ea typeface="宋体" panose="02010600030101010101" pitchFamily="2" charset="-122"/>
              </a:endParaRPr>
            </a:p>
            <a:p>
              <a:pPr algn="ctr">
                <a:spcBef>
                  <a:spcPct val="0"/>
                </a:spcBef>
                <a:buClrTx/>
                <a:buSzTx/>
                <a:buFontTx/>
                <a:buNone/>
              </a:pPr>
              <a:endParaRPr lang="en-US" altLang="zh-CN" sz="900">
                <a:solidFill>
                  <a:schemeClr val="tx1"/>
                </a:solidFill>
                <a:latin typeface="Times New Roman" panose="02020603050405020304" pitchFamily="18" charset="0"/>
                <a:ea typeface="宋体" panose="02010600030101010101" pitchFamily="2" charset="-122"/>
              </a:endParaRPr>
            </a:p>
            <a:p>
              <a:pPr algn="ctr">
                <a:spcBef>
                  <a:spcPct val="0"/>
                </a:spcBef>
                <a:buClrTx/>
                <a:buSzTx/>
                <a:buFontTx/>
                <a:buNone/>
              </a:pPr>
              <a:endParaRPr lang="en-US" altLang="zh-CN" sz="900">
                <a:solidFill>
                  <a:schemeClr val="tx1"/>
                </a:solidFill>
                <a:latin typeface="Times New Roman" panose="02020603050405020304" pitchFamily="18" charset="0"/>
                <a:ea typeface="宋体" panose="02010600030101010101" pitchFamily="2" charset="-122"/>
              </a:endParaRPr>
            </a:p>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计算机</a:t>
              </a:r>
            </a:p>
          </p:txBody>
        </p:sp>
        <p:sp>
          <p:nvSpPr>
            <p:cNvPr id="17" name="Rectangle 24">
              <a:extLst>
                <a:ext uri="{FF2B5EF4-FFF2-40B4-BE49-F238E27FC236}">
                  <a16:creationId xmlns:a16="http://schemas.microsoft.com/office/drawing/2014/main" id="{64C14548-7D02-4AFA-89A8-E5DE1CD463E6}"/>
                </a:ext>
              </a:extLst>
            </p:cNvPr>
            <p:cNvSpPr>
              <a:spLocks noChangeArrowheads="1"/>
            </p:cNvSpPr>
            <p:nvPr/>
          </p:nvSpPr>
          <p:spPr bwMode="auto">
            <a:xfrm>
              <a:off x="5329" y="11410"/>
              <a:ext cx="1252" cy="272"/>
            </a:xfrm>
            <a:prstGeom prst="rect">
              <a:avLst/>
            </a:prstGeom>
            <a:solidFill>
              <a:srgbClr val="FFFFFF"/>
            </a:solidFill>
            <a:ln w="9525">
              <a:solidFill>
                <a:srgbClr val="000000"/>
              </a:solidFill>
              <a:miter lim="800000"/>
              <a:headEnd/>
              <a:tailEnd/>
            </a:ln>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目标程序</a:t>
              </a:r>
              <a:r>
                <a:rPr lang="en-US" altLang="zh-CN" sz="900">
                  <a:solidFill>
                    <a:schemeClr val="tx1"/>
                  </a:solidFill>
                  <a:latin typeface="Times New Roman" panose="02020603050405020304" pitchFamily="18" charset="0"/>
                  <a:ea typeface="宋体" panose="02010600030101010101" pitchFamily="2" charset="-122"/>
                </a:rPr>
                <a:t>T</a:t>
              </a:r>
            </a:p>
          </p:txBody>
        </p:sp>
        <p:sp>
          <p:nvSpPr>
            <p:cNvPr id="18" name="Line 25">
              <a:extLst>
                <a:ext uri="{FF2B5EF4-FFF2-40B4-BE49-F238E27FC236}">
                  <a16:creationId xmlns:a16="http://schemas.microsoft.com/office/drawing/2014/main" id="{E67290F9-8FD4-4AA8-86C5-CB02966AEA06}"/>
                </a:ext>
              </a:extLst>
            </p:cNvPr>
            <p:cNvSpPr>
              <a:spLocks noChangeShapeType="1"/>
            </p:cNvSpPr>
            <p:nvPr/>
          </p:nvSpPr>
          <p:spPr bwMode="auto">
            <a:xfrm>
              <a:off x="4233" y="11682"/>
              <a:ext cx="93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6">
              <a:extLst>
                <a:ext uri="{FF2B5EF4-FFF2-40B4-BE49-F238E27FC236}">
                  <a16:creationId xmlns:a16="http://schemas.microsoft.com/office/drawing/2014/main" id="{5F1EA6E0-96D4-46D1-9978-2D40240B7721}"/>
                </a:ext>
              </a:extLst>
            </p:cNvPr>
            <p:cNvSpPr>
              <a:spLocks noChangeShapeType="1"/>
            </p:cNvSpPr>
            <p:nvPr/>
          </p:nvSpPr>
          <p:spPr bwMode="auto">
            <a:xfrm flipV="1">
              <a:off x="6738" y="11682"/>
              <a:ext cx="93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Rectangle 27">
              <a:extLst>
                <a:ext uri="{FF2B5EF4-FFF2-40B4-BE49-F238E27FC236}">
                  <a16:creationId xmlns:a16="http://schemas.microsoft.com/office/drawing/2014/main" id="{9E68EFB4-8DBF-480F-BD72-DB0D87024A1E}"/>
                </a:ext>
              </a:extLst>
            </p:cNvPr>
            <p:cNvSpPr>
              <a:spLocks noChangeArrowheads="1"/>
            </p:cNvSpPr>
            <p:nvPr/>
          </p:nvSpPr>
          <p:spPr bwMode="auto">
            <a:xfrm>
              <a:off x="5172" y="12361"/>
              <a:ext cx="1566"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运行阶段</a:t>
              </a:r>
            </a:p>
          </p:txBody>
        </p:sp>
        <p:sp>
          <p:nvSpPr>
            <p:cNvPr id="21" name="Rectangle 28">
              <a:extLst>
                <a:ext uri="{FF2B5EF4-FFF2-40B4-BE49-F238E27FC236}">
                  <a16:creationId xmlns:a16="http://schemas.microsoft.com/office/drawing/2014/main" id="{D4C35F16-F01F-4BEF-BAE3-68AFE3D0EA36}"/>
                </a:ext>
              </a:extLst>
            </p:cNvPr>
            <p:cNvSpPr>
              <a:spLocks noChangeArrowheads="1"/>
            </p:cNvSpPr>
            <p:nvPr/>
          </p:nvSpPr>
          <p:spPr bwMode="auto">
            <a:xfrm>
              <a:off x="5329" y="11682"/>
              <a:ext cx="1252" cy="272"/>
            </a:xfrm>
            <a:prstGeom prst="rect">
              <a:avLst/>
            </a:prstGeom>
            <a:solidFill>
              <a:srgbClr val="FFFFFF"/>
            </a:solidFill>
            <a:ln w="9525">
              <a:solidFill>
                <a:srgbClr val="000000"/>
              </a:solidFill>
              <a:miter lim="800000"/>
              <a:headEnd/>
              <a:tailEnd/>
            </a:ln>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运行系统</a:t>
              </a:r>
            </a:p>
          </p:txBody>
        </p:sp>
        <p:sp>
          <p:nvSpPr>
            <p:cNvPr id="22" name="Rectangle 29">
              <a:extLst>
                <a:ext uri="{FF2B5EF4-FFF2-40B4-BE49-F238E27FC236}">
                  <a16:creationId xmlns:a16="http://schemas.microsoft.com/office/drawing/2014/main" id="{9164161E-ADAE-4AF7-89D8-8F60AE99F90E}"/>
                </a:ext>
              </a:extLst>
            </p:cNvPr>
            <p:cNvSpPr>
              <a:spLocks noChangeArrowheads="1"/>
            </p:cNvSpPr>
            <p:nvPr/>
          </p:nvSpPr>
          <p:spPr bwMode="auto">
            <a:xfrm>
              <a:off x="2981" y="12769"/>
              <a:ext cx="594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1400" dirty="0">
                  <a:solidFill>
                    <a:schemeClr val="accent6"/>
                  </a:solidFill>
                  <a:latin typeface="Times New Roman" panose="02020603050405020304" pitchFamily="18" charset="0"/>
                  <a:ea typeface="宋体" panose="02010600030101010101" pitchFamily="2" charset="-122"/>
                </a:rPr>
                <a:t>图</a:t>
              </a:r>
              <a:r>
                <a:rPr lang="en-US" altLang="zh-CN" sz="1400" dirty="0">
                  <a:solidFill>
                    <a:schemeClr val="accent6"/>
                  </a:solidFill>
                  <a:latin typeface="Times New Roman" panose="02020603050405020304" pitchFamily="18" charset="0"/>
                  <a:ea typeface="宋体" panose="02010600030101010101" pitchFamily="2" charset="-122"/>
                </a:rPr>
                <a:t>1.1 </a:t>
              </a:r>
              <a:r>
                <a:rPr lang="zh-CN" altLang="en-US" sz="1400" dirty="0">
                  <a:solidFill>
                    <a:schemeClr val="accent6"/>
                  </a:solidFill>
                  <a:latin typeface="Times New Roman" panose="02020603050405020304" pitchFamily="18" charset="0"/>
                  <a:ea typeface="宋体" panose="02010600030101010101" pitchFamily="2" charset="-122"/>
                </a:rPr>
                <a:t>程序的编译执行</a:t>
              </a:r>
            </a:p>
          </p:txBody>
        </p:sp>
      </p:grpSp>
    </p:spTree>
    <p:extLst>
      <p:ext uri="{BB962C8B-B14F-4D97-AF65-F5344CB8AC3E}">
        <p14:creationId xmlns:p14="http://schemas.microsoft.com/office/powerpoint/2010/main" val="361396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gn="just">
              <a:buFontTx/>
              <a:buChar char="•"/>
            </a:pPr>
            <a:r>
              <a:rPr lang="zh-CN" altLang="en-US" sz="2400" b="1" dirty="0"/>
              <a:t>汇编程序：将可直接执行的机器语言的指令系统符号化，这便是汇编语言，当然汇编语言程序也必须转换成机器语言程序才能执行，这种转换程序便是汇编程序</a:t>
            </a:r>
            <a:r>
              <a:rPr lang="en-US" altLang="zh-CN" sz="2400" b="1" dirty="0"/>
              <a:t>(assembly program)</a:t>
            </a:r>
            <a:r>
              <a:rPr lang="zh-CN" altLang="en-US" sz="2400" b="1" dirty="0"/>
              <a:t>。汇编程序也是一种翻译程序。</a:t>
            </a:r>
            <a:endParaRPr lang="en-US" altLang="zh-CN" sz="2400" b="1" dirty="0"/>
          </a:p>
          <a:p>
            <a:pPr marL="0" indent="0">
              <a:buNone/>
            </a:pPr>
            <a:r>
              <a:rPr lang="zh-CN" altLang="en-US" sz="2400" dirty="0"/>
              <a:t>（如图</a:t>
            </a:r>
            <a:r>
              <a:rPr lang="en-US" altLang="zh-CN" sz="2400" dirty="0"/>
              <a:t>1 - 2</a:t>
            </a:r>
            <a:r>
              <a:rPr lang="zh-CN" altLang="en-US" sz="2400" dirty="0"/>
              <a:t>所示）</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1.1 </a:t>
            </a:r>
            <a:r>
              <a:rPr lang="zh-CN" altLang="en-US" dirty="0"/>
              <a:t>语言处理器</a:t>
            </a:r>
            <a:r>
              <a:rPr lang="en-US" altLang="zh-CN" dirty="0"/>
              <a:t>——</a:t>
            </a:r>
            <a:r>
              <a:rPr lang="zh-CN" altLang="en-US" dirty="0"/>
              <a:t>汇编程序</a:t>
            </a:r>
            <a:r>
              <a:rPr lang="en-US" altLang="zh-CN" sz="2400" dirty="0"/>
              <a:t>(assembly program)</a:t>
            </a:r>
            <a:endParaRPr lang="zh-CN" altLang="en-US" sz="2400" dirty="0"/>
          </a:p>
        </p:txBody>
      </p:sp>
      <p:sp>
        <p:nvSpPr>
          <p:cNvPr id="14" name="Rectangle 29">
            <a:extLst>
              <a:ext uri="{FF2B5EF4-FFF2-40B4-BE49-F238E27FC236}">
                <a16:creationId xmlns:a16="http://schemas.microsoft.com/office/drawing/2014/main" id="{2639A1E0-4B8D-4F79-B7EE-FB85C8E150B5}"/>
              </a:ext>
            </a:extLst>
          </p:cNvPr>
          <p:cNvSpPr>
            <a:spLocks noChangeArrowheads="1"/>
          </p:cNvSpPr>
          <p:nvPr/>
        </p:nvSpPr>
        <p:spPr bwMode="auto">
          <a:xfrm>
            <a:off x="1711982" y="5518964"/>
            <a:ext cx="5413671" cy="29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1400" dirty="0">
                <a:solidFill>
                  <a:schemeClr val="accent6"/>
                </a:solidFill>
                <a:latin typeface="Times New Roman" panose="02020603050405020304" pitchFamily="18" charset="0"/>
                <a:ea typeface="宋体" panose="02010600030101010101" pitchFamily="2" charset="-122"/>
              </a:rPr>
              <a:t>图</a:t>
            </a:r>
            <a:r>
              <a:rPr lang="en-US" altLang="zh-CN" sz="1400" dirty="0">
                <a:solidFill>
                  <a:schemeClr val="accent6"/>
                </a:solidFill>
                <a:latin typeface="Times New Roman" panose="02020603050405020304" pitchFamily="18" charset="0"/>
                <a:ea typeface="宋体" panose="02010600030101010101" pitchFamily="2" charset="-122"/>
              </a:rPr>
              <a:t>1.2 </a:t>
            </a:r>
            <a:r>
              <a:rPr lang="zh-CN" altLang="en-US" sz="1400" dirty="0">
                <a:solidFill>
                  <a:schemeClr val="accent6"/>
                </a:solidFill>
                <a:latin typeface="Times New Roman" panose="02020603050405020304" pitchFamily="18" charset="0"/>
                <a:ea typeface="宋体" panose="02010600030101010101" pitchFamily="2" charset="-122"/>
              </a:rPr>
              <a:t>汇编程序的执行</a:t>
            </a:r>
          </a:p>
        </p:txBody>
      </p:sp>
      <p:grpSp>
        <p:nvGrpSpPr>
          <p:cNvPr id="15" name="Group 30">
            <a:extLst>
              <a:ext uri="{FF2B5EF4-FFF2-40B4-BE49-F238E27FC236}">
                <a16:creationId xmlns:a16="http://schemas.microsoft.com/office/drawing/2014/main" id="{1A83F00B-B39A-4D4A-99A5-2BD4E3B9D711}"/>
              </a:ext>
            </a:extLst>
          </p:cNvPr>
          <p:cNvGrpSpPr>
            <a:grpSpLocks noChangeAspect="1"/>
          </p:cNvGrpSpPr>
          <p:nvPr/>
        </p:nvGrpSpPr>
        <p:grpSpPr bwMode="auto">
          <a:xfrm>
            <a:off x="1192223" y="4132962"/>
            <a:ext cx="6453188" cy="1189037"/>
            <a:chOff x="2355" y="1818"/>
            <a:chExt cx="7200" cy="1631"/>
          </a:xfrm>
        </p:grpSpPr>
        <p:sp>
          <p:nvSpPr>
            <p:cNvPr id="16" name="AutoShape 31">
              <a:extLst>
                <a:ext uri="{FF2B5EF4-FFF2-40B4-BE49-F238E27FC236}">
                  <a16:creationId xmlns:a16="http://schemas.microsoft.com/office/drawing/2014/main" id="{8E0EDB29-8072-411F-B7E9-34F1AE7301FF}"/>
                </a:ext>
              </a:extLst>
            </p:cNvPr>
            <p:cNvSpPr>
              <a:spLocks noChangeAspect="1" noChangeArrowheads="1" noTextEdit="1"/>
            </p:cNvSpPr>
            <p:nvPr/>
          </p:nvSpPr>
          <p:spPr bwMode="auto">
            <a:xfrm>
              <a:off x="2355" y="1818"/>
              <a:ext cx="7200" cy="1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 name="Rectangle 32">
              <a:extLst>
                <a:ext uri="{FF2B5EF4-FFF2-40B4-BE49-F238E27FC236}">
                  <a16:creationId xmlns:a16="http://schemas.microsoft.com/office/drawing/2014/main" id="{00C61483-CD3E-4B58-9933-68EF23228D83}"/>
                </a:ext>
              </a:extLst>
            </p:cNvPr>
            <p:cNvSpPr>
              <a:spLocks noChangeArrowheads="1"/>
            </p:cNvSpPr>
            <p:nvPr/>
          </p:nvSpPr>
          <p:spPr bwMode="auto">
            <a:xfrm>
              <a:off x="2981" y="2226"/>
              <a:ext cx="1565" cy="543"/>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目标程序</a:t>
              </a:r>
              <a:r>
                <a:rPr lang="en-US" altLang="zh-CN" sz="900" dirty="0">
                  <a:solidFill>
                    <a:schemeClr val="tx1"/>
                  </a:solidFill>
                  <a:latin typeface="Times New Roman" panose="02020603050405020304" pitchFamily="18" charset="0"/>
                  <a:ea typeface="宋体" panose="02010600030101010101" pitchFamily="2" charset="-122"/>
                </a:rPr>
                <a:t>T’</a:t>
              </a:r>
            </a:p>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（以汇编语言写）</a:t>
              </a:r>
            </a:p>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a:t>
              </a:r>
            </a:p>
          </p:txBody>
        </p:sp>
        <p:sp>
          <p:nvSpPr>
            <p:cNvPr id="18" name="Rectangle 33">
              <a:extLst>
                <a:ext uri="{FF2B5EF4-FFF2-40B4-BE49-F238E27FC236}">
                  <a16:creationId xmlns:a16="http://schemas.microsoft.com/office/drawing/2014/main" id="{104E83C7-859C-4821-B324-FF397432C445}"/>
                </a:ext>
              </a:extLst>
            </p:cNvPr>
            <p:cNvSpPr>
              <a:spLocks noChangeArrowheads="1"/>
            </p:cNvSpPr>
            <p:nvPr/>
          </p:nvSpPr>
          <p:spPr bwMode="auto">
            <a:xfrm>
              <a:off x="7364" y="2226"/>
              <a:ext cx="1565" cy="543"/>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目标程序</a:t>
              </a:r>
              <a:r>
                <a:rPr lang="en-US" altLang="zh-CN" sz="900">
                  <a:solidFill>
                    <a:schemeClr val="tx1"/>
                  </a:solidFill>
                  <a:latin typeface="Times New Roman" panose="02020603050405020304" pitchFamily="18" charset="0"/>
                  <a:ea typeface="宋体" panose="02010600030101010101" pitchFamily="2" charset="-122"/>
                </a:rPr>
                <a:t>T</a:t>
              </a:r>
            </a:p>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（以机器语言写）</a:t>
              </a:r>
            </a:p>
            <a:p>
              <a:pPr algn="ctr">
                <a:spcBef>
                  <a:spcPct val="0"/>
                </a:spcBef>
                <a:buClrTx/>
                <a:buSzTx/>
                <a:buFontTx/>
                <a:buNone/>
              </a:pPr>
              <a:r>
                <a:rPr lang="zh-CN" altLang="en-US" sz="900">
                  <a:solidFill>
                    <a:schemeClr val="tx1"/>
                  </a:solidFill>
                  <a:latin typeface="Times New Roman" panose="02020603050405020304" pitchFamily="18" charset="0"/>
                  <a:ea typeface="宋体" panose="02010600030101010101" pitchFamily="2" charset="-122"/>
                </a:rPr>
                <a:t>）</a:t>
              </a:r>
            </a:p>
          </p:txBody>
        </p:sp>
        <p:sp>
          <p:nvSpPr>
            <p:cNvPr id="19" name="Rectangle 34" descr="浅色上对角线">
              <a:extLst>
                <a:ext uri="{FF2B5EF4-FFF2-40B4-BE49-F238E27FC236}">
                  <a16:creationId xmlns:a16="http://schemas.microsoft.com/office/drawing/2014/main" id="{6A8F8731-49DF-4944-9603-56BF220E6096}"/>
                </a:ext>
              </a:extLst>
            </p:cNvPr>
            <p:cNvSpPr>
              <a:spLocks noChangeArrowheads="1"/>
            </p:cNvSpPr>
            <p:nvPr/>
          </p:nvSpPr>
          <p:spPr bwMode="auto">
            <a:xfrm>
              <a:off x="5172" y="2090"/>
              <a:ext cx="1566" cy="815"/>
            </a:xfrm>
            <a:prstGeom prst="rect">
              <a:avLst/>
            </a:prstGeom>
            <a:blipFill dpi="0" rotWithShape="0">
              <a:blip r:embed="rId2"/>
              <a:srcRect/>
              <a:tile tx="0" ty="0" sx="100000" sy="100000" flip="none" algn="tl"/>
            </a:blipFill>
            <a:ln w="9525">
              <a:solidFill>
                <a:srgbClr val="000000"/>
              </a:solidFill>
              <a:miter lim="800000"/>
              <a:headEnd/>
              <a:tailEnd/>
            </a:ln>
          </p:spPr>
          <p:txBody>
            <a:bodyPr lIns="0" tIns="0" r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endParaRPr lang="en-US" altLang="zh-CN" sz="900" dirty="0">
                <a:solidFill>
                  <a:schemeClr val="tx1"/>
                </a:solidFill>
                <a:latin typeface="Times New Roman" panose="02020603050405020304" pitchFamily="18" charset="0"/>
                <a:ea typeface="宋体" panose="02010600030101010101" pitchFamily="2" charset="-122"/>
              </a:endParaRPr>
            </a:p>
            <a:p>
              <a:pPr algn="ctr">
                <a:spcBef>
                  <a:spcPct val="0"/>
                </a:spcBef>
                <a:buClrTx/>
                <a:buSzTx/>
                <a:buFontTx/>
                <a:buNone/>
              </a:pPr>
              <a:endParaRPr lang="en-US" altLang="zh-CN" sz="900" dirty="0">
                <a:solidFill>
                  <a:schemeClr val="tx1"/>
                </a:solidFill>
                <a:latin typeface="Times New Roman" panose="02020603050405020304" pitchFamily="18" charset="0"/>
                <a:ea typeface="宋体" panose="02010600030101010101" pitchFamily="2" charset="-122"/>
              </a:endParaRPr>
            </a:p>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计算机</a:t>
              </a:r>
            </a:p>
          </p:txBody>
        </p:sp>
        <p:sp>
          <p:nvSpPr>
            <p:cNvPr id="20" name="Rectangle 35">
              <a:extLst>
                <a:ext uri="{FF2B5EF4-FFF2-40B4-BE49-F238E27FC236}">
                  <a16:creationId xmlns:a16="http://schemas.microsoft.com/office/drawing/2014/main" id="{463941FF-34C5-4D0E-8667-05E0200DC546}"/>
                </a:ext>
              </a:extLst>
            </p:cNvPr>
            <p:cNvSpPr>
              <a:spLocks noChangeArrowheads="1"/>
            </p:cNvSpPr>
            <p:nvPr/>
          </p:nvSpPr>
          <p:spPr bwMode="auto">
            <a:xfrm>
              <a:off x="5329" y="2226"/>
              <a:ext cx="1252" cy="407"/>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900" dirty="0">
                  <a:solidFill>
                    <a:schemeClr val="tx1"/>
                  </a:solidFill>
                  <a:latin typeface="Times New Roman" panose="02020603050405020304" pitchFamily="18" charset="0"/>
                  <a:ea typeface="宋体" panose="02010600030101010101" pitchFamily="2" charset="-122"/>
                </a:rPr>
                <a:t>汇编程序</a:t>
              </a:r>
              <a:r>
                <a:rPr lang="en-US" altLang="zh-CN" sz="900" dirty="0">
                  <a:solidFill>
                    <a:schemeClr val="tx1"/>
                  </a:solidFill>
                  <a:latin typeface="Times New Roman" panose="02020603050405020304" pitchFamily="18" charset="0"/>
                  <a:ea typeface="宋体" panose="02010600030101010101" pitchFamily="2" charset="-122"/>
                </a:rPr>
                <a:t>A</a:t>
              </a:r>
            </a:p>
          </p:txBody>
        </p:sp>
        <p:sp>
          <p:nvSpPr>
            <p:cNvPr id="21" name="Line 36">
              <a:extLst>
                <a:ext uri="{FF2B5EF4-FFF2-40B4-BE49-F238E27FC236}">
                  <a16:creationId xmlns:a16="http://schemas.microsoft.com/office/drawing/2014/main" id="{F5895FB2-D576-4CC5-9479-2510F75134A6}"/>
                </a:ext>
              </a:extLst>
            </p:cNvPr>
            <p:cNvSpPr>
              <a:spLocks noChangeShapeType="1"/>
            </p:cNvSpPr>
            <p:nvPr/>
          </p:nvSpPr>
          <p:spPr bwMode="auto">
            <a:xfrm>
              <a:off x="4546" y="2497"/>
              <a:ext cx="62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37">
              <a:extLst>
                <a:ext uri="{FF2B5EF4-FFF2-40B4-BE49-F238E27FC236}">
                  <a16:creationId xmlns:a16="http://schemas.microsoft.com/office/drawing/2014/main" id="{1CF4CBE7-6425-4007-87B5-5198A0F21CAE}"/>
                </a:ext>
              </a:extLst>
            </p:cNvPr>
            <p:cNvSpPr>
              <a:spLocks noChangeShapeType="1"/>
            </p:cNvSpPr>
            <p:nvPr/>
          </p:nvSpPr>
          <p:spPr bwMode="auto">
            <a:xfrm>
              <a:off x="6738" y="2497"/>
              <a:ext cx="62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Rectangle 38">
              <a:extLst>
                <a:ext uri="{FF2B5EF4-FFF2-40B4-BE49-F238E27FC236}">
                  <a16:creationId xmlns:a16="http://schemas.microsoft.com/office/drawing/2014/main" id="{D7AA4518-7EAA-46A6-A3CF-5CFB7FD04E16}"/>
                </a:ext>
              </a:extLst>
            </p:cNvPr>
            <p:cNvSpPr>
              <a:spLocks noChangeArrowheads="1"/>
            </p:cNvSpPr>
            <p:nvPr/>
          </p:nvSpPr>
          <p:spPr bwMode="auto">
            <a:xfrm>
              <a:off x="2981" y="3041"/>
              <a:ext cx="594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endParaRPr lang="zh-CN" altLang="en-US" sz="1000">
                <a:solidFill>
                  <a:schemeClr val="tx1"/>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424019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lgn="just">
              <a:buNone/>
            </a:pPr>
            <a:r>
              <a:rPr lang="zh-CN" altLang="en-US" sz="2400" b="1" dirty="0"/>
              <a:t>由编译器和汇编程序组成的语言处理系统结构</a:t>
            </a:r>
            <a:endParaRPr lang="en-US" altLang="zh-CN" sz="2400" b="1" dirty="0"/>
          </a:p>
          <a:p>
            <a:pPr marL="0" indent="0" algn="just">
              <a:buNone/>
            </a:pPr>
            <a:r>
              <a:rPr lang="zh-CN" altLang="en-US" sz="2400" dirty="0"/>
              <a:t>（如图</a:t>
            </a:r>
            <a:r>
              <a:rPr lang="en-US" altLang="zh-CN" sz="2400" dirty="0"/>
              <a:t>1 - 3</a:t>
            </a:r>
            <a:r>
              <a:rPr lang="zh-CN" altLang="en-US" sz="2400" dirty="0"/>
              <a:t>所示）</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1.1 </a:t>
            </a:r>
            <a:r>
              <a:rPr lang="zh-CN" altLang="en-US" dirty="0"/>
              <a:t>语言处理系统</a:t>
            </a:r>
            <a:endParaRPr lang="zh-CN" altLang="en-US" sz="2400" dirty="0"/>
          </a:p>
        </p:txBody>
      </p:sp>
      <p:pic>
        <p:nvPicPr>
          <p:cNvPr id="24" name="Picture 5">
            <a:extLst>
              <a:ext uri="{FF2B5EF4-FFF2-40B4-BE49-F238E27FC236}">
                <a16:creationId xmlns:a16="http://schemas.microsoft.com/office/drawing/2014/main" id="{A8CD391F-4808-4D19-B0A5-3C35856F3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856" y="2196057"/>
            <a:ext cx="4746625" cy="454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282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7376</TotalTime>
  <Words>2433</Words>
  <Application>Microsoft Office PowerPoint</Application>
  <PresentationFormat>全屏显示(4:3)</PresentationFormat>
  <Paragraphs>236</Paragraphs>
  <Slides>28</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等线 Light</vt:lpstr>
      <vt:lpstr>微软雅黑</vt:lpstr>
      <vt:lpstr>Arial</vt:lpstr>
      <vt:lpstr>Calibri</vt:lpstr>
      <vt:lpstr>Times New Roman</vt:lpstr>
      <vt:lpstr>2016-VI主题</vt:lpstr>
      <vt:lpstr>编译原理</vt:lpstr>
      <vt:lpstr>PowerPoint 演示文稿</vt:lpstr>
      <vt:lpstr>课程目的</vt:lpstr>
      <vt:lpstr>课程教材和参考资料</vt:lpstr>
      <vt:lpstr>第1章  引论</vt:lpstr>
      <vt:lpstr>1.1 语言处理器</vt:lpstr>
      <vt:lpstr>1.1 语言处理器——编译器(compiler)</vt:lpstr>
      <vt:lpstr>1.1 语言处理器——汇编程序(assembly program)</vt:lpstr>
      <vt:lpstr>1.1 语言处理系统</vt:lpstr>
      <vt:lpstr>1.1 语言处理器——解释程序(interpreter)</vt:lpstr>
      <vt:lpstr>1.2 一个编译器的结构</vt:lpstr>
      <vt:lpstr>PowerPoint 演示文稿</vt:lpstr>
      <vt:lpstr>1.2.1 词法分析——线性分析</vt:lpstr>
      <vt:lpstr>1.2.2 语法分析——层次分析</vt:lpstr>
      <vt:lpstr>1.2.3 语义分析</vt:lpstr>
      <vt:lpstr>PowerPoint 演示文稿</vt:lpstr>
      <vt:lpstr>1.2.4 中间代码生成</vt:lpstr>
      <vt:lpstr>1.2.5 代码优化</vt:lpstr>
      <vt:lpstr>1.2.5 代码优化</vt:lpstr>
      <vt:lpstr>1.2.6 代码生成</vt:lpstr>
      <vt:lpstr>1.2.7 符号表管理</vt:lpstr>
      <vt:lpstr>1.2.8 编译器的遍（趟）</vt:lpstr>
      <vt:lpstr>1.2.9 编译器的构造工具</vt:lpstr>
      <vt:lpstr>1.3 编译器的各阶段及结果</vt:lpstr>
      <vt:lpstr>PowerPoint 演示文稿</vt:lpstr>
      <vt:lpstr>第一章 总结</vt:lpstr>
      <vt:lpstr>第一章 作业</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Yuan Tian</cp:lastModifiedBy>
  <cp:revision>415</cp:revision>
  <dcterms:created xsi:type="dcterms:W3CDTF">2016-01-21T16:32:22Z</dcterms:created>
  <dcterms:modified xsi:type="dcterms:W3CDTF">2020-02-18T06:05:48Z</dcterms:modified>
</cp:coreProperties>
</file>