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82"/>
  </p:notesMasterIdLst>
  <p:sldIdLst>
    <p:sldId id="261" r:id="rId2"/>
    <p:sldId id="332" r:id="rId3"/>
    <p:sldId id="263" r:id="rId4"/>
    <p:sldId id="294" r:id="rId5"/>
    <p:sldId id="295" r:id="rId6"/>
    <p:sldId id="333" r:id="rId7"/>
    <p:sldId id="335" r:id="rId8"/>
    <p:sldId id="336" r:id="rId9"/>
    <p:sldId id="293" r:id="rId10"/>
    <p:sldId id="289" r:id="rId11"/>
    <p:sldId id="290" r:id="rId12"/>
    <p:sldId id="297" r:id="rId13"/>
    <p:sldId id="344" r:id="rId14"/>
    <p:sldId id="272" r:id="rId15"/>
    <p:sldId id="313" r:id="rId16"/>
    <p:sldId id="343" r:id="rId17"/>
    <p:sldId id="315" r:id="rId18"/>
    <p:sldId id="338" r:id="rId19"/>
    <p:sldId id="339" r:id="rId20"/>
    <p:sldId id="331" r:id="rId21"/>
    <p:sldId id="340" r:id="rId22"/>
    <p:sldId id="298" r:id="rId23"/>
    <p:sldId id="281" r:id="rId24"/>
    <p:sldId id="299" r:id="rId25"/>
    <p:sldId id="346" r:id="rId26"/>
    <p:sldId id="300" r:id="rId27"/>
    <p:sldId id="347" r:id="rId28"/>
    <p:sldId id="345" r:id="rId29"/>
    <p:sldId id="303" r:id="rId30"/>
    <p:sldId id="304" r:id="rId31"/>
    <p:sldId id="305" r:id="rId32"/>
    <p:sldId id="348" r:id="rId33"/>
    <p:sldId id="306" r:id="rId34"/>
    <p:sldId id="301" r:id="rId35"/>
    <p:sldId id="349" r:id="rId36"/>
    <p:sldId id="307" r:id="rId37"/>
    <p:sldId id="314" r:id="rId38"/>
    <p:sldId id="350" r:id="rId39"/>
    <p:sldId id="342" r:id="rId40"/>
    <p:sldId id="311" r:id="rId41"/>
    <p:sldId id="351" r:id="rId42"/>
    <p:sldId id="312" r:id="rId43"/>
    <p:sldId id="302" r:id="rId44"/>
    <p:sldId id="310" r:id="rId45"/>
    <p:sldId id="316" r:id="rId46"/>
    <p:sldId id="320" r:id="rId47"/>
    <p:sldId id="352" r:id="rId48"/>
    <p:sldId id="324" r:id="rId49"/>
    <p:sldId id="353" r:id="rId50"/>
    <p:sldId id="321" r:id="rId51"/>
    <p:sldId id="326" r:id="rId52"/>
    <p:sldId id="327" r:id="rId53"/>
    <p:sldId id="378" r:id="rId54"/>
    <p:sldId id="379" r:id="rId55"/>
    <p:sldId id="380" r:id="rId56"/>
    <p:sldId id="385" r:id="rId57"/>
    <p:sldId id="382" r:id="rId58"/>
    <p:sldId id="383" r:id="rId59"/>
    <p:sldId id="384" r:id="rId60"/>
    <p:sldId id="328" r:id="rId61"/>
    <p:sldId id="386" r:id="rId62"/>
    <p:sldId id="387" r:id="rId63"/>
    <p:sldId id="388" r:id="rId64"/>
    <p:sldId id="389" r:id="rId65"/>
    <p:sldId id="399" r:id="rId66"/>
    <p:sldId id="329" r:id="rId67"/>
    <p:sldId id="390" r:id="rId68"/>
    <p:sldId id="391" r:id="rId69"/>
    <p:sldId id="392" r:id="rId70"/>
    <p:sldId id="393" r:id="rId71"/>
    <p:sldId id="394" r:id="rId72"/>
    <p:sldId id="337" r:id="rId73"/>
    <p:sldId id="395" r:id="rId74"/>
    <p:sldId id="396" r:id="rId75"/>
    <p:sldId id="398" r:id="rId76"/>
    <p:sldId id="400" r:id="rId77"/>
    <p:sldId id="401" r:id="rId78"/>
    <p:sldId id="402" r:id="rId79"/>
    <p:sldId id="318" r:id="rId80"/>
    <p:sldId id="259"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ser" initials="C" lastIdx="1" clrIdx="0">
    <p:extLst>
      <p:ext uri="{19B8F6BF-5375-455C-9EA6-DF929625EA0E}">
        <p15:presenceInfo xmlns:p15="http://schemas.microsoft.com/office/powerpoint/2012/main" userId="Chaser" providerId="None"/>
      </p:ext>
    </p:extLst>
  </p:cmAuthor>
  <p:cmAuthor id="2" name="Yuan Tian" initials="YT" lastIdx="1" clrIdx="1">
    <p:extLst>
      <p:ext uri="{19B8F6BF-5375-455C-9EA6-DF929625EA0E}">
        <p15:presenceInfo xmlns:p15="http://schemas.microsoft.com/office/powerpoint/2012/main" userId="f444057b6beacd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4796"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2-22T15:56:49.283" idx="1">
    <p:pos x="5492" y="462"/>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2020/4/9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14</a:t>
            </a:fld>
            <a:endParaRPr lang="zh-CN" altLang="en-US"/>
          </a:p>
        </p:txBody>
      </p:sp>
    </p:spTree>
    <p:extLst>
      <p:ext uri="{BB962C8B-B14F-4D97-AF65-F5344CB8AC3E}">
        <p14:creationId xmlns:p14="http://schemas.microsoft.com/office/powerpoint/2010/main" val="4074071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26</a:t>
            </a:fld>
            <a:endParaRPr lang="zh-CN" altLang="en-US"/>
          </a:p>
        </p:txBody>
      </p:sp>
    </p:spTree>
    <p:extLst>
      <p:ext uri="{BB962C8B-B14F-4D97-AF65-F5344CB8AC3E}">
        <p14:creationId xmlns:p14="http://schemas.microsoft.com/office/powerpoint/2010/main" val="244790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27</a:t>
            </a:fld>
            <a:endParaRPr lang="zh-CN" altLang="en-US"/>
          </a:p>
        </p:txBody>
      </p:sp>
    </p:spTree>
    <p:extLst>
      <p:ext uri="{BB962C8B-B14F-4D97-AF65-F5344CB8AC3E}">
        <p14:creationId xmlns:p14="http://schemas.microsoft.com/office/powerpoint/2010/main" val="394816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34</a:t>
            </a:fld>
            <a:endParaRPr lang="zh-CN" altLang="en-US"/>
          </a:p>
        </p:txBody>
      </p:sp>
    </p:spTree>
    <p:extLst>
      <p:ext uri="{BB962C8B-B14F-4D97-AF65-F5344CB8AC3E}">
        <p14:creationId xmlns:p14="http://schemas.microsoft.com/office/powerpoint/2010/main" val="131462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35</a:t>
            </a:fld>
            <a:endParaRPr lang="zh-CN" altLang="en-US"/>
          </a:p>
        </p:txBody>
      </p:sp>
    </p:spTree>
    <p:extLst>
      <p:ext uri="{BB962C8B-B14F-4D97-AF65-F5344CB8AC3E}">
        <p14:creationId xmlns:p14="http://schemas.microsoft.com/office/powerpoint/2010/main" val="24598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46</a:t>
            </a:fld>
            <a:endParaRPr lang="zh-CN" altLang="en-US"/>
          </a:p>
        </p:txBody>
      </p:sp>
    </p:spTree>
    <p:extLst>
      <p:ext uri="{BB962C8B-B14F-4D97-AF65-F5344CB8AC3E}">
        <p14:creationId xmlns:p14="http://schemas.microsoft.com/office/powerpoint/2010/main" val="2695864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47</a:t>
            </a:fld>
            <a:endParaRPr lang="zh-CN" altLang="en-US"/>
          </a:p>
        </p:txBody>
      </p:sp>
    </p:spTree>
    <p:extLst>
      <p:ext uri="{BB962C8B-B14F-4D97-AF65-F5344CB8AC3E}">
        <p14:creationId xmlns:p14="http://schemas.microsoft.com/office/powerpoint/2010/main" val="188500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79</a:t>
            </a:fld>
            <a:endParaRPr lang="zh-CN" altLang="en-US"/>
          </a:p>
        </p:txBody>
      </p:sp>
    </p:spTree>
    <p:extLst>
      <p:ext uri="{BB962C8B-B14F-4D97-AF65-F5344CB8AC3E}">
        <p14:creationId xmlns:p14="http://schemas.microsoft.com/office/powerpoint/2010/main" val="2672077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a:t>单击此处编辑母版标题样式</a:t>
            </a:r>
            <a:endParaRPr lang="en-US"/>
          </a:p>
        </p:txBody>
      </p:sp>
      <p:sp>
        <p:nvSpPr>
          <p:cNvPr id="27" name="内容占位符 2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a:extLst>
              <a:ext uri="{FF2B5EF4-FFF2-40B4-BE49-F238E27FC236}">
                <a16:creationId xmlns:a16="http://schemas.microsoft.com/office/drawing/2014/main" id="{4037D5BD-F29B-4360-B910-024291E8952E}"/>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1F29A154-0691-4DFF-B2BB-9F3856ECAB76}"/>
              </a:ext>
            </a:extLst>
          </p:cNvPr>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a:extLst>
              <a:ext uri="{FF2B5EF4-FFF2-40B4-BE49-F238E27FC236}">
                <a16:creationId xmlns:a16="http://schemas.microsoft.com/office/drawing/2014/main" id="{ACA817FD-5C89-4D47-92E0-49E73A6EC1C3}"/>
              </a:ext>
            </a:extLst>
          </p:cNvPr>
          <p:cNvSpPr>
            <a:spLocks noGrp="1"/>
          </p:cNvSpPr>
          <p:nvPr>
            <p:ph type="sldNum" sz="quarter" idx="12"/>
          </p:nvPr>
        </p:nvSpPr>
        <p:spPr>
          <a:xfrm>
            <a:off x="8229600" y="6473825"/>
            <a:ext cx="758825" cy="247650"/>
          </a:xfrm>
        </p:spPr>
        <p:txBody>
          <a:bodyPr/>
          <a:lstStyle>
            <a:lvl1pPr>
              <a:defRPr/>
            </a:lvl1pPr>
          </a:lstStyle>
          <a:p>
            <a:pPr>
              <a:defRPr/>
            </a:pPr>
            <a:fld id="{CE4C85A1-5959-4599-8292-F7AD2EA868C4}" type="slidenum">
              <a:rPr lang="en-US" altLang="zh-CN"/>
              <a:pPr>
                <a:defRPr/>
              </a:pPr>
              <a:t>‹#›</a:t>
            </a:fld>
            <a:endParaRPr lang="en-US" altLang="zh-CN"/>
          </a:p>
        </p:txBody>
      </p:sp>
    </p:spTree>
    <p:extLst>
      <p:ext uri="{BB962C8B-B14F-4D97-AF65-F5344CB8AC3E}">
        <p14:creationId xmlns:p14="http://schemas.microsoft.com/office/powerpoint/2010/main" val="37180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 id="214748369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7.wmf"/><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5.xml"/><Relationship Id="rId4" Type="http://schemas.openxmlformats.org/officeDocument/2006/relationships/image" Target="../media/image47.wmf"/></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5.xml"/><Relationship Id="rId4" Type="http://schemas.openxmlformats.org/officeDocument/2006/relationships/image" Target="../media/image50.wmf"/></Relationships>
</file>

<file path=ppt/slides/_rels/slide74.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6.bin"/><Relationship Id="rId18"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6.wmf"/><Relationship Id="rId17" Type="http://schemas.openxmlformats.org/officeDocument/2006/relationships/image" Target="../media/image58.wmf"/><Relationship Id="rId2" Type="http://schemas.openxmlformats.org/officeDocument/2006/relationships/slideLayout" Target="../slideLayouts/slideLayout2.xml"/><Relationship Id="rId16"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image" Target="../media/image5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bin"/><Relationship Id="rId14" Type="http://schemas.openxmlformats.org/officeDocument/2006/relationships/image" Target="../media/image57.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9.xml"/><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image" Target="../media/image59.wmf"/><Relationship Id="rId4" Type="http://schemas.openxmlformats.org/officeDocument/2006/relationships/oleObject" Target="../embeddings/oleObject10.bin"/><Relationship Id="rId9" Type="http://schemas.openxmlformats.org/officeDocument/2006/relationships/image" Target="../media/image6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a:latin typeface="+mn-ea"/>
                <a:ea typeface="+mn-ea"/>
              </a:rPr>
              <a:t>编译原理</a:t>
            </a:r>
          </a:p>
        </p:txBody>
      </p:sp>
      <p:sp>
        <p:nvSpPr>
          <p:cNvPr id="2" name="副标题 1"/>
          <p:cNvSpPr>
            <a:spLocks noGrp="1"/>
          </p:cNvSpPr>
          <p:nvPr>
            <p:ph type="subTitle" idx="1"/>
          </p:nvPr>
        </p:nvSpPr>
        <p:spPr/>
        <p:txBody>
          <a:bodyPr/>
          <a:lstStyle/>
          <a:p>
            <a:r>
              <a:rPr lang="en-US" altLang="zh-CN" dirty="0"/>
              <a:t>2020</a:t>
            </a:r>
            <a:r>
              <a:rPr lang="zh-CN" altLang="en-US" dirty="0"/>
              <a:t>年</a:t>
            </a:r>
            <a:r>
              <a:rPr lang="en-US" altLang="zh-CN" dirty="0"/>
              <a:t>3</a:t>
            </a:r>
            <a:r>
              <a:rPr lang="zh-CN" altLang="en-US" dirty="0"/>
              <a:t>月</a:t>
            </a:r>
          </a:p>
        </p:txBody>
      </p:sp>
    </p:spTree>
    <p:extLst>
      <p:ext uri="{BB962C8B-B14F-4D97-AF65-F5344CB8AC3E}">
        <p14:creationId xmlns:p14="http://schemas.microsoft.com/office/powerpoint/2010/main" val="172288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buNone/>
            </a:pPr>
            <a:r>
              <a:rPr lang="en-US" altLang="zh-CN" dirty="0"/>
              <a:t>   Fortran</a:t>
            </a:r>
            <a:r>
              <a:rPr lang="zh-CN" altLang="en-US" dirty="0"/>
              <a:t>语句：</a:t>
            </a:r>
            <a:r>
              <a:rPr lang="en-US" altLang="zh-CN" dirty="0"/>
              <a:t>E = M * C ** 2 </a:t>
            </a:r>
            <a:r>
              <a:rPr lang="zh-CN" altLang="en-US" dirty="0"/>
              <a:t>中的记号和它们的属性值的</a:t>
            </a:r>
            <a:endParaRPr lang="en-US" altLang="zh-CN" dirty="0"/>
          </a:p>
          <a:p>
            <a:pPr>
              <a:lnSpc>
                <a:spcPct val="80000"/>
              </a:lnSpc>
              <a:buNone/>
            </a:pPr>
            <a:r>
              <a:rPr lang="en-US" altLang="zh-CN" dirty="0"/>
              <a:t>                         </a:t>
            </a:r>
            <a:r>
              <a:rPr lang="zh-CN" altLang="en-US" dirty="0"/>
              <a:t>二元组序列表示如下：</a:t>
            </a:r>
          </a:p>
          <a:p>
            <a:pPr>
              <a:lnSpc>
                <a:spcPct val="80000"/>
              </a:lnSpc>
            </a:pPr>
            <a:r>
              <a:rPr lang="en-US" altLang="zh-CN" dirty="0"/>
              <a:t>&lt; </a:t>
            </a:r>
            <a:r>
              <a:rPr lang="en-US" altLang="zh-CN" b="1" dirty="0"/>
              <a:t>id</a:t>
            </a:r>
            <a:r>
              <a:rPr lang="zh-CN" altLang="en-US" dirty="0"/>
              <a:t>，指向符号表中与</a:t>
            </a:r>
            <a:r>
              <a:rPr lang="en-US" altLang="zh-CN" dirty="0"/>
              <a:t>E</a:t>
            </a:r>
            <a:r>
              <a:rPr lang="zh-CN" altLang="en-US" dirty="0"/>
              <a:t>相关的表项的指针</a:t>
            </a:r>
            <a:r>
              <a:rPr lang="en-US" altLang="zh-CN" dirty="0"/>
              <a:t>&gt;</a:t>
            </a:r>
          </a:p>
          <a:p>
            <a:pPr>
              <a:lnSpc>
                <a:spcPct val="80000"/>
              </a:lnSpc>
            </a:pPr>
            <a:r>
              <a:rPr lang="en-US" altLang="zh-CN" dirty="0"/>
              <a:t>&lt; </a:t>
            </a:r>
            <a:r>
              <a:rPr lang="en-US" altLang="zh-CN" b="1" dirty="0" err="1"/>
              <a:t>assign_op</a:t>
            </a:r>
            <a:r>
              <a:rPr lang="en-US" altLang="zh-CN" b="1" dirty="0"/>
              <a:t>, </a:t>
            </a:r>
            <a:r>
              <a:rPr lang="en-US" altLang="zh-CN" dirty="0"/>
              <a:t>&gt;</a:t>
            </a:r>
          </a:p>
          <a:p>
            <a:pPr>
              <a:lnSpc>
                <a:spcPct val="80000"/>
              </a:lnSpc>
            </a:pPr>
            <a:r>
              <a:rPr lang="en-US" altLang="zh-CN" dirty="0"/>
              <a:t>&lt; </a:t>
            </a:r>
            <a:r>
              <a:rPr lang="en-US" altLang="zh-CN" b="1" dirty="0"/>
              <a:t>id</a:t>
            </a:r>
            <a:r>
              <a:rPr lang="zh-CN" altLang="en-US" dirty="0"/>
              <a:t>，指向符号表中与</a:t>
            </a:r>
            <a:r>
              <a:rPr lang="en-US" altLang="zh-CN" dirty="0"/>
              <a:t>M</a:t>
            </a:r>
            <a:r>
              <a:rPr lang="zh-CN" altLang="en-US" dirty="0"/>
              <a:t>相关的表项的指针</a:t>
            </a:r>
            <a:r>
              <a:rPr lang="en-US" altLang="zh-CN" dirty="0"/>
              <a:t>&gt;</a:t>
            </a:r>
          </a:p>
          <a:p>
            <a:pPr>
              <a:lnSpc>
                <a:spcPct val="80000"/>
              </a:lnSpc>
            </a:pPr>
            <a:r>
              <a:rPr lang="en-US" altLang="zh-CN" dirty="0"/>
              <a:t>&lt; </a:t>
            </a:r>
            <a:r>
              <a:rPr lang="en-US" altLang="zh-CN" b="1" dirty="0" err="1"/>
              <a:t>mult_op</a:t>
            </a:r>
            <a:r>
              <a:rPr lang="en-US" altLang="zh-CN" b="1" dirty="0"/>
              <a:t>, </a:t>
            </a:r>
            <a:r>
              <a:rPr lang="en-US" altLang="zh-CN" dirty="0"/>
              <a:t>&gt;</a:t>
            </a:r>
          </a:p>
          <a:p>
            <a:pPr>
              <a:lnSpc>
                <a:spcPct val="80000"/>
              </a:lnSpc>
            </a:pPr>
            <a:r>
              <a:rPr lang="en-US" altLang="zh-CN" dirty="0"/>
              <a:t>&lt; </a:t>
            </a:r>
            <a:r>
              <a:rPr lang="en-US" altLang="zh-CN" b="1" dirty="0"/>
              <a:t>id, </a:t>
            </a:r>
            <a:r>
              <a:rPr lang="zh-CN" altLang="en-US" dirty="0"/>
              <a:t>指向符号表中与</a:t>
            </a:r>
            <a:r>
              <a:rPr lang="en-US" altLang="zh-CN" dirty="0"/>
              <a:t>C</a:t>
            </a:r>
            <a:r>
              <a:rPr lang="zh-CN" altLang="en-US" dirty="0"/>
              <a:t>相关的表项的指针</a:t>
            </a:r>
            <a:r>
              <a:rPr lang="en-US" altLang="zh-CN" dirty="0"/>
              <a:t>&gt;</a:t>
            </a:r>
          </a:p>
          <a:p>
            <a:pPr>
              <a:lnSpc>
                <a:spcPct val="80000"/>
              </a:lnSpc>
            </a:pPr>
            <a:r>
              <a:rPr lang="en-US" altLang="zh-CN" dirty="0"/>
              <a:t>&lt; </a:t>
            </a:r>
            <a:r>
              <a:rPr lang="en-US" altLang="zh-CN" b="1" dirty="0" err="1"/>
              <a:t>exp_op</a:t>
            </a:r>
            <a:r>
              <a:rPr lang="zh-CN" altLang="en-US" b="1" dirty="0"/>
              <a:t>，</a:t>
            </a:r>
            <a:r>
              <a:rPr lang="en-US" altLang="zh-CN" dirty="0"/>
              <a:t>&gt;</a:t>
            </a:r>
          </a:p>
          <a:p>
            <a:pPr>
              <a:lnSpc>
                <a:spcPct val="80000"/>
              </a:lnSpc>
            </a:pPr>
            <a:r>
              <a:rPr lang="en-US" altLang="zh-CN" dirty="0"/>
              <a:t>&lt; </a:t>
            </a:r>
            <a:r>
              <a:rPr lang="en-US" altLang="zh-CN" b="1" dirty="0"/>
              <a:t>num</a:t>
            </a:r>
            <a:r>
              <a:rPr lang="zh-CN" altLang="en-US" dirty="0"/>
              <a:t>，整数值</a:t>
            </a:r>
            <a:r>
              <a:rPr lang="en-US" altLang="zh-CN" dirty="0"/>
              <a:t>2〉</a:t>
            </a:r>
          </a:p>
          <a:p>
            <a:pPr marL="0" indent="0">
              <a:lnSpc>
                <a:spcPct val="80000"/>
              </a:lnSpc>
              <a:buNone/>
            </a:pPr>
            <a:r>
              <a:rPr lang="zh-CN" altLang="en-US" dirty="0">
                <a:solidFill>
                  <a:schemeClr val="accent1"/>
                </a:solidFill>
              </a:rPr>
              <a:t>        注意：</a:t>
            </a:r>
            <a:r>
              <a:rPr lang="zh-CN" altLang="en-US" dirty="0"/>
              <a:t>某些二元组不需要属性值，它的第一个分量足以标识词素。在</a:t>
            </a:r>
            <a:endParaRPr lang="en-US" altLang="zh-CN" dirty="0"/>
          </a:p>
          <a:p>
            <a:pPr marL="0" indent="0">
              <a:lnSpc>
                <a:spcPct val="80000"/>
              </a:lnSpc>
              <a:buNone/>
            </a:pPr>
            <a:r>
              <a:rPr lang="en-US" altLang="zh-CN" dirty="0"/>
              <a:t>  </a:t>
            </a:r>
            <a:r>
              <a:rPr lang="zh-CN" altLang="en-US" dirty="0"/>
              <a:t>上述例子中，记号</a:t>
            </a:r>
            <a:r>
              <a:rPr lang="en-US" altLang="zh-CN" b="1" dirty="0"/>
              <a:t>num</a:t>
            </a:r>
            <a:r>
              <a:rPr lang="zh-CN" altLang="en-US" dirty="0"/>
              <a:t>的属性是一个整数值。当然，编译器也可以把形</a:t>
            </a:r>
            <a:endParaRPr lang="en-US" altLang="zh-CN" dirty="0"/>
          </a:p>
          <a:p>
            <a:pPr marL="0" indent="0">
              <a:lnSpc>
                <a:spcPct val="80000"/>
              </a:lnSpc>
              <a:buNone/>
            </a:pPr>
            <a:r>
              <a:rPr lang="en-US" altLang="zh-CN" dirty="0"/>
              <a:t>  </a:t>
            </a:r>
            <a:r>
              <a:rPr lang="zh-CN" altLang="en-US" dirty="0"/>
              <a:t>成数的字符串存入符号表中，并让记号</a:t>
            </a:r>
            <a:r>
              <a:rPr lang="en-US" altLang="zh-CN" b="1" dirty="0"/>
              <a:t>num</a:t>
            </a:r>
            <a:r>
              <a:rPr lang="zh-CN" altLang="en-US" dirty="0"/>
              <a:t>的属性是指向符号表中相应</a:t>
            </a:r>
            <a:endParaRPr lang="en-US" altLang="zh-CN" dirty="0"/>
          </a:p>
          <a:p>
            <a:pPr marL="0" indent="0">
              <a:lnSpc>
                <a:spcPct val="80000"/>
              </a:lnSpc>
              <a:buNone/>
            </a:pPr>
            <a:r>
              <a:rPr lang="en-US" altLang="zh-CN" dirty="0"/>
              <a:t>  </a:t>
            </a:r>
            <a:r>
              <a:rPr lang="zh-CN" altLang="en-US" dirty="0"/>
              <a:t>表项的指针。</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3.2</a:t>
            </a:r>
            <a:endParaRPr lang="zh-CN" altLang="en-US" dirty="0"/>
          </a:p>
        </p:txBody>
      </p:sp>
    </p:spTree>
    <p:extLst>
      <p:ext uri="{BB962C8B-B14F-4D97-AF65-F5344CB8AC3E}">
        <p14:creationId xmlns:p14="http://schemas.microsoft.com/office/powerpoint/2010/main" val="411220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dirty="0"/>
              <a:t>    因为词法分析器不能从全局的角度考察源程序，所以能在词法层发现的</a:t>
            </a:r>
            <a:endParaRPr lang="en-US" altLang="zh-CN" dirty="0"/>
          </a:p>
          <a:p>
            <a:pPr algn="just">
              <a:spcBef>
                <a:spcPct val="0"/>
              </a:spcBef>
              <a:buClrTx/>
              <a:buSzTx/>
              <a:buNone/>
            </a:pPr>
            <a:endParaRPr lang="en-US" altLang="zh-CN" dirty="0"/>
          </a:p>
          <a:p>
            <a:pPr algn="just">
              <a:spcBef>
                <a:spcPct val="0"/>
              </a:spcBef>
              <a:buClrTx/>
              <a:buSzTx/>
              <a:buNone/>
            </a:pPr>
            <a:r>
              <a:rPr lang="zh-CN" altLang="en-US" dirty="0"/>
              <a:t>错误是有限的。原则上词法分析器能够发现的错误是词法规则不能识别的</a:t>
            </a:r>
            <a:endParaRPr lang="en-US" altLang="zh-CN" dirty="0"/>
          </a:p>
          <a:p>
            <a:pPr algn="just">
              <a:spcBef>
                <a:spcPct val="0"/>
              </a:spcBef>
              <a:buClrTx/>
              <a:buSzTx/>
              <a:buNone/>
            </a:pPr>
            <a:endParaRPr lang="en-US" altLang="zh-CN" dirty="0"/>
          </a:p>
          <a:p>
            <a:pPr algn="just">
              <a:spcBef>
                <a:spcPct val="0"/>
              </a:spcBef>
              <a:buClrTx/>
              <a:buSzTx/>
              <a:buNone/>
            </a:pPr>
            <a:r>
              <a:rPr lang="zh-CN" altLang="en-US" dirty="0"/>
              <a:t>词素，如：</a:t>
            </a:r>
            <a:endParaRPr lang="en-US" altLang="zh-CN" dirty="0"/>
          </a:p>
          <a:p>
            <a:pPr>
              <a:lnSpc>
                <a:spcPct val="80000"/>
              </a:lnSpc>
            </a:pPr>
            <a:r>
              <a:rPr lang="zh-CN" altLang="en-US" dirty="0"/>
              <a:t>非法字符；</a:t>
            </a:r>
            <a:endParaRPr lang="en-US" altLang="zh-CN" dirty="0"/>
          </a:p>
          <a:p>
            <a:pPr>
              <a:lnSpc>
                <a:spcPct val="80000"/>
              </a:lnSpc>
            </a:pPr>
            <a:r>
              <a:rPr lang="zh-CN" altLang="en-US" dirty="0"/>
              <a:t>非法常数；</a:t>
            </a:r>
            <a:endParaRPr lang="en-US" altLang="zh-CN" dirty="0"/>
          </a:p>
          <a:p>
            <a:pPr marL="0" indent="0" algn="just">
              <a:spcBef>
                <a:spcPct val="0"/>
              </a:spcBef>
              <a:buClrTx/>
              <a:buSzTx/>
              <a:buNone/>
            </a:pPr>
            <a:endParaRPr lang="en-US" altLang="zh-CN" dirty="0"/>
          </a:p>
          <a:p>
            <a:pPr marL="0" indent="0" algn="just">
              <a:spcBef>
                <a:spcPct val="0"/>
              </a:spcBef>
              <a:buClrTx/>
              <a:buSzTx/>
              <a:buNone/>
            </a:pPr>
            <a:r>
              <a:rPr lang="zh-CN" altLang="en-US" dirty="0"/>
              <a:t>      除此之外没有什么词法错误是在词法分析时发现的，往往要推迟到语法分析时才发现，</a:t>
            </a:r>
            <a:endParaRPr lang="en-US" altLang="zh-CN" dirty="0"/>
          </a:p>
          <a:p>
            <a:pPr marL="0" indent="0" algn="just">
              <a:spcBef>
                <a:spcPct val="0"/>
              </a:spcBef>
              <a:buClrTx/>
              <a:buSzTx/>
              <a:buNone/>
            </a:pPr>
            <a:r>
              <a:rPr lang="zh-CN" altLang="en-US" dirty="0"/>
              <a:t>             例如：把</a:t>
            </a:r>
            <a:r>
              <a:rPr lang="en-US" altLang="zh-CN" dirty="0"/>
              <a:t>if</a:t>
            </a:r>
            <a:r>
              <a:rPr lang="zh-CN" altLang="en-US" dirty="0"/>
              <a:t>写成</a:t>
            </a:r>
            <a:r>
              <a:rPr lang="en-US" altLang="zh-CN" dirty="0"/>
              <a:t>fi</a:t>
            </a:r>
            <a:r>
              <a:rPr lang="zh-CN" altLang="en-US" dirty="0"/>
              <a:t>，则词法分析作为标识符处理。</a:t>
            </a:r>
            <a:r>
              <a:rPr lang="en-US" altLang="zh-CN" dirty="0"/>
              <a:t>le </a:t>
            </a:r>
            <a:r>
              <a:rPr lang="en-US" altLang="zh-CN" dirty="0" err="1"/>
              <a:t>ngth</a:t>
            </a:r>
            <a:r>
              <a:rPr lang="zh-CN" altLang="en-US" dirty="0"/>
              <a:t>，中间多了空白，词法分析将</a:t>
            </a:r>
            <a:r>
              <a:rPr lang="en-US" altLang="zh-CN" dirty="0"/>
              <a:t>le</a:t>
            </a:r>
            <a:r>
              <a:rPr lang="zh-CN" altLang="en-US" dirty="0"/>
              <a:t>和</a:t>
            </a:r>
            <a:r>
              <a:rPr lang="en-US" altLang="zh-CN" dirty="0" err="1"/>
              <a:t>ngth</a:t>
            </a:r>
            <a:r>
              <a:rPr lang="zh-CN" altLang="en-US" dirty="0"/>
              <a:t>作两个标识符处理，由此而造成的后果，将在其他分析过程中才反映出来。</a:t>
            </a:r>
          </a:p>
          <a:p>
            <a:pPr marL="0" indent="0">
              <a:lnSpc>
                <a:spcPct val="80000"/>
              </a:lnSpc>
              <a:buNone/>
            </a:pPr>
            <a:endParaRPr lang="zh-CN" altLang="en-US" sz="1800" dirty="0"/>
          </a:p>
          <a:p>
            <a:pPr>
              <a:lnSpc>
                <a:spcPct val="80000"/>
              </a:lnSpc>
            </a:pPr>
            <a:endParaRPr lang="en-US" altLang="zh-CN" sz="1800" b="1" dirty="0"/>
          </a:p>
          <a:p>
            <a:pPr>
              <a:lnSpc>
                <a:spcPct val="80000"/>
              </a:lnSpc>
            </a:pPr>
            <a:endParaRPr lang="en-US" altLang="zh-CN" sz="3200" dirty="0">
              <a:solidFill>
                <a:schemeClr val="accent1"/>
              </a:solidFill>
            </a:endParaRPr>
          </a:p>
        </p:txBody>
      </p:sp>
      <p:sp>
        <p:nvSpPr>
          <p:cNvPr id="3" name="标题 2"/>
          <p:cNvSpPr>
            <a:spLocks noGrp="1"/>
          </p:cNvSpPr>
          <p:nvPr>
            <p:ph type="title"/>
          </p:nvPr>
        </p:nvSpPr>
        <p:spPr/>
        <p:txBody>
          <a:bodyPr/>
          <a:lstStyle/>
          <a:p>
            <a:r>
              <a:rPr lang="en-US" altLang="zh-CN" dirty="0"/>
              <a:t>3.1.4 </a:t>
            </a:r>
            <a:r>
              <a:rPr lang="zh-CN" altLang="en-US" dirty="0"/>
              <a:t>词法错误</a:t>
            </a:r>
          </a:p>
        </p:txBody>
      </p:sp>
    </p:spTree>
    <p:extLst>
      <p:ext uri="{BB962C8B-B14F-4D97-AF65-F5344CB8AC3E}">
        <p14:creationId xmlns:p14="http://schemas.microsoft.com/office/powerpoint/2010/main" val="1780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80000"/>
              </a:lnSpc>
            </a:pPr>
            <a:endParaRPr lang="en-US" altLang="zh-CN" sz="2400" dirty="0"/>
          </a:p>
          <a:p>
            <a:pPr marL="0" indent="0">
              <a:lnSpc>
                <a:spcPct val="90000"/>
              </a:lnSpc>
              <a:buNone/>
              <a:defRPr/>
            </a:pPr>
            <a:r>
              <a:rPr lang="zh-CN" altLang="en-US" sz="2800" dirty="0"/>
              <a:t>       正规表达式</a:t>
            </a:r>
            <a:r>
              <a:rPr lang="en-US" altLang="zh-CN" sz="2800" dirty="0"/>
              <a:t>(</a:t>
            </a:r>
            <a:r>
              <a:rPr lang="zh-CN" altLang="en-US" sz="2800" dirty="0"/>
              <a:t>正规式</a:t>
            </a:r>
            <a:r>
              <a:rPr lang="en-US" altLang="zh-CN" sz="2800" dirty="0"/>
              <a:t>)</a:t>
            </a:r>
            <a:r>
              <a:rPr lang="zh-CN" altLang="en-US" sz="2800" dirty="0"/>
              <a:t>是表示模式的一种重要方法。</a:t>
            </a:r>
            <a:endParaRPr lang="en-US" altLang="zh-CN" sz="2800" dirty="0"/>
          </a:p>
          <a:p>
            <a:pPr marL="0" indent="0">
              <a:lnSpc>
                <a:spcPct val="90000"/>
              </a:lnSpc>
              <a:buNone/>
              <a:defRPr/>
            </a:pPr>
            <a:endParaRPr lang="en-US" altLang="zh-CN" sz="2800" dirty="0"/>
          </a:p>
          <a:p>
            <a:pPr marL="0" indent="0">
              <a:lnSpc>
                <a:spcPct val="90000"/>
              </a:lnSpc>
              <a:buNone/>
              <a:defRPr/>
            </a:pPr>
            <a:r>
              <a:rPr lang="zh-CN" altLang="en-US" sz="2800" dirty="0"/>
              <a:t>每个模式匹配一个字符串集。因此正规表达式将作为</a:t>
            </a:r>
            <a:endParaRPr lang="en-US" altLang="zh-CN" sz="2800" dirty="0"/>
          </a:p>
          <a:p>
            <a:pPr marL="0" indent="0">
              <a:lnSpc>
                <a:spcPct val="90000"/>
              </a:lnSpc>
              <a:buNone/>
              <a:defRPr/>
            </a:pPr>
            <a:endParaRPr lang="en-US" altLang="zh-CN" sz="2800" dirty="0"/>
          </a:p>
          <a:p>
            <a:pPr marL="0" indent="0">
              <a:lnSpc>
                <a:spcPct val="90000"/>
              </a:lnSpc>
              <a:buNone/>
              <a:defRPr/>
            </a:pPr>
            <a:r>
              <a:rPr lang="zh-CN" altLang="en-US" sz="2800" dirty="0"/>
              <a:t>字符串集的名字。</a:t>
            </a:r>
          </a:p>
          <a:p>
            <a:pPr marL="0" indent="0">
              <a:lnSpc>
                <a:spcPct val="90000"/>
              </a:lnSpc>
              <a:buNone/>
              <a:defRPr/>
            </a:pPr>
            <a:r>
              <a:rPr lang="zh-CN" altLang="en-US" sz="2800" dirty="0"/>
              <a:t>    </a:t>
            </a:r>
            <a:endParaRPr lang="en-US" altLang="zh-CN" sz="2800"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3.2 </a:t>
            </a:r>
            <a:r>
              <a:rPr lang="zh-CN" altLang="en-US" dirty="0"/>
              <a:t>词法单元的规约</a:t>
            </a:r>
          </a:p>
        </p:txBody>
      </p:sp>
    </p:spTree>
    <p:extLst>
      <p:ext uri="{BB962C8B-B14F-4D97-AF65-F5344CB8AC3E}">
        <p14:creationId xmlns:p14="http://schemas.microsoft.com/office/powerpoint/2010/main" val="339753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lgn="ctr">
              <a:lnSpc>
                <a:spcPct val="80000"/>
              </a:lnSpc>
              <a:buNone/>
            </a:pPr>
            <a:r>
              <a:rPr lang="zh-CN" altLang="en-US" sz="2400" dirty="0"/>
              <a:t>术语：</a:t>
            </a:r>
            <a:endParaRPr lang="en-US" altLang="zh-CN" sz="2400" dirty="0"/>
          </a:p>
          <a:p>
            <a:r>
              <a:rPr lang="zh-CN" altLang="en-US" dirty="0"/>
              <a:t>字母表：一个非空有限符号的集合。例如：</a:t>
            </a:r>
            <a:r>
              <a:rPr lang="en-US" altLang="zh-CN" dirty="0"/>
              <a:t>{a,b,c,0,1,2}</a:t>
            </a:r>
            <a:r>
              <a:rPr lang="zh-CN" altLang="en-US" dirty="0"/>
              <a:t>。</a:t>
            </a:r>
          </a:p>
          <a:p>
            <a:r>
              <a:rPr lang="zh-CN" altLang="en-US" dirty="0"/>
              <a:t>字符串</a:t>
            </a:r>
            <a:r>
              <a:rPr lang="en-US" altLang="zh-CN" dirty="0"/>
              <a:t>:</a:t>
            </a:r>
            <a:r>
              <a:rPr lang="zh-CN" altLang="en-US" dirty="0"/>
              <a:t>   字母表中符号的有穷序列。在语言理论中，“句子”和“字”常作 </a:t>
            </a:r>
            <a:endParaRPr lang="en-US" altLang="zh-CN" dirty="0"/>
          </a:p>
          <a:p>
            <a:pPr marL="0" indent="0">
              <a:buNone/>
            </a:pPr>
            <a:r>
              <a:rPr lang="en-US" altLang="zh-CN" dirty="0"/>
              <a:t>                  </a:t>
            </a:r>
            <a:r>
              <a:rPr lang="zh-CN" altLang="en-US" dirty="0"/>
              <a:t>为“字符串”的同义词。字符串</a:t>
            </a:r>
            <a:r>
              <a:rPr lang="en-US" altLang="zh-CN" i="1" dirty="0"/>
              <a:t>s</a:t>
            </a:r>
            <a:r>
              <a:rPr lang="zh-CN" altLang="en-US" dirty="0"/>
              <a:t>的长度是出现在</a:t>
            </a:r>
            <a:r>
              <a:rPr lang="en-US" altLang="zh-CN" i="1" dirty="0"/>
              <a:t>s</a:t>
            </a:r>
            <a:r>
              <a:rPr lang="zh-CN" altLang="en-US" dirty="0"/>
              <a:t>中的符号的个</a:t>
            </a:r>
            <a:endParaRPr lang="en-US" altLang="zh-CN" dirty="0"/>
          </a:p>
          <a:p>
            <a:pPr marL="0" indent="0">
              <a:buNone/>
            </a:pPr>
            <a:r>
              <a:rPr lang="en-US" altLang="zh-CN" dirty="0"/>
              <a:t>                  </a:t>
            </a:r>
            <a:r>
              <a:rPr lang="zh-CN" altLang="en-US" dirty="0"/>
              <a:t>数，通常记作</a:t>
            </a:r>
            <a:r>
              <a:rPr lang="en-US" altLang="zh-CN" dirty="0"/>
              <a:t>|</a:t>
            </a:r>
            <a:r>
              <a:rPr lang="en-US" altLang="zh-CN" i="1" dirty="0"/>
              <a:t>s</a:t>
            </a:r>
            <a:r>
              <a:rPr lang="en-US" altLang="zh-CN" dirty="0"/>
              <a:t>|</a:t>
            </a:r>
            <a:r>
              <a:rPr lang="zh-CN" altLang="en-US" dirty="0"/>
              <a:t>。</a:t>
            </a:r>
          </a:p>
          <a:p>
            <a:r>
              <a:rPr lang="zh-CN" altLang="en-US" dirty="0"/>
              <a:t>空字符串：是长度为</a:t>
            </a:r>
            <a:r>
              <a:rPr lang="en-US" altLang="zh-CN" dirty="0"/>
              <a:t>0</a:t>
            </a:r>
            <a:r>
              <a:rPr lang="zh-CN" altLang="en-US" dirty="0"/>
              <a:t>的特殊字符串，简称空串，用</a:t>
            </a:r>
            <a:r>
              <a:rPr lang="ru-RU" altLang="zh-CN" dirty="0">
                <a:cs typeface="Arial" panose="020B0604020202020204" pitchFamily="34" charset="0"/>
              </a:rPr>
              <a:t>Є</a:t>
            </a:r>
            <a:r>
              <a:rPr lang="zh-CN" altLang="en-US" dirty="0"/>
              <a:t>表示。</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3.2.1 </a:t>
            </a:r>
            <a:r>
              <a:rPr lang="zh-CN" altLang="en-US" dirty="0"/>
              <a:t>串和语言</a:t>
            </a:r>
          </a:p>
        </p:txBody>
      </p:sp>
    </p:spTree>
    <p:extLst>
      <p:ext uri="{BB962C8B-B14F-4D97-AF65-F5344CB8AC3E}">
        <p14:creationId xmlns:p14="http://schemas.microsoft.com/office/powerpoint/2010/main" val="37649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E87E7FC9-5FDF-4D10-B3AD-1F697582853F}"/>
              </a:ext>
            </a:extLst>
          </p:cNvPr>
          <p:cNvSpPr>
            <a:spLocks noGrp="1" noRot="1"/>
          </p:cNvSpPr>
          <p:nvPr>
            <p:ph idx="1"/>
          </p:nvPr>
        </p:nvSpPr>
        <p:spPr>
          <a:xfrm>
            <a:off x="301625" y="765175"/>
            <a:ext cx="8540750" cy="5536037"/>
          </a:xfrm>
        </p:spPr>
        <p:txBody>
          <a:bodyPr>
            <a:normAutofit/>
          </a:bodyPr>
          <a:lstStyle/>
          <a:p>
            <a:pPr marL="0" indent="0">
              <a:lnSpc>
                <a:spcPct val="90000"/>
              </a:lnSpc>
              <a:buNone/>
              <a:defRPr/>
            </a:pPr>
            <a:r>
              <a:rPr lang="zh-CN" altLang="en-US" sz="2400" dirty="0"/>
              <a:t>    </a:t>
            </a:r>
            <a:endParaRPr lang="en-US" altLang="zh-CN" sz="2400" dirty="0"/>
          </a:p>
          <a:p>
            <a:pPr marL="0" indent="0">
              <a:lnSpc>
                <a:spcPct val="90000"/>
              </a:lnSpc>
              <a:buNone/>
              <a:defRPr/>
            </a:pPr>
            <a:r>
              <a:rPr lang="en-US" altLang="zh-CN" sz="2400" dirty="0"/>
              <a:t>      </a:t>
            </a:r>
            <a:r>
              <a:rPr lang="zh-CN" altLang="en-US" sz="2400" dirty="0"/>
              <a:t>下图概括了用于表示字符串各部分的常用术语。</a:t>
            </a:r>
          </a:p>
          <a:p>
            <a:pPr marL="0" indent="0">
              <a:lnSpc>
                <a:spcPct val="90000"/>
              </a:lnSpc>
              <a:buNone/>
              <a:defRPr/>
            </a:pPr>
            <a:r>
              <a:rPr lang="zh-CN" altLang="en-US" dirty="0"/>
              <a:t>   </a:t>
            </a:r>
            <a:endParaRPr lang="zh-CN" altLang="en-US" sz="2400" dirty="0"/>
          </a:p>
        </p:txBody>
      </p:sp>
      <p:pic>
        <p:nvPicPr>
          <p:cNvPr id="5" name="Picture 4">
            <a:extLst>
              <a:ext uri="{FF2B5EF4-FFF2-40B4-BE49-F238E27FC236}">
                <a16:creationId xmlns:a16="http://schemas.microsoft.com/office/drawing/2014/main" id="{7DF740C1-6C7F-4CE1-8F90-751EDC854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989138"/>
            <a:ext cx="6640512"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语言：是给定字母表上的任意一个字符串集合。这个定义是广义的。</a:t>
            </a:r>
            <a:endParaRPr lang="en-US" altLang="zh-CN" dirty="0"/>
          </a:p>
          <a:p>
            <a:pPr marL="0" indent="0">
              <a:lnSpc>
                <a:spcPct val="90000"/>
              </a:lnSpc>
              <a:buNone/>
            </a:pPr>
            <a:r>
              <a:rPr lang="zh-CN" altLang="en-US" dirty="0"/>
              <a:t>              像空集和仅包含空符号串的集合｛</a:t>
            </a:r>
            <a:r>
              <a:rPr lang="ru-RU" altLang="zh-CN" dirty="0">
                <a:cs typeface="Arial" panose="020B0604020202020204" pitchFamily="34" charset="0"/>
              </a:rPr>
              <a:t>Є</a:t>
            </a:r>
            <a:r>
              <a:rPr lang="zh-CN" altLang="en-US" dirty="0"/>
              <a:t>｝这样的抽象语言也符合这 </a:t>
            </a:r>
            <a:endParaRPr lang="en-US" altLang="zh-CN" dirty="0"/>
          </a:p>
          <a:p>
            <a:pPr marL="0" indent="0">
              <a:lnSpc>
                <a:spcPct val="90000"/>
              </a:lnSpc>
              <a:buNone/>
            </a:pPr>
            <a:r>
              <a:rPr lang="en-US" altLang="zh-CN" dirty="0"/>
              <a:t>              </a:t>
            </a:r>
            <a:r>
              <a:rPr lang="zh-CN" altLang="en-US" dirty="0"/>
              <a:t>个定义。</a:t>
            </a:r>
            <a:endParaRPr lang="en-US" altLang="zh-CN" dirty="0"/>
          </a:p>
          <a:p>
            <a:pPr marL="0" indent="0">
              <a:lnSpc>
                <a:spcPct val="90000"/>
              </a:lnSpc>
              <a:buNone/>
            </a:pPr>
            <a:endParaRPr lang="zh-CN" altLang="en-US" dirty="0"/>
          </a:p>
          <a:p>
            <a:pPr>
              <a:lnSpc>
                <a:spcPct val="90000"/>
              </a:lnSpc>
            </a:pPr>
            <a:r>
              <a:rPr lang="zh-CN" altLang="en-US" dirty="0"/>
              <a:t>字符串的连接：如果</a:t>
            </a:r>
            <a:r>
              <a:rPr lang="en-US" altLang="zh-CN" i="1" dirty="0"/>
              <a:t>x</a:t>
            </a:r>
            <a:r>
              <a:rPr lang="zh-CN" altLang="en-US" dirty="0"/>
              <a:t>和</a:t>
            </a:r>
            <a:r>
              <a:rPr lang="en-US" altLang="zh-CN" i="1" dirty="0"/>
              <a:t>y</a:t>
            </a:r>
            <a:r>
              <a:rPr lang="zh-CN" altLang="en-US" dirty="0"/>
              <a:t>是字符串，那么</a:t>
            </a:r>
            <a:r>
              <a:rPr lang="en-US" altLang="zh-CN" i="1" dirty="0"/>
              <a:t>x</a:t>
            </a:r>
            <a:r>
              <a:rPr lang="zh-CN" altLang="en-US" dirty="0"/>
              <a:t>和</a:t>
            </a:r>
            <a:r>
              <a:rPr lang="en-US" altLang="zh-CN" i="1" dirty="0"/>
              <a:t>y</a:t>
            </a:r>
            <a:r>
              <a:rPr lang="zh-CN" altLang="en-US" dirty="0"/>
              <a:t>的连接（记作</a:t>
            </a:r>
            <a:r>
              <a:rPr lang="en-US" altLang="zh-CN" i="1" dirty="0" err="1"/>
              <a:t>xy</a:t>
            </a:r>
            <a:r>
              <a:rPr lang="zh-CN" altLang="en-US" dirty="0"/>
              <a:t>）</a:t>
            </a:r>
            <a:endParaRPr lang="en-US" altLang="zh-CN" dirty="0"/>
          </a:p>
          <a:p>
            <a:pPr marL="0" indent="0">
              <a:lnSpc>
                <a:spcPct val="90000"/>
              </a:lnSpc>
              <a:buNone/>
            </a:pPr>
            <a:r>
              <a:rPr lang="en-US" altLang="zh-CN" dirty="0"/>
              <a:t>               </a:t>
            </a:r>
            <a:r>
              <a:rPr lang="zh-CN" altLang="en-US" dirty="0"/>
              <a:t>是把</a:t>
            </a:r>
            <a:r>
              <a:rPr lang="en-US" altLang="zh-CN" i="1" dirty="0"/>
              <a:t>y</a:t>
            </a:r>
            <a:r>
              <a:rPr lang="zh-CN" altLang="en-US" dirty="0"/>
              <a:t>连接到</a:t>
            </a:r>
            <a:r>
              <a:rPr lang="en-US" altLang="zh-CN" i="1" dirty="0"/>
              <a:t>x</a:t>
            </a:r>
            <a:r>
              <a:rPr lang="zh-CN" altLang="en-US" dirty="0"/>
              <a:t>后面所形成的符号串。</a:t>
            </a:r>
            <a:endParaRPr lang="en-US" altLang="zh-CN" dirty="0"/>
          </a:p>
          <a:p>
            <a:pPr marL="0" indent="0">
              <a:lnSpc>
                <a:spcPct val="90000"/>
              </a:lnSpc>
              <a:buNone/>
            </a:pPr>
            <a:r>
              <a:rPr lang="en-US" altLang="zh-CN" dirty="0"/>
              <a:t>               </a:t>
            </a:r>
            <a:r>
              <a:rPr lang="zh-CN" altLang="en-US" dirty="0"/>
              <a:t>例如：如果</a:t>
            </a:r>
            <a:r>
              <a:rPr lang="en-US" altLang="zh-CN" i="1" dirty="0"/>
              <a:t>x</a:t>
            </a:r>
            <a:r>
              <a:rPr lang="en-US" altLang="zh-CN" dirty="0"/>
              <a:t>=dog</a:t>
            </a:r>
            <a:r>
              <a:rPr lang="zh-CN" altLang="en-US" dirty="0"/>
              <a:t>且</a:t>
            </a:r>
            <a:r>
              <a:rPr lang="en-US" altLang="zh-CN" i="1" dirty="0"/>
              <a:t>y</a:t>
            </a:r>
            <a:r>
              <a:rPr lang="en-US" altLang="zh-CN" dirty="0"/>
              <a:t>=house</a:t>
            </a:r>
            <a:r>
              <a:rPr lang="zh-CN" altLang="en-US" dirty="0"/>
              <a:t>，那么</a:t>
            </a:r>
            <a:r>
              <a:rPr lang="en-US" altLang="zh-CN" i="1" dirty="0" err="1"/>
              <a:t>xy</a:t>
            </a:r>
            <a:r>
              <a:rPr lang="en-US" altLang="zh-CN" dirty="0"/>
              <a:t>=doghouse</a:t>
            </a:r>
            <a:r>
              <a:rPr lang="zh-CN" altLang="en-US" dirty="0"/>
              <a:t>。</a:t>
            </a:r>
            <a:endParaRPr lang="en-US" altLang="zh-CN" dirty="0"/>
          </a:p>
          <a:p>
            <a:pPr marL="0" indent="0">
              <a:lnSpc>
                <a:spcPct val="90000"/>
              </a:lnSpc>
              <a:buNone/>
            </a:pPr>
            <a:r>
              <a:rPr lang="en-US" altLang="zh-CN" dirty="0"/>
              <a:t>               </a:t>
            </a:r>
            <a:r>
              <a:rPr lang="zh-CN" altLang="en-US" dirty="0"/>
              <a:t>对连接运算而言，空串是一个单位元，也就是说，</a:t>
            </a:r>
            <a:r>
              <a:rPr lang="en-US" altLang="zh-CN" dirty="0"/>
              <a:t>s</a:t>
            </a:r>
            <a:r>
              <a:rPr lang="ru-RU" altLang="zh-CN" dirty="0">
                <a:cs typeface="Arial" panose="020B0604020202020204" pitchFamily="34" charset="0"/>
              </a:rPr>
              <a:t>Є</a:t>
            </a:r>
            <a:r>
              <a:rPr lang="zh-CN" altLang="en-US" dirty="0"/>
              <a:t>＝</a:t>
            </a:r>
            <a:r>
              <a:rPr lang="ru-RU" altLang="zh-CN" dirty="0">
                <a:cs typeface="Arial" panose="020B0604020202020204" pitchFamily="34" charset="0"/>
              </a:rPr>
              <a:t>Є</a:t>
            </a:r>
            <a:r>
              <a:rPr lang="en-US" altLang="zh-CN" dirty="0"/>
              <a:t>s</a:t>
            </a:r>
            <a:r>
              <a:rPr lang="zh-CN" altLang="en-US" dirty="0"/>
              <a:t>＝</a:t>
            </a:r>
            <a:r>
              <a:rPr lang="en-US" altLang="zh-CN" i="1" dirty="0"/>
              <a:t>s</a:t>
            </a:r>
            <a:r>
              <a:rPr lang="zh-CN" altLang="en-US" dirty="0"/>
              <a:t>。</a:t>
            </a:r>
            <a:endParaRPr lang="en-US" altLang="zh-CN" dirty="0"/>
          </a:p>
          <a:p>
            <a:pPr marL="0" indent="0">
              <a:lnSpc>
                <a:spcPct val="90000"/>
              </a:lnSpc>
              <a:buNone/>
            </a:pPr>
            <a:endParaRPr lang="zh-CN" altLang="en-US" dirty="0"/>
          </a:p>
          <a:p>
            <a:pPr>
              <a:lnSpc>
                <a:spcPct val="90000"/>
              </a:lnSpc>
            </a:pPr>
            <a:r>
              <a:rPr lang="zh-CN" altLang="en-US" dirty="0"/>
              <a:t>字符串的“指数”：如果把两个符号串的连接看成是这两个串的“乘积”，</a:t>
            </a:r>
            <a:endParaRPr lang="en-US" altLang="zh-CN" dirty="0"/>
          </a:p>
          <a:p>
            <a:pPr marL="0" indent="0">
              <a:lnSpc>
                <a:spcPct val="90000"/>
              </a:lnSpc>
              <a:buNone/>
            </a:pPr>
            <a:r>
              <a:rPr lang="en-US" altLang="zh-CN" dirty="0"/>
              <a:t>               </a:t>
            </a:r>
            <a:r>
              <a:rPr lang="zh-CN" altLang="en-US" dirty="0"/>
              <a:t>我们可以定义符号串的“指数”如下：定义</a:t>
            </a:r>
            <a:r>
              <a:rPr lang="en-US" altLang="zh-CN" i="1" dirty="0"/>
              <a:t>s</a:t>
            </a:r>
            <a:r>
              <a:rPr lang="en-US" altLang="zh-CN" sz="1800" baseline="30000" dirty="0"/>
              <a:t>0</a:t>
            </a:r>
            <a:r>
              <a:rPr lang="en-US" altLang="zh-CN" dirty="0"/>
              <a:t> </a:t>
            </a:r>
            <a:r>
              <a:rPr lang="zh-CN" altLang="en-US" dirty="0"/>
              <a:t>为</a:t>
            </a:r>
            <a:r>
              <a:rPr lang="ru-RU" altLang="zh-CN" dirty="0">
                <a:cs typeface="Arial" panose="020B0604020202020204" pitchFamily="34" charset="0"/>
              </a:rPr>
              <a:t>Є</a:t>
            </a:r>
            <a:r>
              <a:rPr lang="zh-CN" altLang="en-US" dirty="0"/>
              <a:t>，对于</a:t>
            </a:r>
            <a:r>
              <a:rPr lang="en-US" altLang="zh-CN" i="1" dirty="0" err="1"/>
              <a:t>i</a:t>
            </a:r>
            <a:r>
              <a:rPr lang="zh-CN" altLang="en-US" dirty="0"/>
              <a:t>＞</a:t>
            </a:r>
            <a:r>
              <a:rPr lang="en-US" altLang="zh-CN" dirty="0"/>
              <a:t>0</a:t>
            </a:r>
            <a:r>
              <a:rPr lang="zh-CN" altLang="en-US" dirty="0"/>
              <a:t>，</a:t>
            </a:r>
            <a:r>
              <a:rPr lang="en-US" altLang="zh-CN" i="1" dirty="0" err="1"/>
              <a:t>s</a:t>
            </a:r>
            <a:r>
              <a:rPr lang="en-US" altLang="zh-CN" i="1" baseline="30000" dirty="0" err="1"/>
              <a:t>i</a:t>
            </a:r>
            <a:endParaRPr lang="en-US" altLang="zh-CN" i="1" baseline="30000" dirty="0"/>
          </a:p>
          <a:p>
            <a:pPr marL="0" indent="0">
              <a:lnSpc>
                <a:spcPct val="90000"/>
              </a:lnSpc>
              <a:buNone/>
            </a:pPr>
            <a:r>
              <a:rPr lang="en-US" altLang="zh-CN" i="1" baseline="30000" dirty="0"/>
              <a:t>                      </a:t>
            </a:r>
            <a:r>
              <a:rPr lang="zh-CN" altLang="en-US" dirty="0"/>
              <a:t>为</a:t>
            </a:r>
            <a:r>
              <a:rPr lang="en-US" altLang="zh-CN" i="1" dirty="0"/>
              <a:t>s</a:t>
            </a:r>
            <a:r>
              <a:rPr lang="en-US" altLang="zh-CN" baseline="30000" dirty="0"/>
              <a:t>i-1</a:t>
            </a:r>
            <a:r>
              <a:rPr lang="en-US" altLang="zh-CN" i="1" dirty="0"/>
              <a:t>s</a:t>
            </a:r>
            <a:r>
              <a:rPr lang="zh-CN" altLang="en-US" dirty="0"/>
              <a:t>，因为</a:t>
            </a:r>
            <a:r>
              <a:rPr lang="en-US" altLang="zh-CN" i="1" dirty="0"/>
              <a:t>s</a:t>
            </a:r>
            <a:r>
              <a:rPr lang="zh-CN" altLang="en-US" dirty="0"/>
              <a:t>就是</a:t>
            </a:r>
            <a:r>
              <a:rPr lang="en-US" altLang="zh-CN" i="1" dirty="0"/>
              <a:t>s</a:t>
            </a:r>
            <a:r>
              <a:rPr lang="zh-CN" altLang="en-US" dirty="0"/>
              <a:t>本身，所以</a:t>
            </a:r>
            <a:r>
              <a:rPr lang="en-US" altLang="zh-CN" i="1" dirty="0"/>
              <a:t>s</a:t>
            </a:r>
            <a:r>
              <a:rPr lang="en-US" altLang="zh-CN" baseline="30000" dirty="0"/>
              <a:t>1</a:t>
            </a:r>
            <a:r>
              <a:rPr lang="en-US" altLang="zh-CN" dirty="0"/>
              <a:t>=</a:t>
            </a:r>
            <a:r>
              <a:rPr lang="en-US" altLang="zh-CN" i="1" dirty="0"/>
              <a:t>s</a:t>
            </a:r>
            <a:r>
              <a:rPr lang="zh-CN" altLang="en-US" dirty="0"/>
              <a:t>，</a:t>
            </a:r>
            <a:r>
              <a:rPr lang="en-US" altLang="zh-CN" i="1" dirty="0"/>
              <a:t>s</a:t>
            </a:r>
            <a:r>
              <a:rPr lang="en-US" altLang="zh-CN" baseline="30000" dirty="0"/>
              <a:t>2</a:t>
            </a:r>
            <a:r>
              <a:rPr lang="zh-CN" altLang="en-US" dirty="0"/>
              <a:t>＝</a:t>
            </a:r>
            <a:r>
              <a:rPr lang="en-US" altLang="zh-CN" i="1" dirty="0"/>
              <a:t>ss</a:t>
            </a:r>
            <a:r>
              <a:rPr lang="zh-CN" altLang="en-US" dirty="0"/>
              <a:t>，</a:t>
            </a:r>
            <a:r>
              <a:rPr lang="en-US" altLang="zh-CN" i="1" dirty="0"/>
              <a:t>s</a:t>
            </a:r>
            <a:r>
              <a:rPr lang="en-US" altLang="zh-CN" baseline="30000" dirty="0"/>
              <a:t>3</a:t>
            </a:r>
            <a:r>
              <a:rPr lang="en-US" altLang="zh-CN" dirty="0"/>
              <a:t>=</a:t>
            </a:r>
            <a:r>
              <a:rPr lang="en-US" altLang="zh-CN" i="1" dirty="0" err="1"/>
              <a:t>sss</a:t>
            </a:r>
            <a:r>
              <a:rPr lang="zh-CN" altLang="en-US" dirty="0"/>
              <a:t>，依此类推。</a:t>
            </a:r>
          </a:p>
          <a:p>
            <a:pPr>
              <a:lnSpc>
                <a:spcPct val="150000"/>
              </a:lnSpc>
            </a:pPr>
            <a:endParaRPr lang="en-US"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187876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spcBef>
                <a:spcPct val="0"/>
              </a:spcBef>
              <a:buClrTx/>
              <a:buSzTx/>
              <a:buNone/>
            </a:pPr>
            <a:r>
              <a:rPr lang="zh-CN" altLang="en-US" b="1" dirty="0"/>
              <a:t>    </a:t>
            </a:r>
            <a:r>
              <a:rPr lang="zh-CN" altLang="en-US" b="1" dirty="0">
                <a:sym typeface="Symbol" panose="05050102010706020507" pitchFamily="18" charset="2"/>
              </a:rPr>
              <a:t>设</a:t>
            </a:r>
            <a:r>
              <a:rPr lang="zh-CN" altLang="en-US" b="1" dirty="0"/>
              <a:t>字母表为</a:t>
            </a:r>
            <a:r>
              <a:rPr lang="zh-CN" altLang="en-US" b="1" dirty="0">
                <a:sym typeface="Symbol" panose="05050102010706020507" pitchFamily="18" charset="2"/>
              </a:rPr>
              <a:t></a:t>
            </a:r>
            <a:r>
              <a:rPr lang="zh-CN" altLang="en-US" dirty="0"/>
              <a:t> </a:t>
            </a:r>
            <a:r>
              <a:rPr lang="zh-CN" altLang="en-US" b="1" dirty="0"/>
              <a:t>，对于</a:t>
            </a:r>
            <a:r>
              <a:rPr lang="zh-CN" altLang="en-US" b="1" dirty="0">
                <a:sym typeface="Symbol" panose="05050102010706020507" pitchFamily="18" charset="2"/>
              </a:rPr>
              <a:t>的两个语言</a:t>
            </a:r>
            <a:r>
              <a:rPr lang="en-US" altLang="zh-CN" b="1" dirty="0"/>
              <a:t> L</a:t>
            </a:r>
            <a:r>
              <a:rPr lang="zh-CN" altLang="en-US" b="1" dirty="0"/>
              <a:t>和</a:t>
            </a:r>
            <a:r>
              <a:rPr lang="en-US" altLang="zh-CN" b="1" dirty="0"/>
              <a:t>M</a:t>
            </a:r>
            <a:r>
              <a:rPr lang="zh-CN" altLang="en-US" b="1" dirty="0"/>
              <a:t>，可以定义图</a:t>
            </a:r>
            <a:r>
              <a:rPr lang="en-US" altLang="zh-CN" b="1" dirty="0"/>
              <a:t>3-8</a:t>
            </a:r>
            <a:r>
              <a:rPr lang="zh-CN" altLang="en-US" b="1" dirty="0"/>
              <a:t>所示的四种语言之间的运算。</a:t>
            </a:r>
          </a:p>
          <a:p>
            <a:pPr>
              <a:spcBef>
                <a:spcPct val="0"/>
              </a:spcBef>
              <a:buClrTx/>
              <a:buSzTx/>
              <a:buNone/>
            </a:pPr>
            <a:r>
              <a:rPr lang="zh-CN" altLang="en-US" b="1" dirty="0"/>
              <a:t>  </a:t>
            </a:r>
            <a:endParaRPr lang="en-US" altLang="zh-CN" dirty="0"/>
          </a:p>
        </p:txBody>
      </p:sp>
      <p:sp>
        <p:nvSpPr>
          <p:cNvPr id="3" name="标题 2"/>
          <p:cNvSpPr>
            <a:spLocks noGrp="1"/>
          </p:cNvSpPr>
          <p:nvPr>
            <p:ph type="title"/>
          </p:nvPr>
        </p:nvSpPr>
        <p:spPr/>
        <p:txBody>
          <a:bodyPr/>
          <a:lstStyle/>
          <a:p>
            <a:r>
              <a:rPr lang="en-US" altLang="zh-CN" dirty="0"/>
              <a:t>3.2.2 </a:t>
            </a:r>
            <a:r>
              <a:rPr lang="zh-CN" altLang="en-US" dirty="0"/>
              <a:t>语言上的运算</a:t>
            </a:r>
          </a:p>
        </p:txBody>
      </p:sp>
      <p:pic>
        <p:nvPicPr>
          <p:cNvPr id="5" name="Picture 4">
            <a:extLst>
              <a:ext uri="{FF2B5EF4-FFF2-40B4-BE49-F238E27FC236}">
                <a16:creationId xmlns:a16="http://schemas.microsoft.com/office/drawing/2014/main" id="{BF1024A1-8540-4BA1-BC6E-015DDE377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36" y="2717958"/>
            <a:ext cx="7704138"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334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90000"/>
              </a:lnSpc>
            </a:pPr>
            <a:r>
              <a:rPr lang="zh-CN" altLang="en-US" dirty="0"/>
              <a:t>     令</a:t>
            </a:r>
            <a:r>
              <a:rPr lang="en-US" altLang="zh-CN" i="1" dirty="0"/>
              <a:t>L</a:t>
            </a:r>
            <a:r>
              <a:rPr lang="zh-CN" altLang="en-US" dirty="0"/>
              <a:t>表示集合</a:t>
            </a:r>
            <a:r>
              <a:rPr lang="en-US" altLang="zh-CN" dirty="0"/>
              <a:t>{</a:t>
            </a:r>
            <a:r>
              <a:rPr lang="en-US" altLang="zh-CN" dirty="0" err="1"/>
              <a:t>A,B,⋯,Z,a,b,⋯,z</a:t>
            </a:r>
            <a:r>
              <a:rPr lang="en-US" altLang="zh-CN" dirty="0"/>
              <a:t>}</a:t>
            </a:r>
            <a:r>
              <a:rPr lang="zh-CN" altLang="en-US" dirty="0"/>
              <a:t>，</a:t>
            </a:r>
            <a:r>
              <a:rPr lang="en-US" altLang="zh-CN" i="1" dirty="0"/>
              <a:t>D</a:t>
            </a:r>
            <a:r>
              <a:rPr lang="zh-CN" altLang="en-US" dirty="0"/>
              <a:t>表示集合</a:t>
            </a:r>
            <a:r>
              <a:rPr lang="en-US" altLang="zh-CN" dirty="0"/>
              <a:t>{0,1,⋯,9}</a:t>
            </a:r>
            <a:r>
              <a:rPr lang="zh-CN" altLang="en-US" dirty="0"/>
              <a:t>。我们可以将</a:t>
            </a:r>
            <a:r>
              <a:rPr lang="en-US" altLang="zh-CN" i="1" dirty="0"/>
              <a:t>L</a:t>
            </a:r>
            <a:r>
              <a:rPr lang="zh-CN" altLang="en-US" dirty="0"/>
              <a:t>看成</a:t>
            </a:r>
            <a:endParaRPr lang="en-US" altLang="zh-CN" dirty="0"/>
          </a:p>
          <a:p>
            <a:pPr marL="0" indent="0">
              <a:lnSpc>
                <a:spcPct val="90000"/>
              </a:lnSpc>
              <a:buNone/>
            </a:pPr>
            <a:r>
              <a:rPr lang="en-US" altLang="zh-CN" dirty="0"/>
              <a:t>    </a:t>
            </a:r>
            <a:r>
              <a:rPr lang="zh-CN" altLang="en-US" dirty="0"/>
              <a:t>是由大、小写字母组成的字母表，将</a:t>
            </a:r>
            <a:r>
              <a:rPr lang="en-US" altLang="zh-CN" i="1" dirty="0"/>
              <a:t>D</a:t>
            </a:r>
            <a:r>
              <a:rPr lang="zh-CN" altLang="en-US" dirty="0"/>
              <a:t>看成是</a:t>
            </a:r>
            <a:r>
              <a:rPr lang="en-US" altLang="zh-CN" dirty="0"/>
              <a:t>10</a:t>
            </a:r>
            <a:r>
              <a:rPr lang="zh-CN" altLang="en-US" dirty="0"/>
              <a:t>个数字组成的字母表。</a:t>
            </a:r>
            <a:endParaRPr lang="en-US" altLang="zh-CN" dirty="0"/>
          </a:p>
          <a:p>
            <a:pPr marL="0" indent="0">
              <a:lnSpc>
                <a:spcPct val="90000"/>
              </a:lnSpc>
              <a:buNone/>
            </a:pPr>
            <a:r>
              <a:rPr lang="en-US" altLang="zh-CN" dirty="0"/>
              <a:t>    </a:t>
            </a:r>
            <a:r>
              <a:rPr lang="zh-CN" altLang="en-US" dirty="0"/>
              <a:t>同时，由于单个符号也可以看成长度为</a:t>
            </a:r>
            <a:r>
              <a:rPr lang="en-US" altLang="zh-CN" dirty="0"/>
              <a:t>1</a:t>
            </a:r>
            <a:r>
              <a:rPr lang="zh-CN" altLang="en-US" dirty="0"/>
              <a:t>的符号串，我们可以把</a:t>
            </a:r>
            <a:r>
              <a:rPr lang="en-US" altLang="zh-CN" i="1" dirty="0"/>
              <a:t>L</a:t>
            </a:r>
            <a:r>
              <a:rPr lang="zh-CN" altLang="en-US" dirty="0"/>
              <a:t>和</a:t>
            </a:r>
            <a:r>
              <a:rPr lang="en-US" altLang="zh-CN" i="1" dirty="0"/>
              <a:t>D</a:t>
            </a:r>
            <a:r>
              <a:rPr lang="zh-CN" altLang="en-US" dirty="0"/>
              <a:t>分</a:t>
            </a:r>
            <a:endParaRPr lang="en-US" altLang="zh-CN" dirty="0"/>
          </a:p>
          <a:p>
            <a:pPr marL="0" indent="0">
              <a:lnSpc>
                <a:spcPct val="90000"/>
              </a:lnSpc>
              <a:buNone/>
            </a:pPr>
            <a:r>
              <a:rPr lang="en-US" altLang="zh-CN" dirty="0"/>
              <a:t>    </a:t>
            </a:r>
            <a:r>
              <a:rPr lang="zh-CN" altLang="en-US" dirty="0"/>
              <a:t>别看成是有穷的语言集。下面是将图</a:t>
            </a:r>
            <a:r>
              <a:rPr lang="en-US" altLang="zh-CN" dirty="0"/>
              <a:t>3-8</a:t>
            </a:r>
            <a:r>
              <a:rPr lang="zh-CN" altLang="en-US" dirty="0"/>
              <a:t>中定义的运算作用于</a:t>
            </a:r>
            <a:r>
              <a:rPr lang="en-US" altLang="zh-CN" i="1" dirty="0"/>
              <a:t>L</a:t>
            </a:r>
            <a:r>
              <a:rPr lang="zh-CN" altLang="en-US" dirty="0"/>
              <a:t>和</a:t>
            </a:r>
            <a:r>
              <a:rPr lang="en-US" altLang="zh-CN" i="1" dirty="0"/>
              <a:t>D</a:t>
            </a:r>
            <a:r>
              <a:rPr lang="zh-CN" altLang="en-US" dirty="0"/>
              <a:t>所得</a:t>
            </a:r>
            <a:endParaRPr lang="en-US" altLang="zh-CN" dirty="0"/>
          </a:p>
          <a:p>
            <a:pPr marL="0" indent="0">
              <a:lnSpc>
                <a:spcPct val="90000"/>
              </a:lnSpc>
              <a:buNone/>
            </a:pPr>
            <a:r>
              <a:rPr lang="en-US" altLang="zh-CN" dirty="0"/>
              <a:t>    </a:t>
            </a:r>
            <a:r>
              <a:rPr lang="zh-CN" altLang="en-US" dirty="0"/>
              <a:t>到新语言：</a:t>
            </a:r>
          </a:p>
          <a:p>
            <a:pPr lvl="1">
              <a:lnSpc>
                <a:spcPct val="90000"/>
              </a:lnSpc>
            </a:pPr>
            <a:r>
              <a:rPr lang="en-US" altLang="zh-CN" sz="2000" dirty="0"/>
              <a:t>1. </a:t>
            </a:r>
            <a:r>
              <a:rPr lang="en-US" altLang="zh-CN" sz="2000" i="1" dirty="0"/>
              <a:t>L</a:t>
            </a:r>
            <a:r>
              <a:rPr lang="en-US" altLang="zh-CN" sz="2000" dirty="0"/>
              <a:t>∪</a:t>
            </a:r>
            <a:r>
              <a:rPr lang="en-US" altLang="zh-CN" sz="2000" i="1" dirty="0"/>
              <a:t>D</a:t>
            </a:r>
            <a:r>
              <a:rPr lang="zh-CN" altLang="en-US" sz="2000" dirty="0"/>
              <a:t>是字母和数字的集合。</a:t>
            </a:r>
          </a:p>
          <a:p>
            <a:pPr lvl="1">
              <a:lnSpc>
                <a:spcPct val="90000"/>
              </a:lnSpc>
            </a:pPr>
            <a:r>
              <a:rPr lang="en-US" altLang="zh-CN" sz="2000" dirty="0"/>
              <a:t>2. </a:t>
            </a:r>
            <a:r>
              <a:rPr lang="en-US" altLang="zh-CN" sz="2000" i="1" dirty="0"/>
              <a:t>LD</a:t>
            </a:r>
            <a:r>
              <a:rPr lang="zh-CN" altLang="en-US" sz="2000" dirty="0"/>
              <a:t>是一个字母后随一个数字的符号串的集合。</a:t>
            </a:r>
          </a:p>
          <a:p>
            <a:pPr lvl="1">
              <a:lnSpc>
                <a:spcPct val="90000"/>
              </a:lnSpc>
            </a:pPr>
            <a:r>
              <a:rPr lang="en-US" altLang="zh-CN" sz="2000" dirty="0"/>
              <a:t>3. </a:t>
            </a:r>
            <a:r>
              <a:rPr lang="en-US" altLang="zh-CN" sz="2000" i="1" dirty="0"/>
              <a:t>L</a:t>
            </a:r>
            <a:r>
              <a:rPr lang="en-US" altLang="zh-CN" sz="2000" dirty="0"/>
              <a:t>4</a:t>
            </a:r>
            <a:r>
              <a:rPr lang="zh-CN" altLang="en-US" sz="2000" dirty="0"/>
              <a:t>是由四个字母构成的符号串的集合。</a:t>
            </a:r>
          </a:p>
          <a:p>
            <a:pPr lvl="1">
              <a:lnSpc>
                <a:spcPct val="90000"/>
              </a:lnSpc>
            </a:pPr>
            <a:r>
              <a:rPr lang="en-US" altLang="zh-CN" sz="2000" dirty="0"/>
              <a:t>4. </a:t>
            </a:r>
            <a:r>
              <a:rPr lang="en-US" altLang="zh-CN" sz="2000" i="1" dirty="0"/>
              <a:t>L</a:t>
            </a:r>
            <a:r>
              <a:rPr lang="en-US" altLang="zh-CN" sz="2000" dirty="0"/>
              <a:t>*</a:t>
            </a:r>
            <a:r>
              <a:rPr lang="zh-CN" altLang="en-US" sz="2000" dirty="0"/>
              <a:t>是所有字母构成的串（包括）的集合。</a:t>
            </a:r>
          </a:p>
          <a:p>
            <a:pPr lvl="1">
              <a:lnSpc>
                <a:spcPct val="90000"/>
              </a:lnSpc>
            </a:pPr>
            <a:r>
              <a:rPr lang="en-US" altLang="zh-CN" sz="2000" dirty="0"/>
              <a:t>5. </a:t>
            </a:r>
            <a:r>
              <a:rPr lang="en-US" altLang="zh-CN" sz="2000" i="1" dirty="0"/>
              <a:t>L</a:t>
            </a:r>
            <a:r>
              <a:rPr lang="en-US" altLang="zh-CN" sz="2000" dirty="0"/>
              <a:t>(</a:t>
            </a:r>
            <a:r>
              <a:rPr lang="en-US" altLang="zh-CN" sz="2000" i="1" dirty="0"/>
              <a:t>L</a:t>
            </a:r>
            <a:r>
              <a:rPr lang="en-US" altLang="zh-CN" sz="2000" dirty="0"/>
              <a:t>∪</a:t>
            </a:r>
            <a:r>
              <a:rPr lang="en-US" altLang="zh-CN" sz="2000" i="1" dirty="0"/>
              <a:t>D</a:t>
            </a:r>
            <a:r>
              <a:rPr lang="en-US" altLang="zh-CN" sz="2000" dirty="0"/>
              <a:t>)*</a:t>
            </a:r>
            <a:r>
              <a:rPr lang="zh-CN" altLang="en-US" sz="2000" dirty="0"/>
              <a:t>是所有以字母开头的字母数字串的集合。</a:t>
            </a:r>
          </a:p>
          <a:p>
            <a:pPr lvl="1">
              <a:lnSpc>
                <a:spcPct val="90000"/>
              </a:lnSpc>
            </a:pPr>
            <a:r>
              <a:rPr lang="en-US" altLang="zh-CN" sz="2000" dirty="0"/>
              <a:t>6. </a:t>
            </a:r>
            <a:r>
              <a:rPr lang="en-US" altLang="zh-CN" sz="2000" i="1" dirty="0"/>
              <a:t>D</a:t>
            </a:r>
            <a:r>
              <a:rPr lang="en-US" altLang="zh-CN" sz="2000" dirty="0"/>
              <a:t>+</a:t>
            </a:r>
            <a:r>
              <a:rPr lang="zh-CN" altLang="en-US" sz="2000" dirty="0"/>
              <a:t>是由一个或多个数字构成的数字串的集合。</a:t>
            </a:r>
          </a:p>
          <a:p>
            <a:pPr marL="457200" lvl="1" indent="0">
              <a:lnSpc>
                <a:spcPct val="150000"/>
              </a:lnSpc>
              <a:buNone/>
            </a:pPr>
            <a:endParaRPr lang="en-US" altLang="zh-CN" dirty="0"/>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3.3 </a:t>
            </a:r>
            <a:endParaRPr lang="zh-CN" altLang="en-US" dirty="0"/>
          </a:p>
        </p:txBody>
      </p:sp>
    </p:spTree>
    <p:extLst>
      <p:ext uri="{BB962C8B-B14F-4D97-AF65-F5344CB8AC3E}">
        <p14:creationId xmlns:p14="http://schemas.microsoft.com/office/powerpoint/2010/main" val="149753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下面是定义字母表</a:t>
            </a:r>
            <a:r>
              <a:rPr lang="en-US" altLang="zh-CN" dirty="0"/>
              <a:t>Σ</a:t>
            </a:r>
            <a:r>
              <a:rPr lang="zh-CN" altLang="en-US" dirty="0"/>
              <a:t>上的正规表达式的规则，每一条规则后带有所定义的正规表达式所表示的语言的一个说明：</a:t>
            </a:r>
          </a:p>
          <a:p>
            <a:r>
              <a:rPr lang="en-US" altLang="zh-CN" dirty="0"/>
              <a:t>1. </a:t>
            </a:r>
            <a:r>
              <a:rPr lang="ru-RU" altLang="zh-CN" dirty="0">
                <a:cs typeface="Arial" panose="020B0604020202020204" pitchFamily="34" charset="0"/>
              </a:rPr>
              <a:t>Є</a:t>
            </a:r>
            <a:r>
              <a:rPr lang="zh-CN" altLang="en-US" dirty="0"/>
              <a:t>是正规表达式，它表示</a:t>
            </a:r>
            <a:r>
              <a:rPr lang="en-US" altLang="zh-CN" dirty="0"/>
              <a:t>{</a:t>
            </a:r>
            <a:r>
              <a:rPr lang="ru-RU" altLang="zh-CN" dirty="0">
                <a:cs typeface="Arial" panose="020B0604020202020204" pitchFamily="34" charset="0"/>
              </a:rPr>
              <a:t>Є</a:t>
            </a:r>
            <a:r>
              <a:rPr lang="en-US" altLang="zh-CN" dirty="0"/>
              <a:t>}</a:t>
            </a:r>
            <a:r>
              <a:rPr lang="zh-CN" altLang="en-US" dirty="0"/>
              <a:t>，即包含空串的集合。</a:t>
            </a:r>
          </a:p>
          <a:p>
            <a:r>
              <a:rPr lang="en-US" altLang="zh-CN" dirty="0"/>
              <a:t>2. </a:t>
            </a:r>
            <a:r>
              <a:rPr lang="zh-CN" altLang="en-US" dirty="0"/>
              <a:t>如果</a:t>
            </a:r>
            <a:r>
              <a:rPr lang="en-US" altLang="zh-CN" i="1" dirty="0"/>
              <a:t>a</a:t>
            </a:r>
            <a:r>
              <a:rPr lang="zh-CN" altLang="en-US" dirty="0"/>
              <a:t>是</a:t>
            </a:r>
            <a:r>
              <a:rPr lang="en-US" altLang="zh-CN" dirty="0"/>
              <a:t>Σ</a:t>
            </a:r>
            <a:r>
              <a:rPr lang="zh-CN" altLang="en-US" dirty="0"/>
              <a:t>上的符号，那么</a:t>
            </a:r>
            <a:r>
              <a:rPr lang="en-US" altLang="zh-CN" i="1" dirty="0"/>
              <a:t>a</a:t>
            </a:r>
            <a:r>
              <a:rPr lang="zh-CN" altLang="en-US" dirty="0"/>
              <a:t>是正规表达式，表示</a:t>
            </a:r>
            <a:r>
              <a:rPr lang="en-US" altLang="zh-CN" dirty="0"/>
              <a:t>{</a:t>
            </a:r>
            <a:r>
              <a:rPr lang="en-US" altLang="zh-CN" i="1" dirty="0"/>
              <a:t>a</a:t>
            </a:r>
            <a:r>
              <a:rPr lang="en-US" altLang="zh-CN" dirty="0"/>
              <a:t>}</a:t>
            </a:r>
            <a:r>
              <a:rPr lang="zh-CN" altLang="en-US" dirty="0"/>
              <a:t>，也就是包含符号串</a:t>
            </a:r>
            <a:r>
              <a:rPr lang="en-US" altLang="zh-CN" i="1" dirty="0"/>
              <a:t>a</a:t>
            </a:r>
            <a:r>
              <a:rPr lang="zh-CN" altLang="en-US" dirty="0"/>
              <a:t>的集合。</a:t>
            </a:r>
            <a:endParaRPr lang="en-US" altLang="zh-CN" dirty="0"/>
          </a:p>
          <a:p>
            <a:r>
              <a:rPr lang="en-US" altLang="zh-CN" sz="2100" dirty="0"/>
              <a:t>3. </a:t>
            </a:r>
            <a:r>
              <a:rPr lang="zh-CN" altLang="en-US" sz="2100" dirty="0"/>
              <a:t>假定</a:t>
            </a:r>
            <a:r>
              <a:rPr lang="en-US" altLang="zh-CN" sz="2100" dirty="0"/>
              <a:t>r </a:t>
            </a:r>
            <a:r>
              <a:rPr lang="zh-CN" altLang="en-US" sz="2100" dirty="0"/>
              <a:t>和</a:t>
            </a:r>
            <a:r>
              <a:rPr lang="en-US" altLang="zh-CN" sz="2100" dirty="0"/>
              <a:t>s </a:t>
            </a:r>
            <a:r>
              <a:rPr lang="zh-CN" altLang="en-US" sz="2100" dirty="0"/>
              <a:t>都是正规表达式，分别表示语言</a:t>
            </a:r>
            <a:r>
              <a:rPr lang="en-US" altLang="zh-CN" sz="2100" dirty="0"/>
              <a:t>L(r)</a:t>
            </a:r>
            <a:r>
              <a:rPr lang="zh-CN" altLang="en-US" sz="2100" dirty="0"/>
              <a:t>和</a:t>
            </a:r>
            <a:r>
              <a:rPr lang="en-US" altLang="zh-CN" sz="2100" dirty="0"/>
              <a:t>L(s)</a:t>
            </a:r>
            <a:r>
              <a:rPr lang="zh-CN" altLang="en-US" sz="2100" dirty="0"/>
              <a:t>，则：</a:t>
            </a:r>
          </a:p>
          <a:p>
            <a:pPr lvl="1"/>
            <a:r>
              <a:rPr lang="en-US" altLang="zh-CN" sz="2100" dirty="0"/>
              <a:t>a) (r) | (s) </a:t>
            </a:r>
            <a:r>
              <a:rPr lang="zh-CN" altLang="en-US" sz="2100" dirty="0"/>
              <a:t>是正规表达式，表示</a:t>
            </a:r>
            <a:r>
              <a:rPr lang="en-US" altLang="zh-CN" sz="2100" dirty="0"/>
              <a:t>L(r)∪L(s)</a:t>
            </a:r>
            <a:r>
              <a:rPr lang="zh-CN" altLang="en-US" sz="2100" dirty="0"/>
              <a:t>。</a:t>
            </a:r>
          </a:p>
          <a:p>
            <a:pPr lvl="1"/>
            <a:r>
              <a:rPr lang="en-US" altLang="zh-CN" sz="2100" dirty="0"/>
              <a:t>b) (r) (s) </a:t>
            </a:r>
            <a:r>
              <a:rPr lang="zh-CN" altLang="en-US" sz="2100" dirty="0"/>
              <a:t>是正规表达式，表示</a:t>
            </a:r>
            <a:r>
              <a:rPr lang="en-US" altLang="zh-CN" sz="2100" dirty="0"/>
              <a:t>L(r)L(s)</a:t>
            </a:r>
            <a:r>
              <a:rPr lang="zh-CN" altLang="en-US" sz="2100" dirty="0"/>
              <a:t>。</a:t>
            </a:r>
          </a:p>
          <a:p>
            <a:pPr lvl="1"/>
            <a:r>
              <a:rPr lang="en-US" altLang="zh-CN" sz="2100" dirty="0"/>
              <a:t>c) (r)* </a:t>
            </a:r>
            <a:r>
              <a:rPr lang="zh-CN" altLang="en-US" sz="2100" dirty="0"/>
              <a:t>是正规表达式，表示</a:t>
            </a:r>
            <a:r>
              <a:rPr lang="en-US" altLang="zh-CN" sz="2100" dirty="0"/>
              <a:t>(L(r) ) *</a:t>
            </a:r>
            <a:r>
              <a:rPr lang="zh-CN" altLang="en-US" sz="2100" dirty="0"/>
              <a:t>。</a:t>
            </a:r>
          </a:p>
          <a:p>
            <a:pPr lvl="1"/>
            <a:r>
              <a:rPr lang="en-US" altLang="zh-CN" sz="2100" dirty="0"/>
              <a:t>d) (r) </a:t>
            </a:r>
            <a:r>
              <a:rPr lang="zh-CN" altLang="en-US" sz="2100" dirty="0"/>
              <a:t>是正规表达式，表示</a:t>
            </a:r>
            <a:r>
              <a:rPr lang="en-US" altLang="zh-CN" sz="2100" dirty="0"/>
              <a:t>L(r)</a:t>
            </a:r>
            <a:r>
              <a:rPr lang="zh-CN" altLang="en-US" sz="2100" dirty="0"/>
              <a:t>。</a:t>
            </a:r>
          </a:p>
          <a:p>
            <a:endParaRPr lang="zh-CN" altLang="en-US"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3.2.3 </a:t>
            </a:r>
            <a:r>
              <a:rPr lang="zh-CN" altLang="en-US" dirty="0"/>
              <a:t>正规表达式</a:t>
            </a:r>
          </a:p>
        </p:txBody>
      </p:sp>
    </p:spTree>
    <p:extLst>
      <p:ext uri="{BB962C8B-B14F-4D97-AF65-F5344CB8AC3E}">
        <p14:creationId xmlns:p14="http://schemas.microsoft.com/office/powerpoint/2010/main" val="68035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sz="2800" dirty="0"/>
              <a:t>正规表达式表示的语言叫做正规集。</a:t>
            </a:r>
          </a:p>
          <a:p>
            <a:r>
              <a:rPr lang="zh-CN" altLang="en-US" sz="2800" dirty="0"/>
              <a:t>采用如下约定：</a:t>
            </a:r>
          </a:p>
          <a:p>
            <a:pPr lvl="1"/>
            <a:r>
              <a:rPr lang="en-US" altLang="zh-CN" sz="2400" dirty="0"/>
              <a:t>1. </a:t>
            </a:r>
            <a:r>
              <a:rPr lang="zh-CN" altLang="en-US" sz="2400" dirty="0"/>
              <a:t>一元运算符* 具有最高的优先级，并且是左结合的。</a:t>
            </a:r>
          </a:p>
          <a:p>
            <a:pPr lvl="1"/>
            <a:r>
              <a:rPr lang="en-US" altLang="zh-CN" sz="2400" dirty="0"/>
              <a:t>2. </a:t>
            </a:r>
            <a:r>
              <a:rPr lang="zh-CN" altLang="en-US" sz="2400" dirty="0"/>
              <a:t>连接的优先级次之，也是左结合的。</a:t>
            </a:r>
          </a:p>
          <a:p>
            <a:pPr lvl="1"/>
            <a:r>
              <a:rPr lang="en-US" altLang="zh-CN" sz="2400" dirty="0"/>
              <a:t>3. | </a:t>
            </a:r>
            <a:r>
              <a:rPr lang="zh-CN" altLang="en-US" sz="2400" dirty="0"/>
              <a:t>的优先级最低，同样是左结合的。</a:t>
            </a:r>
          </a:p>
          <a:p>
            <a:pPr marL="0" indent="0">
              <a:lnSpc>
                <a:spcPct val="80000"/>
              </a:lnSpc>
              <a:buNone/>
            </a:pPr>
            <a:endParaRPr lang="en-US"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47838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a:extLst>
              <a:ext uri="{FF2B5EF4-FFF2-40B4-BE49-F238E27FC236}">
                <a16:creationId xmlns:a16="http://schemas.microsoft.com/office/drawing/2014/main" id="{364C0A55-E365-4578-876A-0C1FF535A381}"/>
              </a:ext>
            </a:extLst>
          </p:cNvPr>
          <p:cNvSpPr txBox="1">
            <a:spLocks noChangeArrowheads="1"/>
          </p:cNvSpPr>
          <p:nvPr/>
        </p:nvSpPr>
        <p:spPr bwMode="auto">
          <a:xfrm>
            <a:off x="2286000" y="1405582"/>
            <a:ext cx="4572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8000" dirty="0">
                <a:solidFill>
                  <a:schemeClr val="tx1"/>
                </a:solidFill>
                <a:latin typeface="Times New Roman" panose="02020603050405020304" pitchFamily="18" charset="0"/>
                <a:ea typeface="宋体" panose="02010600030101010101" pitchFamily="2" charset="-122"/>
              </a:rPr>
              <a:t>编译原理第三章</a:t>
            </a:r>
          </a:p>
        </p:txBody>
      </p:sp>
      <p:sp>
        <p:nvSpPr>
          <p:cNvPr id="10243" name="Text Box 6">
            <a:extLst>
              <a:ext uri="{FF2B5EF4-FFF2-40B4-BE49-F238E27FC236}">
                <a16:creationId xmlns:a16="http://schemas.microsoft.com/office/drawing/2014/main" id="{A7419982-1FE9-420A-94D1-B363E134B501}"/>
              </a:ext>
            </a:extLst>
          </p:cNvPr>
          <p:cNvSpPr txBox="1">
            <a:spLocks noChangeArrowheads="1"/>
          </p:cNvSpPr>
          <p:nvPr/>
        </p:nvSpPr>
        <p:spPr bwMode="auto">
          <a:xfrm>
            <a:off x="2618582" y="3899843"/>
            <a:ext cx="41767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ea typeface="宋体" panose="02010600030101010101" pitchFamily="2" charset="-122"/>
              </a:rPr>
              <a:t>上海交通大学</a:t>
            </a:r>
          </a:p>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ea typeface="宋体" panose="02010600030101010101" pitchFamily="2" charset="-122"/>
              </a:rPr>
              <a:t>张冬茉</a:t>
            </a:r>
          </a:p>
          <a:p>
            <a:pPr algn="ctr" eaLnBrk="1" hangingPunct="1">
              <a:spcBef>
                <a:spcPct val="50000"/>
              </a:spcBef>
              <a:buClrTx/>
              <a:buSzTx/>
              <a:buFontTx/>
              <a:buNone/>
            </a:pPr>
            <a:r>
              <a:rPr kumimoji="1" lang="en-US" altLang="zh-CN" sz="2400" dirty="0" err="1">
                <a:solidFill>
                  <a:schemeClr val="tx1"/>
                </a:solidFill>
                <a:latin typeface="Times New Roman" panose="02020603050405020304" pitchFamily="18" charset="0"/>
                <a:ea typeface="宋体" panose="02010600030101010101" pitchFamily="2" charset="-122"/>
              </a:rPr>
              <a:t>Email:zhang-dm@cs.sjtu.edu.cn</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10244" name="Text Box 7">
            <a:extLst>
              <a:ext uri="{FF2B5EF4-FFF2-40B4-BE49-F238E27FC236}">
                <a16:creationId xmlns:a16="http://schemas.microsoft.com/office/drawing/2014/main" id="{26446C58-467F-4A36-8F99-33A6C17B0DCC}"/>
              </a:ext>
            </a:extLst>
          </p:cNvPr>
          <p:cNvSpPr txBox="1">
            <a:spLocks noChangeArrowheads="1"/>
          </p:cNvSpPr>
          <p:nvPr/>
        </p:nvSpPr>
        <p:spPr bwMode="auto">
          <a:xfrm>
            <a:off x="3563938" y="5646987"/>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2020</a:t>
            </a:r>
            <a:r>
              <a:rPr kumimoji="1" lang="zh-CN" altLang="en-US" sz="2400" dirty="0">
                <a:solidFill>
                  <a:schemeClr val="tx1"/>
                </a:solidFill>
                <a:latin typeface="Times New Roman" panose="02020603050405020304" pitchFamily="18" charset="0"/>
                <a:ea typeface="宋体" panose="02010600030101010101" pitchFamily="2" charset="-122"/>
              </a:rPr>
              <a:t>年</a:t>
            </a:r>
            <a:r>
              <a:rPr kumimoji="1" lang="en-US" altLang="zh-CN" sz="2400" dirty="0">
                <a:solidFill>
                  <a:schemeClr val="tx1"/>
                </a:solidFill>
                <a:latin typeface="Times New Roman" panose="02020603050405020304" pitchFamily="18" charset="0"/>
                <a:ea typeface="宋体" panose="02010600030101010101" pitchFamily="2" charset="-122"/>
              </a:rPr>
              <a:t>3</a:t>
            </a:r>
            <a:r>
              <a:rPr kumimoji="1" lang="zh-CN" altLang="en-US" sz="2400" dirty="0">
                <a:solidFill>
                  <a:schemeClr val="tx1"/>
                </a:solidFill>
                <a:latin typeface="Times New Roman" panose="02020603050405020304" pitchFamily="18" charset="0"/>
                <a:ea typeface="宋体" panose="02010600030101010101" pitchFamily="2" charset="-122"/>
              </a:rPr>
              <a:t>月</a:t>
            </a:r>
          </a:p>
        </p:txBody>
      </p:sp>
    </p:spTree>
  </p:cSld>
  <p:clrMapOvr>
    <a:masterClrMapping/>
  </p:clrMapOvr>
  <mc:AlternateContent xmlns:mc="http://schemas.openxmlformats.org/markup-compatibility/2006" xmlns:p14="http://schemas.microsoft.com/office/powerpoint/2010/main">
    <mc:Choice Requires="p14">
      <p:transition spd="med" p14:dur="700" advTm="2084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756693"/>
            <a:ext cx="8372162" cy="4921498"/>
          </a:xfrm>
        </p:spPr>
        <p:txBody>
          <a:bodyPr>
            <a:normAutofit fontScale="62500" lnSpcReduction="20000"/>
          </a:bodyPr>
          <a:lstStyle/>
          <a:p>
            <a:pPr marL="0" indent="0">
              <a:lnSpc>
                <a:spcPct val="90000"/>
              </a:lnSpc>
              <a:buNone/>
            </a:pPr>
            <a:r>
              <a:rPr lang="zh-CN" altLang="en-US" sz="2600" b="1" dirty="0"/>
              <a:t>设：</a:t>
            </a:r>
            <a:r>
              <a:rPr lang="en-US" altLang="zh-CN" sz="2600" b="1" dirty="0"/>
              <a:t>Σ </a:t>
            </a:r>
            <a:r>
              <a:rPr lang="zh-CN" altLang="en-US" sz="2600" b="1" dirty="0"/>
              <a:t>＝</a:t>
            </a:r>
            <a:r>
              <a:rPr lang="en-US" altLang="zh-CN" sz="2600" b="1" dirty="0"/>
              <a:t>{</a:t>
            </a:r>
            <a:r>
              <a:rPr lang="en-US" altLang="zh-CN" sz="2600" b="1" i="1" dirty="0"/>
              <a:t>a</a:t>
            </a:r>
            <a:r>
              <a:rPr lang="en-US" altLang="zh-CN" sz="2600" b="1" dirty="0"/>
              <a:t>, </a:t>
            </a:r>
            <a:r>
              <a:rPr lang="en-US" altLang="zh-CN" sz="2600" b="1" i="1" dirty="0"/>
              <a:t>b</a:t>
            </a:r>
            <a:r>
              <a:rPr lang="en-US" altLang="zh-CN" sz="2600" b="1" dirty="0"/>
              <a:t>}</a:t>
            </a:r>
            <a:r>
              <a:rPr lang="zh-CN" altLang="en-US" sz="2600" b="1" dirty="0"/>
              <a:t>，则：</a:t>
            </a:r>
          </a:p>
          <a:p>
            <a:pPr>
              <a:lnSpc>
                <a:spcPct val="90000"/>
              </a:lnSpc>
            </a:pPr>
            <a:r>
              <a:rPr lang="en-US" altLang="zh-CN" sz="2600" b="1" dirty="0"/>
              <a:t>1. </a:t>
            </a:r>
            <a:r>
              <a:rPr lang="zh-CN" altLang="en-US" sz="2600" b="1" dirty="0"/>
              <a:t>正规表达式</a:t>
            </a:r>
            <a:r>
              <a:rPr lang="en-US" altLang="zh-CN" sz="2600" b="1" i="1" dirty="0" err="1"/>
              <a:t>a</a:t>
            </a:r>
            <a:r>
              <a:rPr lang="en-US" altLang="zh-CN" sz="2600" b="1" dirty="0" err="1"/>
              <a:t>|</a:t>
            </a:r>
            <a:r>
              <a:rPr lang="en-US" altLang="zh-CN" sz="2600" b="1" i="1" dirty="0" err="1"/>
              <a:t>b</a:t>
            </a:r>
            <a:r>
              <a:rPr lang="zh-CN" altLang="en-US" sz="2600" b="1" dirty="0"/>
              <a:t>表示集合</a:t>
            </a:r>
            <a:r>
              <a:rPr lang="en-US" altLang="zh-CN" sz="2600" b="1" dirty="0"/>
              <a:t>{</a:t>
            </a:r>
            <a:r>
              <a:rPr lang="en-US" altLang="zh-CN" sz="2600" b="1" i="1" dirty="0"/>
              <a:t>a</a:t>
            </a:r>
            <a:r>
              <a:rPr lang="en-US" altLang="zh-CN" sz="2600" b="1" dirty="0"/>
              <a:t>, </a:t>
            </a:r>
            <a:r>
              <a:rPr lang="en-US" altLang="zh-CN" sz="2600" b="1" i="1" dirty="0"/>
              <a:t>b</a:t>
            </a:r>
            <a:r>
              <a:rPr lang="en-US" altLang="zh-CN" sz="2600" b="1" dirty="0"/>
              <a:t>}</a:t>
            </a:r>
            <a:r>
              <a:rPr lang="zh-CN" altLang="en-US" sz="2600" b="1" dirty="0"/>
              <a:t>。</a:t>
            </a:r>
            <a:endParaRPr lang="en-US" altLang="zh-CN" sz="2600" b="1" dirty="0"/>
          </a:p>
          <a:p>
            <a:pPr marL="0" indent="0">
              <a:lnSpc>
                <a:spcPct val="90000"/>
              </a:lnSpc>
              <a:buNone/>
            </a:pPr>
            <a:endParaRPr lang="zh-CN" altLang="en-US" sz="2600" b="1" dirty="0"/>
          </a:p>
          <a:p>
            <a:pPr>
              <a:lnSpc>
                <a:spcPct val="90000"/>
              </a:lnSpc>
            </a:pPr>
            <a:r>
              <a:rPr lang="en-US" altLang="zh-CN" sz="2600" b="1" dirty="0"/>
              <a:t>2. </a:t>
            </a:r>
            <a:r>
              <a:rPr lang="zh-CN" altLang="en-US" sz="2600" b="1" dirty="0"/>
              <a:t>正规表达式</a:t>
            </a:r>
            <a:r>
              <a:rPr lang="en-US" altLang="zh-CN" sz="2600" b="1" dirty="0"/>
              <a:t>(</a:t>
            </a:r>
            <a:r>
              <a:rPr lang="en-US" altLang="zh-CN" sz="2600" b="1" i="1" dirty="0" err="1"/>
              <a:t>a</a:t>
            </a:r>
            <a:r>
              <a:rPr lang="en-US" altLang="zh-CN" sz="2600" b="1" dirty="0" err="1"/>
              <a:t>|</a:t>
            </a:r>
            <a:r>
              <a:rPr lang="en-US" altLang="zh-CN" sz="2600" b="1" i="1" dirty="0" err="1"/>
              <a:t>b</a:t>
            </a:r>
            <a:r>
              <a:rPr lang="en-US" altLang="zh-CN" sz="2600" b="1" dirty="0"/>
              <a:t>)(</a:t>
            </a:r>
            <a:r>
              <a:rPr lang="en-US" altLang="zh-CN" sz="2600" b="1" i="1" dirty="0" err="1"/>
              <a:t>a</a:t>
            </a:r>
            <a:r>
              <a:rPr lang="en-US" altLang="zh-CN" sz="2600" b="1" dirty="0" err="1"/>
              <a:t>|</a:t>
            </a:r>
            <a:r>
              <a:rPr lang="en-US" altLang="zh-CN" sz="2600" b="1" i="1" dirty="0" err="1"/>
              <a:t>b</a:t>
            </a:r>
            <a:r>
              <a:rPr lang="en-US" altLang="zh-CN" sz="2600" b="1" dirty="0"/>
              <a:t>) </a:t>
            </a:r>
            <a:r>
              <a:rPr lang="zh-CN" altLang="en-US" sz="2600" b="1" dirty="0"/>
              <a:t>表示</a:t>
            </a:r>
            <a:r>
              <a:rPr lang="en-US" altLang="zh-CN" sz="2600" b="1" dirty="0"/>
              <a:t>{</a:t>
            </a:r>
            <a:r>
              <a:rPr lang="en-US" altLang="zh-CN" sz="2600" b="1" i="1" dirty="0"/>
              <a:t>aa</a:t>
            </a:r>
            <a:r>
              <a:rPr lang="en-US" altLang="zh-CN" sz="2600" b="1" dirty="0"/>
              <a:t>, </a:t>
            </a:r>
            <a:r>
              <a:rPr lang="en-US" altLang="zh-CN" sz="2600" b="1" i="1" dirty="0"/>
              <a:t>ab</a:t>
            </a:r>
            <a:r>
              <a:rPr lang="en-US" altLang="zh-CN" sz="2600" b="1" dirty="0"/>
              <a:t>, </a:t>
            </a:r>
            <a:r>
              <a:rPr lang="en-US" altLang="zh-CN" sz="2600" b="1" i="1" dirty="0" err="1"/>
              <a:t>ba</a:t>
            </a:r>
            <a:r>
              <a:rPr lang="en-US" altLang="zh-CN" sz="2600" b="1" i="1" dirty="0"/>
              <a:t>, bb</a:t>
            </a:r>
            <a:r>
              <a:rPr lang="en-US" altLang="zh-CN" sz="2600" b="1" dirty="0"/>
              <a:t>}</a:t>
            </a:r>
            <a:r>
              <a:rPr lang="zh-CN" altLang="en-US" sz="2600" b="1" dirty="0"/>
              <a:t>，即由</a:t>
            </a:r>
            <a:r>
              <a:rPr lang="en-US" altLang="zh-CN" sz="2600" b="1" i="1" dirty="0"/>
              <a:t>a</a:t>
            </a:r>
            <a:r>
              <a:rPr lang="zh-CN" altLang="en-US" sz="2600" b="1" dirty="0"/>
              <a:t>和</a:t>
            </a:r>
            <a:r>
              <a:rPr lang="en-US" altLang="zh-CN" sz="2600" b="1" i="1" dirty="0"/>
              <a:t>b</a:t>
            </a:r>
          </a:p>
          <a:p>
            <a:pPr marL="0" indent="0">
              <a:lnSpc>
                <a:spcPct val="90000"/>
              </a:lnSpc>
              <a:buNone/>
            </a:pPr>
            <a:r>
              <a:rPr lang="en-US" altLang="zh-CN" sz="2600" b="1" i="1" dirty="0"/>
              <a:t>      </a:t>
            </a:r>
            <a:r>
              <a:rPr lang="zh-CN" altLang="en-US" sz="2600" b="1" dirty="0"/>
              <a:t>组成的长度为</a:t>
            </a:r>
            <a:r>
              <a:rPr lang="en-US" altLang="zh-CN" sz="2600" b="1" dirty="0"/>
              <a:t>2</a:t>
            </a:r>
            <a:r>
              <a:rPr lang="zh-CN" altLang="en-US" sz="2600" b="1" dirty="0"/>
              <a:t>的符号串集合。表示同样集合的另一</a:t>
            </a:r>
            <a:endParaRPr lang="en-US" altLang="zh-CN" sz="2600" b="1" dirty="0"/>
          </a:p>
          <a:p>
            <a:pPr marL="0" indent="0">
              <a:lnSpc>
                <a:spcPct val="90000"/>
              </a:lnSpc>
              <a:buNone/>
            </a:pPr>
            <a:r>
              <a:rPr lang="en-US" altLang="zh-CN" sz="2600" b="1" dirty="0"/>
              <a:t>      </a:t>
            </a:r>
            <a:r>
              <a:rPr lang="zh-CN" altLang="en-US" sz="2600" b="1" dirty="0"/>
              <a:t>正规表达式是</a:t>
            </a:r>
            <a:r>
              <a:rPr lang="en-US" altLang="zh-CN" sz="2600" b="1" i="1" dirty="0"/>
              <a:t>aa | ab | </a:t>
            </a:r>
            <a:r>
              <a:rPr lang="en-US" altLang="zh-CN" sz="2600" b="1" i="1" dirty="0" err="1"/>
              <a:t>ba</a:t>
            </a:r>
            <a:r>
              <a:rPr lang="en-US" altLang="zh-CN" sz="2600" b="1" i="1" dirty="0"/>
              <a:t> | bb</a:t>
            </a:r>
            <a:r>
              <a:rPr lang="zh-CN" altLang="en-US" sz="2600" b="1" dirty="0"/>
              <a:t>。</a:t>
            </a:r>
            <a:endParaRPr lang="en-US" altLang="zh-CN" sz="2600" b="1" dirty="0"/>
          </a:p>
          <a:p>
            <a:pPr marL="0" indent="0">
              <a:lnSpc>
                <a:spcPct val="90000"/>
              </a:lnSpc>
              <a:buNone/>
            </a:pPr>
            <a:endParaRPr lang="zh-CN" altLang="en-US" sz="2600" b="1" dirty="0"/>
          </a:p>
          <a:p>
            <a:pPr>
              <a:lnSpc>
                <a:spcPct val="90000"/>
              </a:lnSpc>
            </a:pPr>
            <a:r>
              <a:rPr lang="en-US" altLang="zh-CN" sz="2600" b="1" dirty="0"/>
              <a:t>3. </a:t>
            </a:r>
            <a:r>
              <a:rPr lang="zh-CN" altLang="en-US" sz="2600" b="1" dirty="0"/>
              <a:t>正规表达式</a:t>
            </a:r>
            <a:r>
              <a:rPr lang="en-US" altLang="zh-CN" sz="2600" b="1" i="1" dirty="0"/>
              <a:t>a</a:t>
            </a:r>
            <a:r>
              <a:rPr lang="en-US" altLang="zh-CN" sz="2600" b="1" dirty="0"/>
              <a:t>*</a:t>
            </a:r>
            <a:r>
              <a:rPr lang="zh-CN" altLang="en-US" sz="2600" b="1" dirty="0"/>
              <a:t>表示由零个或多个</a:t>
            </a:r>
            <a:r>
              <a:rPr lang="en-US" altLang="zh-CN" sz="2600" b="1" i="1" dirty="0"/>
              <a:t>a</a:t>
            </a:r>
            <a:r>
              <a:rPr lang="zh-CN" altLang="en-US" sz="2600" b="1" dirty="0"/>
              <a:t>组成的所有串的集</a:t>
            </a:r>
            <a:endParaRPr lang="en-US" altLang="zh-CN" sz="2600" b="1" dirty="0"/>
          </a:p>
          <a:p>
            <a:pPr marL="0" indent="0">
              <a:lnSpc>
                <a:spcPct val="90000"/>
              </a:lnSpc>
              <a:buNone/>
            </a:pPr>
            <a:r>
              <a:rPr lang="en-US" altLang="zh-CN" sz="2600" b="1" dirty="0"/>
              <a:t>      </a:t>
            </a:r>
            <a:r>
              <a:rPr lang="zh-CN" altLang="en-US" sz="2600" b="1" dirty="0"/>
              <a:t>合</a:t>
            </a:r>
            <a:r>
              <a:rPr lang="en-US" altLang="zh-CN" sz="2600" b="1" dirty="0"/>
              <a:t>{ , </a:t>
            </a:r>
            <a:r>
              <a:rPr lang="en-US" altLang="zh-CN" sz="2600" b="1" i="1" dirty="0"/>
              <a:t>a</a:t>
            </a:r>
            <a:r>
              <a:rPr lang="en-US" altLang="zh-CN" sz="2600" b="1" dirty="0"/>
              <a:t>, </a:t>
            </a:r>
            <a:r>
              <a:rPr lang="en-US" altLang="zh-CN" sz="2600" b="1" i="1" dirty="0"/>
              <a:t>aa</a:t>
            </a:r>
            <a:r>
              <a:rPr lang="en-US" altLang="zh-CN" sz="2600" b="1" dirty="0"/>
              <a:t>, </a:t>
            </a:r>
            <a:r>
              <a:rPr lang="en-US" altLang="zh-CN" sz="2600" b="1" i="1" dirty="0" err="1"/>
              <a:t>aaa</a:t>
            </a:r>
            <a:r>
              <a:rPr lang="en-US" altLang="zh-CN" sz="2600" b="1" dirty="0"/>
              <a:t>, ⋯}</a:t>
            </a:r>
            <a:r>
              <a:rPr lang="zh-CN" altLang="en-US" sz="2600" b="1" dirty="0"/>
              <a:t>。</a:t>
            </a:r>
            <a:endParaRPr lang="en-US" altLang="zh-CN" sz="2600" b="1" dirty="0"/>
          </a:p>
          <a:p>
            <a:pPr marL="0" indent="0">
              <a:lnSpc>
                <a:spcPct val="90000"/>
              </a:lnSpc>
              <a:buNone/>
            </a:pPr>
            <a:endParaRPr lang="zh-CN" altLang="en-US" sz="2600" b="1" dirty="0"/>
          </a:p>
          <a:p>
            <a:pPr>
              <a:lnSpc>
                <a:spcPct val="90000"/>
              </a:lnSpc>
            </a:pPr>
            <a:r>
              <a:rPr lang="en-US" altLang="zh-CN" sz="2600" b="1" dirty="0"/>
              <a:t>4. </a:t>
            </a:r>
            <a:r>
              <a:rPr lang="zh-CN" altLang="en-US" sz="2600" b="1" dirty="0"/>
              <a:t>正规表达式</a:t>
            </a:r>
            <a:r>
              <a:rPr lang="en-US" altLang="zh-CN" sz="2600" b="1" dirty="0"/>
              <a:t>(</a:t>
            </a:r>
            <a:r>
              <a:rPr lang="en-US" altLang="zh-CN" sz="2600" b="1" i="1" dirty="0" err="1"/>
              <a:t>a</a:t>
            </a:r>
            <a:r>
              <a:rPr lang="en-US" altLang="zh-CN" sz="2600" b="1" dirty="0" err="1"/>
              <a:t>|</a:t>
            </a:r>
            <a:r>
              <a:rPr lang="en-US" altLang="zh-CN" sz="2600" b="1" i="1" dirty="0" err="1"/>
              <a:t>b</a:t>
            </a:r>
            <a:r>
              <a:rPr lang="en-US" altLang="zh-CN" sz="2600" b="1" dirty="0"/>
              <a:t>) * </a:t>
            </a:r>
            <a:r>
              <a:rPr lang="zh-CN" altLang="en-US" sz="2600" b="1" dirty="0"/>
              <a:t>表示由零个或多个</a:t>
            </a:r>
            <a:r>
              <a:rPr lang="en-US" altLang="zh-CN" sz="2600" b="1" i="1" dirty="0"/>
              <a:t>a</a:t>
            </a:r>
            <a:r>
              <a:rPr lang="zh-CN" altLang="en-US" sz="2600" b="1" dirty="0"/>
              <a:t>或</a:t>
            </a:r>
            <a:r>
              <a:rPr lang="en-US" altLang="zh-CN" sz="2600" b="1" i="1" dirty="0"/>
              <a:t>b</a:t>
            </a:r>
            <a:r>
              <a:rPr lang="zh-CN" altLang="en-US" sz="2600" b="1" dirty="0"/>
              <a:t>构成的符号串集</a:t>
            </a:r>
            <a:endParaRPr lang="en-US" altLang="zh-CN" sz="2600" b="1" dirty="0"/>
          </a:p>
          <a:p>
            <a:pPr marL="0" indent="0">
              <a:lnSpc>
                <a:spcPct val="90000"/>
              </a:lnSpc>
              <a:buNone/>
            </a:pPr>
            <a:r>
              <a:rPr lang="en-US" altLang="zh-CN" sz="2600" b="1" dirty="0"/>
              <a:t>       </a:t>
            </a:r>
            <a:r>
              <a:rPr lang="zh-CN" altLang="en-US" sz="2600" b="1" dirty="0"/>
              <a:t>合，即由</a:t>
            </a:r>
            <a:r>
              <a:rPr lang="en-US" altLang="zh-CN" sz="2600" b="1" i="1" dirty="0"/>
              <a:t>a</a:t>
            </a:r>
            <a:r>
              <a:rPr lang="zh-CN" altLang="en-US" sz="2600" b="1" dirty="0"/>
              <a:t>和</a:t>
            </a:r>
            <a:r>
              <a:rPr lang="en-US" altLang="zh-CN" sz="2600" b="1" i="1" dirty="0"/>
              <a:t>b</a:t>
            </a:r>
            <a:r>
              <a:rPr lang="zh-CN" altLang="en-US" sz="2600" b="1" dirty="0"/>
              <a:t>构成的所有符号串的集合。这个集合也可</a:t>
            </a:r>
            <a:endParaRPr lang="en-US" altLang="zh-CN" sz="2600" b="1" dirty="0"/>
          </a:p>
          <a:p>
            <a:pPr marL="0" indent="0">
              <a:lnSpc>
                <a:spcPct val="90000"/>
              </a:lnSpc>
              <a:buNone/>
            </a:pPr>
            <a:r>
              <a:rPr lang="en-US" altLang="zh-CN" sz="2600" b="1" dirty="0"/>
              <a:t>       </a:t>
            </a:r>
            <a:r>
              <a:rPr lang="zh-CN" altLang="en-US" sz="2600" b="1" dirty="0"/>
              <a:t>用另一个正规表达式</a:t>
            </a:r>
            <a:r>
              <a:rPr lang="en-US" altLang="zh-CN" sz="2600" b="1" dirty="0"/>
              <a:t>(</a:t>
            </a:r>
            <a:r>
              <a:rPr lang="en-US" altLang="zh-CN" sz="2600" b="1" i="1" dirty="0"/>
              <a:t>a</a:t>
            </a:r>
            <a:r>
              <a:rPr lang="en-US" altLang="zh-CN" sz="2600" b="1" dirty="0"/>
              <a:t>*</a:t>
            </a:r>
            <a:r>
              <a:rPr lang="en-US" altLang="zh-CN" sz="2600" b="1" i="1" dirty="0"/>
              <a:t>b</a:t>
            </a:r>
            <a:r>
              <a:rPr lang="en-US" altLang="zh-CN" sz="2600" b="1" dirty="0"/>
              <a:t>* )*</a:t>
            </a:r>
            <a:r>
              <a:rPr lang="zh-CN" altLang="en-US" sz="2600" b="1" dirty="0"/>
              <a:t>来表示。</a:t>
            </a:r>
            <a:endParaRPr lang="en-US" altLang="zh-CN" sz="2600" b="1" dirty="0"/>
          </a:p>
          <a:p>
            <a:pPr marL="0" indent="0">
              <a:lnSpc>
                <a:spcPct val="90000"/>
              </a:lnSpc>
              <a:buNone/>
            </a:pPr>
            <a:endParaRPr lang="zh-CN" altLang="en-US" sz="2600" b="1" dirty="0"/>
          </a:p>
          <a:p>
            <a:pPr>
              <a:lnSpc>
                <a:spcPct val="90000"/>
              </a:lnSpc>
            </a:pPr>
            <a:r>
              <a:rPr lang="en-US" altLang="zh-CN" sz="2600" b="1" dirty="0"/>
              <a:t>5. </a:t>
            </a:r>
            <a:r>
              <a:rPr lang="zh-CN" altLang="en-US" sz="2600" b="1" dirty="0"/>
              <a:t>正规表达式</a:t>
            </a:r>
            <a:r>
              <a:rPr lang="en-US" altLang="zh-CN" sz="2600" b="1" i="1" dirty="0" err="1"/>
              <a:t>a</a:t>
            </a:r>
            <a:r>
              <a:rPr lang="en-US" altLang="zh-CN" sz="2600" b="1" dirty="0" err="1"/>
              <a:t>|</a:t>
            </a:r>
            <a:r>
              <a:rPr lang="en-US" altLang="zh-CN" sz="2600" b="1" i="1" dirty="0" err="1"/>
              <a:t>a</a:t>
            </a:r>
            <a:r>
              <a:rPr lang="en-US" altLang="zh-CN" sz="2600" b="1" dirty="0"/>
              <a:t>*</a:t>
            </a:r>
            <a:r>
              <a:rPr lang="en-US" altLang="zh-CN" sz="2600" b="1" i="1" dirty="0"/>
              <a:t>b</a:t>
            </a:r>
            <a:r>
              <a:rPr lang="zh-CN" altLang="en-US" sz="2600" b="1" dirty="0"/>
              <a:t>表示包含串</a:t>
            </a:r>
            <a:r>
              <a:rPr lang="en-US" altLang="zh-CN" sz="2600" b="1" i="1" dirty="0"/>
              <a:t>a</a:t>
            </a:r>
            <a:r>
              <a:rPr lang="zh-CN" altLang="en-US" sz="2600" b="1" dirty="0"/>
              <a:t>和零个或多个</a:t>
            </a:r>
            <a:r>
              <a:rPr lang="en-US" altLang="zh-CN" sz="2600" b="1" i="1" dirty="0"/>
              <a:t>a</a:t>
            </a:r>
            <a:r>
              <a:rPr lang="zh-CN" altLang="en-US" sz="2600" b="1" dirty="0"/>
              <a:t>后跟随一个</a:t>
            </a:r>
            <a:r>
              <a:rPr lang="en-US" altLang="zh-CN" sz="2600" b="1" i="1" dirty="0"/>
              <a:t>b</a:t>
            </a:r>
          </a:p>
          <a:p>
            <a:pPr marL="0" indent="0">
              <a:lnSpc>
                <a:spcPct val="90000"/>
              </a:lnSpc>
              <a:buNone/>
            </a:pPr>
            <a:r>
              <a:rPr lang="zh-CN" altLang="en-US" sz="2600" b="1" dirty="0"/>
              <a:t>       构成的符号串集合。</a:t>
            </a:r>
          </a:p>
          <a:p>
            <a:pPr>
              <a:lnSpc>
                <a:spcPct val="150000"/>
              </a:lnSpc>
            </a:pPr>
            <a:endParaRPr lang="en-US" altLang="zh-CN" dirty="0"/>
          </a:p>
        </p:txBody>
      </p:sp>
      <p:sp>
        <p:nvSpPr>
          <p:cNvPr id="3" name="标题 2"/>
          <p:cNvSpPr>
            <a:spLocks noGrp="1"/>
          </p:cNvSpPr>
          <p:nvPr>
            <p:ph type="title"/>
          </p:nvPr>
        </p:nvSpPr>
        <p:spPr>
          <a:xfrm>
            <a:off x="494024" y="784157"/>
            <a:ext cx="8372163" cy="574183"/>
          </a:xfrm>
        </p:spPr>
        <p:txBody>
          <a:bodyPr/>
          <a:lstStyle/>
          <a:p>
            <a:r>
              <a:rPr lang="zh-CN" altLang="en-US" dirty="0"/>
              <a:t>例</a:t>
            </a:r>
            <a:r>
              <a:rPr lang="en-US" altLang="zh-CN" dirty="0"/>
              <a:t>3 . 4</a:t>
            </a:r>
            <a:endParaRPr lang="zh-CN" altLang="en-US" dirty="0"/>
          </a:p>
        </p:txBody>
      </p:sp>
    </p:spTree>
    <p:extLst>
      <p:ext uri="{BB962C8B-B14F-4D97-AF65-F5344CB8AC3E}">
        <p14:creationId xmlns:p14="http://schemas.microsoft.com/office/powerpoint/2010/main" val="5619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两个正规表达式：如果两个正规表达式</a:t>
            </a:r>
            <a:r>
              <a:rPr lang="en-US" altLang="zh-CN" i="1" dirty="0"/>
              <a:t>r</a:t>
            </a:r>
            <a:r>
              <a:rPr lang="zh-CN" altLang="en-US" dirty="0"/>
              <a:t>和</a:t>
            </a:r>
            <a:r>
              <a:rPr lang="en-US" altLang="zh-CN" i="1" dirty="0"/>
              <a:t>s</a:t>
            </a:r>
            <a:r>
              <a:rPr lang="zh-CN" altLang="en-US" dirty="0"/>
              <a:t>表示同样的语言，</a:t>
            </a:r>
            <a:endParaRPr lang="en-US" altLang="zh-CN" dirty="0"/>
          </a:p>
          <a:p>
            <a:pPr marL="0" indent="0">
              <a:lnSpc>
                <a:spcPct val="90000"/>
              </a:lnSpc>
              <a:buNone/>
            </a:pPr>
            <a:r>
              <a:rPr lang="en-US" altLang="zh-CN" dirty="0"/>
              <a:t>                     </a:t>
            </a:r>
            <a:r>
              <a:rPr lang="zh-CN" altLang="en-US" dirty="0"/>
              <a:t>则称</a:t>
            </a:r>
            <a:r>
              <a:rPr lang="en-US" altLang="zh-CN" i="1" dirty="0"/>
              <a:t>r</a:t>
            </a:r>
            <a:r>
              <a:rPr lang="zh-CN" altLang="en-US" dirty="0"/>
              <a:t>和</a:t>
            </a:r>
            <a:r>
              <a:rPr lang="en-US" altLang="zh-CN" i="1" dirty="0"/>
              <a:t>s</a:t>
            </a:r>
            <a:r>
              <a:rPr lang="zh-CN" altLang="en-US" dirty="0"/>
              <a:t>等价，记作</a:t>
            </a:r>
            <a:r>
              <a:rPr lang="en-US" altLang="zh-CN" i="1" dirty="0"/>
              <a:t>r</a:t>
            </a:r>
            <a:r>
              <a:rPr lang="zh-CN" altLang="en-US" dirty="0"/>
              <a:t>＝</a:t>
            </a:r>
            <a:r>
              <a:rPr lang="en-US" altLang="zh-CN" i="1" dirty="0"/>
              <a:t>s</a:t>
            </a:r>
            <a:r>
              <a:rPr lang="zh-CN" altLang="en-US" dirty="0"/>
              <a:t>。例如，</a:t>
            </a:r>
            <a:r>
              <a:rPr lang="en-US" altLang="zh-CN" dirty="0"/>
              <a:t>(</a:t>
            </a:r>
            <a:r>
              <a:rPr lang="en-US" altLang="zh-CN" i="1" dirty="0" err="1"/>
              <a:t>a</a:t>
            </a:r>
            <a:r>
              <a:rPr lang="en-US" altLang="zh-CN" dirty="0" err="1"/>
              <a:t>|</a:t>
            </a:r>
            <a:r>
              <a:rPr lang="en-US" altLang="zh-CN" i="1" dirty="0" err="1"/>
              <a:t>b</a:t>
            </a:r>
            <a:r>
              <a:rPr lang="en-US" altLang="zh-CN" dirty="0"/>
              <a:t>)</a:t>
            </a:r>
            <a:r>
              <a:rPr lang="zh-CN" altLang="en-US" dirty="0"/>
              <a:t>＝</a:t>
            </a:r>
            <a:r>
              <a:rPr lang="en-US" altLang="zh-CN" dirty="0"/>
              <a:t>(</a:t>
            </a:r>
            <a:r>
              <a:rPr lang="en-US" altLang="zh-CN" i="1" dirty="0" err="1"/>
              <a:t>b</a:t>
            </a:r>
            <a:r>
              <a:rPr lang="en-US" altLang="zh-CN" dirty="0" err="1"/>
              <a:t>|</a:t>
            </a:r>
            <a:r>
              <a:rPr lang="en-US" altLang="zh-CN" i="1" dirty="0" err="1"/>
              <a:t>a</a:t>
            </a:r>
            <a:r>
              <a:rPr lang="en-US" altLang="zh-CN" dirty="0"/>
              <a:t>)</a:t>
            </a:r>
            <a:r>
              <a:rPr lang="zh-CN" altLang="en-US" dirty="0"/>
              <a:t>。</a:t>
            </a:r>
          </a:p>
          <a:p>
            <a:pPr>
              <a:lnSpc>
                <a:spcPct val="90000"/>
              </a:lnSpc>
            </a:pPr>
            <a:r>
              <a:rPr lang="zh-CN" altLang="en-US" dirty="0"/>
              <a:t>正规表达式的代数定律：它们可以用于正规表达式的等价变</a:t>
            </a:r>
            <a:endParaRPr lang="en-US" altLang="zh-CN" dirty="0"/>
          </a:p>
          <a:p>
            <a:pPr marL="0" indent="0">
              <a:lnSpc>
                <a:spcPct val="90000"/>
              </a:lnSpc>
              <a:buNone/>
            </a:pPr>
            <a:r>
              <a:rPr lang="en-US" altLang="zh-CN" dirty="0"/>
              <a:t>                     </a:t>
            </a:r>
            <a:r>
              <a:rPr lang="zh-CN" altLang="en-US" dirty="0"/>
              <a:t>换，图</a:t>
            </a:r>
            <a:r>
              <a:rPr lang="en-US" altLang="zh-CN" dirty="0"/>
              <a:t>3-9</a:t>
            </a:r>
            <a:r>
              <a:rPr lang="zh-CN" altLang="en-US" dirty="0"/>
              <a:t>是正规表达式</a:t>
            </a:r>
            <a:r>
              <a:rPr lang="en-US" altLang="zh-CN" i="1" dirty="0"/>
              <a:t>r</a:t>
            </a:r>
            <a:r>
              <a:rPr lang="zh-CN" altLang="en-US" dirty="0"/>
              <a:t>、</a:t>
            </a:r>
            <a:r>
              <a:rPr lang="en-US" altLang="zh-CN" i="1" dirty="0"/>
              <a:t>s</a:t>
            </a:r>
            <a:r>
              <a:rPr lang="zh-CN" altLang="en-US" dirty="0"/>
              <a:t>和</a:t>
            </a:r>
            <a:r>
              <a:rPr lang="en-US" altLang="zh-CN" i="1" dirty="0"/>
              <a:t>t</a:t>
            </a:r>
            <a:r>
              <a:rPr lang="zh-CN" altLang="en-US" dirty="0"/>
              <a:t>遵循的代数定律</a:t>
            </a:r>
            <a:r>
              <a:rPr lang="zh-CN" altLang="en-US" sz="2400" dirty="0"/>
              <a:t>。</a:t>
            </a:r>
          </a:p>
          <a:p>
            <a:pPr marL="0" indent="0">
              <a:lnSpc>
                <a:spcPct val="90000"/>
              </a:lnSpc>
              <a:buNone/>
            </a:pPr>
            <a:endParaRPr lang="en-US" altLang="zh-CN" dirty="0"/>
          </a:p>
        </p:txBody>
      </p:sp>
      <p:sp>
        <p:nvSpPr>
          <p:cNvPr id="3" name="标题 2"/>
          <p:cNvSpPr>
            <a:spLocks noGrp="1"/>
          </p:cNvSpPr>
          <p:nvPr>
            <p:ph type="title"/>
          </p:nvPr>
        </p:nvSpPr>
        <p:spPr/>
        <p:txBody>
          <a:bodyPr/>
          <a:lstStyle/>
          <a:p>
            <a:endParaRPr lang="zh-CN" altLang="en-US" dirty="0"/>
          </a:p>
        </p:txBody>
      </p:sp>
      <p:pic>
        <p:nvPicPr>
          <p:cNvPr id="5" name="Picture 4">
            <a:extLst>
              <a:ext uri="{FF2B5EF4-FFF2-40B4-BE49-F238E27FC236}">
                <a16:creationId xmlns:a16="http://schemas.microsoft.com/office/drawing/2014/main" id="{E0FF04CB-8403-4F18-BD59-321039E34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768" y="3340729"/>
            <a:ext cx="5821379" cy="3266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73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150000"/>
              </a:lnSpc>
            </a:pPr>
            <a:r>
              <a:rPr lang="zh-CN" altLang="en-US" dirty="0"/>
              <a:t>为表示方便，我们可能希望为正规表达式命名，并用这些名字来定义正规表达式，就如同它们也是符号一样。如果</a:t>
            </a:r>
            <a:r>
              <a:rPr lang="en-US" altLang="zh-CN" dirty="0"/>
              <a:t>S</a:t>
            </a:r>
            <a:r>
              <a:rPr lang="zh-CN" altLang="en-US" dirty="0"/>
              <a:t>是基本符号的字母表，那么正规定义是如下形式的定义序列：</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3.2.4 </a:t>
            </a:r>
            <a:r>
              <a:rPr lang="zh-CN" altLang="en-US" dirty="0"/>
              <a:t>正规定义</a:t>
            </a:r>
          </a:p>
        </p:txBody>
      </p:sp>
      <p:pic>
        <p:nvPicPr>
          <p:cNvPr id="5" name="Picture 4">
            <a:extLst>
              <a:ext uri="{FF2B5EF4-FFF2-40B4-BE49-F238E27FC236}">
                <a16:creationId xmlns:a16="http://schemas.microsoft.com/office/drawing/2014/main" id="{CB4D8C2A-2A87-4FB2-BC61-7DE156EFB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620" y="3325262"/>
            <a:ext cx="194151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68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B6F034C1-FBD5-4BE5-B14F-B79F351A46CA}"/>
              </a:ext>
            </a:extLst>
          </p:cNvPr>
          <p:cNvSpPr>
            <a:spLocks noGrp="1" noRot="1"/>
          </p:cNvSpPr>
          <p:nvPr>
            <p:ph idx="1"/>
          </p:nvPr>
        </p:nvSpPr>
        <p:spPr>
          <a:xfrm>
            <a:off x="301625" y="765175"/>
            <a:ext cx="8540750" cy="5334000"/>
          </a:xfrm>
        </p:spPr>
        <p:txBody>
          <a:bodyPr/>
          <a:lstStyle/>
          <a:p>
            <a:pPr eaLnBrk="1" hangingPunct="1">
              <a:lnSpc>
                <a:spcPct val="90000"/>
              </a:lnSpc>
            </a:pPr>
            <a:r>
              <a:rPr lang="zh-CN" altLang="en-US" dirty="0"/>
              <a:t> 其中：每个</a:t>
            </a:r>
            <a:r>
              <a:rPr lang="en-US" altLang="zh-CN" i="1" dirty="0"/>
              <a:t>d</a:t>
            </a:r>
            <a:r>
              <a:rPr lang="en-US" altLang="zh-CN" i="1" baseline="-25000" dirty="0"/>
              <a:t>i </a:t>
            </a:r>
            <a:r>
              <a:rPr lang="zh-CN" altLang="en-US" dirty="0"/>
              <a:t>都是一个名字，并且它们各不相同，</a:t>
            </a:r>
            <a:endParaRPr lang="en-US" altLang="zh-CN" dirty="0"/>
          </a:p>
          <a:p>
            <a:pPr marL="0" indent="0" eaLnBrk="1" hangingPunct="1">
              <a:lnSpc>
                <a:spcPct val="90000"/>
              </a:lnSpc>
              <a:buNone/>
            </a:pPr>
            <a:r>
              <a:rPr lang="en-US" altLang="zh-CN" dirty="0"/>
              <a:t>  </a:t>
            </a:r>
            <a:r>
              <a:rPr lang="zh-CN" altLang="en-US" dirty="0"/>
              <a:t>每个 </a:t>
            </a:r>
            <a:r>
              <a:rPr lang="en-US" altLang="zh-CN" i="1" dirty="0" err="1"/>
              <a:t>r</a:t>
            </a:r>
            <a:r>
              <a:rPr lang="en-US" altLang="zh-CN" i="1" baseline="-25000" dirty="0" err="1"/>
              <a:t>i</a:t>
            </a:r>
            <a:r>
              <a:rPr lang="en-US" altLang="zh-CN" i="1" baseline="-25000" dirty="0"/>
              <a:t> </a:t>
            </a:r>
            <a:r>
              <a:rPr lang="zh-CN" altLang="en-US" dirty="0"/>
              <a:t>是</a:t>
            </a:r>
            <a:r>
              <a:rPr lang="el-GR" altLang="zh-CN" dirty="0">
                <a:cs typeface="Arial" panose="020B0604020202020204" pitchFamily="34" charset="0"/>
              </a:rPr>
              <a:t>Σ</a:t>
            </a:r>
            <a:r>
              <a:rPr lang="en-US" altLang="zh-CN" dirty="0"/>
              <a:t>∪{</a:t>
            </a:r>
            <a:r>
              <a:rPr lang="en-US" altLang="zh-CN" i="1" dirty="0"/>
              <a:t>d</a:t>
            </a:r>
            <a:r>
              <a:rPr lang="en-US" altLang="zh-CN" baseline="-25000" dirty="0"/>
              <a:t>1</a:t>
            </a:r>
            <a:r>
              <a:rPr lang="en-US" altLang="zh-CN" dirty="0"/>
              <a:t>,</a:t>
            </a:r>
            <a:r>
              <a:rPr lang="en-US" altLang="zh-CN" i="1" dirty="0"/>
              <a:t>d</a:t>
            </a:r>
            <a:r>
              <a:rPr lang="en-US" altLang="zh-CN" baseline="-25000" dirty="0"/>
              <a:t>2</a:t>
            </a:r>
            <a:r>
              <a:rPr lang="en-US" altLang="zh-CN" dirty="0"/>
              <a:t>,...,</a:t>
            </a:r>
            <a:r>
              <a:rPr lang="en-US" altLang="zh-CN" i="1" dirty="0"/>
              <a:t>d</a:t>
            </a:r>
            <a:r>
              <a:rPr lang="en-US" altLang="zh-CN" i="1" baseline="-25000" dirty="0"/>
              <a:t>i</a:t>
            </a:r>
            <a:r>
              <a:rPr lang="en-US" altLang="zh-CN" baseline="-25000" dirty="0"/>
              <a:t>-1</a:t>
            </a:r>
            <a:r>
              <a:rPr lang="en-US" altLang="zh-CN" dirty="0"/>
              <a:t>}</a:t>
            </a:r>
            <a:r>
              <a:rPr lang="zh-CN" altLang="en-US" dirty="0"/>
              <a:t>（即基本符号和前面定义的</a:t>
            </a:r>
            <a:endParaRPr lang="en-US" altLang="zh-CN" dirty="0"/>
          </a:p>
          <a:p>
            <a:pPr marL="0" indent="0" eaLnBrk="1" hangingPunct="1">
              <a:lnSpc>
                <a:spcPct val="90000"/>
              </a:lnSpc>
              <a:buNone/>
            </a:pPr>
            <a:r>
              <a:rPr lang="en-US" altLang="zh-CN" dirty="0"/>
              <a:t>  </a:t>
            </a:r>
            <a:r>
              <a:rPr lang="zh-CN" altLang="en-US" dirty="0"/>
              <a:t>名字）中符号上的正规表达式。由于限制了每个 </a:t>
            </a:r>
            <a:r>
              <a:rPr lang="en-US" altLang="zh-CN" i="1" dirty="0" err="1"/>
              <a:t>r</a:t>
            </a:r>
            <a:r>
              <a:rPr lang="en-US" altLang="zh-CN" i="1" baseline="-25000" dirty="0" err="1"/>
              <a:t>i</a:t>
            </a:r>
            <a:r>
              <a:rPr lang="en-US" altLang="zh-CN" i="1" baseline="-25000" dirty="0"/>
              <a:t> </a:t>
            </a:r>
            <a:r>
              <a:rPr lang="zh-CN" altLang="en-US" dirty="0"/>
              <a:t>中</a:t>
            </a:r>
            <a:endParaRPr lang="en-US" altLang="zh-CN" dirty="0"/>
          </a:p>
          <a:p>
            <a:pPr marL="0" indent="0" eaLnBrk="1" hangingPunct="1">
              <a:lnSpc>
                <a:spcPct val="90000"/>
              </a:lnSpc>
              <a:buNone/>
            </a:pPr>
            <a:r>
              <a:rPr lang="en-US" altLang="zh-CN" dirty="0"/>
              <a:t>  </a:t>
            </a:r>
            <a:r>
              <a:rPr lang="zh-CN" altLang="en-US" dirty="0"/>
              <a:t>只含有</a:t>
            </a:r>
            <a:r>
              <a:rPr lang="el-GR" altLang="zh-CN" dirty="0">
                <a:cs typeface="Arial" panose="020B0604020202020204" pitchFamily="34" charset="0"/>
              </a:rPr>
              <a:t>Σ</a:t>
            </a:r>
            <a:r>
              <a:rPr lang="zh-CN" altLang="en-US" dirty="0"/>
              <a:t>中的符号和在它之前定义的名字，所以我们</a:t>
            </a:r>
            <a:endParaRPr lang="en-US" altLang="zh-CN" dirty="0"/>
          </a:p>
          <a:p>
            <a:pPr marL="0" indent="0" eaLnBrk="1" hangingPunct="1">
              <a:lnSpc>
                <a:spcPct val="90000"/>
              </a:lnSpc>
              <a:buNone/>
            </a:pPr>
            <a:r>
              <a:rPr lang="en-US" altLang="zh-CN" dirty="0"/>
              <a:t>  </a:t>
            </a:r>
            <a:r>
              <a:rPr lang="zh-CN" altLang="en-US" dirty="0"/>
              <a:t>可以通过反复地用名字所代表的正规表达式替代该</a:t>
            </a:r>
            <a:endParaRPr lang="en-US" altLang="zh-CN" dirty="0"/>
          </a:p>
          <a:p>
            <a:pPr marL="0" indent="0" eaLnBrk="1" hangingPunct="1">
              <a:lnSpc>
                <a:spcPct val="90000"/>
              </a:lnSpc>
              <a:buNone/>
            </a:pPr>
            <a:r>
              <a:rPr lang="en-US" altLang="zh-CN" dirty="0"/>
              <a:t>  </a:t>
            </a:r>
            <a:r>
              <a:rPr lang="zh-CN" altLang="en-US" dirty="0"/>
              <a:t>名字的方法为任何一个</a:t>
            </a:r>
            <a:r>
              <a:rPr lang="en-US" altLang="zh-CN" i="1" dirty="0" err="1"/>
              <a:t>r</a:t>
            </a:r>
            <a:r>
              <a:rPr lang="en-US" altLang="zh-CN" i="1" baseline="-25000" dirty="0" err="1"/>
              <a:t>i</a:t>
            </a:r>
            <a:r>
              <a:rPr lang="en-US" altLang="zh-CN" i="1" baseline="-25000" dirty="0"/>
              <a:t> </a:t>
            </a:r>
            <a:r>
              <a:rPr lang="zh-CN" altLang="en-US" dirty="0"/>
              <a:t>构造</a:t>
            </a:r>
            <a:r>
              <a:rPr lang="el-GR" altLang="zh-CN" dirty="0">
                <a:cs typeface="Arial" panose="020B0604020202020204" pitchFamily="34" charset="0"/>
              </a:rPr>
              <a:t>Σ</a:t>
            </a:r>
            <a:r>
              <a:rPr lang="zh-CN" altLang="en-US" dirty="0"/>
              <a:t>上的正规表达式。如</a:t>
            </a:r>
            <a:endParaRPr lang="en-US" altLang="zh-CN" dirty="0"/>
          </a:p>
          <a:p>
            <a:pPr marL="0" indent="0" eaLnBrk="1" hangingPunct="1">
              <a:lnSpc>
                <a:spcPct val="90000"/>
              </a:lnSpc>
              <a:buNone/>
            </a:pPr>
            <a:r>
              <a:rPr lang="en-US" altLang="zh-CN" dirty="0"/>
              <a:t>  </a:t>
            </a:r>
            <a:r>
              <a:rPr lang="zh-CN" altLang="en-US" dirty="0"/>
              <a:t>果 </a:t>
            </a:r>
            <a:r>
              <a:rPr lang="en-US" altLang="zh-CN" i="1" dirty="0" err="1"/>
              <a:t>r</a:t>
            </a:r>
            <a:r>
              <a:rPr lang="en-US" altLang="zh-CN" i="1" baseline="-25000" dirty="0" err="1"/>
              <a:t>i</a:t>
            </a:r>
            <a:r>
              <a:rPr lang="en-US" altLang="zh-CN" i="1" dirty="0"/>
              <a:t> </a:t>
            </a:r>
            <a:r>
              <a:rPr lang="zh-CN" altLang="en-US" dirty="0"/>
              <a:t>用到了</a:t>
            </a:r>
            <a:r>
              <a:rPr lang="en-US" altLang="zh-CN" i="1" dirty="0" err="1"/>
              <a:t>d</a:t>
            </a:r>
            <a:r>
              <a:rPr lang="en-US" altLang="zh-CN" i="1" baseline="-25000" dirty="0" err="1"/>
              <a:t>j</a:t>
            </a:r>
            <a:r>
              <a:rPr lang="en-US" altLang="zh-CN" i="1" baseline="-25000" dirty="0"/>
              <a:t> </a:t>
            </a:r>
            <a:r>
              <a:rPr lang="zh-CN" altLang="en-US" dirty="0"/>
              <a:t>，并且 </a:t>
            </a:r>
            <a:r>
              <a:rPr lang="en-US" altLang="zh-CN" i="1" dirty="0"/>
              <a:t>j </a:t>
            </a:r>
            <a:r>
              <a:rPr lang="en-US" altLang="zh-CN" dirty="0"/>
              <a:t>≥ </a:t>
            </a:r>
            <a:r>
              <a:rPr lang="en-US" altLang="zh-CN" i="1" dirty="0" err="1"/>
              <a:t>i</a:t>
            </a:r>
            <a:r>
              <a:rPr lang="zh-CN" altLang="en-US" dirty="0"/>
              <a:t>，则 </a:t>
            </a:r>
            <a:r>
              <a:rPr lang="en-US" altLang="zh-CN" i="1" dirty="0" err="1"/>
              <a:t>r</a:t>
            </a:r>
            <a:r>
              <a:rPr lang="en-US" altLang="zh-CN" i="1" baseline="-25000" dirty="0" err="1"/>
              <a:t>i</a:t>
            </a:r>
            <a:r>
              <a:rPr lang="en-US" altLang="zh-CN" i="1" baseline="-25000" dirty="0"/>
              <a:t> </a:t>
            </a:r>
            <a:r>
              <a:rPr lang="zh-CN" altLang="en-US" dirty="0"/>
              <a:t>是递归定义的，而</a:t>
            </a:r>
            <a:endParaRPr lang="en-US" altLang="zh-CN" dirty="0"/>
          </a:p>
          <a:p>
            <a:pPr marL="0" indent="0" eaLnBrk="1" hangingPunct="1">
              <a:lnSpc>
                <a:spcPct val="90000"/>
              </a:lnSpc>
              <a:buNone/>
            </a:pPr>
            <a:r>
              <a:rPr lang="en-US" altLang="zh-CN" dirty="0"/>
              <a:t>  </a:t>
            </a:r>
            <a:r>
              <a:rPr lang="zh-CN" altLang="en-US" dirty="0"/>
              <a:t>且这个替换过程不会中止。</a:t>
            </a:r>
          </a:p>
          <a:p>
            <a:pPr eaLnBrk="1" hangingPunct="1">
              <a:lnSpc>
                <a:spcPct val="90000"/>
              </a:lnSpc>
            </a:pPr>
            <a:r>
              <a:rPr lang="zh-CN" altLang="en-US" dirty="0"/>
              <a:t>为了区别名字和符号，用黑体字表示正规定义中的</a:t>
            </a:r>
            <a:endParaRPr lang="en-US" altLang="zh-CN" dirty="0"/>
          </a:p>
          <a:p>
            <a:pPr marL="0" indent="0" eaLnBrk="1" hangingPunct="1">
              <a:lnSpc>
                <a:spcPct val="90000"/>
              </a:lnSpc>
              <a:buNone/>
            </a:pPr>
            <a:r>
              <a:rPr lang="en-US" altLang="zh-CN" dirty="0"/>
              <a:t>   </a:t>
            </a:r>
            <a:r>
              <a:rPr lang="zh-CN" altLang="en-US" dirty="0"/>
              <a:t>名字。</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dirty="0"/>
              <a:t>    </a:t>
            </a:r>
            <a:endParaRPr lang="en-US" altLang="zh-CN" dirty="0"/>
          </a:p>
          <a:p>
            <a:pPr>
              <a:lnSpc>
                <a:spcPct val="80000"/>
              </a:lnSpc>
            </a:pPr>
            <a:r>
              <a:rPr lang="en-US" altLang="zh-CN" dirty="0"/>
              <a:t>   Pascal</a:t>
            </a:r>
            <a:r>
              <a:rPr lang="zh-CN" altLang="en-US" dirty="0"/>
              <a:t>语言的标识符集合是以字母开头的字母数字串的集合，</a:t>
            </a:r>
            <a:endParaRPr lang="en-US" altLang="zh-CN" dirty="0"/>
          </a:p>
          <a:p>
            <a:pPr marL="0" indent="0">
              <a:lnSpc>
                <a:spcPct val="80000"/>
              </a:lnSpc>
              <a:buNone/>
            </a:pPr>
            <a:r>
              <a:rPr lang="en-US" altLang="zh-CN" dirty="0"/>
              <a:t>       </a:t>
            </a:r>
          </a:p>
          <a:p>
            <a:pPr marL="0" indent="0">
              <a:lnSpc>
                <a:spcPct val="80000"/>
              </a:lnSpc>
              <a:buNone/>
            </a:pPr>
            <a:r>
              <a:rPr lang="en-US" altLang="zh-CN" dirty="0"/>
              <a:t>       </a:t>
            </a:r>
            <a:r>
              <a:rPr lang="zh-CN" altLang="en-US" dirty="0"/>
              <a:t>则这个集合的正规定义是：</a:t>
            </a:r>
            <a:endParaRPr lang="en-US" altLang="zh-CN" dirty="0"/>
          </a:p>
          <a:p>
            <a:pPr marL="0" indent="0">
              <a:lnSpc>
                <a:spcPct val="80000"/>
              </a:lnSpc>
              <a:buNone/>
            </a:pPr>
            <a:endParaRPr lang="zh-CN" altLang="en-US" dirty="0"/>
          </a:p>
          <a:p>
            <a:pPr>
              <a:lnSpc>
                <a:spcPct val="80000"/>
              </a:lnSpc>
            </a:pPr>
            <a:endParaRPr lang="en-US" altLang="zh-CN" dirty="0"/>
          </a:p>
        </p:txBody>
      </p:sp>
      <p:sp>
        <p:nvSpPr>
          <p:cNvPr id="3" name="标题 2"/>
          <p:cNvSpPr>
            <a:spLocks noGrp="1"/>
          </p:cNvSpPr>
          <p:nvPr>
            <p:ph type="title"/>
          </p:nvPr>
        </p:nvSpPr>
        <p:spPr/>
        <p:txBody>
          <a:bodyPr/>
          <a:lstStyle/>
          <a:p>
            <a:r>
              <a:rPr lang="en-US" altLang="zh-CN" dirty="0"/>
              <a:t> </a:t>
            </a:r>
            <a:r>
              <a:rPr lang="zh-CN" altLang="en-US" dirty="0"/>
              <a:t>例</a:t>
            </a:r>
            <a:r>
              <a:rPr lang="en-US" altLang="zh-CN" dirty="0"/>
              <a:t>3.5 </a:t>
            </a:r>
            <a:endParaRPr lang="zh-CN" altLang="en-US" dirty="0"/>
          </a:p>
        </p:txBody>
      </p:sp>
      <p:pic>
        <p:nvPicPr>
          <p:cNvPr id="5" name="Picture 4">
            <a:extLst>
              <a:ext uri="{FF2B5EF4-FFF2-40B4-BE49-F238E27FC236}">
                <a16:creationId xmlns:a16="http://schemas.microsoft.com/office/drawing/2014/main" id="{FC4A7ED7-904F-49AE-80A1-75ED6779D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327" y="3282820"/>
            <a:ext cx="7559675" cy="188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1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dirty="0"/>
              <a:t>    </a:t>
            </a:r>
            <a:endParaRPr lang="en-US" altLang="zh-CN" dirty="0"/>
          </a:p>
          <a:p>
            <a:pPr>
              <a:lnSpc>
                <a:spcPct val="80000"/>
              </a:lnSpc>
            </a:pPr>
            <a:r>
              <a:rPr lang="en-US" altLang="zh-CN" dirty="0"/>
              <a:t>   Pascal</a:t>
            </a:r>
            <a:r>
              <a:rPr lang="zh-CN" altLang="en-US" dirty="0"/>
              <a:t>语言中的无符号数是形如</a:t>
            </a:r>
            <a:r>
              <a:rPr lang="en-US" altLang="zh-CN" dirty="0"/>
              <a:t>5280</a:t>
            </a:r>
            <a:r>
              <a:rPr lang="zh-CN" altLang="en-US" dirty="0"/>
              <a:t>、</a:t>
            </a:r>
            <a:r>
              <a:rPr lang="en-US" altLang="zh-CN" dirty="0"/>
              <a:t>39.37</a:t>
            </a:r>
            <a:r>
              <a:rPr lang="zh-CN" altLang="en-US" dirty="0"/>
              <a:t>、</a:t>
            </a:r>
            <a:r>
              <a:rPr lang="en-US" altLang="zh-CN" dirty="0"/>
              <a:t>6.336E4</a:t>
            </a:r>
            <a:r>
              <a:rPr lang="zh-CN" altLang="en-US" dirty="0"/>
              <a:t>或</a:t>
            </a:r>
            <a:r>
              <a:rPr lang="en-US" altLang="zh-CN" dirty="0"/>
              <a:t>1.894E-4</a:t>
            </a:r>
            <a:r>
              <a:rPr lang="zh-CN" altLang="en-US" dirty="0"/>
              <a:t>这样</a:t>
            </a:r>
            <a:endParaRPr lang="en-US" altLang="zh-CN" dirty="0"/>
          </a:p>
          <a:p>
            <a:pPr marL="0" indent="0">
              <a:lnSpc>
                <a:spcPct val="80000"/>
              </a:lnSpc>
              <a:buNone/>
            </a:pPr>
            <a:r>
              <a:rPr lang="en-US" altLang="zh-CN" dirty="0"/>
              <a:t>      </a:t>
            </a:r>
            <a:r>
              <a:rPr lang="zh-CN" altLang="en-US" dirty="0"/>
              <a:t>的符号串。下面的正规定义给出了这类符号串的精确说明：</a:t>
            </a:r>
          </a:p>
          <a:p>
            <a:pPr marL="0" indent="0">
              <a:lnSpc>
                <a:spcPct val="80000"/>
              </a:lnSpc>
              <a:buNone/>
            </a:pPr>
            <a:endParaRPr lang="en-US" altLang="zh-CN" dirty="0"/>
          </a:p>
          <a:p>
            <a:pPr marL="0" indent="0">
              <a:lnSpc>
                <a:spcPct val="80000"/>
              </a:lnSpc>
              <a:buNone/>
            </a:pPr>
            <a:endParaRPr lang="zh-CN" altLang="en-US" dirty="0"/>
          </a:p>
          <a:p>
            <a:pPr>
              <a:lnSpc>
                <a:spcPct val="80000"/>
              </a:lnSpc>
            </a:pPr>
            <a:endParaRPr lang="en-US" altLang="zh-CN" dirty="0"/>
          </a:p>
        </p:txBody>
      </p:sp>
      <p:sp>
        <p:nvSpPr>
          <p:cNvPr id="3" name="标题 2"/>
          <p:cNvSpPr>
            <a:spLocks noGrp="1"/>
          </p:cNvSpPr>
          <p:nvPr>
            <p:ph type="title"/>
          </p:nvPr>
        </p:nvSpPr>
        <p:spPr/>
        <p:txBody>
          <a:bodyPr/>
          <a:lstStyle/>
          <a:p>
            <a:r>
              <a:rPr lang="en-US" altLang="zh-CN" dirty="0"/>
              <a:t> </a:t>
            </a:r>
            <a:r>
              <a:rPr lang="zh-CN" altLang="en-US" dirty="0"/>
              <a:t>例</a:t>
            </a:r>
            <a:r>
              <a:rPr lang="en-US" altLang="zh-CN" dirty="0"/>
              <a:t>3.6 </a:t>
            </a:r>
            <a:endParaRPr lang="zh-CN" altLang="en-US" dirty="0"/>
          </a:p>
        </p:txBody>
      </p:sp>
      <p:pic>
        <p:nvPicPr>
          <p:cNvPr id="6" name="Picture 4">
            <a:extLst>
              <a:ext uri="{FF2B5EF4-FFF2-40B4-BE49-F238E27FC236}">
                <a16:creationId xmlns:a16="http://schemas.microsoft.com/office/drawing/2014/main" id="{83936FCF-BA42-4ADD-86B4-D64201DA2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3429000"/>
            <a:ext cx="7993062"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8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考虑下述文法片断：</a:t>
            </a:r>
          </a:p>
          <a:p>
            <a:pPr>
              <a:lnSpc>
                <a:spcPct val="90000"/>
              </a:lnSpc>
              <a:buNone/>
            </a:pPr>
            <a:r>
              <a:rPr lang="zh-CN" altLang="en-US" sz="2400" dirty="0"/>
              <a:t>	</a:t>
            </a:r>
            <a:r>
              <a:rPr lang="en-US" altLang="zh-CN" sz="2400" dirty="0" err="1"/>
              <a:t>stmt</a:t>
            </a:r>
            <a:r>
              <a:rPr lang="en-US" altLang="zh-CN" sz="2400" dirty="0"/>
              <a:t> -&gt; </a:t>
            </a:r>
            <a:r>
              <a:rPr lang="en-US" altLang="zh-CN" sz="2400" b="1" dirty="0"/>
              <a:t>if</a:t>
            </a:r>
            <a:r>
              <a:rPr lang="en-US" altLang="zh-CN" sz="2400" dirty="0"/>
              <a:t> expr </a:t>
            </a:r>
            <a:r>
              <a:rPr lang="en-US" altLang="zh-CN" sz="2400" b="1" dirty="0"/>
              <a:t>then</a:t>
            </a:r>
            <a:r>
              <a:rPr lang="en-US" altLang="zh-CN" sz="2400" dirty="0"/>
              <a:t> </a:t>
            </a:r>
            <a:r>
              <a:rPr lang="en-US" altLang="zh-CN" sz="2400" dirty="0" err="1"/>
              <a:t>stmt</a:t>
            </a:r>
            <a:r>
              <a:rPr lang="en-US" altLang="zh-CN" sz="2400" dirty="0"/>
              <a:t>  | </a:t>
            </a:r>
            <a:r>
              <a:rPr lang="en-US" altLang="zh-CN" sz="2400" b="1" dirty="0"/>
              <a:t>if</a:t>
            </a:r>
            <a:r>
              <a:rPr lang="en-US" altLang="zh-CN" sz="2400" dirty="0"/>
              <a:t> expr </a:t>
            </a:r>
            <a:r>
              <a:rPr lang="en-US" altLang="zh-CN" sz="2400" b="1" dirty="0"/>
              <a:t>then</a:t>
            </a:r>
            <a:r>
              <a:rPr lang="en-US" altLang="zh-CN" sz="2400" dirty="0"/>
              <a:t> </a:t>
            </a:r>
            <a:r>
              <a:rPr lang="en-US" altLang="zh-CN" sz="2400" dirty="0" err="1"/>
              <a:t>stmt</a:t>
            </a:r>
            <a:r>
              <a:rPr lang="en-US" altLang="zh-CN" sz="2400" dirty="0"/>
              <a:t> </a:t>
            </a:r>
            <a:r>
              <a:rPr lang="en-US" altLang="zh-CN" sz="2400" b="1" dirty="0"/>
              <a:t>else</a:t>
            </a:r>
            <a:r>
              <a:rPr lang="en-US" altLang="zh-CN" sz="2400" dirty="0"/>
              <a:t> </a:t>
            </a:r>
            <a:r>
              <a:rPr lang="en-US" altLang="zh-CN" sz="2400" dirty="0" err="1"/>
              <a:t>stmt</a:t>
            </a:r>
            <a:r>
              <a:rPr lang="en-US" altLang="zh-CN" sz="2400" dirty="0"/>
              <a:t> | </a:t>
            </a:r>
            <a:r>
              <a:rPr lang="ru-RU" altLang="zh-CN" sz="2400" dirty="0">
                <a:cs typeface="Arial" panose="020B0604020202020204" pitchFamily="34" charset="0"/>
              </a:rPr>
              <a:t>Є</a:t>
            </a:r>
            <a:endParaRPr lang="en-US" altLang="zh-CN" sz="2400" dirty="0">
              <a:cs typeface="Arial" panose="020B0604020202020204" pitchFamily="34" charset="0"/>
            </a:endParaRPr>
          </a:p>
          <a:p>
            <a:pPr>
              <a:lnSpc>
                <a:spcPct val="90000"/>
              </a:lnSpc>
              <a:buNone/>
            </a:pPr>
            <a:r>
              <a:rPr lang="en-US" altLang="zh-CN" sz="2400" dirty="0">
                <a:cs typeface="Arial" panose="020B0604020202020204" pitchFamily="34" charset="0"/>
              </a:rPr>
              <a:t>	expr -&gt; term </a:t>
            </a:r>
            <a:r>
              <a:rPr lang="en-US" altLang="zh-CN" sz="2400" b="1" dirty="0" err="1">
                <a:cs typeface="Arial" panose="020B0604020202020204" pitchFamily="34" charset="0"/>
              </a:rPr>
              <a:t>relop</a:t>
            </a:r>
            <a:r>
              <a:rPr lang="en-US" altLang="zh-CN" sz="2400" dirty="0">
                <a:cs typeface="Arial" panose="020B0604020202020204" pitchFamily="34" charset="0"/>
              </a:rPr>
              <a:t> term  | term</a:t>
            </a:r>
          </a:p>
          <a:p>
            <a:pPr>
              <a:lnSpc>
                <a:spcPct val="90000"/>
              </a:lnSpc>
              <a:buNone/>
            </a:pPr>
            <a:r>
              <a:rPr lang="en-US" altLang="zh-CN" sz="2400" dirty="0">
                <a:cs typeface="Arial" panose="020B0604020202020204" pitchFamily="34" charset="0"/>
              </a:rPr>
              <a:t>	term -&gt; </a:t>
            </a:r>
            <a:r>
              <a:rPr lang="en-US" altLang="zh-CN" sz="2400" b="1" dirty="0">
                <a:cs typeface="Arial" panose="020B0604020202020204" pitchFamily="34" charset="0"/>
              </a:rPr>
              <a:t>id</a:t>
            </a:r>
            <a:r>
              <a:rPr lang="en-US" altLang="zh-CN" sz="2400" dirty="0">
                <a:cs typeface="Arial" panose="020B0604020202020204" pitchFamily="34" charset="0"/>
              </a:rPr>
              <a:t>  | </a:t>
            </a:r>
            <a:r>
              <a:rPr lang="en-US" altLang="zh-CN" sz="2400" b="1" dirty="0">
                <a:cs typeface="Arial" panose="020B0604020202020204" pitchFamily="34" charset="0"/>
              </a:rPr>
              <a:t>num</a:t>
            </a:r>
          </a:p>
          <a:p>
            <a:pPr>
              <a:lnSpc>
                <a:spcPct val="90000"/>
              </a:lnSpc>
              <a:buNone/>
            </a:pPr>
            <a:r>
              <a:rPr lang="en-US" altLang="zh-CN" sz="2400" dirty="0"/>
              <a:t>     </a:t>
            </a:r>
            <a:r>
              <a:rPr lang="zh-CN" altLang="ru-RU" sz="2400" dirty="0"/>
              <a:t>其中</a:t>
            </a:r>
            <a:r>
              <a:rPr lang="zh-CN" altLang="en-US" sz="2400" dirty="0"/>
              <a:t>：</a:t>
            </a:r>
            <a:r>
              <a:rPr lang="zh-CN" altLang="ru-RU" sz="2400" dirty="0"/>
              <a:t>终结符</a:t>
            </a:r>
            <a:r>
              <a:rPr lang="ru-RU" altLang="zh-CN" sz="2400" b="1" dirty="0"/>
              <a:t>if</a:t>
            </a:r>
            <a:r>
              <a:rPr lang="zh-CN" altLang="ru-RU" sz="2400" dirty="0"/>
              <a:t>、</a:t>
            </a:r>
            <a:r>
              <a:rPr lang="ru-RU" altLang="zh-CN" sz="2400" b="1" dirty="0"/>
              <a:t>then</a:t>
            </a:r>
            <a:r>
              <a:rPr lang="zh-CN" altLang="ru-RU" sz="2400" dirty="0"/>
              <a:t>、</a:t>
            </a:r>
            <a:r>
              <a:rPr lang="ru-RU" altLang="zh-CN" sz="2400" b="1" dirty="0"/>
              <a:t>else</a:t>
            </a:r>
            <a:r>
              <a:rPr lang="zh-CN" altLang="ru-RU" sz="2400" dirty="0"/>
              <a:t>、</a:t>
            </a:r>
            <a:r>
              <a:rPr lang="ru-RU" altLang="zh-CN" sz="2400" b="1" dirty="0"/>
              <a:t>relop</a:t>
            </a:r>
            <a:r>
              <a:rPr lang="zh-CN" altLang="ru-RU" sz="2400" dirty="0"/>
              <a:t>、</a:t>
            </a:r>
            <a:r>
              <a:rPr lang="ru-RU" altLang="zh-CN" sz="2400" b="1" dirty="0"/>
              <a:t>id</a:t>
            </a:r>
            <a:r>
              <a:rPr lang="zh-CN" altLang="ru-RU" sz="2400" dirty="0"/>
              <a:t>和</a:t>
            </a:r>
            <a:r>
              <a:rPr lang="ru-RU" altLang="zh-CN" sz="2400" b="1" dirty="0"/>
              <a:t>num</a:t>
            </a:r>
            <a:r>
              <a:rPr lang="zh-CN" altLang="ru-RU" sz="2400" dirty="0"/>
              <a:t>产生由以下</a:t>
            </a:r>
            <a:endParaRPr lang="en-US" altLang="zh-CN" sz="2400" dirty="0"/>
          </a:p>
          <a:p>
            <a:pPr>
              <a:lnSpc>
                <a:spcPct val="90000"/>
              </a:lnSpc>
              <a:buNone/>
            </a:pPr>
            <a:r>
              <a:rPr lang="zh-CN" altLang="ru-RU" sz="2400" dirty="0"/>
              <a:t>正规定义给出的串的集合：</a:t>
            </a:r>
            <a:endParaRPr lang="ru-RU" altLang="zh-CN" sz="2400" b="1" dirty="0">
              <a:cs typeface="Arial" panose="020B0604020202020204" pitchFamily="34" charset="0"/>
            </a:endParaRPr>
          </a:p>
          <a:p>
            <a:pPr marL="0" indent="0">
              <a:lnSpc>
                <a:spcPct val="80000"/>
              </a:lnSpc>
              <a:buNone/>
            </a:pPr>
            <a:endParaRPr lang="zh-CN" altLang="en-US" sz="2800" dirty="0"/>
          </a:p>
          <a:p>
            <a:pPr marL="0" indent="0">
              <a:lnSpc>
                <a:spcPct val="80000"/>
              </a:lnSpc>
              <a:buNone/>
            </a:pPr>
            <a:endParaRPr lang="en-US" altLang="zh-CN" dirty="0"/>
          </a:p>
        </p:txBody>
      </p:sp>
      <p:sp>
        <p:nvSpPr>
          <p:cNvPr id="3" name="标题 2"/>
          <p:cNvSpPr>
            <a:spLocks noGrp="1"/>
          </p:cNvSpPr>
          <p:nvPr>
            <p:ph type="title"/>
          </p:nvPr>
        </p:nvSpPr>
        <p:spPr/>
        <p:txBody>
          <a:bodyPr/>
          <a:lstStyle/>
          <a:p>
            <a:r>
              <a:rPr lang="en-US" altLang="zh-CN" dirty="0"/>
              <a:t>3.3 </a:t>
            </a:r>
            <a:r>
              <a:rPr lang="zh-CN" altLang="en-US" dirty="0"/>
              <a:t>词法单元的识别</a:t>
            </a:r>
          </a:p>
        </p:txBody>
      </p:sp>
      <p:pic>
        <p:nvPicPr>
          <p:cNvPr id="5" name="Picture 4">
            <a:extLst>
              <a:ext uri="{FF2B5EF4-FFF2-40B4-BE49-F238E27FC236}">
                <a16:creationId xmlns:a16="http://schemas.microsoft.com/office/drawing/2014/main" id="{823681F7-B375-4A6C-95C4-FE9991BC2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212" y="4495597"/>
            <a:ext cx="5327650"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0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6" y="1540823"/>
            <a:ext cx="8372162" cy="4921498"/>
          </a:xfrm>
        </p:spPr>
        <p:txBody>
          <a:bodyPr>
            <a:normAutofit fontScale="92500" lnSpcReduction="10000"/>
          </a:bodyPr>
          <a:lstStyle/>
          <a:p>
            <a:pPr>
              <a:lnSpc>
                <a:spcPct val="90000"/>
              </a:lnSpc>
            </a:pPr>
            <a:r>
              <a:rPr lang="zh-CN" altLang="en-US" sz="2400" dirty="0"/>
              <a:t>其中，</a:t>
            </a:r>
            <a:r>
              <a:rPr lang="en-US" altLang="zh-CN" sz="2400" b="1" dirty="0"/>
              <a:t>letter</a:t>
            </a:r>
            <a:r>
              <a:rPr lang="zh-CN" altLang="en-US" sz="2400" dirty="0"/>
              <a:t>和</a:t>
            </a:r>
            <a:r>
              <a:rPr lang="en-US" altLang="zh-CN" sz="2400" b="1" dirty="0"/>
              <a:t>digit</a:t>
            </a:r>
            <a:r>
              <a:rPr lang="zh-CN" altLang="en-US" sz="2400" dirty="0"/>
              <a:t>的定义与前面相同。</a:t>
            </a:r>
          </a:p>
          <a:p>
            <a:pPr>
              <a:lnSpc>
                <a:spcPct val="90000"/>
              </a:lnSpc>
            </a:pPr>
            <a:r>
              <a:rPr lang="zh-CN" altLang="en-US" sz="2400" dirty="0"/>
              <a:t>对这个给定的语言，词法分析器将识别关键字</a:t>
            </a:r>
            <a:r>
              <a:rPr lang="en-US" altLang="zh-CN" sz="2400" dirty="0"/>
              <a:t>if</a:t>
            </a:r>
            <a:r>
              <a:rPr lang="zh-CN" altLang="en-US" sz="2400" dirty="0"/>
              <a:t>、</a:t>
            </a:r>
            <a:r>
              <a:rPr lang="en-US" altLang="zh-CN" sz="2400" dirty="0"/>
              <a:t>then</a:t>
            </a:r>
            <a:r>
              <a:rPr lang="zh-CN" altLang="en-US" sz="2400" dirty="0"/>
              <a:t>、</a:t>
            </a:r>
            <a:r>
              <a:rPr lang="en-US" altLang="zh-CN" sz="2400" dirty="0"/>
              <a:t>else</a:t>
            </a:r>
          </a:p>
          <a:p>
            <a:pPr marL="0" indent="0">
              <a:lnSpc>
                <a:spcPct val="90000"/>
              </a:lnSpc>
              <a:buNone/>
            </a:pPr>
            <a:r>
              <a:rPr lang="en-US" altLang="zh-CN" sz="2400" dirty="0"/>
              <a:t>  </a:t>
            </a:r>
            <a:r>
              <a:rPr lang="zh-CN" altLang="en-US" sz="2400" dirty="0"/>
              <a:t>和由</a:t>
            </a:r>
            <a:r>
              <a:rPr lang="en-US" altLang="zh-CN" sz="2400" b="1" dirty="0" err="1"/>
              <a:t>relop</a:t>
            </a:r>
            <a:r>
              <a:rPr lang="zh-CN" altLang="en-US" sz="2400" dirty="0"/>
              <a:t>（关系操作符）、</a:t>
            </a:r>
            <a:r>
              <a:rPr lang="en-US" altLang="zh-CN" sz="2400" b="1" dirty="0"/>
              <a:t>id</a:t>
            </a:r>
            <a:r>
              <a:rPr lang="zh-CN" altLang="en-US" sz="2400" dirty="0"/>
              <a:t>（标识符）和</a:t>
            </a:r>
            <a:r>
              <a:rPr lang="en-US" altLang="zh-CN" sz="2400" b="1" dirty="0"/>
              <a:t>num</a:t>
            </a:r>
            <a:r>
              <a:rPr lang="zh-CN" altLang="en-US" sz="2400" dirty="0"/>
              <a:t>（数）表示</a:t>
            </a:r>
            <a:endParaRPr lang="en-US" altLang="zh-CN" sz="2400" dirty="0"/>
          </a:p>
          <a:p>
            <a:pPr marL="0" indent="0">
              <a:lnSpc>
                <a:spcPct val="90000"/>
              </a:lnSpc>
              <a:buNone/>
            </a:pPr>
            <a:r>
              <a:rPr lang="en-US" altLang="zh-CN" sz="2400" dirty="0"/>
              <a:t>  </a:t>
            </a:r>
            <a:r>
              <a:rPr lang="zh-CN" altLang="en-US" sz="2400" dirty="0"/>
              <a:t>的词素。为简单起见，我们假定关键字是保留的，也就是说，</a:t>
            </a:r>
            <a:endParaRPr lang="en-US" altLang="zh-CN" sz="2400" dirty="0"/>
          </a:p>
          <a:p>
            <a:pPr marL="0" indent="0">
              <a:lnSpc>
                <a:spcPct val="90000"/>
              </a:lnSpc>
              <a:buNone/>
            </a:pPr>
            <a:r>
              <a:rPr lang="zh-CN" altLang="en-US" sz="2400" dirty="0"/>
              <a:t>  它们不能作为标识符使用。类似于例</a:t>
            </a:r>
            <a:r>
              <a:rPr lang="en-US" altLang="zh-CN" sz="2400" dirty="0"/>
              <a:t>3.5</a:t>
            </a:r>
            <a:r>
              <a:rPr lang="zh-CN" altLang="en-US" sz="2400" dirty="0"/>
              <a:t>，这里的</a:t>
            </a:r>
            <a:r>
              <a:rPr lang="en-US" altLang="zh-CN" sz="2400" b="1" dirty="0"/>
              <a:t>num</a:t>
            </a:r>
            <a:r>
              <a:rPr lang="zh-CN" altLang="en-US" sz="2400" dirty="0"/>
              <a:t>表示</a:t>
            </a:r>
            <a:endParaRPr lang="en-US" altLang="zh-CN" sz="2400" dirty="0"/>
          </a:p>
          <a:p>
            <a:pPr marL="0" indent="0">
              <a:lnSpc>
                <a:spcPct val="90000"/>
              </a:lnSpc>
              <a:buNone/>
            </a:pPr>
            <a:r>
              <a:rPr lang="en-US" altLang="zh-CN" sz="2400" dirty="0"/>
              <a:t>   Pascal</a:t>
            </a:r>
            <a:r>
              <a:rPr lang="zh-CN" altLang="en-US" sz="2400" dirty="0"/>
              <a:t>中的无符号整数和实数。</a:t>
            </a:r>
          </a:p>
          <a:p>
            <a:pPr>
              <a:lnSpc>
                <a:spcPct val="90000"/>
              </a:lnSpc>
            </a:pPr>
            <a:r>
              <a:rPr lang="zh-CN" altLang="en-US" sz="2400" dirty="0"/>
              <a:t>此外，我们还假定词素由空白符分隔。空白符是空格、制表</a:t>
            </a:r>
            <a:endParaRPr lang="en-US" altLang="zh-CN" sz="2400" dirty="0"/>
          </a:p>
          <a:p>
            <a:pPr marL="0" indent="0">
              <a:lnSpc>
                <a:spcPct val="90000"/>
              </a:lnSpc>
              <a:buNone/>
            </a:pPr>
            <a:r>
              <a:rPr lang="en-US" altLang="zh-CN" sz="2400" dirty="0"/>
              <a:t>   </a:t>
            </a:r>
            <a:r>
              <a:rPr lang="zh-CN" altLang="en-US" sz="2400" dirty="0"/>
              <a:t>符、换行符组成的非空序列。词法分析器还要完成去掉空白</a:t>
            </a:r>
            <a:endParaRPr lang="en-US" altLang="zh-CN" sz="2400" dirty="0"/>
          </a:p>
          <a:p>
            <a:pPr marL="0" indent="0">
              <a:lnSpc>
                <a:spcPct val="90000"/>
              </a:lnSpc>
              <a:buNone/>
            </a:pPr>
            <a:r>
              <a:rPr lang="en-US" altLang="zh-CN" sz="2400" dirty="0"/>
              <a:t>   </a:t>
            </a:r>
            <a:r>
              <a:rPr lang="zh-CN" altLang="en-US" sz="2400" dirty="0"/>
              <a:t>符的任务。这个任务通过把输入串与如下的</a:t>
            </a:r>
            <a:r>
              <a:rPr lang="en-US" altLang="zh-CN" sz="2400" b="1" dirty="0" err="1"/>
              <a:t>ws</a:t>
            </a:r>
            <a:r>
              <a:rPr lang="en-US" altLang="zh-CN" sz="2400" b="1" dirty="0"/>
              <a:t> </a:t>
            </a:r>
            <a:r>
              <a:rPr lang="zh-CN" altLang="en-US" sz="2400" dirty="0"/>
              <a:t>正规定义相</a:t>
            </a:r>
            <a:endParaRPr lang="en-US" altLang="zh-CN" sz="2400" dirty="0"/>
          </a:p>
          <a:p>
            <a:pPr marL="0" indent="0">
              <a:lnSpc>
                <a:spcPct val="90000"/>
              </a:lnSpc>
              <a:buNone/>
            </a:pPr>
            <a:r>
              <a:rPr lang="zh-CN" altLang="en-US" sz="2400" dirty="0"/>
              <a:t>   比较来完成：</a:t>
            </a:r>
            <a:endParaRPr lang="en-US" altLang="zh-CN" sz="2400" dirty="0"/>
          </a:p>
          <a:p>
            <a:pPr>
              <a:lnSpc>
                <a:spcPct val="90000"/>
              </a:lnSpc>
              <a:buNone/>
            </a:pPr>
            <a:r>
              <a:rPr lang="en-US" altLang="zh-CN" sz="2400" dirty="0"/>
              <a:t>         	      </a:t>
            </a:r>
            <a:r>
              <a:rPr lang="en-US" altLang="zh-CN" sz="2400" dirty="0" err="1"/>
              <a:t>ws</a:t>
            </a:r>
            <a:r>
              <a:rPr lang="en-US" altLang="zh-CN" sz="2400" dirty="0"/>
              <a:t> -&gt; </a:t>
            </a:r>
            <a:r>
              <a:rPr lang="en-US" altLang="zh-CN" sz="2400" dirty="0" err="1"/>
              <a:t>delim</a:t>
            </a:r>
            <a:endParaRPr lang="en-US" altLang="zh-CN" sz="2400" dirty="0"/>
          </a:p>
          <a:p>
            <a:pPr>
              <a:lnSpc>
                <a:spcPct val="90000"/>
              </a:lnSpc>
              <a:buNone/>
            </a:pPr>
            <a:r>
              <a:rPr lang="en-US" altLang="zh-CN" sz="2400" dirty="0"/>
              <a:t>                  </a:t>
            </a:r>
            <a:r>
              <a:rPr lang="en-US" altLang="zh-CN" sz="2400" dirty="0" err="1"/>
              <a:t>delim</a:t>
            </a:r>
            <a:r>
              <a:rPr lang="en-US" altLang="zh-CN" sz="2400" dirty="0"/>
              <a:t> -&gt; blank | tab | newline</a:t>
            </a:r>
          </a:p>
          <a:p>
            <a:pPr>
              <a:lnSpc>
                <a:spcPct val="90000"/>
              </a:lnSpc>
            </a:pPr>
            <a:endParaRPr lang="zh-CN" altLang="en-US" sz="2400" dirty="0"/>
          </a:p>
          <a:p>
            <a:pPr marL="0" indent="0">
              <a:lnSpc>
                <a:spcPct val="80000"/>
              </a:lnSpc>
              <a:buNone/>
            </a:pPr>
            <a:endParaRPr lang="en-US" altLang="zh-CN" dirty="0"/>
          </a:p>
        </p:txBody>
      </p:sp>
      <p:sp>
        <p:nvSpPr>
          <p:cNvPr id="3" name="标题 2"/>
          <p:cNvSpPr>
            <a:spLocks noGrp="1"/>
          </p:cNvSpPr>
          <p:nvPr>
            <p:ph type="title"/>
          </p:nvPr>
        </p:nvSpPr>
        <p:spPr>
          <a:xfrm>
            <a:off x="494025" y="693622"/>
            <a:ext cx="8372163" cy="574183"/>
          </a:xfrm>
        </p:spPr>
        <p:txBody>
          <a:bodyPr/>
          <a:lstStyle/>
          <a:p>
            <a:endParaRPr lang="zh-CN" altLang="en-US" dirty="0"/>
          </a:p>
        </p:txBody>
      </p:sp>
    </p:spTree>
    <p:extLst>
      <p:ext uri="{BB962C8B-B14F-4D97-AF65-F5344CB8AC3E}">
        <p14:creationId xmlns:p14="http://schemas.microsoft.com/office/powerpoint/2010/main" val="377420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150000"/>
              </a:lnSpc>
            </a:pPr>
            <a:r>
              <a:rPr lang="zh-CN" altLang="en-US" dirty="0"/>
              <a:t>如果发现了与</a:t>
            </a:r>
            <a:r>
              <a:rPr lang="en-US" altLang="zh-CN" b="1" dirty="0" err="1"/>
              <a:t>ws</a:t>
            </a:r>
            <a:r>
              <a:rPr lang="zh-CN" altLang="en-US" dirty="0"/>
              <a:t>匹配的字符串，则词法分</a:t>
            </a:r>
            <a:endParaRPr lang="en-US" altLang="zh-CN" dirty="0"/>
          </a:p>
          <a:p>
            <a:pPr marL="0" indent="0">
              <a:lnSpc>
                <a:spcPct val="150000"/>
              </a:lnSpc>
              <a:buNone/>
            </a:pPr>
            <a:r>
              <a:rPr lang="zh-CN" altLang="en-US" dirty="0"/>
              <a:t>析器不返回记号给语法分析器，继续识别空</a:t>
            </a:r>
            <a:endParaRPr lang="en-US" altLang="zh-CN" dirty="0"/>
          </a:p>
          <a:p>
            <a:pPr marL="0" indent="0">
              <a:lnSpc>
                <a:spcPct val="150000"/>
              </a:lnSpc>
              <a:buNone/>
            </a:pPr>
            <a:r>
              <a:rPr lang="zh-CN" altLang="en-US" dirty="0"/>
              <a:t>白符后面的记号，然后把它返回给语法分析器。</a:t>
            </a:r>
          </a:p>
          <a:p>
            <a:pPr>
              <a:lnSpc>
                <a:spcPct val="150000"/>
              </a:lnSpc>
            </a:pPr>
            <a:r>
              <a:rPr lang="zh-CN" altLang="en-US" dirty="0"/>
              <a:t>我们的目标是构造一个词法分析器，这个词</a:t>
            </a:r>
            <a:endParaRPr lang="en-US" altLang="zh-CN" dirty="0"/>
          </a:p>
          <a:p>
            <a:pPr marL="0" indent="0">
              <a:lnSpc>
                <a:spcPct val="150000"/>
              </a:lnSpc>
              <a:buNone/>
            </a:pPr>
            <a:r>
              <a:rPr lang="zh-CN" altLang="en-US" dirty="0"/>
              <a:t>法分析器能利用图</a:t>
            </a:r>
            <a:r>
              <a:rPr lang="en-US" altLang="zh-CN" dirty="0"/>
              <a:t>3-10</a:t>
            </a:r>
            <a:r>
              <a:rPr lang="zh-CN" altLang="en-US" dirty="0"/>
              <a:t>给出的映射表在输入缓</a:t>
            </a:r>
            <a:endParaRPr lang="en-US" altLang="zh-CN" dirty="0"/>
          </a:p>
          <a:p>
            <a:pPr marL="0" indent="0">
              <a:lnSpc>
                <a:spcPct val="150000"/>
              </a:lnSpc>
              <a:buNone/>
            </a:pPr>
            <a:r>
              <a:rPr lang="zh-CN" altLang="en-US" dirty="0"/>
              <a:t>冲区中识别出下一个记号的词素，产生该词素</a:t>
            </a:r>
            <a:endParaRPr lang="en-US" altLang="zh-CN" dirty="0"/>
          </a:p>
          <a:p>
            <a:pPr marL="0" indent="0">
              <a:lnSpc>
                <a:spcPct val="150000"/>
              </a:lnSpc>
              <a:buNone/>
            </a:pPr>
            <a:r>
              <a:rPr lang="zh-CN" altLang="en-US" dirty="0"/>
              <a:t>相应的记号和属性值的二元组。关系操作符的</a:t>
            </a:r>
            <a:endParaRPr lang="en-US" altLang="zh-CN" dirty="0"/>
          </a:p>
          <a:p>
            <a:pPr marL="0" indent="0">
              <a:lnSpc>
                <a:spcPct val="150000"/>
              </a:lnSpc>
              <a:buNone/>
            </a:pPr>
            <a:r>
              <a:rPr lang="zh-CN" altLang="en-US" dirty="0"/>
              <a:t>属性值由符号常量</a:t>
            </a:r>
            <a:r>
              <a:rPr lang="en-US" altLang="zh-CN" dirty="0"/>
              <a:t>LT</a:t>
            </a:r>
            <a:r>
              <a:rPr lang="zh-CN" altLang="en-US" dirty="0"/>
              <a:t>、</a:t>
            </a:r>
            <a:r>
              <a:rPr lang="en-US" altLang="zh-CN" dirty="0"/>
              <a:t>LE</a:t>
            </a:r>
            <a:r>
              <a:rPr lang="zh-CN" altLang="en-US" dirty="0"/>
              <a:t>、</a:t>
            </a:r>
            <a:r>
              <a:rPr lang="en-US" altLang="zh-CN" dirty="0"/>
              <a:t>EQ</a:t>
            </a:r>
            <a:r>
              <a:rPr lang="zh-CN" altLang="en-US" dirty="0"/>
              <a:t>、</a:t>
            </a:r>
            <a:r>
              <a:rPr lang="en-US" altLang="zh-CN" dirty="0"/>
              <a:t>NE</a:t>
            </a:r>
            <a:r>
              <a:rPr lang="zh-CN" altLang="en-US" dirty="0"/>
              <a:t>、</a:t>
            </a:r>
            <a:r>
              <a:rPr lang="en-US" altLang="zh-CN" dirty="0"/>
              <a:t>GT</a:t>
            </a:r>
            <a:r>
              <a:rPr lang="zh-CN" altLang="en-US" dirty="0"/>
              <a:t>和</a:t>
            </a:r>
            <a:r>
              <a:rPr lang="en-US" altLang="zh-CN" dirty="0"/>
              <a:t>GE</a:t>
            </a:r>
            <a:r>
              <a:rPr lang="zh-CN" altLang="en-US" dirty="0"/>
              <a:t>给出。</a:t>
            </a:r>
            <a:endParaRPr lang="zh-CN" altLang="en-US" sz="1400"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3.3 </a:t>
            </a:r>
            <a:r>
              <a:rPr lang="zh-CN" altLang="en-US" dirty="0"/>
              <a:t>词法单元的识别</a:t>
            </a:r>
          </a:p>
        </p:txBody>
      </p:sp>
      <p:pic>
        <p:nvPicPr>
          <p:cNvPr id="6" name="Picture 4">
            <a:extLst>
              <a:ext uri="{FF2B5EF4-FFF2-40B4-BE49-F238E27FC236}">
                <a16:creationId xmlns:a16="http://schemas.microsoft.com/office/drawing/2014/main" id="{C5C4CF4B-3B69-4F59-81AD-CBEC07382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043" y="1713158"/>
            <a:ext cx="3294583"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01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3.3.1 </a:t>
            </a:r>
            <a:r>
              <a:rPr lang="zh-CN" altLang="en-US" dirty="0"/>
              <a:t>状态转换图</a:t>
            </a:r>
          </a:p>
        </p:txBody>
      </p:sp>
      <p:sp>
        <p:nvSpPr>
          <p:cNvPr id="2" name="内容占位符 1">
            <a:extLst>
              <a:ext uri="{FF2B5EF4-FFF2-40B4-BE49-F238E27FC236}">
                <a16:creationId xmlns:a16="http://schemas.microsoft.com/office/drawing/2014/main" id="{A0E03AA6-EAD5-42C5-8F20-57C1DB63C3C6}"/>
              </a:ext>
            </a:extLst>
          </p:cNvPr>
          <p:cNvSpPr>
            <a:spLocks noGrp="1"/>
          </p:cNvSpPr>
          <p:nvPr>
            <p:ph sz="quarter" idx="10"/>
          </p:nvPr>
        </p:nvSpPr>
        <p:spPr/>
        <p:txBody>
          <a:bodyPr>
            <a:normAutofit/>
          </a:bodyPr>
          <a:lstStyle/>
          <a:p>
            <a:r>
              <a:rPr lang="zh-CN" altLang="en-US" dirty="0"/>
              <a:t>状态转换图：是模式转换成特定意义的流图，这种流图可以手工构造，也可以自动构造。</a:t>
            </a:r>
            <a:endParaRPr lang="en-US" altLang="zh-CN" dirty="0"/>
          </a:p>
          <a:p>
            <a:r>
              <a:rPr lang="zh-CN" altLang="en-US" dirty="0"/>
              <a:t>状态转换图的结点用圆圈表示，叫做状态。状态间由箭头连接，称为边。由状态</a:t>
            </a:r>
            <a:r>
              <a:rPr lang="en-US" altLang="zh-CN" i="1" dirty="0"/>
              <a:t>s</a:t>
            </a:r>
            <a:r>
              <a:rPr lang="zh-CN" altLang="en-US" dirty="0"/>
              <a:t>到状态</a:t>
            </a:r>
            <a:r>
              <a:rPr lang="en-US" altLang="zh-CN" i="1" dirty="0"/>
              <a:t>r</a:t>
            </a:r>
            <a:r>
              <a:rPr lang="zh-CN" altLang="en-US" dirty="0"/>
              <a:t>的边上标记的字符表示使状态</a:t>
            </a:r>
            <a:r>
              <a:rPr lang="en-US" altLang="zh-CN" i="1" dirty="0"/>
              <a:t>s</a:t>
            </a:r>
            <a:r>
              <a:rPr lang="zh-CN" altLang="en-US" dirty="0"/>
              <a:t>转换到状态</a:t>
            </a:r>
            <a:r>
              <a:rPr lang="en-US" altLang="zh-CN" i="1" dirty="0"/>
              <a:t>r</a:t>
            </a:r>
            <a:r>
              <a:rPr lang="zh-CN" altLang="en-US" dirty="0"/>
              <a:t>的输入字符。标记</a:t>
            </a:r>
            <a:r>
              <a:rPr lang="en-US" altLang="zh-CN" b="1" dirty="0"/>
              <a:t>other</a:t>
            </a:r>
            <a:r>
              <a:rPr lang="zh-CN" altLang="en-US" dirty="0"/>
              <a:t>表示任意一个未被离开状态</a:t>
            </a:r>
            <a:r>
              <a:rPr lang="en-US" altLang="zh-CN" i="1" dirty="0"/>
              <a:t>s</a:t>
            </a:r>
            <a:r>
              <a:rPr lang="zh-CN" altLang="en-US" dirty="0"/>
              <a:t>的边所标定字符。本节假定状态转换图是确定的，即没有一个符号可以同时与离开一个状态的两条以上的边的标记匹配。如图</a:t>
            </a:r>
            <a:r>
              <a:rPr lang="en-US" altLang="zh-CN" dirty="0"/>
              <a:t>3-11</a:t>
            </a:r>
            <a:r>
              <a:rPr lang="zh-CN" altLang="en-US" dirty="0"/>
              <a:t>所示：</a:t>
            </a:r>
          </a:p>
          <a:p>
            <a:pPr marL="0" indent="0">
              <a:buNone/>
            </a:pPr>
            <a:endParaRPr lang="zh-CN" altLang="en-US" dirty="0"/>
          </a:p>
        </p:txBody>
      </p:sp>
      <p:pic>
        <p:nvPicPr>
          <p:cNvPr id="4" name="Picture 4">
            <a:extLst>
              <a:ext uri="{FF2B5EF4-FFF2-40B4-BE49-F238E27FC236}">
                <a16:creationId xmlns:a16="http://schemas.microsoft.com/office/drawing/2014/main" id="{0C769FF4-1CD1-4BE7-8422-59ED62D28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4508500"/>
            <a:ext cx="4897437"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28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lnSpc>
                <a:spcPct val="150000"/>
              </a:lnSpc>
              <a:buNone/>
            </a:pPr>
            <a:r>
              <a:rPr lang="zh-CN" altLang="en-US" b="1" dirty="0"/>
              <a:t>        </a:t>
            </a:r>
            <a:r>
              <a:rPr lang="zh-CN" altLang="en-US" sz="2400" b="1" dirty="0"/>
              <a:t>词法分析器从输入串中识别单词，编译程序对源程序的分析由此开始。单词构词规则可由状态转换图表示，获得状态转换图，便可产生高效的词法分析器。</a:t>
            </a:r>
            <a:endParaRPr lang="en-US" altLang="zh-CN" sz="2400" b="1" dirty="0"/>
          </a:p>
          <a:p>
            <a:pPr marL="0" indent="0">
              <a:lnSpc>
                <a:spcPct val="150000"/>
              </a:lnSpc>
              <a:buNone/>
            </a:pPr>
            <a:r>
              <a:rPr lang="zh-CN" altLang="en-US" sz="2400" b="1" dirty="0"/>
              <a:t>     本章的重点：如何由正规式表示构词规则并转换成识别单</a:t>
            </a:r>
            <a:endParaRPr lang="en-US" altLang="zh-CN" sz="2400" b="1" dirty="0"/>
          </a:p>
          <a:p>
            <a:pPr marL="0" indent="0">
              <a:lnSpc>
                <a:spcPct val="150000"/>
              </a:lnSpc>
              <a:buNone/>
            </a:pPr>
            <a:r>
              <a:rPr lang="en-US" altLang="zh-CN" sz="2400" b="1" dirty="0"/>
              <a:t>            </a:t>
            </a:r>
            <a:r>
              <a:rPr lang="zh-CN" altLang="en-US" sz="2400" b="1" dirty="0"/>
              <a:t>词的有限自动机，从而得到了识别单词的状态转换图。</a:t>
            </a:r>
          </a:p>
        </p:txBody>
      </p:sp>
      <p:sp>
        <p:nvSpPr>
          <p:cNvPr id="3" name="标题 2"/>
          <p:cNvSpPr>
            <a:spLocks noGrp="1"/>
          </p:cNvSpPr>
          <p:nvPr>
            <p:ph type="title"/>
          </p:nvPr>
        </p:nvSpPr>
        <p:spPr/>
        <p:txBody>
          <a:bodyPr/>
          <a:lstStyle/>
          <a:p>
            <a:r>
              <a:rPr lang="zh-CN" altLang="en-US" dirty="0"/>
              <a:t>第</a:t>
            </a:r>
            <a:r>
              <a:rPr lang="en-US" altLang="zh-CN" dirty="0"/>
              <a:t>3</a:t>
            </a:r>
            <a:r>
              <a:rPr lang="zh-CN" altLang="en-US" dirty="0"/>
              <a:t>章   词法分析</a:t>
            </a:r>
          </a:p>
        </p:txBody>
      </p:sp>
    </p:spTree>
    <p:extLst>
      <p:ext uri="{BB962C8B-B14F-4D97-AF65-F5344CB8AC3E}">
        <p14:creationId xmlns:p14="http://schemas.microsoft.com/office/powerpoint/2010/main" val="49206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793211"/>
            <a:ext cx="8372163" cy="564810"/>
          </a:xfrm>
        </p:spPr>
        <p:txBody>
          <a:bodyPr/>
          <a:lstStyle/>
          <a:p>
            <a:r>
              <a:rPr lang="zh-CN" altLang="en-US" dirty="0"/>
              <a:t>例</a:t>
            </a:r>
            <a:r>
              <a:rPr lang="en-US" altLang="zh-CN" dirty="0"/>
              <a:t>3.7</a:t>
            </a:r>
            <a:endParaRPr lang="zh-CN" altLang="en-US" dirty="0"/>
          </a:p>
        </p:txBody>
      </p:sp>
      <p:sp>
        <p:nvSpPr>
          <p:cNvPr id="2" name="内容占位符 1">
            <a:extLst>
              <a:ext uri="{FF2B5EF4-FFF2-40B4-BE49-F238E27FC236}">
                <a16:creationId xmlns:a16="http://schemas.microsoft.com/office/drawing/2014/main" id="{49E64BDD-F090-467C-B2AE-CD4456426D25}"/>
              </a:ext>
            </a:extLst>
          </p:cNvPr>
          <p:cNvSpPr>
            <a:spLocks noGrp="1"/>
          </p:cNvSpPr>
          <p:nvPr>
            <p:ph sz="quarter" idx="10"/>
          </p:nvPr>
        </p:nvSpPr>
        <p:spPr/>
        <p:txBody>
          <a:bodyPr/>
          <a:lstStyle/>
          <a:p>
            <a:r>
              <a:rPr lang="zh-CN" altLang="en-US" dirty="0"/>
              <a:t>图</a:t>
            </a:r>
            <a:r>
              <a:rPr lang="en-US" altLang="zh-CN" dirty="0"/>
              <a:t>3-12</a:t>
            </a:r>
            <a:r>
              <a:rPr lang="zh-CN" altLang="en-US" dirty="0"/>
              <a:t>给出了记号</a:t>
            </a:r>
            <a:r>
              <a:rPr lang="en-US" altLang="zh-CN" b="1" dirty="0" err="1"/>
              <a:t>relop</a:t>
            </a:r>
            <a:r>
              <a:rPr lang="zh-CN" altLang="en-US" dirty="0"/>
              <a:t>的状态转换图。注意，图</a:t>
            </a:r>
            <a:r>
              <a:rPr lang="en-US" altLang="zh-CN" dirty="0"/>
              <a:t>3-11</a:t>
            </a:r>
            <a:r>
              <a:rPr lang="zh-CN" altLang="en-US" dirty="0"/>
              <a:t>中的状态转换图只是这个更复杂的状态转换图的一部分。</a:t>
            </a:r>
            <a:endParaRPr lang="en-US" altLang="zh-CN" dirty="0"/>
          </a:p>
          <a:p>
            <a:pPr marL="0" indent="0">
              <a:buNone/>
            </a:pPr>
            <a:endParaRPr lang="zh-CN" altLang="en-US" dirty="0"/>
          </a:p>
        </p:txBody>
      </p:sp>
      <p:pic>
        <p:nvPicPr>
          <p:cNvPr id="4" name="Picture 4">
            <a:extLst>
              <a:ext uri="{FF2B5EF4-FFF2-40B4-BE49-F238E27FC236}">
                <a16:creationId xmlns:a16="http://schemas.microsoft.com/office/drawing/2014/main" id="{EB86FB84-096F-415C-B62B-DB5766293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432" y="2612051"/>
            <a:ext cx="6121400"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82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pPr marL="0" indent="0">
              <a:buNone/>
            </a:pPr>
            <a:r>
              <a:rPr lang="zh-CN" altLang="en-US" dirty="0"/>
              <a:t>      因为关键字是字母序列，所以它们也符合标识符的规则，即由字母开头的字母和数字的序列。一般来说，我们不为关键字单独构造状态转换图，而是把关键字看成特殊的标识符。当到达图</a:t>
            </a:r>
            <a:r>
              <a:rPr lang="en-US" altLang="zh-CN" dirty="0"/>
              <a:t>3-13</a:t>
            </a:r>
            <a:r>
              <a:rPr lang="zh-CN" altLang="en-US" dirty="0"/>
              <a:t>的接受状态时，执行一段代码，以确定这次识别的词素是关键字还是标识符。</a:t>
            </a:r>
            <a:r>
              <a:rPr lang="zh-CN" altLang="en-US" i="1" dirty="0"/>
              <a:t>其中：</a:t>
            </a:r>
            <a:endParaRPr lang="en-US" altLang="zh-CN" dirty="0"/>
          </a:p>
          <a:p>
            <a:r>
              <a:rPr lang="en-US" altLang="zh-CN" i="1" dirty="0" err="1"/>
              <a:t>gettoken</a:t>
            </a:r>
            <a:r>
              <a:rPr lang="en-US" altLang="zh-CN" dirty="0"/>
              <a:t>( )</a:t>
            </a:r>
            <a:r>
              <a:rPr lang="zh-CN" altLang="en-US" dirty="0"/>
              <a:t>： 返回的记号。</a:t>
            </a:r>
            <a:endParaRPr lang="en-US" altLang="zh-CN" dirty="0"/>
          </a:p>
          <a:p>
            <a:r>
              <a:rPr lang="en-US" altLang="zh-CN" i="1" dirty="0" err="1"/>
              <a:t>install_id</a:t>
            </a:r>
            <a:r>
              <a:rPr lang="en-US" altLang="zh-CN" dirty="0"/>
              <a:t>( )</a:t>
            </a:r>
            <a:r>
              <a:rPr lang="zh-CN" altLang="en-US" dirty="0"/>
              <a:t>：返回的记号的属性值。若记号在关键字表中，</a:t>
            </a:r>
            <a:r>
              <a:rPr lang="en-US" altLang="zh-CN" i="1" dirty="0" err="1"/>
              <a:t>install_id</a:t>
            </a:r>
            <a:r>
              <a:rPr lang="en-US" altLang="zh-CN" dirty="0"/>
              <a:t>( )</a:t>
            </a:r>
            <a:r>
              <a:rPr lang="zh-CN" altLang="en-US" dirty="0"/>
              <a:t>返回</a:t>
            </a:r>
            <a:r>
              <a:rPr lang="en-US" altLang="zh-CN" dirty="0"/>
              <a:t>0</a:t>
            </a:r>
            <a:r>
              <a:rPr lang="zh-CN" altLang="en-US" dirty="0"/>
              <a:t>，当它是程序变量时， </a:t>
            </a:r>
            <a:r>
              <a:rPr lang="en-US" altLang="zh-CN" i="1" dirty="0" err="1"/>
              <a:t>install_id</a:t>
            </a:r>
            <a:r>
              <a:rPr lang="en-US" altLang="zh-CN" dirty="0"/>
              <a:t>( )</a:t>
            </a:r>
            <a:r>
              <a:rPr lang="zh-CN" altLang="en-US" dirty="0"/>
              <a:t>返回指向相应符号表表项的指针。如果在符号表中没有找到该词素，则把该词素作为变量填入符号表中，并返回指向新建表项的指针。</a:t>
            </a:r>
            <a:endParaRPr lang="en-US" altLang="zh-CN" dirty="0"/>
          </a:p>
          <a:p>
            <a:endParaRPr lang="zh-CN" altLang="en-US" dirty="0"/>
          </a:p>
          <a:p>
            <a:pPr lvl="0"/>
            <a:endParaRPr lang="en-US" altLang="zh-CN" dirty="0"/>
          </a:p>
        </p:txBody>
      </p:sp>
      <p:sp>
        <p:nvSpPr>
          <p:cNvPr id="3" name="标题 2"/>
          <p:cNvSpPr>
            <a:spLocks noGrp="1"/>
          </p:cNvSpPr>
          <p:nvPr>
            <p:ph type="title"/>
          </p:nvPr>
        </p:nvSpPr>
        <p:spPr>
          <a:xfrm>
            <a:off x="494024" y="858050"/>
            <a:ext cx="8372163" cy="574183"/>
          </a:xfrm>
        </p:spPr>
        <p:txBody>
          <a:bodyPr/>
          <a:lstStyle/>
          <a:p>
            <a:r>
              <a:rPr lang="en-US" altLang="zh-CN" cap="all" dirty="0">
                <a:effectLst>
                  <a:reflection blurRad="12700" stA="48000" endA="300" endPos="55000" dir="5400000" sy="-90000" algn="bl" rotWithShape="0"/>
                </a:effectLst>
              </a:rPr>
              <a:t>3.3.2 </a:t>
            </a:r>
            <a:r>
              <a:rPr lang="zh-CN" altLang="en-US" cap="all" dirty="0">
                <a:effectLst>
                  <a:reflection blurRad="12700" stA="48000" endA="300" endPos="55000" dir="5400000" sy="-90000" algn="bl" rotWithShape="0"/>
                </a:effectLst>
              </a:rPr>
              <a:t>关键字和标识符的识别</a:t>
            </a:r>
            <a:endParaRPr lang="zh-CN" altLang="en-US" dirty="0"/>
          </a:p>
        </p:txBody>
      </p:sp>
      <p:pic>
        <p:nvPicPr>
          <p:cNvPr id="5" name="Picture 4">
            <a:extLst>
              <a:ext uri="{FF2B5EF4-FFF2-40B4-BE49-F238E27FC236}">
                <a16:creationId xmlns:a16="http://schemas.microsoft.com/office/drawing/2014/main" id="{7FC0B815-E63B-4F4A-8D3C-D31C0079D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5181252"/>
            <a:ext cx="741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9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CB9B2AE9-76CD-4CE6-AAE7-92278F70E1ED}"/>
              </a:ext>
            </a:extLst>
          </p:cNvPr>
          <p:cNvSpPr>
            <a:spLocks noGrp="1" noRot="1"/>
          </p:cNvSpPr>
          <p:nvPr>
            <p:ph idx="1"/>
          </p:nvPr>
        </p:nvSpPr>
        <p:spPr>
          <a:xfrm>
            <a:off x="301625" y="4508500"/>
            <a:ext cx="8540750" cy="1590675"/>
          </a:xfrm>
        </p:spPr>
        <p:txBody>
          <a:bodyPr>
            <a:normAutofit/>
          </a:bodyPr>
          <a:lstStyle/>
          <a:p>
            <a:pPr marL="0" indent="0" eaLnBrk="1" hangingPunct="1">
              <a:lnSpc>
                <a:spcPct val="80000"/>
              </a:lnSpc>
              <a:buNone/>
            </a:pPr>
            <a:r>
              <a:rPr lang="zh-CN" altLang="en-US" sz="2000" dirty="0"/>
              <a:t>       我们可以使用多种方法避免图</a:t>
            </a:r>
            <a:r>
              <a:rPr lang="en-US" altLang="zh-CN" sz="2000" dirty="0"/>
              <a:t>3-14</a:t>
            </a:r>
            <a:r>
              <a:rPr lang="zh-CN" altLang="en-US" sz="2000" dirty="0"/>
              <a:t>中的多余匹配。如将这些状态转换</a:t>
            </a:r>
            <a:endParaRPr lang="en-US" altLang="zh-CN" sz="2000" dirty="0"/>
          </a:p>
          <a:p>
            <a:pPr marL="0" indent="0" eaLnBrk="1" hangingPunct="1">
              <a:lnSpc>
                <a:spcPct val="80000"/>
              </a:lnSpc>
              <a:buNone/>
            </a:pPr>
            <a:r>
              <a:rPr lang="zh-CN" altLang="en-US" sz="2000" dirty="0"/>
              <a:t>图合并成一张图，一般来说这个任务比较艰巨。。</a:t>
            </a:r>
          </a:p>
        </p:txBody>
      </p:sp>
      <p:pic>
        <p:nvPicPr>
          <p:cNvPr id="41987" name="Picture 4">
            <a:extLst>
              <a:ext uri="{FF2B5EF4-FFF2-40B4-BE49-F238E27FC236}">
                <a16:creationId xmlns:a16="http://schemas.microsoft.com/office/drawing/2014/main" id="{DC039190-33C4-494C-A59F-85D49A30C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758824"/>
            <a:ext cx="7293273"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6" y="1224774"/>
            <a:ext cx="8372162" cy="4921498"/>
          </a:xfrm>
        </p:spPr>
        <p:txBody>
          <a:bodyPr/>
          <a:lstStyle/>
          <a:p>
            <a:pPr marL="0" lvl="0" indent="0">
              <a:buNone/>
            </a:pPr>
            <a:endParaRPr lang="en-US" altLang="zh-CN" dirty="0"/>
          </a:p>
          <a:p>
            <a:pPr marL="0" lvl="0" indent="0">
              <a:buNone/>
            </a:pPr>
            <a:r>
              <a:rPr lang="zh-CN" altLang="en-US" dirty="0"/>
              <a:t>设：图</a:t>
            </a:r>
            <a:r>
              <a:rPr lang="en-US" altLang="zh-CN" dirty="0"/>
              <a:t>3-15</a:t>
            </a:r>
            <a:r>
              <a:rPr lang="zh-CN" altLang="en-US" dirty="0"/>
              <a:t>是一个</a:t>
            </a:r>
            <a:endParaRPr lang="en-US" altLang="zh-CN" dirty="0"/>
          </a:p>
          <a:p>
            <a:pPr marL="0" lvl="0" indent="0">
              <a:buNone/>
            </a:pPr>
            <a:r>
              <a:rPr lang="zh-CN" altLang="en-US" dirty="0"/>
              <a:t>小语言的词法分析</a:t>
            </a:r>
            <a:endParaRPr lang="en-US" altLang="zh-CN" dirty="0"/>
          </a:p>
          <a:p>
            <a:pPr marL="0" lvl="0" indent="0">
              <a:buNone/>
            </a:pPr>
            <a:r>
              <a:rPr lang="zh-CN" altLang="en-US" dirty="0"/>
              <a:t>的状态转换图</a:t>
            </a:r>
            <a:endParaRPr lang="en-US" altLang="zh-CN" dirty="0">
              <a:solidFill>
                <a:srgbClr val="FF0000"/>
              </a:solidFill>
            </a:endParaRPr>
          </a:p>
        </p:txBody>
      </p:sp>
      <p:sp>
        <p:nvSpPr>
          <p:cNvPr id="3" name="标题 2"/>
          <p:cNvSpPr>
            <a:spLocks noGrp="1"/>
          </p:cNvSpPr>
          <p:nvPr>
            <p:ph type="title"/>
          </p:nvPr>
        </p:nvSpPr>
        <p:spPr>
          <a:xfrm>
            <a:off x="494025" y="711728"/>
            <a:ext cx="8372163" cy="574183"/>
          </a:xfrm>
        </p:spPr>
        <p:txBody>
          <a:bodyPr/>
          <a:lstStyle/>
          <a:p>
            <a:r>
              <a:rPr lang="en-US" altLang="zh-CN" dirty="0"/>
              <a:t>3.3.4 </a:t>
            </a:r>
            <a:r>
              <a:rPr lang="zh-CN" altLang="en-US" dirty="0"/>
              <a:t>状态转换图的实现</a:t>
            </a:r>
          </a:p>
        </p:txBody>
      </p:sp>
      <p:grpSp>
        <p:nvGrpSpPr>
          <p:cNvPr id="5" name="Group 3">
            <a:extLst>
              <a:ext uri="{FF2B5EF4-FFF2-40B4-BE49-F238E27FC236}">
                <a16:creationId xmlns:a16="http://schemas.microsoft.com/office/drawing/2014/main" id="{8BB88B4E-072A-4B36-9AB3-EE9E1CD5D27B}"/>
              </a:ext>
            </a:extLst>
          </p:cNvPr>
          <p:cNvGrpSpPr>
            <a:grpSpLocks noChangeAspect="1"/>
          </p:cNvGrpSpPr>
          <p:nvPr/>
        </p:nvGrpSpPr>
        <p:grpSpPr bwMode="auto">
          <a:xfrm>
            <a:off x="2987644" y="1530037"/>
            <a:ext cx="5485422" cy="5190420"/>
            <a:chOff x="2355" y="1036"/>
            <a:chExt cx="7200" cy="10870"/>
          </a:xfrm>
        </p:grpSpPr>
        <p:sp>
          <p:nvSpPr>
            <p:cNvPr id="6" name="AutoShape 4">
              <a:extLst>
                <a:ext uri="{FF2B5EF4-FFF2-40B4-BE49-F238E27FC236}">
                  <a16:creationId xmlns:a16="http://schemas.microsoft.com/office/drawing/2014/main" id="{8728342C-FA53-4B14-A1E7-46F66E8BC0E8}"/>
                </a:ext>
              </a:extLst>
            </p:cNvPr>
            <p:cNvSpPr>
              <a:spLocks noChangeAspect="1" noChangeArrowheads="1" noTextEdit="1"/>
            </p:cNvSpPr>
            <p:nvPr/>
          </p:nvSpPr>
          <p:spPr bwMode="auto">
            <a:xfrm>
              <a:off x="2355" y="1036"/>
              <a:ext cx="7200" cy="1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Oval 5">
              <a:extLst>
                <a:ext uri="{FF2B5EF4-FFF2-40B4-BE49-F238E27FC236}">
                  <a16:creationId xmlns:a16="http://schemas.microsoft.com/office/drawing/2014/main" id="{D4F464E0-3FFF-4FC6-9064-BC6267B8809B}"/>
                </a:ext>
              </a:extLst>
            </p:cNvPr>
            <p:cNvSpPr>
              <a:spLocks noChangeArrowheads="1"/>
            </p:cNvSpPr>
            <p:nvPr/>
          </p:nvSpPr>
          <p:spPr bwMode="auto">
            <a:xfrm>
              <a:off x="3138" y="2123"/>
              <a:ext cx="474" cy="405"/>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0</a:t>
              </a:r>
            </a:p>
          </p:txBody>
        </p:sp>
        <p:sp>
          <p:nvSpPr>
            <p:cNvPr id="8" name="Oval 6">
              <a:extLst>
                <a:ext uri="{FF2B5EF4-FFF2-40B4-BE49-F238E27FC236}">
                  <a16:creationId xmlns:a16="http://schemas.microsoft.com/office/drawing/2014/main" id="{AC67A877-8E24-4188-9289-F313BC08557E}"/>
                </a:ext>
              </a:extLst>
            </p:cNvPr>
            <p:cNvSpPr>
              <a:spLocks noChangeArrowheads="1"/>
            </p:cNvSpPr>
            <p:nvPr/>
          </p:nvSpPr>
          <p:spPr bwMode="auto">
            <a:xfrm>
              <a:off x="4392" y="2123"/>
              <a:ext cx="466" cy="405"/>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1</a:t>
              </a:r>
            </a:p>
          </p:txBody>
        </p:sp>
        <p:sp>
          <p:nvSpPr>
            <p:cNvPr id="9" name="Oval 7">
              <a:extLst>
                <a:ext uri="{FF2B5EF4-FFF2-40B4-BE49-F238E27FC236}">
                  <a16:creationId xmlns:a16="http://schemas.microsoft.com/office/drawing/2014/main" id="{170FB395-67D1-46E9-A5C6-FB4B00EC4F78}"/>
                </a:ext>
              </a:extLst>
            </p:cNvPr>
            <p:cNvSpPr>
              <a:spLocks noChangeArrowheads="1"/>
            </p:cNvSpPr>
            <p:nvPr/>
          </p:nvSpPr>
          <p:spPr bwMode="auto">
            <a:xfrm>
              <a:off x="6427" y="2123"/>
              <a:ext cx="467" cy="405"/>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2</a:t>
              </a:r>
            </a:p>
          </p:txBody>
        </p:sp>
        <p:sp>
          <p:nvSpPr>
            <p:cNvPr id="10" name="Oval 8">
              <a:extLst>
                <a:ext uri="{FF2B5EF4-FFF2-40B4-BE49-F238E27FC236}">
                  <a16:creationId xmlns:a16="http://schemas.microsoft.com/office/drawing/2014/main" id="{67E2FEDC-8C1B-477E-A005-BABD6F540F26}"/>
                </a:ext>
              </a:extLst>
            </p:cNvPr>
            <p:cNvSpPr>
              <a:spLocks noChangeArrowheads="1"/>
            </p:cNvSpPr>
            <p:nvPr/>
          </p:nvSpPr>
          <p:spPr bwMode="auto">
            <a:xfrm>
              <a:off x="4396" y="3074"/>
              <a:ext cx="468"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3</a:t>
              </a:r>
            </a:p>
          </p:txBody>
        </p:sp>
        <p:sp>
          <p:nvSpPr>
            <p:cNvPr id="11" name="Oval 9">
              <a:extLst>
                <a:ext uri="{FF2B5EF4-FFF2-40B4-BE49-F238E27FC236}">
                  <a16:creationId xmlns:a16="http://schemas.microsoft.com/office/drawing/2014/main" id="{5F8F6A30-8F52-4162-AA3C-03DC85254D40}"/>
                </a:ext>
              </a:extLst>
            </p:cNvPr>
            <p:cNvSpPr>
              <a:spLocks noChangeArrowheads="1"/>
            </p:cNvSpPr>
            <p:nvPr/>
          </p:nvSpPr>
          <p:spPr bwMode="auto">
            <a:xfrm>
              <a:off x="6430" y="3074"/>
              <a:ext cx="468" cy="409"/>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4</a:t>
              </a:r>
            </a:p>
          </p:txBody>
        </p:sp>
        <p:sp>
          <p:nvSpPr>
            <p:cNvPr id="12" name="Oval 10">
              <a:extLst>
                <a:ext uri="{FF2B5EF4-FFF2-40B4-BE49-F238E27FC236}">
                  <a16:creationId xmlns:a16="http://schemas.microsoft.com/office/drawing/2014/main" id="{D59B2926-1A8D-47DE-B83F-93E25C67E0FC}"/>
                </a:ext>
              </a:extLst>
            </p:cNvPr>
            <p:cNvSpPr>
              <a:spLocks noChangeArrowheads="1"/>
            </p:cNvSpPr>
            <p:nvPr/>
          </p:nvSpPr>
          <p:spPr bwMode="auto">
            <a:xfrm>
              <a:off x="4392" y="3618"/>
              <a:ext cx="466" cy="407"/>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5</a:t>
              </a:r>
            </a:p>
          </p:txBody>
        </p:sp>
        <p:sp>
          <p:nvSpPr>
            <p:cNvPr id="13" name="Oval 11">
              <a:extLst>
                <a:ext uri="{FF2B5EF4-FFF2-40B4-BE49-F238E27FC236}">
                  <a16:creationId xmlns:a16="http://schemas.microsoft.com/office/drawing/2014/main" id="{AC4F0DAA-9F56-4D25-8680-46D98D467C0F}"/>
                </a:ext>
              </a:extLst>
            </p:cNvPr>
            <p:cNvSpPr>
              <a:spLocks noChangeArrowheads="1"/>
            </p:cNvSpPr>
            <p:nvPr/>
          </p:nvSpPr>
          <p:spPr bwMode="auto">
            <a:xfrm>
              <a:off x="4392" y="4161"/>
              <a:ext cx="466" cy="409"/>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6</a:t>
              </a:r>
            </a:p>
          </p:txBody>
        </p:sp>
        <p:sp>
          <p:nvSpPr>
            <p:cNvPr id="14" name="Oval 12">
              <a:extLst>
                <a:ext uri="{FF2B5EF4-FFF2-40B4-BE49-F238E27FC236}">
                  <a16:creationId xmlns:a16="http://schemas.microsoft.com/office/drawing/2014/main" id="{A3934A28-0DE0-45FF-A51F-7F29C62293BF}"/>
                </a:ext>
              </a:extLst>
            </p:cNvPr>
            <p:cNvSpPr>
              <a:spLocks noChangeArrowheads="1"/>
            </p:cNvSpPr>
            <p:nvPr/>
          </p:nvSpPr>
          <p:spPr bwMode="auto">
            <a:xfrm>
              <a:off x="4392" y="4705"/>
              <a:ext cx="466" cy="406"/>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7</a:t>
              </a:r>
            </a:p>
          </p:txBody>
        </p:sp>
        <p:sp>
          <p:nvSpPr>
            <p:cNvPr id="15" name="Oval 13">
              <a:extLst>
                <a:ext uri="{FF2B5EF4-FFF2-40B4-BE49-F238E27FC236}">
                  <a16:creationId xmlns:a16="http://schemas.microsoft.com/office/drawing/2014/main" id="{6A18BC5D-6AB0-4074-9A30-D8C9497A7D75}"/>
                </a:ext>
              </a:extLst>
            </p:cNvPr>
            <p:cNvSpPr>
              <a:spLocks noChangeArrowheads="1"/>
            </p:cNvSpPr>
            <p:nvPr/>
          </p:nvSpPr>
          <p:spPr bwMode="auto">
            <a:xfrm>
              <a:off x="5798" y="4705"/>
              <a:ext cx="476" cy="406"/>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8</a:t>
              </a:r>
            </a:p>
          </p:txBody>
        </p:sp>
        <p:sp>
          <p:nvSpPr>
            <p:cNvPr id="16" name="Oval 14">
              <a:extLst>
                <a:ext uri="{FF2B5EF4-FFF2-40B4-BE49-F238E27FC236}">
                  <a16:creationId xmlns:a16="http://schemas.microsoft.com/office/drawing/2014/main" id="{1EFD8603-4377-4BE2-841D-CEBAE5470CE7}"/>
                </a:ext>
              </a:extLst>
            </p:cNvPr>
            <p:cNvSpPr>
              <a:spLocks noChangeArrowheads="1"/>
            </p:cNvSpPr>
            <p:nvPr/>
          </p:nvSpPr>
          <p:spPr bwMode="auto">
            <a:xfrm>
              <a:off x="5798" y="5248"/>
              <a:ext cx="479" cy="411"/>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9</a:t>
              </a:r>
            </a:p>
          </p:txBody>
        </p:sp>
        <p:sp>
          <p:nvSpPr>
            <p:cNvPr id="17" name="Oval 15">
              <a:extLst>
                <a:ext uri="{FF2B5EF4-FFF2-40B4-BE49-F238E27FC236}">
                  <a16:creationId xmlns:a16="http://schemas.microsoft.com/office/drawing/2014/main" id="{7B2EE0D1-1564-46DB-9BDE-97483C8883F4}"/>
                </a:ext>
              </a:extLst>
            </p:cNvPr>
            <p:cNvSpPr>
              <a:spLocks noChangeArrowheads="1"/>
            </p:cNvSpPr>
            <p:nvPr/>
          </p:nvSpPr>
          <p:spPr bwMode="auto">
            <a:xfrm>
              <a:off x="4392" y="5792"/>
              <a:ext cx="472"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10</a:t>
              </a:r>
            </a:p>
          </p:txBody>
        </p:sp>
        <p:sp>
          <p:nvSpPr>
            <p:cNvPr id="18" name="Oval 16">
              <a:extLst>
                <a:ext uri="{FF2B5EF4-FFF2-40B4-BE49-F238E27FC236}">
                  <a16:creationId xmlns:a16="http://schemas.microsoft.com/office/drawing/2014/main" id="{79C02CB7-0F0A-4FBA-A984-C2D9A7B7ED32}"/>
                </a:ext>
              </a:extLst>
            </p:cNvPr>
            <p:cNvSpPr>
              <a:spLocks noChangeArrowheads="1"/>
            </p:cNvSpPr>
            <p:nvPr/>
          </p:nvSpPr>
          <p:spPr bwMode="auto">
            <a:xfrm>
              <a:off x="5798" y="5792"/>
              <a:ext cx="480" cy="411"/>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11</a:t>
              </a:r>
            </a:p>
          </p:txBody>
        </p:sp>
        <p:sp>
          <p:nvSpPr>
            <p:cNvPr id="19" name="Oval 17">
              <a:extLst>
                <a:ext uri="{FF2B5EF4-FFF2-40B4-BE49-F238E27FC236}">
                  <a16:creationId xmlns:a16="http://schemas.microsoft.com/office/drawing/2014/main" id="{A0866C30-890D-40E4-818E-3557D65D2F53}"/>
                </a:ext>
              </a:extLst>
            </p:cNvPr>
            <p:cNvSpPr>
              <a:spLocks noChangeArrowheads="1"/>
            </p:cNvSpPr>
            <p:nvPr/>
          </p:nvSpPr>
          <p:spPr bwMode="auto">
            <a:xfrm>
              <a:off x="5798" y="6335"/>
              <a:ext cx="479" cy="411"/>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12</a:t>
              </a:r>
            </a:p>
          </p:txBody>
        </p:sp>
        <p:sp>
          <p:nvSpPr>
            <p:cNvPr id="20" name="Oval 18">
              <a:extLst>
                <a:ext uri="{FF2B5EF4-FFF2-40B4-BE49-F238E27FC236}">
                  <a16:creationId xmlns:a16="http://schemas.microsoft.com/office/drawing/2014/main" id="{2212C640-E055-4800-9FE2-2FE0EC61B70C}"/>
                </a:ext>
              </a:extLst>
            </p:cNvPr>
            <p:cNvSpPr>
              <a:spLocks noChangeArrowheads="1"/>
            </p:cNvSpPr>
            <p:nvPr/>
          </p:nvSpPr>
          <p:spPr bwMode="auto">
            <a:xfrm>
              <a:off x="5798" y="6879"/>
              <a:ext cx="480" cy="407"/>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13</a:t>
              </a:r>
            </a:p>
          </p:txBody>
        </p:sp>
        <p:sp>
          <p:nvSpPr>
            <p:cNvPr id="21" name="Oval 19">
              <a:extLst>
                <a:ext uri="{FF2B5EF4-FFF2-40B4-BE49-F238E27FC236}">
                  <a16:creationId xmlns:a16="http://schemas.microsoft.com/office/drawing/2014/main" id="{37E82BB6-2EDA-4B2F-A47E-195BD400CB8F}"/>
                </a:ext>
              </a:extLst>
            </p:cNvPr>
            <p:cNvSpPr>
              <a:spLocks noChangeArrowheads="1"/>
            </p:cNvSpPr>
            <p:nvPr/>
          </p:nvSpPr>
          <p:spPr bwMode="auto">
            <a:xfrm>
              <a:off x="4392" y="7422"/>
              <a:ext cx="477" cy="409"/>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14</a:t>
              </a:r>
            </a:p>
          </p:txBody>
        </p:sp>
        <p:sp>
          <p:nvSpPr>
            <p:cNvPr id="22" name="Oval 20">
              <a:extLst>
                <a:ext uri="{FF2B5EF4-FFF2-40B4-BE49-F238E27FC236}">
                  <a16:creationId xmlns:a16="http://schemas.microsoft.com/office/drawing/2014/main" id="{475FE82F-3477-4226-8128-5CD2B7BB8898}"/>
                </a:ext>
              </a:extLst>
            </p:cNvPr>
            <p:cNvSpPr>
              <a:spLocks noChangeArrowheads="1"/>
            </p:cNvSpPr>
            <p:nvPr/>
          </p:nvSpPr>
          <p:spPr bwMode="auto">
            <a:xfrm>
              <a:off x="4392" y="7966"/>
              <a:ext cx="477" cy="411"/>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15</a:t>
              </a:r>
            </a:p>
          </p:txBody>
        </p:sp>
        <p:sp>
          <p:nvSpPr>
            <p:cNvPr id="23" name="Oval 21">
              <a:extLst>
                <a:ext uri="{FF2B5EF4-FFF2-40B4-BE49-F238E27FC236}">
                  <a16:creationId xmlns:a16="http://schemas.microsoft.com/office/drawing/2014/main" id="{0E22CE31-5F59-4B7C-9909-A4C32FE050BB}"/>
                </a:ext>
              </a:extLst>
            </p:cNvPr>
            <p:cNvSpPr>
              <a:spLocks noChangeArrowheads="1"/>
            </p:cNvSpPr>
            <p:nvPr/>
          </p:nvSpPr>
          <p:spPr bwMode="auto">
            <a:xfrm>
              <a:off x="5798" y="7966"/>
              <a:ext cx="480" cy="411"/>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16</a:t>
              </a:r>
            </a:p>
          </p:txBody>
        </p:sp>
        <p:sp>
          <p:nvSpPr>
            <p:cNvPr id="24" name="Oval 22">
              <a:extLst>
                <a:ext uri="{FF2B5EF4-FFF2-40B4-BE49-F238E27FC236}">
                  <a16:creationId xmlns:a16="http://schemas.microsoft.com/office/drawing/2014/main" id="{41F5DD5D-2E27-43B6-84C9-49E869AE6355}"/>
                </a:ext>
              </a:extLst>
            </p:cNvPr>
            <p:cNvSpPr>
              <a:spLocks noChangeArrowheads="1"/>
            </p:cNvSpPr>
            <p:nvPr/>
          </p:nvSpPr>
          <p:spPr bwMode="auto">
            <a:xfrm>
              <a:off x="5798" y="8509"/>
              <a:ext cx="480" cy="410"/>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17</a:t>
              </a:r>
            </a:p>
          </p:txBody>
        </p:sp>
        <p:sp>
          <p:nvSpPr>
            <p:cNvPr id="25" name="Oval 23">
              <a:extLst>
                <a:ext uri="{FF2B5EF4-FFF2-40B4-BE49-F238E27FC236}">
                  <a16:creationId xmlns:a16="http://schemas.microsoft.com/office/drawing/2014/main" id="{4085D881-6712-4E96-88BC-AED76DFFF0B2}"/>
                </a:ext>
              </a:extLst>
            </p:cNvPr>
            <p:cNvSpPr>
              <a:spLocks noChangeArrowheads="1"/>
            </p:cNvSpPr>
            <p:nvPr/>
          </p:nvSpPr>
          <p:spPr bwMode="auto">
            <a:xfrm>
              <a:off x="5798" y="9053"/>
              <a:ext cx="480" cy="411"/>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19</a:t>
              </a:r>
            </a:p>
          </p:txBody>
        </p:sp>
        <p:sp>
          <p:nvSpPr>
            <p:cNvPr id="26" name="Oval 24">
              <a:extLst>
                <a:ext uri="{FF2B5EF4-FFF2-40B4-BE49-F238E27FC236}">
                  <a16:creationId xmlns:a16="http://schemas.microsoft.com/office/drawing/2014/main" id="{58600DC9-CE48-4457-85E3-272369682705}"/>
                </a:ext>
              </a:extLst>
            </p:cNvPr>
            <p:cNvSpPr>
              <a:spLocks noChangeArrowheads="1"/>
            </p:cNvSpPr>
            <p:nvPr/>
          </p:nvSpPr>
          <p:spPr bwMode="auto">
            <a:xfrm>
              <a:off x="4392" y="9053"/>
              <a:ext cx="479" cy="411"/>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18</a:t>
              </a:r>
            </a:p>
          </p:txBody>
        </p:sp>
        <p:sp>
          <p:nvSpPr>
            <p:cNvPr id="27" name="Oval 25">
              <a:extLst>
                <a:ext uri="{FF2B5EF4-FFF2-40B4-BE49-F238E27FC236}">
                  <a16:creationId xmlns:a16="http://schemas.microsoft.com/office/drawing/2014/main" id="{A81D699F-C5FF-43FE-80B8-82413BF8E9AD}"/>
                </a:ext>
              </a:extLst>
            </p:cNvPr>
            <p:cNvSpPr>
              <a:spLocks noChangeArrowheads="1"/>
            </p:cNvSpPr>
            <p:nvPr/>
          </p:nvSpPr>
          <p:spPr bwMode="auto">
            <a:xfrm>
              <a:off x="5798" y="9596"/>
              <a:ext cx="480" cy="408"/>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20</a:t>
              </a:r>
            </a:p>
          </p:txBody>
        </p:sp>
        <p:sp>
          <p:nvSpPr>
            <p:cNvPr id="28" name="Oval 26">
              <a:extLst>
                <a:ext uri="{FF2B5EF4-FFF2-40B4-BE49-F238E27FC236}">
                  <a16:creationId xmlns:a16="http://schemas.microsoft.com/office/drawing/2014/main" id="{C4E3E689-C2C6-4DC5-89E9-B87439396794}"/>
                </a:ext>
              </a:extLst>
            </p:cNvPr>
            <p:cNvSpPr>
              <a:spLocks noChangeArrowheads="1"/>
            </p:cNvSpPr>
            <p:nvPr/>
          </p:nvSpPr>
          <p:spPr bwMode="auto">
            <a:xfrm>
              <a:off x="4392" y="10139"/>
              <a:ext cx="480" cy="412"/>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21</a:t>
              </a:r>
            </a:p>
          </p:txBody>
        </p:sp>
        <p:sp>
          <p:nvSpPr>
            <p:cNvPr id="29" name="Oval 27">
              <a:extLst>
                <a:ext uri="{FF2B5EF4-FFF2-40B4-BE49-F238E27FC236}">
                  <a16:creationId xmlns:a16="http://schemas.microsoft.com/office/drawing/2014/main" id="{45BA7443-EDF4-4D31-B737-CE1A7B2E95F5}"/>
                </a:ext>
              </a:extLst>
            </p:cNvPr>
            <p:cNvSpPr>
              <a:spLocks noChangeArrowheads="1"/>
            </p:cNvSpPr>
            <p:nvPr/>
          </p:nvSpPr>
          <p:spPr bwMode="auto">
            <a:xfrm>
              <a:off x="4392" y="10683"/>
              <a:ext cx="480" cy="411"/>
            </a:xfrm>
            <a:prstGeom prst="ellipse">
              <a:avLst/>
            </a:prstGeom>
            <a:solidFill>
              <a:srgbClr val="FFFFFF"/>
            </a:solidFill>
            <a:ln w="38100" cmpd="dbl"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21</a:t>
              </a:r>
            </a:p>
          </p:txBody>
        </p:sp>
        <p:cxnSp>
          <p:nvCxnSpPr>
            <p:cNvPr id="30" name="AutoShape 28">
              <a:extLst>
                <a:ext uri="{FF2B5EF4-FFF2-40B4-BE49-F238E27FC236}">
                  <a16:creationId xmlns:a16="http://schemas.microsoft.com/office/drawing/2014/main" id="{55E5FFB7-20E5-42A6-998D-BF0A0560C2CE}"/>
                </a:ext>
              </a:extLst>
            </p:cNvPr>
            <p:cNvCxnSpPr>
              <a:cxnSpLocks noChangeShapeType="1"/>
              <a:stCxn id="7" idx="6"/>
              <a:endCxn id="8" idx="2"/>
            </p:cNvCxnSpPr>
            <p:nvPr/>
          </p:nvCxnSpPr>
          <p:spPr bwMode="auto">
            <a:xfrm>
              <a:off x="3612" y="2326"/>
              <a:ext cx="78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29">
              <a:extLst>
                <a:ext uri="{FF2B5EF4-FFF2-40B4-BE49-F238E27FC236}">
                  <a16:creationId xmlns:a16="http://schemas.microsoft.com/office/drawing/2014/main" id="{AA8ABD75-C665-45CB-96C7-89A3E43F1A52}"/>
                </a:ext>
              </a:extLst>
            </p:cNvPr>
            <p:cNvCxnSpPr>
              <a:cxnSpLocks noChangeShapeType="1"/>
              <a:stCxn id="8" idx="6"/>
              <a:endCxn id="9" idx="2"/>
            </p:cNvCxnSpPr>
            <p:nvPr/>
          </p:nvCxnSpPr>
          <p:spPr bwMode="auto">
            <a:xfrm>
              <a:off x="4858" y="2326"/>
              <a:ext cx="154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 name="AutoShape 30">
              <a:extLst>
                <a:ext uri="{FF2B5EF4-FFF2-40B4-BE49-F238E27FC236}">
                  <a16:creationId xmlns:a16="http://schemas.microsoft.com/office/drawing/2014/main" id="{C7423355-7577-46F7-90B1-5344BDFD9CA2}"/>
                </a:ext>
              </a:extLst>
            </p:cNvPr>
            <p:cNvCxnSpPr>
              <a:cxnSpLocks noChangeShapeType="1"/>
              <a:stCxn id="10" idx="6"/>
              <a:endCxn id="11" idx="2"/>
            </p:cNvCxnSpPr>
            <p:nvPr/>
          </p:nvCxnSpPr>
          <p:spPr bwMode="auto">
            <a:xfrm>
              <a:off x="4864" y="3279"/>
              <a:ext cx="154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3" name="AutoShape 31">
              <a:extLst>
                <a:ext uri="{FF2B5EF4-FFF2-40B4-BE49-F238E27FC236}">
                  <a16:creationId xmlns:a16="http://schemas.microsoft.com/office/drawing/2014/main" id="{902D4424-D137-461C-AE3F-2B62FD113D0F}"/>
                </a:ext>
              </a:extLst>
            </p:cNvPr>
            <p:cNvCxnSpPr>
              <a:cxnSpLocks noChangeShapeType="1"/>
              <a:stCxn id="14" idx="6"/>
              <a:endCxn id="15" idx="2"/>
            </p:cNvCxnSpPr>
            <p:nvPr/>
          </p:nvCxnSpPr>
          <p:spPr bwMode="auto">
            <a:xfrm>
              <a:off x="4858" y="4908"/>
              <a:ext cx="91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 name="AutoShape 32">
              <a:extLst>
                <a:ext uri="{FF2B5EF4-FFF2-40B4-BE49-F238E27FC236}">
                  <a16:creationId xmlns:a16="http://schemas.microsoft.com/office/drawing/2014/main" id="{1FD09A43-E591-43D1-BDF3-CC5A982217CD}"/>
                </a:ext>
              </a:extLst>
            </p:cNvPr>
            <p:cNvCxnSpPr>
              <a:cxnSpLocks noChangeShapeType="1"/>
              <a:stCxn id="17" idx="6"/>
              <a:endCxn id="18" idx="2"/>
            </p:cNvCxnSpPr>
            <p:nvPr/>
          </p:nvCxnSpPr>
          <p:spPr bwMode="auto">
            <a:xfrm>
              <a:off x="4864" y="5996"/>
              <a:ext cx="908"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AutoShape 33">
              <a:extLst>
                <a:ext uri="{FF2B5EF4-FFF2-40B4-BE49-F238E27FC236}">
                  <a16:creationId xmlns:a16="http://schemas.microsoft.com/office/drawing/2014/main" id="{D8BFB295-D7F9-4491-8F2C-49447D77678A}"/>
                </a:ext>
              </a:extLst>
            </p:cNvPr>
            <p:cNvCxnSpPr>
              <a:cxnSpLocks noChangeShapeType="1"/>
              <a:stCxn id="22" idx="6"/>
              <a:endCxn id="23" idx="2"/>
            </p:cNvCxnSpPr>
            <p:nvPr/>
          </p:nvCxnSpPr>
          <p:spPr bwMode="auto">
            <a:xfrm>
              <a:off x="4869" y="8171"/>
              <a:ext cx="90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6" name="AutoShape 34">
              <a:extLst>
                <a:ext uri="{FF2B5EF4-FFF2-40B4-BE49-F238E27FC236}">
                  <a16:creationId xmlns:a16="http://schemas.microsoft.com/office/drawing/2014/main" id="{B0A72A3C-1139-4D88-AFE7-012C4AAC65E2}"/>
                </a:ext>
              </a:extLst>
            </p:cNvPr>
            <p:cNvCxnSpPr>
              <a:cxnSpLocks noChangeShapeType="1"/>
              <a:stCxn id="26" idx="6"/>
              <a:endCxn id="25" idx="2"/>
            </p:cNvCxnSpPr>
            <p:nvPr/>
          </p:nvCxnSpPr>
          <p:spPr bwMode="auto">
            <a:xfrm>
              <a:off x="4871" y="9258"/>
              <a:ext cx="901"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AutoShape 35">
              <a:extLst>
                <a:ext uri="{FF2B5EF4-FFF2-40B4-BE49-F238E27FC236}">
                  <a16:creationId xmlns:a16="http://schemas.microsoft.com/office/drawing/2014/main" id="{695624C2-1AE6-4A7E-BF0B-2ABE68EA9B22}"/>
                </a:ext>
              </a:extLst>
            </p:cNvPr>
            <p:cNvCxnSpPr>
              <a:cxnSpLocks noChangeShapeType="1"/>
              <a:stCxn id="8" idx="1"/>
              <a:endCxn id="8" idx="7"/>
            </p:cNvCxnSpPr>
            <p:nvPr/>
          </p:nvCxnSpPr>
          <p:spPr bwMode="auto">
            <a:xfrm rot="5400000" flipV="1">
              <a:off x="4624" y="2018"/>
              <a:ext cx="1" cy="330"/>
            </a:xfrm>
            <a:prstGeom prst="curvedConnector3">
              <a:avLst>
                <a:gd name="adj1" fmla="val -42800014"/>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36">
              <a:extLst>
                <a:ext uri="{FF2B5EF4-FFF2-40B4-BE49-F238E27FC236}">
                  <a16:creationId xmlns:a16="http://schemas.microsoft.com/office/drawing/2014/main" id="{1F25A999-F6DC-4CDC-B571-FB4DF5ABCF6B}"/>
                </a:ext>
              </a:extLst>
            </p:cNvPr>
            <p:cNvCxnSpPr>
              <a:cxnSpLocks noChangeShapeType="1"/>
              <a:stCxn id="10" idx="1"/>
              <a:endCxn id="10" idx="7"/>
            </p:cNvCxnSpPr>
            <p:nvPr/>
          </p:nvCxnSpPr>
          <p:spPr bwMode="auto">
            <a:xfrm rot="5400000" flipV="1">
              <a:off x="4629" y="2970"/>
              <a:ext cx="1" cy="330"/>
            </a:xfrm>
            <a:prstGeom prst="curvedConnector3">
              <a:avLst>
                <a:gd name="adj1" fmla="val -42900014"/>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37">
              <a:extLst>
                <a:ext uri="{FF2B5EF4-FFF2-40B4-BE49-F238E27FC236}">
                  <a16:creationId xmlns:a16="http://schemas.microsoft.com/office/drawing/2014/main" id="{CCF81387-2D01-4BE3-AF10-B3E37F1F905E}"/>
                </a:ext>
              </a:extLst>
            </p:cNvPr>
            <p:cNvCxnSpPr>
              <a:cxnSpLocks noChangeShapeType="1"/>
              <a:stCxn id="7" idx="4"/>
              <a:endCxn id="10" idx="2"/>
            </p:cNvCxnSpPr>
            <p:nvPr/>
          </p:nvCxnSpPr>
          <p:spPr bwMode="auto">
            <a:xfrm rot="16200000" flipH="1">
              <a:off x="3510" y="2393"/>
              <a:ext cx="751" cy="1021"/>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0" name="AutoShape 38">
              <a:extLst>
                <a:ext uri="{FF2B5EF4-FFF2-40B4-BE49-F238E27FC236}">
                  <a16:creationId xmlns:a16="http://schemas.microsoft.com/office/drawing/2014/main" id="{A53F3990-5E1D-4F2D-82A4-B4406A854548}"/>
                </a:ext>
              </a:extLst>
            </p:cNvPr>
            <p:cNvCxnSpPr>
              <a:cxnSpLocks noChangeShapeType="1"/>
              <a:stCxn id="7" idx="4"/>
              <a:endCxn id="12" idx="2"/>
            </p:cNvCxnSpPr>
            <p:nvPr/>
          </p:nvCxnSpPr>
          <p:spPr bwMode="auto">
            <a:xfrm rot="16200000" flipH="1">
              <a:off x="3224" y="2679"/>
              <a:ext cx="1293" cy="991"/>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1" name="AutoShape 39">
              <a:extLst>
                <a:ext uri="{FF2B5EF4-FFF2-40B4-BE49-F238E27FC236}">
                  <a16:creationId xmlns:a16="http://schemas.microsoft.com/office/drawing/2014/main" id="{EE18980A-B1AF-4C1B-AA06-E2A0DA08D75B}"/>
                </a:ext>
              </a:extLst>
            </p:cNvPr>
            <p:cNvCxnSpPr>
              <a:cxnSpLocks noChangeShapeType="1"/>
              <a:stCxn id="7" idx="4"/>
              <a:endCxn id="13" idx="2"/>
            </p:cNvCxnSpPr>
            <p:nvPr/>
          </p:nvCxnSpPr>
          <p:spPr bwMode="auto">
            <a:xfrm rot="16200000" flipH="1">
              <a:off x="2952" y="2951"/>
              <a:ext cx="1838" cy="991"/>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2" name="AutoShape 40">
              <a:extLst>
                <a:ext uri="{FF2B5EF4-FFF2-40B4-BE49-F238E27FC236}">
                  <a16:creationId xmlns:a16="http://schemas.microsoft.com/office/drawing/2014/main" id="{BC1FB2E7-963B-4E34-B9DE-7A63D878ABC9}"/>
                </a:ext>
              </a:extLst>
            </p:cNvPr>
            <p:cNvCxnSpPr>
              <a:cxnSpLocks noChangeShapeType="1"/>
              <a:stCxn id="7" idx="4"/>
              <a:endCxn id="14" idx="2"/>
            </p:cNvCxnSpPr>
            <p:nvPr/>
          </p:nvCxnSpPr>
          <p:spPr bwMode="auto">
            <a:xfrm rot="16200000" flipH="1">
              <a:off x="2694" y="3209"/>
              <a:ext cx="2380" cy="101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3" name="AutoShape 41">
              <a:extLst>
                <a:ext uri="{FF2B5EF4-FFF2-40B4-BE49-F238E27FC236}">
                  <a16:creationId xmlns:a16="http://schemas.microsoft.com/office/drawing/2014/main" id="{1D983ADC-B661-43EC-B8BF-CE91B49A5E3C}"/>
                </a:ext>
              </a:extLst>
            </p:cNvPr>
            <p:cNvCxnSpPr>
              <a:cxnSpLocks noChangeShapeType="1"/>
              <a:stCxn id="14" idx="4"/>
              <a:endCxn id="16" idx="2"/>
            </p:cNvCxnSpPr>
            <p:nvPr/>
          </p:nvCxnSpPr>
          <p:spPr bwMode="auto">
            <a:xfrm rot="16200000" flipH="1">
              <a:off x="5027" y="4709"/>
              <a:ext cx="343" cy="114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4" name="AutoShape 42">
              <a:extLst>
                <a:ext uri="{FF2B5EF4-FFF2-40B4-BE49-F238E27FC236}">
                  <a16:creationId xmlns:a16="http://schemas.microsoft.com/office/drawing/2014/main" id="{C4BCE875-7562-4771-BC1F-E80D5253BB86}"/>
                </a:ext>
              </a:extLst>
            </p:cNvPr>
            <p:cNvCxnSpPr>
              <a:cxnSpLocks noChangeShapeType="1"/>
              <a:stCxn id="7" idx="4"/>
              <a:endCxn id="17" idx="2"/>
            </p:cNvCxnSpPr>
            <p:nvPr/>
          </p:nvCxnSpPr>
          <p:spPr bwMode="auto">
            <a:xfrm rot="16200000" flipH="1">
              <a:off x="2150" y="3753"/>
              <a:ext cx="3468" cy="101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5" name="AutoShape 43">
              <a:extLst>
                <a:ext uri="{FF2B5EF4-FFF2-40B4-BE49-F238E27FC236}">
                  <a16:creationId xmlns:a16="http://schemas.microsoft.com/office/drawing/2014/main" id="{99F52FFE-1B78-4E5A-AB04-9FEBBB35DC15}"/>
                </a:ext>
              </a:extLst>
            </p:cNvPr>
            <p:cNvCxnSpPr>
              <a:cxnSpLocks noChangeShapeType="1"/>
              <a:stCxn id="7" idx="4"/>
              <a:endCxn id="21" idx="2"/>
            </p:cNvCxnSpPr>
            <p:nvPr/>
          </p:nvCxnSpPr>
          <p:spPr bwMode="auto">
            <a:xfrm rot="16200000" flipH="1">
              <a:off x="1321" y="4582"/>
              <a:ext cx="5099" cy="991"/>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6" name="AutoShape 44">
              <a:extLst>
                <a:ext uri="{FF2B5EF4-FFF2-40B4-BE49-F238E27FC236}">
                  <a16:creationId xmlns:a16="http://schemas.microsoft.com/office/drawing/2014/main" id="{21964655-D7E9-4C10-B6E5-A1B9D09972D3}"/>
                </a:ext>
              </a:extLst>
            </p:cNvPr>
            <p:cNvCxnSpPr>
              <a:cxnSpLocks noChangeShapeType="1"/>
              <a:stCxn id="17" idx="4"/>
              <a:endCxn id="19" idx="2"/>
            </p:cNvCxnSpPr>
            <p:nvPr/>
          </p:nvCxnSpPr>
          <p:spPr bwMode="auto">
            <a:xfrm rot="16200000" flipH="1">
              <a:off x="5030" y="5799"/>
              <a:ext cx="340" cy="114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7" name="AutoShape 45">
              <a:extLst>
                <a:ext uri="{FF2B5EF4-FFF2-40B4-BE49-F238E27FC236}">
                  <a16:creationId xmlns:a16="http://schemas.microsoft.com/office/drawing/2014/main" id="{C3746434-5BAC-4840-B78E-C368B7C464D8}"/>
                </a:ext>
              </a:extLst>
            </p:cNvPr>
            <p:cNvCxnSpPr>
              <a:cxnSpLocks noChangeShapeType="1"/>
              <a:stCxn id="17" idx="4"/>
              <a:endCxn id="20" idx="2"/>
            </p:cNvCxnSpPr>
            <p:nvPr/>
          </p:nvCxnSpPr>
          <p:spPr bwMode="auto">
            <a:xfrm rot="16200000" flipH="1">
              <a:off x="4759" y="6070"/>
              <a:ext cx="881" cy="114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8" name="AutoShape 46">
              <a:extLst>
                <a:ext uri="{FF2B5EF4-FFF2-40B4-BE49-F238E27FC236}">
                  <a16:creationId xmlns:a16="http://schemas.microsoft.com/office/drawing/2014/main" id="{AF921B5A-F53D-4C3A-8F54-6F0C08148969}"/>
                </a:ext>
              </a:extLst>
            </p:cNvPr>
            <p:cNvCxnSpPr>
              <a:cxnSpLocks noChangeShapeType="1"/>
              <a:stCxn id="7" idx="4"/>
              <a:endCxn id="22" idx="2"/>
            </p:cNvCxnSpPr>
            <p:nvPr/>
          </p:nvCxnSpPr>
          <p:spPr bwMode="auto">
            <a:xfrm rot="16200000" flipH="1">
              <a:off x="1062" y="4841"/>
              <a:ext cx="5643" cy="101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9" name="AutoShape 47">
              <a:extLst>
                <a:ext uri="{FF2B5EF4-FFF2-40B4-BE49-F238E27FC236}">
                  <a16:creationId xmlns:a16="http://schemas.microsoft.com/office/drawing/2014/main" id="{1A0AD7EC-0708-46FE-BD76-5F61133DFECF}"/>
                </a:ext>
              </a:extLst>
            </p:cNvPr>
            <p:cNvCxnSpPr>
              <a:cxnSpLocks noChangeShapeType="1"/>
              <a:stCxn id="22" idx="4"/>
              <a:endCxn id="24" idx="2"/>
            </p:cNvCxnSpPr>
            <p:nvPr/>
          </p:nvCxnSpPr>
          <p:spPr bwMode="auto">
            <a:xfrm rot="16200000" flipH="1">
              <a:off x="5033" y="7975"/>
              <a:ext cx="338" cy="1141"/>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0" name="AutoShape 48">
              <a:extLst>
                <a:ext uri="{FF2B5EF4-FFF2-40B4-BE49-F238E27FC236}">
                  <a16:creationId xmlns:a16="http://schemas.microsoft.com/office/drawing/2014/main" id="{FE23D59A-569C-4709-A77C-11D5F8A9891A}"/>
                </a:ext>
              </a:extLst>
            </p:cNvPr>
            <p:cNvCxnSpPr>
              <a:cxnSpLocks noChangeShapeType="1"/>
              <a:stCxn id="26" idx="4"/>
              <a:endCxn id="27" idx="2"/>
            </p:cNvCxnSpPr>
            <p:nvPr/>
          </p:nvCxnSpPr>
          <p:spPr bwMode="auto">
            <a:xfrm rot="16200000" flipH="1">
              <a:off x="5034" y="9062"/>
              <a:ext cx="336" cy="114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1" name="AutoShape 49">
              <a:extLst>
                <a:ext uri="{FF2B5EF4-FFF2-40B4-BE49-F238E27FC236}">
                  <a16:creationId xmlns:a16="http://schemas.microsoft.com/office/drawing/2014/main" id="{26C3C4E8-D666-4C9F-98C9-4CB6793FE8CD}"/>
                </a:ext>
              </a:extLst>
            </p:cNvPr>
            <p:cNvCxnSpPr>
              <a:cxnSpLocks noChangeShapeType="1"/>
              <a:stCxn id="7" idx="4"/>
              <a:endCxn id="26" idx="2"/>
            </p:cNvCxnSpPr>
            <p:nvPr/>
          </p:nvCxnSpPr>
          <p:spPr bwMode="auto">
            <a:xfrm rot="16200000" flipH="1">
              <a:off x="519" y="5384"/>
              <a:ext cx="6730" cy="101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2" name="AutoShape 50">
              <a:extLst>
                <a:ext uri="{FF2B5EF4-FFF2-40B4-BE49-F238E27FC236}">
                  <a16:creationId xmlns:a16="http://schemas.microsoft.com/office/drawing/2014/main" id="{E0A167EC-3538-4679-AEDE-3FAAF8F5B6F4}"/>
                </a:ext>
              </a:extLst>
            </p:cNvPr>
            <p:cNvCxnSpPr>
              <a:cxnSpLocks noChangeShapeType="1"/>
              <a:stCxn id="7" idx="4"/>
              <a:endCxn id="28" idx="2"/>
            </p:cNvCxnSpPr>
            <p:nvPr/>
          </p:nvCxnSpPr>
          <p:spPr bwMode="auto">
            <a:xfrm rot="16200000" flipH="1">
              <a:off x="-38" y="5941"/>
              <a:ext cx="7817" cy="991"/>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3" name="AutoShape 51">
              <a:extLst>
                <a:ext uri="{FF2B5EF4-FFF2-40B4-BE49-F238E27FC236}">
                  <a16:creationId xmlns:a16="http://schemas.microsoft.com/office/drawing/2014/main" id="{110BE1C4-4EE6-461C-81D7-918E1F3759BF}"/>
                </a:ext>
              </a:extLst>
            </p:cNvPr>
            <p:cNvCxnSpPr>
              <a:cxnSpLocks noChangeShapeType="1"/>
              <a:stCxn id="7" idx="4"/>
              <a:endCxn id="29" idx="2"/>
            </p:cNvCxnSpPr>
            <p:nvPr/>
          </p:nvCxnSpPr>
          <p:spPr bwMode="auto">
            <a:xfrm rot="16200000" flipH="1">
              <a:off x="-310" y="6213"/>
              <a:ext cx="8361" cy="991"/>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54" name="Line 52">
              <a:extLst>
                <a:ext uri="{FF2B5EF4-FFF2-40B4-BE49-F238E27FC236}">
                  <a16:creationId xmlns:a16="http://schemas.microsoft.com/office/drawing/2014/main" id="{1EE28EEC-D919-4A7B-8A95-10B51675B7C3}"/>
                </a:ext>
              </a:extLst>
            </p:cNvPr>
            <p:cNvSpPr>
              <a:spLocks noChangeShapeType="1"/>
            </p:cNvSpPr>
            <p:nvPr/>
          </p:nvSpPr>
          <p:spPr bwMode="auto">
            <a:xfrm>
              <a:off x="2668" y="2395"/>
              <a:ext cx="47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lstStyle/>
            <a:p>
              <a:endParaRPr lang="zh-CN" altLang="en-US"/>
            </a:p>
          </p:txBody>
        </p:sp>
        <p:sp>
          <p:nvSpPr>
            <p:cNvPr id="55" name="Rectangle 53">
              <a:extLst>
                <a:ext uri="{FF2B5EF4-FFF2-40B4-BE49-F238E27FC236}">
                  <a16:creationId xmlns:a16="http://schemas.microsoft.com/office/drawing/2014/main" id="{BFE3C69C-4C5E-4F51-8E56-4E0E68C4D742}"/>
                </a:ext>
              </a:extLst>
            </p:cNvPr>
            <p:cNvSpPr>
              <a:spLocks noChangeArrowheads="1"/>
            </p:cNvSpPr>
            <p:nvPr/>
          </p:nvSpPr>
          <p:spPr bwMode="auto">
            <a:xfrm>
              <a:off x="2512" y="2123"/>
              <a:ext cx="6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开始</a:t>
              </a:r>
            </a:p>
          </p:txBody>
        </p:sp>
        <p:cxnSp>
          <p:nvCxnSpPr>
            <p:cNvPr id="56" name="AutoShape 54">
              <a:extLst>
                <a:ext uri="{FF2B5EF4-FFF2-40B4-BE49-F238E27FC236}">
                  <a16:creationId xmlns:a16="http://schemas.microsoft.com/office/drawing/2014/main" id="{AF5488C4-01A4-4A52-BAB1-B6737A86B476}"/>
                </a:ext>
              </a:extLst>
            </p:cNvPr>
            <p:cNvCxnSpPr>
              <a:cxnSpLocks noChangeShapeType="1"/>
              <a:stCxn id="7" idx="1"/>
              <a:endCxn id="7" idx="7"/>
            </p:cNvCxnSpPr>
            <p:nvPr/>
          </p:nvCxnSpPr>
          <p:spPr bwMode="auto">
            <a:xfrm rot="5400000" flipV="1">
              <a:off x="3374" y="2015"/>
              <a:ext cx="1" cy="336"/>
            </a:xfrm>
            <a:prstGeom prst="curvedConnector3">
              <a:avLst>
                <a:gd name="adj1" fmla="val -42800014"/>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7" name="Rectangle 55">
              <a:extLst>
                <a:ext uri="{FF2B5EF4-FFF2-40B4-BE49-F238E27FC236}">
                  <a16:creationId xmlns:a16="http://schemas.microsoft.com/office/drawing/2014/main" id="{BCC3F555-CF3F-4C93-B449-10D8D318AFF1}"/>
                </a:ext>
              </a:extLst>
            </p:cNvPr>
            <p:cNvSpPr>
              <a:spLocks noChangeArrowheads="1"/>
            </p:cNvSpPr>
            <p:nvPr/>
          </p:nvSpPr>
          <p:spPr bwMode="auto">
            <a:xfrm>
              <a:off x="2981" y="1580"/>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空白</a:t>
              </a:r>
            </a:p>
          </p:txBody>
        </p:sp>
        <p:sp>
          <p:nvSpPr>
            <p:cNvPr id="58" name="Rectangle 56">
              <a:extLst>
                <a:ext uri="{FF2B5EF4-FFF2-40B4-BE49-F238E27FC236}">
                  <a16:creationId xmlns:a16="http://schemas.microsoft.com/office/drawing/2014/main" id="{4410EF53-242F-4B45-B538-3219CF07FBB9}"/>
                </a:ext>
              </a:extLst>
            </p:cNvPr>
            <p:cNvSpPr>
              <a:spLocks noChangeArrowheads="1"/>
            </p:cNvSpPr>
            <p:nvPr/>
          </p:nvSpPr>
          <p:spPr bwMode="auto">
            <a:xfrm>
              <a:off x="4233" y="1580"/>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字母</a:t>
              </a:r>
              <a:r>
                <a:rPr kumimoji="0" lang="en-US" altLang="zh-CN" sz="1200"/>
                <a:t>|</a:t>
              </a:r>
              <a:r>
                <a:rPr kumimoji="0" lang="zh-CN" altLang="en-US" sz="1200"/>
                <a:t>数字</a:t>
              </a:r>
            </a:p>
          </p:txBody>
        </p:sp>
        <p:sp>
          <p:nvSpPr>
            <p:cNvPr id="59" name="Rectangle 57">
              <a:extLst>
                <a:ext uri="{FF2B5EF4-FFF2-40B4-BE49-F238E27FC236}">
                  <a16:creationId xmlns:a16="http://schemas.microsoft.com/office/drawing/2014/main" id="{1A0BD614-EDB6-4197-B34F-C2141742F8B7}"/>
                </a:ext>
              </a:extLst>
            </p:cNvPr>
            <p:cNvSpPr>
              <a:spLocks noChangeArrowheads="1"/>
            </p:cNvSpPr>
            <p:nvPr/>
          </p:nvSpPr>
          <p:spPr bwMode="auto">
            <a:xfrm>
              <a:off x="3607" y="1987"/>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字母</a:t>
              </a:r>
            </a:p>
          </p:txBody>
        </p:sp>
        <p:sp>
          <p:nvSpPr>
            <p:cNvPr id="60" name="Rectangle 58">
              <a:extLst>
                <a:ext uri="{FF2B5EF4-FFF2-40B4-BE49-F238E27FC236}">
                  <a16:creationId xmlns:a16="http://schemas.microsoft.com/office/drawing/2014/main" id="{FF290021-D169-4800-B5EC-4601F161358F}"/>
                </a:ext>
              </a:extLst>
            </p:cNvPr>
            <p:cNvSpPr>
              <a:spLocks noChangeArrowheads="1"/>
            </p:cNvSpPr>
            <p:nvPr/>
          </p:nvSpPr>
          <p:spPr bwMode="auto">
            <a:xfrm>
              <a:off x="5172" y="1987"/>
              <a:ext cx="94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非字母与数字</a:t>
              </a:r>
            </a:p>
          </p:txBody>
        </p:sp>
        <p:sp>
          <p:nvSpPr>
            <p:cNvPr id="61" name="Rectangle 59">
              <a:extLst>
                <a:ext uri="{FF2B5EF4-FFF2-40B4-BE49-F238E27FC236}">
                  <a16:creationId xmlns:a16="http://schemas.microsoft.com/office/drawing/2014/main" id="{71E2D8E8-95F9-4222-A198-F0FF8F2E8E39}"/>
                </a:ext>
              </a:extLst>
            </p:cNvPr>
            <p:cNvSpPr>
              <a:spLocks noChangeArrowheads="1"/>
            </p:cNvSpPr>
            <p:nvPr/>
          </p:nvSpPr>
          <p:spPr bwMode="auto">
            <a:xfrm>
              <a:off x="6581" y="1987"/>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62" name="Rectangle 60">
              <a:extLst>
                <a:ext uri="{FF2B5EF4-FFF2-40B4-BE49-F238E27FC236}">
                  <a16:creationId xmlns:a16="http://schemas.microsoft.com/office/drawing/2014/main" id="{4F12E675-08C4-4E83-A1FF-147A63CE6F8F}"/>
                </a:ext>
              </a:extLst>
            </p:cNvPr>
            <p:cNvSpPr>
              <a:spLocks noChangeArrowheads="1"/>
            </p:cNvSpPr>
            <p:nvPr/>
          </p:nvSpPr>
          <p:spPr bwMode="auto">
            <a:xfrm>
              <a:off x="6581" y="2938"/>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63" name="Rectangle 61">
              <a:extLst>
                <a:ext uri="{FF2B5EF4-FFF2-40B4-BE49-F238E27FC236}">
                  <a16:creationId xmlns:a16="http://schemas.microsoft.com/office/drawing/2014/main" id="{1FFF668F-8D6A-441F-A585-D93B24777072}"/>
                </a:ext>
              </a:extLst>
            </p:cNvPr>
            <p:cNvSpPr>
              <a:spLocks noChangeArrowheads="1"/>
            </p:cNvSpPr>
            <p:nvPr/>
          </p:nvSpPr>
          <p:spPr bwMode="auto">
            <a:xfrm>
              <a:off x="4859" y="5112"/>
              <a:ext cx="78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64" name="Rectangle 62">
              <a:extLst>
                <a:ext uri="{FF2B5EF4-FFF2-40B4-BE49-F238E27FC236}">
                  <a16:creationId xmlns:a16="http://schemas.microsoft.com/office/drawing/2014/main" id="{F582A95F-7608-4CDE-9213-A1A7CA2A0E02}"/>
                </a:ext>
              </a:extLst>
            </p:cNvPr>
            <p:cNvSpPr>
              <a:spLocks noChangeArrowheads="1"/>
            </p:cNvSpPr>
            <p:nvPr/>
          </p:nvSpPr>
          <p:spPr bwMode="auto">
            <a:xfrm>
              <a:off x="5955" y="4569"/>
              <a:ext cx="78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65" name="Rectangle 63">
              <a:extLst>
                <a:ext uri="{FF2B5EF4-FFF2-40B4-BE49-F238E27FC236}">
                  <a16:creationId xmlns:a16="http://schemas.microsoft.com/office/drawing/2014/main" id="{3234A4FC-5B9A-4C76-8FC3-684BC1341A44}"/>
                </a:ext>
              </a:extLst>
            </p:cNvPr>
            <p:cNvSpPr>
              <a:spLocks noChangeArrowheads="1"/>
            </p:cNvSpPr>
            <p:nvPr/>
          </p:nvSpPr>
          <p:spPr bwMode="auto">
            <a:xfrm>
              <a:off x="5955" y="6743"/>
              <a:ext cx="78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66" name="Rectangle 64">
              <a:extLst>
                <a:ext uri="{FF2B5EF4-FFF2-40B4-BE49-F238E27FC236}">
                  <a16:creationId xmlns:a16="http://schemas.microsoft.com/office/drawing/2014/main" id="{E03B8AB7-5FF8-4EC3-8A48-D3FFF0FDDD80}"/>
                </a:ext>
              </a:extLst>
            </p:cNvPr>
            <p:cNvSpPr>
              <a:spLocks noChangeArrowheads="1"/>
            </p:cNvSpPr>
            <p:nvPr/>
          </p:nvSpPr>
          <p:spPr bwMode="auto">
            <a:xfrm>
              <a:off x="5955" y="8373"/>
              <a:ext cx="78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67" name="Rectangle 65">
              <a:extLst>
                <a:ext uri="{FF2B5EF4-FFF2-40B4-BE49-F238E27FC236}">
                  <a16:creationId xmlns:a16="http://schemas.microsoft.com/office/drawing/2014/main" id="{523FB0E1-3351-4B65-83DD-2C1811250AE6}"/>
                </a:ext>
              </a:extLst>
            </p:cNvPr>
            <p:cNvSpPr>
              <a:spLocks noChangeArrowheads="1"/>
            </p:cNvSpPr>
            <p:nvPr/>
          </p:nvSpPr>
          <p:spPr bwMode="auto">
            <a:xfrm>
              <a:off x="5955" y="9460"/>
              <a:ext cx="78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68" name="Rectangle 66">
              <a:extLst>
                <a:ext uri="{FF2B5EF4-FFF2-40B4-BE49-F238E27FC236}">
                  <a16:creationId xmlns:a16="http://schemas.microsoft.com/office/drawing/2014/main" id="{7520EA20-B660-4E4A-801C-7F0B3142EA40}"/>
                </a:ext>
              </a:extLst>
            </p:cNvPr>
            <p:cNvSpPr>
              <a:spLocks noChangeArrowheads="1"/>
            </p:cNvSpPr>
            <p:nvPr/>
          </p:nvSpPr>
          <p:spPr bwMode="auto">
            <a:xfrm>
              <a:off x="4546" y="10547"/>
              <a:ext cx="78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69" name="Rectangle 67">
              <a:extLst>
                <a:ext uri="{FF2B5EF4-FFF2-40B4-BE49-F238E27FC236}">
                  <a16:creationId xmlns:a16="http://schemas.microsoft.com/office/drawing/2014/main" id="{691BE03A-829E-42AC-8213-199A6AF222DD}"/>
                </a:ext>
              </a:extLst>
            </p:cNvPr>
            <p:cNvSpPr>
              <a:spLocks noChangeArrowheads="1"/>
            </p:cNvSpPr>
            <p:nvPr/>
          </p:nvSpPr>
          <p:spPr bwMode="auto">
            <a:xfrm>
              <a:off x="4233" y="2531"/>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数字</a:t>
              </a:r>
            </a:p>
          </p:txBody>
        </p:sp>
        <p:sp>
          <p:nvSpPr>
            <p:cNvPr id="70" name="Rectangle 68">
              <a:extLst>
                <a:ext uri="{FF2B5EF4-FFF2-40B4-BE49-F238E27FC236}">
                  <a16:creationId xmlns:a16="http://schemas.microsoft.com/office/drawing/2014/main" id="{3CF218A4-F018-48F9-9FB9-CB7B2281AE77}"/>
                </a:ext>
              </a:extLst>
            </p:cNvPr>
            <p:cNvSpPr>
              <a:spLocks noChangeArrowheads="1"/>
            </p:cNvSpPr>
            <p:nvPr/>
          </p:nvSpPr>
          <p:spPr bwMode="auto">
            <a:xfrm>
              <a:off x="3607" y="2938"/>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数字</a:t>
              </a:r>
            </a:p>
          </p:txBody>
        </p:sp>
        <p:sp>
          <p:nvSpPr>
            <p:cNvPr id="71" name="Rectangle 69">
              <a:extLst>
                <a:ext uri="{FF2B5EF4-FFF2-40B4-BE49-F238E27FC236}">
                  <a16:creationId xmlns:a16="http://schemas.microsoft.com/office/drawing/2014/main" id="{A522934A-DB3C-4A24-9D90-23E68BE2782F}"/>
                </a:ext>
              </a:extLst>
            </p:cNvPr>
            <p:cNvSpPr>
              <a:spLocks noChangeArrowheads="1"/>
            </p:cNvSpPr>
            <p:nvPr/>
          </p:nvSpPr>
          <p:spPr bwMode="auto">
            <a:xfrm>
              <a:off x="5172" y="2938"/>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非数字</a:t>
              </a:r>
            </a:p>
          </p:txBody>
        </p:sp>
        <p:sp>
          <p:nvSpPr>
            <p:cNvPr id="72" name="Rectangle 70">
              <a:extLst>
                <a:ext uri="{FF2B5EF4-FFF2-40B4-BE49-F238E27FC236}">
                  <a16:creationId xmlns:a16="http://schemas.microsoft.com/office/drawing/2014/main" id="{AFAB601C-46AB-4778-A4A7-70AAF1ECD7CE}"/>
                </a:ext>
              </a:extLst>
            </p:cNvPr>
            <p:cNvSpPr>
              <a:spLocks noChangeArrowheads="1"/>
            </p:cNvSpPr>
            <p:nvPr/>
          </p:nvSpPr>
          <p:spPr bwMode="auto">
            <a:xfrm>
              <a:off x="3607" y="3482"/>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73" name="Rectangle 71">
              <a:extLst>
                <a:ext uri="{FF2B5EF4-FFF2-40B4-BE49-F238E27FC236}">
                  <a16:creationId xmlns:a16="http://schemas.microsoft.com/office/drawing/2014/main" id="{EFF3E4FA-6BD8-4B59-82A3-104424DA5EFB}"/>
                </a:ext>
              </a:extLst>
            </p:cNvPr>
            <p:cNvSpPr>
              <a:spLocks noChangeArrowheads="1"/>
            </p:cNvSpPr>
            <p:nvPr/>
          </p:nvSpPr>
          <p:spPr bwMode="auto">
            <a:xfrm>
              <a:off x="3607" y="4025"/>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74" name="Rectangle 72">
              <a:extLst>
                <a:ext uri="{FF2B5EF4-FFF2-40B4-BE49-F238E27FC236}">
                  <a16:creationId xmlns:a16="http://schemas.microsoft.com/office/drawing/2014/main" id="{01130B54-2A54-4EC9-B35A-007177A42392}"/>
                </a:ext>
              </a:extLst>
            </p:cNvPr>
            <p:cNvSpPr>
              <a:spLocks noChangeArrowheads="1"/>
            </p:cNvSpPr>
            <p:nvPr/>
          </p:nvSpPr>
          <p:spPr bwMode="auto">
            <a:xfrm>
              <a:off x="3607" y="4569"/>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75" name="Rectangle 73">
              <a:extLst>
                <a:ext uri="{FF2B5EF4-FFF2-40B4-BE49-F238E27FC236}">
                  <a16:creationId xmlns:a16="http://schemas.microsoft.com/office/drawing/2014/main" id="{E966F0EF-F47D-4405-BA63-0FEE72247C36}"/>
                </a:ext>
              </a:extLst>
            </p:cNvPr>
            <p:cNvSpPr>
              <a:spLocks noChangeArrowheads="1"/>
            </p:cNvSpPr>
            <p:nvPr/>
          </p:nvSpPr>
          <p:spPr bwMode="auto">
            <a:xfrm>
              <a:off x="3607" y="5656"/>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&lt;</a:t>
              </a:r>
            </a:p>
          </p:txBody>
        </p:sp>
        <p:sp>
          <p:nvSpPr>
            <p:cNvPr id="76" name="Rectangle 74">
              <a:extLst>
                <a:ext uri="{FF2B5EF4-FFF2-40B4-BE49-F238E27FC236}">
                  <a16:creationId xmlns:a16="http://schemas.microsoft.com/office/drawing/2014/main" id="{6E210934-4D2C-4B6F-9CB5-57AA982405A9}"/>
                </a:ext>
              </a:extLst>
            </p:cNvPr>
            <p:cNvSpPr>
              <a:spLocks noChangeArrowheads="1"/>
            </p:cNvSpPr>
            <p:nvPr/>
          </p:nvSpPr>
          <p:spPr bwMode="auto">
            <a:xfrm>
              <a:off x="4859" y="4569"/>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非*</a:t>
              </a:r>
            </a:p>
          </p:txBody>
        </p:sp>
        <p:sp>
          <p:nvSpPr>
            <p:cNvPr id="77" name="Rectangle 75">
              <a:extLst>
                <a:ext uri="{FF2B5EF4-FFF2-40B4-BE49-F238E27FC236}">
                  <a16:creationId xmlns:a16="http://schemas.microsoft.com/office/drawing/2014/main" id="{04F2E7BF-07F0-4874-9FF4-BE9AF52714F2}"/>
                </a:ext>
              </a:extLst>
            </p:cNvPr>
            <p:cNvSpPr>
              <a:spLocks noChangeArrowheads="1"/>
            </p:cNvSpPr>
            <p:nvPr/>
          </p:nvSpPr>
          <p:spPr bwMode="auto">
            <a:xfrm>
              <a:off x="4859" y="5656"/>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78" name="Rectangle 76">
              <a:extLst>
                <a:ext uri="{FF2B5EF4-FFF2-40B4-BE49-F238E27FC236}">
                  <a16:creationId xmlns:a16="http://schemas.microsoft.com/office/drawing/2014/main" id="{F13DDF23-9A4C-43A9-9524-C68747A71DED}"/>
                </a:ext>
              </a:extLst>
            </p:cNvPr>
            <p:cNvSpPr>
              <a:spLocks noChangeArrowheads="1"/>
            </p:cNvSpPr>
            <p:nvPr/>
          </p:nvSpPr>
          <p:spPr bwMode="auto">
            <a:xfrm>
              <a:off x="4859" y="6199"/>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&gt;</a:t>
              </a:r>
            </a:p>
          </p:txBody>
        </p:sp>
        <p:sp>
          <p:nvSpPr>
            <p:cNvPr id="79" name="Rectangle 77">
              <a:extLst>
                <a:ext uri="{FF2B5EF4-FFF2-40B4-BE49-F238E27FC236}">
                  <a16:creationId xmlns:a16="http://schemas.microsoft.com/office/drawing/2014/main" id="{C5760D73-50FE-464D-BDD4-FD8B5D0CDD7E}"/>
                </a:ext>
              </a:extLst>
            </p:cNvPr>
            <p:cNvSpPr>
              <a:spLocks noChangeArrowheads="1"/>
            </p:cNvSpPr>
            <p:nvPr/>
          </p:nvSpPr>
          <p:spPr bwMode="auto">
            <a:xfrm>
              <a:off x="4859" y="6743"/>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其他</a:t>
              </a:r>
            </a:p>
          </p:txBody>
        </p:sp>
        <p:sp>
          <p:nvSpPr>
            <p:cNvPr id="80" name="Rectangle 78">
              <a:extLst>
                <a:ext uri="{FF2B5EF4-FFF2-40B4-BE49-F238E27FC236}">
                  <a16:creationId xmlns:a16="http://schemas.microsoft.com/office/drawing/2014/main" id="{D626638F-120D-44F6-9D48-D51343D6B423}"/>
                </a:ext>
              </a:extLst>
            </p:cNvPr>
            <p:cNvSpPr>
              <a:spLocks noChangeArrowheads="1"/>
            </p:cNvSpPr>
            <p:nvPr/>
          </p:nvSpPr>
          <p:spPr bwMode="auto">
            <a:xfrm>
              <a:off x="3607" y="7286"/>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81" name="Rectangle 79">
              <a:extLst>
                <a:ext uri="{FF2B5EF4-FFF2-40B4-BE49-F238E27FC236}">
                  <a16:creationId xmlns:a16="http://schemas.microsoft.com/office/drawing/2014/main" id="{5490B94A-94CA-42B2-AD79-C7F52C65D4FB}"/>
                </a:ext>
              </a:extLst>
            </p:cNvPr>
            <p:cNvSpPr>
              <a:spLocks noChangeArrowheads="1"/>
            </p:cNvSpPr>
            <p:nvPr/>
          </p:nvSpPr>
          <p:spPr bwMode="auto">
            <a:xfrm>
              <a:off x="3607" y="7830"/>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&gt;</a:t>
              </a:r>
            </a:p>
          </p:txBody>
        </p:sp>
        <p:sp>
          <p:nvSpPr>
            <p:cNvPr id="82" name="Rectangle 80">
              <a:extLst>
                <a:ext uri="{FF2B5EF4-FFF2-40B4-BE49-F238E27FC236}">
                  <a16:creationId xmlns:a16="http://schemas.microsoft.com/office/drawing/2014/main" id="{7FCCE62C-5353-4DF2-851D-63CFC2BFF707}"/>
                </a:ext>
              </a:extLst>
            </p:cNvPr>
            <p:cNvSpPr>
              <a:spLocks noChangeArrowheads="1"/>
            </p:cNvSpPr>
            <p:nvPr/>
          </p:nvSpPr>
          <p:spPr bwMode="auto">
            <a:xfrm>
              <a:off x="4859" y="7830"/>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83" name="Rectangle 81">
              <a:extLst>
                <a:ext uri="{FF2B5EF4-FFF2-40B4-BE49-F238E27FC236}">
                  <a16:creationId xmlns:a16="http://schemas.microsoft.com/office/drawing/2014/main" id="{429CE449-6FAA-44E2-8ADF-241BF933C669}"/>
                </a:ext>
              </a:extLst>
            </p:cNvPr>
            <p:cNvSpPr>
              <a:spLocks noChangeArrowheads="1"/>
            </p:cNvSpPr>
            <p:nvPr/>
          </p:nvSpPr>
          <p:spPr bwMode="auto">
            <a:xfrm>
              <a:off x="4859" y="8373"/>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其他</a:t>
              </a:r>
            </a:p>
          </p:txBody>
        </p:sp>
        <p:sp>
          <p:nvSpPr>
            <p:cNvPr id="84" name="Rectangle 82">
              <a:extLst>
                <a:ext uri="{FF2B5EF4-FFF2-40B4-BE49-F238E27FC236}">
                  <a16:creationId xmlns:a16="http://schemas.microsoft.com/office/drawing/2014/main" id="{C738B6BF-E300-4C69-B8C7-21684CAFD03E}"/>
                </a:ext>
              </a:extLst>
            </p:cNvPr>
            <p:cNvSpPr>
              <a:spLocks noChangeArrowheads="1"/>
            </p:cNvSpPr>
            <p:nvPr/>
          </p:nvSpPr>
          <p:spPr bwMode="auto">
            <a:xfrm>
              <a:off x="3607" y="8917"/>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85" name="Rectangle 83">
              <a:extLst>
                <a:ext uri="{FF2B5EF4-FFF2-40B4-BE49-F238E27FC236}">
                  <a16:creationId xmlns:a16="http://schemas.microsoft.com/office/drawing/2014/main" id="{5521EB3D-6733-4436-8138-D9E49DFD8001}"/>
                </a:ext>
              </a:extLst>
            </p:cNvPr>
            <p:cNvSpPr>
              <a:spLocks noChangeArrowheads="1"/>
            </p:cNvSpPr>
            <p:nvPr/>
          </p:nvSpPr>
          <p:spPr bwMode="auto">
            <a:xfrm>
              <a:off x="4859" y="8917"/>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86" name="Rectangle 84">
              <a:extLst>
                <a:ext uri="{FF2B5EF4-FFF2-40B4-BE49-F238E27FC236}">
                  <a16:creationId xmlns:a16="http://schemas.microsoft.com/office/drawing/2014/main" id="{3F61452A-12DD-472A-A0CF-9A7B0B50C8F2}"/>
                </a:ext>
              </a:extLst>
            </p:cNvPr>
            <p:cNvSpPr>
              <a:spLocks noChangeArrowheads="1"/>
            </p:cNvSpPr>
            <p:nvPr/>
          </p:nvSpPr>
          <p:spPr bwMode="auto">
            <a:xfrm>
              <a:off x="4859" y="9460"/>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其他</a:t>
              </a:r>
            </a:p>
          </p:txBody>
        </p:sp>
        <p:sp>
          <p:nvSpPr>
            <p:cNvPr id="87" name="Rectangle 85">
              <a:extLst>
                <a:ext uri="{FF2B5EF4-FFF2-40B4-BE49-F238E27FC236}">
                  <a16:creationId xmlns:a16="http://schemas.microsoft.com/office/drawing/2014/main" id="{2D555FF3-9756-4742-9F16-94C96725504C}"/>
                </a:ext>
              </a:extLst>
            </p:cNvPr>
            <p:cNvSpPr>
              <a:spLocks noChangeArrowheads="1"/>
            </p:cNvSpPr>
            <p:nvPr/>
          </p:nvSpPr>
          <p:spPr bwMode="auto">
            <a:xfrm>
              <a:off x="3607" y="10004"/>
              <a:ext cx="78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200"/>
                <a:t>;</a:t>
              </a:r>
            </a:p>
          </p:txBody>
        </p:sp>
        <p:sp>
          <p:nvSpPr>
            <p:cNvPr id="88" name="Rectangle 86">
              <a:extLst>
                <a:ext uri="{FF2B5EF4-FFF2-40B4-BE49-F238E27FC236}">
                  <a16:creationId xmlns:a16="http://schemas.microsoft.com/office/drawing/2014/main" id="{49C6F164-0288-445E-B7B6-8EC1488F1722}"/>
                </a:ext>
              </a:extLst>
            </p:cNvPr>
            <p:cNvSpPr>
              <a:spLocks noChangeArrowheads="1"/>
            </p:cNvSpPr>
            <p:nvPr/>
          </p:nvSpPr>
          <p:spPr bwMode="auto">
            <a:xfrm>
              <a:off x="3607" y="10547"/>
              <a:ext cx="7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a:t>其他</a:t>
              </a:r>
            </a:p>
          </p:txBody>
        </p:sp>
        <p:sp>
          <p:nvSpPr>
            <p:cNvPr id="89" name="Rectangle 87">
              <a:extLst>
                <a:ext uri="{FF2B5EF4-FFF2-40B4-BE49-F238E27FC236}">
                  <a16:creationId xmlns:a16="http://schemas.microsoft.com/office/drawing/2014/main" id="{A4B17204-A767-437C-A717-BFE4FCC3AC0C}"/>
                </a:ext>
              </a:extLst>
            </p:cNvPr>
            <p:cNvSpPr>
              <a:spLocks noChangeArrowheads="1"/>
            </p:cNvSpPr>
            <p:nvPr/>
          </p:nvSpPr>
          <p:spPr bwMode="auto">
            <a:xfrm>
              <a:off x="7207" y="2123"/>
              <a:ext cx="2035"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(id, id</a:t>
              </a:r>
              <a:r>
                <a:rPr kumimoji="0" lang="zh-CN" altLang="en-US" sz="1200"/>
                <a:t>在符号表中的位置</a:t>
              </a:r>
              <a:r>
                <a:rPr kumimoji="0" lang="en-US" altLang="zh-CN" sz="1200"/>
                <a:t>)</a:t>
              </a:r>
            </a:p>
            <a:p>
              <a:pPr algn="just">
                <a:spcBef>
                  <a:spcPct val="0"/>
                </a:spcBef>
                <a:buClrTx/>
                <a:buSzTx/>
                <a:buFontTx/>
                <a:buNone/>
              </a:pPr>
              <a:r>
                <a:rPr kumimoji="0" lang="zh-CN" altLang="en-US" sz="1200"/>
                <a:t>或返回</a:t>
              </a:r>
              <a:r>
                <a:rPr kumimoji="0" lang="en-US" altLang="zh-CN" sz="1200"/>
                <a:t>(</a:t>
              </a:r>
              <a:r>
                <a:rPr kumimoji="0" lang="zh-CN" altLang="en-US" sz="1200"/>
                <a:t>保留字</a:t>
              </a:r>
              <a:r>
                <a:rPr kumimoji="0" lang="en-US" altLang="zh-CN" sz="1200"/>
                <a:t>, ——)</a:t>
              </a:r>
            </a:p>
          </p:txBody>
        </p:sp>
        <p:sp>
          <p:nvSpPr>
            <p:cNvPr id="90" name="Rectangle 88">
              <a:extLst>
                <a:ext uri="{FF2B5EF4-FFF2-40B4-BE49-F238E27FC236}">
                  <a16:creationId xmlns:a16="http://schemas.microsoft.com/office/drawing/2014/main" id="{1ABA7AD2-A459-4C58-BC07-80AC9E82969C}"/>
                </a:ext>
              </a:extLst>
            </p:cNvPr>
            <p:cNvSpPr>
              <a:spLocks noChangeArrowheads="1"/>
            </p:cNvSpPr>
            <p:nvPr/>
          </p:nvSpPr>
          <p:spPr bwMode="auto">
            <a:xfrm>
              <a:off x="7207" y="3074"/>
              <a:ext cx="21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a:t>
              </a:r>
              <a:r>
                <a:rPr kumimoji="0" lang="zh-CN" altLang="en-US" sz="1200"/>
                <a:t>常数</a:t>
              </a:r>
              <a:r>
                <a:rPr kumimoji="0" lang="en-US" altLang="zh-CN" sz="1200"/>
                <a:t>, </a:t>
              </a:r>
              <a:r>
                <a:rPr kumimoji="0" lang="zh-CN" altLang="en-US" sz="1200"/>
                <a:t>在常数表中的位置</a:t>
              </a:r>
              <a:r>
                <a:rPr kumimoji="0" lang="en-US" altLang="zh-CN" sz="1200"/>
                <a:t>)</a:t>
              </a:r>
            </a:p>
          </p:txBody>
        </p:sp>
        <p:sp>
          <p:nvSpPr>
            <p:cNvPr id="91" name="Rectangle 89">
              <a:extLst>
                <a:ext uri="{FF2B5EF4-FFF2-40B4-BE49-F238E27FC236}">
                  <a16:creationId xmlns:a16="http://schemas.microsoft.com/office/drawing/2014/main" id="{39CAACD1-6C8C-4E13-80FB-FD98A0B6E1E3}"/>
                </a:ext>
              </a:extLst>
            </p:cNvPr>
            <p:cNvSpPr>
              <a:spLocks noChangeArrowheads="1"/>
            </p:cNvSpPr>
            <p:nvPr/>
          </p:nvSpPr>
          <p:spPr bwMode="auto">
            <a:xfrm>
              <a:off x="5172" y="3618"/>
              <a:ext cx="219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 ——)</a:t>
              </a:r>
            </a:p>
          </p:txBody>
        </p:sp>
        <p:sp>
          <p:nvSpPr>
            <p:cNvPr id="92" name="Rectangle 90">
              <a:extLst>
                <a:ext uri="{FF2B5EF4-FFF2-40B4-BE49-F238E27FC236}">
                  <a16:creationId xmlns:a16="http://schemas.microsoft.com/office/drawing/2014/main" id="{696D25C8-6326-4B90-A3F4-1D3F4E9B9EEB}"/>
                </a:ext>
              </a:extLst>
            </p:cNvPr>
            <p:cNvSpPr>
              <a:spLocks noChangeArrowheads="1"/>
            </p:cNvSpPr>
            <p:nvPr/>
          </p:nvSpPr>
          <p:spPr bwMode="auto">
            <a:xfrm>
              <a:off x="5172" y="4161"/>
              <a:ext cx="21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 -, ——)</a:t>
              </a:r>
            </a:p>
          </p:txBody>
        </p:sp>
        <p:sp>
          <p:nvSpPr>
            <p:cNvPr id="93" name="Rectangle 91">
              <a:extLst>
                <a:ext uri="{FF2B5EF4-FFF2-40B4-BE49-F238E27FC236}">
                  <a16:creationId xmlns:a16="http://schemas.microsoft.com/office/drawing/2014/main" id="{F11CB440-67FF-493A-96AC-D285DDDEA182}"/>
                </a:ext>
              </a:extLst>
            </p:cNvPr>
            <p:cNvSpPr>
              <a:spLocks noChangeArrowheads="1"/>
            </p:cNvSpPr>
            <p:nvPr/>
          </p:nvSpPr>
          <p:spPr bwMode="auto">
            <a:xfrm>
              <a:off x="6738" y="4705"/>
              <a:ext cx="219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 ——)</a:t>
              </a:r>
            </a:p>
          </p:txBody>
        </p:sp>
        <p:sp>
          <p:nvSpPr>
            <p:cNvPr id="94" name="Rectangle 92">
              <a:extLst>
                <a:ext uri="{FF2B5EF4-FFF2-40B4-BE49-F238E27FC236}">
                  <a16:creationId xmlns:a16="http://schemas.microsoft.com/office/drawing/2014/main" id="{AD855890-69F0-4B33-A784-7E80F7C6DC96}"/>
                </a:ext>
              </a:extLst>
            </p:cNvPr>
            <p:cNvSpPr>
              <a:spLocks noChangeArrowheads="1"/>
            </p:cNvSpPr>
            <p:nvPr/>
          </p:nvSpPr>
          <p:spPr bwMode="auto">
            <a:xfrm>
              <a:off x="6738" y="5248"/>
              <a:ext cx="219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 ——)</a:t>
              </a:r>
            </a:p>
          </p:txBody>
        </p:sp>
        <p:sp>
          <p:nvSpPr>
            <p:cNvPr id="95" name="Rectangle 93">
              <a:extLst>
                <a:ext uri="{FF2B5EF4-FFF2-40B4-BE49-F238E27FC236}">
                  <a16:creationId xmlns:a16="http://schemas.microsoft.com/office/drawing/2014/main" id="{78EB0426-E483-4183-9F8E-37EF3BD13145}"/>
                </a:ext>
              </a:extLst>
            </p:cNvPr>
            <p:cNvSpPr>
              <a:spLocks noChangeArrowheads="1"/>
            </p:cNvSpPr>
            <p:nvPr/>
          </p:nvSpPr>
          <p:spPr bwMode="auto">
            <a:xfrm>
              <a:off x="6738" y="5792"/>
              <a:ext cx="219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(relop, LE)</a:t>
              </a:r>
            </a:p>
          </p:txBody>
        </p:sp>
        <p:sp>
          <p:nvSpPr>
            <p:cNvPr id="96" name="Rectangle 94">
              <a:extLst>
                <a:ext uri="{FF2B5EF4-FFF2-40B4-BE49-F238E27FC236}">
                  <a16:creationId xmlns:a16="http://schemas.microsoft.com/office/drawing/2014/main" id="{8F5386C5-56BE-4751-97CF-DFBF5A1E5DF7}"/>
                </a:ext>
              </a:extLst>
            </p:cNvPr>
            <p:cNvSpPr>
              <a:spLocks noChangeArrowheads="1"/>
            </p:cNvSpPr>
            <p:nvPr/>
          </p:nvSpPr>
          <p:spPr bwMode="auto">
            <a:xfrm>
              <a:off x="6738" y="6335"/>
              <a:ext cx="219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(relop, NE)</a:t>
              </a:r>
            </a:p>
          </p:txBody>
        </p:sp>
        <p:sp>
          <p:nvSpPr>
            <p:cNvPr id="97" name="Rectangle 95">
              <a:extLst>
                <a:ext uri="{FF2B5EF4-FFF2-40B4-BE49-F238E27FC236}">
                  <a16:creationId xmlns:a16="http://schemas.microsoft.com/office/drawing/2014/main" id="{C34D8EFA-0A70-4439-824B-496BC78A0172}"/>
                </a:ext>
              </a:extLst>
            </p:cNvPr>
            <p:cNvSpPr>
              <a:spLocks noChangeArrowheads="1"/>
            </p:cNvSpPr>
            <p:nvPr/>
          </p:nvSpPr>
          <p:spPr bwMode="auto">
            <a:xfrm>
              <a:off x="6738" y="6879"/>
              <a:ext cx="219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(relop, LT)</a:t>
              </a:r>
            </a:p>
          </p:txBody>
        </p:sp>
        <p:sp>
          <p:nvSpPr>
            <p:cNvPr id="98" name="Rectangle 96">
              <a:extLst>
                <a:ext uri="{FF2B5EF4-FFF2-40B4-BE49-F238E27FC236}">
                  <a16:creationId xmlns:a16="http://schemas.microsoft.com/office/drawing/2014/main" id="{E5A0B4AD-2BD2-44B9-9AB2-CEFDEF363A7F}"/>
                </a:ext>
              </a:extLst>
            </p:cNvPr>
            <p:cNvSpPr>
              <a:spLocks noChangeArrowheads="1"/>
            </p:cNvSpPr>
            <p:nvPr/>
          </p:nvSpPr>
          <p:spPr bwMode="auto">
            <a:xfrm>
              <a:off x="5172" y="7422"/>
              <a:ext cx="21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dirty="0"/>
                <a:t>返回</a:t>
              </a:r>
              <a:r>
                <a:rPr kumimoji="0" lang="en-US" altLang="zh-CN" sz="1200" dirty="0"/>
                <a:t>(</a:t>
              </a:r>
              <a:r>
                <a:rPr kumimoji="0" lang="en-US" altLang="zh-CN" sz="1200" dirty="0" err="1"/>
                <a:t>relop</a:t>
              </a:r>
              <a:r>
                <a:rPr kumimoji="0" lang="en-US" altLang="zh-CN" sz="1200" dirty="0"/>
                <a:t>, EQ)</a:t>
              </a:r>
            </a:p>
          </p:txBody>
        </p:sp>
        <p:sp>
          <p:nvSpPr>
            <p:cNvPr id="99" name="Rectangle 97">
              <a:extLst>
                <a:ext uri="{FF2B5EF4-FFF2-40B4-BE49-F238E27FC236}">
                  <a16:creationId xmlns:a16="http://schemas.microsoft.com/office/drawing/2014/main" id="{ED0A4378-20A8-4805-B81A-F0BA65089DAA}"/>
                </a:ext>
              </a:extLst>
            </p:cNvPr>
            <p:cNvSpPr>
              <a:spLocks noChangeArrowheads="1"/>
            </p:cNvSpPr>
            <p:nvPr/>
          </p:nvSpPr>
          <p:spPr bwMode="auto">
            <a:xfrm>
              <a:off x="6738" y="7966"/>
              <a:ext cx="219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(relop, GE)</a:t>
              </a:r>
            </a:p>
          </p:txBody>
        </p:sp>
        <p:sp>
          <p:nvSpPr>
            <p:cNvPr id="100" name="Rectangle 98">
              <a:extLst>
                <a:ext uri="{FF2B5EF4-FFF2-40B4-BE49-F238E27FC236}">
                  <a16:creationId xmlns:a16="http://schemas.microsoft.com/office/drawing/2014/main" id="{98138F6F-FEFF-4580-906D-8ECB599F23E9}"/>
                </a:ext>
              </a:extLst>
            </p:cNvPr>
            <p:cNvSpPr>
              <a:spLocks noChangeArrowheads="1"/>
            </p:cNvSpPr>
            <p:nvPr/>
          </p:nvSpPr>
          <p:spPr bwMode="auto">
            <a:xfrm>
              <a:off x="6738" y="8509"/>
              <a:ext cx="219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(relop, GT)</a:t>
              </a:r>
            </a:p>
          </p:txBody>
        </p:sp>
        <p:sp>
          <p:nvSpPr>
            <p:cNvPr id="101" name="Rectangle 99">
              <a:extLst>
                <a:ext uri="{FF2B5EF4-FFF2-40B4-BE49-F238E27FC236}">
                  <a16:creationId xmlns:a16="http://schemas.microsoft.com/office/drawing/2014/main" id="{1EB33341-24B3-455A-9761-AD4B6624B747}"/>
                </a:ext>
              </a:extLst>
            </p:cNvPr>
            <p:cNvSpPr>
              <a:spLocks noChangeArrowheads="1"/>
            </p:cNvSpPr>
            <p:nvPr/>
          </p:nvSpPr>
          <p:spPr bwMode="auto">
            <a:xfrm>
              <a:off x="6738" y="9053"/>
              <a:ext cx="219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 ——)</a:t>
              </a:r>
            </a:p>
          </p:txBody>
        </p:sp>
        <p:sp>
          <p:nvSpPr>
            <p:cNvPr id="102" name="Rectangle 100">
              <a:extLst>
                <a:ext uri="{FF2B5EF4-FFF2-40B4-BE49-F238E27FC236}">
                  <a16:creationId xmlns:a16="http://schemas.microsoft.com/office/drawing/2014/main" id="{BACE3C52-B8B0-463C-B04D-59EF76EA5FFC}"/>
                </a:ext>
              </a:extLst>
            </p:cNvPr>
            <p:cNvSpPr>
              <a:spLocks noChangeArrowheads="1"/>
            </p:cNvSpPr>
            <p:nvPr/>
          </p:nvSpPr>
          <p:spPr bwMode="auto">
            <a:xfrm>
              <a:off x="6738" y="9596"/>
              <a:ext cx="219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 , ——)</a:t>
              </a:r>
            </a:p>
          </p:txBody>
        </p:sp>
        <p:sp>
          <p:nvSpPr>
            <p:cNvPr id="103" name="Rectangle 101">
              <a:extLst>
                <a:ext uri="{FF2B5EF4-FFF2-40B4-BE49-F238E27FC236}">
                  <a16:creationId xmlns:a16="http://schemas.microsoft.com/office/drawing/2014/main" id="{3752DCA0-62EE-4DD4-BD6A-7BF0D85E9D5A}"/>
                </a:ext>
              </a:extLst>
            </p:cNvPr>
            <p:cNvSpPr>
              <a:spLocks noChangeArrowheads="1"/>
            </p:cNvSpPr>
            <p:nvPr/>
          </p:nvSpPr>
          <p:spPr bwMode="auto">
            <a:xfrm>
              <a:off x="5172" y="10139"/>
              <a:ext cx="21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返回</a:t>
              </a:r>
              <a:r>
                <a:rPr kumimoji="0" lang="en-US" altLang="zh-CN" sz="1200"/>
                <a:t>(; , ——)</a:t>
              </a:r>
            </a:p>
          </p:txBody>
        </p:sp>
        <p:sp>
          <p:nvSpPr>
            <p:cNvPr id="104" name="Rectangle 102">
              <a:extLst>
                <a:ext uri="{FF2B5EF4-FFF2-40B4-BE49-F238E27FC236}">
                  <a16:creationId xmlns:a16="http://schemas.microsoft.com/office/drawing/2014/main" id="{AF312C79-BDAE-4816-BAAB-E8113C29C786}"/>
                </a:ext>
              </a:extLst>
            </p:cNvPr>
            <p:cNvSpPr>
              <a:spLocks noChangeArrowheads="1"/>
            </p:cNvSpPr>
            <p:nvPr/>
          </p:nvSpPr>
          <p:spPr bwMode="auto">
            <a:xfrm>
              <a:off x="5172" y="10683"/>
              <a:ext cx="21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zh-CN" altLang="en-US" sz="1200"/>
                <a:t>非法字符错</a:t>
              </a:r>
            </a:p>
          </p:txBody>
        </p:sp>
        <p:sp>
          <p:nvSpPr>
            <p:cNvPr id="105" name="Rectangle 103">
              <a:extLst>
                <a:ext uri="{FF2B5EF4-FFF2-40B4-BE49-F238E27FC236}">
                  <a16:creationId xmlns:a16="http://schemas.microsoft.com/office/drawing/2014/main" id="{20CFF7E6-A8B8-4251-A8C1-221F138B7DDA}"/>
                </a:ext>
              </a:extLst>
            </p:cNvPr>
            <p:cNvSpPr>
              <a:spLocks noChangeArrowheads="1"/>
            </p:cNvSpPr>
            <p:nvPr/>
          </p:nvSpPr>
          <p:spPr bwMode="auto">
            <a:xfrm>
              <a:off x="3451" y="11498"/>
              <a:ext cx="50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200" dirty="0"/>
                <a:t>图</a:t>
              </a:r>
              <a:r>
                <a:rPr kumimoji="0" lang="en-US" altLang="zh-CN" sz="1200" dirty="0"/>
                <a:t>3.-15 </a:t>
              </a:r>
              <a:r>
                <a:rPr kumimoji="0" lang="zh-CN" altLang="en-US" sz="1200" dirty="0"/>
                <a:t>词法分析的状态转换图</a:t>
              </a:r>
            </a:p>
          </p:txBody>
        </p:sp>
      </p:grpSp>
    </p:spTree>
    <p:extLst>
      <p:ext uri="{BB962C8B-B14F-4D97-AF65-F5344CB8AC3E}">
        <p14:creationId xmlns:p14="http://schemas.microsoft.com/office/powerpoint/2010/main" val="382069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747319"/>
            <a:ext cx="3869746" cy="4209862"/>
          </a:xfrm>
        </p:spPr>
        <p:txBody>
          <a:bodyPr>
            <a:normAutofit fontScale="92500" lnSpcReduction="10000"/>
          </a:bodyPr>
          <a:lstStyle/>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token=“”</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置</a:t>
            </a:r>
            <a:r>
              <a:rPr lang="en-US" altLang="zh-CN" sz="1600" dirty="0">
                <a:latin typeface="Times New Roman" panose="02020603050405020304" pitchFamily="18" charset="0"/>
                <a:cs typeface="Times New Roman" panose="02020603050405020304" pitchFamily="18" charset="0"/>
              </a:rPr>
              <a:t>token</a:t>
            </a:r>
            <a:r>
              <a:rPr lang="zh-CN" altLang="en-US" sz="1600" dirty="0">
                <a:latin typeface="Times New Roman" panose="02020603050405020304" pitchFamily="18" charset="0"/>
                <a:cs typeface="Times New Roman" panose="02020603050405020304" pitchFamily="18" charset="0"/>
              </a:rPr>
              <a:t>为空串*</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s=</a:t>
            </a:r>
            <a:r>
              <a:rPr lang="en-US" altLang="zh-CN" sz="1600" dirty="0" err="1">
                <a:latin typeface="Times New Roman" panose="02020603050405020304" pitchFamily="18" charset="0"/>
                <a:cs typeface="Times New Roman" panose="02020603050405020304" pitchFamily="18" charset="0"/>
              </a:rPr>
              <a:t>getchar</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getbe</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switch(s)</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{case  ‘a’:    /*</a:t>
            </a:r>
            <a:r>
              <a:rPr lang="zh-CN" altLang="en-US" sz="1600" dirty="0">
                <a:latin typeface="Times New Roman" panose="02020603050405020304" pitchFamily="18" charset="0"/>
                <a:cs typeface="Times New Roman" panose="02020603050405020304" pitchFamily="18" charset="0"/>
              </a:rPr>
              <a:t>字母开头*</a:t>
            </a:r>
            <a:r>
              <a:rPr lang="en-US" altLang="zh-CN" sz="1600" dirty="0">
                <a:latin typeface="Times New Roman" panose="02020603050405020304" pitchFamily="18" charset="0"/>
                <a:cs typeface="Times New Roman" panose="02020603050405020304" pitchFamily="18" charset="0"/>
              </a:rPr>
              <a:t>/</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  case  'b':…</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 case   'z'</a:t>
            </a:r>
            <a:r>
              <a:rPr lang="zh-CN" altLang="en-US" sz="1600" dirty="0">
                <a:latin typeface="Times New Roman" panose="02020603050405020304" pitchFamily="18" charset="0"/>
                <a:cs typeface="Times New Roman" panose="02020603050405020304" pitchFamily="18" charset="0"/>
              </a:rPr>
              <a:t>：</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while(letter()||digit())</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{concatenation()</a:t>
            </a:r>
            <a:r>
              <a:rPr lang="zh-CN" altLang="en-US" sz="1600" dirty="0">
                <a:latin typeface="Times New Roman" panose="02020603050405020304" pitchFamily="18" charset="0"/>
                <a:cs typeface="Times New Roman" panose="02020603050405020304" pitchFamily="18" charset="0"/>
              </a:rPr>
              <a:t>；</a:t>
            </a:r>
          </a:p>
          <a:p>
            <a:pPr algn="just">
              <a:spcBef>
                <a:spcPct val="0"/>
              </a:spcBef>
              <a:buClrTx/>
              <a:buSzTx/>
              <a:buNone/>
            </a:pPr>
            <a:r>
              <a:rPr lang="en-US" altLang="zh-CN" sz="1600" dirty="0" err="1">
                <a:latin typeface="Times New Roman" panose="02020603050405020304" pitchFamily="18" charset="0"/>
                <a:cs typeface="Times New Roman" panose="02020603050405020304" pitchFamily="18" charset="0"/>
              </a:rPr>
              <a:t>getchar</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retract()</a:t>
            </a:r>
            <a:r>
              <a:rPr lang="zh-CN" altLang="en-US" sz="1600" dirty="0">
                <a:latin typeface="Times New Roman" panose="02020603050405020304" pitchFamily="18" charset="0"/>
                <a:cs typeface="Times New Roman" panose="02020603050405020304" pitchFamily="18" charset="0"/>
              </a:rPr>
              <a:t>；</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c=reserve()</a:t>
            </a:r>
            <a:r>
              <a:rPr lang="zh-CN" altLang="en-US" sz="1600" dirty="0">
                <a:latin typeface="Times New Roman" panose="02020603050405020304" pitchFamily="18" charset="0"/>
                <a:cs typeface="Times New Roman" panose="02020603050405020304" pitchFamily="18" charset="0"/>
              </a:rPr>
              <a:t>；</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if(c==0){</a:t>
            </a:r>
            <a:r>
              <a:rPr lang="en-US" altLang="zh-CN" sz="1600" dirty="0" err="1">
                <a:latin typeface="Times New Roman" panose="02020603050405020304" pitchFamily="18" charset="0"/>
                <a:cs typeface="Times New Roman" panose="02020603050405020304" pitchFamily="18" charset="0"/>
              </a:rPr>
              <a:t>buildlist</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return</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id</a:t>
            </a:r>
            <a:r>
              <a:rPr lang="zh-CN" altLang="en-US" sz="1600" dirty="0">
                <a:latin typeface="Times New Roman" panose="02020603050405020304" pitchFamily="18" charset="0"/>
                <a:cs typeface="Times New Roman" panose="02020603050405020304" pitchFamily="18" charset="0"/>
              </a:rPr>
              <a:t>，指向</a:t>
            </a:r>
            <a:r>
              <a:rPr lang="en-US" altLang="zh-CN" sz="1600" dirty="0">
                <a:latin typeface="Times New Roman" panose="02020603050405020304" pitchFamily="18" charset="0"/>
                <a:cs typeface="Times New Roman" panose="02020603050405020304" pitchFamily="18" charset="0"/>
              </a:rPr>
              <a:t>id</a:t>
            </a:r>
            <a:r>
              <a:rPr lang="zh-CN" altLang="en-US" sz="1600" dirty="0">
                <a:latin typeface="Times New Roman" panose="02020603050405020304" pitchFamily="18" charset="0"/>
                <a:cs typeface="Times New Roman" panose="02020603050405020304" pitchFamily="18" charset="0"/>
              </a:rPr>
              <a:t>的符号表入口指针）；</a:t>
            </a:r>
          </a:p>
          <a:p>
            <a:pPr algn="just">
              <a:spcBef>
                <a:spcPct val="0"/>
              </a:spcBef>
              <a:buClrTx/>
              <a:buSzTx/>
              <a:buNone/>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else {return</a:t>
            </a:r>
            <a:r>
              <a:rPr lang="zh-CN" altLang="en-US" sz="1600" dirty="0">
                <a:latin typeface="Times New Roman" panose="02020603050405020304" pitchFamily="18" charset="0"/>
                <a:cs typeface="Times New Roman" panose="02020603050405020304" pitchFamily="18" charset="0"/>
              </a:rPr>
              <a:t>（保留字码，</a:t>
            </a:r>
            <a:r>
              <a:rPr lang="en-US" altLang="zh-CN" sz="1600" dirty="0">
                <a:latin typeface="Times New Roman" panose="02020603050405020304" pitchFamily="18" charset="0"/>
                <a:cs typeface="Times New Roman" panose="02020603050405020304" pitchFamily="18" charset="0"/>
              </a:rPr>
              <a:t>null</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t>
            </a:r>
          </a:p>
          <a:p>
            <a:pPr algn="just">
              <a:spcBef>
                <a:spcPct val="0"/>
              </a:spcBef>
              <a:buClrTx/>
              <a:buSzTx/>
              <a:buNone/>
            </a:pPr>
            <a:r>
              <a:rPr lang="en-US" altLang="zh-CN" sz="1600" dirty="0">
                <a:latin typeface="Times New Roman" panose="02020603050405020304" pitchFamily="18" charset="0"/>
                <a:cs typeface="Times New Roman" panose="02020603050405020304" pitchFamily="18" charset="0"/>
              </a:rPr>
              <a:t>break</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endParaRPr lang="zh-CN" altLang="zh-CN" dirty="0"/>
          </a:p>
        </p:txBody>
      </p:sp>
      <p:sp>
        <p:nvSpPr>
          <p:cNvPr id="3" name="标题 2"/>
          <p:cNvSpPr>
            <a:spLocks noGrp="1"/>
          </p:cNvSpPr>
          <p:nvPr>
            <p:ph type="title"/>
          </p:nvPr>
        </p:nvSpPr>
        <p:spPr>
          <a:xfrm>
            <a:off x="494025" y="729836"/>
            <a:ext cx="8372163" cy="574183"/>
          </a:xfrm>
        </p:spPr>
        <p:txBody>
          <a:bodyPr/>
          <a:lstStyle/>
          <a:p>
            <a:r>
              <a:rPr lang="zh-CN" altLang="en-US" dirty="0"/>
              <a:t>状态转换图的核心</a:t>
            </a:r>
            <a:r>
              <a:rPr lang="en-US" altLang="zh-CN" dirty="0"/>
              <a:t>C</a:t>
            </a:r>
            <a:r>
              <a:rPr lang="zh-CN" altLang="en-US" dirty="0"/>
              <a:t>程序如下：</a:t>
            </a:r>
            <a:br>
              <a:rPr lang="zh-CN" altLang="en-US" dirty="0"/>
            </a:br>
            <a:endParaRPr lang="zh-CN" altLang="en-US" dirty="0"/>
          </a:p>
        </p:txBody>
      </p:sp>
      <p:sp>
        <p:nvSpPr>
          <p:cNvPr id="9" name="Rectangle 2">
            <a:extLst>
              <a:ext uri="{FF2B5EF4-FFF2-40B4-BE49-F238E27FC236}">
                <a16:creationId xmlns:a16="http://schemas.microsoft.com/office/drawing/2014/main" id="{8B5C166A-5929-4854-872C-8082F66D1852}"/>
              </a:ext>
            </a:extLst>
          </p:cNvPr>
          <p:cNvSpPr>
            <a:spLocks noChangeArrowheads="1"/>
          </p:cNvSpPr>
          <p:nvPr/>
        </p:nvSpPr>
        <p:spPr bwMode="auto">
          <a:xfrm>
            <a:off x="4780231" y="1683944"/>
            <a:ext cx="3304514"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None/>
            </a:pPr>
            <a:r>
              <a:rPr lang="en-US" altLang="zh-CN" sz="1600" dirty="0"/>
              <a:t> </a:t>
            </a:r>
            <a:r>
              <a:rPr lang="en-US" altLang="zh-CN" sz="1600" dirty="0">
                <a:cs typeface="Times New Roman" panose="02020603050405020304" pitchFamily="18" charset="0"/>
              </a:rPr>
              <a:t>case  ‘0’: /*</a:t>
            </a:r>
            <a:r>
              <a:rPr lang="zh-CN" altLang="en-US" sz="1600" dirty="0">
                <a:cs typeface="Times New Roman" panose="02020603050405020304" pitchFamily="18" charset="0"/>
              </a:rPr>
              <a:t>数字开头*</a:t>
            </a:r>
            <a:r>
              <a:rPr lang="en-US" altLang="zh-CN" sz="1600" dirty="0">
                <a:cs typeface="Times New Roman" panose="02020603050405020304" pitchFamily="18" charset="0"/>
              </a:rPr>
              <a:t>/</a:t>
            </a:r>
          </a:p>
          <a:p>
            <a:pPr algn="just">
              <a:spcBef>
                <a:spcPct val="0"/>
              </a:spcBef>
              <a:buClrTx/>
              <a:buSzTx/>
              <a:buNone/>
            </a:pPr>
            <a:r>
              <a:rPr lang="en-US" altLang="zh-CN" sz="1600" dirty="0">
                <a:cs typeface="Times New Roman" panose="02020603050405020304" pitchFamily="18" charset="0"/>
              </a:rPr>
              <a:t>  case  '1':</a:t>
            </a:r>
          </a:p>
          <a:p>
            <a:pPr algn="just">
              <a:spcBef>
                <a:spcPct val="0"/>
              </a:spcBef>
              <a:buClrTx/>
              <a:buSzTx/>
              <a:buNone/>
            </a:pPr>
            <a:r>
              <a:rPr lang="en-US" altLang="zh-CN" sz="1600" dirty="0">
                <a:cs typeface="Times New Roman" panose="02020603050405020304" pitchFamily="18" charset="0"/>
              </a:rPr>
              <a:t>…</a:t>
            </a:r>
          </a:p>
          <a:p>
            <a:pPr algn="just">
              <a:spcBef>
                <a:spcPct val="0"/>
              </a:spcBef>
              <a:buClrTx/>
              <a:buSzTx/>
              <a:buNone/>
            </a:pPr>
            <a:r>
              <a:rPr lang="en-US" altLang="zh-CN" sz="1600" dirty="0">
                <a:cs typeface="Times New Roman" panose="02020603050405020304" pitchFamily="18" charset="0"/>
              </a:rPr>
              <a:t>  case   '9'</a:t>
            </a:r>
            <a:r>
              <a:rPr lang="zh-CN" altLang="en-US" sz="1600" dirty="0">
                <a:cs typeface="Times New Roman" panose="02020603050405020304" pitchFamily="18" charset="0"/>
              </a:rPr>
              <a:t>：       </a:t>
            </a:r>
          </a:p>
          <a:p>
            <a:pPr algn="just">
              <a:spcBef>
                <a:spcPct val="0"/>
              </a:spcBef>
              <a:buClrTx/>
              <a:buSzTx/>
              <a:buNone/>
            </a:pPr>
            <a:r>
              <a:rPr lang="en-US" altLang="zh-CN" sz="1600" dirty="0">
                <a:cs typeface="Times New Roman" panose="02020603050405020304" pitchFamily="18" charset="0"/>
              </a:rPr>
              <a:t>while(digit())</a:t>
            </a:r>
          </a:p>
          <a:p>
            <a:pPr algn="just">
              <a:spcBef>
                <a:spcPct val="0"/>
              </a:spcBef>
              <a:buClrTx/>
              <a:buSzTx/>
              <a:buNone/>
            </a:pPr>
            <a:r>
              <a:rPr lang="en-US" altLang="zh-CN" sz="1600" dirty="0">
                <a:cs typeface="Times New Roman" panose="02020603050405020304" pitchFamily="18" charset="0"/>
              </a:rPr>
              <a:t>{concatenation()</a:t>
            </a:r>
            <a:r>
              <a:rPr lang="zh-CN" altLang="en-US" sz="1600" dirty="0">
                <a:cs typeface="Times New Roman" panose="02020603050405020304" pitchFamily="18" charset="0"/>
              </a:rPr>
              <a:t>；</a:t>
            </a:r>
          </a:p>
          <a:p>
            <a:pPr algn="just">
              <a:spcBef>
                <a:spcPct val="0"/>
              </a:spcBef>
              <a:buClrTx/>
              <a:buSzTx/>
              <a:buNone/>
            </a:pPr>
            <a:r>
              <a:rPr lang="en-US" altLang="zh-CN" sz="1600" dirty="0" err="1">
                <a:cs typeface="Times New Roman" panose="02020603050405020304" pitchFamily="18" charset="0"/>
              </a:rPr>
              <a:t>getchar</a:t>
            </a:r>
            <a:r>
              <a:rPr lang="en-US" altLang="zh-CN" sz="1600" dirty="0">
                <a:cs typeface="Times New Roman" panose="02020603050405020304" pitchFamily="18" charset="0"/>
              </a:rPr>
              <a:t>()</a:t>
            </a:r>
            <a:r>
              <a:rPr lang="zh-CN" altLang="en-US" sz="1600" dirty="0">
                <a:cs typeface="Times New Roman" panose="02020603050405020304" pitchFamily="18" charset="0"/>
              </a:rPr>
              <a:t>； </a:t>
            </a:r>
          </a:p>
          <a:p>
            <a:pPr algn="just">
              <a:spcBef>
                <a:spcPct val="0"/>
              </a:spcBef>
              <a:buClrTx/>
              <a:buSzTx/>
              <a:buNone/>
            </a:pPr>
            <a:r>
              <a:rPr lang="en-US" altLang="zh-CN" sz="1600" dirty="0">
                <a:cs typeface="Times New Roman" panose="02020603050405020304" pitchFamily="18" charset="0"/>
              </a:rPr>
              <a:t>}</a:t>
            </a:r>
          </a:p>
          <a:p>
            <a:pPr algn="just">
              <a:spcBef>
                <a:spcPct val="0"/>
              </a:spcBef>
              <a:buClrTx/>
              <a:buSzTx/>
              <a:buNone/>
            </a:pPr>
            <a:r>
              <a:rPr lang="en-US" altLang="zh-CN" sz="1600" dirty="0">
                <a:cs typeface="Times New Roman" panose="02020603050405020304" pitchFamily="18" charset="0"/>
              </a:rPr>
              <a:t>retract()</a:t>
            </a:r>
            <a:r>
              <a:rPr lang="zh-CN" altLang="en-US" sz="1600" dirty="0">
                <a:cs typeface="Times New Roman" panose="02020603050405020304" pitchFamily="18" charset="0"/>
              </a:rPr>
              <a:t>；</a:t>
            </a:r>
          </a:p>
          <a:p>
            <a:pPr algn="just">
              <a:spcBef>
                <a:spcPct val="0"/>
              </a:spcBef>
              <a:buClrTx/>
              <a:buSzTx/>
              <a:buNone/>
            </a:pPr>
            <a:r>
              <a:rPr lang="en-US" altLang="zh-CN" sz="1600" dirty="0" err="1">
                <a:cs typeface="Times New Roman" panose="02020603050405020304" pitchFamily="18" charset="0"/>
              </a:rPr>
              <a:t>buildlist</a:t>
            </a:r>
            <a:r>
              <a:rPr lang="en-US" altLang="zh-CN" sz="1600" dirty="0">
                <a:cs typeface="Times New Roman" panose="02020603050405020304" pitchFamily="18" charset="0"/>
              </a:rPr>
              <a:t>()</a:t>
            </a:r>
            <a:r>
              <a:rPr lang="zh-CN" altLang="en-US" sz="1600" dirty="0">
                <a:cs typeface="Times New Roman" panose="02020603050405020304" pitchFamily="18" charset="0"/>
              </a:rPr>
              <a:t>；</a:t>
            </a:r>
          </a:p>
          <a:p>
            <a:pPr algn="just">
              <a:spcBef>
                <a:spcPct val="0"/>
              </a:spcBef>
              <a:buClrTx/>
              <a:buSzTx/>
              <a:buNone/>
            </a:pPr>
            <a:r>
              <a:rPr lang="en-US" altLang="zh-CN" sz="1600" dirty="0">
                <a:cs typeface="Times New Roman" panose="02020603050405020304" pitchFamily="18" charset="0"/>
              </a:rPr>
              <a:t>return(num, num</a:t>
            </a:r>
            <a:r>
              <a:rPr lang="zh-CN" altLang="en-US" sz="1600" dirty="0">
                <a:cs typeface="Times New Roman" panose="02020603050405020304" pitchFamily="18" charset="0"/>
              </a:rPr>
              <a:t>的常数表入口指针</a:t>
            </a:r>
            <a:r>
              <a:rPr lang="en-US" altLang="zh-CN" sz="1600" dirty="0">
                <a:cs typeface="Times New Roman" panose="02020603050405020304" pitchFamily="18" charset="0"/>
              </a:rPr>
              <a:t>)</a:t>
            </a:r>
            <a:r>
              <a:rPr lang="zh-CN" altLang="en-US" sz="1600" dirty="0">
                <a:cs typeface="Times New Roman" panose="02020603050405020304" pitchFamily="18" charset="0"/>
              </a:rPr>
              <a:t>；</a:t>
            </a:r>
          </a:p>
          <a:p>
            <a:pPr algn="just">
              <a:spcBef>
                <a:spcPct val="0"/>
              </a:spcBef>
              <a:buClrTx/>
              <a:buSzTx/>
              <a:buNone/>
            </a:pPr>
            <a:r>
              <a:rPr lang="en-US" altLang="zh-CN" sz="1600" dirty="0">
                <a:cs typeface="Times New Roman" panose="02020603050405020304" pitchFamily="18" charset="0"/>
              </a:rPr>
              <a:t>break</a:t>
            </a:r>
            <a:r>
              <a:rPr lang="zh-CN" altLang="en-US" sz="1600" dirty="0">
                <a:cs typeface="Times New Roman" panose="02020603050405020304" pitchFamily="18" charset="0"/>
              </a:rPr>
              <a:t>；</a:t>
            </a:r>
          </a:p>
          <a:p>
            <a:pPr algn="just" eaLnBrk="1" hangingPunct="1">
              <a:spcBef>
                <a:spcPct val="0"/>
              </a:spcBef>
              <a:buClrTx/>
              <a:buSzTx/>
              <a:buFontTx/>
              <a:buNone/>
            </a:pPr>
            <a:endParaRPr lang="zh-CN" altLang="en-US" sz="1600" dirty="0"/>
          </a:p>
        </p:txBody>
      </p:sp>
    </p:spTree>
    <p:extLst>
      <p:ext uri="{BB962C8B-B14F-4D97-AF65-F5344CB8AC3E}">
        <p14:creationId xmlns:p14="http://schemas.microsoft.com/office/powerpoint/2010/main" val="247073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84356"/>
            <a:ext cx="8372162" cy="5022820"/>
          </a:xfrm>
        </p:spPr>
        <p:txBody>
          <a:bodyPr>
            <a:normAutofit/>
          </a:bodyPr>
          <a:lstStyle/>
          <a:p>
            <a:pPr algn="just">
              <a:spcBef>
                <a:spcPct val="0"/>
              </a:spcBef>
              <a:buClrTx/>
              <a:buSzTx/>
              <a:buNone/>
            </a:pPr>
            <a:endParaRPr lang="en-US" altLang="zh-CN" dirty="0"/>
          </a:p>
          <a:p>
            <a:pPr marL="0" indent="0">
              <a:buNone/>
            </a:pPr>
            <a:r>
              <a:rPr lang="en-US" altLang="zh-CN" dirty="0"/>
              <a:t> </a:t>
            </a:r>
            <a:endParaRPr lang="zh-CN" altLang="zh-CN" dirty="0"/>
          </a:p>
        </p:txBody>
      </p:sp>
      <p:sp>
        <p:nvSpPr>
          <p:cNvPr id="3" name="标题 2"/>
          <p:cNvSpPr>
            <a:spLocks noGrp="1"/>
          </p:cNvSpPr>
          <p:nvPr>
            <p:ph type="title"/>
          </p:nvPr>
        </p:nvSpPr>
        <p:spPr>
          <a:xfrm>
            <a:off x="494025" y="729836"/>
            <a:ext cx="8372163" cy="574183"/>
          </a:xfrm>
        </p:spPr>
        <p:txBody>
          <a:bodyPr/>
          <a:lstStyle/>
          <a:p>
            <a:endParaRPr lang="zh-CN" altLang="en-US" dirty="0"/>
          </a:p>
        </p:txBody>
      </p:sp>
      <p:sp>
        <p:nvSpPr>
          <p:cNvPr id="5" name="Rectangle 2">
            <a:extLst>
              <a:ext uri="{FF2B5EF4-FFF2-40B4-BE49-F238E27FC236}">
                <a16:creationId xmlns:a16="http://schemas.microsoft.com/office/drawing/2014/main" id="{AC072B76-75CC-43ED-B203-B2F3821EAE01}"/>
              </a:ext>
            </a:extLst>
          </p:cNvPr>
          <p:cNvSpPr>
            <a:spLocks noChangeArrowheads="1"/>
          </p:cNvSpPr>
          <p:nvPr/>
        </p:nvSpPr>
        <p:spPr bwMode="auto">
          <a:xfrm>
            <a:off x="443566" y="1647729"/>
            <a:ext cx="241274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None/>
            </a:pPr>
            <a:r>
              <a:rPr lang="en-US" altLang="zh-CN" sz="1600" dirty="0"/>
              <a:t>case‘+’</a:t>
            </a:r>
            <a:r>
              <a:rPr lang="zh-CN" altLang="en-US" sz="1600" dirty="0"/>
              <a:t>： </a:t>
            </a:r>
            <a:r>
              <a:rPr lang="en-US" altLang="zh-CN" sz="1600" dirty="0"/>
              <a:t>/*</a:t>
            </a:r>
            <a:r>
              <a:rPr lang="zh-CN" altLang="en-US" sz="1600" dirty="0"/>
              <a:t>算术运算符*</a:t>
            </a:r>
            <a:r>
              <a:rPr lang="en-US" altLang="zh-CN" sz="1600" dirty="0"/>
              <a:t>/</a:t>
            </a:r>
          </a:p>
          <a:p>
            <a:pPr algn="just">
              <a:spcBef>
                <a:spcPct val="0"/>
              </a:spcBef>
              <a:buClrTx/>
              <a:buSzTx/>
              <a:buNone/>
            </a:pPr>
            <a:r>
              <a:rPr lang="en-US" altLang="zh-CN" sz="1600" dirty="0"/>
              <a:t>return(plus-op</a:t>
            </a:r>
            <a:r>
              <a:rPr lang="zh-CN" altLang="en-US" sz="1600" dirty="0"/>
              <a:t>，</a:t>
            </a:r>
            <a:r>
              <a:rPr lang="en-US" altLang="zh-CN" sz="1600" dirty="0"/>
              <a:t>null)</a:t>
            </a:r>
            <a:r>
              <a:rPr lang="zh-CN" altLang="en-US" sz="1600" dirty="0"/>
              <a:t>；</a:t>
            </a:r>
          </a:p>
          <a:p>
            <a:pPr algn="just">
              <a:spcBef>
                <a:spcPct val="0"/>
              </a:spcBef>
              <a:buClrTx/>
              <a:buSzTx/>
              <a:buNone/>
            </a:pPr>
            <a:r>
              <a:rPr lang="en-US" altLang="zh-CN" sz="1600" dirty="0"/>
              <a:t>break</a:t>
            </a:r>
            <a:r>
              <a:rPr lang="zh-CN" altLang="en-US" sz="1600" dirty="0"/>
              <a:t>；</a:t>
            </a:r>
          </a:p>
          <a:p>
            <a:pPr algn="just">
              <a:spcBef>
                <a:spcPct val="0"/>
              </a:spcBef>
              <a:buClrTx/>
              <a:buSzTx/>
              <a:buNone/>
            </a:pPr>
            <a:r>
              <a:rPr lang="en-US" altLang="zh-CN" sz="1600" dirty="0"/>
              <a:t>case'-'</a:t>
            </a:r>
            <a:r>
              <a:rPr lang="zh-CN" altLang="en-US" sz="1600" dirty="0"/>
              <a:t>：</a:t>
            </a:r>
          </a:p>
          <a:p>
            <a:pPr algn="just">
              <a:spcBef>
                <a:spcPct val="0"/>
              </a:spcBef>
              <a:buClrTx/>
              <a:buSzTx/>
              <a:buNone/>
            </a:pPr>
            <a:r>
              <a:rPr lang="en-US" altLang="zh-CN" sz="1600" dirty="0"/>
              <a:t>return(</a:t>
            </a:r>
            <a:r>
              <a:rPr lang="en-US" altLang="zh-CN" sz="1600" dirty="0" err="1"/>
              <a:t>mimus</a:t>
            </a:r>
            <a:r>
              <a:rPr lang="en-US" altLang="zh-CN" sz="1600" dirty="0"/>
              <a:t>-op</a:t>
            </a:r>
            <a:r>
              <a:rPr lang="zh-CN" altLang="en-US" sz="1600" dirty="0"/>
              <a:t>，</a:t>
            </a:r>
            <a:r>
              <a:rPr lang="en-US" altLang="zh-CN" sz="1600" dirty="0"/>
              <a:t>null)</a:t>
            </a:r>
            <a:r>
              <a:rPr lang="zh-CN" altLang="en-US" sz="1600" dirty="0"/>
              <a:t>；</a:t>
            </a:r>
          </a:p>
          <a:p>
            <a:pPr algn="just">
              <a:spcBef>
                <a:spcPct val="0"/>
              </a:spcBef>
              <a:buClrTx/>
              <a:buSzTx/>
              <a:buNone/>
            </a:pPr>
            <a:r>
              <a:rPr lang="en-US" altLang="zh-CN" sz="1600" dirty="0"/>
              <a:t>break</a:t>
            </a:r>
            <a:r>
              <a:rPr lang="zh-CN" altLang="en-US" sz="1600" dirty="0"/>
              <a:t>；</a:t>
            </a:r>
          </a:p>
          <a:p>
            <a:pPr algn="just">
              <a:spcBef>
                <a:spcPct val="0"/>
              </a:spcBef>
              <a:buClrTx/>
              <a:buSzTx/>
              <a:buNone/>
            </a:pPr>
            <a:r>
              <a:rPr lang="en-US" altLang="zh-CN" sz="1600" dirty="0"/>
              <a:t>case'*'</a:t>
            </a:r>
            <a:r>
              <a:rPr lang="zh-CN" altLang="en-US" sz="1600" dirty="0"/>
              <a:t>：</a:t>
            </a:r>
          </a:p>
          <a:p>
            <a:pPr algn="just">
              <a:spcBef>
                <a:spcPct val="0"/>
              </a:spcBef>
              <a:buClrTx/>
              <a:buSzTx/>
              <a:buNone/>
            </a:pPr>
            <a:r>
              <a:rPr lang="en-US" altLang="zh-CN" sz="1600" dirty="0" err="1"/>
              <a:t>getchar</a:t>
            </a:r>
            <a:r>
              <a:rPr lang="en-US" altLang="zh-CN" sz="1600" dirty="0"/>
              <a:t>()</a:t>
            </a:r>
            <a:r>
              <a:rPr lang="zh-CN" altLang="en-US" sz="1600" dirty="0"/>
              <a:t>；</a:t>
            </a:r>
          </a:p>
          <a:p>
            <a:pPr algn="just">
              <a:spcBef>
                <a:spcPct val="0"/>
              </a:spcBef>
              <a:buClrTx/>
              <a:buSzTx/>
              <a:buNone/>
            </a:pPr>
            <a:r>
              <a:rPr lang="en-US" altLang="zh-CN" sz="1600" dirty="0"/>
              <a:t>if(character=='*’)</a:t>
            </a:r>
          </a:p>
          <a:p>
            <a:pPr algn="just">
              <a:spcBef>
                <a:spcPct val="0"/>
              </a:spcBef>
              <a:buClrTx/>
              <a:buSzTx/>
              <a:buNone/>
            </a:pPr>
            <a:r>
              <a:rPr lang="en-US" altLang="zh-CN" sz="1600" dirty="0"/>
              <a:t>{return(power-op</a:t>
            </a:r>
            <a:r>
              <a:rPr lang="zh-CN" altLang="en-US" sz="1600" dirty="0"/>
              <a:t>，</a:t>
            </a:r>
            <a:r>
              <a:rPr lang="en-US" altLang="zh-CN" sz="1600" dirty="0"/>
              <a:t>null)</a:t>
            </a:r>
            <a:r>
              <a:rPr lang="zh-CN" altLang="en-US" sz="1600" dirty="0"/>
              <a:t>；</a:t>
            </a:r>
            <a:r>
              <a:rPr lang="en-US" altLang="zh-CN" sz="1600" dirty="0"/>
              <a:t>}</a:t>
            </a:r>
          </a:p>
          <a:p>
            <a:pPr algn="just">
              <a:spcBef>
                <a:spcPct val="0"/>
              </a:spcBef>
              <a:buClrTx/>
              <a:buSzTx/>
              <a:buNone/>
            </a:pPr>
            <a:r>
              <a:rPr lang="en-US" altLang="zh-CN" sz="1600" dirty="0"/>
              <a:t>retract()</a:t>
            </a:r>
            <a:r>
              <a:rPr lang="zh-CN" altLang="en-US" sz="1600" dirty="0"/>
              <a:t>；</a:t>
            </a:r>
          </a:p>
          <a:p>
            <a:pPr algn="just">
              <a:spcBef>
                <a:spcPct val="0"/>
              </a:spcBef>
              <a:buClrTx/>
              <a:buSzTx/>
              <a:buNone/>
            </a:pPr>
            <a:r>
              <a:rPr lang="en-US" altLang="zh-CN" sz="1600" dirty="0"/>
              <a:t>return(star</a:t>
            </a:r>
            <a:r>
              <a:rPr lang="zh-CN" altLang="en-US" sz="1600" dirty="0"/>
              <a:t>，</a:t>
            </a:r>
            <a:r>
              <a:rPr lang="en-US" altLang="zh-CN" sz="1600" dirty="0"/>
              <a:t>null)</a:t>
            </a:r>
            <a:r>
              <a:rPr lang="zh-CN" altLang="en-US" sz="1600" dirty="0"/>
              <a:t>；</a:t>
            </a:r>
          </a:p>
          <a:p>
            <a:pPr algn="just">
              <a:spcBef>
                <a:spcPct val="0"/>
              </a:spcBef>
              <a:buClrTx/>
              <a:buSzTx/>
              <a:buNone/>
            </a:pPr>
            <a:r>
              <a:rPr lang="en-US" altLang="zh-CN" sz="1600" dirty="0"/>
              <a:t>break</a:t>
            </a:r>
            <a:r>
              <a:rPr lang="zh-CN" altLang="en-US" sz="1600" dirty="0"/>
              <a:t>；</a:t>
            </a:r>
            <a:endParaRPr lang="en-US" altLang="zh-CN" sz="1600" dirty="0"/>
          </a:p>
          <a:p>
            <a:pPr algn="just" eaLnBrk="1" hangingPunct="1">
              <a:spcBef>
                <a:spcPct val="0"/>
              </a:spcBef>
              <a:buClrTx/>
              <a:buSzTx/>
              <a:buFontTx/>
              <a:buNone/>
            </a:pPr>
            <a:endParaRPr lang="en-US" altLang="zh-CN" dirty="0"/>
          </a:p>
        </p:txBody>
      </p:sp>
      <p:sp>
        <p:nvSpPr>
          <p:cNvPr id="6" name="Rectangle 2">
            <a:extLst>
              <a:ext uri="{FF2B5EF4-FFF2-40B4-BE49-F238E27FC236}">
                <a16:creationId xmlns:a16="http://schemas.microsoft.com/office/drawing/2014/main" id="{0FDBC3C9-057C-4833-A64F-0C9BF14D2E69}"/>
              </a:ext>
            </a:extLst>
          </p:cNvPr>
          <p:cNvSpPr>
            <a:spLocks noChangeArrowheads="1"/>
          </p:cNvSpPr>
          <p:nvPr/>
        </p:nvSpPr>
        <p:spPr bwMode="auto">
          <a:xfrm>
            <a:off x="3010149" y="1629623"/>
            <a:ext cx="2827949"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None/>
            </a:pPr>
            <a:r>
              <a:rPr lang="en-US" altLang="zh-CN" sz="1600" dirty="0"/>
              <a:t>case'&lt;'</a:t>
            </a:r>
            <a:r>
              <a:rPr lang="zh-CN" altLang="en-US" sz="1600" dirty="0"/>
              <a:t>： </a:t>
            </a:r>
            <a:r>
              <a:rPr lang="en-US" altLang="zh-CN" sz="1600" dirty="0"/>
              <a:t>/*</a:t>
            </a:r>
            <a:r>
              <a:rPr lang="zh-CN" altLang="en-US" sz="1600" dirty="0"/>
              <a:t>关系运算符*</a:t>
            </a:r>
            <a:r>
              <a:rPr lang="en-US" altLang="zh-CN" sz="1600" dirty="0"/>
              <a:t>/</a:t>
            </a:r>
          </a:p>
          <a:p>
            <a:pPr algn="just">
              <a:spcBef>
                <a:spcPct val="0"/>
              </a:spcBef>
              <a:buClrTx/>
              <a:buSzTx/>
              <a:buNone/>
            </a:pPr>
            <a:r>
              <a:rPr lang="en-US" altLang="zh-CN" sz="1600" dirty="0" err="1"/>
              <a:t>getchar</a:t>
            </a:r>
            <a:r>
              <a:rPr lang="en-US" altLang="zh-CN" sz="1600" dirty="0"/>
              <a:t>()</a:t>
            </a:r>
            <a:r>
              <a:rPr lang="zh-CN" altLang="en-US" sz="1600" dirty="0"/>
              <a:t>；</a:t>
            </a:r>
          </a:p>
          <a:p>
            <a:pPr algn="just">
              <a:spcBef>
                <a:spcPct val="0"/>
              </a:spcBef>
              <a:buClrTx/>
              <a:buSzTx/>
              <a:buNone/>
            </a:pPr>
            <a:r>
              <a:rPr lang="en-US" altLang="zh-CN" sz="1600" dirty="0"/>
              <a:t>if(character=='=‘)</a:t>
            </a:r>
          </a:p>
          <a:p>
            <a:pPr algn="just">
              <a:spcBef>
                <a:spcPct val="0"/>
              </a:spcBef>
              <a:buClrTx/>
              <a:buSzTx/>
              <a:buNone/>
            </a:pPr>
            <a:r>
              <a:rPr lang="en-US" altLang="zh-CN" sz="1600" dirty="0"/>
              <a:t>  {return(</a:t>
            </a:r>
            <a:r>
              <a:rPr lang="en-US" altLang="zh-CN" sz="1600" dirty="0" err="1"/>
              <a:t>rel</a:t>
            </a:r>
            <a:r>
              <a:rPr lang="en-US" altLang="zh-CN" sz="1600" dirty="0"/>
              <a:t>-op, LE)</a:t>
            </a:r>
            <a:r>
              <a:rPr lang="zh-CN" altLang="en-US" sz="1600" dirty="0"/>
              <a:t>；</a:t>
            </a:r>
            <a:r>
              <a:rPr lang="en-US" altLang="zh-CN" sz="1600" dirty="0"/>
              <a:t>}</a:t>
            </a:r>
          </a:p>
          <a:p>
            <a:pPr algn="just">
              <a:spcBef>
                <a:spcPct val="0"/>
              </a:spcBef>
              <a:buClrTx/>
              <a:buSzTx/>
              <a:buNone/>
            </a:pPr>
            <a:r>
              <a:rPr lang="en-US" altLang="zh-CN" sz="1600" dirty="0"/>
              <a:t>else if(character=='&gt;’)</a:t>
            </a:r>
          </a:p>
          <a:p>
            <a:pPr algn="just">
              <a:spcBef>
                <a:spcPct val="0"/>
              </a:spcBef>
              <a:buClrTx/>
              <a:buSzTx/>
              <a:buNone/>
            </a:pPr>
            <a:r>
              <a:rPr lang="en-US" altLang="zh-CN" sz="1600" dirty="0"/>
              <a:t>  {return(</a:t>
            </a:r>
            <a:r>
              <a:rPr lang="en-US" altLang="zh-CN" sz="1600" dirty="0" err="1"/>
              <a:t>rel</a:t>
            </a:r>
            <a:r>
              <a:rPr lang="en-US" altLang="zh-CN" sz="1600" dirty="0"/>
              <a:t>-op</a:t>
            </a:r>
            <a:r>
              <a:rPr lang="zh-CN" altLang="en-US" sz="1600" dirty="0"/>
              <a:t>，</a:t>
            </a:r>
            <a:r>
              <a:rPr lang="en-US" altLang="zh-CN" sz="1600" dirty="0"/>
              <a:t>NE)</a:t>
            </a:r>
            <a:r>
              <a:rPr lang="zh-CN" altLang="en-US" sz="1600" dirty="0"/>
              <a:t>；</a:t>
            </a:r>
            <a:r>
              <a:rPr lang="en-US" altLang="zh-CN" sz="1600" dirty="0"/>
              <a:t>}</a:t>
            </a:r>
          </a:p>
          <a:p>
            <a:pPr algn="just">
              <a:spcBef>
                <a:spcPct val="0"/>
              </a:spcBef>
              <a:buClrTx/>
              <a:buSzTx/>
              <a:buNone/>
            </a:pPr>
            <a:r>
              <a:rPr lang="en-US" altLang="zh-CN" sz="1600" dirty="0"/>
              <a:t>retract()</a:t>
            </a:r>
            <a:r>
              <a:rPr lang="zh-CN" altLang="en-US" sz="1600" dirty="0"/>
              <a:t>；</a:t>
            </a:r>
          </a:p>
          <a:p>
            <a:pPr algn="just">
              <a:spcBef>
                <a:spcPct val="0"/>
              </a:spcBef>
              <a:buClrTx/>
              <a:buSzTx/>
              <a:buNone/>
            </a:pPr>
            <a:r>
              <a:rPr lang="en-US" altLang="zh-CN" sz="1600" dirty="0"/>
              <a:t>return(</a:t>
            </a:r>
            <a:r>
              <a:rPr lang="en-US" altLang="zh-CN" sz="1600" dirty="0" err="1"/>
              <a:t>rel</a:t>
            </a:r>
            <a:r>
              <a:rPr lang="en-US" altLang="zh-CN" sz="1600" dirty="0"/>
              <a:t>-op</a:t>
            </a:r>
            <a:r>
              <a:rPr lang="zh-CN" altLang="en-US" sz="1600" dirty="0"/>
              <a:t>，</a:t>
            </a:r>
            <a:r>
              <a:rPr lang="en-US" altLang="zh-CN" sz="1600" dirty="0"/>
              <a:t>LT)</a:t>
            </a:r>
            <a:r>
              <a:rPr lang="zh-CN" altLang="en-US" sz="1600" dirty="0"/>
              <a:t>；</a:t>
            </a:r>
            <a:endParaRPr lang="en-US" altLang="zh-CN" sz="1600" dirty="0"/>
          </a:p>
          <a:p>
            <a:pPr algn="just">
              <a:spcBef>
                <a:spcPct val="0"/>
              </a:spcBef>
              <a:buClrTx/>
              <a:buSzTx/>
              <a:buNone/>
            </a:pPr>
            <a:r>
              <a:rPr lang="en-US" altLang="zh-CN" sz="1600" dirty="0"/>
              <a:t>break</a:t>
            </a:r>
            <a:r>
              <a:rPr lang="zh-CN" altLang="en-US" sz="1600" dirty="0"/>
              <a:t>；</a:t>
            </a:r>
          </a:p>
          <a:p>
            <a:pPr algn="just">
              <a:spcBef>
                <a:spcPct val="0"/>
              </a:spcBef>
              <a:buClrTx/>
              <a:buSzTx/>
              <a:buNone/>
            </a:pPr>
            <a:r>
              <a:rPr lang="en-US" altLang="zh-CN" sz="1600" dirty="0"/>
              <a:t>case‘=’</a:t>
            </a:r>
            <a:r>
              <a:rPr lang="zh-CN" altLang="en-US" sz="1600" dirty="0"/>
              <a:t>：</a:t>
            </a:r>
            <a:r>
              <a:rPr lang="en-US" altLang="zh-CN" sz="1600" dirty="0"/>
              <a:t>return(</a:t>
            </a:r>
            <a:r>
              <a:rPr lang="en-US" altLang="zh-CN" sz="1600" dirty="0" err="1"/>
              <a:t>rel</a:t>
            </a:r>
            <a:r>
              <a:rPr lang="en-US" altLang="zh-CN" sz="1600" dirty="0"/>
              <a:t>-op</a:t>
            </a:r>
            <a:r>
              <a:rPr lang="zh-CN" altLang="en-US" sz="1600" dirty="0"/>
              <a:t>，</a:t>
            </a:r>
            <a:r>
              <a:rPr lang="en-US" altLang="zh-CN" sz="1600" dirty="0"/>
              <a:t>EQ)</a:t>
            </a:r>
            <a:r>
              <a:rPr lang="zh-CN" altLang="en-US" sz="1600" dirty="0"/>
              <a:t>；</a:t>
            </a:r>
            <a:endParaRPr lang="en-US" altLang="zh-CN" sz="1600" dirty="0"/>
          </a:p>
          <a:p>
            <a:pPr algn="just">
              <a:spcBef>
                <a:spcPct val="0"/>
              </a:spcBef>
              <a:buClrTx/>
              <a:buSzTx/>
              <a:buNone/>
            </a:pPr>
            <a:r>
              <a:rPr lang="en-US" altLang="zh-CN" sz="1600" dirty="0"/>
              <a:t>break</a:t>
            </a:r>
            <a:r>
              <a:rPr lang="zh-CN" altLang="en-US" sz="1600" dirty="0"/>
              <a:t>；</a:t>
            </a:r>
          </a:p>
          <a:p>
            <a:pPr algn="just">
              <a:spcBef>
                <a:spcPct val="0"/>
              </a:spcBef>
              <a:buClrTx/>
              <a:buSzTx/>
              <a:buNone/>
            </a:pPr>
            <a:r>
              <a:rPr lang="en-US" altLang="zh-CN" sz="1600" dirty="0"/>
              <a:t>case'&gt;'</a:t>
            </a:r>
            <a:r>
              <a:rPr lang="zh-CN" altLang="en-US" sz="1600" dirty="0"/>
              <a:t>：</a:t>
            </a:r>
            <a:r>
              <a:rPr lang="en-US" altLang="zh-CN" sz="1600" dirty="0" err="1"/>
              <a:t>getchar</a:t>
            </a:r>
            <a:r>
              <a:rPr lang="en-US" altLang="zh-CN" sz="1600" dirty="0"/>
              <a:t>()</a:t>
            </a:r>
            <a:r>
              <a:rPr lang="zh-CN" altLang="en-US" sz="1600" dirty="0"/>
              <a:t>；</a:t>
            </a:r>
          </a:p>
          <a:p>
            <a:pPr algn="just">
              <a:spcBef>
                <a:spcPct val="0"/>
              </a:spcBef>
              <a:buClrTx/>
              <a:buSzTx/>
              <a:buNone/>
            </a:pPr>
            <a:r>
              <a:rPr lang="en-US" altLang="zh-CN" sz="1600" dirty="0"/>
              <a:t>if(character=='=‘)</a:t>
            </a:r>
          </a:p>
          <a:p>
            <a:pPr algn="just">
              <a:spcBef>
                <a:spcPct val="0"/>
              </a:spcBef>
              <a:buClrTx/>
              <a:buSzTx/>
              <a:buNone/>
            </a:pPr>
            <a:r>
              <a:rPr lang="en-US" altLang="zh-CN" sz="1600" dirty="0"/>
              <a:t>{return(</a:t>
            </a:r>
            <a:r>
              <a:rPr lang="en-US" altLang="zh-CN" sz="1600" dirty="0" err="1"/>
              <a:t>rel-op,GE</a:t>
            </a:r>
            <a:r>
              <a:rPr lang="en-US" altLang="zh-CN" sz="1600" dirty="0"/>
              <a:t>)</a:t>
            </a:r>
            <a:r>
              <a:rPr lang="zh-CN" altLang="en-US" sz="1600" dirty="0"/>
              <a:t>；</a:t>
            </a:r>
            <a:r>
              <a:rPr lang="en-US" altLang="zh-CN" sz="1600" dirty="0"/>
              <a:t>}</a:t>
            </a:r>
          </a:p>
          <a:p>
            <a:pPr algn="just">
              <a:spcBef>
                <a:spcPct val="0"/>
              </a:spcBef>
              <a:buClrTx/>
              <a:buSzTx/>
              <a:buNone/>
            </a:pPr>
            <a:r>
              <a:rPr lang="en-US" altLang="zh-CN" sz="1600" dirty="0"/>
              <a:t>retract()</a:t>
            </a:r>
            <a:r>
              <a:rPr lang="zh-CN" altLang="en-US" sz="1600" dirty="0"/>
              <a:t>；</a:t>
            </a:r>
          </a:p>
          <a:p>
            <a:pPr algn="just">
              <a:spcBef>
                <a:spcPct val="0"/>
              </a:spcBef>
              <a:buClrTx/>
              <a:buSzTx/>
              <a:buNone/>
            </a:pPr>
            <a:r>
              <a:rPr lang="en-US" altLang="zh-CN" sz="1600" dirty="0"/>
              <a:t>return(</a:t>
            </a:r>
            <a:r>
              <a:rPr lang="en-US" altLang="zh-CN" sz="1600" dirty="0" err="1"/>
              <a:t>rel</a:t>
            </a:r>
            <a:r>
              <a:rPr lang="en-US" altLang="zh-CN" sz="1600" dirty="0"/>
              <a:t>-op</a:t>
            </a:r>
            <a:r>
              <a:rPr lang="zh-CN" altLang="en-US" sz="1600" dirty="0"/>
              <a:t>，</a:t>
            </a:r>
            <a:r>
              <a:rPr lang="en-US" altLang="zh-CN" sz="1600" dirty="0"/>
              <a:t>GT)</a:t>
            </a:r>
            <a:r>
              <a:rPr lang="zh-CN" altLang="en-US" sz="1600" dirty="0"/>
              <a:t>；</a:t>
            </a:r>
          </a:p>
          <a:p>
            <a:pPr algn="just">
              <a:spcBef>
                <a:spcPct val="0"/>
              </a:spcBef>
              <a:buClrTx/>
              <a:buSzTx/>
              <a:buNone/>
            </a:pPr>
            <a:r>
              <a:rPr lang="en-US" altLang="zh-CN" sz="1600" dirty="0"/>
              <a:t>break</a:t>
            </a:r>
            <a:r>
              <a:rPr lang="zh-CN" altLang="en-US" sz="1600" dirty="0"/>
              <a:t>；</a:t>
            </a:r>
          </a:p>
          <a:p>
            <a:pPr algn="just" eaLnBrk="1" hangingPunct="1">
              <a:spcBef>
                <a:spcPct val="0"/>
              </a:spcBef>
              <a:buClrTx/>
              <a:buSzTx/>
              <a:buFontTx/>
              <a:buNone/>
            </a:pPr>
            <a:endParaRPr lang="en-US" altLang="zh-CN" dirty="0"/>
          </a:p>
        </p:txBody>
      </p:sp>
      <p:sp>
        <p:nvSpPr>
          <p:cNvPr id="7" name="Rectangle 2">
            <a:extLst>
              <a:ext uri="{FF2B5EF4-FFF2-40B4-BE49-F238E27FC236}">
                <a16:creationId xmlns:a16="http://schemas.microsoft.com/office/drawing/2014/main" id="{9A64BFBE-0DAC-4711-A1B0-A5615F15EEB5}"/>
              </a:ext>
            </a:extLst>
          </p:cNvPr>
          <p:cNvSpPr>
            <a:spLocks noChangeArrowheads="1"/>
          </p:cNvSpPr>
          <p:nvPr/>
        </p:nvSpPr>
        <p:spPr bwMode="auto">
          <a:xfrm>
            <a:off x="6145769" y="1647729"/>
            <a:ext cx="241274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None/>
            </a:pPr>
            <a:r>
              <a:rPr lang="en-US" altLang="zh-CN" sz="1600" dirty="0"/>
              <a:t>case‘:’</a:t>
            </a:r>
            <a:r>
              <a:rPr lang="zh-CN" altLang="en-US" sz="1600" dirty="0"/>
              <a:t>：</a:t>
            </a:r>
            <a:r>
              <a:rPr lang="en-US" altLang="zh-CN" sz="1600" dirty="0"/>
              <a:t>/*</a:t>
            </a:r>
            <a:r>
              <a:rPr lang="zh-CN" altLang="en-US" sz="1600" dirty="0"/>
              <a:t>界符*</a:t>
            </a:r>
            <a:r>
              <a:rPr lang="en-US" altLang="zh-CN" sz="1600" dirty="0"/>
              <a:t>/</a:t>
            </a:r>
          </a:p>
          <a:p>
            <a:pPr algn="just">
              <a:spcBef>
                <a:spcPct val="0"/>
              </a:spcBef>
              <a:buClrTx/>
              <a:buSzTx/>
              <a:buNone/>
            </a:pPr>
            <a:r>
              <a:rPr lang="en-US" altLang="zh-CN" sz="1600" dirty="0" err="1"/>
              <a:t>getchar</a:t>
            </a:r>
            <a:r>
              <a:rPr lang="en-US" altLang="zh-CN" sz="1600" dirty="0"/>
              <a:t>()</a:t>
            </a:r>
            <a:r>
              <a:rPr lang="zh-CN" altLang="en-US" sz="1600" dirty="0"/>
              <a:t>；</a:t>
            </a:r>
          </a:p>
          <a:p>
            <a:pPr algn="just">
              <a:spcBef>
                <a:spcPct val="0"/>
              </a:spcBef>
              <a:buClrTx/>
              <a:buSzTx/>
              <a:buNone/>
            </a:pPr>
            <a:r>
              <a:rPr lang="en-US" altLang="zh-CN" sz="1600" dirty="0"/>
              <a:t>if(character=='=')</a:t>
            </a:r>
          </a:p>
          <a:p>
            <a:pPr algn="just">
              <a:spcBef>
                <a:spcPct val="0"/>
              </a:spcBef>
              <a:buClrTx/>
              <a:buSzTx/>
              <a:buNone/>
            </a:pPr>
            <a:r>
              <a:rPr lang="en-US" altLang="zh-CN" sz="1600" dirty="0"/>
              <a:t>{</a:t>
            </a:r>
          </a:p>
          <a:p>
            <a:pPr algn="just">
              <a:spcBef>
                <a:spcPct val="0"/>
              </a:spcBef>
              <a:buClrTx/>
              <a:buSzTx/>
              <a:buNone/>
            </a:pPr>
            <a:r>
              <a:rPr lang="en-US" altLang="zh-CN" sz="1600" dirty="0"/>
              <a:t>return(assign-op</a:t>
            </a:r>
            <a:r>
              <a:rPr lang="zh-CN" altLang="en-US" sz="1600" dirty="0"/>
              <a:t>，</a:t>
            </a:r>
            <a:r>
              <a:rPr lang="en-US" altLang="zh-CN" sz="1600" dirty="0"/>
              <a:t>null)</a:t>
            </a:r>
            <a:r>
              <a:rPr lang="zh-CN" altLang="en-US" sz="1600" dirty="0"/>
              <a:t>；</a:t>
            </a:r>
          </a:p>
          <a:p>
            <a:pPr algn="just">
              <a:spcBef>
                <a:spcPct val="0"/>
              </a:spcBef>
              <a:buClrTx/>
              <a:buSzTx/>
              <a:buNone/>
            </a:pPr>
            <a:r>
              <a:rPr lang="en-US" altLang="zh-CN" sz="1600" dirty="0"/>
              <a:t>}</a:t>
            </a:r>
          </a:p>
          <a:p>
            <a:pPr algn="just">
              <a:spcBef>
                <a:spcPct val="0"/>
              </a:spcBef>
              <a:buClrTx/>
              <a:buSzTx/>
              <a:buNone/>
            </a:pPr>
            <a:r>
              <a:rPr lang="en-US" altLang="zh-CN" sz="1600" dirty="0"/>
              <a:t>retract()</a:t>
            </a:r>
            <a:r>
              <a:rPr lang="zh-CN" altLang="en-US" sz="1600" dirty="0"/>
              <a:t>；</a:t>
            </a:r>
          </a:p>
          <a:p>
            <a:pPr algn="just">
              <a:spcBef>
                <a:spcPct val="0"/>
              </a:spcBef>
              <a:buClrTx/>
              <a:buSzTx/>
              <a:buNone/>
            </a:pPr>
            <a:r>
              <a:rPr lang="en-US" altLang="zh-CN" sz="1600" dirty="0"/>
              <a:t>return(colon</a:t>
            </a:r>
            <a:r>
              <a:rPr lang="zh-CN" altLang="en-US" sz="1600" dirty="0"/>
              <a:t>，</a:t>
            </a:r>
            <a:r>
              <a:rPr lang="en-US" altLang="zh-CN" sz="1600" dirty="0"/>
              <a:t>null)</a:t>
            </a:r>
            <a:r>
              <a:rPr lang="zh-CN" altLang="en-US" sz="1600" dirty="0"/>
              <a:t>；</a:t>
            </a:r>
          </a:p>
          <a:p>
            <a:pPr algn="just">
              <a:spcBef>
                <a:spcPct val="0"/>
              </a:spcBef>
              <a:buClrTx/>
              <a:buSzTx/>
              <a:buNone/>
            </a:pPr>
            <a:r>
              <a:rPr lang="en-US" altLang="zh-CN" sz="1600" dirty="0"/>
              <a:t>break</a:t>
            </a:r>
            <a:r>
              <a:rPr lang="zh-CN" altLang="en-US" sz="1600" dirty="0"/>
              <a:t>；</a:t>
            </a:r>
          </a:p>
          <a:p>
            <a:pPr algn="just">
              <a:spcBef>
                <a:spcPct val="0"/>
              </a:spcBef>
              <a:buClrTx/>
              <a:buSzTx/>
              <a:buNone/>
            </a:pPr>
            <a:r>
              <a:rPr lang="en-US" altLang="zh-CN" sz="1600" dirty="0"/>
              <a:t>case';':</a:t>
            </a:r>
          </a:p>
          <a:p>
            <a:pPr algn="just">
              <a:spcBef>
                <a:spcPct val="0"/>
              </a:spcBef>
              <a:buClrTx/>
              <a:buSzTx/>
              <a:buNone/>
            </a:pPr>
            <a:r>
              <a:rPr lang="en-US" altLang="zh-CN" sz="1600" dirty="0"/>
              <a:t>return(semicolon</a:t>
            </a:r>
            <a:r>
              <a:rPr lang="zh-CN" altLang="en-US" sz="1600" dirty="0"/>
              <a:t>，</a:t>
            </a:r>
            <a:r>
              <a:rPr lang="en-US" altLang="zh-CN" sz="1600" dirty="0"/>
              <a:t>null)</a:t>
            </a:r>
            <a:r>
              <a:rPr lang="zh-CN" altLang="en-US" sz="1600" dirty="0"/>
              <a:t>；</a:t>
            </a:r>
          </a:p>
          <a:p>
            <a:pPr algn="just">
              <a:spcBef>
                <a:spcPct val="0"/>
              </a:spcBef>
              <a:buClrTx/>
              <a:buSzTx/>
              <a:buNone/>
            </a:pPr>
            <a:r>
              <a:rPr lang="en-US" altLang="zh-CN" sz="1600" dirty="0"/>
              <a:t>}</a:t>
            </a:r>
          </a:p>
          <a:p>
            <a:pPr algn="just">
              <a:spcBef>
                <a:spcPct val="0"/>
              </a:spcBef>
              <a:buClrTx/>
              <a:buSzTx/>
              <a:buNone/>
            </a:pPr>
            <a:endParaRPr lang="en-US" altLang="zh-CN" sz="1600" dirty="0"/>
          </a:p>
          <a:p>
            <a:pPr algn="just" eaLnBrk="1" hangingPunct="1">
              <a:spcBef>
                <a:spcPct val="0"/>
              </a:spcBef>
              <a:buClrTx/>
              <a:buSzTx/>
              <a:buFontTx/>
              <a:buNone/>
            </a:pPr>
            <a:endParaRPr lang="en-US" altLang="zh-CN" dirty="0"/>
          </a:p>
        </p:txBody>
      </p:sp>
    </p:spTree>
    <p:extLst>
      <p:ext uri="{BB962C8B-B14F-4D97-AF65-F5344CB8AC3E}">
        <p14:creationId xmlns:p14="http://schemas.microsoft.com/office/powerpoint/2010/main" val="362902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6">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
                                            <p:txEl>
                                              <p:pRg st="9" end="9"/>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
                                            <p:txEl>
                                              <p:pRg st="10" end="1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6">
                                            <p:txEl>
                                              <p:pRg st="11" end="1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6">
                                            <p:txEl>
                                              <p:pRg st="12" end="1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6">
                                            <p:txEl>
                                              <p:pRg st="13" end="1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6">
                                            <p:txEl>
                                              <p:pRg st="14" end="1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6">
                                            <p:txEl>
                                              <p:pRg st="15" end="15"/>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6">
                                            <p:txEl>
                                              <p:pRg st="16" end="16"/>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7">
                                            <p:txEl>
                                              <p:pRg st="2" end="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7">
                                            <p:txEl>
                                              <p:pRg st="3" end="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7">
                                            <p:txEl>
                                              <p:pRg st="4" end="4"/>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7">
                                            <p:txEl>
                                              <p:pRg st="5" end="5"/>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7">
                                            <p:txEl>
                                              <p:pRg st="6" end="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7">
                                            <p:txEl>
                                              <p:pRg st="7" end="7"/>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7">
                                            <p:txEl>
                                              <p:pRg st="8" end="8"/>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7">
                                            <p:txEl>
                                              <p:pRg st="9" end="9"/>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499"/>
                                          </p:stCondLst>
                                        </p:cTn>
                                        <p:tgtEl>
                                          <p:spTgt spid="7">
                                            <p:txEl>
                                              <p:pRg st="10" end="10"/>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499"/>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gn="just">
              <a:spcBef>
                <a:spcPct val="0"/>
              </a:spcBef>
              <a:buClrTx/>
              <a:buSzTx/>
              <a:buNone/>
            </a:pPr>
            <a:r>
              <a:rPr lang="zh-CN" altLang="en-US" dirty="0"/>
              <a:t>其中引进的变量和过程为：</a:t>
            </a:r>
          </a:p>
          <a:p>
            <a:pPr algn="just">
              <a:spcBef>
                <a:spcPct val="0"/>
              </a:spcBef>
              <a:buClrTx/>
              <a:buSzTx/>
            </a:pPr>
            <a:r>
              <a:rPr lang="en-US" altLang="zh-CN" dirty="0"/>
              <a:t>token </a:t>
            </a:r>
            <a:r>
              <a:rPr lang="zh-CN" altLang="en-US" dirty="0"/>
              <a:t>：字符数组，存放单词符号的符号串。</a:t>
            </a:r>
            <a:endParaRPr lang="en-US" altLang="zh-CN" dirty="0"/>
          </a:p>
          <a:p>
            <a:pPr algn="just">
              <a:spcBef>
                <a:spcPct val="0"/>
              </a:spcBef>
              <a:buClrTx/>
              <a:buSzTx/>
            </a:pPr>
            <a:r>
              <a:rPr lang="en-US" altLang="zh-CN" dirty="0" err="1"/>
              <a:t>getchar</a:t>
            </a:r>
            <a:r>
              <a:rPr lang="en-US" altLang="zh-CN" dirty="0"/>
              <a:t>:</a:t>
            </a:r>
            <a:r>
              <a:rPr lang="zh-CN" altLang="en-US" dirty="0"/>
              <a:t>将下一输入字符读入</a:t>
            </a:r>
            <a:r>
              <a:rPr lang="en-US" altLang="zh-CN" dirty="0"/>
              <a:t>character</a:t>
            </a:r>
            <a:r>
              <a:rPr lang="zh-CN" altLang="en-US" dirty="0"/>
              <a:t>的过程，将向前指针移向下一字符。</a:t>
            </a:r>
          </a:p>
          <a:p>
            <a:pPr algn="just">
              <a:spcBef>
                <a:spcPct val="0"/>
              </a:spcBef>
              <a:buClrTx/>
              <a:buSzTx/>
            </a:pPr>
            <a:r>
              <a:rPr lang="en-US" altLang="zh-CN" dirty="0" err="1"/>
              <a:t>getbe</a:t>
            </a:r>
            <a:r>
              <a:rPr lang="zh-CN" altLang="en-US" dirty="0"/>
              <a:t>：若</a:t>
            </a:r>
            <a:r>
              <a:rPr lang="en-US" altLang="zh-CN" dirty="0"/>
              <a:t>character</a:t>
            </a:r>
            <a:r>
              <a:rPr lang="zh-CN" altLang="en-US" dirty="0"/>
              <a:t>中的字符为空白，则调用</a:t>
            </a:r>
            <a:r>
              <a:rPr lang="en-US" altLang="zh-CN" dirty="0" err="1"/>
              <a:t>getchar</a:t>
            </a:r>
            <a:r>
              <a:rPr lang="zh-CN" altLang="en-US" dirty="0"/>
              <a:t>，直至</a:t>
            </a:r>
            <a:r>
              <a:rPr lang="en-US" altLang="zh-CN" dirty="0"/>
              <a:t>character</a:t>
            </a:r>
            <a:r>
              <a:rPr lang="zh-CN" altLang="en-US" dirty="0"/>
              <a:t>为非空白时止。开始指针移到向前指针位置。</a:t>
            </a:r>
          </a:p>
          <a:p>
            <a:pPr algn="just">
              <a:spcBef>
                <a:spcPct val="0"/>
              </a:spcBef>
              <a:buClrTx/>
              <a:buSzTx/>
            </a:pPr>
            <a:r>
              <a:rPr lang="en-US" altLang="zh-CN" dirty="0"/>
              <a:t>concatenation</a:t>
            </a:r>
            <a:r>
              <a:rPr lang="zh-CN" altLang="en-US" dirty="0"/>
              <a:t>：将</a:t>
            </a:r>
            <a:r>
              <a:rPr lang="en-US" altLang="zh-CN" dirty="0"/>
              <a:t>token</a:t>
            </a:r>
            <a:r>
              <a:rPr lang="zh-CN" altLang="en-US" dirty="0"/>
              <a:t>中的字符串与</a:t>
            </a:r>
            <a:r>
              <a:rPr lang="en-US" altLang="zh-CN" dirty="0"/>
              <a:t>character</a:t>
            </a:r>
            <a:r>
              <a:rPr lang="zh-CN" altLang="en-US" dirty="0"/>
              <a:t>中字符连接，作为</a:t>
            </a:r>
            <a:r>
              <a:rPr lang="en-US" altLang="zh-CN" dirty="0"/>
              <a:t>token</a:t>
            </a:r>
            <a:r>
              <a:rPr lang="zh-CN" altLang="en-US" dirty="0"/>
              <a:t>中的新的字符串。</a:t>
            </a:r>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7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800" dirty="0"/>
              <a:t>目前有很多基于正规表达式从特定表示法构建词法</a:t>
            </a:r>
            <a:endParaRPr lang="en-US" altLang="zh-CN" sz="2800" dirty="0"/>
          </a:p>
          <a:p>
            <a:pPr marL="0" indent="0">
              <a:lnSpc>
                <a:spcPct val="90000"/>
              </a:lnSpc>
              <a:buNone/>
            </a:pPr>
            <a:r>
              <a:rPr lang="en-US" altLang="zh-CN" sz="2800" dirty="0"/>
              <a:t>   </a:t>
            </a:r>
            <a:r>
              <a:rPr lang="zh-CN" altLang="en-US" sz="2800" dirty="0"/>
              <a:t>分析器的工具。</a:t>
            </a:r>
          </a:p>
          <a:p>
            <a:pPr>
              <a:lnSpc>
                <a:spcPct val="90000"/>
              </a:lnSpc>
            </a:pPr>
            <a:r>
              <a:rPr lang="zh-CN" altLang="en-US" sz="2800" dirty="0"/>
              <a:t>本节将介绍一个叫做</a:t>
            </a:r>
            <a:r>
              <a:rPr lang="en-US" altLang="zh-CN" sz="2800" dirty="0"/>
              <a:t>Lex</a:t>
            </a:r>
            <a:r>
              <a:rPr lang="zh-CN" altLang="en-US" sz="2800" dirty="0"/>
              <a:t>的工具。</a:t>
            </a:r>
            <a:r>
              <a:rPr lang="en-US" altLang="zh-CN" sz="2800" dirty="0"/>
              <a:t>Lex</a:t>
            </a:r>
            <a:r>
              <a:rPr lang="zh-CN" altLang="en-US" sz="2800" dirty="0"/>
              <a:t>已经广泛地应</a:t>
            </a:r>
            <a:endParaRPr lang="en-US" altLang="zh-CN" sz="2800" dirty="0"/>
          </a:p>
          <a:p>
            <a:pPr marL="0" indent="0">
              <a:lnSpc>
                <a:spcPct val="90000"/>
              </a:lnSpc>
              <a:buNone/>
            </a:pPr>
            <a:r>
              <a:rPr lang="en-US" altLang="zh-CN" sz="2800" dirty="0"/>
              <a:t>  </a:t>
            </a:r>
            <a:r>
              <a:rPr lang="zh-CN" altLang="en-US" sz="2800" dirty="0"/>
              <a:t>用于各种语言的词法分析器的描述。我们称这种工</a:t>
            </a:r>
            <a:endParaRPr lang="en-US" altLang="zh-CN" sz="2800" dirty="0"/>
          </a:p>
          <a:p>
            <a:pPr marL="0" indent="0">
              <a:lnSpc>
                <a:spcPct val="90000"/>
              </a:lnSpc>
              <a:buNone/>
            </a:pPr>
            <a:r>
              <a:rPr lang="en-US" altLang="zh-CN" sz="2800" dirty="0"/>
              <a:t>  </a:t>
            </a:r>
            <a:r>
              <a:rPr lang="zh-CN" altLang="en-US" sz="2800" dirty="0"/>
              <a:t>具为</a:t>
            </a:r>
            <a:r>
              <a:rPr lang="en-US" altLang="zh-CN" sz="2800" dirty="0"/>
              <a:t>Lex</a:t>
            </a:r>
            <a:r>
              <a:rPr lang="zh-CN" altLang="en-US" sz="2800" dirty="0"/>
              <a:t>编译器，而且</a:t>
            </a:r>
            <a:r>
              <a:rPr lang="en-US" altLang="zh-CN" sz="2800" dirty="0"/>
              <a:t>Lex</a:t>
            </a:r>
            <a:r>
              <a:rPr lang="zh-CN" altLang="en-US" sz="2800" dirty="0"/>
              <a:t>编译器的输入称为</a:t>
            </a:r>
            <a:r>
              <a:rPr lang="en-US" altLang="zh-CN" sz="2800" dirty="0"/>
              <a:t>Lex</a:t>
            </a:r>
            <a:r>
              <a:rPr lang="zh-CN" altLang="en-US" sz="2800" dirty="0"/>
              <a:t>语言。</a:t>
            </a:r>
            <a:endParaRPr lang="en-US" altLang="zh-CN" sz="2800" dirty="0"/>
          </a:p>
          <a:p>
            <a:pPr marL="0" indent="0">
              <a:lnSpc>
                <a:spcPct val="90000"/>
              </a:lnSpc>
              <a:buNone/>
            </a:pPr>
            <a:r>
              <a:rPr lang="en-US" altLang="zh-CN" sz="2800" dirty="0"/>
              <a:t>  </a:t>
            </a:r>
            <a:r>
              <a:rPr lang="zh-CN" altLang="en-US" sz="2800" dirty="0"/>
              <a:t>讨论现有的工具的目的在于说明如何把正规表达式</a:t>
            </a:r>
            <a:endParaRPr lang="en-US" altLang="zh-CN" sz="2800" dirty="0"/>
          </a:p>
          <a:p>
            <a:pPr marL="0" indent="0">
              <a:lnSpc>
                <a:spcPct val="90000"/>
              </a:lnSpc>
              <a:buNone/>
            </a:pPr>
            <a:r>
              <a:rPr lang="en-US" altLang="zh-CN" sz="2800" dirty="0"/>
              <a:t>  </a:t>
            </a:r>
            <a:r>
              <a:rPr lang="zh-CN" altLang="en-US" sz="2800" dirty="0"/>
              <a:t>描述的模式与行为（如在符号表中创建新表项，这</a:t>
            </a:r>
            <a:endParaRPr lang="en-US" altLang="zh-CN" sz="2800" dirty="0"/>
          </a:p>
          <a:p>
            <a:pPr marL="0" indent="0">
              <a:lnSpc>
                <a:spcPct val="90000"/>
              </a:lnSpc>
              <a:buNone/>
            </a:pPr>
            <a:r>
              <a:rPr lang="en-US" altLang="zh-CN" sz="2800" dirty="0"/>
              <a:t>  </a:t>
            </a:r>
            <a:r>
              <a:rPr lang="zh-CN" altLang="en-US" sz="2800" dirty="0"/>
              <a:t>是词法分析器需要做的动作）结合起来。</a:t>
            </a:r>
          </a:p>
          <a:p>
            <a:endParaRPr lang="zh-CN" altLang="zh-CN" dirty="0"/>
          </a:p>
        </p:txBody>
      </p:sp>
      <p:sp>
        <p:nvSpPr>
          <p:cNvPr id="3" name="标题 2"/>
          <p:cNvSpPr>
            <a:spLocks noGrp="1"/>
          </p:cNvSpPr>
          <p:nvPr>
            <p:ph type="title"/>
          </p:nvPr>
        </p:nvSpPr>
        <p:spPr/>
        <p:txBody>
          <a:bodyPr/>
          <a:lstStyle/>
          <a:p>
            <a:r>
              <a:rPr lang="en-US" altLang="zh-CN" dirty="0"/>
              <a:t>3.4 </a:t>
            </a:r>
            <a:r>
              <a:rPr lang="zh-CN" altLang="en-US" dirty="0"/>
              <a:t>词法分析器描述语言</a:t>
            </a:r>
          </a:p>
        </p:txBody>
      </p:sp>
    </p:spTree>
    <p:extLst>
      <p:ext uri="{BB962C8B-B14F-4D97-AF65-F5344CB8AC3E}">
        <p14:creationId xmlns:p14="http://schemas.microsoft.com/office/powerpoint/2010/main" val="328779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a:extLst>
              <a:ext uri="{FF2B5EF4-FFF2-40B4-BE49-F238E27FC236}">
                <a16:creationId xmlns:a16="http://schemas.microsoft.com/office/drawing/2014/main" id="{D39EA676-F0C7-418B-8AA4-43DF5147C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765175"/>
            <a:ext cx="6408738"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一个</a:t>
            </a:r>
            <a:r>
              <a:rPr lang="en-US" altLang="zh-CN" sz="2400" dirty="0"/>
              <a:t>L e x</a:t>
            </a:r>
            <a:r>
              <a:rPr lang="zh-CN" altLang="en-US" sz="2400" dirty="0"/>
              <a:t>程序由如下三部分组成：</a:t>
            </a:r>
            <a:endParaRPr lang="en-US" altLang="zh-CN" sz="2400" dirty="0"/>
          </a:p>
          <a:p>
            <a:pPr marL="0" indent="0">
              <a:lnSpc>
                <a:spcPct val="90000"/>
              </a:lnSpc>
              <a:buNone/>
            </a:pPr>
            <a:r>
              <a:rPr lang="zh-CN" altLang="en-US" sz="2400" dirty="0"/>
              <a:t>  （</a:t>
            </a:r>
            <a:r>
              <a:rPr lang="en-US" altLang="zh-CN" sz="2400" dirty="0"/>
              <a:t>1</a:t>
            </a:r>
            <a:r>
              <a:rPr lang="zh-CN" altLang="en-US" sz="2400" dirty="0"/>
              <a:t>）声明部分：声明部分包括变量声明、符号常量声明和 </a:t>
            </a:r>
            <a:endParaRPr lang="en-US" altLang="zh-CN" sz="2400" dirty="0"/>
          </a:p>
          <a:p>
            <a:pPr marL="0" indent="0">
              <a:lnSpc>
                <a:spcPct val="90000"/>
              </a:lnSpc>
              <a:buNone/>
            </a:pPr>
            <a:r>
              <a:rPr lang="en-US" altLang="zh-CN" sz="2400" dirty="0"/>
              <a:t>          </a:t>
            </a:r>
            <a:r>
              <a:rPr lang="zh-CN" altLang="en-US" sz="2400" dirty="0"/>
              <a:t>正规定义。（符号常量是被声明来表示常数的标识符。）</a:t>
            </a:r>
          </a:p>
          <a:p>
            <a:pPr>
              <a:lnSpc>
                <a:spcPct val="90000"/>
              </a:lnSpc>
              <a:buNone/>
            </a:pPr>
            <a:r>
              <a:rPr lang="zh-CN" altLang="en-US" sz="2400" dirty="0"/>
              <a:t>  （</a:t>
            </a:r>
            <a:r>
              <a:rPr lang="en-US" altLang="zh-CN" sz="2400" dirty="0"/>
              <a:t>2</a:t>
            </a:r>
            <a:r>
              <a:rPr lang="zh-CN" altLang="en-US" sz="2400" dirty="0"/>
              <a:t>）</a:t>
            </a:r>
            <a:r>
              <a:rPr lang="en-US" altLang="zh-CN" sz="2400" dirty="0"/>
              <a:t>%%</a:t>
            </a:r>
          </a:p>
          <a:p>
            <a:pPr>
              <a:lnSpc>
                <a:spcPct val="90000"/>
              </a:lnSpc>
              <a:buNone/>
            </a:pPr>
            <a:r>
              <a:rPr lang="en-US" altLang="zh-CN" sz="2400" dirty="0"/>
              <a:t>	       </a:t>
            </a:r>
            <a:r>
              <a:rPr lang="zh-CN" altLang="en-US" sz="2400" dirty="0"/>
              <a:t>转换规则 </a:t>
            </a:r>
            <a:r>
              <a:rPr lang="en-US" altLang="zh-CN" sz="2400" dirty="0"/>
              <a:t>: </a:t>
            </a:r>
            <a:r>
              <a:rPr lang="zh-CN" altLang="en-US" sz="2400" dirty="0"/>
              <a:t>如：</a:t>
            </a:r>
          </a:p>
          <a:p>
            <a:pPr>
              <a:lnSpc>
                <a:spcPct val="90000"/>
              </a:lnSpc>
              <a:buNone/>
            </a:pPr>
            <a:r>
              <a:rPr lang="zh-CN" altLang="en-US" sz="2400" dirty="0"/>
              <a:t>	        </a:t>
            </a:r>
            <a:r>
              <a:rPr lang="en-US" altLang="zh-CN" sz="2400" dirty="0"/>
              <a:t>%%</a:t>
            </a:r>
          </a:p>
          <a:p>
            <a:pPr>
              <a:lnSpc>
                <a:spcPct val="90000"/>
              </a:lnSpc>
              <a:buNone/>
            </a:pPr>
            <a:r>
              <a:rPr lang="en-US" altLang="zh-CN" sz="2400" dirty="0"/>
              <a:t>	</a:t>
            </a:r>
          </a:p>
          <a:p>
            <a:pPr>
              <a:lnSpc>
                <a:spcPct val="90000"/>
              </a:lnSpc>
              <a:buNone/>
            </a:pPr>
            <a:r>
              <a:rPr lang="en-US" altLang="zh-CN" sz="2400" dirty="0"/>
              <a:t>  </a:t>
            </a:r>
            <a:r>
              <a:rPr lang="zh-CN" altLang="en-US" sz="2400" dirty="0"/>
              <a:t>（</a:t>
            </a:r>
            <a:r>
              <a:rPr lang="en-US" altLang="zh-CN" sz="2400" dirty="0"/>
              <a:t>3</a:t>
            </a:r>
            <a:r>
              <a:rPr lang="zh-CN" altLang="en-US" sz="2400" dirty="0"/>
              <a:t>）辅助过程：包含</a:t>
            </a:r>
            <a:r>
              <a:rPr lang="en-US" altLang="zh-CN" sz="2400" i="1" dirty="0"/>
              <a:t>action</a:t>
            </a:r>
            <a:r>
              <a:rPr lang="zh-CN" altLang="en-US" sz="2400" dirty="0"/>
              <a:t>所需要的辅助过程。这些过程可</a:t>
            </a:r>
            <a:endParaRPr lang="en-US" altLang="zh-CN" sz="2400" dirty="0"/>
          </a:p>
          <a:p>
            <a:pPr>
              <a:lnSpc>
                <a:spcPct val="90000"/>
              </a:lnSpc>
              <a:buNone/>
            </a:pPr>
            <a:r>
              <a:rPr lang="en-US" altLang="zh-CN" sz="2400" dirty="0"/>
              <a:t>           </a:t>
            </a:r>
            <a:r>
              <a:rPr lang="zh-CN" altLang="en-US" sz="2400" dirty="0"/>
              <a:t>以单独编译，并与词法分析器一起装载。</a:t>
            </a:r>
            <a:endParaRPr lang="en-US" altLang="zh-CN" sz="2400" dirty="0"/>
          </a:p>
          <a:p>
            <a:pPr>
              <a:lnSpc>
                <a:spcPct val="90000"/>
              </a:lnSpc>
              <a:buNone/>
            </a:pPr>
            <a:endParaRPr lang="zh-CN" altLang="en-US" sz="2400" dirty="0"/>
          </a:p>
          <a:p>
            <a:pPr marL="0" indent="0">
              <a:buNone/>
            </a:pPr>
            <a:endParaRPr lang="zh-CN" altLang="zh-CN" dirty="0"/>
          </a:p>
        </p:txBody>
      </p:sp>
      <p:sp>
        <p:nvSpPr>
          <p:cNvPr id="3" name="标题 2"/>
          <p:cNvSpPr>
            <a:spLocks noGrp="1"/>
          </p:cNvSpPr>
          <p:nvPr>
            <p:ph type="title"/>
          </p:nvPr>
        </p:nvSpPr>
        <p:spPr/>
        <p:txBody>
          <a:bodyPr/>
          <a:lstStyle/>
          <a:p>
            <a:r>
              <a:rPr lang="en-US" altLang="zh-CN" dirty="0"/>
              <a:t>3.4.1 Lex </a:t>
            </a:r>
            <a:r>
              <a:rPr lang="zh-CN" altLang="en-US" dirty="0"/>
              <a:t>说明</a:t>
            </a:r>
          </a:p>
        </p:txBody>
      </p:sp>
      <p:pic>
        <p:nvPicPr>
          <p:cNvPr id="5" name="Picture 4">
            <a:extLst>
              <a:ext uri="{FF2B5EF4-FFF2-40B4-BE49-F238E27FC236}">
                <a16:creationId xmlns:a16="http://schemas.microsoft.com/office/drawing/2014/main" id="{A71F3F1F-3BBE-4CF1-8A7A-B28BD3E6F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662" y="3210004"/>
            <a:ext cx="2303463"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693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lnSpc>
                <a:spcPct val="150000"/>
              </a:lnSpc>
              <a:buNone/>
            </a:pPr>
            <a:r>
              <a:rPr lang="zh-CN" altLang="en-US" dirty="0"/>
              <a:t>       词法分析是编译的第一阶段。词法分析器的主要任务是读入输入字符，产生记号序列，提交给语法分析使用。这种交互（图</a:t>
            </a:r>
            <a:r>
              <a:rPr lang="en-US" altLang="zh-CN" dirty="0"/>
              <a:t>3-1</a:t>
            </a:r>
            <a:r>
              <a:rPr lang="zh-CN" altLang="en-US" dirty="0"/>
              <a:t>中）通常可以通过使词法分析器作为语法分析器的子程序或协作程序来实现。当词法分析器收到语法分析器发出的“取下一个记号”的命令时，词法分析器读入输入字符，直到识别出下一个记号。</a:t>
            </a:r>
          </a:p>
          <a:p>
            <a:pPr>
              <a:lnSpc>
                <a:spcPct val="150000"/>
              </a:lnSpc>
            </a:pPr>
            <a:endParaRPr lang="zh-CN" altLang="en-US" dirty="0"/>
          </a:p>
        </p:txBody>
      </p:sp>
      <p:sp>
        <p:nvSpPr>
          <p:cNvPr id="3" name="标题 2"/>
          <p:cNvSpPr>
            <a:spLocks noGrp="1"/>
          </p:cNvSpPr>
          <p:nvPr>
            <p:ph type="title"/>
          </p:nvPr>
        </p:nvSpPr>
        <p:spPr/>
        <p:txBody>
          <a:bodyPr/>
          <a:lstStyle/>
          <a:p>
            <a:r>
              <a:rPr lang="en-US" altLang="zh-CN" dirty="0"/>
              <a:t>3.1 </a:t>
            </a:r>
            <a:r>
              <a:rPr lang="zh-CN" altLang="en-US" dirty="0"/>
              <a:t>词法分析器的作用</a:t>
            </a:r>
          </a:p>
        </p:txBody>
      </p:sp>
      <p:pic>
        <p:nvPicPr>
          <p:cNvPr id="5" name="Picture 4">
            <a:extLst>
              <a:ext uri="{FF2B5EF4-FFF2-40B4-BE49-F238E27FC236}">
                <a16:creationId xmlns:a16="http://schemas.microsoft.com/office/drawing/2014/main" id="{5907DB11-368D-4D21-A4C2-04ED9836F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456" y="4154489"/>
            <a:ext cx="5653088" cy="245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31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2008" y="639301"/>
            <a:ext cx="8372163" cy="574183"/>
          </a:xfrm>
        </p:spPr>
        <p:txBody>
          <a:bodyPr/>
          <a:lstStyle/>
          <a:p>
            <a:r>
              <a:rPr lang="zh-CN" altLang="en-US" dirty="0"/>
              <a:t>例</a:t>
            </a:r>
            <a:r>
              <a:rPr lang="en-US" altLang="zh-CN" dirty="0"/>
              <a:t>3.8</a:t>
            </a:r>
            <a:endParaRPr lang="zh-CN" altLang="en-US" dirty="0"/>
          </a:p>
        </p:txBody>
      </p:sp>
      <p:pic>
        <p:nvPicPr>
          <p:cNvPr id="5" name="Picture 4">
            <a:extLst>
              <a:ext uri="{FF2B5EF4-FFF2-40B4-BE49-F238E27FC236}">
                <a16:creationId xmlns:a16="http://schemas.microsoft.com/office/drawing/2014/main" id="{38C5E036-3E21-4244-BD15-369C734DB35A}"/>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449829" y="1213483"/>
            <a:ext cx="7001173" cy="540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54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060DD3CE-CE91-49E2-AC69-CA6268E31390}"/>
              </a:ext>
            </a:extLst>
          </p:cNvPr>
          <p:cNvSpPr>
            <a:spLocks noGrp="1" noRot="1"/>
          </p:cNvSpPr>
          <p:nvPr>
            <p:ph idx="1"/>
          </p:nvPr>
        </p:nvSpPr>
        <p:spPr>
          <a:xfrm>
            <a:off x="301625" y="620713"/>
            <a:ext cx="8540750" cy="5478462"/>
          </a:xfrm>
        </p:spPr>
        <p:txBody>
          <a:bodyPr>
            <a:normAutofit/>
          </a:bodyPr>
          <a:lstStyle/>
          <a:p>
            <a:pPr marL="0" indent="0" eaLnBrk="1" hangingPunct="1">
              <a:lnSpc>
                <a:spcPct val="90000"/>
              </a:lnSpc>
              <a:buNone/>
            </a:pPr>
            <a:r>
              <a:rPr lang="zh-CN" altLang="en-US" sz="2400" dirty="0"/>
              <a:t>      元语言符号：在定义语言时用到的符号。有：</a:t>
            </a:r>
            <a:endParaRPr lang="en-US" altLang="zh-CN" sz="2400" dirty="0"/>
          </a:p>
          <a:p>
            <a:pPr eaLnBrk="1" hangingPunct="1">
              <a:lnSpc>
                <a:spcPct val="90000"/>
              </a:lnSpc>
            </a:pPr>
            <a:r>
              <a:rPr lang="en-US" altLang="zh-CN" sz="2400" dirty="0"/>
              <a:t>[ ] :</a:t>
            </a:r>
            <a:r>
              <a:rPr lang="zh-CN" altLang="en-US" sz="2400" dirty="0"/>
              <a:t>表示在一定范围。</a:t>
            </a:r>
            <a:endParaRPr lang="en-US" altLang="zh-CN" sz="2400" dirty="0"/>
          </a:p>
          <a:p>
            <a:pPr eaLnBrk="1" hangingPunct="1">
              <a:lnSpc>
                <a:spcPct val="90000"/>
              </a:lnSpc>
            </a:pPr>
            <a:r>
              <a:rPr lang="en-US" altLang="zh-CN" sz="2400" dirty="0"/>
              <a:t>(</a:t>
            </a:r>
            <a:r>
              <a:rPr lang="zh-CN" altLang="en-US" sz="2400" dirty="0"/>
              <a:t> </a:t>
            </a:r>
            <a:r>
              <a:rPr lang="en-US" altLang="zh-CN" sz="2400" dirty="0"/>
              <a:t>) :</a:t>
            </a:r>
            <a:r>
              <a:rPr lang="zh-CN" altLang="en-US" sz="2400" dirty="0"/>
              <a:t>表示包括。</a:t>
            </a:r>
            <a:endParaRPr lang="en-US" altLang="zh-CN" sz="2400" dirty="0"/>
          </a:p>
          <a:p>
            <a:pPr eaLnBrk="1" hangingPunct="1">
              <a:lnSpc>
                <a:spcPct val="90000"/>
              </a:lnSpc>
            </a:pPr>
            <a:r>
              <a:rPr lang="en-US" altLang="zh-CN" sz="2400" dirty="0"/>
              <a:t>| </a:t>
            </a:r>
            <a:r>
              <a:rPr lang="zh-CN" altLang="en-US" sz="2400" dirty="0"/>
              <a:t>：表示并。</a:t>
            </a:r>
          </a:p>
          <a:p>
            <a:pPr eaLnBrk="1" hangingPunct="1">
              <a:lnSpc>
                <a:spcPct val="90000"/>
              </a:lnSpc>
            </a:pPr>
            <a:r>
              <a:rPr lang="en-US" altLang="zh-CN" sz="2400" dirty="0"/>
              <a:t>? :</a:t>
            </a:r>
            <a:r>
              <a:rPr lang="zh-CN" altLang="en-US" sz="2400" dirty="0"/>
              <a:t>  表示出现过</a:t>
            </a:r>
            <a:r>
              <a:rPr lang="en-US" altLang="zh-CN" sz="2400" dirty="0"/>
              <a:t>0</a:t>
            </a:r>
            <a:r>
              <a:rPr lang="zh-CN" altLang="en-US" sz="2400" dirty="0"/>
              <a:t>次或一次。</a:t>
            </a:r>
            <a:endParaRPr lang="en-US" altLang="zh-CN" sz="2400" dirty="0"/>
          </a:p>
          <a:p>
            <a:pPr eaLnBrk="1" hangingPunct="1">
              <a:lnSpc>
                <a:spcPct val="90000"/>
              </a:lnSpc>
            </a:pPr>
            <a:r>
              <a:rPr lang="en-US" altLang="zh-CN" sz="2400" dirty="0"/>
              <a:t>\ :  </a:t>
            </a:r>
            <a:r>
              <a:rPr lang="zh-CN" altLang="en-US" sz="2400" dirty="0"/>
              <a:t>表示转义字符。</a:t>
            </a:r>
            <a:endParaRPr lang="en-US" altLang="zh-CN" sz="2400" dirty="0"/>
          </a:p>
          <a:p>
            <a:pPr>
              <a:lnSpc>
                <a:spcPct val="90000"/>
              </a:lnSpc>
            </a:pPr>
            <a:r>
              <a:rPr lang="zh-CN" altLang="en-US" sz="2400" dirty="0"/>
              <a:t>第一个</a:t>
            </a:r>
            <a:r>
              <a:rPr lang="en-US" altLang="zh-CN" sz="2400" dirty="0"/>
              <a:t>%%</a:t>
            </a:r>
            <a:r>
              <a:rPr lang="zh-CN" altLang="en-US" sz="2400" dirty="0"/>
              <a:t>和第二个</a:t>
            </a:r>
            <a:r>
              <a:rPr lang="en-US" altLang="zh-CN" sz="2400" dirty="0"/>
              <a:t>%%</a:t>
            </a:r>
            <a:r>
              <a:rPr lang="zh-CN" altLang="en-US" sz="2400" dirty="0"/>
              <a:t>之间为转换规则。</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sz="2800" dirty="0"/>
              <a:t>在</a:t>
            </a:r>
            <a:r>
              <a:rPr lang="en-US" altLang="zh-CN" sz="2800" dirty="0"/>
              <a:t>Lex</a:t>
            </a:r>
            <a:r>
              <a:rPr lang="zh-CN" altLang="en-US" sz="2800" dirty="0"/>
              <a:t>中我们可以把模式写成</a:t>
            </a:r>
            <a:r>
              <a:rPr lang="en-US" altLang="zh-CN" sz="2800" i="1" dirty="0"/>
              <a:t>r</a:t>
            </a:r>
            <a:r>
              <a:rPr lang="en-US" altLang="zh-CN" sz="2800" baseline="-25000" dirty="0"/>
              <a:t>1</a:t>
            </a:r>
            <a:r>
              <a:rPr lang="en-US" altLang="zh-CN" sz="2800" dirty="0"/>
              <a:t>/</a:t>
            </a:r>
            <a:r>
              <a:rPr lang="en-US" altLang="zh-CN" sz="2800" i="1" dirty="0"/>
              <a:t>r</a:t>
            </a:r>
            <a:r>
              <a:rPr lang="en-US" altLang="zh-CN" sz="2800" baseline="-25000" dirty="0"/>
              <a:t>2</a:t>
            </a:r>
            <a:r>
              <a:rPr lang="zh-CN" altLang="en-US" sz="2800" dirty="0"/>
              <a:t>的形式，其中，</a:t>
            </a:r>
            <a:r>
              <a:rPr lang="en-US" altLang="zh-CN" sz="2800" i="1" dirty="0"/>
              <a:t>r</a:t>
            </a:r>
            <a:r>
              <a:rPr lang="en-US" altLang="zh-CN" sz="2800" baseline="-25000" dirty="0"/>
              <a:t>1</a:t>
            </a:r>
            <a:r>
              <a:rPr lang="zh-CN" altLang="en-US" sz="2800" dirty="0"/>
              <a:t>和</a:t>
            </a:r>
            <a:r>
              <a:rPr lang="en-US" altLang="zh-CN" sz="2800" i="1" dirty="0"/>
              <a:t>r</a:t>
            </a:r>
            <a:r>
              <a:rPr lang="en-US" altLang="zh-CN" sz="2800" baseline="-25000" dirty="0"/>
              <a:t>2</a:t>
            </a:r>
            <a:r>
              <a:rPr lang="zh-CN" altLang="en-US" sz="2800" dirty="0"/>
              <a:t>都是正规表达式。它的意思是当一个字符串与</a:t>
            </a:r>
            <a:r>
              <a:rPr lang="en-US" altLang="zh-CN" sz="2800" i="1" dirty="0"/>
              <a:t>r</a:t>
            </a:r>
            <a:r>
              <a:rPr lang="en-US" altLang="zh-CN" sz="2800" baseline="-25000" dirty="0"/>
              <a:t>1</a:t>
            </a:r>
            <a:r>
              <a:rPr lang="zh-CN" altLang="en-US" sz="2800" dirty="0"/>
              <a:t>匹配时，还需其后的字符串与</a:t>
            </a:r>
            <a:r>
              <a:rPr lang="en-US" altLang="zh-CN" sz="2800" i="1" dirty="0"/>
              <a:t>r</a:t>
            </a:r>
            <a:r>
              <a:rPr lang="en-US" altLang="zh-CN" sz="2800" baseline="-25000" dirty="0"/>
              <a:t>2</a:t>
            </a:r>
            <a:r>
              <a:rPr lang="zh-CN" altLang="en-US" sz="2800" dirty="0"/>
              <a:t>匹配，这样才算该字符串与</a:t>
            </a:r>
            <a:r>
              <a:rPr lang="en-US" altLang="zh-CN" sz="2800" i="1" dirty="0"/>
              <a:t>r</a:t>
            </a:r>
            <a:r>
              <a:rPr lang="en-US" altLang="zh-CN" sz="2800" baseline="-25000" dirty="0"/>
              <a:t>1</a:t>
            </a:r>
            <a:r>
              <a:rPr lang="zh-CN" altLang="en-US" sz="2800" dirty="0"/>
              <a:t>匹配成功。在超前扫描操作符</a:t>
            </a:r>
            <a:r>
              <a:rPr lang="en-US" altLang="zh-CN" sz="2800" dirty="0"/>
              <a:t>/</a:t>
            </a:r>
            <a:r>
              <a:rPr lang="zh-CN" altLang="en-US" sz="2800" dirty="0"/>
              <a:t>后面的正规表达式</a:t>
            </a:r>
            <a:r>
              <a:rPr lang="en-US" altLang="zh-CN" sz="2800" i="1" dirty="0"/>
              <a:t>r</a:t>
            </a:r>
            <a:r>
              <a:rPr lang="en-US" altLang="zh-CN" sz="2800" baseline="-25000" dirty="0"/>
              <a:t>2</a:t>
            </a:r>
            <a:r>
              <a:rPr lang="zh-CN" altLang="en-US" sz="2800" dirty="0"/>
              <a:t>表示需要进一步匹配的内容，这里它只是匹配模式的一个限制，而不是匹配的一部分。</a:t>
            </a:r>
            <a:endParaRPr lang="zh-CN" altLang="zh-CN" sz="2800" dirty="0"/>
          </a:p>
        </p:txBody>
      </p:sp>
      <p:sp>
        <p:nvSpPr>
          <p:cNvPr id="3" name="标题 2"/>
          <p:cNvSpPr>
            <a:spLocks noGrp="1"/>
          </p:cNvSpPr>
          <p:nvPr>
            <p:ph type="title"/>
          </p:nvPr>
        </p:nvSpPr>
        <p:spPr/>
        <p:txBody>
          <a:bodyPr/>
          <a:lstStyle/>
          <a:p>
            <a:r>
              <a:rPr lang="en-US" altLang="zh-CN" dirty="0"/>
              <a:t>3.4.2 </a:t>
            </a:r>
            <a:r>
              <a:rPr lang="zh-CN" altLang="en-US" dirty="0"/>
              <a:t>超前扫描操作</a:t>
            </a:r>
          </a:p>
        </p:txBody>
      </p:sp>
    </p:spTree>
    <p:extLst>
      <p:ext uri="{BB962C8B-B14F-4D97-AF65-F5344CB8AC3E}">
        <p14:creationId xmlns:p14="http://schemas.microsoft.com/office/powerpoint/2010/main" val="354545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pPr>
            <a:r>
              <a:rPr lang="zh-CN" altLang="en-US" sz="2400" dirty="0"/>
              <a:t>语言的识别器是一个程序，它以字符串</a:t>
            </a:r>
            <a:r>
              <a:rPr lang="en-US" altLang="zh-CN" sz="2400" i="1" dirty="0"/>
              <a:t>x</a:t>
            </a:r>
            <a:r>
              <a:rPr lang="zh-CN" altLang="en-US" sz="2400" dirty="0"/>
              <a:t>作为输入，</a:t>
            </a:r>
            <a:endParaRPr lang="en-US" altLang="zh-CN" sz="2400" dirty="0"/>
          </a:p>
          <a:p>
            <a:pPr marL="0" indent="0">
              <a:lnSpc>
                <a:spcPct val="80000"/>
              </a:lnSpc>
              <a:buNone/>
            </a:pPr>
            <a:r>
              <a:rPr lang="zh-CN" altLang="en-US" sz="2400" dirty="0"/>
              <a:t>                当</a:t>
            </a:r>
            <a:r>
              <a:rPr lang="en-US" altLang="zh-CN" sz="2400" i="1" dirty="0"/>
              <a:t>x</a:t>
            </a:r>
            <a:r>
              <a:rPr lang="zh-CN" altLang="en-US" sz="2400" dirty="0"/>
              <a:t>是语言的句子时，回答“是”，否则回答“不是”。</a:t>
            </a:r>
            <a:endParaRPr lang="en-US" altLang="zh-CN" sz="2400" dirty="0"/>
          </a:p>
          <a:p>
            <a:pPr>
              <a:lnSpc>
                <a:spcPct val="80000"/>
              </a:lnSpc>
            </a:pPr>
            <a:r>
              <a:rPr lang="zh-CN" altLang="en-US" sz="2400" dirty="0"/>
              <a:t>有穷自动机把正规表达式编译成识别器。</a:t>
            </a:r>
            <a:endParaRPr lang="en-US" altLang="zh-CN" sz="2400" dirty="0"/>
          </a:p>
          <a:p>
            <a:pPr>
              <a:lnSpc>
                <a:spcPct val="80000"/>
              </a:lnSpc>
            </a:pPr>
            <a:r>
              <a:rPr lang="zh-CN" altLang="en-US" sz="2400" dirty="0"/>
              <a:t>有穷自动机是更一般化的状态转换图。</a:t>
            </a:r>
            <a:endParaRPr lang="en-US" altLang="zh-CN" sz="2400" dirty="0"/>
          </a:p>
          <a:p>
            <a:pPr>
              <a:lnSpc>
                <a:spcPct val="80000"/>
              </a:lnSpc>
            </a:pPr>
            <a:r>
              <a:rPr lang="zh-CN" altLang="en-US" sz="2400" dirty="0"/>
              <a:t>有穷自动机它可以是确定的或不确定的。</a:t>
            </a:r>
          </a:p>
          <a:p>
            <a:pPr>
              <a:lnSpc>
                <a:spcPct val="80000"/>
              </a:lnSpc>
            </a:pPr>
            <a:r>
              <a:rPr lang="zh-CN" altLang="en-US" sz="2400" dirty="0"/>
              <a:t>确定和不确定的有穷自动机都能而且仅能识别正规集。</a:t>
            </a:r>
            <a:endParaRPr lang="en-US" altLang="zh-CN" sz="2400" dirty="0"/>
          </a:p>
          <a:p>
            <a:pPr>
              <a:lnSpc>
                <a:spcPct val="80000"/>
              </a:lnSpc>
            </a:pPr>
            <a:r>
              <a:rPr lang="zh-CN" altLang="en-US" sz="2400" dirty="0"/>
              <a:t>确定的有穷自动机导出的识别器比不确定的有穷自动机导出</a:t>
            </a:r>
            <a:endParaRPr lang="en-US" altLang="zh-CN" sz="2400" dirty="0"/>
          </a:p>
          <a:p>
            <a:pPr marL="0" indent="0">
              <a:lnSpc>
                <a:spcPct val="80000"/>
              </a:lnSpc>
              <a:buNone/>
            </a:pPr>
            <a:r>
              <a:rPr lang="en-US" altLang="zh-CN" sz="2400" dirty="0"/>
              <a:t>   </a:t>
            </a:r>
            <a:r>
              <a:rPr lang="zh-CN" altLang="en-US" sz="2400" dirty="0"/>
              <a:t>的识别器快得多，</a:t>
            </a:r>
            <a:endParaRPr lang="en-US" altLang="zh-CN" sz="2400" dirty="0"/>
          </a:p>
          <a:p>
            <a:pPr>
              <a:lnSpc>
                <a:spcPct val="80000"/>
              </a:lnSpc>
            </a:pPr>
            <a:r>
              <a:rPr lang="zh-CN" altLang="en-US" sz="2400" dirty="0"/>
              <a:t>确定的有穷自动机可能比与之等价的不确定的有穷自动机大</a:t>
            </a:r>
            <a:endParaRPr lang="en-US" altLang="zh-CN" sz="2400" dirty="0"/>
          </a:p>
          <a:p>
            <a:pPr marL="0" indent="0">
              <a:lnSpc>
                <a:spcPct val="80000"/>
              </a:lnSpc>
              <a:buNone/>
            </a:pPr>
            <a:endParaRPr lang="zh-CN" altLang="zh-CN" dirty="0"/>
          </a:p>
        </p:txBody>
      </p:sp>
      <p:sp>
        <p:nvSpPr>
          <p:cNvPr id="3" name="标题 2"/>
          <p:cNvSpPr>
            <a:spLocks noGrp="1"/>
          </p:cNvSpPr>
          <p:nvPr>
            <p:ph type="title"/>
          </p:nvPr>
        </p:nvSpPr>
        <p:spPr/>
        <p:txBody>
          <a:bodyPr/>
          <a:lstStyle/>
          <a:p>
            <a:r>
              <a:rPr lang="en-US" altLang="zh-CN" dirty="0"/>
              <a:t>3.5 </a:t>
            </a:r>
            <a:r>
              <a:rPr lang="zh-CN" altLang="en-US" dirty="0"/>
              <a:t>有穷自动机</a:t>
            </a:r>
          </a:p>
        </p:txBody>
      </p:sp>
    </p:spTree>
    <p:extLst>
      <p:ext uri="{BB962C8B-B14F-4D97-AF65-F5344CB8AC3E}">
        <p14:creationId xmlns:p14="http://schemas.microsoft.com/office/powerpoint/2010/main" val="12766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sz="2800" dirty="0"/>
              <a:t>不确定的有穷自动机（简写为</a:t>
            </a:r>
            <a:r>
              <a:rPr lang="en-US" altLang="zh-CN" sz="2800" dirty="0"/>
              <a:t>NFA</a:t>
            </a:r>
            <a:r>
              <a:rPr lang="zh-CN" altLang="en-US" sz="2800" dirty="0"/>
              <a:t>）是一个由以下几部分组成的数学模型：</a:t>
            </a:r>
          </a:p>
          <a:p>
            <a:r>
              <a:rPr lang="en-US" altLang="zh-CN" sz="2800" dirty="0"/>
              <a:t>1. </a:t>
            </a:r>
            <a:r>
              <a:rPr lang="zh-CN" altLang="en-US" sz="2800" dirty="0"/>
              <a:t>一个状态的有穷集合</a:t>
            </a:r>
            <a:r>
              <a:rPr lang="en-US" altLang="zh-CN" sz="2800" i="1" dirty="0"/>
              <a:t>S</a:t>
            </a:r>
            <a:r>
              <a:rPr lang="zh-CN" altLang="en-US" sz="2800" dirty="0"/>
              <a:t>。</a:t>
            </a:r>
          </a:p>
          <a:p>
            <a:r>
              <a:rPr lang="en-US" altLang="zh-CN" sz="2800" dirty="0"/>
              <a:t>2. </a:t>
            </a:r>
            <a:r>
              <a:rPr lang="zh-CN" altLang="en-US" sz="2800" dirty="0"/>
              <a:t>一个输入符号集合</a:t>
            </a:r>
            <a:r>
              <a:rPr lang="el-GR" altLang="zh-CN" sz="2800" dirty="0">
                <a:cs typeface="Arial" panose="020B0604020202020204" pitchFamily="34" charset="0"/>
              </a:rPr>
              <a:t>Σ</a:t>
            </a:r>
            <a:r>
              <a:rPr lang="zh-CN" altLang="en-US" sz="2800" dirty="0"/>
              <a:t>，即输入符号字母表。</a:t>
            </a:r>
          </a:p>
          <a:p>
            <a:r>
              <a:rPr lang="en-US" altLang="zh-CN" sz="2800" dirty="0"/>
              <a:t>3. </a:t>
            </a:r>
            <a:r>
              <a:rPr lang="zh-CN" altLang="en-US" sz="2800" dirty="0"/>
              <a:t>一个转换函数</a:t>
            </a:r>
            <a:r>
              <a:rPr lang="en-US" altLang="zh-CN" sz="2800" i="1" dirty="0"/>
              <a:t>m o v e</a:t>
            </a:r>
            <a:r>
              <a:rPr lang="zh-CN" altLang="en-US" sz="2800" dirty="0"/>
              <a:t>，它把由状态和符号组成的二元组映射到状态集合。</a:t>
            </a:r>
          </a:p>
          <a:p>
            <a:r>
              <a:rPr lang="en-US" altLang="zh-CN" sz="2800" dirty="0"/>
              <a:t>4. </a:t>
            </a:r>
            <a:r>
              <a:rPr lang="zh-CN" altLang="en-US" sz="2800" dirty="0"/>
              <a:t>状态</a:t>
            </a:r>
            <a:r>
              <a:rPr lang="en-US" altLang="zh-CN" sz="2800" i="1" dirty="0"/>
              <a:t>s</a:t>
            </a:r>
            <a:r>
              <a:rPr lang="en-US" altLang="zh-CN" sz="2800" baseline="-25000" dirty="0"/>
              <a:t>0</a:t>
            </a:r>
            <a:r>
              <a:rPr lang="zh-CN" altLang="en-US" sz="2800" dirty="0"/>
              <a:t>是惟一的开始或初始状态。</a:t>
            </a:r>
          </a:p>
          <a:p>
            <a:r>
              <a:rPr lang="en-US" altLang="zh-CN" sz="2800" dirty="0"/>
              <a:t>5. </a:t>
            </a:r>
            <a:r>
              <a:rPr lang="zh-CN" altLang="en-US" sz="2800" dirty="0"/>
              <a:t>状态集合</a:t>
            </a:r>
            <a:r>
              <a:rPr lang="en-US" altLang="zh-CN" sz="2800" i="1" dirty="0"/>
              <a:t>F</a:t>
            </a:r>
            <a:r>
              <a:rPr lang="zh-CN" altLang="en-US" sz="2800" dirty="0"/>
              <a:t>是接受（或终止）状态集合。</a:t>
            </a:r>
          </a:p>
          <a:p>
            <a:pPr lvl="1"/>
            <a:endParaRPr lang="en-US" altLang="zh-CN" dirty="0"/>
          </a:p>
          <a:p>
            <a:pPr lvl="1"/>
            <a:endParaRPr lang="zh-CN" altLang="zh-CN" dirty="0"/>
          </a:p>
        </p:txBody>
      </p:sp>
      <p:sp>
        <p:nvSpPr>
          <p:cNvPr id="3" name="标题 2"/>
          <p:cNvSpPr>
            <a:spLocks noGrp="1"/>
          </p:cNvSpPr>
          <p:nvPr>
            <p:ph type="title"/>
          </p:nvPr>
        </p:nvSpPr>
        <p:spPr/>
        <p:txBody>
          <a:bodyPr/>
          <a:lstStyle/>
          <a:p>
            <a:r>
              <a:rPr lang="en-US" altLang="zh-CN" dirty="0"/>
              <a:t>3.5.1 </a:t>
            </a:r>
            <a:r>
              <a:rPr lang="zh-CN" altLang="en-US" dirty="0"/>
              <a:t>不确定的有穷自动机</a:t>
            </a:r>
          </a:p>
        </p:txBody>
      </p:sp>
    </p:spTree>
    <p:extLst>
      <p:ext uri="{BB962C8B-B14F-4D97-AF65-F5344CB8AC3E}">
        <p14:creationId xmlns:p14="http://schemas.microsoft.com/office/powerpoint/2010/main" val="244834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ABF398FE-30E1-4E5E-AF48-A57F1EDF0D45}"/>
              </a:ext>
            </a:extLst>
          </p:cNvPr>
          <p:cNvSpPr>
            <a:spLocks noGrp="1" noRot="1"/>
          </p:cNvSpPr>
          <p:nvPr>
            <p:ph idx="1"/>
          </p:nvPr>
        </p:nvSpPr>
        <p:spPr>
          <a:xfrm>
            <a:off x="301625" y="692150"/>
            <a:ext cx="8540750" cy="4105275"/>
          </a:xfrm>
        </p:spPr>
        <p:txBody>
          <a:bodyPr>
            <a:normAutofit/>
          </a:bodyPr>
          <a:lstStyle/>
          <a:p>
            <a:pPr>
              <a:lnSpc>
                <a:spcPct val="80000"/>
              </a:lnSpc>
            </a:pPr>
            <a:r>
              <a:rPr lang="zh-CN" altLang="en-US" sz="2400" dirty="0"/>
              <a:t>转换图：带标记的有向图，</a:t>
            </a:r>
            <a:endParaRPr lang="en-US" altLang="zh-CN" sz="2400" dirty="0"/>
          </a:p>
          <a:p>
            <a:pPr marL="0" indent="0">
              <a:lnSpc>
                <a:spcPct val="80000"/>
              </a:lnSpc>
              <a:buNone/>
            </a:pPr>
            <a:r>
              <a:rPr lang="zh-CN" altLang="en-US" sz="2400" dirty="0"/>
              <a:t>                 其中：</a:t>
            </a:r>
            <a:r>
              <a:rPr lang="zh-CN" altLang="en-US" sz="2400" dirty="0">
                <a:solidFill>
                  <a:srgbClr val="C00000"/>
                </a:solidFill>
              </a:rPr>
              <a:t>节点是状态</a:t>
            </a:r>
            <a:r>
              <a:rPr lang="zh-CN" altLang="en-US" sz="2400" dirty="0"/>
              <a:t>，</a:t>
            </a:r>
            <a:r>
              <a:rPr lang="zh-CN" altLang="en-US" sz="2400" dirty="0">
                <a:solidFill>
                  <a:srgbClr val="C00000"/>
                </a:solidFill>
              </a:rPr>
              <a:t>有标记的边表示转换函数</a:t>
            </a:r>
            <a:r>
              <a:rPr lang="zh-CN" altLang="en-US" sz="2400" dirty="0"/>
              <a:t>。</a:t>
            </a:r>
            <a:endParaRPr lang="en-US" altLang="zh-CN" sz="2400" dirty="0"/>
          </a:p>
          <a:p>
            <a:pPr>
              <a:lnSpc>
                <a:spcPct val="80000"/>
              </a:lnSpc>
            </a:pPr>
            <a:r>
              <a:rPr lang="en-US" altLang="zh-CN" sz="2400" dirty="0"/>
              <a:t>NFA</a:t>
            </a:r>
            <a:r>
              <a:rPr lang="zh-CN" altLang="en-US" sz="2400" dirty="0"/>
              <a:t>：同一个字符可以标记始于同一个状态的两个或多个</a:t>
            </a:r>
            <a:endParaRPr lang="en-US" altLang="zh-CN" sz="2400" dirty="0"/>
          </a:p>
          <a:p>
            <a:pPr marL="0" indent="0">
              <a:lnSpc>
                <a:spcPct val="80000"/>
              </a:lnSpc>
              <a:buNone/>
            </a:pPr>
            <a:r>
              <a:rPr lang="en-US" altLang="zh-CN" sz="2400" dirty="0"/>
              <a:t>         </a:t>
            </a:r>
            <a:r>
              <a:rPr lang="zh-CN" altLang="en-US" sz="2400" dirty="0"/>
              <a:t>转换，边可以是输入字符符号，也可以是特殊符号</a:t>
            </a:r>
            <a:r>
              <a:rPr lang="ru-RU" altLang="zh-CN" sz="2400" dirty="0">
                <a:cs typeface="Arial" panose="020B0604020202020204" pitchFamily="34" charset="0"/>
              </a:rPr>
              <a:t>Є</a:t>
            </a:r>
            <a:r>
              <a:rPr lang="zh-CN" altLang="en-US" sz="2400" dirty="0"/>
              <a:t>标记。</a:t>
            </a:r>
          </a:p>
          <a:p>
            <a:pPr eaLnBrk="1" hangingPunct="1">
              <a:lnSpc>
                <a:spcPct val="80000"/>
              </a:lnSpc>
            </a:pPr>
            <a:r>
              <a:rPr lang="zh-CN" altLang="en-US" sz="2400" dirty="0"/>
              <a:t>图</a:t>
            </a:r>
            <a:r>
              <a:rPr lang="en-US" altLang="zh-CN" sz="2400" dirty="0"/>
              <a:t>3-19</a:t>
            </a:r>
            <a:r>
              <a:rPr lang="zh-CN" altLang="en-US" sz="2400" dirty="0"/>
              <a:t>给出了识别语言</a:t>
            </a:r>
            <a:r>
              <a:rPr lang="en-US" altLang="zh-CN" sz="2400" dirty="0"/>
              <a:t>(</a:t>
            </a:r>
            <a:r>
              <a:rPr lang="en-US" altLang="zh-CN" sz="2400" i="1" dirty="0" err="1"/>
              <a:t>a</a:t>
            </a:r>
            <a:r>
              <a:rPr lang="en-US" altLang="zh-CN" sz="2400" dirty="0" err="1"/>
              <a:t>|</a:t>
            </a:r>
            <a:r>
              <a:rPr lang="en-US" altLang="zh-CN" sz="2400" i="1" dirty="0" err="1"/>
              <a:t>b</a:t>
            </a:r>
            <a:r>
              <a:rPr lang="en-US" altLang="zh-CN" sz="2400" dirty="0"/>
              <a:t>)*</a:t>
            </a:r>
            <a:r>
              <a:rPr lang="en-US" altLang="zh-CN" sz="2400" i="1" dirty="0" err="1"/>
              <a:t>abb</a:t>
            </a:r>
            <a:r>
              <a:rPr lang="zh-CN" altLang="en-US" sz="2400" dirty="0"/>
              <a:t>的</a:t>
            </a:r>
            <a:r>
              <a:rPr lang="en-US" altLang="zh-CN" sz="2400" dirty="0"/>
              <a:t>NFA</a:t>
            </a:r>
            <a:r>
              <a:rPr lang="zh-CN" altLang="en-US" sz="2400" dirty="0"/>
              <a:t>的转换图。</a:t>
            </a:r>
            <a:endParaRPr lang="en-US" altLang="zh-CN" sz="2400" dirty="0"/>
          </a:p>
          <a:p>
            <a:pPr marL="0" indent="0" eaLnBrk="1" hangingPunct="1">
              <a:lnSpc>
                <a:spcPct val="80000"/>
              </a:lnSpc>
              <a:buNone/>
            </a:pPr>
            <a:r>
              <a:rPr lang="en-US" altLang="zh-CN" sz="2400" dirty="0"/>
              <a:t>   </a:t>
            </a:r>
            <a:r>
              <a:rPr lang="zh-CN" altLang="en-US" sz="2400" dirty="0"/>
              <a:t>这个</a:t>
            </a:r>
            <a:r>
              <a:rPr lang="en-US" altLang="zh-CN" sz="2400" dirty="0"/>
              <a:t>NFA</a:t>
            </a:r>
            <a:r>
              <a:rPr lang="zh-CN" altLang="en-US" sz="2400" dirty="0"/>
              <a:t>的：状态集合是</a:t>
            </a:r>
            <a:r>
              <a:rPr lang="en-US" altLang="zh-CN" sz="2400" dirty="0"/>
              <a:t>{0,1,2,3}</a:t>
            </a:r>
            <a:r>
              <a:rPr lang="zh-CN" altLang="en-US" sz="2400" dirty="0"/>
              <a:t>，</a:t>
            </a:r>
            <a:endParaRPr lang="en-US" altLang="zh-CN" sz="2400" dirty="0"/>
          </a:p>
          <a:p>
            <a:pPr marL="0" indent="0" eaLnBrk="1" hangingPunct="1">
              <a:lnSpc>
                <a:spcPct val="80000"/>
              </a:lnSpc>
              <a:buNone/>
            </a:pPr>
            <a:r>
              <a:rPr lang="en-US" altLang="zh-CN" sz="2400" dirty="0"/>
              <a:t>                        </a:t>
            </a:r>
            <a:r>
              <a:rPr lang="zh-CN" altLang="en-US" sz="2400" dirty="0"/>
              <a:t>输入符号表是</a:t>
            </a:r>
            <a:r>
              <a:rPr lang="en-US" altLang="zh-CN" sz="2400" dirty="0"/>
              <a:t>{</a:t>
            </a:r>
            <a:r>
              <a:rPr lang="en-US" altLang="zh-CN" sz="2400" i="1" dirty="0" err="1"/>
              <a:t>a</a:t>
            </a:r>
            <a:r>
              <a:rPr lang="en-US" altLang="zh-CN" sz="2400" dirty="0" err="1"/>
              <a:t>,</a:t>
            </a:r>
            <a:r>
              <a:rPr lang="en-US" altLang="zh-CN" sz="2400" i="1" dirty="0" err="1"/>
              <a:t>b</a:t>
            </a:r>
            <a:r>
              <a:rPr lang="en-US" altLang="zh-CN" sz="2400" dirty="0"/>
              <a:t>}</a:t>
            </a:r>
            <a:r>
              <a:rPr lang="zh-CN" altLang="en-US" sz="2400" dirty="0"/>
              <a:t>，</a:t>
            </a:r>
            <a:endParaRPr lang="en-US" altLang="zh-CN" sz="2400" dirty="0"/>
          </a:p>
          <a:p>
            <a:pPr marL="0" indent="0" eaLnBrk="1" hangingPunct="1">
              <a:lnSpc>
                <a:spcPct val="80000"/>
              </a:lnSpc>
              <a:buNone/>
            </a:pPr>
            <a:r>
              <a:rPr lang="en-US" altLang="zh-CN" sz="2400" dirty="0"/>
              <a:t>                        </a:t>
            </a:r>
            <a:r>
              <a:rPr lang="zh-CN" altLang="en-US" sz="2400" dirty="0"/>
              <a:t>状态</a:t>
            </a:r>
            <a:r>
              <a:rPr lang="en-US" altLang="zh-CN" sz="2400" dirty="0"/>
              <a:t>0</a:t>
            </a:r>
            <a:r>
              <a:rPr lang="zh-CN" altLang="en-US" sz="2400" dirty="0"/>
              <a:t>是开始状态，</a:t>
            </a:r>
            <a:endParaRPr lang="en-US" altLang="zh-CN" sz="2400" dirty="0"/>
          </a:p>
          <a:p>
            <a:pPr marL="0" indent="0" eaLnBrk="1" hangingPunct="1">
              <a:lnSpc>
                <a:spcPct val="80000"/>
              </a:lnSpc>
              <a:buNone/>
            </a:pPr>
            <a:r>
              <a:rPr lang="en-US" altLang="zh-CN" sz="2400" dirty="0"/>
              <a:t>                        </a:t>
            </a:r>
            <a:r>
              <a:rPr lang="zh-CN" altLang="en-US" sz="2400" dirty="0"/>
              <a:t>状态</a:t>
            </a:r>
            <a:r>
              <a:rPr lang="en-US" altLang="zh-CN" sz="2400" dirty="0"/>
              <a:t>3</a:t>
            </a:r>
            <a:r>
              <a:rPr lang="zh-CN" altLang="en-US" sz="2400" dirty="0"/>
              <a:t>是接受状态，用双圈表示。</a:t>
            </a:r>
          </a:p>
        </p:txBody>
      </p:sp>
      <p:pic>
        <p:nvPicPr>
          <p:cNvPr id="62467" name="Picture 4">
            <a:extLst>
              <a:ext uri="{FF2B5EF4-FFF2-40B4-BE49-F238E27FC236}">
                <a16:creationId xmlns:a16="http://schemas.microsoft.com/office/drawing/2014/main" id="{7988D475-FC1A-4709-9BBA-BEDBA8200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437063"/>
            <a:ext cx="5113338"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03">
            <a:extLst>
              <a:ext uri="{FF2B5EF4-FFF2-40B4-BE49-F238E27FC236}">
                <a16:creationId xmlns:a16="http://schemas.microsoft.com/office/drawing/2014/main" id="{5AC30430-20A4-4DFF-AB41-88E36FCA5B62}"/>
              </a:ext>
            </a:extLst>
          </p:cNvPr>
          <p:cNvSpPr>
            <a:spLocks noChangeArrowheads="1"/>
          </p:cNvSpPr>
          <p:nvPr/>
        </p:nvSpPr>
        <p:spPr bwMode="auto">
          <a:xfrm>
            <a:off x="2773036" y="6327775"/>
            <a:ext cx="4464377" cy="4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dirty="0"/>
              <a:t>图</a:t>
            </a:r>
            <a:r>
              <a:rPr kumimoji="0" lang="en-US" altLang="zh-CN" sz="1600" dirty="0"/>
              <a:t>3.-19</a:t>
            </a:r>
            <a:r>
              <a:rPr lang="zh-CN" altLang="en-US" sz="1600" dirty="0"/>
              <a:t>识别语言</a:t>
            </a:r>
            <a:r>
              <a:rPr lang="en-US" altLang="zh-CN" sz="1600" dirty="0"/>
              <a:t>(</a:t>
            </a:r>
            <a:r>
              <a:rPr lang="en-US" altLang="zh-CN" sz="1600" i="1" dirty="0" err="1"/>
              <a:t>a</a:t>
            </a:r>
            <a:r>
              <a:rPr lang="en-US" altLang="zh-CN" sz="1600" dirty="0" err="1"/>
              <a:t>|</a:t>
            </a:r>
            <a:r>
              <a:rPr lang="en-US" altLang="zh-CN" sz="1600" i="1" dirty="0" err="1"/>
              <a:t>b</a:t>
            </a:r>
            <a:r>
              <a:rPr lang="en-US" altLang="zh-CN" sz="1600" dirty="0"/>
              <a:t>)*</a:t>
            </a:r>
            <a:r>
              <a:rPr lang="en-US" altLang="zh-CN" sz="1600" i="1" dirty="0" err="1"/>
              <a:t>abb</a:t>
            </a:r>
            <a:r>
              <a:rPr lang="zh-CN" altLang="en-US" sz="1600" dirty="0"/>
              <a:t>的</a:t>
            </a:r>
            <a:r>
              <a:rPr lang="en-US" altLang="zh-CN" sz="1600" dirty="0"/>
              <a:t>NFA</a:t>
            </a:r>
            <a:r>
              <a:rPr kumimoji="0" lang="zh-CN" altLang="en-US" sz="1600" dirty="0"/>
              <a:t>的状态转换图</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cap="all" dirty="0">
                <a:effectLst>
                  <a:reflection blurRad="12700" stA="48000" endA="300" endPos="55000" dir="5400000" sy="-90000" algn="bl" rotWithShape="0"/>
                </a:effectLst>
              </a:rPr>
              <a:t>3.5.2 </a:t>
            </a:r>
            <a:r>
              <a:rPr lang="zh-CN" altLang="en-US" cap="all" dirty="0">
                <a:effectLst>
                  <a:reflection blurRad="12700" stA="48000" endA="300" endPos="55000" dir="5400000" sy="-90000" algn="bl" rotWithShape="0"/>
                </a:effectLst>
              </a:rPr>
              <a:t>转换表</a:t>
            </a:r>
            <a:br>
              <a:rPr lang="en-US" altLang="zh-CN" cap="all" dirty="0">
                <a:effectLst>
                  <a:reflection blurRad="12700" stA="48000" endA="300" endPos="55000" dir="5400000" sy="-90000" algn="bl" rotWithShape="0"/>
                </a:effectLst>
              </a:rPr>
            </a:br>
            <a:endParaRPr lang="zh-CN" altLang="en-US" dirty="0"/>
          </a:p>
        </p:txBody>
      </p:sp>
      <p:sp>
        <p:nvSpPr>
          <p:cNvPr id="6" name="内容占位符 2">
            <a:extLst>
              <a:ext uri="{FF2B5EF4-FFF2-40B4-BE49-F238E27FC236}">
                <a16:creationId xmlns:a16="http://schemas.microsoft.com/office/drawing/2014/main" id="{7DACB6FB-B00A-DE44-8A2F-DA33031B3CEA}"/>
              </a:ext>
            </a:extLst>
          </p:cNvPr>
          <p:cNvSpPr txBox="1">
            <a:spLocks/>
          </p:cNvSpPr>
          <p:nvPr/>
        </p:nvSpPr>
        <p:spPr>
          <a:xfrm>
            <a:off x="375408" y="1877958"/>
            <a:ext cx="4658319" cy="385324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描述</a:t>
            </a:r>
            <a:r>
              <a:rPr lang="en-US" altLang="zh-CN" sz="2000" dirty="0"/>
              <a:t>NFA</a:t>
            </a:r>
            <a:r>
              <a:rPr lang="zh-CN" altLang="en-US" sz="2000" dirty="0"/>
              <a:t>时，最简单的办法是使用转换表。转换表的每个状态占一行，每个输入符号占一列。如果必要，符号</a:t>
            </a:r>
            <a:r>
              <a:rPr lang="ru-RU" altLang="zh-CN" sz="2000" dirty="0">
                <a:cs typeface="Arial" panose="020B0604020202020204" pitchFamily="34" charset="0"/>
              </a:rPr>
              <a:t>Є</a:t>
            </a:r>
            <a:r>
              <a:rPr lang="zh-CN" altLang="en-US" sz="2000" dirty="0"/>
              <a:t>也占一列。表中第 </a:t>
            </a:r>
            <a:r>
              <a:rPr lang="en-US" altLang="zh-CN" sz="2000" dirty="0"/>
              <a:t>i </a:t>
            </a:r>
            <a:r>
              <a:rPr lang="zh-CN" altLang="en-US" sz="2000" dirty="0"/>
              <a:t>行 </a:t>
            </a:r>
            <a:r>
              <a:rPr lang="en-US" altLang="zh-CN" sz="2000" i="1" dirty="0"/>
              <a:t>a </a:t>
            </a:r>
            <a:r>
              <a:rPr lang="zh-CN" altLang="en-US" sz="2000" dirty="0"/>
              <a:t>列对应的表项是当输入为</a:t>
            </a:r>
            <a:r>
              <a:rPr lang="en-US" altLang="zh-CN" sz="2000" i="1" dirty="0"/>
              <a:t>a</a:t>
            </a:r>
            <a:r>
              <a:rPr lang="zh-CN" altLang="en-US" sz="2000" dirty="0"/>
              <a:t>时从状态</a:t>
            </a:r>
            <a:r>
              <a:rPr lang="en-US" altLang="zh-CN" sz="2000" i="1" dirty="0" err="1"/>
              <a:t>i</a:t>
            </a:r>
            <a:r>
              <a:rPr lang="zh-CN" altLang="en-US" sz="2000" dirty="0"/>
              <a:t>所能到达的状态的集合。</a:t>
            </a:r>
            <a:endParaRPr lang="en-US" altLang="zh-CN" sz="2000" dirty="0"/>
          </a:p>
          <a:p>
            <a:r>
              <a:rPr lang="zh-CN" altLang="en-US" sz="2000" dirty="0"/>
              <a:t>图</a:t>
            </a:r>
            <a:r>
              <a:rPr lang="en-US" altLang="zh-CN" sz="2000" dirty="0"/>
              <a:t>3-20</a:t>
            </a:r>
            <a:r>
              <a:rPr lang="zh-CN" altLang="en-US" sz="2000" dirty="0"/>
              <a:t>是与图</a:t>
            </a:r>
            <a:r>
              <a:rPr lang="en-US" altLang="zh-CN" sz="2000" dirty="0"/>
              <a:t>3-19</a:t>
            </a:r>
            <a:r>
              <a:rPr lang="zh-CN" altLang="en-US" sz="2000" dirty="0"/>
              <a:t>的</a:t>
            </a:r>
            <a:r>
              <a:rPr lang="en-US" altLang="zh-CN" sz="2000" dirty="0"/>
              <a:t>NFA </a:t>
            </a:r>
            <a:r>
              <a:rPr lang="zh-CN" altLang="en-US" sz="2000" dirty="0"/>
              <a:t>对应的转换表。</a:t>
            </a:r>
          </a:p>
          <a:p>
            <a:pPr marL="0" indent="0">
              <a:buNone/>
            </a:pPr>
            <a:endParaRPr lang="zh-CN" altLang="en-US" sz="1800" dirty="0">
              <a:latin typeface="黑体" panose="02010609060101010101" pitchFamily="49" charset="-122"/>
              <a:ea typeface="黑体" panose="02010609060101010101" pitchFamily="49" charset="-122"/>
            </a:endParaRPr>
          </a:p>
        </p:txBody>
      </p:sp>
      <p:pic>
        <p:nvPicPr>
          <p:cNvPr id="5" name="Picture 4">
            <a:extLst>
              <a:ext uri="{FF2B5EF4-FFF2-40B4-BE49-F238E27FC236}">
                <a16:creationId xmlns:a16="http://schemas.microsoft.com/office/drawing/2014/main" id="{0F487043-B848-4A27-9D99-E5836802D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416" y="2425126"/>
            <a:ext cx="3816350"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11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cap="all" dirty="0">
                <a:effectLst>
                  <a:reflection blurRad="12700" stA="48000" endA="300" endPos="55000" dir="5400000" sy="-90000" algn="bl" rotWithShape="0"/>
                </a:effectLst>
              </a:rPr>
              <a:t>3.5.3 </a:t>
            </a:r>
            <a:r>
              <a:rPr lang="zh-CN" altLang="en-US" cap="all" dirty="0">
                <a:effectLst>
                  <a:reflection blurRad="12700" stA="48000" endA="300" endPos="55000" dir="5400000" sy="-90000" algn="bl" rotWithShape="0"/>
                </a:effectLst>
              </a:rPr>
              <a:t>自动机中输入字符串的接受</a:t>
            </a:r>
            <a:br>
              <a:rPr lang="en-US" altLang="zh-CN" cap="all" dirty="0">
                <a:effectLst>
                  <a:reflection blurRad="12700" stA="48000" endA="300" endPos="55000" dir="5400000" sy="-90000" algn="bl" rotWithShape="0"/>
                </a:effectLst>
              </a:rPr>
            </a:br>
            <a:br>
              <a:rPr lang="en-US" altLang="zh-CN" cap="all" dirty="0">
                <a:effectLst>
                  <a:reflection blurRad="12700" stA="48000" endA="300" endPos="55000" dir="5400000" sy="-90000" algn="bl" rotWithShape="0"/>
                </a:effectLst>
              </a:rPr>
            </a:br>
            <a:endParaRPr lang="zh-CN" altLang="en-US" dirty="0"/>
          </a:p>
        </p:txBody>
      </p:sp>
      <p:sp>
        <p:nvSpPr>
          <p:cNvPr id="6" name="内容占位符 2">
            <a:extLst>
              <a:ext uri="{FF2B5EF4-FFF2-40B4-BE49-F238E27FC236}">
                <a16:creationId xmlns:a16="http://schemas.microsoft.com/office/drawing/2014/main" id="{7DACB6FB-B00A-DE44-8A2F-DA33031B3CEA}"/>
              </a:ext>
            </a:extLst>
          </p:cNvPr>
          <p:cNvSpPr txBox="1">
            <a:spLocks/>
          </p:cNvSpPr>
          <p:nvPr/>
        </p:nvSpPr>
        <p:spPr>
          <a:xfrm>
            <a:off x="375408" y="1877958"/>
            <a:ext cx="8216331" cy="1815856"/>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                 图</a:t>
            </a:r>
            <a:r>
              <a:rPr lang="en-US" altLang="zh-CN" sz="2400" dirty="0"/>
              <a:t>3-21</a:t>
            </a:r>
            <a:r>
              <a:rPr lang="zh-CN" altLang="en-US" sz="2400" dirty="0"/>
              <a:t>是接受</a:t>
            </a:r>
            <a:r>
              <a:rPr lang="en-US" altLang="zh-CN" sz="2400" i="1" dirty="0"/>
              <a:t>aa*</a:t>
            </a:r>
            <a:r>
              <a:rPr lang="en-US" altLang="zh-CN" sz="2400" dirty="0"/>
              <a:t>|</a:t>
            </a:r>
            <a:r>
              <a:rPr lang="en-US" altLang="zh-CN" sz="2400" i="1" dirty="0"/>
              <a:t>bb</a:t>
            </a:r>
            <a:r>
              <a:rPr lang="en-US" altLang="zh-CN" sz="2400" dirty="0"/>
              <a:t>*</a:t>
            </a:r>
            <a:r>
              <a:rPr lang="zh-CN" altLang="en-US" sz="2400" dirty="0"/>
              <a:t>的</a:t>
            </a:r>
            <a:r>
              <a:rPr lang="en-US" altLang="zh-CN" sz="2400" dirty="0"/>
              <a:t>NFA</a:t>
            </a:r>
            <a:r>
              <a:rPr lang="zh-CN" altLang="en-US" sz="2400" dirty="0"/>
              <a:t>。</a:t>
            </a:r>
            <a:endParaRPr lang="en-US" altLang="zh-CN" sz="2400" dirty="0"/>
          </a:p>
          <a:p>
            <a:pPr marL="0" indent="0">
              <a:buNone/>
            </a:pPr>
            <a:r>
              <a:rPr lang="en-US" altLang="zh-CN" sz="2400" dirty="0"/>
              <a:t>         </a:t>
            </a:r>
            <a:r>
              <a:rPr lang="zh-CN" altLang="en-US" sz="2400" dirty="0"/>
              <a:t>字符串</a:t>
            </a:r>
            <a:r>
              <a:rPr lang="en-US" altLang="zh-CN" sz="2400" i="1" dirty="0" err="1"/>
              <a:t>aaa</a:t>
            </a:r>
            <a:r>
              <a:rPr lang="zh-CN" altLang="en-US" sz="2400" dirty="0"/>
              <a:t>经过状态</a:t>
            </a:r>
            <a:r>
              <a:rPr lang="en-US" altLang="zh-CN" sz="2400" dirty="0"/>
              <a:t>0</a:t>
            </a:r>
            <a:r>
              <a:rPr lang="zh-CN" altLang="en-US" sz="2400" dirty="0"/>
              <a:t>、</a:t>
            </a:r>
            <a:r>
              <a:rPr lang="en-US" altLang="zh-CN" sz="2400" dirty="0"/>
              <a:t>l</a:t>
            </a:r>
            <a:r>
              <a:rPr lang="zh-CN" altLang="en-US" sz="2400" dirty="0"/>
              <a:t>、</a:t>
            </a:r>
            <a:r>
              <a:rPr lang="en-US" altLang="zh-CN" sz="2400" dirty="0"/>
              <a:t>2</a:t>
            </a:r>
            <a:r>
              <a:rPr lang="zh-CN" altLang="en-US" sz="2400" dirty="0"/>
              <a:t>、</a:t>
            </a:r>
            <a:r>
              <a:rPr lang="en-US" altLang="zh-CN" sz="2400" dirty="0"/>
              <a:t>2</a:t>
            </a:r>
            <a:r>
              <a:rPr lang="zh-CN" altLang="en-US" sz="2400" dirty="0"/>
              <a:t>、</a:t>
            </a:r>
            <a:r>
              <a:rPr lang="en-US" altLang="zh-CN" sz="2400" dirty="0"/>
              <a:t>2</a:t>
            </a:r>
            <a:r>
              <a:rPr lang="zh-CN" altLang="en-US" sz="2400" dirty="0"/>
              <a:t>的路径被接受。</a:t>
            </a:r>
            <a:endParaRPr lang="en-US" altLang="zh-CN" sz="2400" dirty="0"/>
          </a:p>
          <a:p>
            <a:pPr marL="0" indent="0">
              <a:buNone/>
            </a:pPr>
            <a:r>
              <a:rPr lang="zh-CN" altLang="en-US" sz="2400" dirty="0"/>
              <a:t>         这些边上的标记分别为</a:t>
            </a:r>
            <a:r>
              <a:rPr lang="ru-RU" altLang="zh-CN" sz="2400" dirty="0">
                <a:cs typeface="Arial" panose="020B0604020202020204" pitchFamily="34" charset="0"/>
              </a:rPr>
              <a:t>Є</a:t>
            </a:r>
            <a:r>
              <a:rPr lang="zh-CN" altLang="en-US" sz="2400" dirty="0"/>
              <a:t>，</a:t>
            </a:r>
            <a:r>
              <a:rPr lang="en-US" altLang="zh-CN" sz="2400" i="1" dirty="0"/>
              <a:t>a</a:t>
            </a:r>
            <a:r>
              <a:rPr lang="zh-CN" altLang="en-US" sz="2400" dirty="0"/>
              <a:t>，</a:t>
            </a:r>
            <a:r>
              <a:rPr lang="en-US" altLang="zh-CN" sz="2400" i="1" dirty="0"/>
              <a:t>a </a:t>
            </a:r>
            <a:r>
              <a:rPr lang="zh-CN" altLang="en-US" sz="2400" dirty="0"/>
              <a:t>和</a:t>
            </a:r>
            <a:r>
              <a:rPr lang="en-US" altLang="zh-CN" sz="2400" i="1" dirty="0"/>
              <a:t>a</a:t>
            </a:r>
            <a:r>
              <a:rPr lang="zh-CN" altLang="en-US" sz="2400" dirty="0"/>
              <a:t>，连接成</a:t>
            </a:r>
            <a:r>
              <a:rPr lang="en-US" altLang="zh-CN" sz="2400" i="1" dirty="0"/>
              <a:t>a </a:t>
            </a:r>
            <a:r>
              <a:rPr lang="en-US" altLang="zh-CN" sz="2400" i="1" dirty="0" err="1"/>
              <a:t>a</a:t>
            </a:r>
            <a:r>
              <a:rPr lang="en-US" altLang="zh-CN" sz="2400" i="1" dirty="0"/>
              <a:t> </a:t>
            </a:r>
            <a:r>
              <a:rPr lang="en-US" altLang="zh-CN" sz="2400" i="1" dirty="0" err="1"/>
              <a:t>a</a:t>
            </a:r>
            <a:r>
              <a:rPr lang="zh-CN" altLang="en-US" sz="2400" dirty="0"/>
              <a:t>。</a:t>
            </a:r>
            <a:endParaRPr lang="en-US" altLang="zh-CN" sz="2400" dirty="0"/>
          </a:p>
          <a:p>
            <a:pPr marL="0" indent="0">
              <a:buNone/>
            </a:pPr>
            <a:r>
              <a:rPr lang="en-US" altLang="zh-CN" sz="2400" dirty="0">
                <a:cs typeface="Arial" panose="020B0604020202020204" pitchFamily="34" charset="0"/>
              </a:rPr>
              <a:t>         </a:t>
            </a:r>
            <a:r>
              <a:rPr lang="ru-RU" altLang="zh-CN" sz="2400" dirty="0">
                <a:cs typeface="Arial" panose="020B0604020202020204" pitchFamily="34" charset="0"/>
              </a:rPr>
              <a:t>Є</a:t>
            </a:r>
            <a:r>
              <a:rPr lang="zh-CN" altLang="en-US" sz="2400" dirty="0"/>
              <a:t>在连接中“消失”。</a:t>
            </a:r>
            <a:endParaRPr lang="zh-CN" altLang="en-US" sz="2400"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B316D41-1F03-4F76-8BE7-2F462C336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825" y="3573463"/>
            <a:ext cx="3816350"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86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3.5.4 </a:t>
            </a:r>
            <a:r>
              <a:rPr lang="zh-CN" altLang="en-US" dirty="0"/>
              <a:t>确定的有穷自动机</a:t>
            </a:r>
          </a:p>
        </p:txBody>
      </p:sp>
      <p:sp>
        <p:nvSpPr>
          <p:cNvPr id="27" name="内容占位符 2">
            <a:extLst>
              <a:ext uri="{FF2B5EF4-FFF2-40B4-BE49-F238E27FC236}">
                <a16:creationId xmlns:a16="http://schemas.microsoft.com/office/drawing/2014/main" id="{4E58004C-1D99-DA4E-90B0-EFBF03F340AC}"/>
              </a:ext>
            </a:extLst>
          </p:cNvPr>
          <p:cNvSpPr txBox="1">
            <a:spLocks/>
          </p:cNvSpPr>
          <p:nvPr/>
        </p:nvSpPr>
        <p:spPr>
          <a:xfrm>
            <a:off x="375408" y="1946494"/>
            <a:ext cx="4431982" cy="3811509"/>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确定的有穷自动机（简称</a:t>
            </a:r>
            <a:r>
              <a:rPr lang="en-US" altLang="zh-CN" sz="2400" dirty="0"/>
              <a:t>D FA</a:t>
            </a:r>
            <a:r>
              <a:rPr lang="zh-CN" altLang="en-US" sz="2400" dirty="0"/>
              <a:t>）是不确定的有穷自动机的特例，其中：</a:t>
            </a:r>
          </a:p>
          <a:p>
            <a:r>
              <a:rPr lang="en-US" altLang="zh-CN" sz="2400" dirty="0"/>
              <a:t>1. </a:t>
            </a:r>
            <a:r>
              <a:rPr lang="zh-CN" altLang="en-US" sz="2400" dirty="0"/>
              <a:t>没有一个状态具有转换，即在输入上的转换。</a:t>
            </a:r>
          </a:p>
          <a:p>
            <a:r>
              <a:rPr lang="en-US" altLang="zh-CN" sz="2400" dirty="0"/>
              <a:t>2. </a:t>
            </a:r>
            <a:r>
              <a:rPr lang="zh-CN" altLang="en-US" sz="2400" dirty="0"/>
              <a:t>对每个状态</a:t>
            </a:r>
            <a:r>
              <a:rPr lang="en-US" altLang="zh-CN" sz="2400" i="1" dirty="0"/>
              <a:t>s</a:t>
            </a:r>
            <a:r>
              <a:rPr lang="zh-CN" altLang="en-US" sz="2400" dirty="0"/>
              <a:t>和输入符号</a:t>
            </a:r>
            <a:r>
              <a:rPr lang="en-US" altLang="zh-CN" sz="2400" i="1" dirty="0"/>
              <a:t>a</a:t>
            </a:r>
            <a:r>
              <a:rPr lang="zh-CN" altLang="en-US" sz="2400" dirty="0"/>
              <a:t>，最多只有一条标记为</a:t>
            </a:r>
            <a:r>
              <a:rPr lang="en-US" altLang="zh-CN" sz="2400" i="1" dirty="0"/>
              <a:t>a</a:t>
            </a:r>
            <a:r>
              <a:rPr lang="zh-CN" altLang="en-US" sz="2400" dirty="0"/>
              <a:t>的边离开</a:t>
            </a:r>
            <a:r>
              <a:rPr lang="en-US" altLang="zh-CN" sz="2400" i="1" dirty="0"/>
              <a:t>s</a:t>
            </a:r>
            <a:r>
              <a:rPr lang="zh-CN" altLang="en-US" sz="2400" dirty="0"/>
              <a:t>。</a:t>
            </a:r>
          </a:p>
          <a:p>
            <a:endParaRPr lang="en-US" altLang="zh-CN" sz="1500" dirty="0">
              <a:latin typeface="黑体" panose="02010609060101010101" pitchFamily="49" charset="-122"/>
              <a:ea typeface="黑体" panose="02010609060101010101" pitchFamily="49" charset="-122"/>
            </a:endParaRPr>
          </a:p>
        </p:txBody>
      </p:sp>
      <p:pic>
        <p:nvPicPr>
          <p:cNvPr id="5" name="Picture 4">
            <a:extLst>
              <a:ext uri="{FF2B5EF4-FFF2-40B4-BE49-F238E27FC236}">
                <a16:creationId xmlns:a16="http://schemas.microsoft.com/office/drawing/2014/main" id="{E1CFF6A9-D44F-44F3-BA0E-D2A5E412D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242" y="2429030"/>
            <a:ext cx="3816350"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3480AF58-DAC5-4BEF-99CE-90A1821A91D2}"/>
              </a:ext>
            </a:extLst>
          </p:cNvPr>
          <p:cNvSpPr>
            <a:spLocks noGrp="1" noRot="1"/>
          </p:cNvSpPr>
          <p:nvPr>
            <p:ph idx="1"/>
          </p:nvPr>
        </p:nvSpPr>
        <p:spPr>
          <a:xfrm>
            <a:off x="301625" y="981074"/>
            <a:ext cx="4414838" cy="5407025"/>
          </a:xfrm>
        </p:spPr>
        <p:txBody>
          <a:bodyPr>
            <a:normAutofit/>
          </a:bodyPr>
          <a:lstStyle/>
          <a:p>
            <a:pPr eaLnBrk="1" hangingPunct="1">
              <a:lnSpc>
                <a:spcPct val="90000"/>
              </a:lnSpc>
            </a:pPr>
            <a:r>
              <a:rPr lang="zh-CN" altLang="en-US" sz="2000" dirty="0"/>
              <a:t>算法</a:t>
            </a:r>
            <a:r>
              <a:rPr lang="en-US" altLang="zh-CN" sz="2000" dirty="0"/>
              <a:t>3.1 </a:t>
            </a:r>
            <a:r>
              <a:rPr lang="zh-CN" altLang="en-US" sz="2000" dirty="0"/>
              <a:t>模拟</a:t>
            </a:r>
            <a:r>
              <a:rPr lang="en-US" altLang="zh-CN" sz="2000" dirty="0"/>
              <a:t>DFA</a:t>
            </a:r>
            <a:r>
              <a:rPr lang="zh-CN" altLang="en-US" sz="2000" dirty="0"/>
              <a:t>。</a:t>
            </a:r>
          </a:p>
          <a:p>
            <a:pPr eaLnBrk="1" hangingPunct="1">
              <a:lnSpc>
                <a:spcPct val="90000"/>
              </a:lnSpc>
            </a:pPr>
            <a:r>
              <a:rPr lang="zh-CN" altLang="en-US" sz="2000" i="1" dirty="0"/>
              <a:t>输入</a:t>
            </a:r>
            <a:r>
              <a:rPr lang="zh-CN" altLang="en-US" sz="2000" dirty="0"/>
              <a:t>：输入以文件结束符</a:t>
            </a:r>
            <a:r>
              <a:rPr lang="en-US" altLang="zh-CN" sz="2000" b="1" dirty="0" err="1"/>
              <a:t>eof</a:t>
            </a:r>
            <a:r>
              <a:rPr lang="zh-CN" altLang="en-US" sz="2000" dirty="0"/>
              <a:t>结尾的</a:t>
            </a:r>
            <a:endParaRPr lang="en-US" altLang="zh-CN" sz="2000" dirty="0"/>
          </a:p>
          <a:p>
            <a:pPr marL="0" indent="0" eaLnBrk="1" hangingPunct="1">
              <a:lnSpc>
                <a:spcPct val="90000"/>
              </a:lnSpc>
              <a:buNone/>
            </a:pPr>
            <a:r>
              <a:rPr lang="en-US" altLang="zh-CN" sz="2000" dirty="0"/>
              <a:t>   </a:t>
            </a:r>
            <a:r>
              <a:rPr lang="zh-CN" altLang="en-US" sz="2000" dirty="0"/>
              <a:t>串</a:t>
            </a:r>
            <a:r>
              <a:rPr lang="en-US" altLang="zh-CN" sz="2000" i="1" dirty="0"/>
              <a:t>x</a:t>
            </a:r>
            <a:r>
              <a:rPr lang="zh-CN" altLang="en-US" sz="2000" dirty="0"/>
              <a:t>；一个</a:t>
            </a:r>
            <a:r>
              <a:rPr lang="en-US" altLang="zh-CN" sz="2000" dirty="0"/>
              <a:t>DFA </a:t>
            </a:r>
            <a:r>
              <a:rPr lang="en-US" altLang="zh-CN" sz="2000" i="1" dirty="0"/>
              <a:t>D</a:t>
            </a:r>
            <a:r>
              <a:rPr lang="zh-CN" altLang="en-US" sz="2000" dirty="0"/>
              <a:t>，其开始状态为</a:t>
            </a:r>
            <a:r>
              <a:rPr lang="en-US" altLang="zh-CN" sz="2000" i="1" dirty="0"/>
              <a:t>s</a:t>
            </a:r>
            <a:r>
              <a:rPr lang="en-US" altLang="zh-CN" sz="2000" baseline="-25000" dirty="0"/>
              <a:t>0</a:t>
            </a:r>
            <a:r>
              <a:rPr lang="zh-CN" altLang="en-US" sz="2000" dirty="0"/>
              <a:t>，</a:t>
            </a:r>
            <a:endParaRPr lang="en-US" altLang="zh-CN" sz="2000" dirty="0"/>
          </a:p>
          <a:p>
            <a:pPr marL="0" indent="0" eaLnBrk="1" hangingPunct="1">
              <a:lnSpc>
                <a:spcPct val="90000"/>
              </a:lnSpc>
              <a:buNone/>
            </a:pPr>
            <a:r>
              <a:rPr lang="en-US" altLang="zh-CN" sz="2000" dirty="0"/>
              <a:t>   </a:t>
            </a:r>
            <a:r>
              <a:rPr lang="zh-CN" altLang="en-US" sz="2000" dirty="0"/>
              <a:t>接受状态集合为</a:t>
            </a:r>
            <a:r>
              <a:rPr lang="en-US" altLang="zh-CN" sz="2000" i="1" dirty="0"/>
              <a:t>F</a:t>
            </a:r>
            <a:r>
              <a:rPr lang="zh-CN" altLang="en-US" sz="2000" dirty="0"/>
              <a:t>。</a:t>
            </a:r>
          </a:p>
          <a:p>
            <a:pPr eaLnBrk="1" hangingPunct="1">
              <a:lnSpc>
                <a:spcPct val="90000"/>
              </a:lnSpc>
            </a:pPr>
            <a:r>
              <a:rPr lang="zh-CN" altLang="en-US" sz="2000" i="1" dirty="0"/>
              <a:t>输出</a:t>
            </a:r>
            <a:r>
              <a:rPr lang="zh-CN" altLang="en-US" sz="2000" dirty="0"/>
              <a:t>：如果</a:t>
            </a:r>
            <a:r>
              <a:rPr lang="en-US" altLang="zh-CN" sz="2000" i="1" dirty="0"/>
              <a:t>D</a:t>
            </a:r>
            <a:r>
              <a:rPr lang="zh-CN" altLang="en-US" sz="2000" dirty="0"/>
              <a:t>接受</a:t>
            </a:r>
            <a:r>
              <a:rPr lang="en-US" altLang="zh-CN" sz="2000" i="1" dirty="0"/>
              <a:t>x</a:t>
            </a:r>
            <a:r>
              <a:rPr lang="zh-CN" altLang="en-US" sz="2000" dirty="0"/>
              <a:t>，则回答“</a:t>
            </a:r>
            <a:r>
              <a:rPr lang="en-US" altLang="zh-CN" sz="2000" dirty="0"/>
              <a:t>yes”</a:t>
            </a:r>
            <a:r>
              <a:rPr lang="zh-CN" altLang="en-US" sz="2000" dirty="0"/>
              <a:t>，</a:t>
            </a:r>
            <a:endParaRPr lang="en-US" altLang="zh-CN" sz="2000" dirty="0"/>
          </a:p>
          <a:p>
            <a:pPr marL="0" indent="0" eaLnBrk="1" hangingPunct="1">
              <a:lnSpc>
                <a:spcPct val="90000"/>
              </a:lnSpc>
              <a:buNone/>
            </a:pPr>
            <a:r>
              <a:rPr lang="en-US" altLang="zh-CN" sz="2000" dirty="0"/>
              <a:t>   </a:t>
            </a:r>
            <a:r>
              <a:rPr lang="zh-CN" altLang="en-US" sz="2000" dirty="0"/>
              <a:t>否则回答“</a:t>
            </a:r>
            <a:r>
              <a:rPr lang="en-US" altLang="zh-CN" sz="2000" dirty="0"/>
              <a:t>no”</a:t>
            </a:r>
            <a:r>
              <a:rPr lang="zh-CN" altLang="en-US" sz="2000" dirty="0"/>
              <a:t>。</a:t>
            </a:r>
          </a:p>
          <a:p>
            <a:pPr eaLnBrk="1" hangingPunct="1">
              <a:lnSpc>
                <a:spcPct val="90000"/>
              </a:lnSpc>
            </a:pPr>
            <a:r>
              <a:rPr lang="zh-CN" altLang="en-US" sz="2000" i="1" dirty="0"/>
              <a:t>方法</a:t>
            </a:r>
            <a:r>
              <a:rPr lang="zh-CN" altLang="en-US" sz="2000" dirty="0"/>
              <a:t>：把图</a:t>
            </a:r>
            <a:r>
              <a:rPr lang="en-US" altLang="zh-CN" sz="2000" dirty="0"/>
              <a:t>3-22</a:t>
            </a:r>
            <a:r>
              <a:rPr lang="zh-CN" altLang="en-US" sz="2000" dirty="0"/>
              <a:t>的算法应用于输入</a:t>
            </a:r>
            <a:endParaRPr lang="en-US" altLang="zh-CN" sz="2000" dirty="0"/>
          </a:p>
          <a:p>
            <a:pPr marL="0" indent="0" eaLnBrk="1" hangingPunct="1">
              <a:lnSpc>
                <a:spcPct val="90000"/>
              </a:lnSpc>
              <a:buNone/>
            </a:pPr>
            <a:r>
              <a:rPr lang="en-US" altLang="zh-CN" sz="2000" dirty="0"/>
              <a:t>  </a:t>
            </a:r>
            <a:r>
              <a:rPr lang="zh-CN" altLang="en-US" sz="2000" dirty="0"/>
              <a:t>字符串</a:t>
            </a:r>
            <a:r>
              <a:rPr lang="en-US" altLang="zh-CN" sz="2000" i="1" dirty="0"/>
              <a:t>x</a:t>
            </a:r>
            <a:r>
              <a:rPr lang="zh-CN" altLang="en-US" sz="2000" dirty="0"/>
              <a:t>。函数</a:t>
            </a:r>
            <a:r>
              <a:rPr lang="en-US" altLang="zh-CN" sz="2000" i="1" dirty="0"/>
              <a:t>move</a:t>
            </a:r>
            <a:r>
              <a:rPr lang="en-US" altLang="zh-CN" sz="2000" dirty="0"/>
              <a:t>(</a:t>
            </a:r>
            <a:r>
              <a:rPr lang="en-US" altLang="zh-CN" sz="2000" i="1" dirty="0" err="1"/>
              <a:t>s</a:t>
            </a:r>
            <a:r>
              <a:rPr lang="en-US" altLang="zh-CN" sz="2000" dirty="0" err="1"/>
              <a:t>,</a:t>
            </a:r>
            <a:r>
              <a:rPr lang="en-US" altLang="zh-CN" sz="2000" i="1" dirty="0" err="1"/>
              <a:t>c</a:t>
            </a:r>
            <a:r>
              <a:rPr lang="en-US" altLang="zh-CN" sz="2000" dirty="0"/>
              <a:t>) </a:t>
            </a:r>
            <a:r>
              <a:rPr lang="zh-CN" altLang="en-US" sz="2000" dirty="0"/>
              <a:t>给出在状态</a:t>
            </a:r>
            <a:r>
              <a:rPr lang="en-US" altLang="zh-CN" sz="2000" i="1" dirty="0"/>
              <a:t>s</a:t>
            </a:r>
          </a:p>
          <a:p>
            <a:pPr marL="0" indent="0" eaLnBrk="1" hangingPunct="1">
              <a:lnSpc>
                <a:spcPct val="90000"/>
              </a:lnSpc>
              <a:buNone/>
            </a:pPr>
            <a:r>
              <a:rPr lang="en-US" altLang="zh-CN" sz="2000" i="1" dirty="0"/>
              <a:t> </a:t>
            </a:r>
            <a:r>
              <a:rPr lang="zh-CN" altLang="en-US" sz="2000" dirty="0"/>
              <a:t>上遇到输入字符</a:t>
            </a:r>
            <a:r>
              <a:rPr lang="en-US" altLang="zh-CN" sz="2000" i="1" dirty="0"/>
              <a:t>c</a:t>
            </a:r>
            <a:r>
              <a:rPr lang="zh-CN" altLang="en-US" sz="2000" dirty="0"/>
              <a:t>时应该转换到的下</a:t>
            </a:r>
            <a:endParaRPr lang="en-US" altLang="zh-CN" sz="2000" dirty="0"/>
          </a:p>
          <a:p>
            <a:pPr marL="0" indent="0" eaLnBrk="1" hangingPunct="1">
              <a:lnSpc>
                <a:spcPct val="90000"/>
              </a:lnSpc>
              <a:buNone/>
            </a:pPr>
            <a:r>
              <a:rPr lang="en-US" altLang="zh-CN" sz="2000" dirty="0"/>
              <a:t> </a:t>
            </a:r>
            <a:r>
              <a:rPr lang="zh-CN" altLang="en-US" sz="2000" dirty="0"/>
              <a:t>一个状态。函数</a:t>
            </a:r>
            <a:r>
              <a:rPr lang="en-US" altLang="zh-CN" sz="2000" i="1" dirty="0" err="1"/>
              <a:t>nextchar</a:t>
            </a:r>
            <a:r>
              <a:rPr lang="zh-CN" altLang="en-US" sz="2000" dirty="0"/>
              <a:t>返回输入串</a:t>
            </a:r>
            <a:r>
              <a:rPr lang="en-US" altLang="zh-CN" sz="2000" i="1" dirty="0"/>
              <a:t>x</a:t>
            </a:r>
          </a:p>
          <a:p>
            <a:pPr marL="0" indent="0" eaLnBrk="1" hangingPunct="1">
              <a:lnSpc>
                <a:spcPct val="90000"/>
              </a:lnSpc>
              <a:buNone/>
            </a:pPr>
            <a:r>
              <a:rPr lang="en-US" altLang="zh-CN" sz="2000" i="1" dirty="0"/>
              <a:t> </a:t>
            </a:r>
            <a:r>
              <a:rPr lang="zh-CN" altLang="en-US" sz="2000" dirty="0"/>
              <a:t>的下一个字符。</a:t>
            </a:r>
          </a:p>
        </p:txBody>
      </p:sp>
      <p:pic>
        <p:nvPicPr>
          <p:cNvPr id="66563" name="Picture 4">
            <a:extLst>
              <a:ext uri="{FF2B5EF4-FFF2-40B4-BE49-F238E27FC236}">
                <a16:creationId xmlns:a16="http://schemas.microsoft.com/office/drawing/2014/main" id="{71FA0D76-248B-4E90-AB2C-C193F7D58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9838" y="1469961"/>
            <a:ext cx="4281487" cy="372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r>
              <a:rPr lang="zh-CN" altLang="en-US" dirty="0"/>
              <a:t>把编译过程的分析阶段划分为词法分析和语法分析的原因如下：</a:t>
            </a:r>
          </a:p>
          <a:p>
            <a:r>
              <a:rPr lang="en-US" altLang="zh-CN" dirty="0"/>
              <a:t>1. </a:t>
            </a:r>
            <a:r>
              <a:rPr lang="zh-CN" altLang="en-US" dirty="0"/>
              <a:t>简化编译器的设计可能是最重要的考虑。</a:t>
            </a:r>
          </a:p>
          <a:p>
            <a:r>
              <a:rPr lang="en-US" altLang="zh-CN" dirty="0"/>
              <a:t>2. </a:t>
            </a:r>
            <a:r>
              <a:rPr lang="zh-CN" altLang="en-US" dirty="0"/>
              <a:t>提高编译器的效率。</a:t>
            </a:r>
          </a:p>
          <a:p>
            <a:r>
              <a:rPr lang="en-US" altLang="zh-CN" dirty="0"/>
              <a:t>3. </a:t>
            </a:r>
            <a:r>
              <a:rPr lang="zh-CN" altLang="en-US" dirty="0"/>
              <a:t>增强编译器的可移植性。</a:t>
            </a:r>
          </a:p>
          <a:p>
            <a:pPr marL="0" indent="0">
              <a:buNone/>
            </a:pPr>
            <a:endParaRPr lang="en-US" altLang="zh-CN" dirty="0"/>
          </a:p>
        </p:txBody>
      </p:sp>
      <p:sp>
        <p:nvSpPr>
          <p:cNvPr id="3" name="标题 2"/>
          <p:cNvSpPr>
            <a:spLocks noGrp="1"/>
          </p:cNvSpPr>
          <p:nvPr>
            <p:ph type="title"/>
          </p:nvPr>
        </p:nvSpPr>
        <p:spPr/>
        <p:txBody>
          <a:bodyPr/>
          <a:lstStyle/>
          <a:p>
            <a:r>
              <a:rPr lang="en-US" altLang="zh-CN" sz="2800" dirty="0"/>
              <a:t>3.1.1 </a:t>
            </a:r>
            <a:r>
              <a:rPr lang="zh-CN" altLang="en-US" sz="2800" dirty="0"/>
              <a:t>词法分析及语法分析</a:t>
            </a:r>
          </a:p>
        </p:txBody>
      </p:sp>
    </p:spTree>
    <p:extLst>
      <p:ext uri="{BB962C8B-B14F-4D97-AF65-F5344CB8AC3E}">
        <p14:creationId xmlns:p14="http://schemas.microsoft.com/office/powerpoint/2010/main" val="424019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EB4AF855-379C-4BAE-BBAF-2186F13584EE}"/>
              </a:ext>
            </a:extLst>
          </p:cNvPr>
          <p:cNvSpPr>
            <a:spLocks noGrp="1" noRot="1"/>
          </p:cNvSpPr>
          <p:nvPr>
            <p:ph idx="1"/>
          </p:nvPr>
        </p:nvSpPr>
        <p:spPr>
          <a:xfrm>
            <a:off x="301625" y="692150"/>
            <a:ext cx="8540750" cy="2089150"/>
          </a:xfrm>
        </p:spPr>
        <p:txBody>
          <a:bodyPr>
            <a:normAutofit/>
          </a:bodyPr>
          <a:lstStyle/>
          <a:p>
            <a:pPr eaLnBrk="1" hangingPunct="1"/>
            <a:r>
              <a:rPr lang="en-US" altLang="zh-CN" dirty="0"/>
              <a:t> </a:t>
            </a:r>
            <a:r>
              <a:rPr lang="zh-CN" altLang="en-US" dirty="0"/>
              <a:t>图</a:t>
            </a:r>
            <a:r>
              <a:rPr lang="en-US" altLang="zh-CN" dirty="0"/>
              <a:t>3-23</a:t>
            </a:r>
            <a:r>
              <a:rPr lang="zh-CN" altLang="en-US" dirty="0"/>
              <a:t>是与图</a:t>
            </a:r>
            <a:r>
              <a:rPr lang="en-US" altLang="zh-CN" dirty="0"/>
              <a:t>3-19</a:t>
            </a:r>
            <a:r>
              <a:rPr lang="zh-CN" altLang="en-US" dirty="0"/>
              <a:t>的</a:t>
            </a:r>
            <a:r>
              <a:rPr lang="en-US" altLang="zh-CN" dirty="0"/>
              <a:t>NFA</a:t>
            </a:r>
            <a:r>
              <a:rPr lang="zh-CN" altLang="en-US" dirty="0"/>
              <a:t>接受同一语言</a:t>
            </a:r>
            <a:r>
              <a:rPr lang="en-US" altLang="zh-CN" dirty="0"/>
              <a:t>(</a:t>
            </a:r>
            <a:r>
              <a:rPr lang="en-US" altLang="zh-CN" i="1" dirty="0" err="1"/>
              <a:t>a</a:t>
            </a:r>
            <a:r>
              <a:rPr lang="en-US" altLang="zh-CN" dirty="0" err="1"/>
              <a:t>|</a:t>
            </a:r>
            <a:r>
              <a:rPr lang="en-US" altLang="zh-CN" i="1" dirty="0" err="1"/>
              <a:t>b</a:t>
            </a:r>
            <a:r>
              <a:rPr lang="en-US" altLang="zh-CN" dirty="0"/>
              <a:t>)*</a:t>
            </a:r>
            <a:r>
              <a:rPr lang="en-US" altLang="zh-CN" i="1" dirty="0" err="1"/>
              <a:t>abb</a:t>
            </a:r>
            <a:r>
              <a:rPr lang="zh-CN" altLang="en-US" dirty="0"/>
              <a:t>的</a:t>
            </a:r>
            <a:r>
              <a:rPr lang="en-US" altLang="zh-CN" dirty="0"/>
              <a:t>DFA</a:t>
            </a:r>
            <a:r>
              <a:rPr lang="zh-CN" altLang="en-US" dirty="0"/>
              <a:t>的转换图。对这个</a:t>
            </a:r>
            <a:r>
              <a:rPr lang="en-US" altLang="zh-CN" dirty="0"/>
              <a:t>DFA</a:t>
            </a:r>
            <a:r>
              <a:rPr lang="zh-CN" altLang="en-US" dirty="0"/>
              <a:t>和输入串</a:t>
            </a:r>
            <a:r>
              <a:rPr lang="en-US" altLang="zh-CN" i="1" dirty="0" err="1"/>
              <a:t>ababb</a:t>
            </a:r>
            <a:r>
              <a:rPr lang="zh-CN" altLang="en-US" dirty="0"/>
              <a:t>，算法</a:t>
            </a:r>
            <a:r>
              <a:rPr lang="en-US" altLang="zh-CN" dirty="0"/>
              <a:t>3.1</a:t>
            </a:r>
            <a:r>
              <a:rPr lang="zh-CN" altLang="en-US" dirty="0"/>
              <a:t>沿着状态序列</a:t>
            </a:r>
            <a:r>
              <a:rPr lang="en-US" altLang="zh-CN" dirty="0"/>
              <a:t>0</a:t>
            </a:r>
            <a:r>
              <a:rPr lang="zh-CN" altLang="en-US" dirty="0"/>
              <a:t>、</a:t>
            </a:r>
            <a:r>
              <a:rPr lang="en-US" altLang="zh-CN" dirty="0"/>
              <a:t>l</a:t>
            </a:r>
            <a:r>
              <a:rPr lang="zh-CN" altLang="en-US" dirty="0"/>
              <a:t>、</a:t>
            </a:r>
            <a:r>
              <a:rPr lang="en-US" altLang="zh-CN" dirty="0"/>
              <a:t>2</a:t>
            </a:r>
            <a:r>
              <a:rPr lang="zh-CN" altLang="en-US" dirty="0"/>
              <a:t>、</a:t>
            </a:r>
            <a:r>
              <a:rPr lang="en-US" altLang="zh-CN" dirty="0"/>
              <a:t>l</a:t>
            </a:r>
            <a:r>
              <a:rPr lang="zh-CN" altLang="en-US" dirty="0"/>
              <a:t>、</a:t>
            </a:r>
            <a:r>
              <a:rPr lang="en-US" altLang="zh-CN" dirty="0"/>
              <a:t>2</a:t>
            </a:r>
            <a:r>
              <a:rPr lang="zh-CN" altLang="en-US" dirty="0"/>
              <a:t>、</a:t>
            </a:r>
            <a:r>
              <a:rPr lang="en-US" altLang="zh-CN" dirty="0"/>
              <a:t>3</a:t>
            </a:r>
            <a:r>
              <a:rPr lang="zh-CN" altLang="en-US" dirty="0"/>
              <a:t>移动，并返回“</a:t>
            </a:r>
            <a:r>
              <a:rPr lang="en-US" altLang="zh-CN" dirty="0"/>
              <a:t>yes”</a:t>
            </a:r>
            <a:r>
              <a:rPr lang="zh-CN" altLang="en-US" dirty="0"/>
              <a:t>。</a:t>
            </a:r>
          </a:p>
        </p:txBody>
      </p:sp>
      <p:pic>
        <p:nvPicPr>
          <p:cNvPr id="67587" name="Picture 4">
            <a:extLst>
              <a:ext uri="{FF2B5EF4-FFF2-40B4-BE49-F238E27FC236}">
                <a16:creationId xmlns:a16="http://schemas.microsoft.com/office/drawing/2014/main" id="{AB2198A0-6588-4D8A-8CB7-B4B15C552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994" y="2987550"/>
            <a:ext cx="5688012"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3.6 </a:t>
            </a:r>
            <a:r>
              <a:rPr lang="zh-CN" altLang="en-US" dirty="0"/>
              <a:t>从正规表达式到自动机</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93D84FF1-2E84-3746-A983-40F76B4DA27C}"/>
              </a:ext>
            </a:extLst>
          </p:cNvPr>
          <p:cNvSpPr txBox="1">
            <a:spLocks/>
          </p:cNvSpPr>
          <p:nvPr/>
        </p:nvSpPr>
        <p:spPr>
          <a:xfrm>
            <a:off x="577288" y="1741015"/>
            <a:ext cx="8079824" cy="435102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有很多从正规表达式建立其识别器的策略，本节我们将可以介绍子集构造法把</a:t>
            </a:r>
            <a:r>
              <a:rPr lang="en-US" altLang="zh-CN" sz="2400" dirty="0"/>
              <a:t>NFA </a:t>
            </a:r>
            <a:r>
              <a:rPr lang="zh-CN" altLang="en-US" sz="2400" dirty="0"/>
              <a:t>变成</a:t>
            </a:r>
            <a:r>
              <a:rPr lang="en-US" altLang="zh-CN" sz="2400" dirty="0"/>
              <a:t>DFA</a:t>
            </a:r>
            <a:r>
              <a:rPr lang="zh-CN" altLang="en-US" sz="2400" dirty="0"/>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2156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3.6.1 </a:t>
            </a:r>
            <a:r>
              <a:rPr lang="zh-CN" altLang="en-US" dirty="0"/>
              <a:t>从</a:t>
            </a:r>
            <a:r>
              <a:rPr lang="en-US" altLang="zh-CN" dirty="0"/>
              <a:t>NFA</a:t>
            </a:r>
            <a:r>
              <a:rPr lang="zh-CN" altLang="en-US" dirty="0"/>
              <a:t>到</a:t>
            </a:r>
            <a:r>
              <a:rPr lang="en-US" altLang="zh-CN" dirty="0"/>
              <a:t>DFA</a:t>
            </a:r>
            <a:r>
              <a:rPr lang="zh-CN" altLang="en-US" dirty="0"/>
              <a:t>的变换</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BEF7A561-0E22-7C43-AA61-0FD87E254D15}"/>
              </a:ext>
            </a:extLst>
          </p:cNvPr>
          <p:cNvSpPr txBox="1">
            <a:spLocks/>
          </p:cNvSpPr>
          <p:nvPr/>
        </p:nvSpPr>
        <p:spPr>
          <a:xfrm>
            <a:off x="494024" y="1745257"/>
            <a:ext cx="8372163" cy="4138464"/>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在</a:t>
            </a:r>
            <a:r>
              <a:rPr lang="en-US" altLang="zh-CN" sz="2400" dirty="0"/>
              <a:t>NFA</a:t>
            </a:r>
            <a:r>
              <a:rPr lang="zh-CN" altLang="en-US" sz="2400" dirty="0"/>
              <a:t>的转换表中，每个表项是一个状态集；而在</a:t>
            </a:r>
            <a:r>
              <a:rPr lang="en-US" altLang="zh-CN" sz="2400" dirty="0"/>
              <a:t>DFA</a:t>
            </a:r>
            <a:r>
              <a:rPr lang="zh-CN" altLang="en-US" sz="2400" dirty="0"/>
              <a:t>的转换表中，每个表项只有一个状态。从</a:t>
            </a:r>
            <a:r>
              <a:rPr lang="en-US" altLang="zh-CN" sz="2400" dirty="0"/>
              <a:t>NFA</a:t>
            </a:r>
            <a:r>
              <a:rPr lang="zh-CN" altLang="en-US" sz="2400" dirty="0"/>
              <a:t>变换到</a:t>
            </a:r>
            <a:r>
              <a:rPr lang="en-US" altLang="zh-CN" sz="2400" dirty="0"/>
              <a:t>DFA</a:t>
            </a:r>
            <a:r>
              <a:rPr lang="zh-CN" altLang="en-US" sz="2400" dirty="0"/>
              <a:t>的基本思想是让</a:t>
            </a:r>
            <a:r>
              <a:rPr lang="en-US" altLang="zh-CN" sz="2400" dirty="0"/>
              <a:t>DFA</a:t>
            </a:r>
            <a:r>
              <a:rPr lang="zh-CN" altLang="en-US" sz="2400" dirty="0"/>
              <a:t>的每个状态对应</a:t>
            </a:r>
            <a:r>
              <a:rPr lang="en-US" altLang="zh-CN" sz="2400" dirty="0"/>
              <a:t>NFA</a:t>
            </a:r>
            <a:r>
              <a:rPr lang="zh-CN" altLang="en-US" sz="2400" dirty="0"/>
              <a:t>的一个状态集。这个</a:t>
            </a:r>
            <a:r>
              <a:rPr lang="en-US" altLang="zh-CN" sz="2400" dirty="0"/>
              <a:t>DFA</a:t>
            </a:r>
            <a:r>
              <a:rPr lang="zh-CN" altLang="en-US" sz="2400" dirty="0"/>
              <a:t>用它的状态去记住</a:t>
            </a:r>
            <a:r>
              <a:rPr lang="en-US" altLang="zh-CN" sz="2400" dirty="0"/>
              <a:t>NFA</a:t>
            </a:r>
            <a:r>
              <a:rPr lang="zh-CN" altLang="en-US" sz="2400" dirty="0"/>
              <a:t>在读输入符号后到达的所有状态。也就是说，在读了输入</a:t>
            </a:r>
            <a:r>
              <a:rPr lang="en-US" altLang="zh-CN" sz="2400" i="1" dirty="0"/>
              <a:t>a</a:t>
            </a:r>
            <a:r>
              <a:rPr lang="en-US" altLang="zh-CN" sz="2400" baseline="-25000" dirty="0"/>
              <a:t>1</a:t>
            </a:r>
            <a:r>
              <a:rPr lang="en-US" altLang="zh-CN" sz="2400" i="1" dirty="0"/>
              <a:t>a</a:t>
            </a:r>
            <a:r>
              <a:rPr lang="en-US" altLang="zh-CN" sz="2400" baseline="-25000" dirty="0"/>
              <a:t>2</a:t>
            </a:r>
            <a:r>
              <a:rPr lang="en-US" altLang="zh-CN" sz="2400" dirty="0"/>
              <a:t>⋯</a:t>
            </a:r>
            <a:r>
              <a:rPr lang="en-US" altLang="zh-CN" sz="2400" i="1" dirty="0"/>
              <a:t>a</a:t>
            </a:r>
            <a:r>
              <a:rPr lang="en-US" altLang="zh-CN" sz="2400" i="1" baseline="-25000" dirty="0"/>
              <a:t>n</a:t>
            </a:r>
            <a:r>
              <a:rPr lang="zh-CN" altLang="en-US" sz="2400" dirty="0"/>
              <a:t>后，</a:t>
            </a:r>
            <a:r>
              <a:rPr lang="en-US" altLang="zh-CN" sz="2400" dirty="0"/>
              <a:t>DFA</a:t>
            </a:r>
            <a:r>
              <a:rPr lang="zh-CN" altLang="en-US" sz="2400" dirty="0"/>
              <a:t>到达一个代表</a:t>
            </a:r>
            <a:r>
              <a:rPr lang="en-US" altLang="zh-CN" sz="2400" dirty="0"/>
              <a:t>NFA</a:t>
            </a:r>
            <a:r>
              <a:rPr lang="zh-CN" altLang="en-US" sz="2400" dirty="0"/>
              <a:t>的状态子集</a:t>
            </a:r>
            <a:r>
              <a:rPr lang="en-US" altLang="zh-CN" sz="2400" i="1" dirty="0"/>
              <a:t>T</a:t>
            </a:r>
            <a:r>
              <a:rPr lang="zh-CN" altLang="en-US" sz="2400" dirty="0"/>
              <a:t>的状态。这个子集</a:t>
            </a:r>
            <a:r>
              <a:rPr lang="en-US" altLang="zh-CN" sz="2400" i="1" dirty="0"/>
              <a:t>T</a:t>
            </a:r>
            <a:r>
              <a:rPr lang="zh-CN" altLang="en-US" sz="2400" dirty="0"/>
              <a:t>是从</a:t>
            </a:r>
            <a:r>
              <a:rPr lang="en-US" altLang="zh-CN" sz="2400" dirty="0"/>
              <a:t>NFA</a:t>
            </a:r>
            <a:r>
              <a:rPr lang="zh-CN" altLang="en-US" sz="2400" dirty="0"/>
              <a:t>的开始状态沿着那些标有</a:t>
            </a:r>
            <a:r>
              <a:rPr lang="en-US" altLang="zh-CN" sz="2400" i="1" dirty="0"/>
              <a:t>a</a:t>
            </a:r>
            <a:r>
              <a:rPr lang="en-US" altLang="zh-CN" sz="2400" baseline="-25000" dirty="0"/>
              <a:t>1</a:t>
            </a:r>
            <a:r>
              <a:rPr lang="en-US" altLang="zh-CN" sz="2400" i="1" dirty="0"/>
              <a:t>a</a:t>
            </a:r>
            <a:r>
              <a:rPr lang="en-US" altLang="zh-CN" sz="2400" baseline="-25000" dirty="0"/>
              <a:t>2</a:t>
            </a:r>
            <a:r>
              <a:rPr lang="en-US" altLang="zh-CN" sz="2400" dirty="0"/>
              <a:t>⋯</a:t>
            </a:r>
            <a:r>
              <a:rPr lang="en-US" altLang="zh-CN" sz="2400" i="1" dirty="0"/>
              <a:t>a</a:t>
            </a:r>
            <a:r>
              <a:rPr lang="en-US" altLang="zh-CN" sz="2400" i="1" baseline="-25000" dirty="0"/>
              <a:t>n</a:t>
            </a:r>
            <a:r>
              <a:rPr lang="zh-CN" altLang="en-US" sz="2400" dirty="0"/>
              <a:t>的路径能到达的所有状态的集合。</a:t>
            </a:r>
            <a:r>
              <a:rPr lang="en-US" altLang="zh-CN" sz="2400" dirty="0"/>
              <a:t>DFA</a:t>
            </a:r>
            <a:r>
              <a:rPr lang="zh-CN" altLang="en-US" sz="2400" dirty="0"/>
              <a:t>的状态数有可能是</a:t>
            </a:r>
            <a:r>
              <a:rPr lang="en-US" altLang="zh-CN" sz="2400" dirty="0"/>
              <a:t>NFA</a:t>
            </a:r>
            <a:r>
              <a:rPr lang="zh-CN" altLang="en-US" sz="2400" dirty="0"/>
              <a:t>状态数的指数。但实际上，这种最坏的情况很少发生。</a:t>
            </a:r>
          </a:p>
          <a:p>
            <a:endParaRPr lang="en-US" altLang="zh-CN" sz="1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0520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a:extLst>
              <a:ext uri="{FF2B5EF4-FFF2-40B4-BE49-F238E27FC236}">
                <a16:creationId xmlns:a16="http://schemas.microsoft.com/office/drawing/2014/main" id="{B0D9134B-CD0F-4857-977C-CA53F7085783}"/>
              </a:ext>
            </a:extLst>
          </p:cNvPr>
          <p:cNvSpPr>
            <a:spLocks noGrp="1" noRot="1"/>
          </p:cNvSpPr>
          <p:nvPr>
            <p:ph idx="1"/>
          </p:nvPr>
        </p:nvSpPr>
        <p:spPr>
          <a:xfrm>
            <a:off x="455534" y="918487"/>
            <a:ext cx="8540750" cy="3024188"/>
          </a:xfrm>
        </p:spPr>
        <p:txBody>
          <a:bodyPr>
            <a:normAutofit lnSpcReduction="10000"/>
          </a:bodyPr>
          <a:lstStyle/>
          <a:p>
            <a:pPr marL="0" indent="0" eaLnBrk="1" hangingPunct="1">
              <a:lnSpc>
                <a:spcPct val="90000"/>
              </a:lnSpc>
              <a:buNone/>
            </a:pPr>
            <a:r>
              <a:rPr lang="zh-CN" altLang="en-US" dirty="0"/>
              <a:t>算法</a:t>
            </a:r>
            <a:r>
              <a:rPr lang="en-US" altLang="zh-CN" dirty="0"/>
              <a:t>3.2</a:t>
            </a:r>
            <a:r>
              <a:rPr lang="zh-CN" altLang="en-US" dirty="0"/>
              <a:t>（子集构造算法）从</a:t>
            </a:r>
            <a:r>
              <a:rPr lang="en-US" altLang="zh-CN" dirty="0"/>
              <a:t>NFA</a:t>
            </a:r>
            <a:r>
              <a:rPr lang="zh-CN" altLang="en-US" dirty="0"/>
              <a:t>构造</a:t>
            </a:r>
            <a:r>
              <a:rPr lang="en-US" altLang="zh-CN" dirty="0"/>
              <a:t>DFA</a:t>
            </a:r>
            <a:r>
              <a:rPr lang="zh-CN" altLang="en-US" dirty="0"/>
              <a:t>。</a:t>
            </a:r>
          </a:p>
          <a:p>
            <a:pPr eaLnBrk="1" hangingPunct="1">
              <a:lnSpc>
                <a:spcPct val="90000"/>
              </a:lnSpc>
            </a:pPr>
            <a:r>
              <a:rPr lang="zh-CN" altLang="en-US" i="1" dirty="0"/>
              <a:t>输入</a:t>
            </a:r>
            <a:r>
              <a:rPr lang="zh-CN" altLang="en-US" dirty="0"/>
              <a:t>：一个</a:t>
            </a:r>
            <a:r>
              <a:rPr lang="en-US" altLang="zh-CN" dirty="0"/>
              <a:t>NFA </a:t>
            </a:r>
            <a:r>
              <a:rPr lang="en-US" altLang="zh-CN" i="1" dirty="0"/>
              <a:t>N</a:t>
            </a:r>
            <a:r>
              <a:rPr lang="zh-CN" altLang="en-US" dirty="0"/>
              <a:t>。</a:t>
            </a:r>
          </a:p>
          <a:p>
            <a:pPr eaLnBrk="1" hangingPunct="1">
              <a:lnSpc>
                <a:spcPct val="90000"/>
              </a:lnSpc>
            </a:pPr>
            <a:r>
              <a:rPr lang="zh-CN" altLang="en-US" i="1" dirty="0"/>
              <a:t>输出</a:t>
            </a:r>
            <a:r>
              <a:rPr lang="zh-CN" altLang="en-US" dirty="0"/>
              <a:t>：一个接受同样语言的</a:t>
            </a:r>
            <a:r>
              <a:rPr lang="en-US" altLang="zh-CN" dirty="0"/>
              <a:t>DFA </a:t>
            </a:r>
            <a:r>
              <a:rPr lang="en-US" altLang="zh-CN" i="1" dirty="0"/>
              <a:t>D</a:t>
            </a:r>
            <a:r>
              <a:rPr lang="zh-CN" altLang="en-US" dirty="0"/>
              <a:t>。</a:t>
            </a:r>
          </a:p>
          <a:p>
            <a:pPr eaLnBrk="1" hangingPunct="1">
              <a:lnSpc>
                <a:spcPct val="90000"/>
              </a:lnSpc>
            </a:pPr>
            <a:r>
              <a:rPr lang="zh-CN" altLang="en-US" i="1" dirty="0"/>
              <a:t>方法</a:t>
            </a:r>
            <a:r>
              <a:rPr lang="zh-CN" altLang="en-US" dirty="0"/>
              <a:t>：为</a:t>
            </a:r>
            <a:r>
              <a:rPr lang="en-US" altLang="zh-CN" i="1" dirty="0"/>
              <a:t>D</a:t>
            </a:r>
            <a:r>
              <a:rPr lang="zh-CN" altLang="en-US" dirty="0"/>
              <a:t>构造转换表</a:t>
            </a:r>
            <a:r>
              <a:rPr lang="en-US" altLang="zh-CN" i="1" dirty="0" err="1"/>
              <a:t>Dtran</a:t>
            </a:r>
            <a:r>
              <a:rPr lang="zh-CN" altLang="en-US" dirty="0"/>
              <a:t>，</a:t>
            </a:r>
            <a:r>
              <a:rPr lang="en-US" altLang="zh-CN" dirty="0"/>
              <a:t>DFA</a:t>
            </a:r>
            <a:r>
              <a:rPr lang="zh-CN" altLang="en-US" dirty="0"/>
              <a:t>的每个状态是</a:t>
            </a:r>
            <a:r>
              <a:rPr lang="en-US" altLang="zh-CN" dirty="0"/>
              <a:t>NFA</a:t>
            </a:r>
          </a:p>
          <a:p>
            <a:pPr marL="0" indent="0" eaLnBrk="1" hangingPunct="1">
              <a:lnSpc>
                <a:spcPct val="90000"/>
              </a:lnSpc>
              <a:buNone/>
            </a:pPr>
            <a:r>
              <a:rPr lang="en-US" altLang="zh-CN" dirty="0"/>
              <a:t>    </a:t>
            </a:r>
            <a:r>
              <a:rPr lang="zh-CN" altLang="en-US" dirty="0"/>
              <a:t>的状态集，</a:t>
            </a:r>
            <a:r>
              <a:rPr lang="en-US" altLang="zh-CN" i="1" dirty="0"/>
              <a:t>D</a:t>
            </a:r>
            <a:r>
              <a:rPr lang="zh-CN" altLang="en-US" dirty="0"/>
              <a:t>将“并行”地模拟</a:t>
            </a:r>
            <a:r>
              <a:rPr lang="en-US" altLang="zh-CN" i="1" dirty="0"/>
              <a:t>N</a:t>
            </a:r>
            <a:r>
              <a:rPr lang="zh-CN" altLang="en-US" dirty="0"/>
              <a:t>对输入串的所有可能</a:t>
            </a:r>
            <a:endParaRPr lang="en-US" altLang="zh-CN" dirty="0"/>
          </a:p>
          <a:p>
            <a:pPr marL="0" indent="0" eaLnBrk="1" hangingPunct="1">
              <a:lnSpc>
                <a:spcPct val="90000"/>
              </a:lnSpc>
              <a:buNone/>
            </a:pPr>
            <a:r>
              <a:rPr lang="zh-CN" altLang="en-US" dirty="0"/>
              <a:t>    的移动。</a:t>
            </a:r>
          </a:p>
        </p:txBody>
      </p:sp>
      <p:pic>
        <p:nvPicPr>
          <p:cNvPr id="70659" name="Picture 4">
            <a:extLst>
              <a:ext uri="{FF2B5EF4-FFF2-40B4-BE49-F238E27FC236}">
                <a16:creationId xmlns:a16="http://schemas.microsoft.com/office/drawing/2014/main" id="{5D29D3E9-72D0-4E45-B27D-B6DAF8DE8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878" y="4106234"/>
            <a:ext cx="6337300"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9F5FDEBD-728D-4D78-BE05-B1C5878DB66C}"/>
              </a:ext>
            </a:extLst>
          </p:cNvPr>
          <p:cNvSpPr>
            <a:spLocks noGrp="1" noRot="1"/>
          </p:cNvSpPr>
          <p:nvPr>
            <p:ph idx="1"/>
          </p:nvPr>
        </p:nvSpPr>
        <p:spPr>
          <a:xfrm>
            <a:off x="301625" y="692150"/>
            <a:ext cx="8540750" cy="5407025"/>
          </a:xfrm>
        </p:spPr>
        <p:txBody>
          <a:bodyPr/>
          <a:lstStyle/>
          <a:p>
            <a:pPr eaLnBrk="1" hangingPunct="1"/>
            <a:r>
              <a:rPr lang="zh-CN" altLang="en-US"/>
              <a:t>在读第一个输入符号前，</a:t>
            </a:r>
            <a:r>
              <a:rPr lang="en-US" altLang="zh-CN" i="1"/>
              <a:t>N</a:t>
            </a:r>
            <a:r>
              <a:rPr lang="zh-CN" altLang="en-US"/>
              <a:t>可以处于集合</a:t>
            </a:r>
            <a:r>
              <a:rPr lang="ru-RU" altLang="zh-CN">
                <a:cs typeface="Arial" panose="020B0604020202020204" pitchFamily="34" charset="0"/>
              </a:rPr>
              <a:t>Є</a:t>
            </a:r>
            <a:r>
              <a:rPr lang="en-US" altLang="zh-CN" i="1"/>
              <a:t>-closure</a:t>
            </a:r>
            <a:r>
              <a:rPr lang="en-US" altLang="zh-CN"/>
              <a:t>(</a:t>
            </a:r>
            <a:r>
              <a:rPr lang="en-US" altLang="zh-CN" i="1"/>
              <a:t>s</a:t>
            </a:r>
            <a:r>
              <a:rPr lang="en-US" altLang="zh-CN" baseline="-25000"/>
              <a:t>0</a:t>
            </a:r>
            <a:r>
              <a:rPr lang="en-US" altLang="zh-CN"/>
              <a:t>) </a:t>
            </a:r>
            <a:r>
              <a:rPr lang="zh-CN" altLang="en-US"/>
              <a:t>中的任何状态上，其中</a:t>
            </a:r>
            <a:r>
              <a:rPr lang="en-US" altLang="zh-CN" i="1"/>
              <a:t>s</a:t>
            </a:r>
            <a:r>
              <a:rPr lang="en-US" altLang="zh-CN" baseline="-25000"/>
              <a:t>0</a:t>
            </a:r>
            <a:r>
              <a:rPr lang="zh-CN" altLang="en-US"/>
              <a:t>是</a:t>
            </a:r>
            <a:r>
              <a:rPr lang="en-US" altLang="zh-CN" i="1"/>
              <a:t>N</a:t>
            </a:r>
            <a:r>
              <a:rPr lang="zh-CN" altLang="en-US"/>
              <a:t>的开始状态。假定从</a:t>
            </a:r>
            <a:r>
              <a:rPr lang="en-US" altLang="zh-CN" i="1"/>
              <a:t>s</a:t>
            </a:r>
            <a:r>
              <a:rPr lang="en-US" altLang="zh-CN" baseline="-25000"/>
              <a:t>0</a:t>
            </a:r>
            <a:r>
              <a:rPr lang="zh-CN" altLang="en-US"/>
              <a:t>出发经过输入字符串上的一系列移动，</a:t>
            </a:r>
            <a:r>
              <a:rPr lang="en-US" altLang="zh-CN" i="1"/>
              <a:t>N</a:t>
            </a:r>
            <a:r>
              <a:rPr lang="zh-CN" altLang="en-US"/>
              <a:t>到达集合</a:t>
            </a:r>
            <a:r>
              <a:rPr lang="en-US" altLang="zh-CN" i="1"/>
              <a:t>T</a:t>
            </a:r>
            <a:r>
              <a:rPr lang="zh-CN" altLang="en-US"/>
              <a:t>中的状态。令</a:t>
            </a:r>
            <a:r>
              <a:rPr lang="en-US" altLang="zh-CN" i="1"/>
              <a:t>a</a:t>
            </a:r>
            <a:r>
              <a:rPr lang="zh-CN" altLang="en-US"/>
              <a:t>是下一个输入符号。遇到</a:t>
            </a:r>
            <a:r>
              <a:rPr lang="en-US" altLang="zh-CN" i="1"/>
              <a:t>a</a:t>
            </a:r>
            <a:r>
              <a:rPr lang="zh-CN" altLang="en-US"/>
              <a:t>时，</a:t>
            </a:r>
            <a:r>
              <a:rPr lang="en-US" altLang="zh-CN" i="1"/>
              <a:t>N</a:t>
            </a:r>
            <a:r>
              <a:rPr lang="zh-CN" altLang="en-US"/>
              <a:t>可以移动到集合</a:t>
            </a:r>
            <a:r>
              <a:rPr lang="en-US" altLang="zh-CN" i="1"/>
              <a:t>move</a:t>
            </a:r>
            <a:r>
              <a:rPr lang="en-US" altLang="zh-CN"/>
              <a:t>(</a:t>
            </a:r>
            <a:r>
              <a:rPr lang="en-US" altLang="zh-CN" i="1"/>
              <a:t>T</a:t>
            </a:r>
            <a:r>
              <a:rPr lang="en-US" altLang="zh-CN"/>
              <a:t>,</a:t>
            </a:r>
            <a:r>
              <a:rPr lang="en-US" altLang="zh-CN" i="1"/>
              <a:t>a</a:t>
            </a:r>
            <a:r>
              <a:rPr lang="en-US" altLang="zh-CN"/>
              <a:t>)</a:t>
            </a:r>
            <a:r>
              <a:rPr lang="zh-CN" altLang="en-US"/>
              <a:t>中的任何状态。由于允许转换，遇到</a:t>
            </a:r>
            <a:r>
              <a:rPr lang="en-US" altLang="zh-CN" i="1"/>
              <a:t>a</a:t>
            </a:r>
            <a:r>
              <a:rPr lang="zh-CN" altLang="en-US"/>
              <a:t>以后，</a:t>
            </a:r>
            <a:r>
              <a:rPr lang="en-US" altLang="zh-CN" i="1"/>
              <a:t>N</a:t>
            </a:r>
            <a:r>
              <a:rPr lang="zh-CN" altLang="en-US"/>
              <a:t>可以处于</a:t>
            </a:r>
            <a:r>
              <a:rPr lang="ru-RU" altLang="zh-CN">
                <a:cs typeface="Arial" panose="020B0604020202020204" pitchFamily="34" charset="0"/>
              </a:rPr>
              <a:t>Є</a:t>
            </a:r>
            <a:r>
              <a:rPr lang="en-US" altLang="zh-CN" i="1"/>
              <a:t>-closure</a:t>
            </a:r>
            <a:r>
              <a:rPr lang="en-US" altLang="zh-CN"/>
              <a:t>(</a:t>
            </a:r>
            <a:r>
              <a:rPr lang="en-US" altLang="zh-CN" i="1"/>
              <a:t>move</a:t>
            </a:r>
            <a:r>
              <a:rPr lang="en-US" altLang="zh-CN"/>
              <a:t>(</a:t>
            </a:r>
            <a:r>
              <a:rPr lang="en-US" altLang="zh-CN" i="1"/>
              <a:t>T,a</a:t>
            </a:r>
            <a:r>
              <a:rPr lang="en-US" altLang="zh-CN"/>
              <a:t>))</a:t>
            </a:r>
            <a:r>
              <a:rPr lang="zh-CN" altLang="en-US"/>
              <a:t>中的任何状态。</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a:extLst>
              <a:ext uri="{FF2B5EF4-FFF2-40B4-BE49-F238E27FC236}">
                <a16:creationId xmlns:a16="http://schemas.microsoft.com/office/drawing/2014/main" id="{D5483B35-4099-419D-954C-99E04087F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918" y="829335"/>
            <a:ext cx="5126037" cy="584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2008" y="639301"/>
            <a:ext cx="8372163" cy="574183"/>
          </a:xfrm>
        </p:spPr>
        <p:txBody>
          <a:bodyPr/>
          <a:lstStyle/>
          <a:p>
            <a:r>
              <a:rPr lang="zh-CN" altLang="en-US" dirty="0"/>
              <a:t>例</a:t>
            </a:r>
            <a:r>
              <a:rPr lang="en-US" altLang="zh-CN" dirty="0"/>
              <a:t>3.9</a:t>
            </a:r>
            <a:endParaRPr lang="zh-CN" altLang="en-US" dirty="0"/>
          </a:p>
        </p:txBody>
      </p:sp>
      <p:sp>
        <p:nvSpPr>
          <p:cNvPr id="2" name="内容占位符 1">
            <a:extLst>
              <a:ext uri="{FF2B5EF4-FFF2-40B4-BE49-F238E27FC236}">
                <a16:creationId xmlns:a16="http://schemas.microsoft.com/office/drawing/2014/main" id="{1F9FFD10-7EBE-4ACB-92FA-513BC7ADAC9E}"/>
              </a:ext>
            </a:extLst>
          </p:cNvPr>
          <p:cNvSpPr>
            <a:spLocks noGrp="1"/>
          </p:cNvSpPr>
          <p:nvPr>
            <p:ph sz="quarter" idx="10"/>
          </p:nvPr>
        </p:nvSpPr>
        <p:spPr/>
        <p:txBody>
          <a:bodyPr/>
          <a:lstStyle/>
          <a:p>
            <a:r>
              <a:rPr lang="zh-CN" altLang="en-US" dirty="0"/>
              <a:t>图</a:t>
            </a:r>
            <a:r>
              <a:rPr lang="en-US" altLang="zh-CN" dirty="0"/>
              <a:t>3-27</a:t>
            </a:r>
            <a:r>
              <a:rPr lang="zh-CN" altLang="en-US" dirty="0"/>
              <a:t>给出了接受语言</a:t>
            </a:r>
            <a:r>
              <a:rPr lang="en-US" altLang="zh-CN" dirty="0"/>
              <a:t>(</a:t>
            </a:r>
            <a:r>
              <a:rPr lang="en-US" altLang="zh-CN" i="1" dirty="0" err="1"/>
              <a:t>a</a:t>
            </a:r>
            <a:r>
              <a:rPr lang="en-US" altLang="zh-CN" dirty="0" err="1"/>
              <a:t>|</a:t>
            </a:r>
            <a:r>
              <a:rPr lang="en-US" altLang="zh-CN" i="1" dirty="0" err="1"/>
              <a:t>b</a:t>
            </a:r>
            <a:r>
              <a:rPr lang="en-US" altLang="zh-CN" dirty="0"/>
              <a:t>)*</a:t>
            </a:r>
            <a:r>
              <a:rPr lang="en-US" altLang="zh-CN" i="1" dirty="0" err="1"/>
              <a:t>abb</a:t>
            </a:r>
            <a:r>
              <a:rPr lang="en-US" altLang="zh-CN" i="1" dirty="0"/>
              <a:t> </a:t>
            </a:r>
            <a:r>
              <a:rPr lang="zh-CN" altLang="en-US" dirty="0"/>
              <a:t>的另一个</a:t>
            </a:r>
            <a:r>
              <a:rPr lang="en-US" altLang="zh-CN" dirty="0"/>
              <a:t>NFA </a:t>
            </a:r>
            <a:r>
              <a:rPr lang="en-US" altLang="zh-CN" i="1" dirty="0"/>
              <a:t>N</a:t>
            </a:r>
            <a:r>
              <a:rPr lang="zh-CN" altLang="en-US" dirty="0"/>
              <a:t>（它是下一节中从正规表达式开始一步一步地构造出来的</a:t>
            </a:r>
            <a:r>
              <a:rPr lang="en-US" altLang="zh-CN" dirty="0"/>
              <a:t>NFA</a:t>
            </a:r>
            <a:r>
              <a:rPr lang="zh-CN" altLang="en-US" dirty="0"/>
              <a:t>）。我们现在把算法</a:t>
            </a:r>
            <a:r>
              <a:rPr lang="en-US" altLang="zh-CN" dirty="0"/>
              <a:t>3.2</a:t>
            </a:r>
            <a:r>
              <a:rPr lang="zh-CN" altLang="en-US" dirty="0"/>
              <a:t>运用到</a:t>
            </a:r>
            <a:r>
              <a:rPr lang="en-US" altLang="zh-CN" i="1" dirty="0"/>
              <a:t>N</a:t>
            </a:r>
            <a:r>
              <a:rPr lang="zh-CN" altLang="en-US" dirty="0"/>
              <a:t>。等价的</a:t>
            </a:r>
            <a:r>
              <a:rPr lang="en-US" altLang="zh-CN" dirty="0"/>
              <a:t>DFA</a:t>
            </a:r>
            <a:r>
              <a:rPr lang="zh-CN" altLang="en-US" dirty="0"/>
              <a:t>的开始状态是</a:t>
            </a:r>
            <a:r>
              <a:rPr lang="ru-RU" altLang="zh-CN" dirty="0">
                <a:cs typeface="Arial" panose="020B0604020202020204" pitchFamily="34" charset="0"/>
              </a:rPr>
              <a:t>Є</a:t>
            </a:r>
            <a:r>
              <a:rPr lang="en-US" altLang="zh-CN" dirty="0"/>
              <a:t>-</a:t>
            </a:r>
            <a:r>
              <a:rPr lang="en-US" altLang="zh-CN" i="1" dirty="0"/>
              <a:t>closure</a:t>
            </a:r>
            <a:r>
              <a:rPr lang="en-US" altLang="zh-CN" dirty="0"/>
              <a:t>(0)</a:t>
            </a:r>
            <a:r>
              <a:rPr lang="zh-CN" altLang="en-US" dirty="0"/>
              <a:t>，即</a:t>
            </a:r>
            <a:r>
              <a:rPr lang="en-US" altLang="zh-CN" i="1" dirty="0"/>
              <a:t>A</a:t>
            </a:r>
            <a:r>
              <a:rPr lang="zh-CN" altLang="en-US" dirty="0"/>
              <a:t>＝</a:t>
            </a:r>
            <a:r>
              <a:rPr lang="en-US" altLang="zh-CN" dirty="0"/>
              <a:t>{0,l,2,4,7}</a:t>
            </a:r>
            <a:r>
              <a:rPr lang="zh-CN" altLang="en-US" dirty="0"/>
              <a:t>，其中的每个状态都是从状态</a:t>
            </a:r>
            <a:r>
              <a:rPr lang="en-US" altLang="zh-CN" dirty="0"/>
              <a:t>0</a:t>
            </a:r>
            <a:r>
              <a:rPr lang="zh-CN" altLang="en-US" dirty="0"/>
              <a:t>出发经过每条边都由标记的路径能到达的状态。注意，由于路径可以没有边，所以</a:t>
            </a:r>
            <a:r>
              <a:rPr lang="en-US" altLang="zh-CN" dirty="0"/>
              <a:t>0</a:t>
            </a:r>
            <a:r>
              <a:rPr lang="zh-CN" altLang="en-US" dirty="0"/>
              <a:t>也是经这样的路径从</a:t>
            </a:r>
            <a:r>
              <a:rPr lang="en-US" altLang="zh-CN" dirty="0"/>
              <a:t>0</a:t>
            </a:r>
            <a:r>
              <a:rPr lang="zh-CN" altLang="en-US" dirty="0"/>
              <a:t>能到达的状态。</a:t>
            </a:r>
          </a:p>
        </p:txBody>
      </p:sp>
      <p:pic>
        <p:nvPicPr>
          <p:cNvPr id="6" name="Picture 4">
            <a:extLst>
              <a:ext uri="{FF2B5EF4-FFF2-40B4-BE49-F238E27FC236}">
                <a16:creationId xmlns:a16="http://schemas.microsoft.com/office/drawing/2014/main" id="{C3FA01E9-85BF-4A69-B32B-6A1631C0A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157" y="3584028"/>
            <a:ext cx="4124199"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858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418A2891-76C6-4000-8D71-795A50DE6C4E}"/>
              </a:ext>
            </a:extLst>
          </p:cNvPr>
          <p:cNvSpPr>
            <a:spLocks noGrp="1" noRot="1"/>
          </p:cNvSpPr>
          <p:nvPr>
            <p:ph idx="1"/>
          </p:nvPr>
        </p:nvSpPr>
        <p:spPr>
          <a:xfrm>
            <a:off x="301625" y="692150"/>
            <a:ext cx="8540750" cy="5407025"/>
          </a:xfrm>
        </p:spPr>
        <p:txBody>
          <a:bodyPr>
            <a:normAutofit fontScale="92500"/>
          </a:bodyPr>
          <a:lstStyle/>
          <a:p>
            <a:pPr marL="0" indent="0" eaLnBrk="1" hangingPunct="1">
              <a:lnSpc>
                <a:spcPct val="90000"/>
              </a:lnSpc>
              <a:buNone/>
            </a:pPr>
            <a:r>
              <a:rPr lang="zh-CN" altLang="en-US" sz="2000" dirty="0"/>
              <a:t>这里的输入符号表是</a:t>
            </a:r>
            <a:r>
              <a:rPr lang="en-US" altLang="zh-CN" sz="2000" dirty="0"/>
              <a:t>{</a:t>
            </a:r>
            <a:r>
              <a:rPr lang="en-US" altLang="zh-CN" sz="2000" i="1" dirty="0" err="1"/>
              <a:t>a</a:t>
            </a:r>
            <a:r>
              <a:rPr lang="en-US" altLang="zh-CN" sz="2000" dirty="0" err="1"/>
              <a:t>,</a:t>
            </a:r>
            <a:r>
              <a:rPr lang="en-US" altLang="zh-CN" sz="2000" i="1" dirty="0" err="1"/>
              <a:t>b</a:t>
            </a:r>
            <a:r>
              <a:rPr lang="en-US" altLang="zh-CN" sz="2000" dirty="0"/>
              <a:t>}</a:t>
            </a:r>
            <a:r>
              <a:rPr lang="zh-CN" altLang="en-US" sz="2000" dirty="0"/>
              <a:t>。按图</a:t>
            </a:r>
            <a:r>
              <a:rPr lang="en-US" altLang="zh-CN" sz="2000" dirty="0"/>
              <a:t>3-25</a:t>
            </a:r>
            <a:r>
              <a:rPr lang="zh-CN" altLang="en-US" sz="2000" dirty="0"/>
              <a:t>中给出的算法：</a:t>
            </a:r>
            <a:endParaRPr lang="en-US" altLang="zh-CN" sz="2000" dirty="0"/>
          </a:p>
          <a:p>
            <a:pPr marL="0" indent="0">
              <a:lnSpc>
                <a:spcPct val="90000"/>
              </a:lnSpc>
              <a:buNone/>
            </a:pPr>
            <a:r>
              <a:rPr lang="en-US" altLang="zh-CN" sz="2000" dirty="0"/>
              <a:t>   </a:t>
            </a:r>
            <a:r>
              <a:rPr lang="zh-CN" altLang="en-US" sz="2000" dirty="0"/>
              <a:t>（</a:t>
            </a:r>
            <a:r>
              <a:rPr lang="en-US" altLang="zh-CN" sz="2000" dirty="0"/>
              <a:t>1</a:t>
            </a:r>
            <a:r>
              <a:rPr lang="zh-CN" altLang="en-US" sz="2000" dirty="0"/>
              <a:t>）先标记</a:t>
            </a:r>
            <a:r>
              <a:rPr lang="en-US" altLang="zh-CN" sz="2000" i="1" dirty="0"/>
              <a:t>A</a:t>
            </a:r>
            <a:r>
              <a:rPr lang="zh-CN" altLang="en-US" sz="2000" dirty="0"/>
              <a:t>＝</a:t>
            </a:r>
            <a:r>
              <a:rPr lang="en-US" altLang="zh-CN" sz="2000" dirty="0"/>
              <a:t>{0,l,2,4,7}</a:t>
            </a:r>
            <a:r>
              <a:rPr lang="zh-CN" altLang="en-US" sz="2000" dirty="0"/>
              <a:t>，</a:t>
            </a:r>
            <a:endParaRPr lang="en-US" altLang="zh-CN" sz="2000" dirty="0"/>
          </a:p>
          <a:p>
            <a:pPr marL="0" indent="0" eaLnBrk="1" hangingPunct="1">
              <a:lnSpc>
                <a:spcPct val="90000"/>
              </a:lnSpc>
              <a:buNone/>
            </a:pPr>
            <a:r>
              <a:rPr lang="en-US" altLang="zh-CN" sz="2000" dirty="0"/>
              <a:t>   </a:t>
            </a:r>
            <a:r>
              <a:rPr lang="zh-CN" altLang="en-US" sz="2000" dirty="0"/>
              <a:t>（</a:t>
            </a:r>
            <a:r>
              <a:rPr lang="en-US" altLang="zh-CN" sz="2000" dirty="0"/>
              <a:t>2</a:t>
            </a:r>
            <a:r>
              <a:rPr lang="zh-CN" altLang="en-US" sz="2000" dirty="0"/>
              <a:t>）计算</a:t>
            </a:r>
            <a:r>
              <a:rPr lang="ru-RU" altLang="zh-CN" sz="2000" dirty="0">
                <a:cs typeface="Arial" panose="020B0604020202020204" pitchFamily="34" charset="0"/>
              </a:rPr>
              <a:t>Є</a:t>
            </a:r>
            <a:r>
              <a:rPr lang="en-US" altLang="zh-CN" sz="2000" dirty="0"/>
              <a:t>-</a:t>
            </a:r>
            <a:r>
              <a:rPr lang="en-US" altLang="zh-CN" sz="2000" i="1" dirty="0"/>
              <a:t>closure</a:t>
            </a:r>
            <a:r>
              <a:rPr lang="zh-CN" altLang="en-US" sz="2000" dirty="0"/>
              <a:t>（</a:t>
            </a:r>
            <a:r>
              <a:rPr lang="en-US" altLang="zh-CN" sz="2000" i="1" dirty="0"/>
              <a:t>move</a:t>
            </a:r>
            <a:r>
              <a:rPr lang="en-US" altLang="zh-CN" sz="2000" dirty="0"/>
              <a:t>(</a:t>
            </a:r>
            <a:r>
              <a:rPr lang="en-US" altLang="zh-CN" sz="2000" i="1" dirty="0" err="1"/>
              <a:t>A</a:t>
            </a:r>
            <a:r>
              <a:rPr lang="en-US" altLang="zh-CN" sz="2000" dirty="0" err="1"/>
              <a:t>,</a:t>
            </a:r>
            <a:r>
              <a:rPr lang="en-US" altLang="zh-CN" sz="2000" i="1" dirty="0" err="1"/>
              <a:t>a</a:t>
            </a:r>
            <a:r>
              <a:rPr lang="en-US" altLang="zh-CN" sz="2000" dirty="0"/>
              <a:t>)</a:t>
            </a:r>
            <a:r>
              <a:rPr lang="zh-CN" altLang="en-US" sz="2000" dirty="0"/>
              <a:t>）。让我们首先计算</a:t>
            </a:r>
            <a:r>
              <a:rPr lang="en-US" altLang="zh-CN" sz="2000" i="1" dirty="0"/>
              <a:t>move</a:t>
            </a:r>
            <a:r>
              <a:rPr lang="en-US" altLang="zh-CN" sz="2000" dirty="0"/>
              <a:t>(</a:t>
            </a:r>
            <a:r>
              <a:rPr lang="en-US" altLang="zh-CN" sz="2000" i="1" dirty="0" err="1"/>
              <a:t>A,a</a:t>
            </a:r>
            <a:r>
              <a:rPr lang="en-US" altLang="zh-CN" sz="2000" dirty="0"/>
              <a:t>)</a:t>
            </a:r>
            <a:r>
              <a:rPr lang="zh-CN" altLang="en-US" sz="2000" dirty="0"/>
              <a:t>，即对输入</a:t>
            </a:r>
            <a:endParaRPr lang="en-US" altLang="zh-CN" sz="2000" dirty="0"/>
          </a:p>
          <a:p>
            <a:pPr marL="0" indent="0" eaLnBrk="1" hangingPunct="1">
              <a:lnSpc>
                <a:spcPct val="90000"/>
              </a:lnSpc>
              <a:buNone/>
            </a:pPr>
            <a:r>
              <a:rPr lang="en-US" altLang="zh-CN" sz="2000" i="1" dirty="0"/>
              <a:t>a</a:t>
            </a:r>
            <a:r>
              <a:rPr lang="zh-CN" altLang="en-US" sz="2000" dirty="0"/>
              <a:t>从</a:t>
            </a:r>
            <a:r>
              <a:rPr lang="en-US" altLang="zh-CN" sz="2000" i="1" dirty="0"/>
              <a:t>A</a:t>
            </a:r>
            <a:r>
              <a:rPr lang="zh-CN" altLang="en-US" sz="2000" dirty="0"/>
              <a:t>状态可以转换到的</a:t>
            </a:r>
            <a:r>
              <a:rPr lang="en-US" altLang="zh-CN" sz="2000" i="1" dirty="0"/>
              <a:t>N </a:t>
            </a:r>
            <a:r>
              <a:rPr lang="zh-CN" altLang="en-US" sz="2000" dirty="0"/>
              <a:t>的状态集。在状态</a:t>
            </a:r>
            <a:r>
              <a:rPr lang="en-US" altLang="zh-CN" sz="2000" dirty="0"/>
              <a:t>0,l,2,4</a:t>
            </a:r>
            <a:r>
              <a:rPr lang="zh-CN" altLang="en-US" sz="2000" dirty="0"/>
              <a:t>和</a:t>
            </a:r>
            <a:r>
              <a:rPr lang="en-US" altLang="zh-CN" sz="2000" dirty="0"/>
              <a:t>7</a:t>
            </a:r>
            <a:r>
              <a:rPr lang="zh-CN" altLang="en-US" sz="2000" dirty="0"/>
              <a:t>中只有</a:t>
            </a:r>
            <a:r>
              <a:rPr lang="en-US" altLang="zh-CN" sz="2000" dirty="0"/>
              <a:t>2</a:t>
            </a:r>
            <a:r>
              <a:rPr lang="zh-CN" altLang="en-US" sz="2000" dirty="0"/>
              <a:t>和</a:t>
            </a:r>
            <a:r>
              <a:rPr lang="en-US" altLang="zh-CN" sz="2000" dirty="0"/>
              <a:t>7</a:t>
            </a:r>
            <a:r>
              <a:rPr lang="zh-CN" altLang="en-US" sz="2000" dirty="0"/>
              <a:t>有</a:t>
            </a:r>
            <a:r>
              <a:rPr lang="en-US" altLang="zh-CN" sz="2000" i="1" dirty="0"/>
              <a:t>a</a:t>
            </a:r>
            <a:r>
              <a:rPr lang="zh-CN" altLang="en-US" sz="2000" dirty="0"/>
              <a:t>上 的转换，</a:t>
            </a:r>
            <a:endParaRPr lang="en-US" altLang="zh-CN" sz="2000" dirty="0"/>
          </a:p>
          <a:p>
            <a:pPr marL="0" indent="0" eaLnBrk="1" hangingPunct="1">
              <a:lnSpc>
                <a:spcPct val="90000"/>
              </a:lnSpc>
              <a:buNone/>
            </a:pPr>
            <a:r>
              <a:rPr lang="zh-CN" altLang="en-US" sz="2000" dirty="0"/>
              <a:t>分别到达状态</a:t>
            </a:r>
            <a:r>
              <a:rPr lang="en-US" altLang="zh-CN" sz="2000" dirty="0"/>
              <a:t>3</a:t>
            </a:r>
            <a:r>
              <a:rPr lang="zh-CN" altLang="en-US" sz="2000" dirty="0"/>
              <a:t>和</a:t>
            </a:r>
            <a:r>
              <a:rPr lang="en-US" altLang="zh-CN" sz="2000" dirty="0"/>
              <a:t>8</a:t>
            </a:r>
            <a:r>
              <a:rPr lang="zh-CN" altLang="en-US" sz="2000" dirty="0"/>
              <a:t>，</a:t>
            </a:r>
            <a:endParaRPr lang="en-US" altLang="zh-CN" sz="2000" dirty="0"/>
          </a:p>
          <a:p>
            <a:pPr marL="0" indent="0" eaLnBrk="1" hangingPunct="1">
              <a:lnSpc>
                <a:spcPct val="90000"/>
              </a:lnSpc>
              <a:buNone/>
            </a:pPr>
            <a:r>
              <a:rPr lang="zh-CN" altLang="en-US" sz="2000" dirty="0"/>
              <a:t>所以	</a:t>
            </a:r>
            <a:r>
              <a:rPr lang="ru-RU" altLang="zh-CN" sz="2000" dirty="0">
                <a:solidFill>
                  <a:srgbClr val="C00000"/>
                </a:solidFill>
                <a:cs typeface="Arial" panose="020B0604020202020204" pitchFamily="34" charset="0"/>
              </a:rPr>
              <a:t>Є</a:t>
            </a:r>
            <a:r>
              <a:rPr lang="en-US" altLang="zh-CN" sz="2000" dirty="0">
                <a:solidFill>
                  <a:srgbClr val="C00000"/>
                </a:solidFill>
                <a:cs typeface="Arial" panose="020B0604020202020204" pitchFamily="34" charset="0"/>
              </a:rPr>
              <a:t>-closure(move({0,1,2,4,7},a))=</a:t>
            </a:r>
            <a:r>
              <a:rPr lang="ru-RU" altLang="zh-CN" sz="2000" dirty="0">
                <a:solidFill>
                  <a:srgbClr val="C00000"/>
                </a:solidFill>
                <a:cs typeface="Arial" panose="020B0604020202020204" pitchFamily="34" charset="0"/>
              </a:rPr>
              <a:t>Є</a:t>
            </a:r>
            <a:r>
              <a:rPr lang="en-US" altLang="zh-CN" sz="2000" dirty="0">
                <a:solidFill>
                  <a:srgbClr val="C00000"/>
                </a:solidFill>
                <a:cs typeface="Arial" panose="020B0604020202020204" pitchFamily="34" charset="0"/>
              </a:rPr>
              <a:t>-closure({3,8})={1,2,3,4,6,7,8}</a:t>
            </a:r>
          </a:p>
          <a:p>
            <a:pPr eaLnBrk="1" hangingPunct="1">
              <a:lnSpc>
                <a:spcPct val="90000"/>
              </a:lnSpc>
              <a:buFont typeface="Wingdings" panose="05000000000000000000" pitchFamily="2" charset="2"/>
              <a:buNone/>
            </a:pPr>
            <a:r>
              <a:rPr lang="en-US" altLang="zh-CN" sz="2000" dirty="0"/>
              <a:t>	         </a:t>
            </a:r>
            <a:r>
              <a:rPr lang="zh-CN" altLang="ru-RU" sz="2000" dirty="0"/>
              <a:t>让我们称这个集合为</a:t>
            </a:r>
            <a:r>
              <a:rPr lang="ru-RU" altLang="zh-CN" sz="2000" i="1" dirty="0"/>
              <a:t>B</a:t>
            </a:r>
            <a:r>
              <a:rPr lang="zh-CN" altLang="ru-RU" sz="2000" dirty="0"/>
              <a:t>。于是，</a:t>
            </a:r>
            <a:r>
              <a:rPr lang="ru-RU" altLang="zh-CN" sz="2000" i="1" dirty="0"/>
              <a:t>Dtran</a:t>
            </a:r>
            <a:r>
              <a:rPr lang="ru-RU" altLang="zh-CN" sz="2000" dirty="0"/>
              <a:t>[</a:t>
            </a:r>
            <a:r>
              <a:rPr lang="ru-RU" altLang="zh-CN" sz="2000" i="1" dirty="0"/>
              <a:t>A</a:t>
            </a:r>
            <a:r>
              <a:rPr lang="en-US" altLang="zh-CN" sz="2000" i="1" dirty="0"/>
              <a:t>,</a:t>
            </a:r>
            <a:r>
              <a:rPr lang="ru-RU" altLang="zh-CN" sz="2000" i="1" dirty="0"/>
              <a:t>a</a:t>
            </a:r>
            <a:r>
              <a:rPr lang="ru-RU" altLang="zh-CN" sz="2000" dirty="0"/>
              <a:t>]</a:t>
            </a:r>
            <a:r>
              <a:rPr lang="zh-CN" altLang="ru-RU" sz="2000" dirty="0"/>
              <a:t>＝</a:t>
            </a:r>
            <a:r>
              <a:rPr lang="ru-RU" altLang="zh-CN" sz="2000" i="1" dirty="0"/>
              <a:t>B</a:t>
            </a:r>
            <a:r>
              <a:rPr lang="zh-CN" altLang="ru-RU" sz="2000" dirty="0"/>
              <a:t>。</a:t>
            </a:r>
          </a:p>
          <a:p>
            <a:pPr marL="0" indent="0">
              <a:lnSpc>
                <a:spcPct val="90000"/>
              </a:lnSpc>
              <a:buNone/>
            </a:pPr>
            <a:r>
              <a:rPr lang="en-US" altLang="zh-CN" sz="2000" dirty="0"/>
              <a:t> </a:t>
            </a:r>
            <a:r>
              <a:rPr lang="zh-CN" altLang="en-US" sz="2000" dirty="0"/>
              <a:t>（</a:t>
            </a:r>
            <a:r>
              <a:rPr lang="en-US" altLang="zh-CN" sz="2000" dirty="0"/>
              <a:t>3</a:t>
            </a:r>
            <a:r>
              <a:rPr lang="zh-CN" altLang="en-US" sz="2000" dirty="0"/>
              <a:t>）计算</a:t>
            </a:r>
            <a:r>
              <a:rPr lang="ru-RU" altLang="zh-CN" sz="2000" dirty="0">
                <a:cs typeface="Arial" panose="020B0604020202020204" pitchFamily="34" charset="0"/>
              </a:rPr>
              <a:t>Є</a:t>
            </a:r>
            <a:r>
              <a:rPr lang="en-US" altLang="zh-CN" sz="2000" dirty="0"/>
              <a:t>-</a:t>
            </a:r>
            <a:r>
              <a:rPr lang="en-US" altLang="zh-CN" sz="2000" i="1" dirty="0"/>
              <a:t>closure</a:t>
            </a:r>
            <a:r>
              <a:rPr lang="zh-CN" altLang="en-US" sz="2000" dirty="0"/>
              <a:t>（</a:t>
            </a:r>
            <a:r>
              <a:rPr lang="en-US" altLang="zh-CN" sz="2000" i="1" dirty="0"/>
              <a:t>move</a:t>
            </a:r>
            <a:r>
              <a:rPr lang="en-US" altLang="zh-CN" sz="2000" dirty="0"/>
              <a:t>(</a:t>
            </a:r>
            <a:r>
              <a:rPr lang="en-US" altLang="zh-CN" sz="2000" i="1" dirty="0" err="1"/>
              <a:t>B</a:t>
            </a:r>
            <a:r>
              <a:rPr lang="en-US" altLang="zh-CN" sz="2000" dirty="0" err="1"/>
              <a:t>,</a:t>
            </a:r>
            <a:r>
              <a:rPr lang="en-US" altLang="zh-CN" sz="2000" i="1" dirty="0" err="1"/>
              <a:t>a</a:t>
            </a:r>
            <a:r>
              <a:rPr lang="en-US" altLang="zh-CN" sz="2000" dirty="0"/>
              <a:t>)</a:t>
            </a:r>
            <a:r>
              <a:rPr lang="zh-CN" altLang="en-US" sz="2000" dirty="0"/>
              <a:t>）。</a:t>
            </a:r>
            <a:r>
              <a:rPr lang="zh-CN" altLang="ru-RU" sz="2000" dirty="0"/>
              <a:t>在</a:t>
            </a:r>
            <a:r>
              <a:rPr lang="ru-RU" altLang="zh-CN" sz="2000" i="1" dirty="0"/>
              <a:t>A</a:t>
            </a:r>
            <a:r>
              <a:rPr lang="zh-CN" altLang="ru-RU" sz="2000" dirty="0"/>
              <a:t>中只有状态</a:t>
            </a:r>
            <a:r>
              <a:rPr lang="ru-RU" altLang="zh-CN" sz="2000" dirty="0"/>
              <a:t>4</a:t>
            </a:r>
            <a:r>
              <a:rPr lang="zh-CN" altLang="ru-RU" sz="2000" dirty="0"/>
              <a:t>对输入</a:t>
            </a:r>
            <a:r>
              <a:rPr lang="ru-RU" altLang="zh-CN" sz="2000" i="1" dirty="0"/>
              <a:t>b</a:t>
            </a:r>
            <a:r>
              <a:rPr lang="zh-CN" altLang="ru-RU" sz="2000" dirty="0"/>
              <a:t>有一个转换（转</a:t>
            </a:r>
            <a:endParaRPr lang="en-US" altLang="zh-CN" sz="2000" dirty="0"/>
          </a:p>
          <a:p>
            <a:pPr marL="0" indent="0">
              <a:lnSpc>
                <a:spcPct val="90000"/>
              </a:lnSpc>
              <a:buNone/>
            </a:pPr>
            <a:r>
              <a:rPr lang="zh-CN" altLang="ru-RU" sz="2000" dirty="0"/>
              <a:t>换到状态</a:t>
            </a:r>
            <a:r>
              <a:rPr lang="ru-RU" altLang="zh-CN" sz="2000" dirty="0"/>
              <a:t>5</a:t>
            </a:r>
            <a:r>
              <a:rPr lang="zh-CN" altLang="ru-RU" sz="2000" dirty="0"/>
              <a:t>），所以</a:t>
            </a:r>
            <a:r>
              <a:rPr lang="ru-RU" altLang="zh-CN" sz="2000" dirty="0"/>
              <a:t>DFA</a:t>
            </a:r>
            <a:r>
              <a:rPr lang="zh-CN" altLang="ru-RU" sz="2000" dirty="0"/>
              <a:t>对输入</a:t>
            </a:r>
            <a:r>
              <a:rPr lang="ru-RU" altLang="zh-CN" sz="2000" i="1" dirty="0"/>
              <a:t>b</a:t>
            </a:r>
            <a:r>
              <a:rPr lang="zh-CN" altLang="ru-RU" sz="2000" dirty="0"/>
              <a:t>有一个从</a:t>
            </a:r>
            <a:r>
              <a:rPr lang="ru-RU" altLang="zh-CN" sz="2000" i="1" dirty="0"/>
              <a:t>A</a:t>
            </a:r>
            <a:r>
              <a:rPr lang="zh-CN" altLang="ru-RU" sz="2000" dirty="0"/>
              <a:t>到</a:t>
            </a:r>
            <a:r>
              <a:rPr lang="ru-RU" altLang="zh-CN" sz="2000" i="1" dirty="0"/>
              <a:t>C</a:t>
            </a:r>
            <a:r>
              <a:rPr lang="zh-CN" altLang="ru-RU" sz="2000" dirty="0"/>
              <a:t>的转换，</a:t>
            </a:r>
            <a:endParaRPr lang="en-US" altLang="zh-CN" sz="2000" dirty="0"/>
          </a:p>
          <a:p>
            <a:pPr marL="0" indent="0">
              <a:lnSpc>
                <a:spcPct val="90000"/>
              </a:lnSpc>
              <a:buNone/>
            </a:pPr>
            <a:r>
              <a:rPr lang="en-US" altLang="zh-CN" sz="2000" dirty="0"/>
              <a:t>             </a:t>
            </a:r>
            <a:r>
              <a:rPr lang="zh-CN" altLang="ru-RU" sz="2000" dirty="0"/>
              <a:t>其中</a:t>
            </a:r>
            <a:r>
              <a:rPr lang="zh-CN" altLang="en-US" sz="2000" dirty="0"/>
              <a:t>：</a:t>
            </a:r>
            <a:r>
              <a:rPr lang="ru-RU" altLang="zh-CN" sz="2000" i="1" dirty="0">
                <a:solidFill>
                  <a:srgbClr val="C00000"/>
                </a:solidFill>
              </a:rPr>
              <a:t>C</a:t>
            </a:r>
            <a:r>
              <a:rPr lang="ru-RU" altLang="zh-CN" sz="2000" dirty="0">
                <a:solidFill>
                  <a:srgbClr val="C00000"/>
                </a:solidFill>
              </a:rPr>
              <a:t>=</a:t>
            </a:r>
            <a:r>
              <a:rPr lang="ru-RU" altLang="zh-CN" sz="2000" dirty="0">
                <a:solidFill>
                  <a:srgbClr val="C00000"/>
                </a:solidFill>
                <a:cs typeface="Arial" panose="020B0604020202020204" pitchFamily="34" charset="0"/>
              </a:rPr>
              <a:t>Є</a:t>
            </a:r>
            <a:r>
              <a:rPr lang="ru-RU" altLang="zh-CN" sz="2000" dirty="0">
                <a:solidFill>
                  <a:srgbClr val="C00000"/>
                </a:solidFill>
              </a:rPr>
              <a:t>-</a:t>
            </a:r>
            <a:r>
              <a:rPr lang="ru-RU" altLang="zh-CN" sz="2000" i="1" dirty="0">
                <a:solidFill>
                  <a:srgbClr val="C00000"/>
                </a:solidFill>
              </a:rPr>
              <a:t>closure</a:t>
            </a:r>
            <a:r>
              <a:rPr lang="ru-RU" altLang="zh-CN" sz="2000" dirty="0">
                <a:solidFill>
                  <a:srgbClr val="C00000"/>
                </a:solidFill>
              </a:rPr>
              <a:t>({5})={1,2,4,5</a:t>
            </a:r>
            <a:r>
              <a:rPr lang="en-US" altLang="zh-CN" sz="2000" dirty="0">
                <a:solidFill>
                  <a:srgbClr val="C00000"/>
                </a:solidFill>
              </a:rPr>
              <a:t>,</a:t>
            </a:r>
            <a:r>
              <a:rPr lang="ru-RU" altLang="zh-CN" sz="2000" dirty="0">
                <a:solidFill>
                  <a:srgbClr val="C00000"/>
                </a:solidFill>
              </a:rPr>
              <a:t>6,7}</a:t>
            </a:r>
            <a:r>
              <a:rPr lang="zh-CN" altLang="ru-RU" sz="2000" dirty="0">
                <a:solidFill>
                  <a:srgbClr val="C00000"/>
                </a:solidFill>
              </a:rPr>
              <a:t>。</a:t>
            </a:r>
            <a:r>
              <a:rPr lang="en-US" altLang="zh-CN" sz="2000" dirty="0"/>
              <a:t> </a:t>
            </a:r>
            <a:r>
              <a:rPr lang="zh-CN" altLang="ru-RU" sz="2000" dirty="0"/>
              <a:t>因此</a:t>
            </a:r>
            <a:r>
              <a:rPr lang="ru-RU" altLang="zh-CN" sz="2000" i="1" dirty="0"/>
              <a:t>Dtran</a:t>
            </a:r>
            <a:r>
              <a:rPr lang="ru-RU" altLang="zh-CN" sz="2000" dirty="0"/>
              <a:t>[</a:t>
            </a:r>
            <a:r>
              <a:rPr lang="ru-RU" altLang="zh-CN" sz="2000" i="1" dirty="0"/>
              <a:t>A</a:t>
            </a:r>
            <a:r>
              <a:rPr lang="en-US" altLang="zh-CN" sz="2000" i="1" dirty="0"/>
              <a:t>,</a:t>
            </a:r>
            <a:r>
              <a:rPr lang="ru-RU" altLang="zh-CN" sz="2000" i="1" dirty="0"/>
              <a:t>b</a:t>
            </a:r>
            <a:r>
              <a:rPr lang="ru-RU" altLang="zh-CN" sz="2000" dirty="0"/>
              <a:t>]</a:t>
            </a:r>
            <a:r>
              <a:rPr lang="zh-CN" altLang="ru-RU" sz="2000" dirty="0"/>
              <a:t>＝</a:t>
            </a:r>
            <a:r>
              <a:rPr lang="ru-RU" altLang="zh-CN" sz="2000" i="1" dirty="0"/>
              <a:t>C</a:t>
            </a:r>
            <a:r>
              <a:rPr lang="zh-CN" altLang="ru-RU" sz="2000" dirty="0"/>
              <a:t>。</a:t>
            </a:r>
            <a:endParaRPr lang="en-US" altLang="zh-CN" sz="2000" dirty="0"/>
          </a:p>
          <a:p>
            <a:pPr marL="0" indent="0">
              <a:lnSpc>
                <a:spcPct val="90000"/>
              </a:lnSpc>
              <a:buNone/>
            </a:pPr>
            <a:r>
              <a:rPr lang="zh-CN" altLang="en-US" sz="2000" dirty="0"/>
              <a:t>（</a:t>
            </a:r>
            <a:r>
              <a:rPr lang="en-US" altLang="zh-CN" sz="2000" dirty="0"/>
              <a:t>4</a:t>
            </a:r>
            <a:r>
              <a:rPr lang="zh-CN" altLang="en-US" sz="2000" dirty="0"/>
              <a:t>）对新的没标记过的集合</a:t>
            </a:r>
            <a:r>
              <a:rPr lang="en-US" altLang="zh-CN" sz="2000" i="1" dirty="0"/>
              <a:t>B</a:t>
            </a:r>
            <a:r>
              <a:rPr lang="zh-CN" altLang="en-US" sz="2000" dirty="0"/>
              <a:t>和</a:t>
            </a:r>
            <a:r>
              <a:rPr lang="en-US" altLang="zh-CN" sz="2000" i="1" dirty="0"/>
              <a:t>C</a:t>
            </a:r>
            <a:r>
              <a:rPr lang="zh-CN" altLang="en-US" sz="2000" dirty="0"/>
              <a:t>继续这个过程，最终会使得所有的集合</a:t>
            </a:r>
            <a:r>
              <a:rPr lang="en-US" altLang="zh-CN" sz="2000" dirty="0"/>
              <a:t>(</a:t>
            </a:r>
            <a:r>
              <a:rPr lang="zh-CN" altLang="en-US" sz="2000" dirty="0"/>
              <a:t>即</a:t>
            </a:r>
            <a:endParaRPr lang="en-US" altLang="zh-CN" sz="2000" dirty="0"/>
          </a:p>
          <a:p>
            <a:pPr marL="0" indent="0">
              <a:lnSpc>
                <a:spcPct val="90000"/>
              </a:lnSpc>
              <a:buNone/>
            </a:pPr>
            <a:r>
              <a:rPr lang="en-US" altLang="zh-CN" sz="2000" dirty="0"/>
              <a:t>DFA</a:t>
            </a:r>
            <a:r>
              <a:rPr lang="zh-CN" altLang="en-US" sz="2000" dirty="0"/>
              <a:t>的状态</a:t>
            </a:r>
            <a:r>
              <a:rPr lang="en-US" altLang="zh-CN" sz="2000" dirty="0"/>
              <a:t>)</a:t>
            </a:r>
            <a:r>
              <a:rPr lang="zh-CN" altLang="en-US" sz="2000" dirty="0"/>
              <a:t>都已标记过。因为包含</a:t>
            </a:r>
            <a:r>
              <a:rPr lang="en-US" altLang="zh-CN" sz="2000" dirty="0"/>
              <a:t>11</a:t>
            </a:r>
            <a:r>
              <a:rPr lang="zh-CN" altLang="en-US" sz="2000" dirty="0"/>
              <a:t>个状态的集合其不同子集“只有” </a:t>
            </a:r>
            <a:r>
              <a:rPr lang="en-US" altLang="zh-CN" sz="2000" dirty="0"/>
              <a:t>211</a:t>
            </a:r>
            <a:r>
              <a:rPr lang="zh-CN" altLang="en-US" sz="2000" dirty="0"/>
              <a:t>个，而</a:t>
            </a:r>
            <a:endParaRPr lang="en-US" altLang="zh-CN" sz="2000" dirty="0"/>
          </a:p>
          <a:p>
            <a:pPr marL="0" indent="0">
              <a:lnSpc>
                <a:spcPct val="90000"/>
              </a:lnSpc>
              <a:buNone/>
            </a:pPr>
            <a:r>
              <a:rPr lang="zh-CN" altLang="en-US" sz="2000" dirty="0"/>
              <a:t>且一个集合一旦被标记就永远是标记的，所以这个过程肯定能终止。最终，实</a:t>
            </a:r>
            <a:endParaRPr lang="en-US" altLang="zh-CN" sz="2000" dirty="0"/>
          </a:p>
          <a:p>
            <a:pPr marL="0" indent="0">
              <a:lnSpc>
                <a:spcPct val="90000"/>
              </a:lnSpc>
              <a:buNone/>
            </a:pPr>
            <a:r>
              <a:rPr lang="zh-CN" altLang="en-US" sz="2000" dirty="0"/>
              <a:t>际构造出的</a:t>
            </a:r>
            <a:r>
              <a:rPr lang="en-US" altLang="zh-CN" sz="2000" dirty="0"/>
              <a:t>5</a:t>
            </a:r>
            <a:r>
              <a:rPr lang="zh-CN" altLang="en-US" sz="2000" dirty="0"/>
              <a:t>个不同的状态集合是：</a:t>
            </a:r>
          </a:p>
          <a:p>
            <a:pPr marL="0" indent="0" eaLnBrk="1" hangingPunct="1">
              <a:lnSpc>
                <a:spcPct val="90000"/>
              </a:lnSpc>
              <a:buNone/>
            </a:pPr>
            <a:endParaRPr lang="ru-RU" altLang="zh-CN" sz="1800" dirty="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4">
            <a:extLst>
              <a:ext uri="{FF2B5EF4-FFF2-40B4-BE49-F238E27FC236}">
                <a16:creationId xmlns:a16="http://schemas.microsoft.com/office/drawing/2014/main" id="{93CF9E13-376F-4576-B859-0930458FB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01" y="5008530"/>
            <a:ext cx="4196596"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a:extLst>
              <a:ext uri="{FF2B5EF4-FFF2-40B4-BE49-F238E27FC236}">
                <a16:creationId xmlns:a16="http://schemas.microsoft.com/office/drawing/2014/main" id="{DDE8D364-90DA-4EB6-A15A-5F5163F6B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01" y="1587499"/>
            <a:ext cx="4124199"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9845C4F1-23F1-4CC0-86CC-FAAA0B076CEC}"/>
              </a:ext>
            </a:extLst>
          </p:cNvPr>
          <p:cNvSpPr>
            <a:spLocks noGrp="1"/>
          </p:cNvSpPr>
          <p:nvPr>
            <p:ph idx="1"/>
          </p:nvPr>
        </p:nvSpPr>
        <p:spPr>
          <a:xfrm>
            <a:off x="401789" y="852899"/>
            <a:ext cx="2848405" cy="1328738"/>
          </a:xfrm>
        </p:spPr>
        <p:txBody>
          <a:bodyPr/>
          <a:lstStyle/>
          <a:p>
            <a:r>
              <a:rPr lang="zh-CN" altLang="en-US" dirty="0"/>
              <a:t>图</a:t>
            </a:r>
            <a:r>
              <a:rPr lang="en-US" altLang="zh-CN" dirty="0"/>
              <a:t>3-27</a:t>
            </a:r>
            <a:r>
              <a:rPr lang="zh-CN" altLang="en-US" dirty="0"/>
              <a:t>的</a:t>
            </a:r>
            <a:r>
              <a:rPr lang="en-US" altLang="zh-CN" dirty="0"/>
              <a:t>DFA</a:t>
            </a:r>
            <a:r>
              <a:rPr lang="zh-CN" altLang="en-US" dirty="0"/>
              <a:t>确定过程：</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4">
            <a:extLst>
              <a:ext uri="{FF2B5EF4-FFF2-40B4-BE49-F238E27FC236}">
                <a16:creationId xmlns:a16="http://schemas.microsoft.com/office/drawing/2014/main" id="{D62FCF07-1EED-455D-B9F3-5C4876949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836613"/>
            <a:ext cx="331152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3" name="Picture 5">
            <a:extLst>
              <a:ext uri="{FF2B5EF4-FFF2-40B4-BE49-F238E27FC236}">
                <a16:creationId xmlns:a16="http://schemas.microsoft.com/office/drawing/2014/main" id="{69AD0E79-722B-4120-B5C4-468721AF5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2205038"/>
            <a:ext cx="417195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150000"/>
              </a:lnSpc>
            </a:pPr>
            <a:r>
              <a:rPr lang="zh-CN" altLang="en-US" dirty="0"/>
              <a:t>在词法分析的讨论中，我们使用术语“词法单元（也称记号）”、“模式”、“词素”表示特定的含义。</a:t>
            </a:r>
            <a:endParaRPr lang="en-US" altLang="zh-CN" dirty="0"/>
          </a:p>
          <a:p>
            <a:pPr marL="0" indent="0">
              <a:buNone/>
            </a:pPr>
            <a:r>
              <a:rPr lang="zh-CN" altLang="en-US" dirty="0"/>
              <a:t> 在多数程序设计语言中</a:t>
            </a:r>
            <a:endParaRPr lang="en-US" altLang="zh-CN" dirty="0"/>
          </a:p>
          <a:p>
            <a:r>
              <a:rPr lang="zh-CN" altLang="en-US" dirty="0"/>
              <a:t>记号：关键字、操作符、标识符、常量、文字串和标点符号（如括号、</a:t>
            </a:r>
            <a:endParaRPr lang="en-US" altLang="zh-CN" dirty="0"/>
          </a:p>
          <a:p>
            <a:pPr marL="0" indent="0">
              <a:buNone/>
            </a:pPr>
            <a:r>
              <a:rPr lang="en-US" altLang="zh-CN" dirty="0"/>
              <a:t>              </a:t>
            </a:r>
            <a:r>
              <a:rPr lang="zh-CN" altLang="en-US" dirty="0"/>
              <a:t>逗号和分号）</a:t>
            </a:r>
            <a:endParaRPr lang="en-US" altLang="zh-CN" dirty="0"/>
          </a:p>
          <a:p>
            <a:r>
              <a:rPr lang="zh-CN" altLang="en-US" dirty="0"/>
              <a:t>词素：源程序的字符序列，由一个记号的模式来匹配。</a:t>
            </a:r>
          </a:p>
          <a:p>
            <a:pPr marL="0" indent="0">
              <a:buNone/>
            </a:pPr>
            <a:endParaRPr lang="zh-CN" altLang="en-US" dirty="0"/>
          </a:p>
          <a:p>
            <a:r>
              <a:rPr lang="zh-CN" altLang="en-US" dirty="0"/>
              <a:t>模式：描述源程序中表示特定记号的词素集合的规则。</a:t>
            </a:r>
            <a:endParaRPr lang="en-US" altLang="zh-CN" dirty="0"/>
          </a:p>
        </p:txBody>
      </p:sp>
      <p:sp>
        <p:nvSpPr>
          <p:cNvPr id="3" name="标题 2"/>
          <p:cNvSpPr>
            <a:spLocks noGrp="1"/>
          </p:cNvSpPr>
          <p:nvPr>
            <p:ph type="title"/>
          </p:nvPr>
        </p:nvSpPr>
        <p:spPr/>
        <p:txBody>
          <a:bodyPr/>
          <a:lstStyle/>
          <a:p>
            <a:r>
              <a:rPr lang="en-US" altLang="zh-CN" sz="2800" dirty="0"/>
              <a:t>3.1.2 </a:t>
            </a:r>
            <a:r>
              <a:rPr lang="zh-CN" altLang="en-US" sz="2800" dirty="0"/>
              <a:t>词法单元、模式、词素</a:t>
            </a:r>
          </a:p>
        </p:txBody>
      </p:sp>
    </p:spTree>
    <p:extLst>
      <p:ext uri="{BB962C8B-B14F-4D97-AF65-F5344CB8AC3E}">
        <p14:creationId xmlns:p14="http://schemas.microsoft.com/office/powerpoint/2010/main" val="211282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3.6.2 </a:t>
            </a:r>
            <a:r>
              <a:rPr lang="zh-CN" altLang="en-US" dirty="0"/>
              <a:t>最小化</a:t>
            </a:r>
            <a:r>
              <a:rPr lang="en-US" altLang="zh-CN" dirty="0"/>
              <a:t>DFA</a:t>
            </a:r>
            <a:r>
              <a:rPr lang="zh-CN" altLang="en-US" dirty="0"/>
              <a:t>的状态数</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CBC95A51-ED56-BF40-B2E4-021ACC28A6DB}"/>
              </a:ext>
            </a:extLst>
          </p:cNvPr>
          <p:cNvSpPr txBox="1">
            <a:spLocks/>
          </p:cNvSpPr>
          <p:nvPr/>
        </p:nvSpPr>
        <p:spPr>
          <a:xfrm>
            <a:off x="628650" y="1928388"/>
            <a:ext cx="7692829" cy="383506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dirty="0"/>
              <a:t>理论上的一个重要结论是：每一个正规集都可</a:t>
            </a:r>
            <a:endParaRPr lang="en-US" altLang="zh-CN" dirty="0"/>
          </a:p>
          <a:p>
            <a:pPr marL="0" indent="0">
              <a:lnSpc>
                <a:spcPct val="90000"/>
              </a:lnSpc>
              <a:buNone/>
            </a:pPr>
            <a:r>
              <a:rPr lang="en-US" altLang="zh-CN" dirty="0"/>
              <a:t>  </a:t>
            </a:r>
            <a:r>
              <a:rPr lang="zh-CN" altLang="en-US" dirty="0"/>
              <a:t>以由一个状态数最少的</a:t>
            </a:r>
            <a:r>
              <a:rPr lang="en-US" altLang="zh-CN" dirty="0"/>
              <a:t>DFA</a:t>
            </a:r>
            <a:r>
              <a:rPr lang="zh-CN" altLang="en-US" dirty="0"/>
              <a:t>识别，这个</a:t>
            </a:r>
            <a:r>
              <a:rPr lang="en-US" altLang="zh-CN" dirty="0"/>
              <a:t>DFA</a:t>
            </a:r>
            <a:r>
              <a:rPr lang="zh-CN" altLang="en-US" dirty="0"/>
              <a:t>是惟</a:t>
            </a:r>
            <a:endParaRPr lang="en-US" altLang="zh-CN" dirty="0"/>
          </a:p>
          <a:p>
            <a:pPr marL="0" indent="0">
              <a:lnSpc>
                <a:spcPct val="90000"/>
              </a:lnSpc>
              <a:buNone/>
            </a:pPr>
            <a:r>
              <a:rPr lang="en-US" altLang="zh-CN" dirty="0"/>
              <a:t>  </a:t>
            </a:r>
            <a:r>
              <a:rPr lang="zh-CN" altLang="en-US" dirty="0"/>
              <a:t>一的（状态名不同的同构情况除外）</a:t>
            </a:r>
          </a:p>
          <a:p>
            <a:pPr>
              <a:lnSpc>
                <a:spcPct val="90000"/>
              </a:lnSpc>
            </a:pPr>
            <a:r>
              <a:rPr lang="zh-CN" altLang="en-US" dirty="0"/>
              <a:t>我们说字符串</a:t>
            </a:r>
            <a:r>
              <a:rPr lang="en-US" altLang="zh-CN" i="1" dirty="0"/>
              <a:t>w</a:t>
            </a:r>
            <a:r>
              <a:rPr lang="zh-CN" altLang="en-US" dirty="0"/>
              <a:t>区别状态</a:t>
            </a:r>
            <a:r>
              <a:rPr lang="en-US" altLang="zh-CN" i="1" dirty="0"/>
              <a:t>s</a:t>
            </a:r>
            <a:r>
              <a:rPr lang="zh-CN" altLang="en-US" dirty="0"/>
              <a:t>和</a:t>
            </a:r>
            <a:r>
              <a:rPr lang="en-US" altLang="zh-CN" i="1" dirty="0"/>
              <a:t>t</a:t>
            </a:r>
            <a:r>
              <a:rPr lang="zh-CN" altLang="en-US" dirty="0"/>
              <a:t>，如果：</a:t>
            </a:r>
            <a:r>
              <a:rPr lang="en-US" altLang="zh-CN" dirty="0"/>
              <a:t>DFA </a:t>
            </a:r>
            <a:r>
              <a:rPr lang="en-US" altLang="zh-CN" i="1" dirty="0"/>
              <a:t>M </a:t>
            </a:r>
          </a:p>
          <a:p>
            <a:pPr marL="0" indent="0">
              <a:lnSpc>
                <a:spcPct val="90000"/>
              </a:lnSpc>
              <a:buNone/>
            </a:pPr>
            <a:r>
              <a:rPr lang="en-US" altLang="zh-CN" i="1" dirty="0"/>
              <a:t>  </a:t>
            </a:r>
            <a:r>
              <a:rPr lang="zh-CN" altLang="en-US" dirty="0"/>
              <a:t>从状态</a:t>
            </a:r>
            <a:r>
              <a:rPr lang="en-US" altLang="zh-CN" i="1" dirty="0"/>
              <a:t>s</a:t>
            </a:r>
            <a:r>
              <a:rPr lang="zh-CN" altLang="en-US" dirty="0"/>
              <a:t>出发，对输入串</a:t>
            </a:r>
            <a:r>
              <a:rPr lang="en-US" altLang="zh-CN" i="1" dirty="0"/>
              <a:t>w</a:t>
            </a:r>
            <a:r>
              <a:rPr lang="zh-CN" altLang="en-US" dirty="0"/>
              <a:t>进行状态转换，最后</a:t>
            </a:r>
            <a:endParaRPr lang="en-US" altLang="zh-CN" dirty="0"/>
          </a:p>
          <a:p>
            <a:pPr marL="0" indent="0">
              <a:lnSpc>
                <a:spcPct val="90000"/>
              </a:lnSpc>
              <a:buNone/>
            </a:pPr>
            <a:r>
              <a:rPr lang="en-US" altLang="zh-CN" dirty="0"/>
              <a:t>  </a:t>
            </a:r>
            <a:r>
              <a:rPr lang="zh-CN" altLang="en-US" dirty="0"/>
              <a:t>停在某个接受状态；从</a:t>
            </a:r>
            <a:r>
              <a:rPr lang="en-US" altLang="zh-CN" i="1" dirty="0"/>
              <a:t>t</a:t>
            </a:r>
            <a:r>
              <a:rPr lang="zh-CN" altLang="en-US" dirty="0"/>
              <a:t>出发，对输入串</a:t>
            </a:r>
            <a:r>
              <a:rPr lang="en-US" altLang="zh-CN" i="1" dirty="0"/>
              <a:t>w</a:t>
            </a:r>
            <a:r>
              <a:rPr lang="zh-CN" altLang="en-US" dirty="0"/>
              <a:t>进行</a:t>
            </a:r>
            <a:endParaRPr lang="en-US" altLang="zh-CN" dirty="0"/>
          </a:p>
          <a:p>
            <a:pPr marL="0" indent="0">
              <a:lnSpc>
                <a:spcPct val="90000"/>
              </a:lnSpc>
              <a:buNone/>
            </a:pPr>
            <a:r>
              <a:rPr lang="en-US" altLang="zh-CN" dirty="0"/>
              <a:t>  </a:t>
            </a:r>
            <a:r>
              <a:rPr lang="zh-CN" altLang="en-US" dirty="0"/>
              <a:t>状态转换，停在一个非接受状态；反之亦然。</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1208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49836D42-EE7F-4668-82E8-2CF048E78778}"/>
              </a:ext>
            </a:extLst>
          </p:cNvPr>
          <p:cNvSpPr>
            <a:spLocks noGrp="1" noRot="1"/>
          </p:cNvSpPr>
          <p:nvPr>
            <p:ph idx="1"/>
          </p:nvPr>
        </p:nvSpPr>
        <p:spPr>
          <a:xfrm>
            <a:off x="301625" y="692150"/>
            <a:ext cx="8540750" cy="5407025"/>
          </a:xfrm>
        </p:spPr>
        <p:txBody>
          <a:bodyPr>
            <a:normAutofit lnSpcReduction="10000"/>
          </a:bodyPr>
          <a:lstStyle/>
          <a:p>
            <a:pPr marL="0" indent="0" eaLnBrk="1" hangingPunct="1">
              <a:lnSpc>
                <a:spcPct val="80000"/>
              </a:lnSpc>
              <a:buNone/>
            </a:pPr>
            <a:r>
              <a:rPr lang="zh-CN" altLang="en-US" sz="2400" dirty="0"/>
              <a:t>算法</a:t>
            </a:r>
            <a:r>
              <a:rPr lang="en-US" altLang="zh-CN" sz="2400" dirty="0"/>
              <a:t>3.3 </a:t>
            </a:r>
            <a:r>
              <a:rPr lang="zh-CN" altLang="en-US" sz="2400" dirty="0"/>
              <a:t>最小化</a:t>
            </a:r>
            <a:r>
              <a:rPr lang="en-US" altLang="zh-CN" sz="2400" dirty="0"/>
              <a:t>DFA</a:t>
            </a:r>
            <a:r>
              <a:rPr lang="zh-CN" altLang="en-US" sz="2400" dirty="0"/>
              <a:t>的状态数。</a:t>
            </a:r>
          </a:p>
          <a:p>
            <a:pPr eaLnBrk="1" hangingPunct="1">
              <a:lnSpc>
                <a:spcPct val="80000"/>
              </a:lnSpc>
            </a:pPr>
            <a:r>
              <a:rPr lang="zh-CN" altLang="en-US" sz="2400" i="1" dirty="0"/>
              <a:t>输入</a:t>
            </a:r>
            <a:r>
              <a:rPr lang="zh-CN" altLang="en-US" sz="2400" dirty="0"/>
              <a:t>：</a:t>
            </a:r>
            <a:r>
              <a:rPr lang="en-US" altLang="zh-CN" sz="2400" dirty="0"/>
              <a:t>DFA </a:t>
            </a:r>
            <a:r>
              <a:rPr lang="en-US" altLang="zh-CN" sz="2400" i="1" dirty="0"/>
              <a:t>M</a:t>
            </a:r>
            <a:r>
              <a:rPr lang="zh-CN" altLang="en-US" sz="2400" dirty="0"/>
              <a:t>（其状态集合为</a:t>
            </a:r>
            <a:r>
              <a:rPr lang="en-US" altLang="zh-CN" sz="2400" i="1" dirty="0"/>
              <a:t>S</a:t>
            </a:r>
            <a:r>
              <a:rPr lang="zh-CN" altLang="en-US" sz="2400" dirty="0"/>
              <a:t>），输入符号集为</a:t>
            </a:r>
            <a:r>
              <a:rPr lang="el-GR" altLang="zh-CN" sz="2400" dirty="0">
                <a:cs typeface="Arial" panose="020B0604020202020204" pitchFamily="34" charset="0"/>
              </a:rPr>
              <a:t>Σ</a:t>
            </a:r>
            <a:r>
              <a:rPr lang="zh-CN" altLang="en-US" sz="2400" dirty="0"/>
              <a:t>，转换函</a:t>
            </a:r>
            <a:endParaRPr lang="en-US" altLang="zh-CN" sz="2400" dirty="0"/>
          </a:p>
          <a:p>
            <a:pPr marL="0" indent="0" eaLnBrk="1" hangingPunct="1">
              <a:lnSpc>
                <a:spcPct val="80000"/>
              </a:lnSpc>
              <a:buNone/>
            </a:pPr>
            <a:r>
              <a:rPr lang="en-US" altLang="zh-CN" sz="2400" dirty="0"/>
              <a:t>             </a:t>
            </a:r>
            <a:r>
              <a:rPr lang="zh-CN" altLang="en-US" sz="2400" dirty="0"/>
              <a:t>数为</a:t>
            </a:r>
            <a:r>
              <a:rPr lang="en-US" altLang="zh-CN" sz="2400" i="1" dirty="0"/>
              <a:t>f</a:t>
            </a:r>
            <a:r>
              <a:rPr lang="zh-CN" altLang="en-US" sz="2400" dirty="0"/>
              <a:t>：</a:t>
            </a:r>
            <a:r>
              <a:rPr lang="en-US" altLang="zh-CN" sz="2400" i="1" dirty="0"/>
              <a:t>S</a:t>
            </a:r>
            <a:r>
              <a:rPr lang="en-US" altLang="zh-CN" sz="2400" dirty="0"/>
              <a:t>× </a:t>
            </a:r>
            <a:r>
              <a:rPr lang="el-GR" altLang="zh-CN" sz="2400" dirty="0">
                <a:cs typeface="Arial" panose="020B0604020202020204" pitchFamily="34" charset="0"/>
              </a:rPr>
              <a:t>Σ</a:t>
            </a:r>
            <a:r>
              <a:rPr lang="en-US" altLang="zh-CN" sz="2400" dirty="0"/>
              <a:t> →</a:t>
            </a:r>
            <a:r>
              <a:rPr lang="en-US" altLang="zh-CN" sz="2400" i="1" dirty="0"/>
              <a:t>S</a:t>
            </a:r>
            <a:r>
              <a:rPr lang="zh-CN" altLang="en-US" sz="2400" dirty="0"/>
              <a:t>，开始状态为</a:t>
            </a:r>
            <a:r>
              <a:rPr lang="en-US" altLang="zh-CN" sz="2400" i="1" dirty="0"/>
              <a:t>s</a:t>
            </a:r>
            <a:r>
              <a:rPr lang="en-US" altLang="zh-CN" sz="2400" baseline="-25000" dirty="0"/>
              <a:t>0</a:t>
            </a:r>
            <a:r>
              <a:rPr lang="zh-CN" altLang="en-US" sz="2400" dirty="0"/>
              <a:t>，接受状态集为</a:t>
            </a:r>
            <a:r>
              <a:rPr lang="en-US" altLang="zh-CN" sz="2400" i="1" dirty="0"/>
              <a:t>F</a:t>
            </a:r>
            <a:r>
              <a:rPr lang="zh-CN" altLang="en-US" sz="2400" dirty="0"/>
              <a:t>。</a:t>
            </a:r>
          </a:p>
          <a:p>
            <a:pPr eaLnBrk="1" hangingPunct="1">
              <a:lnSpc>
                <a:spcPct val="80000"/>
              </a:lnSpc>
            </a:pPr>
            <a:r>
              <a:rPr lang="zh-CN" altLang="en-US" sz="2400" i="1" dirty="0"/>
              <a:t>输出</a:t>
            </a:r>
            <a:r>
              <a:rPr lang="zh-CN" altLang="en-US" sz="2400" dirty="0"/>
              <a:t>：一个</a:t>
            </a:r>
            <a:r>
              <a:rPr lang="en-US" altLang="zh-CN" sz="2400" dirty="0"/>
              <a:t>DFA </a:t>
            </a:r>
            <a:r>
              <a:rPr lang="en-US" altLang="zh-CN" sz="2400" i="1" dirty="0"/>
              <a:t>M'</a:t>
            </a:r>
            <a:r>
              <a:rPr lang="zh-CN" altLang="en-US" sz="2400" dirty="0"/>
              <a:t>，它和</a:t>
            </a:r>
            <a:r>
              <a:rPr lang="en-US" altLang="zh-CN" sz="2400" i="1" dirty="0"/>
              <a:t>M</a:t>
            </a:r>
            <a:r>
              <a:rPr lang="zh-CN" altLang="en-US" sz="2400" dirty="0"/>
              <a:t>接受同样的语言，且状态数最少。</a:t>
            </a:r>
          </a:p>
          <a:p>
            <a:pPr eaLnBrk="1" hangingPunct="1">
              <a:lnSpc>
                <a:spcPct val="80000"/>
              </a:lnSpc>
            </a:pPr>
            <a:r>
              <a:rPr lang="zh-CN" altLang="en-US" sz="2400" i="1" dirty="0"/>
              <a:t>方法</a:t>
            </a:r>
            <a:r>
              <a:rPr lang="zh-CN" altLang="en-US" sz="2400" dirty="0"/>
              <a:t>：</a:t>
            </a:r>
          </a:p>
          <a:p>
            <a:pPr lvl="1" eaLnBrk="1" hangingPunct="1">
              <a:lnSpc>
                <a:spcPct val="80000"/>
              </a:lnSpc>
            </a:pPr>
            <a:r>
              <a:rPr lang="en-US" altLang="zh-CN" sz="2000" dirty="0"/>
              <a:t>1. </a:t>
            </a:r>
            <a:r>
              <a:rPr lang="zh-CN" altLang="en-US" sz="2000" dirty="0"/>
              <a:t>构造具有两个组的状态集合的初始划分</a:t>
            </a:r>
            <a:r>
              <a:rPr lang="en-US" altLang="zh-CN" sz="2000" dirty="0"/>
              <a:t>П</a:t>
            </a:r>
            <a:r>
              <a:rPr lang="zh-CN" altLang="en-US" sz="2000" dirty="0"/>
              <a:t>：接受状态组</a:t>
            </a:r>
            <a:r>
              <a:rPr lang="en-US" altLang="zh-CN" sz="2000" i="1" dirty="0"/>
              <a:t>F</a:t>
            </a:r>
            <a:r>
              <a:rPr lang="zh-CN" altLang="en-US" sz="2000" dirty="0"/>
              <a:t>，非接受状</a:t>
            </a:r>
            <a:endParaRPr lang="en-US" altLang="zh-CN" sz="2000" dirty="0"/>
          </a:p>
          <a:p>
            <a:pPr marL="457200" lvl="1" indent="0" eaLnBrk="1" hangingPunct="1">
              <a:lnSpc>
                <a:spcPct val="80000"/>
              </a:lnSpc>
              <a:buNone/>
            </a:pPr>
            <a:r>
              <a:rPr lang="en-US" altLang="zh-CN" sz="2000" dirty="0"/>
              <a:t>       </a:t>
            </a:r>
            <a:r>
              <a:rPr lang="zh-CN" altLang="en-US" sz="2000" dirty="0"/>
              <a:t>态组</a:t>
            </a:r>
            <a:r>
              <a:rPr lang="en-US" altLang="zh-CN" sz="2000" i="1" dirty="0"/>
              <a:t>S</a:t>
            </a:r>
            <a:r>
              <a:rPr lang="en-US" altLang="zh-CN" sz="2000" dirty="0"/>
              <a:t>-</a:t>
            </a:r>
            <a:r>
              <a:rPr lang="en-US" altLang="zh-CN" sz="2000" i="1" dirty="0"/>
              <a:t>F</a:t>
            </a:r>
            <a:r>
              <a:rPr lang="zh-CN" altLang="en-US" sz="2000" dirty="0"/>
              <a:t>。</a:t>
            </a:r>
          </a:p>
          <a:p>
            <a:pPr lvl="1" eaLnBrk="1" hangingPunct="1">
              <a:lnSpc>
                <a:spcPct val="80000"/>
              </a:lnSpc>
            </a:pPr>
            <a:r>
              <a:rPr lang="en-US" altLang="zh-CN" sz="2000" dirty="0"/>
              <a:t>2. </a:t>
            </a:r>
            <a:r>
              <a:rPr lang="zh-CN" altLang="en-US" sz="2000" dirty="0"/>
              <a:t>对</a:t>
            </a:r>
            <a:r>
              <a:rPr lang="en-US" altLang="zh-CN" sz="2000" dirty="0"/>
              <a:t>П</a:t>
            </a:r>
            <a:r>
              <a:rPr lang="zh-CN" altLang="en-US" sz="2000" dirty="0"/>
              <a:t>采用图</a:t>
            </a:r>
            <a:r>
              <a:rPr lang="en-US" altLang="zh-CN" sz="2000" dirty="0"/>
              <a:t>3-45</a:t>
            </a:r>
            <a:r>
              <a:rPr lang="zh-CN" altLang="en-US" sz="2000" dirty="0"/>
              <a:t>所述的过程来构造新的划分</a:t>
            </a:r>
            <a:r>
              <a:rPr lang="en-US" altLang="zh-CN" sz="2000" dirty="0" err="1"/>
              <a:t>П</a:t>
            </a:r>
            <a:r>
              <a:rPr lang="en-US" altLang="zh-CN" sz="2000" baseline="-25000" dirty="0" err="1"/>
              <a:t>new</a:t>
            </a:r>
            <a:r>
              <a:rPr lang="zh-CN" altLang="en-US" sz="2000" dirty="0"/>
              <a:t>。</a:t>
            </a:r>
          </a:p>
          <a:p>
            <a:pPr lvl="1" eaLnBrk="1" hangingPunct="1">
              <a:lnSpc>
                <a:spcPct val="80000"/>
              </a:lnSpc>
            </a:pPr>
            <a:r>
              <a:rPr lang="en-US" altLang="zh-CN" sz="2000" dirty="0"/>
              <a:t>3. </a:t>
            </a:r>
            <a:r>
              <a:rPr lang="zh-CN" altLang="en-US" sz="2000" dirty="0"/>
              <a:t>如果</a:t>
            </a:r>
            <a:r>
              <a:rPr lang="en-US" altLang="zh-CN" sz="2000" dirty="0" err="1"/>
              <a:t>П</a:t>
            </a:r>
            <a:r>
              <a:rPr lang="en-US" altLang="zh-CN" sz="2000" baseline="-25000" dirty="0" err="1"/>
              <a:t>new</a:t>
            </a:r>
            <a:r>
              <a:rPr lang="zh-CN" altLang="en-US" sz="2000" dirty="0"/>
              <a:t>＝</a:t>
            </a:r>
            <a:r>
              <a:rPr lang="en-US" altLang="zh-CN" sz="2000" dirty="0"/>
              <a:t>П</a:t>
            </a:r>
            <a:r>
              <a:rPr lang="zh-CN" altLang="en-US" sz="2000" dirty="0"/>
              <a:t>，令</a:t>
            </a:r>
            <a:r>
              <a:rPr lang="en-US" altLang="zh-CN" sz="2000" dirty="0" err="1"/>
              <a:t>П</a:t>
            </a:r>
            <a:r>
              <a:rPr lang="en-US" altLang="zh-CN" sz="2000" baseline="-25000" dirty="0" err="1"/>
              <a:t>final</a:t>
            </a:r>
            <a:r>
              <a:rPr lang="zh-CN" altLang="en-US" sz="2000" dirty="0"/>
              <a:t>＝</a:t>
            </a:r>
            <a:r>
              <a:rPr lang="en-US" altLang="zh-CN" sz="2000" dirty="0"/>
              <a:t>П</a:t>
            </a:r>
            <a:r>
              <a:rPr lang="zh-CN" altLang="en-US" sz="2000" dirty="0"/>
              <a:t>，再执行步骤</a:t>
            </a:r>
            <a:r>
              <a:rPr lang="en-US" altLang="zh-CN" sz="2000" dirty="0"/>
              <a:t>4</a:t>
            </a:r>
            <a:r>
              <a:rPr lang="zh-CN" altLang="en-US" sz="2000" dirty="0"/>
              <a:t>；否则，令</a:t>
            </a:r>
            <a:r>
              <a:rPr lang="en-US" altLang="zh-CN" sz="2000" dirty="0"/>
              <a:t>П : = </a:t>
            </a:r>
            <a:r>
              <a:rPr lang="en-US" altLang="zh-CN" sz="2000" dirty="0" err="1"/>
              <a:t>П</a:t>
            </a:r>
            <a:r>
              <a:rPr lang="en-US" altLang="zh-CN" sz="2000" baseline="-25000" dirty="0" err="1"/>
              <a:t>new</a:t>
            </a:r>
            <a:r>
              <a:rPr lang="zh-CN" altLang="en-US" sz="2000" dirty="0"/>
              <a:t>，</a:t>
            </a:r>
            <a:endParaRPr lang="en-US" altLang="zh-CN" sz="2000" dirty="0"/>
          </a:p>
          <a:p>
            <a:pPr marL="457200" lvl="1" indent="0" eaLnBrk="1" hangingPunct="1">
              <a:lnSpc>
                <a:spcPct val="80000"/>
              </a:lnSpc>
              <a:buNone/>
            </a:pPr>
            <a:r>
              <a:rPr lang="zh-CN" altLang="en-US" sz="2000" dirty="0"/>
              <a:t>       重复步骤</a:t>
            </a:r>
            <a:r>
              <a:rPr lang="en-US" altLang="zh-CN" sz="2000" dirty="0"/>
              <a:t>2</a:t>
            </a:r>
            <a:r>
              <a:rPr lang="zh-CN" altLang="en-US" sz="2000" dirty="0"/>
              <a:t>。</a:t>
            </a:r>
          </a:p>
          <a:p>
            <a:pPr lvl="1" eaLnBrk="1" hangingPunct="1">
              <a:lnSpc>
                <a:spcPct val="80000"/>
              </a:lnSpc>
            </a:pPr>
            <a:r>
              <a:rPr lang="en-US" altLang="zh-CN" sz="2000" dirty="0"/>
              <a:t>4. </a:t>
            </a:r>
            <a:r>
              <a:rPr lang="zh-CN" altLang="en-US" sz="2000" dirty="0"/>
              <a:t>在划分</a:t>
            </a:r>
            <a:r>
              <a:rPr lang="en-US" altLang="zh-CN" sz="2000" dirty="0" err="1"/>
              <a:t>П</a:t>
            </a:r>
            <a:r>
              <a:rPr lang="en-US" altLang="zh-CN" sz="2000" baseline="-25000" dirty="0" err="1"/>
              <a:t>final</a:t>
            </a:r>
            <a:r>
              <a:rPr lang="zh-CN" altLang="en-US" sz="2000" dirty="0"/>
              <a:t>的每个状态组中选一个状态作为该组的代表。这些代表</a:t>
            </a:r>
            <a:endParaRPr lang="en-US" altLang="zh-CN" sz="2000" dirty="0"/>
          </a:p>
          <a:p>
            <a:pPr marL="457200" lvl="1" indent="0" eaLnBrk="1" hangingPunct="1">
              <a:lnSpc>
                <a:spcPct val="80000"/>
              </a:lnSpc>
              <a:buNone/>
            </a:pPr>
            <a:r>
              <a:rPr lang="zh-CN" altLang="en-US" sz="2000" dirty="0"/>
              <a:t>       构成了简化后的</a:t>
            </a:r>
            <a:r>
              <a:rPr lang="en-US" altLang="zh-CN" sz="2000" dirty="0"/>
              <a:t>DFA </a:t>
            </a:r>
            <a:r>
              <a:rPr lang="en-US" altLang="zh-CN" sz="2000" i="1" dirty="0"/>
              <a:t>M'</a:t>
            </a:r>
            <a:r>
              <a:rPr lang="zh-CN" altLang="en-US" sz="2000" dirty="0"/>
              <a:t>的状态。令</a:t>
            </a:r>
            <a:r>
              <a:rPr lang="en-US" altLang="zh-CN" sz="2000" i="1" dirty="0"/>
              <a:t>s</a:t>
            </a:r>
            <a:r>
              <a:rPr lang="zh-CN" altLang="en-US" sz="2000" dirty="0"/>
              <a:t>是一个代表状态，</a:t>
            </a:r>
            <a:endParaRPr lang="en-US" altLang="zh-CN" sz="2000" dirty="0"/>
          </a:p>
          <a:p>
            <a:pPr marL="457200" lvl="1" indent="0" eaLnBrk="1" hangingPunct="1">
              <a:lnSpc>
                <a:spcPct val="80000"/>
              </a:lnSpc>
              <a:buNone/>
            </a:pPr>
            <a:r>
              <a:rPr lang="en-US" altLang="zh-CN" sz="2000" dirty="0"/>
              <a:t>       </a:t>
            </a:r>
            <a:r>
              <a:rPr lang="zh-CN" altLang="en-US" sz="2000" dirty="0"/>
              <a:t>而且假设：在</a:t>
            </a:r>
            <a:r>
              <a:rPr lang="en-US" altLang="zh-CN" sz="2000" dirty="0"/>
              <a:t>DFA </a:t>
            </a:r>
            <a:r>
              <a:rPr lang="en-US" altLang="zh-CN" sz="2000" i="1" dirty="0"/>
              <a:t>M</a:t>
            </a:r>
            <a:r>
              <a:rPr lang="zh-CN" altLang="en-US" sz="2000" dirty="0"/>
              <a:t>中，在输入</a:t>
            </a:r>
            <a:r>
              <a:rPr lang="en-US" altLang="zh-CN" sz="2000" i="1" dirty="0"/>
              <a:t>a</a:t>
            </a:r>
            <a:r>
              <a:rPr lang="zh-CN" altLang="en-US" sz="2000" dirty="0"/>
              <a:t>上有从</a:t>
            </a:r>
            <a:r>
              <a:rPr lang="en-US" altLang="zh-CN" sz="2000" i="1" dirty="0"/>
              <a:t>s</a:t>
            </a:r>
            <a:r>
              <a:rPr lang="zh-CN" altLang="en-US" sz="2000" dirty="0"/>
              <a:t>到</a:t>
            </a:r>
            <a:r>
              <a:rPr lang="en-US" altLang="zh-CN" sz="2000" i="1" dirty="0"/>
              <a:t>t</a:t>
            </a:r>
            <a:r>
              <a:rPr lang="zh-CN" altLang="en-US" sz="2000" dirty="0"/>
              <a:t>的转换。令</a:t>
            </a:r>
            <a:r>
              <a:rPr lang="en-US" altLang="zh-CN" sz="2000" i="1" dirty="0"/>
              <a:t>t</a:t>
            </a:r>
            <a:r>
              <a:rPr lang="zh-CN" altLang="en-US" sz="2000" dirty="0"/>
              <a:t>所在组的</a:t>
            </a:r>
            <a:endParaRPr lang="en-US" altLang="zh-CN" sz="2000" dirty="0"/>
          </a:p>
          <a:p>
            <a:pPr marL="457200" lvl="1" indent="0" eaLnBrk="1" hangingPunct="1">
              <a:lnSpc>
                <a:spcPct val="80000"/>
              </a:lnSpc>
              <a:buNone/>
            </a:pPr>
            <a:r>
              <a:rPr lang="en-US" altLang="zh-CN" sz="2000" dirty="0"/>
              <a:t>      </a:t>
            </a:r>
            <a:r>
              <a:rPr lang="zh-CN" altLang="en-US" sz="2000" dirty="0"/>
              <a:t>代表是</a:t>
            </a:r>
            <a:r>
              <a:rPr lang="en-US" altLang="zh-CN" sz="2000" i="1" dirty="0"/>
              <a:t>r</a:t>
            </a:r>
            <a:r>
              <a:rPr lang="en-US" altLang="zh-CN" sz="2000" dirty="0"/>
              <a:t>(</a:t>
            </a:r>
            <a:r>
              <a:rPr lang="en-US" altLang="zh-CN" sz="2000" i="1" dirty="0"/>
              <a:t>r</a:t>
            </a:r>
            <a:r>
              <a:rPr lang="zh-CN" altLang="en-US" sz="2000" dirty="0"/>
              <a:t>可能就是</a:t>
            </a:r>
            <a:r>
              <a:rPr lang="en-US" altLang="zh-CN" sz="2000" i="1" dirty="0"/>
              <a:t>t</a:t>
            </a:r>
            <a:r>
              <a:rPr lang="en-US" altLang="zh-CN" sz="2000" dirty="0"/>
              <a:t>)</a:t>
            </a:r>
            <a:r>
              <a:rPr lang="zh-CN" altLang="en-US" sz="2000" dirty="0"/>
              <a:t>，那么在</a:t>
            </a:r>
            <a:r>
              <a:rPr lang="en-US" altLang="zh-CN" sz="2000" i="1" dirty="0"/>
              <a:t>M'</a:t>
            </a:r>
            <a:r>
              <a:rPr lang="zh-CN" altLang="en-US" sz="2000" dirty="0"/>
              <a:t>中有一个从</a:t>
            </a:r>
            <a:r>
              <a:rPr lang="en-US" altLang="zh-CN" sz="2000" i="1" dirty="0"/>
              <a:t>s</a:t>
            </a:r>
            <a:r>
              <a:rPr lang="zh-CN" altLang="en-US" sz="2000" dirty="0"/>
              <a:t>到</a:t>
            </a:r>
            <a:r>
              <a:rPr lang="en-US" altLang="zh-CN" sz="2000" i="1" dirty="0"/>
              <a:t>r</a:t>
            </a:r>
            <a:r>
              <a:rPr lang="zh-CN" altLang="en-US" sz="2000" dirty="0"/>
              <a:t>的</a:t>
            </a:r>
            <a:r>
              <a:rPr lang="en-US" altLang="zh-CN" sz="2000" i="1" dirty="0"/>
              <a:t>a</a:t>
            </a:r>
            <a:r>
              <a:rPr lang="zh-CN" altLang="en-US" sz="2000" dirty="0"/>
              <a:t>上的转换。令包</a:t>
            </a:r>
            <a:endParaRPr lang="en-US" altLang="zh-CN" sz="2000" dirty="0"/>
          </a:p>
          <a:p>
            <a:pPr marL="457200" lvl="1" indent="0" eaLnBrk="1" hangingPunct="1">
              <a:lnSpc>
                <a:spcPct val="80000"/>
              </a:lnSpc>
              <a:buNone/>
            </a:pPr>
            <a:r>
              <a:rPr lang="en-US" altLang="zh-CN" sz="2000" dirty="0"/>
              <a:t>      </a:t>
            </a:r>
            <a:r>
              <a:rPr lang="zh-CN" altLang="en-US" sz="2000" dirty="0"/>
              <a:t>含</a:t>
            </a:r>
            <a:r>
              <a:rPr lang="en-US" altLang="zh-CN" sz="2000" i="1" dirty="0"/>
              <a:t>s</a:t>
            </a:r>
            <a:r>
              <a:rPr lang="en-US" altLang="zh-CN" sz="2000" baseline="-25000" dirty="0"/>
              <a:t>0</a:t>
            </a:r>
            <a:r>
              <a:rPr lang="zh-CN" altLang="en-US" sz="2000" dirty="0"/>
              <a:t>的状态组的代表是</a:t>
            </a:r>
            <a:r>
              <a:rPr lang="en-US" altLang="zh-CN" sz="2000" i="1" dirty="0"/>
              <a:t>M'</a:t>
            </a:r>
            <a:r>
              <a:rPr lang="zh-CN" altLang="en-US" sz="2000" dirty="0"/>
              <a:t>的开始状态，并令</a:t>
            </a:r>
            <a:r>
              <a:rPr lang="en-US" altLang="zh-CN" sz="2000" i="1" dirty="0"/>
              <a:t>M'</a:t>
            </a:r>
            <a:r>
              <a:rPr lang="zh-CN" altLang="en-US" sz="2000" dirty="0"/>
              <a:t>的接受状态是那些属</a:t>
            </a:r>
            <a:endParaRPr lang="en-US" altLang="zh-CN" sz="2000" dirty="0"/>
          </a:p>
          <a:p>
            <a:pPr marL="457200" lvl="1" indent="0" eaLnBrk="1" hangingPunct="1">
              <a:lnSpc>
                <a:spcPct val="80000"/>
              </a:lnSpc>
              <a:buNone/>
            </a:pPr>
            <a:r>
              <a:rPr lang="en-US" altLang="zh-CN" sz="2000" dirty="0"/>
              <a:t>      </a:t>
            </a:r>
            <a:r>
              <a:rPr lang="zh-CN" altLang="en-US" sz="2000" dirty="0"/>
              <a:t>于</a:t>
            </a:r>
            <a:r>
              <a:rPr lang="en-US" altLang="zh-CN" sz="2000" i="1" dirty="0"/>
              <a:t>F</a:t>
            </a:r>
            <a:r>
              <a:rPr lang="zh-CN" altLang="en-US" sz="2000" dirty="0"/>
              <a:t>集的状态所在组的代表。注意，</a:t>
            </a:r>
            <a:r>
              <a:rPr lang="en-US" altLang="zh-CN" sz="2000" dirty="0" err="1"/>
              <a:t>П</a:t>
            </a:r>
            <a:r>
              <a:rPr lang="en-US" altLang="zh-CN" sz="2000" baseline="-25000" dirty="0" err="1"/>
              <a:t>final</a:t>
            </a:r>
            <a:r>
              <a:rPr lang="zh-CN" altLang="en-US" sz="2000" dirty="0"/>
              <a:t>的每个组或者仅含</a:t>
            </a:r>
            <a:r>
              <a:rPr lang="en-US" altLang="zh-CN" sz="2000" i="1" dirty="0"/>
              <a:t>F</a:t>
            </a:r>
            <a:r>
              <a:rPr lang="zh-CN" altLang="en-US" sz="2000" dirty="0"/>
              <a:t>中的状</a:t>
            </a:r>
            <a:endParaRPr lang="en-US" altLang="zh-CN" sz="2000" dirty="0"/>
          </a:p>
          <a:p>
            <a:pPr marL="457200" lvl="1" indent="0" eaLnBrk="1" hangingPunct="1">
              <a:lnSpc>
                <a:spcPct val="80000"/>
              </a:lnSpc>
              <a:buNone/>
            </a:pPr>
            <a:r>
              <a:rPr lang="en-US" altLang="zh-CN" sz="2000" dirty="0"/>
              <a:t>       </a:t>
            </a:r>
            <a:r>
              <a:rPr lang="zh-CN" altLang="en-US" sz="2000" dirty="0"/>
              <a:t>态，或者不含</a:t>
            </a:r>
            <a:r>
              <a:rPr lang="en-US" altLang="zh-CN" sz="2000" i="1" dirty="0"/>
              <a:t>F</a:t>
            </a:r>
            <a:r>
              <a:rPr lang="zh-CN" altLang="en-US" sz="2000" dirty="0"/>
              <a:t>中的状态。</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B6DA86EB-F42E-4F7C-BD68-43932120E379}"/>
              </a:ext>
            </a:extLst>
          </p:cNvPr>
          <p:cNvSpPr>
            <a:spLocks noGrp="1" noRot="1"/>
          </p:cNvSpPr>
          <p:nvPr>
            <p:ph idx="1"/>
          </p:nvPr>
        </p:nvSpPr>
        <p:spPr>
          <a:xfrm>
            <a:off x="301625" y="692150"/>
            <a:ext cx="8540750" cy="1944688"/>
          </a:xfrm>
        </p:spPr>
        <p:txBody>
          <a:bodyPr>
            <a:normAutofit/>
          </a:bodyPr>
          <a:lstStyle/>
          <a:p>
            <a:pPr lvl="1" eaLnBrk="1" hangingPunct="1"/>
            <a:r>
              <a:rPr lang="en-US" altLang="zh-CN" sz="2000" dirty="0"/>
              <a:t>5. </a:t>
            </a:r>
            <a:r>
              <a:rPr lang="zh-CN" altLang="en-US" sz="2000" dirty="0"/>
              <a:t>如果</a:t>
            </a:r>
            <a:r>
              <a:rPr lang="en-US" altLang="zh-CN" sz="2000" i="1" dirty="0"/>
              <a:t>M'</a:t>
            </a:r>
            <a:r>
              <a:rPr lang="zh-CN" altLang="en-US" sz="2000" dirty="0"/>
              <a:t>含有死状态（即一个对所有输入符号都有到自身的转换的非接受状态</a:t>
            </a:r>
            <a:r>
              <a:rPr lang="en-US" altLang="zh-CN" sz="2000" i="1" dirty="0"/>
              <a:t>d</a:t>
            </a:r>
            <a:r>
              <a:rPr lang="zh-CN" altLang="en-US" sz="2000" dirty="0"/>
              <a:t>），则从</a:t>
            </a:r>
            <a:r>
              <a:rPr lang="en-US" altLang="zh-CN" sz="2000" i="1" dirty="0"/>
              <a:t>M'</a:t>
            </a:r>
            <a:r>
              <a:rPr lang="zh-CN" altLang="en-US" sz="2000" dirty="0"/>
              <a:t>中去掉它；删除从开始状态不可到达的状态</a:t>
            </a:r>
            <a:r>
              <a:rPr lang="en-US" altLang="zh-CN" sz="2000" dirty="0"/>
              <a:t>; </a:t>
            </a:r>
            <a:r>
              <a:rPr lang="zh-CN" altLang="en-US" sz="2000" dirty="0"/>
              <a:t>取消从任何其他状态到死状态的转换定义。</a:t>
            </a:r>
          </a:p>
        </p:txBody>
      </p:sp>
      <p:pic>
        <p:nvPicPr>
          <p:cNvPr id="79875" name="Picture 4">
            <a:extLst>
              <a:ext uri="{FF2B5EF4-FFF2-40B4-BE49-F238E27FC236}">
                <a16:creationId xmlns:a16="http://schemas.microsoft.com/office/drawing/2014/main" id="{B42313DD-90D3-49F8-B397-FBE554F13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781300"/>
            <a:ext cx="6337300" cy="311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AEFB7116-1F4F-4080-A0F9-133C1057F037}"/>
              </a:ext>
            </a:extLst>
          </p:cNvPr>
          <p:cNvSpPr>
            <a:spLocks noGrp="1" noRot="1"/>
          </p:cNvSpPr>
          <p:nvPr>
            <p:ph idx="1"/>
          </p:nvPr>
        </p:nvSpPr>
        <p:spPr>
          <a:xfrm>
            <a:off x="301625" y="692150"/>
            <a:ext cx="8540750" cy="5407025"/>
          </a:xfrm>
        </p:spPr>
        <p:txBody>
          <a:bodyPr>
            <a:normAutofit fontScale="92500" lnSpcReduction="10000"/>
          </a:bodyPr>
          <a:lstStyle/>
          <a:p>
            <a:pPr marL="0" indent="0" eaLnBrk="1" hangingPunct="1">
              <a:lnSpc>
                <a:spcPct val="80000"/>
              </a:lnSpc>
              <a:buNone/>
            </a:pPr>
            <a:r>
              <a:rPr lang="zh-CN" altLang="en-US" sz="2800" dirty="0"/>
              <a:t>让我们重新考虑图</a:t>
            </a:r>
            <a:r>
              <a:rPr lang="en-US" altLang="zh-CN" sz="2800" dirty="0"/>
              <a:t>3-29</a:t>
            </a:r>
            <a:r>
              <a:rPr lang="zh-CN" altLang="en-US" sz="2800" dirty="0"/>
              <a:t>中给出的</a:t>
            </a:r>
            <a:r>
              <a:rPr lang="en-US" altLang="zh-CN" sz="2800" dirty="0"/>
              <a:t>DFA</a:t>
            </a:r>
            <a:r>
              <a:rPr lang="zh-CN" altLang="en-US" sz="2800" dirty="0"/>
              <a:t>。</a:t>
            </a:r>
            <a:endParaRPr lang="en-US" altLang="zh-CN" sz="2800" dirty="0"/>
          </a:p>
          <a:p>
            <a:pPr eaLnBrk="1" hangingPunct="1">
              <a:lnSpc>
                <a:spcPct val="80000"/>
              </a:lnSpc>
            </a:pPr>
            <a:r>
              <a:rPr lang="zh-CN" altLang="en-US" sz="2800" dirty="0"/>
              <a:t>（</a:t>
            </a:r>
            <a:r>
              <a:rPr lang="en-US" altLang="zh-CN" sz="2400" dirty="0"/>
              <a:t>1</a:t>
            </a:r>
            <a:r>
              <a:rPr lang="zh-CN" altLang="en-US" sz="2400" dirty="0"/>
              <a:t>）初始划分</a:t>
            </a:r>
            <a:r>
              <a:rPr lang="en-US" altLang="zh-CN" sz="2400" dirty="0"/>
              <a:t>П</a:t>
            </a:r>
            <a:r>
              <a:rPr lang="zh-CN" altLang="en-US" sz="2400" dirty="0"/>
              <a:t>包括两个组：接受状态组</a:t>
            </a:r>
            <a:r>
              <a:rPr lang="en-US" altLang="zh-CN" sz="2400" dirty="0"/>
              <a:t>(</a:t>
            </a:r>
            <a:r>
              <a:rPr lang="en-US" altLang="zh-CN" sz="2400" i="1" dirty="0"/>
              <a:t>E</a:t>
            </a:r>
            <a:r>
              <a:rPr lang="en-US" altLang="zh-CN" sz="2400" dirty="0"/>
              <a:t>)</a:t>
            </a:r>
            <a:r>
              <a:rPr lang="zh-CN" altLang="en-US" sz="2400" dirty="0"/>
              <a:t>和</a:t>
            </a:r>
            <a:endParaRPr lang="en-US" altLang="zh-CN" sz="2400" dirty="0"/>
          </a:p>
          <a:p>
            <a:pPr marL="0" indent="0" eaLnBrk="1" hangingPunct="1">
              <a:lnSpc>
                <a:spcPct val="80000"/>
              </a:lnSpc>
              <a:buNone/>
            </a:pPr>
            <a:r>
              <a:rPr lang="en-US" altLang="zh-CN" sz="2400" dirty="0"/>
              <a:t>                   </a:t>
            </a:r>
            <a:r>
              <a:rPr lang="zh-CN" altLang="en-US" sz="2400" dirty="0"/>
              <a:t>非接受状态组</a:t>
            </a:r>
            <a:r>
              <a:rPr lang="en-US" altLang="zh-CN" sz="2400" dirty="0"/>
              <a:t>(</a:t>
            </a:r>
            <a:r>
              <a:rPr lang="en-US" altLang="zh-CN" sz="2400" i="1" dirty="0"/>
              <a:t>ABCD</a:t>
            </a:r>
            <a:r>
              <a:rPr lang="en-US" altLang="zh-CN" sz="2400" dirty="0"/>
              <a:t>)</a:t>
            </a:r>
            <a:r>
              <a:rPr lang="zh-CN" altLang="en-US" sz="2400" dirty="0"/>
              <a:t>。</a:t>
            </a:r>
            <a:endParaRPr lang="en-US" altLang="zh-CN" sz="2400" dirty="0"/>
          </a:p>
          <a:p>
            <a:pPr eaLnBrk="1" hangingPunct="1">
              <a:lnSpc>
                <a:spcPct val="80000"/>
              </a:lnSpc>
            </a:pPr>
            <a:r>
              <a:rPr lang="zh-CN" altLang="en-US" sz="2400" dirty="0"/>
              <a:t>（</a:t>
            </a:r>
            <a:r>
              <a:rPr lang="en-US" altLang="zh-CN" sz="2400" dirty="0"/>
              <a:t>2</a:t>
            </a:r>
            <a:r>
              <a:rPr lang="zh-CN" altLang="en-US" sz="2400" dirty="0"/>
              <a:t>）构造</a:t>
            </a:r>
            <a:r>
              <a:rPr lang="en-US" altLang="zh-CN" sz="2400" dirty="0" err="1"/>
              <a:t>П</a:t>
            </a:r>
            <a:r>
              <a:rPr lang="en-US" altLang="zh-CN" sz="2400" baseline="-25000" dirty="0" err="1"/>
              <a:t>new</a:t>
            </a:r>
            <a:r>
              <a:rPr lang="zh-CN" altLang="en-US" sz="2400" dirty="0"/>
              <a:t>时，首先考虑</a:t>
            </a:r>
            <a:r>
              <a:rPr lang="en-US" altLang="zh-CN" sz="2400" dirty="0"/>
              <a:t>(</a:t>
            </a:r>
            <a:r>
              <a:rPr lang="en-US" altLang="zh-CN" sz="2400" i="1" dirty="0"/>
              <a:t>E</a:t>
            </a:r>
            <a:r>
              <a:rPr lang="en-US" altLang="zh-CN" sz="2400" dirty="0"/>
              <a:t>)</a:t>
            </a:r>
            <a:r>
              <a:rPr lang="zh-CN" altLang="en-US" sz="2400" dirty="0"/>
              <a:t>。因为这个组只包含一个状态，</a:t>
            </a:r>
            <a:endParaRPr lang="en-US" altLang="zh-CN" sz="2400" dirty="0"/>
          </a:p>
          <a:p>
            <a:pPr marL="0" indent="0" eaLnBrk="1" hangingPunct="1">
              <a:lnSpc>
                <a:spcPct val="80000"/>
              </a:lnSpc>
              <a:buNone/>
            </a:pPr>
            <a:r>
              <a:rPr lang="zh-CN" altLang="en-US" sz="2400" dirty="0"/>
              <a:t>                  它不能再划分，所以把</a:t>
            </a:r>
            <a:r>
              <a:rPr lang="en-US" altLang="zh-CN" sz="2400" dirty="0"/>
              <a:t>(</a:t>
            </a:r>
            <a:r>
              <a:rPr lang="en-US" altLang="zh-CN" sz="2400" i="1" dirty="0"/>
              <a:t>E</a:t>
            </a:r>
            <a:r>
              <a:rPr lang="en-US" altLang="zh-CN" sz="2400" dirty="0"/>
              <a:t>)</a:t>
            </a:r>
            <a:r>
              <a:rPr lang="zh-CN" altLang="en-US" sz="2400" dirty="0"/>
              <a:t>仍放回</a:t>
            </a:r>
            <a:r>
              <a:rPr lang="en-US" altLang="zh-CN" sz="2400" dirty="0" err="1"/>
              <a:t>П</a:t>
            </a:r>
            <a:r>
              <a:rPr lang="en-US" altLang="zh-CN" sz="2400" baseline="-25000" dirty="0" err="1"/>
              <a:t>new</a:t>
            </a:r>
            <a:r>
              <a:rPr lang="zh-CN" altLang="en-US" sz="2400" dirty="0"/>
              <a:t>中。</a:t>
            </a:r>
            <a:endParaRPr lang="en-US" altLang="zh-CN" sz="2400" dirty="0"/>
          </a:p>
          <a:p>
            <a:pPr marL="0" indent="0" eaLnBrk="1" hangingPunct="1">
              <a:lnSpc>
                <a:spcPct val="80000"/>
              </a:lnSpc>
              <a:buNone/>
            </a:pPr>
            <a:r>
              <a:rPr lang="zh-CN" altLang="en-US" sz="2400" dirty="0"/>
              <a:t>                  然后，算法考虑</a:t>
            </a:r>
            <a:r>
              <a:rPr lang="en-US" altLang="zh-CN" sz="2400" dirty="0"/>
              <a:t>(</a:t>
            </a:r>
            <a:r>
              <a:rPr lang="en-US" altLang="zh-CN" sz="2400" i="1" dirty="0"/>
              <a:t>ABCD</a:t>
            </a:r>
            <a:r>
              <a:rPr lang="en-US" altLang="zh-CN" sz="2400" dirty="0"/>
              <a:t>)</a:t>
            </a:r>
            <a:r>
              <a:rPr lang="zh-CN" altLang="en-US" sz="2400" dirty="0"/>
              <a:t>。对于输入</a:t>
            </a:r>
            <a:r>
              <a:rPr lang="en-US" altLang="zh-CN" sz="2400" i="1" dirty="0"/>
              <a:t>a</a:t>
            </a:r>
            <a:r>
              <a:rPr lang="zh-CN" altLang="en-US" sz="2400" dirty="0"/>
              <a:t>，这些状态都</a:t>
            </a:r>
            <a:endParaRPr lang="en-US" altLang="zh-CN" sz="2400" dirty="0"/>
          </a:p>
          <a:p>
            <a:pPr marL="0" indent="0" eaLnBrk="1" hangingPunct="1">
              <a:lnSpc>
                <a:spcPct val="80000"/>
              </a:lnSpc>
              <a:buNone/>
            </a:pPr>
            <a:r>
              <a:rPr lang="en-US" altLang="zh-CN" sz="2400" dirty="0"/>
              <a:t>                  </a:t>
            </a:r>
            <a:r>
              <a:rPr lang="zh-CN" altLang="en-US" sz="2400" dirty="0"/>
              <a:t>转换到</a:t>
            </a:r>
            <a:r>
              <a:rPr lang="en-US" altLang="zh-CN" sz="2400" i="1" dirty="0"/>
              <a:t>B</a:t>
            </a:r>
            <a:r>
              <a:rPr lang="zh-CN" altLang="en-US" sz="2400" dirty="0"/>
              <a:t>，因此分组</a:t>
            </a:r>
            <a:r>
              <a:rPr lang="en-US" altLang="zh-CN" sz="2400" dirty="0"/>
              <a:t>(</a:t>
            </a:r>
            <a:r>
              <a:rPr lang="en-US" altLang="zh-CN" sz="2400" i="1" dirty="0"/>
              <a:t>ABCD</a:t>
            </a:r>
            <a:r>
              <a:rPr lang="en-US" altLang="zh-CN" sz="2400" dirty="0"/>
              <a:t>) </a:t>
            </a:r>
            <a:r>
              <a:rPr lang="zh-CN" altLang="en-US" sz="2400" dirty="0"/>
              <a:t>不变；但对于输入</a:t>
            </a:r>
            <a:r>
              <a:rPr lang="en-US" altLang="zh-CN" sz="2400" i="1" dirty="0"/>
              <a:t>b</a:t>
            </a:r>
            <a:r>
              <a:rPr lang="zh-CN" altLang="en-US" sz="2400" dirty="0"/>
              <a:t>，</a:t>
            </a:r>
            <a:r>
              <a:rPr lang="en-US" altLang="zh-CN" sz="2400" i="1" dirty="0"/>
              <a:t>A</a:t>
            </a:r>
            <a:r>
              <a:rPr lang="zh-CN" altLang="en-US" sz="2400" dirty="0"/>
              <a:t>、</a:t>
            </a:r>
            <a:endParaRPr lang="en-US" altLang="zh-CN" sz="2400" dirty="0"/>
          </a:p>
          <a:p>
            <a:pPr marL="0" indent="0" eaLnBrk="1" hangingPunct="1">
              <a:lnSpc>
                <a:spcPct val="80000"/>
              </a:lnSpc>
              <a:buNone/>
            </a:pPr>
            <a:r>
              <a:rPr lang="en-US" altLang="zh-CN" sz="2400" i="1" dirty="0"/>
              <a:t>                  B</a:t>
            </a:r>
            <a:r>
              <a:rPr lang="zh-CN" altLang="en-US" sz="2400" dirty="0"/>
              <a:t>和</a:t>
            </a:r>
            <a:r>
              <a:rPr lang="en-US" altLang="zh-CN" sz="2400" i="1" dirty="0"/>
              <a:t>C</a:t>
            </a:r>
            <a:r>
              <a:rPr lang="zh-CN" altLang="en-US" sz="2400" dirty="0"/>
              <a:t>都转换到状态组</a:t>
            </a:r>
            <a:r>
              <a:rPr lang="en-US" altLang="zh-CN" sz="2400" dirty="0"/>
              <a:t>(</a:t>
            </a:r>
            <a:r>
              <a:rPr lang="en-US" altLang="zh-CN" sz="2400" i="1" dirty="0"/>
              <a:t>ABCD</a:t>
            </a:r>
            <a:r>
              <a:rPr lang="en-US" altLang="zh-CN" sz="2400" dirty="0"/>
              <a:t>) </a:t>
            </a:r>
            <a:r>
              <a:rPr lang="zh-CN" altLang="en-US" sz="2400" dirty="0"/>
              <a:t>的一个成员，而</a:t>
            </a:r>
            <a:r>
              <a:rPr lang="en-US" altLang="zh-CN" sz="2400" i="1" dirty="0"/>
              <a:t>D</a:t>
            </a:r>
            <a:r>
              <a:rPr lang="zh-CN" altLang="en-US" sz="2400" dirty="0"/>
              <a:t>转换</a:t>
            </a:r>
            <a:endParaRPr lang="en-US" altLang="zh-CN" sz="2400" dirty="0"/>
          </a:p>
          <a:p>
            <a:pPr marL="0" indent="0" eaLnBrk="1" hangingPunct="1">
              <a:lnSpc>
                <a:spcPct val="80000"/>
              </a:lnSpc>
              <a:buNone/>
            </a:pPr>
            <a:r>
              <a:rPr lang="en-US" altLang="zh-CN" sz="2400" dirty="0"/>
              <a:t>                  </a:t>
            </a:r>
            <a:r>
              <a:rPr lang="zh-CN" altLang="en-US" sz="2400" dirty="0"/>
              <a:t>到另一组的成员</a:t>
            </a:r>
            <a:r>
              <a:rPr lang="en-US" altLang="zh-CN" sz="2400" i="1" dirty="0"/>
              <a:t>E</a:t>
            </a:r>
            <a:r>
              <a:rPr lang="zh-CN" altLang="en-US" sz="2400" dirty="0"/>
              <a:t>。于是，在</a:t>
            </a:r>
            <a:r>
              <a:rPr lang="en-US" altLang="zh-CN" sz="2400" dirty="0" err="1"/>
              <a:t>П</a:t>
            </a:r>
            <a:r>
              <a:rPr lang="en-US" altLang="zh-CN" sz="2400" baseline="-25000" dirty="0" err="1"/>
              <a:t>new</a:t>
            </a:r>
            <a:r>
              <a:rPr lang="zh-CN" altLang="en-US" sz="2400" dirty="0"/>
              <a:t>中，状态组</a:t>
            </a:r>
            <a:r>
              <a:rPr lang="en-US" altLang="zh-CN" sz="2400" dirty="0"/>
              <a:t>(</a:t>
            </a:r>
            <a:r>
              <a:rPr lang="en-US" altLang="zh-CN" sz="2400" i="1" dirty="0"/>
              <a:t>ABCD</a:t>
            </a:r>
            <a:r>
              <a:rPr lang="en-US" altLang="zh-CN" sz="2400" dirty="0"/>
              <a:t>)</a:t>
            </a:r>
          </a:p>
          <a:p>
            <a:pPr marL="0" indent="0" eaLnBrk="1" hangingPunct="1">
              <a:lnSpc>
                <a:spcPct val="80000"/>
              </a:lnSpc>
              <a:buNone/>
            </a:pPr>
            <a:r>
              <a:rPr lang="zh-CN" altLang="en-US" sz="2400" dirty="0"/>
              <a:t>                 必须分裂成两个新组</a:t>
            </a:r>
            <a:r>
              <a:rPr lang="en-US" altLang="zh-CN" sz="2400" dirty="0"/>
              <a:t>(</a:t>
            </a:r>
            <a:r>
              <a:rPr lang="en-US" altLang="zh-CN" sz="2400" i="1" dirty="0"/>
              <a:t>ABC</a:t>
            </a:r>
            <a:r>
              <a:rPr lang="en-US" altLang="zh-CN" sz="2400" dirty="0"/>
              <a:t>)</a:t>
            </a:r>
            <a:r>
              <a:rPr lang="zh-CN" altLang="en-US" sz="2400" dirty="0"/>
              <a:t>和</a:t>
            </a:r>
            <a:r>
              <a:rPr lang="en-US" altLang="zh-CN" sz="2400" dirty="0"/>
              <a:t>(</a:t>
            </a:r>
            <a:r>
              <a:rPr lang="en-US" altLang="zh-CN" sz="2400" i="1" dirty="0"/>
              <a:t>D</a:t>
            </a:r>
            <a:r>
              <a:rPr lang="en-US" altLang="zh-CN" sz="2400" dirty="0"/>
              <a:t>)</a:t>
            </a:r>
            <a:r>
              <a:rPr lang="zh-CN" altLang="en-US" sz="2400" dirty="0"/>
              <a:t>。因而</a:t>
            </a:r>
            <a:r>
              <a:rPr lang="en-US" altLang="zh-CN" sz="2400" dirty="0" err="1"/>
              <a:t>П</a:t>
            </a:r>
            <a:r>
              <a:rPr lang="en-US" altLang="zh-CN" sz="2400" baseline="-25000" dirty="0" err="1"/>
              <a:t>new</a:t>
            </a:r>
            <a:r>
              <a:rPr lang="zh-CN" altLang="en-US" sz="2400" dirty="0"/>
              <a:t>成了</a:t>
            </a:r>
            <a:endParaRPr lang="en-US" altLang="zh-CN" sz="2400" dirty="0"/>
          </a:p>
          <a:p>
            <a:pPr marL="0" indent="0" eaLnBrk="1" hangingPunct="1">
              <a:lnSpc>
                <a:spcPct val="80000"/>
              </a:lnSpc>
              <a:buNone/>
            </a:pPr>
            <a:r>
              <a:rPr lang="en-US" altLang="zh-CN" sz="2400" dirty="0"/>
              <a:t>                 (</a:t>
            </a:r>
            <a:r>
              <a:rPr lang="en-US" altLang="zh-CN" sz="2400" i="1" dirty="0"/>
              <a:t>ABC</a:t>
            </a:r>
            <a:r>
              <a:rPr lang="en-US" altLang="zh-CN" sz="2400" dirty="0"/>
              <a:t>)(</a:t>
            </a:r>
            <a:r>
              <a:rPr lang="en-US" altLang="zh-CN" sz="2400" i="1" dirty="0"/>
              <a:t>D</a:t>
            </a:r>
            <a:r>
              <a:rPr lang="en-US" altLang="zh-CN" sz="2400" dirty="0"/>
              <a:t>) (</a:t>
            </a:r>
            <a:r>
              <a:rPr lang="en-US" altLang="zh-CN" sz="2400" i="1" dirty="0"/>
              <a:t>E</a:t>
            </a:r>
            <a:r>
              <a:rPr lang="en-US" altLang="zh-CN" sz="2400" dirty="0"/>
              <a:t>)</a:t>
            </a:r>
            <a:r>
              <a:rPr lang="zh-CN" altLang="en-US" sz="2400" dirty="0"/>
              <a:t>。</a:t>
            </a:r>
          </a:p>
          <a:p>
            <a:pPr eaLnBrk="1" hangingPunct="1">
              <a:lnSpc>
                <a:spcPct val="80000"/>
              </a:lnSpc>
            </a:pPr>
            <a:r>
              <a:rPr lang="zh-CN" altLang="en-US" sz="2400" dirty="0"/>
              <a:t>（</a:t>
            </a:r>
            <a:r>
              <a:rPr lang="en-US" altLang="zh-CN" sz="2400" dirty="0"/>
              <a:t>3</a:t>
            </a:r>
            <a:r>
              <a:rPr lang="zh-CN" altLang="en-US" sz="2400" dirty="0"/>
              <a:t>）再执行一遍图</a:t>
            </a:r>
            <a:r>
              <a:rPr lang="en-US" altLang="zh-CN" sz="2400" dirty="0"/>
              <a:t>3-45</a:t>
            </a:r>
            <a:r>
              <a:rPr lang="zh-CN" altLang="en-US" sz="2400" dirty="0"/>
              <a:t>中的算法时，在输入</a:t>
            </a:r>
            <a:r>
              <a:rPr lang="en-US" altLang="zh-CN" sz="2400" i="1" dirty="0"/>
              <a:t>a</a:t>
            </a:r>
            <a:r>
              <a:rPr lang="zh-CN" altLang="en-US" sz="2400" dirty="0"/>
              <a:t>上仍然没有分裂，但</a:t>
            </a:r>
            <a:endParaRPr lang="en-US" altLang="zh-CN" sz="2400" dirty="0"/>
          </a:p>
          <a:p>
            <a:pPr marL="0" indent="0" eaLnBrk="1" hangingPunct="1">
              <a:lnSpc>
                <a:spcPct val="80000"/>
              </a:lnSpc>
              <a:buNone/>
            </a:pPr>
            <a:r>
              <a:rPr lang="zh-CN" altLang="en-US" sz="2400" dirty="0"/>
              <a:t>            对输入</a:t>
            </a:r>
            <a:r>
              <a:rPr lang="en-US" altLang="zh-CN" sz="2400" i="1" dirty="0"/>
              <a:t>b</a:t>
            </a:r>
            <a:r>
              <a:rPr lang="zh-CN" altLang="en-US" sz="2400" dirty="0"/>
              <a:t>，</a:t>
            </a:r>
            <a:r>
              <a:rPr lang="en-US" altLang="zh-CN" sz="2400" dirty="0"/>
              <a:t>(</a:t>
            </a:r>
            <a:r>
              <a:rPr lang="en-US" altLang="zh-CN" sz="2400" i="1" dirty="0"/>
              <a:t>ABC</a:t>
            </a:r>
            <a:r>
              <a:rPr lang="en-US" altLang="zh-CN" sz="2400" dirty="0"/>
              <a:t>)</a:t>
            </a:r>
            <a:r>
              <a:rPr lang="zh-CN" altLang="en-US" sz="2400" dirty="0"/>
              <a:t>还要划分，因为</a:t>
            </a:r>
            <a:r>
              <a:rPr lang="en-US" altLang="zh-CN" sz="2400" i="1" dirty="0"/>
              <a:t>A</a:t>
            </a:r>
            <a:r>
              <a:rPr lang="zh-CN" altLang="en-US" sz="2400" dirty="0"/>
              <a:t>和</a:t>
            </a:r>
            <a:r>
              <a:rPr lang="en-US" altLang="zh-CN" sz="2400" i="1" dirty="0"/>
              <a:t>C</a:t>
            </a:r>
            <a:r>
              <a:rPr lang="zh-CN" altLang="en-US" sz="2400" dirty="0"/>
              <a:t>都转到</a:t>
            </a:r>
            <a:r>
              <a:rPr lang="en-US" altLang="zh-CN" sz="2400" i="1" dirty="0"/>
              <a:t>C</a:t>
            </a:r>
            <a:r>
              <a:rPr lang="zh-CN" altLang="en-US" sz="2400" dirty="0"/>
              <a:t>，但</a:t>
            </a:r>
            <a:r>
              <a:rPr lang="en-US" altLang="zh-CN" sz="2400" i="1" dirty="0"/>
              <a:t>B</a:t>
            </a:r>
            <a:r>
              <a:rPr lang="zh-CN" altLang="en-US" sz="2400" dirty="0"/>
              <a:t>转到</a:t>
            </a:r>
            <a:r>
              <a:rPr lang="en-US" altLang="zh-CN" sz="2400" i="1" dirty="0"/>
              <a:t>D</a:t>
            </a:r>
            <a:r>
              <a:rPr lang="zh-CN" altLang="en-US" sz="2400" dirty="0"/>
              <a:t>，</a:t>
            </a:r>
            <a:endParaRPr lang="en-US" altLang="zh-CN" sz="2400" dirty="0"/>
          </a:p>
          <a:p>
            <a:pPr marL="0" indent="0" eaLnBrk="1" hangingPunct="1">
              <a:lnSpc>
                <a:spcPct val="80000"/>
              </a:lnSpc>
              <a:buNone/>
            </a:pPr>
            <a:r>
              <a:rPr lang="en-US" altLang="zh-CN" sz="2400" dirty="0"/>
              <a:t>            </a:t>
            </a:r>
            <a:r>
              <a:rPr lang="zh-CN" altLang="en-US" sz="2400" dirty="0"/>
              <a:t>而</a:t>
            </a:r>
            <a:r>
              <a:rPr lang="en-US" altLang="zh-CN" sz="2400" i="1" dirty="0"/>
              <a:t>C</a:t>
            </a:r>
            <a:r>
              <a:rPr lang="zh-CN" altLang="en-US" sz="2400" dirty="0"/>
              <a:t>和</a:t>
            </a:r>
            <a:r>
              <a:rPr lang="en-US" altLang="zh-CN" sz="2400" i="1" dirty="0"/>
              <a:t>D</a:t>
            </a:r>
            <a:r>
              <a:rPr lang="zh-CN" altLang="en-US" sz="2400" dirty="0"/>
              <a:t>不在一个组中，于是</a:t>
            </a:r>
            <a:r>
              <a:rPr lang="en-US" altLang="zh-CN" sz="2400" dirty="0" err="1"/>
              <a:t>П</a:t>
            </a:r>
            <a:r>
              <a:rPr lang="en-US" altLang="zh-CN" sz="2400" baseline="-25000" dirty="0" err="1"/>
              <a:t>new</a:t>
            </a:r>
            <a:r>
              <a:rPr lang="zh-CN" altLang="en-US" sz="2400" dirty="0"/>
              <a:t>的下一个值是</a:t>
            </a:r>
            <a:r>
              <a:rPr lang="en-US" altLang="zh-CN" sz="2400" dirty="0"/>
              <a:t>(</a:t>
            </a:r>
            <a:r>
              <a:rPr lang="en-US" altLang="zh-CN" sz="2400" i="1" dirty="0"/>
              <a:t>AC</a:t>
            </a:r>
            <a:r>
              <a:rPr lang="en-US" altLang="zh-CN" sz="2400" dirty="0"/>
              <a:t>)(</a:t>
            </a:r>
            <a:r>
              <a:rPr lang="en-US" altLang="zh-CN" sz="2400" i="1" dirty="0"/>
              <a:t>B</a:t>
            </a:r>
            <a:r>
              <a:rPr lang="en-US" altLang="zh-CN" sz="2400" dirty="0"/>
              <a:t>)(</a:t>
            </a:r>
            <a:r>
              <a:rPr lang="en-US" altLang="zh-CN" sz="2400" i="1" dirty="0"/>
              <a:t>D</a:t>
            </a:r>
            <a:r>
              <a:rPr lang="en-US" altLang="zh-CN" sz="2400" dirty="0"/>
              <a:t>)(</a:t>
            </a:r>
            <a:r>
              <a:rPr lang="en-US" altLang="zh-CN" sz="2400" i="1" dirty="0"/>
              <a:t>E</a:t>
            </a:r>
            <a:r>
              <a:rPr lang="en-US" altLang="zh-CN" sz="2400" dirty="0"/>
              <a:t>)</a:t>
            </a:r>
            <a:r>
              <a:rPr lang="zh-CN" altLang="en-US" sz="2400" dirty="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5715B5E6-941A-47CB-A97B-4628DFC8E447}"/>
              </a:ext>
            </a:extLst>
          </p:cNvPr>
          <p:cNvSpPr>
            <a:spLocks noGrp="1" noRot="1"/>
          </p:cNvSpPr>
          <p:nvPr>
            <p:ph idx="1"/>
          </p:nvPr>
        </p:nvSpPr>
        <p:spPr>
          <a:xfrm>
            <a:off x="301625" y="692150"/>
            <a:ext cx="8724680" cy="5407025"/>
          </a:xfrm>
        </p:spPr>
        <p:txBody>
          <a:bodyPr>
            <a:normAutofit/>
          </a:bodyPr>
          <a:lstStyle/>
          <a:p>
            <a:pPr eaLnBrk="1" hangingPunct="1">
              <a:lnSpc>
                <a:spcPct val="90000"/>
              </a:lnSpc>
            </a:pPr>
            <a:r>
              <a:rPr lang="zh-CN" altLang="en-US" sz="2400" dirty="0"/>
              <a:t>（</a:t>
            </a:r>
            <a:r>
              <a:rPr lang="en-US" altLang="zh-CN" sz="2400" dirty="0"/>
              <a:t>4</a:t>
            </a:r>
            <a:r>
              <a:rPr lang="zh-CN" altLang="en-US" sz="2400" dirty="0"/>
              <a:t>）再执行一遍图</a:t>
            </a:r>
            <a:r>
              <a:rPr lang="en-US" altLang="zh-CN" sz="2400" dirty="0"/>
              <a:t>3-45</a:t>
            </a:r>
            <a:r>
              <a:rPr lang="zh-CN" altLang="en-US" sz="2400" dirty="0"/>
              <a:t>中的算法时，只有</a:t>
            </a:r>
            <a:r>
              <a:rPr lang="en-US" altLang="zh-CN" sz="2400" dirty="0"/>
              <a:t>(</a:t>
            </a:r>
            <a:r>
              <a:rPr lang="en-US" altLang="zh-CN" sz="2400" i="1" dirty="0"/>
              <a:t>AC</a:t>
            </a:r>
            <a:r>
              <a:rPr lang="en-US" altLang="zh-CN" sz="2400" dirty="0"/>
              <a:t>)</a:t>
            </a:r>
            <a:r>
              <a:rPr lang="zh-CN" altLang="en-US" sz="2400" dirty="0"/>
              <a:t>有划分的可能。</a:t>
            </a:r>
            <a:endParaRPr lang="en-US" altLang="zh-CN" sz="2400" dirty="0"/>
          </a:p>
          <a:p>
            <a:pPr marL="0" indent="0" eaLnBrk="1" hangingPunct="1">
              <a:lnSpc>
                <a:spcPct val="90000"/>
              </a:lnSpc>
              <a:buNone/>
            </a:pPr>
            <a:r>
              <a:rPr lang="en-US" altLang="zh-CN" sz="2400" dirty="0"/>
              <a:t>           </a:t>
            </a:r>
            <a:r>
              <a:rPr lang="zh-CN" altLang="en-US" sz="2400" dirty="0"/>
              <a:t>但是对于输入</a:t>
            </a:r>
            <a:r>
              <a:rPr lang="en-US" altLang="zh-CN" sz="2400" i="1" dirty="0"/>
              <a:t>a</a:t>
            </a:r>
            <a:r>
              <a:rPr lang="zh-CN" altLang="en-US" sz="2400" dirty="0"/>
              <a:t>，</a:t>
            </a:r>
            <a:r>
              <a:rPr lang="en-US" altLang="zh-CN" sz="2400" i="1" dirty="0"/>
              <a:t>A</a:t>
            </a:r>
            <a:r>
              <a:rPr lang="zh-CN" altLang="en-US" sz="2400" dirty="0"/>
              <a:t>和</a:t>
            </a:r>
            <a:r>
              <a:rPr lang="en-US" altLang="zh-CN" sz="2400" i="1" dirty="0"/>
              <a:t>C</a:t>
            </a:r>
            <a:r>
              <a:rPr lang="zh-CN" altLang="en-US" sz="2400" dirty="0"/>
              <a:t>都转换到</a:t>
            </a:r>
            <a:r>
              <a:rPr lang="en-US" altLang="zh-CN" sz="2400" i="1" dirty="0"/>
              <a:t>B</a:t>
            </a:r>
            <a:r>
              <a:rPr lang="zh-CN" altLang="en-US" sz="2400" dirty="0"/>
              <a:t>，对输入</a:t>
            </a:r>
            <a:r>
              <a:rPr lang="en-US" altLang="zh-CN" sz="2400" i="1" dirty="0"/>
              <a:t>b</a:t>
            </a:r>
            <a:r>
              <a:rPr lang="zh-CN" altLang="en-US" sz="2400" dirty="0"/>
              <a:t>，它们都转换</a:t>
            </a:r>
            <a:endParaRPr lang="en-US" altLang="zh-CN" sz="2400" dirty="0"/>
          </a:p>
          <a:p>
            <a:pPr marL="0" indent="0" eaLnBrk="1" hangingPunct="1">
              <a:lnSpc>
                <a:spcPct val="90000"/>
              </a:lnSpc>
              <a:buNone/>
            </a:pPr>
            <a:r>
              <a:rPr lang="en-US" altLang="zh-CN" sz="2400" dirty="0"/>
              <a:t>           </a:t>
            </a:r>
            <a:r>
              <a:rPr lang="zh-CN" altLang="en-US" sz="2400" dirty="0"/>
              <a:t>到状态</a:t>
            </a:r>
            <a:r>
              <a:rPr lang="en-US" altLang="zh-CN" sz="2400" i="1" dirty="0"/>
              <a:t>C</a:t>
            </a:r>
            <a:r>
              <a:rPr lang="zh-CN" altLang="en-US" sz="2400" dirty="0"/>
              <a:t>，因而不必再划分。这次循环结束时，</a:t>
            </a:r>
            <a:r>
              <a:rPr lang="en-US" altLang="zh-CN" sz="2400" dirty="0" err="1"/>
              <a:t>П</a:t>
            </a:r>
            <a:r>
              <a:rPr lang="en-US" altLang="zh-CN" sz="2400" baseline="-25000" dirty="0" err="1"/>
              <a:t>new</a:t>
            </a:r>
            <a:r>
              <a:rPr lang="zh-CN" altLang="en-US" sz="2400" dirty="0"/>
              <a:t>＝</a:t>
            </a:r>
            <a:r>
              <a:rPr lang="en-US" altLang="zh-CN" sz="2400" dirty="0"/>
              <a:t>П</a:t>
            </a:r>
            <a:r>
              <a:rPr lang="zh-CN" altLang="en-US" sz="2400" dirty="0"/>
              <a:t>。</a:t>
            </a:r>
            <a:endParaRPr lang="en-US" altLang="zh-CN" sz="2400" dirty="0"/>
          </a:p>
          <a:p>
            <a:pPr marL="0" indent="0" eaLnBrk="1" hangingPunct="1">
              <a:lnSpc>
                <a:spcPct val="90000"/>
              </a:lnSpc>
              <a:buNone/>
            </a:pPr>
            <a:r>
              <a:rPr lang="en-US" altLang="zh-CN" sz="2400" dirty="0"/>
              <a:t>           </a:t>
            </a:r>
            <a:r>
              <a:rPr lang="zh-CN" altLang="en-US" sz="2400" dirty="0"/>
              <a:t>于是，</a:t>
            </a:r>
            <a:r>
              <a:rPr lang="en-US" altLang="zh-CN" sz="2400" dirty="0" err="1"/>
              <a:t>П</a:t>
            </a:r>
            <a:r>
              <a:rPr lang="en-US" altLang="zh-CN" sz="2400" baseline="-25000" dirty="0" err="1"/>
              <a:t>final</a:t>
            </a:r>
            <a:r>
              <a:rPr lang="zh-CN" altLang="en-US" sz="2400" dirty="0"/>
              <a:t>是</a:t>
            </a:r>
            <a:r>
              <a:rPr lang="en-US" altLang="zh-CN" sz="2400" dirty="0"/>
              <a:t>(</a:t>
            </a:r>
            <a:r>
              <a:rPr lang="en-US" altLang="zh-CN" sz="2400" i="1" dirty="0"/>
              <a:t>AC</a:t>
            </a:r>
            <a:r>
              <a:rPr lang="en-US" altLang="zh-CN" sz="2400" dirty="0"/>
              <a:t>)(</a:t>
            </a:r>
            <a:r>
              <a:rPr lang="en-US" altLang="zh-CN" sz="2400" i="1" dirty="0"/>
              <a:t>B</a:t>
            </a:r>
            <a:r>
              <a:rPr lang="en-US" altLang="zh-CN" sz="2400" dirty="0"/>
              <a:t>)(</a:t>
            </a:r>
            <a:r>
              <a:rPr lang="en-US" altLang="zh-CN" sz="2400" i="1" dirty="0"/>
              <a:t>D</a:t>
            </a:r>
            <a:r>
              <a:rPr lang="en-US" altLang="zh-CN" sz="2400" dirty="0"/>
              <a:t>)(</a:t>
            </a:r>
            <a:r>
              <a:rPr lang="en-US" altLang="zh-CN" sz="2400" i="1" dirty="0"/>
              <a:t>E</a:t>
            </a:r>
            <a:r>
              <a:rPr lang="en-US" altLang="zh-CN" sz="2400" dirty="0"/>
              <a:t>)</a:t>
            </a:r>
            <a:r>
              <a:rPr lang="zh-CN" altLang="en-US" sz="2400" dirty="0"/>
              <a:t>。</a:t>
            </a:r>
          </a:p>
          <a:p>
            <a:pPr eaLnBrk="1" hangingPunct="1">
              <a:lnSpc>
                <a:spcPct val="90000"/>
              </a:lnSpc>
            </a:pPr>
            <a:r>
              <a:rPr lang="zh-CN" altLang="en-US" sz="2400" dirty="0"/>
              <a:t>（</a:t>
            </a:r>
            <a:r>
              <a:rPr lang="en-US" altLang="zh-CN" sz="2400" dirty="0"/>
              <a:t>5</a:t>
            </a:r>
            <a:r>
              <a:rPr lang="zh-CN" altLang="en-US" sz="2400" dirty="0"/>
              <a:t>）如果我们选择</a:t>
            </a:r>
            <a:r>
              <a:rPr lang="en-US" altLang="zh-CN" sz="2400" i="1" dirty="0"/>
              <a:t>A</a:t>
            </a:r>
            <a:r>
              <a:rPr lang="zh-CN" altLang="en-US" sz="2400" dirty="0"/>
              <a:t>作为</a:t>
            </a:r>
            <a:r>
              <a:rPr lang="en-US" altLang="zh-CN" sz="2400" dirty="0"/>
              <a:t>(</a:t>
            </a:r>
            <a:r>
              <a:rPr lang="en-US" altLang="zh-CN" sz="2400" i="1" dirty="0"/>
              <a:t>AC</a:t>
            </a:r>
            <a:r>
              <a:rPr lang="en-US" altLang="zh-CN" sz="2400" dirty="0"/>
              <a:t>)</a:t>
            </a:r>
            <a:r>
              <a:rPr lang="zh-CN" altLang="en-US" sz="2400" dirty="0"/>
              <a:t>的代表，选择</a:t>
            </a:r>
            <a:r>
              <a:rPr lang="en-US" altLang="zh-CN" sz="2400" i="1" dirty="0"/>
              <a:t>B</a:t>
            </a:r>
            <a:r>
              <a:rPr lang="zh-CN" altLang="en-US" sz="2400" dirty="0"/>
              <a:t>、</a:t>
            </a:r>
            <a:r>
              <a:rPr lang="en-US" altLang="zh-CN" sz="2400" i="1" dirty="0"/>
              <a:t>D</a:t>
            </a:r>
            <a:r>
              <a:rPr lang="zh-CN" altLang="en-US" sz="2400" dirty="0"/>
              <a:t>和</a:t>
            </a:r>
            <a:r>
              <a:rPr lang="en-US" altLang="zh-CN" sz="2400" i="1" dirty="0"/>
              <a:t>E</a:t>
            </a:r>
            <a:r>
              <a:rPr lang="zh-CN" altLang="en-US" sz="2400" dirty="0"/>
              <a:t>作为其他</a:t>
            </a:r>
            <a:endParaRPr lang="en-US" altLang="zh-CN" sz="2400" dirty="0"/>
          </a:p>
          <a:p>
            <a:pPr marL="0" indent="0" eaLnBrk="1" hangingPunct="1">
              <a:lnSpc>
                <a:spcPct val="90000"/>
              </a:lnSpc>
              <a:buNone/>
            </a:pPr>
            <a:r>
              <a:rPr lang="en-US" altLang="zh-CN" sz="2400" dirty="0"/>
              <a:t>            </a:t>
            </a:r>
            <a:r>
              <a:rPr lang="zh-CN" altLang="en-US" sz="2400" dirty="0"/>
              <a:t>单状态组的代表，最后可以得到简化的自动机。它的转</a:t>
            </a:r>
            <a:endParaRPr lang="en-US" altLang="zh-CN" sz="2400" dirty="0"/>
          </a:p>
          <a:p>
            <a:pPr marL="0" indent="0" eaLnBrk="1" hangingPunct="1">
              <a:lnSpc>
                <a:spcPct val="90000"/>
              </a:lnSpc>
              <a:buNone/>
            </a:pPr>
            <a:r>
              <a:rPr lang="en-US" altLang="zh-CN" sz="2400" dirty="0"/>
              <a:t>           </a:t>
            </a:r>
            <a:r>
              <a:rPr lang="zh-CN" altLang="en-US" sz="2400" dirty="0"/>
              <a:t>换表如图</a:t>
            </a:r>
            <a:r>
              <a:rPr lang="en-US" altLang="zh-CN" sz="2400" dirty="0"/>
              <a:t>3-46</a:t>
            </a:r>
            <a:r>
              <a:rPr lang="zh-CN" altLang="en-US" sz="2400" dirty="0"/>
              <a:t>所示，状态</a:t>
            </a:r>
            <a:r>
              <a:rPr lang="en-US" altLang="zh-CN" sz="2400" i="1" dirty="0"/>
              <a:t>A</a:t>
            </a:r>
            <a:r>
              <a:rPr lang="zh-CN" altLang="en-US" sz="2400" dirty="0"/>
              <a:t>是开始状态，状态</a:t>
            </a:r>
            <a:r>
              <a:rPr lang="en-US" altLang="zh-CN" sz="2400" i="1" dirty="0"/>
              <a:t>E</a:t>
            </a:r>
            <a:r>
              <a:rPr lang="zh-CN" altLang="en-US" sz="2400" dirty="0"/>
              <a:t>是惟一的 </a:t>
            </a:r>
            <a:endParaRPr lang="en-US" altLang="zh-CN" sz="2400" dirty="0"/>
          </a:p>
          <a:p>
            <a:pPr marL="0" indent="0" eaLnBrk="1" hangingPunct="1">
              <a:lnSpc>
                <a:spcPct val="90000"/>
              </a:lnSpc>
              <a:buNone/>
            </a:pPr>
            <a:r>
              <a:rPr lang="en-US" altLang="zh-CN" sz="2400" dirty="0"/>
              <a:t>           </a:t>
            </a:r>
            <a:r>
              <a:rPr lang="zh-CN" altLang="en-US" sz="2400" dirty="0"/>
              <a:t>接受状态。</a:t>
            </a:r>
          </a:p>
        </p:txBody>
      </p:sp>
      <p:pic>
        <p:nvPicPr>
          <p:cNvPr id="81923" name="Picture 4">
            <a:extLst>
              <a:ext uri="{FF2B5EF4-FFF2-40B4-BE49-F238E27FC236}">
                <a16:creationId xmlns:a16="http://schemas.microsoft.com/office/drawing/2014/main" id="{59B1B38F-45EC-405A-B339-E4DABA8C8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571" y="3997262"/>
            <a:ext cx="295275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0537313D-A087-4B57-B43A-6DA6807C92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7477F1A-B270-4E3B-ABA8-5371C5EF0040}" type="slidenum">
              <a:rPr kumimoji="0" lang="en-US" altLang="zh-CN" sz="2400">
                <a:solidFill>
                  <a:schemeClr val="tx2"/>
                </a:solidFill>
              </a:rPr>
              <a:pPr>
                <a:spcBef>
                  <a:spcPct val="0"/>
                </a:spcBef>
                <a:buClrTx/>
                <a:buSzTx/>
                <a:buFontTx/>
                <a:buNone/>
              </a:pPr>
              <a:t>65</a:t>
            </a:fld>
            <a:endParaRPr kumimoji="0" lang="en-US" altLang="zh-CN" sz="1400">
              <a:solidFill>
                <a:schemeClr val="tx2"/>
              </a:solidFill>
            </a:endParaRPr>
          </a:p>
        </p:txBody>
      </p:sp>
      <p:sp>
        <p:nvSpPr>
          <p:cNvPr id="54276" name="Rectangle 51">
            <a:extLst>
              <a:ext uri="{FF2B5EF4-FFF2-40B4-BE49-F238E27FC236}">
                <a16:creationId xmlns:a16="http://schemas.microsoft.com/office/drawing/2014/main" id="{261E142A-CF19-4D46-B192-34BB2C552E09}"/>
              </a:ext>
            </a:extLst>
          </p:cNvPr>
          <p:cNvSpPr>
            <a:spLocks noChangeArrowheads="1"/>
          </p:cNvSpPr>
          <p:nvPr/>
        </p:nvSpPr>
        <p:spPr bwMode="auto">
          <a:xfrm>
            <a:off x="2206625" y="175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78" name="Rectangle 53">
            <a:extLst>
              <a:ext uri="{FF2B5EF4-FFF2-40B4-BE49-F238E27FC236}">
                <a16:creationId xmlns:a16="http://schemas.microsoft.com/office/drawing/2014/main" id="{5692DFFB-2243-4A27-AC8A-BE3AECEAA620}"/>
              </a:ext>
            </a:extLst>
          </p:cNvPr>
          <p:cNvSpPr>
            <a:spLocks noChangeArrowheads="1"/>
          </p:cNvSpPr>
          <p:nvPr/>
        </p:nvSpPr>
        <p:spPr bwMode="auto">
          <a:xfrm>
            <a:off x="2228850" y="2346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80" name="Rectangle 55">
            <a:extLst>
              <a:ext uri="{FF2B5EF4-FFF2-40B4-BE49-F238E27FC236}">
                <a16:creationId xmlns:a16="http://schemas.microsoft.com/office/drawing/2014/main" id="{B761EA5D-E651-481A-B7EC-28C08665E963}"/>
              </a:ext>
            </a:extLst>
          </p:cNvPr>
          <p:cNvSpPr>
            <a:spLocks noChangeArrowheads="1"/>
          </p:cNvSpPr>
          <p:nvPr/>
        </p:nvSpPr>
        <p:spPr bwMode="auto">
          <a:xfrm>
            <a:off x="2228850" y="2998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82" name="Rectangle 64">
            <a:extLst>
              <a:ext uri="{FF2B5EF4-FFF2-40B4-BE49-F238E27FC236}">
                <a16:creationId xmlns:a16="http://schemas.microsoft.com/office/drawing/2014/main" id="{4AD7175D-67E0-44D8-AC25-B7BD8819FFFB}"/>
              </a:ext>
            </a:extLst>
          </p:cNvPr>
          <p:cNvSpPr>
            <a:spLocks noChangeArrowheads="1"/>
          </p:cNvSpPr>
          <p:nvPr/>
        </p:nvSpPr>
        <p:spPr bwMode="auto">
          <a:xfrm>
            <a:off x="6909523" y="167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84" name="Rectangle 66">
            <a:extLst>
              <a:ext uri="{FF2B5EF4-FFF2-40B4-BE49-F238E27FC236}">
                <a16:creationId xmlns:a16="http://schemas.microsoft.com/office/drawing/2014/main" id="{2ED86ED7-146C-4D85-8115-DBE2E0C773E5}"/>
              </a:ext>
            </a:extLst>
          </p:cNvPr>
          <p:cNvSpPr>
            <a:spLocks noChangeArrowheads="1"/>
          </p:cNvSpPr>
          <p:nvPr/>
        </p:nvSpPr>
        <p:spPr bwMode="auto">
          <a:xfrm>
            <a:off x="5764213" y="2300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86" name="Rectangle 68">
            <a:extLst>
              <a:ext uri="{FF2B5EF4-FFF2-40B4-BE49-F238E27FC236}">
                <a16:creationId xmlns:a16="http://schemas.microsoft.com/office/drawing/2014/main" id="{6B6EC005-7F98-4E57-83CA-9CBED9AA8B30}"/>
              </a:ext>
            </a:extLst>
          </p:cNvPr>
          <p:cNvSpPr>
            <a:spLocks noChangeArrowheads="1"/>
          </p:cNvSpPr>
          <p:nvPr/>
        </p:nvSpPr>
        <p:spPr bwMode="auto">
          <a:xfrm>
            <a:off x="5753100"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88" name="Rectangle 70">
            <a:extLst>
              <a:ext uri="{FF2B5EF4-FFF2-40B4-BE49-F238E27FC236}">
                <a16:creationId xmlns:a16="http://schemas.microsoft.com/office/drawing/2014/main" id="{AB69B801-7B38-4680-BE95-EE6506672093}"/>
              </a:ext>
            </a:extLst>
          </p:cNvPr>
          <p:cNvSpPr>
            <a:spLocks noChangeArrowheads="1"/>
          </p:cNvSpPr>
          <p:nvPr/>
        </p:nvSpPr>
        <p:spPr bwMode="auto">
          <a:xfrm>
            <a:off x="6837363"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90" name="Rectangle 72">
            <a:extLst>
              <a:ext uri="{FF2B5EF4-FFF2-40B4-BE49-F238E27FC236}">
                <a16:creationId xmlns:a16="http://schemas.microsoft.com/office/drawing/2014/main" id="{15C194FB-24AA-4C06-B981-B1D65C85CC98}"/>
              </a:ext>
            </a:extLst>
          </p:cNvPr>
          <p:cNvSpPr>
            <a:spLocks noChangeArrowheads="1"/>
          </p:cNvSpPr>
          <p:nvPr/>
        </p:nvSpPr>
        <p:spPr bwMode="auto">
          <a:xfrm>
            <a:off x="5762625" y="3125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92" name="Rectangle 74">
            <a:extLst>
              <a:ext uri="{FF2B5EF4-FFF2-40B4-BE49-F238E27FC236}">
                <a16:creationId xmlns:a16="http://schemas.microsoft.com/office/drawing/2014/main" id="{0BBDF233-CA50-4D2A-984E-43322B5C0FFA}"/>
              </a:ext>
            </a:extLst>
          </p:cNvPr>
          <p:cNvSpPr>
            <a:spLocks noChangeArrowheads="1"/>
          </p:cNvSpPr>
          <p:nvPr/>
        </p:nvSpPr>
        <p:spPr bwMode="auto">
          <a:xfrm>
            <a:off x="6870700" y="3103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94" name="Rectangle 76">
            <a:extLst>
              <a:ext uri="{FF2B5EF4-FFF2-40B4-BE49-F238E27FC236}">
                <a16:creationId xmlns:a16="http://schemas.microsoft.com/office/drawing/2014/main" id="{CBD1C0AC-541C-4BF4-9137-5683D22EA3DC}"/>
              </a:ext>
            </a:extLst>
          </p:cNvPr>
          <p:cNvSpPr>
            <a:spLocks noChangeArrowheads="1"/>
          </p:cNvSpPr>
          <p:nvPr/>
        </p:nvSpPr>
        <p:spPr bwMode="auto">
          <a:xfrm>
            <a:off x="6251575" y="3616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 name="Rectangle 46">
            <a:extLst>
              <a:ext uri="{FF2B5EF4-FFF2-40B4-BE49-F238E27FC236}">
                <a16:creationId xmlns:a16="http://schemas.microsoft.com/office/drawing/2014/main" id="{F9AEE97A-9EF9-4B2A-9452-1D4AB231324D}"/>
              </a:ext>
            </a:extLst>
          </p:cNvPr>
          <p:cNvSpPr>
            <a:spLocks noChangeArrowheads="1"/>
          </p:cNvSpPr>
          <p:nvPr/>
        </p:nvSpPr>
        <p:spPr bwMode="auto">
          <a:xfrm>
            <a:off x="271604" y="742387"/>
            <a:ext cx="4499572" cy="42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2000" dirty="0"/>
              <a:t>例：</a:t>
            </a:r>
            <a:r>
              <a:rPr lang="zh-CN" altLang="en-US" sz="2000" dirty="0"/>
              <a:t>图</a:t>
            </a:r>
            <a:r>
              <a:rPr lang="en-US" altLang="zh-CN" sz="2000" dirty="0"/>
              <a:t>3-29</a:t>
            </a:r>
            <a:r>
              <a:rPr lang="zh-CN" altLang="en-US" sz="2000" dirty="0"/>
              <a:t>中给出的</a:t>
            </a:r>
            <a:r>
              <a:rPr lang="en-US" altLang="zh-CN" sz="2000" dirty="0"/>
              <a:t>DFA </a:t>
            </a:r>
            <a:r>
              <a:rPr lang="zh-CN" altLang="en-US" sz="2000" dirty="0"/>
              <a:t>的最小化过程</a:t>
            </a:r>
            <a:endParaRPr kumimoji="0" lang="zh-CN" altLang="en-US" sz="2000" dirty="0"/>
          </a:p>
        </p:txBody>
      </p:sp>
      <p:pic>
        <p:nvPicPr>
          <p:cNvPr id="14" name="Picture 5">
            <a:extLst>
              <a:ext uri="{FF2B5EF4-FFF2-40B4-BE49-F238E27FC236}">
                <a16:creationId xmlns:a16="http://schemas.microsoft.com/office/drawing/2014/main" id="{DEB5F013-D09D-4E3E-A745-107C3DE01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253" y="877887"/>
            <a:ext cx="417195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4602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3.6.3 </a:t>
            </a:r>
            <a:r>
              <a:rPr lang="zh-CN" altLang="en-US" dirty="0"/>
              <a:t>从正规表达式构造</a:t>
            </a:r>
            <a:r>
              <a:rPr lang="en-US" altLang="zh-CN" dirty="0"/>
              <a:t>NFA</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756372"/>
            <a:ext cx="7692829" cy="431850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400" dirty="0"/>
              <a:t>算法</a:t>
            </a:r>
            <a:r>
              <a:rPr lang="en-US" altLang="zh-CN" sz="2400" dirty="0"/>
              <a:t>3.4</a:t>
            </a:r>
            <a:r>
              <a:rPr lang="zh-CN" altLang="en-US" sz="2400" dirty="0"/>
              <a:t>（从正规表达式构造</a:t>
            </a:r>
            <a:r>
              <a:rPr lang="en-US" altLang="zh-CN" sz="2400" dirty="0"/>
              <a:t>NFA</a:t>
            </a:r>
            <a:r>
              <a:rPr lang="zh-CN" altLang="en-US" sz="2400" dirty="0"/>
              <a:t>。</a:t>
            </a:r>
          </a:p>
          <a:p>
            <a:pPr>
              <a:lnSpc>
                <a:spcPct val="90000"/>
              </a:lnSpc>
            </a:pPr>
            <a:r>
              <a:rPr lang="zh-CN" altLang="en-US" sz="2400" i="1" dirty="0"/>
              <a:t>输入</a:t>
            </a:r>
            <a:r>
              <a:rPr lang="zh-CN" altLang="en-US" sz="2400" dirty="0"/>
              <a:t>：字母表</a:t>
            </a:r>
            <a:r>
              <a:rPr lang="el-GR" altLang="zh-CN" sz="2400" dirty="0">
                <a:cs typeface="Arial" panose="020B0604020202020204" pitchFamily="34" charset="0"/>
              </a:rPr>
              <a:t>Σ</a:t>
            </a:r>
            <a:r>
              <a:rPr lang="zh-CN" altLang="en-US" sz="2400" dirty="0"/>
              <a:t>上的一个正规表达式</a:t>
            </a:r>
            <a:r>
              <a:rPr lang="en-US" altLang="zh-CN" sz="2400" i="1" dirty="0"/>
              <a:t>r</a:t>
            </a:r>
            <a:r>
              <a:rPr lang="zh-CN" altLang="en-US" sz="2400" dirty="0"/>
              <a:t>。</a:t>
            </a:r>
          </a:p>
          <a:p>
            <a:pPr>
              <a:lnSpc>
                <a:spcPct val="90000"/>
              </a:lnSpc>
            </a:pPr>
            <a:r>
              <a:rPr lang="zh-CN" altLang="en-US" sz="2400" i="1" dirty="0"/>
              <a:t>输出</a:t>
            </a:r>
            <a:r>
              <a:rPr lang="zh-CN" altLang="en-US" sz="2400" dirty="0"/>
              <a:t>：接受</a:t>
            </a:r>
            <a:r>
              <a:rPr lang="en-US" altLang="zh-CN" sz="2400" i="1" dirty="0"/>
              <a:t>L</a:t>
            </a:r>
            <a:r>
              <a:rPr lang="en-US" altLang="zh-CN" sz="2400" dirty="0"/>
              <a:t>(</a:t>
            </a:r>
            <a:r>
              <a:rPr lang="en-US" altLang="zh-CN" sz="2400" i="1" dirty="0"/>
              <a:t>r</a:t>
            </a:r>
            <a:r>
              <a:rPr lang="en-US" altLang="zh-CN" sz="2400" dirty="0"/>
              <a:t>)</a:t>
            </a:r>
            <a:r>
              <a:rPr lang="zh-CN" altLang="en-US" sz="2400" dirty="0"/>
              <a:t>的</a:t>
            </a:r>
            <a:r>
              <a:rPr lang="en-US" altLang="zh-CN" sz="2400" dirty="0"/>
              <a:t>NFA </a:t>
            </a:r>
            <a:r>
              <a:rPr lang="en-US" altLang="zh-CN" sz="2400" i="1" dirty="0"/>
              <a:t>N</a:t>
            </a:r>
            <a:r>
              <a:rPr lang="zh-CN" altLang="en-US" sz="2400" dirty="0"/>
              <a:t>。</a:t>
            </a:r>
            <a:endParaRPr lang="en-US" altLang="zh-CN" sz="2400" dirty="0"/>
          </a:p>
          <a:p>
            <a:pPr>
              <a:lnSpc>
                <a:spcPct val="90000"/>
              </a:lnSpc>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894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a:extLst>
              <a:ext uri="{FF2B5EF4-FFF2-40B4-BE49-F238E27FC236}">
                <a16:creationId xmlns:a16="http://schemas.microsoft.com/office/drawing/2014/main" id="{1C6F698A-C2E5-4469-9E18-64DE77AA821E}"/>
              </a:ext>
            </a:extLst>
          </p:cNvPr>
          <p:cNvSpPr>
            <a:spLocks noGrp="1" noRot="1"/>
          </p:cNvSpPr>
          <p:nvPr>
            <p:ph idx="1"/>
          </p:nvPr>
        </p:nvSpPr>
        <p:spPr>
          <a:xfrm>
            <a:off x="301625" y="692150"/>
            <a:ext cx="8540750" cy="5407025"/>
          </a:xfrm>
        </p:spPr>
        <p:txBody>
          <a:bodyPr>
            <a:normAutofit/>
          </a:bodyPr>
          <a:lstStyle/>
          <a:p>
            <a:pPr>
              <a:lnSpc>
                <a:spcPct val="80000"/>
              </a:lnSpc>
            </a:pPr>
            <a:r>
              <a:rPr lang="zh-CN" altLang="en-US" sz="2400" i="1" dirty="0"/>
              <a:t>方法</a:t>
            </a:r>
            <a:r>
              <a:rPr lang="zh-CN" altLang="en-US" sz="2400" dirty="0"/>
              <a:t>：首先，分析</a:t>
            </a:r>
            <a:r>
              <a:rPr lang="en-US" altLang="zh-CN" sz="2400" i="1" dirty="0"/>
              <a:t>r</a:t>
            </a:r>
            <a:r>
              <a:rPr lang="zh-CN" altLang="en-US" sz="2400" dirty="0"/>
              <a:t>并将其分解成最基本的子表达式，然后使</a:t>
            </a:r>
            <a:endParaRPr lang="en-US" altLang="zh-CN" sz="2400" dirty="0"/>
          </a:p>
          <a:p>
            <a:pPr marL="0" indent="0">
              <a:lnSpc>
                <a:spcPct val="80000"/>
              </a:lnSpc>
              <a:buNone/>
            </a:pPr>
            <a:r>
              <a:rPr lang="en-US" altLang="zh-CN" sz="2400" dirty="0"/>
              <a:t>             </a:t>
            </a:r>
            <a:r>
              <a:rPr lang="zh-CN" altLang="en-US" sz="2400" dirty="0"/>
              <a:t>用下面的规则</a:t>
            </a:r>
            <a:r>
              <a:rPr lang="en-US" altLang="zh-CN" sz="2400" dirty="0"/>
              <a:t>1</a:t>
            </a:r>
            <a:r>
              <a:rPr lang="zh-CN" altLang="en-US" sz="2400" dirty="0"/>
              <a:t>和规则</a:t>
            </a:r>
            <a:r>
              <a:rPr lang="en-US" altLang="zh-CN" sz="2400" dirty="0"/>
              <a:t>2</a:t>
            </a:r>
            <a:r>
              <a:rPr lang="zh-CN" altLang="en-US" sz="2400" dirty="0"/>
              <a:t>为</a:t>
            </a:r>
            <a:r>
              <a:rPr lang="en-US" altLang="zh-CN" sz="2400" i="1" dirty="0"/>
              <a:t>r</a:t>
            </a:r>
            <a:r>
              <a:rPr lang="zh-CN" altLang="en-US" sz="2400" dirty="0"/>
              <a:t>中的每个基本符号</a:t>
            </a:r>
            <a:r>
              <a:rPr lang="en-US" altLang="zh-CN" sz="2400" dirty="0"/>
              <a:t>(</a:t>
            </a:r>
            <a:r>
              <a:rPr lang="zh-CN" altLang="en-US" sz="2400" dirty="0"/>
              <a:t> 或字母</a:t>
            </a:r>
            <a:endParaRPr lang="en-US" altLang="zh-CN" sz="2400" dirty="0"/>
          </a:p>
          <a:p>
            <a:pPr marL="0" indent="0">
              <a:lnSpc>
                <a:spcPct val="80000"/>
              </a:lnSpc>
              <a:buNone/>
            </a:pPr>
            <a:r>
              <a:rPr lang="en-US" altLang="zh-CN" sz="2400" dirty="0"/>
              <a:t>             </a:t>
            </a:r>
            <a:r>
              <a:rPr lang="zh-CN" altLang="en-US" sz="2400" dirty="0"/>
              <a:t>表中的符号</a:t>
            </a:r>
            <a:r>
              <a:rPr lang="en-US" altLang="zh-CN" sz="2400" dirty="0"/>
              <a:t>)</a:t>
            </a:r>
            <a:r>
              <a:rPr lang="zh-CN" altLang="en-US" sz="2400" dirty="0"/>
              <a:t>构造</a:t>
            </a:r>
            <a:r>
              <a:rPr lang="en-US" altLang="zh-CN" sz="2400" dirty="0"/>
              <a:t>NFA</a:t>
            </a:r>
            <a:r>
              <a:rPr lang="zh-CN" altLang="en-US" sz="2400" dirty="0"/>
              <a:t>。基本符号对应正规表达式定义</a:t>
            </a:r>
            <a:endParaRPr lang="en-US" altLang="zh-CN" sz="2400" dirty="0"/>
          </a:p>
          <a:p>
            <a:pPr marL="0" indent="0">
              <a:lnSpc>
                <a:spcPct val="80000"/>
              </a:lnSpc>
              <a:buNone/>
            </a:pPr>
            <a:r>
              <a:rPr lang="en-US" altLang="zh-CN" sz="2400" dirty="0"/>
              <a:t>             </a:t>
            </a:r>
            <a:r>
              <a:rPr lang="zh-CN" altLang="en-US" sz="2400" dirty="0"/>
              <a:t>的</a:t>
            </a:r>
            <a:r>
              <a:rPr lang="en-US" altLang="zh-CN" sz="2400" dirty="0"/>
              <a:t>1</a:t>
            </a:r>
            <a:r>
              <a:rPr lang="zh-CN" altLang="en-US" sz="2400" dirty="0"/>
              <a:t>和</a:t>
            </a:r>
            <a:r>
              <a:rPr lang="en-US" altLang="zh-CN" sz="2400" dirty="0"/>
              <a:t>2</a:t>
            </a:r>
            <a:r>
              <a:rPr lang="zh-CN" altLang="en-US" sz="2400" dirty="0"/>
              <a:t>两部分。请注意，如果符号</a:t>
            </a:r>
            <a:r>
              <a:rPr lang="en-US" altLang="zh-CN" sz="2400" i="1" dirty="0"/>
              <a:t>a</a:t>
            </a:r>
            <a:r>
              <a:rPr lang="zh-CN" altLang="en-US" sz="2400" dirty="0"/>
              <a:t>在</a:t>
            </a:r>
            <a:r>
              <a:rPr lang="en-US" altLang="zh-CN" sz="2400" i="1" dirty="0"/>
              <a:t>r</a:t>
            </a:r>
            <a:r>
              <a:rPr lang="zh-CN" altLang="en-US" sz="2400" dirty="0"/>
              <a:t>中出现多次，</a:t>
            </a:r>
            <a:endParaRPr lang="en-US" altLang="zh-CN" sz="2400" dirty="0"/>
          </a:p>
          <a:p>
            <a:pPr marL="0" indent="0">
              <a:lnSpc>
                <a:spcPct val="80000"/>
              </a:lnSpc>
              <a:buNone/>
            </a:pPr>
            <a:r>
              <a:rPr lang="en-US" altLang="zh-CN" sz="2400" dirty="0"/>
              <a:t>             </a:t>
            </a:r>
            <a:r>
              <a:rPr lang="zh-CN" altLang="en-US" sz="2400" dirty="0"/>
              <a:t>则要为它 的每次出现构造一个</a:t>
            </a:r>
            <a:r>
              <a:rPr lang="en-US" altLang="zh-CN" sz="2400" dirty="0"/>
              <a:t>NFA</a:t>
            </a:r>
            <a:r>
              <a:rPr lang="zh-CN" altLang="en-US" sz="2400" dirty="0"/>
              <a:t>。</a:t>
            </a:r>
            <a:endParaRPr lang="en-US" altLang="zh-CN" sz="2400" dirty="0"/>
          </a:p>
          <a:p>
            <a:pPr>
              <a:lnSpc>
                <a:spcPct val="80000"/>
              </a:lnSpc>
            </a:pPr>
            <a:r>
              <a:rPr lang="zh-CN" altLang="en-US" sz="2400" dirty="0">
                <a:solidFill>
                  <a:srgbClr val="C00000"/>
                </a:solidFill>
              </a:rPr>
              <a:t>规则 </a:t>
            </a:r>
            <a:r>
              <a:rPr lang="en-US" altLang="zh-CN" sz="2400" dirty="0">
                <a:solidFill>
                  <a:srgbClr val="C00000"/>
                </a:solidFill>
              </a:rPr>
              <a:t>1: </a:t>
            </a:r>
            <a:r>
              <a:rPr lang="zh-CN" altLang="en-US" sz="2400" dirty="0"/>
              <a:t>对</a:t>
            </a:r>
            <a:r>
              <a:rPr lang="ru-RU" altLang="zh-CN" sz="2400" dirty="0">
                <a:cs typeface="Arial" panose="020B0604020202020204" pitchFamily="34" charset="0"/>
              </a:rPr>
              <a:t>Є</a:t>
            </a:r>
            <a:r>
              <a:rPr lang="zh-CN" altLang="en-US" sz="2400" dirty="0"/>
              <a:t>，构造</a:t>
            </a:r>
            <a:r>
              <a:rPr lang="en-US" altLang="zh-CN" sz="2400" dirty="0"/>
              <a:t>NFA:</a:t>
            </a:r>
          </a:p>
          <a:p>
            <a:pPr eaLnBrk="1" hangingPunct="1">
              <a:lnSpc>
                <a:spcPct val="80000"/>
              </a:lnSpc>
              <a:buFont typeface="Wingdings" panose="05000000000000000000" pitchFamily="2" charset="2"/>
              <a:buNone/>
            </a:pPr>
            <a:r>
              <a:rPr lang="en-US" altLang="zh-CN" sz="2400" dirty="0"/>
              <a:t>	</a:t>
            </a:r>
          </a:p>
          <a:p>
            <a:pPr eaLnBrk="1" hangingPunct="1">
              <a:lnSpc>
                <a:spcPct val="80000"/>
              </a:lnSpc>
              <a:buFont typeface="Wingdings" panose="05000000000000000000" pitchFamily="2" charset="2"/>
              <a:buNone/>
            </a:pPr>
            <a:r>
              <a:rPr lang="en-US" altLang="zh-CN" sz="2400" dirty="0"/>
              <a:t>	</a:t>
            </a:r>
            <a:r>
              <a:rPr lang="zh-CN" altLang="en-US" sz="2400" dirty="0"/>
              <a:t>其中，</a:t>
            </a:r>
            <a:r>
              <a:rPr lang="en-US" altLang="zh-CN" sz="2400" b="1" i="1" dirty="0" err="1">
                <a:solidFill>
                  <a:srgbClr val="C00000"/>
                </a:solidFill>
              </a:rPr>
              <a:t>i</a:t>
            </a:r>
            <a:r>
              <a:rPr lang="en-US" altLang="zh-CN" sz="2400" b="1" i="1" dirty="0">
                <a:solidFill>
                  <a:srgbClr val="C00000"/>
                </a:solidFill>
              </a:rPr>
              <a:t> </a:t>
            </a:r>
            <a:r>
              <a:rPr lang="en-US" altLang="zh-CN" sz="2400" b="1" i="1" dirty="0"/>
              <a:t> </a:t>
            </a:r>
            <a:r>
              <a:rPr lang="zh-CN" altLang="en-US" sz="2400" dirty="0"/>
              <a:t>是新的开始状态</a:t>
            </a:r>
            <a:r>
              <a:rPr lang="en-US" altLang="zh-CN" sz="2400" dirty="0"/>
              <a:t>,</a:t>
            </a:r>
            <a:r>
              <a:rPr lang="zh-CN" altLang="en-US" sz="2400" b="1" dirty="0"/>
              <a:t> </a:t>
            </a:r>
            <a:r>
              <a:rPr lang="en-US" altLang="zh-CN" sz="2400" b="1" i="1" dirty="0">
                <a:solidFill>
                  <a:srgbClr val="C00000"/>
                </a:solidFill>
              </a:rPr>
              <a:t>f </a:t>
            </a:r>
            <a:r>
              <a:rPr lang="en-US" altLang="zh-CN" sz="2400" b="1" i="1" dirty="0"/>
              <a:t> </a:t>
            </a:r>
            <a:r>
              <a:rPr lang="zh-CN" altLang="en-US" sz="2400" dirty="0"/>
              <a:t>是新的接受状态。很明显这个</a:t>
            </a:r>
            <a:endParaRPr lang="en-US" altLang="zh-CN" sz="2400" dirty="0"/>
          </a:p>
          <a:p>
            <a:pPr eaLnBrk="1" hangingPunct="1">
              <a:lnSpc>
                <a:spcPct val="80000"/>
              </a:lnSpc>
              <a:buFont typeface="Wingdings" panose="05000000000000000000" pitchFamily="2" charset="2"/>
              <a:buNone/>
            </a:pPr>
            <a:r>
              <a:rPr lang="en-US" altLang="zh-CN" sz="2400" dirty="0"/>
              <a:t>             NFA</a:t>
            </a:r>
            <a:r>
              <a:rPr lang="zh-CN" altLang="en-US" sz="2400" dirty="0"/>
              <a:t>识别</a:t>
            </a:r>
            <a:r>
              <a:rPr lang="en-US" altLang="zh-CN" sz="2400" dirty="0"/>
              <a:t>{</a:t>
            </a:r>
            <a:r>
              <a:rPr lang="ru-RU" altLang="zh-CN" sz="2400" dirty="0">
                <a:cs typeface="Arial" panose="020B0604020202020204" pitchFamily="34" charset="0"/>
              </a:rPr>
              <a:t>Є</a:t>
            </a:r>
            <a:r>
              <a:rPr lang="en-US" altLang="zh-CN" sz="2400" dirty="0"/>
              <a:t>}</a:t>
            </a:r>
            <a:r>
              <a:rPr lang="zh-CN" altLang="en-US" sz="2400" dirty="0"/>
              <a:t>。</a:t>
            </a:r>
          </a:p>
          <a:p>
            <a:pPr>
              <a:lnSpc>
                <a:spcPct val="80000"/>
              </a:lnSpc>
            </a:pPr>
            <a:r>
              <a:rPr lang="zh-CN" altLang="en-US" sz="2400" dirty="0">
                <a:solidFill>
                  <a:srgbClr val="C00000"/>
                </a:solidFill>
              </a:rPr>
              <a:t>规则 </a:t>
            </a:r>
            <a:r>
              <a:rPr lang="en-US" altLang="zh-CN" sz="2400" dirty="0">
                <a:solidFill>
                  <a:srgbClr val="C00000"/>
                </a:solidFill>
              </a:rPr>
              <a:t>2:</a:t>
            </a:r>
            <a:r>
              <a:rPr lang="en-US" altLang="zh-CN" sz="2400" dirty="0"/>
              <a:t> </a:t>
            </a:r>
            <a:r>
              <a:rPr lang="zh-CN" altLang="en-US" sz="2400" dirty="0"/>
              <a:t>对于</a:t>
            </a:r>
            <a:r>
              <a:rPr lang="en-US" altLang="zh-CN" sz="2400" dirty="0"/>
              <a:t>S </a:t>
            </a:r>
            <a:r>
              <a:rPr lang="zh-CN" altLang="en-US" sz="2400" dirty="0"/>
              <a:t>中的每个符号</a:t>
            </a:r>
            <a:r>
              <a:rPr lang="en-US" altLang="zh-CN" sz="2400" i="1" dirty="0"/>
              <a:t>a</a:t>
            </a:r>
            <a:r>
              <a:rPr lang="zh-CN" altLang="en-US" sz="2400" dirty="0"/>
              <a:t>，构造</a:t>
            </a:r>
            <a:r>
              <a:rPr lang="en-US" altLang="zh-CN" sz="2400" dirty="0"/>
              <a:t>NFA:</a:t>
            </a:r>
          </a:p>
          <a:p>
            <a:pPr eaLnBrk="1" hangingPunct="1">
              <a:lnSpc>
                <a:spcPct val="80000"/>
              </a:lnSpc>
              <a:buFont typeface="Wingdings" panose="05000000000000000000" pitchFamily="2" charset="2"/>
              <a:buNone/>
            </a:pPr>
            <a:r>
              <a:rPr lang="en-US" altLang="zh-CN" sz="2400" dirty="0"/>
              <a:t>		    </a:t>
            </a:r>
            <a:r>
              <a:rPr lang="zh-CN" altLang="en-US" sz="2400" dirty="0"/>
              <a:t>同样，</a:t>
            </a:r>
            <a:r>
              <a:rPr lang="en-US" altLang="zh-CN" sz="2400" b="1" i="1" dirty="0" err="1">
                <a:solidFill>
                  <a:srgbClr val="C00000"/>
                </a:solidFill>
              </a:rPr>
              <a:t>i</a:t>
            </a:r>
            <a:r>
              <a:rPr lang="en-US" altLang="zh-CN" sz="2400" b="1" i="1" dirty="0"/>
              <a:t> </a:t>
            </a:r>
            <a:r>
              <a:rPr lang="zh-CN" altLang="en-US" sz="2400" dirty="0"/>
              <a:t>是新的开始状态，</a:t>
            </a:r>
            <a:r>
              <a:rPr lang="en-US" altLang="zh-CN" sz="2400" b="1" i="1" dirty="0">
                <a:solidFill>
                  <a:srgbClr val="C00000"/>
                </a:solidFill>
              </a:rPr>
              <a:t>f </a:t>
            </a:r>
            <a:r>
              <a:rPr lang="zh-CN" altLang="en-US" sz="2400" dirty="0"/>
              <a:t>是新的接受状态。这个  </a:t>
            </a:r>
            <a:endParaRPr lang="en-US" altLang="zh-CN" sz="2400" dirty="0"/>
          </a:p>
          <a:p>
            <a:pPr eaLnBrk="1" hangingPunct="1">
              <a:lnSpc>
                <a:spcPct val="80000"/>
              </a:lnSpc>
              <a:buFont typeface="Wingdings" panose="05000000000000000000" pitchFamily="2" charset="2"/>
              <a:buNone/>
            </a:pPr>
            <a:r>
              <a:rPr lang="en-US" altLang="zh-CN" sz="2400" dirty="0"/>
              <a:t>               NFA</a:t>
            </a:r>
            <a:r>
              <a:rPr lang="zh-CN" altLang="en-US" sz="2400" dirty="0"/>
              <a:t>识别</a:t>
            </a:r>
            <a:r>
              <a:rPr lang="en-US" altLang="zh-CN" sz="2400" dirty="0"/>
              <a:t>{</a:t>
            </a:r>
            <a:r>
              <a:rPr lang="en-US" altLang="zh-CN" sz="2400" i="1" dirty="0"/>
              <a:t>a</a:t>
            </a:r>
            <a:r>
              <a:rPr lang="en-US" altLang="zh-CN" sz="2400" dirty="0"/>
              <a:t>}</a:t>
            </a:r>
            <a:r>
              <a:rPr lang="zh-CN" altLang="en-US" sz="2400" dirty="0"/>
              <a:t>。</a:t>
            </a:r>
          </a:p>
        </p:txBody>
      </p:sp>
      <p:pic>
        <p:nvPicPr>
          <p:cNvPr id="83971" name="Picture 4">
            <a:extLst>
              <a:ext uri="{FF2B5EF4-FFF2-40B4-BE49-F238E27FC236}">
                <a16:creationId xmlns:a16="http://schemas.microsoft.com/office/drawing/2014/main" id="{7D727354-308C-464B-9510-CDC90CF76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018" y="2736426"/>
            <a:ext cx="2160588"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2" name="Picture 5">
            <a:extLst>
              <a:ext uri="{FF2B5EF4-FFF2-40B4-BE49-F238E27FC236}">
                <a16:creationId xmlns:a16="http://schemas.microsoft.com/office/drawing/2014/main" id="{FB5EC430-D6B4-4667-878B-F1F4D05D2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7606" y="4007557"/>
            <a:ext cx="2160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id="{974CAD94-434F-4BC8-9E7A-BD60630B46A8}"/>
              </a:ext>
            </a:extLst>
          </p:cNvPr>
          <p:cNvSpPr>
            <a:spLocks noGrp="1" noRot="1"/>
          </p:cNvSpPr>
          <p:nvPr>
            <p:ph idx="1"/>
          </p:nvPr>
        </p:nvSpPr>
        <p:spPr>
          <a:xfrm>
            <a:off x="681870" y="887240"/>
            <a:ext cx="7611104" cy="2751768"/>
          </a:xfrm>
        </p:spPr>
        <p:txBody>
          <a:bodyPr>
            <a:normAutofit fontScale="25000" lnSpcReduction="20000"/>
          </a:bodyPr>
          <a:lstStyle/>
          <a:p>
            <a:pPr marL="0" indent="0">
              <a:lnSpc>
                <a:spcPct val="80000"/>
              </a:lnSpc>
              <a:buNone/>
            </a:pPr>
            <a:r>
              <a:rPr lang="zh-CN" altLang="en-US" sz="3800" dirty="0"/>
              <a:t>    </a:t>
            </a:r>
            <a:endParaRPr lang="en-US" altLang="zh-CN" sz="3800" dirty="0"/>
          </a:p>
          <a:p>
            <a:pPr marL="0" indent="0">
              <a:lnSpc>
                <a:spcPct val="80000"/>
              </a:lnSpc>
              <a:buNone/>
            </a:pPr>
            <a:r>
              <a:rPr lang="en-US" altLang="zh-CN" sz="6200" dirty="0"/>
              <a:t>      </a:t>
            </a:r>
            <a:r>
              <a:rPr lang="zh-CN" altLang="en-US" sz="7200" dirty="0"/>
              <a:t>然后，由正规表达式</a:t>
            </a:r>
            <a:r>
              <a:rPr lang="en-US" altLang="zh-CN" sz="7200" i="1" dirty="0"/>
              <a:t>r </a:t>
            </a:r>
            <a:r>
              <a:rPr lang="zh-CN" altLang="en-US" sz="7200" dirty="0"/>
              <a:t>的运算规则，用下面的规则</a:t>
            </a:r>
            <a:r>
              <a:rPr lang="en-US" altLang="zh-CN" sz="7200" dirty="0"/>
              <a:t>3</a:t>
            </a:r>
            <a:r>
              <a:rPr lang="zh-CN" altLang="en-US" sz="7200" dirty="0"/>
              <a:t>逐步地组合前面构</a:t>
            </a:r>
            <a:endParaRPr lang="en-US" altLang="zh-CN" sz="7200" dirty="0"/>
          </a:p>
          <a:p>
            <a:pPr marL="0" indent="0">
              <a:lnSpc>
                <a:spcPct val="80000"/>
              </a:lnSpc>
              <a:buNone/>
            </a:pPr>
            <a:r>
              <a:rPr lang="zh-CN" altLang="en-US" sz="7200" dirty="0"/>
              <a:t>造的</a:t>
            </a:r>
            <a:r>
              <a:rPr lang="en-US" altLang="zh-CN" sz="7200" dirty="0"/>
              <a:t>NFA</a:t>
            </a:r>
            <a:r>
              <a:rPr lang="zh-CN" altLang="en-US" sz="7200" dirty="0"/>
              <a:t>，直到获得整个正规表达式的</a:t>
            </a:r>
            <a:r>
              <a:rPr lang="en-US" altLang="zh-CN" sz="7200" dirty="0"/>
              <a:t>NFA</a:t>
            </a:r>
            <a:r>
              <a:rPr lang="zh-CN" altLang="en-US" sz="7200" dirty="0"/>
              <a:t>为止。在构造过程中所产生</a:t>
            </a:r>
            <a:endParaRPr lang="en-US" altLang="zh-CN" sz="7200" dirty="0"/>
          </a:p>
          <a:p>
            <a:pPr marL="0" indent="0">
              <a:lnSpc>
                <a:spcPct val="80000"/>
              </a:lnSpc>
              <a:buNone/>
            </a:pPr>
            <a:r>
              <a:rPr lang="zh-CN" altLang="en-US" sz="7200" dirty="0"/>
              <a:t>的中间</a:t>
            </a:r>
            <a:r>
              <a:rPr lang="en-US" altLang="zh-CN" sz="7200" dirty="0"/>
              <a:t>NFA</a:t>
            </a:r>
            <a:r>
              <a:rPr lang="zh-CN" altLang="en-US" sz="7200" dirty="0"/>
              <a:t>（与</a:t>
            </a:r>
            <a:r>
              <a:rPr lang="en-US" altLang="zh-CN" sz="7200" i="1" dirty="0"/>
              <a:t>r</a:t>
            </a:r>
            <a:r>
              <a:rPr lang="zh-CN" altLang="en-US" sz="7200" dirty="0"/>
              <a:t>的子表达式对应）</a:t>
            </a:r>
            <a:endParaRPr lang="en-US" altLang="zh-CN" sz="7200" dirty="0"/>
          </a:p>
          <a:p>
            <a:pPr marL="0" indent="0">
              <a:lnSpc>
                <a:spcPct val="80000"/>
              </a:lnSpc>
              <a:buNone/>
            </a:pPr>
            <a:r>
              <a:rPr lang="en-US" altLang="zh-CN" sz="7200" dirty="0"/>
              <a:t>            </a:t>
            </a:r>
            <a:r>
              <a:rPr lang="zh-CN" altLang="en-US" sz="7200" dirty="0">
                <a:solidFill>
                  <a:srgbClr val="C00000"/>
                </a:solidFill>
              </a:rPr>
              <a:t>有几个重要的性质：只有一个终态；开始状态无入边，终态    </a:t>
            </a:r>
            <a:endParaRPr lang="en-US" altLang="zh-CN" sz="7200" dirty="0">
              <a:solidFill>
                <a:srgbClr val="C00000"/>
              </a:solidFill>
            </a:endParaRPr>
          </a:p>
          <a:p>
            <a:pPr marL="0" indent="0">
              <a:lnSpc>
                <a:spcPct val="80000"/>
              </a:lnSpc>
              <a:buNone/>
            </a:pPr>
            <a:r>
              <a:rPr lang="en-US" altLang="zh-CN" sz="7200" dirty="0">
                <a:solidFill>
                  <a:srgbClr val="C00000"/>
                </a:solidFill>
              </a:rPr>
              <a:t>            </a:t>
            </a:r>
            <a:r>
              <a:rPr lang="zh-CN" altLang="en-US" sz="7200" dirty="0">
                <a:solidFill>
                  <a:srgbClr val="C00000"/>
                </a:solidFill>
              </a:rPr>
              <a:t>无出边。</a:t>
            </a:r>
            <a:endParaRPr lang="en-US" altLang="zh-CN" sz="7200" dirty="0"/>
          </a:p>
          <a:p>
            <a:r>
              <a:rPr lang="zh-CN" altLang="en-US" sz="7200" dirty="0"/>
              <a:t>规则</a:t>
            </a:r>
            <a:r>
              <a:rPr lang="en-US" altLang="zh-CN" sz="7200" dirty="0"/>
              <a:t>3.</a:t>
            </a:r>
            <a:r>
              <a:rPr lang="zh-CN" altLang="en-US" sz="7200" dirty="0"/>
              <a:t>如果</a:t>
            </a:r>
            <a:r>
              <a:rPr lang="en-US" altLang="zh-CN" sz="7200" i="1" dirty="0"/>
              <a:t>N</a:t>
            </a:r>
            <a:r>
              <a:rPr lang="en-US" altLang="zh-CN" sz="7200" dirty="0"/>
              <a:t>(</a:t>
            </a:r>
            <a:r>
              <a:rPr lang="en-US" altLang="zh-CN" sz="7200" i="1" dirty="0"/>
              <a:t>s</a:t>
            </a:r>
            <a:r>
              <a:rPr lang="en-US" altLang="zh-CN" sz="7200" dirty="0"/>
              <a:t>)</a:t>
            </a:r>
            <a:r>
              <a:rPr lang="zh-CN" altLang="en-US" sz="7200" dirty="0"/>
              <a:t>和</a:t>
            </a:r>
            <a:r>
              <a:rPr lang="en-US" altLang="zh-CN" sz="7200" i="1" dirty="0"/>
              <a:t>N</a:t>
            </a:r>
            <a:r>
              <a:rPr lang="en-US" altLang="zh-CN" sz="7200" dirty="0"/>
              <a:t>(</a:t>
            </a:r>
            <a:r>
              <a:rPr lang="en-US" altLang="zh-CN" sz="7200" i="1" dirty="0"/>
              <a:t>t</a:t>
            </a:r>
            <a:r>
              <a:rPr lang="en-US" altLang="zh-CN" sz="7200" dirty="0"/>
              <a:t>)</a:t>
            </a:r>
            <a:r>
              <a:rPr lang="zh-CN" altLang="en-US" sz="7200" dirty="0"/>
              <a:t>是正规表达式</a:t>
            </a:r>
            <a:r>
              <a:rPr lang="en-US" altLang="zh-CN" sz="7200" i="1" dirty="0"/>
              <a:t>s</a:t>
            </a:r>
            <a:r>
              <a:rPr lang="zh-CN" altLang="en-US" sz="7200" dirty="0"/>
              <a:t>和</a:t>
            </a:r>
            <a:r>
              <a:rPr lang="en-US" altLang="zh-CN" sz="7200" i="1" dirty="0"/>
              <a:t>t</a:t>
            </a:r>
            <a:r>
              <a:rPr lang="zh-CN" altLang="en-US" sz="7200" dirty="0"/>
              <a:t>的</a:t>
            </a:r>
            <a:r>
              <a:rPr lang="en-US" altLang="zh-CN" sz="7200" dirty="0"/>
              <a:t>NFA</a:t>
            </a:r>
            <a:r>
              <a:rPr lang="zh-CN" altLang="en-US" sz="7200" dirty="0"/>
              <a:t>，则：</a:t>
            </a:r>
          </a:p>
          <a:p>
            <a:pPr marL="0" indent="0" eaLnBrk="1" hangingPunct="1">
              <a:buNone/>
            </a:pPr>
            <a:r>
              <a:rPr lang="zh-CN" altLang="en-US" sz="7200" dirty="0"/>
              <a:t>（</a:t>
            </a:r>
            <a:r>
              <a:rPr lang="en-US" altLang="zh-CN" sz="7200" dirty="0"/>
              <a:t>a</a:t>
            </a:r>
            <a:r>
              <a:rPr lang="zh-CN" altLang="en-US" sz="7200" dirty="0"/>
              <a:t>）对于正规表达式</a:t>
            </a:r>
            <a:r>
              <a:rPr lang="en-US" altLang="zh-CN" sz="7200" i="1" dirty="0" err="1"/>
              <a:t>s</a:t>
            </a:r>
            <a:r>
              <a:rPr lang="en-US" altLang="zh-CN" sz="7200" dirty="0" err="1"/>
              <a:t>|</a:t>
            </a:r>
            <a:r>
              <a:rPr lang="en-US" altLang="zh-CN" sz="7200" i="1" dirty="0" err="1"/>
              <a:t>t</a:t>
            </a:r>
            <a:r>
              <a:rPr lang="zh-CN" altLang="en-US" sz="7200" dirty="0"/>
              <a:t>，可构造复合的</a:t>
            </a:r>
            <a:r>
              <a:rPr lang="en-US" altLang="zh-CN" sz="7200" dirty="0"/>
              <a:t>NFA </a:t>
            </a:r>
            <a:r>
              <a:rPr lang="en-US" altLang="zh-CN" sz="7200" i="1" dirty="0"/>
              <a:t>N</a:t>
            </a:r>
            <a:r>
              <a:rPr lang="en-US" altLang="zh-CN" sz="7200" dirty="0"/>
              <a:t>(</a:t>
            </a:r>
            <a:r>
              <a:rPr lang="en-US" altLang="zh-CN" sz="7200" i="1" dirty="0" err="1"/>
              <a:t>s</a:t>
            </a:r>
            <a:r>
              <a:rPr lang="en-US" altLang="zh-CN" sz="7200" dirty="0" err="1"/>
              <a:t>|</a:t>
            </a:r>
            <a:r>
              <a:rPr lang="en-US" altLang="zh-CN" sz="7200" i="1" dirty="0" err="1"/>
              <a:t>t</a:t>
            </a:r>
            <a:r>
              <a:rPr lang="en-US" altLang="zh-CN" sz="7200" dirty="0"/>
              <a:t>)</a:t>
            </a:r>
            <a:r>
              <a:rPr lang="zh-CN" altLang="en-US" sz="7200" dirty="0"/>
              <a:t>如下：</a:t>
            </a:r>
          </a:p>
        </p:txBody>
      </p:sp>
      <p:pic>
        <p:nvPicPr>
          <p:cNvPr id="84995" name="Picture 4">
            <a:extLst>
              <a:ext uri="{FF2B5EF4-FFF2-40B4-BE49-F238E27FC236}">
                <a16:creationId xmlns:a16="http://schemas.microsoft.com/office/drawing/2014/main" id="{56268524-F999-4C01-85EB-A287DB5F9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344" y="3639008"/>
            <a:ext cx="4681538"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a:extLst>
              <a:ext uri="{FF2B5EF4-FFF2-40B4-BE49-F238E27FC236}">
                <a16:creationId xmlns:a16="http://schemas.microsoft.com/office/drawing/2014/main" id="{0A0B2E09-6059-4093-BBD9-378C4D9AF872}"/>
              </a:ext>
            </a:extLst>
          </p:cNvPr>
          <p:cNvSpPr>
            <a:spLocks noGrp="1" noRot="1"/>
          </p:cNvSpPr>
          <p:nvPr>
            <p:ph idx="1"/>
          </p:nvPr>
        </p:nvSpPr>
        <p:spPr>
          <a:xfrm>
            <a:off x="301625" y="765175"/>
            <a:ext cx="8540750" cy="5400675"/>
          </a:xfrm>
        </p:spPr>
        <p:txBody>
          <a:bodyPr>
            <a:normAutofit/>
          </a:bodyPr>
          <a:lstStyle/>
          <a:p>
            <a:pPr eaLnBrk="1" hangingPunct="1">
              <a:lnSpc>
                <a:spcPct val="80000"/>
              </a:lnSpc>
              <a:defRPr/>
            </a:pPr>
            <a:r>
              <a:rPr lang="zh-CN" altLang="en-US" sz="2000" dirty="0"/>
              <a:t>（</a:t>
            </a:r>
            <a:r>
              <a:rPr lang="en-US" altLang="zh-CN" sz="2000" dirty="0"/>
              <a:t>b</a:t>
            </a:r>
            <a:r>
              <a:rPr lang="zh-CN" altLang="en-US" sz="2000" dirty="0"/>
              <a:t>）对于正规表达式</a:t>
            </a:r>
            <a:r>
              <a:rPr lang="en-US" altLang="zh-CN" sz="2000" i="1" dirty="0" err="1"/>
              <a:t>st</a:t>
            </a:r>
            <a:r>
              <a:rPr lang="zh-CN" altLang="en-US" sz="2000" dirty="0"/>
              <a:t>，可构造复合的</a:t>
            </a:r>
            <a:r>
              <a:rPr lang="en-US" altLang="zh-CN" sz="2000" dirty="0"/>
              <a:t>NFA </a:t>
            </a:r>
            <a:r>
              <a:rPr lang="en-US" altLang="zh-CN" sz="2000" i="1" dirty="0"/>
              <a:t>N</a:t>
            </a:r>
            <a:r>
              <a:rPr lang="en-US" altLang="zh-CN" sz="2000" dirty="0"/>
              <a:t>(</a:t>
            </a:r>
            <a:r>
              <a:rPr lang="en-US" altLang="zh-CN" sz="2000" i="1" dirty="0" err="1"/>
              <a:t>st</a:t>
            </a:r>
            <a:r>
              <a:rPr lang="en-US" altLang="zh-CN" sz="2000" dirty="0"/>
              <a:t>)</a:t>
            </a:r>
            <a:r>
              <a:rPr lang="zh-CN" altLang="en-US" sz="2000" dirty="0"/>
              <a:t>如下：</a:t>
            </a:r>
          </a:p>
          <a:p>
            <a:pPr eaLnBrk="1" hangingPunct="1">
              <a:lnSpc>
                <a:spcPct val="80000"/>
              </a:lnSpc>
              <a:defRPr/>
            </a:pPr>
            <a:endParaRPr lang="zh-CN" altLang="en-US" sz="2000" dirty="0"/>
          </a:p>
          <a:p>
            <a:pPr eaLnBrk="1" hangingPunct="1">
              <a:lnSpc>
                <a:spcPct val="80000"/>
              </a:lnSpc>
              <a:defRPr/>
            </a:pPr>
            <a:endParaRPr lang="zh-CN" altLang="en-US" sz="2800" dirty="0"/>
          </a:p>
          <a:p>
            <a:pPr eaLnBrk="1" hangingPunct="1">
              <a:lnSpc>
                <a:spcPct val="80000"/>
              </a:lnSpc>
              <a:defRPr/>
            </a:pPr>
            <a:endParaRPr lang="zh-CN" altLang="en-US" sz="2800" dirty="0"/>
          </a:p>
          <a:p>
            <a:pPr eaLnBrk="1" hangingPunct="1">
              <a:lnSpc>
                <a:spcPct val="80000"/>
              </a:lnSpc>
              <a:defRPr/>
            </a:pPr>
            <a:endParaRPr lang="en-US" altLang="zh-CN" sz="2800" dirty="0"/>
          </a:p>
          <a:p>
            <a:pPr eaLnBrk="1" hangingPunct="1">
              <a:lnSpc>
                <a:spcPct val="80000"/>
              </a:lnSpc>
              <a:defRPr/>
            </a:pPr>
            <a:r>
              <a:rPr lang="en-US" altLang="zh-CN" sz="2000" dirty="0"/>
              <a:t>(c)</a:t>
            </a:r>
            <a:r>
              <a:rPr lang="zh-CN" altLang="en-US" sz="2000" dirty="0"/>
              <a:t>对于正规表达式</a:t>
            </a:r>
            <a:r>
              <a:rPr lang="en-US" altLang="zh-CN" sz="2000" i="1" dirty="0"/>
              <a:t>s</a:t>
            </a:r>
            <a:r>
              <a:rPr lang="en-US" altLang="zh-CN" sz="2000" dirty="0"/>
              <a:t>*</a:t>
            </a:r>
            <a:r>
              <a:rPr lang="zh-CN" altLang="en-US" sz="2000" dirty="0"/>
              <a:t>，可构造复合的</a:t>
            </a:r>
            <a:r>
              <a:rPr lang="en-US" altLang="zh-CN" sz="2000" dirty="0"/>
              <a:t>NFA </a:t>
            </a:r>
            <a:r>
              <a:rPr lang="en-US" altLang="zh-CN" sz="2000" i="1" dirty="0"/>
              <a:t>N</a:t>
            </a:r>
            <a:r>
              <a:rPr lang="en-US" altLang="zh-CN" sz="2000" dirty="0"/>
              <a:t>(</a:t>
            </a:r>
            <a:r>
              <a:rPr lang="en-US" altLang="zh-CN" sz="2000" i="1" dirty="0"/>
              <a:t>s</a:t>
            </a:r>
            <a:r>
              <a:rPr lang="en-US" altLang="zh-CN" sz="2000" dirty="0"/>
              <a:t>*)</a:t>
            </a:r>
            <a:r>
              <a:rPr lang="zh-CN" altLang="en-US" sz="2000" dirty="0"/>
              <a:t>如下：</a:t>
            </a:r>
          </a:p>
          <a:p>
            <a:pPr marL="0" indent="0" eaLnBrk="1" hangingPunct="1">
              <a:lnSpc>
                <a:spcPct val="80000"/>
              </a:lnSpc>
              <a:buFont typeface="Wingdings 2" panose="05020102010507070707" pitchFamily="18" charset="2"/>
              <a:buNone/>
              <a:defRPr/>
            </a:pPr>
            <a:endParaRPr lang="zh-CN" altLang="en-US" sz="2800" dirty="0"/>
          </a:p>
          <a:p>
            <a:pPr eaLnBrk="1" hangingPunct="1">
              <a:lnSpc>
                <a:spcPct val="80000"/>
              </a:lnSpc>
              <a:defRPr/>
            </a:pPr>
            <a:endParaRPr lang="zh-CN" altLang="en-US" sz="2800" dirty="0"/>
          </a:p>
          <a:p>
            <a:pPr eaLnBrk="1" hangingPunct="1">
              <a:lnSpc>
                <a:spcPct val="80000"/>
              </a:lnSpc>
              <a:defRPr/>
            </a:pPr>
            <a:endParaRPr lang="zh-CN" altLang="en-US" sz="2800" dirty="0"/>
          </a:p>
          <a:p>
            <a:pPr marL="0" indent="0" eaLnBrk="1" hangingPunct="1">
              <a:lnSpc>
                <a:spcPct val="80000"/>
              </a:lnSpc>
              <a:buNone/>
              <a:defRPr/>
            </a:pPr>
            <a:endParaRPr lang="zh-CN" altLang="en-US" sz="2800" dirty="0"/>
          </a:p>
          <a:p>
            <a:pPr eaLnBrk="1" hangingPunct="1">
              <a:lnSpc>
                <a:spcPct val="80000"/>
              </a:lnSpc>
              <a:defRPr/>
            </a:pPr>
            <a:endParaRPr lang="en-US" altLang="zh-CN" sz="2800" dirty="0"/>
          </a:p>
          <a:p>
            <a:pPr eaLnBrk="1" hangingPunct="1">
              <a:lnSpc>
                <a:spcPct val="80000"/>
              </a:lnSpc>
              <a:defRPr/>
            </a:pPr>
            <a:r>
              <a:rPr lang="en-US" altLang="zh-CN" sz="2000" dirty="0"/>
              <a:t>(d)</a:t>
            </a:r>
            <a:r>
              <a:rPr lang="zh-CN" altLang="en-US" sz="2000" dirty="0"/>
              <a:t>对于括起来的正规表达式</a:t>
            </a:r>
            <a:r>
              <a:rPr lang="en-US" altLang="zh-CN" sz="2000" dirty="0"/>
              <a:t>(</a:t>
            </a:r>
            <a:r>
              <a:rPr lang="en-US" altLang="zh-CN" sz="2000" i="1" dirty="0"/>
              <a:t>s</a:t>
            </a:r>
            <a:r>
              <a:rPr lang="en-US" altLang="zh-CN" sz="2000" dirty="0"/>
              <a:t>)</a:t>
            </a:r>
            <a:r>
              <a:rPr lang="zh-CN" altLang="en-US" sz="2000" dirty="0"/>
              <a:t>，使用</a:t>
            </a:r>
            <a:r>
              <a:rPr lang="en-US" altLang="zh-CN" sz="2000" i="1" dirty="0"/>
              <a:t>N</a:t>
            </a:r>
            <a:r>
              <a:rPr lang="en-US" altLang="zh-CN" sz="2000" dirty="0"/>
              <a:t>(</a:t>
            </a:r>
            <a:r>
              <a:rPr lang="en-US" altLang="zh-CN" sz="2000" i="1" dirty="0"/>
              <a:t>s</a:t>
            </a:r>
            <a:r>
              <a:rPr lang="en-US" altLang="zh-CN" sz="2000" dirty="0"/>
              <a:t>)</a:t>
            </a:r>
            <a:r>
              <a:rPr lang="zh-CN" altLang="en-US" sz="2000" dirty="0"/>
              <a:t>本身作为它的</a:t>
            </a:r>
            <a:r>
              <a:rPr lang="en-US" altLang="zh-CN" sz="2000" dirty="0"/>
              <a:t>NFA</a:t>
            </a:r>
            <a:r>
              <a:rPr lang="zh-CN" altLang="en-US" sz="2000" dirty="0"/>
              <a:t>。</a:t>
            </a:r>
          </a:p>
        </p:txBody>
      </p:sp>
      <p:pic>
        <p:nvPicPr>
          <p:cNvPr id="86019" name="Picture 4">
            <a:extLst>
              <a:ext uri="{FF2B5EF4-FFF2-40B4-BE49-F238E27FC236}">
                <a16:creationId xmlns:a16="http://schemas.microsoft.com/office/drawing/2014/main" id="{16D9CA89-72D2-4C43-AB6A-2DE01270B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268413"/>
            <a:ext cx="4608513"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0" name="Picture 5">
            <a:extLst>
              <a:ext uri="{FF2B5EF4-FFF2-40B4-BE49-F238E27FC236}">
                <a16:creationId xmlns:a16="http://schemas.microsoft.com/office/drawing/2014/main" id="{8B1E7D8A-E75E-4265-A90A-A554CB866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284538"/>
            <a:ext cx="3908425"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   图</a:t>
            </a:r>
            <a:r>
              <a:rPr lang="en-US" altLang="zh-CN" dirty="0"/>
              <a:t>3-2</a:t>
            </a:r>
            <a:r>
              <a:rPr lang="zh-CN" altLang="en-US" dirty="0"/>
              <a:t>是使用它们的例子。通常，在输入中有一组字符串会产生相同的</a:t>
            </a:r>
            <a:endParaRPr lang="en-US" altLang="zh-CN" dirty="0"/>
          </a:p>
          <a:p>
            <a:pPr marL="0" indent="0">
              <a:buNone/>
            </a:pPr>
            <a:r>
              <a:rPr lang="en-US" altLang="zh-CN" dirty="0"/>
              <a:t>   </a:t>
            </a:r>
            <a:r>
              <a:rPr lang="zh-CN" altLang="en-US" dirty="0"/>
              <a:t>记号（作为输出），这个字符串构成的集合由一个与该记号相关联的称</a:t>
            </a:r>
            <a:endParaRPr lang="en-US" altLang="zh-CN" dirty="0"/>
          </a:p>
          <a:p>
            <a:pPr marL="0" indent="0">
              <a:buNone/>
            </a:pPr>
            <a:r>
              <a:rPr lang="en-US" altLang="zh-CN" dirty="0"/>
              <a:t>   </a:t>
            </a:r>
            <a:r>
              <a:rPr lang="zh-CN" altLang="en-US" dirty="0"/>
              <a:t>为模式的规则来描述。这个模式被说成匹配该集合中的每个字符串。</a:t>
            </a:r>
          </a:p>
          <a:p>
            <a:pPr>
              <a:lnSpc>
                <a:spcPct val="150000"/>
              </a:lnSpc>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3.1</a:t>
            </a:r>
            <a:endParaRPr lang="zh-CN" altLang="en-US" dirty="0"/>
          </a:p>
        </p:txBody>
      </p:sp>
      <p:pic>
        <p:nvPicPr>
          <p:cNvPr id="5" name="Picture 4">
            <a:extLst>
              <a:ext uri="{FF2B5EF4-FFF2-40B4-BE49-F238E27FC236}">
                <a16:creationId xmlns:a16="http://schemas.microsoft.com/office/drawing/2014/main" id="{511F5743-F119-4FDB-B7DC-3E5ECC716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904" y="3429000"/>
            <a:ext cx="6015037" cy="2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46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a:extLst>
              <a:ext uri="{FF2B5EF4-FFF2-40B4-BE49-F238E27FC236}">
                <a16:creationId xmlns:a16="http://schemas.microsoft.com/office/drawing/2014/main" id="{08D21876-714F-481A-9187-C8B824D5FD1C}"/>
              </a:ext>
            </a:extLst>
          </p:cNvPr>
          <p:cNvSpPr>
            <a:spLocks noGrp="1" noRot="1"/>
          </p:cNvSpPr>
          <p:nvPr>
            <p:ph idx="1"/>
          </p:nvPr>
        </p:nvSpPr>
        <p:spPr>
          <a:xfrm>
            <a:off x="301625" y="692150"/>
            <a:ext cx="8540750" cy="5407025"/>
          </a:xfrm>
        </p:spPr>
        <p:txBody>
          <a:bodyPr/>
          <a:lstStyle/>
          <a:p>
            <a:pPr eaLnBrk="1" hangingPunct="1"/>
            <a:r>
              <a:rPr lang="zh-CN" altLang="en-US" sz="2800" dirty="0"/>
              <a:t>可以验证，算法</a:t>
            </a:r>
            <a:r>
              <a:rPr lang="en-US" altLang="zh-CN" sz="2800" dirty="0"/>
              <a:t>3.4</a:t>
            </a:r>
            <a:r>
              <a:rPr lang="zh-CN" altLang="en-US" sz="2800" dirty="0"/>
              <a:t>构造的每一步都产生识别对应语言的</a:t>
            </a:r>
            <a:r>
              <a:rPr lang="en-US" altLang="zh-CN" sz="2800" dirty="0"/>
              <a:t>NFA</a:t>
            </a:r>
            <a:r>
              <a:rPr lang="zh-CN" altLang="en-US" sz="2800" dirty="0"/>
              <a:t>。此外，产生的</a:t>
            </a:r>
            <a:r>
              <a:rPr lang="en-US" altLang="zh-CN" sz="2800" dirty="0"/>
              <a:t>NFA</a:t>
            </a:r>
            <a:r>
              <a:rPr lang="zh-CN" altLang="en-US" sz="2800" dirty="0"/>
              <a:t>具有下列性质：</a:t>
            </a:r>
          </a:p>
          <a:p>
            <a:pPr eaLnBrk="1" hangingPunct="1"/>
            <a:r>
              <a:rPr lang="en-US" altLang="zh-CN" sz="2800" dirty="0"/>
              <a:t>1. </a:t>
            </a:r>
            <a:r>
              <a:rPr lang="en-US" altLang="zh-CN" sz="2800" i="1" dirty="0"/>
              <a:t>N</a:t>
            </a:r>
            <a:r>
              <a:rPr lang="en-US" altLang="zh-CN" sz="2800" dirty="0"/>
              <a:t>(</a:t>
            </a:r>
            <a:r>
              <a:rPr lang="en-US" altLang="zh-CN" sz="2800" i="1" dirty="0"/>
              <a:t>r</a:t>
            </a:r>
            <a:r>
              <a:rPr lang="en-US" altLang="zh-CN" sz="2800" dirty="0"/>
              <a:t>)</a:t>
            </a:r>
            <a:r>
              <a:rPr lang="zh-CN" altLang="en-US" sz="2800" dirty="0"/>
              <a:t>的状态数最多是</a:t>
            </a:r>
            <a:r>
              <a:rPr lang="en-US" altLang="zh-CN" sz="2800" i="1" dirty="0"/>
              <a:t>r</a:t>
            </a:r>
            <a:r>
              <a:rPr lang="zh-CN" altLang="en-US" sz="2800" dirty="0"/>
              <a:t>中符号和运算符个数的两倍。因为构造的每步最多引入两个新状态。</a:t>
            </a:r>
          </a:p>
          <a:p>
            <a:r>
              <a:rPr lang="en-US" altLang="zh-CN" sz="2800" dirty="0"/>
              <a:t>2. </a:t>
            </a:r>
            <a:r>
              <a:rPr lang="en-US" altLang="zh-CN" sz="2800" i="1" dirty="0"/>
              <a:t>N</a:t>
            </a:r>
            <a:r>
              <a:rPr lang="en-US" altLang="zh-CN" sz="2800" dirty="0"/>
              <a:t>(</a:t>
            </a:r>
            <a:r>
              <a:rPr lang="en-US" altLang="zh-CN" sz="2800" i="1" dirty="0"/>
              <a:t>r</a:t>
            </a:r>
            <a:r>
              <a:rPr lang="en-US" altLang="zh-CN" sz="2800" dirty="0"/>
              <a:t>)</a:t>
            </a:r>
            <a:r>
              <a:rPr lang="zh-CN" altLang="en-US" sz="2800" dirty="0"/>
              <a:t>只有一个开始状态和一个接受状态</a:t>
            </a:r>
            <a:r>
              <a:rPr lang="zh-CN" altLang="en-US" dirty="0"/>
              <a:t>，开始状态没有入边，接受</a:t>
            </a:r>
            <a:r>
              <a:rPr lang="zh-CN" altLang="en-US" sz="2800" dirty="0"/>
              <a:t>状态没有出边。</a:t>
            </a:r>
          </a:p>
          <a:p>
            <a:r>
              <a:rPr lang="en-US" altLang="zh-CN" sz="2800" dirty="0"/>
              <a:t>3. </a:t>
            </a:r>
            <a:r>
              <a:rPr lang="en-US" altLang="zh-CN" sz="2800" i="1" dirty="0"/>
              <a:t>N</a:t>
            </a:r>
            <a:r>
              <a:rPr lang="en-US" altLang="zh-CN" sz="2800" dirty="0"/>
              <a:t>(</a:t>
            </a:r>
            <a:r>
              <a:rPr lang="en-US" altLang="zh-CN" sz="2800" i="1" dirty="0"/>
              <a:t>r</a:t>
            </a:r>
            <a:r>
              <a:rPr lang="en-US" altLang="zh-CN" sz="2800" dirty="0"/>
              <a:t>)</a:t>
            </a:r>
            <a:r>
              <a:rPr lang="zh-CN" altLang="en-US" dirty="0"/>
              <a:t>除接受状态外的每个</a:t>
            </a:r>
            <a:r>
              <a:rPr lang="zh-CN" altLang="en-US" sz="2800" dirty="0"/>
              <a:t>状态或者有一个用</a:t>
            </a:r>
            <a:r>
              <a:rPr lang="el-GR" altLang="zh-CN" sz="2800" dirty="0">
                <a:cs typeface="Arial" panose="020B0604020202020204" pitchFamily="34" charset="0"/>
              </a:rPr>
              <a:t>Σ</a:t>
            </a:r>
            <a:r>
              <a:rPr lang="zh-CN" altLang="en-US" sz="2800" dirty="0"/>
              <a:t>中的符号标记的出边，或者至多有两个标记为</a:t>
            </a:r>
            <a:r>
              <a:rPr lang="ru-RU" altLang="zh-CN" sz="2800" dirty="0">
                <a:cs typeface="Arial" panose="020B0604020202020204" pitchFamily="34" charset="0"/>
              </a:rPr>
              <a:t>Є</a:t>
            </a:r>
            <a:r>
              <a:rPr lang="zh-CN" altLang="en-US" sz="2800" dirty="0"/>
              <a:t>的出边。</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88E835F9-D81D-42FD-8E45-A2547F7C96B3}"/>
              </a:ext>
            </a:extLst>
          </p:cNvPr>
          <p:cNvSpPr>
            <a:spLocks noGrp="1" noRot="1"/>
          </p:cNvSpPr>
          <p:nvPr>
            <p:ph idx="1"/>
          </p:nvPr>
        </p:nvSpPr>
        <p:spPr>
          <a:xfrm>
            <a:off x="301625" y="620713"/>
            <a:ext cx="8540750" cy="2160587"/>
          </a:xfrm>
        </p:spPr>
        <p:txBody>
          <a:bodyPr/>
          <a:lstStyle/>
          <a:p>
            <a:pPr eaLnBrk="1" hangingPunct="1"/>
            <a:r>
              <a:rPr lang="zh-CN" altLang="en-US" dirty="0"/>
              <a:t>我们用算法</a:t>
            </a:r>
            <a:r>
              <a:rPr lang="en-US" altLang="zh-CN" dirty="0"/>
              <a:t>3.4</a:t>
            </a:r>
            <a:r>
              <a:rPr lang="zh-CN" altLang="en-US" dirty="0"/>
              <a:t>构造正规表达式</a:t>
            </a:r>
            <a:r>
              <a:rPr lang="en-US" altLang="zh-CN" i="1" dirty="0"/>
              <a:t>r</a:t>
            </a:r>
            <a:r>
              <a:rPr lang="zh-CN" altLang="en-US" dirty="0"/>
              <a:t>＝</a:t>
            </a:r>
            <a:r>
              <a:rPr lang="en-US" altLang="zh-CN" dirty="0"/>
              <a:t>(</a:t>
            </a:r>
            <a:r>
              <a:rPr lang="en-US" altLang="zh-CN" i="1" dirty="0" err="1"/>
              <a:t>a</a:t>
            </a:r>
            <a:r>
              <a:rPr lang="en-US" altLang="zh-CN" dirty="0" err="1"/>
              <a:t>|</a:t>
            </a:r>
            <a:r>
              <a:rPr lang="en-US" altLang="zh-CN" i="1" dirty="0" err="1"/>
              <a:t>b</a:t>
            </a:r>
            <a:r>
              <a:rPr lang="en-US" altLang="zh-CN" dirty="0"/>
              <a:t>)*</a:t>
            </a:r>
            <a:r>
              <a:rPr lang="en-US" altLang="zh-CN" i="1" dirty="0" err="1"/>
              <a:t>abb</a:t>
            </a:r>
            <a:r>
              <a:rPr lang="zh-CN" altLang="en-US" dirty="0"/>
              <a:t>的</a:t>
            </a:r>
            <a:r>
              <a:rPr lang="en-US" altLang="zh-CN" i="1" dirty="0"/>
              <a:t>N</a:t>
            </a:r>
            <a:r>
              <a:rPr lang="en-US" altLang="zh-CN" dirty="0"/>
              <a:t>(</a:t>
            </a:r>
            <a:r>
              <a:rPr lang="en-US" altLang="zh-CN" i="1" dirty="0"/>
              <a:t>r</a:t>
            </a:r>
            <a:r>
              <a:rPr lang="en-US" altLang="zh-CN" dirty="0"/>
              <a:t>)</a:t>
            </a:r>
            <a:r>
              <a:rPr lang="zh-CN" altLang="en-US" dirty="0"/>
              <a:t>。图</a:t>
            </a:r>
            <a:r>
              <a:rPr lang="en-US" altLang="zh-CN" dirty="0"/>
              <a:t>3-30</a:t>
            </a:r>
            <a:r>
              <a:rPr lang="zh-CN" altLang="en-US" dirty="0"/>
              <a:t>是</a:t>
            </a:r>
            <a:r>
              <a:rPr lang="en-US" altLang="zh-CN" i="1" dirty="0"/>
              <a:t>r</a:t>
            </a:r>
            <a:r>
              <a:rPr lang="zh-CN" altLang="en-US" dirty="0"/>
              <a:t>的分析树。这个分析树类似于</a:t>
            </a:r>
            <a:r>
              <a:rPr lang="en-US" altLang="zh-CN" dirty="0"/>
              <a:t>2.2</a:t>
            </a:r>
            <a:r>
              <a:rPr lang="zh-CN" altLang="en-US" dirty="0"/>
              <a:t>节中为算术表达式构造的分析树。</a:t>
            </a:r>
          </a:p>
        </p:txBody>
      </p:sp>
      <p:pic>
        <p:nvPicPr>
          <p:cNvPr id="88067" name="Picture 4">
            <a:extLst>
              <a:ext uri="{FF2B5EF4-FFF2-40B4-BE49-F238E27FC236}">
                <a16:creationId xmlns:a16="http://schemas.microsoft.com/office/drawing/2014/main" id="{5E6C5F92-CCC0-453D-B7EB-FCF77F0CF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276475"/>
            <a:ext cx="4752975"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B38477D0-193F-427E-AEC0-CEFCABE195E5}"/>
              </a:ext>
            </a:extLst>
          </p:cNvPr>
          <p:cNvSpPr>
            <a:spLocks noGrp="1" noRot="1"/>
          </p:cNvSpPr>
          <p:nvPr>
            <p:ph idx="1"/>
          </p:nvPr>
        </p:nvSpPr>
        <p:spPr>
          <a:xfrm>
            <a:off x="301625" y="765175"/>
            <a:ext cx="8540750" cy="4392613"/>
          </a:xfrm>
        </p:spPr>
        <p:txBody>
          <a:bodyPr>
            <a:normAutofit fontScale="92500"/>
          </a:bodyPr>
          <a:lstStyle/>
          <a:p>
            <a:pPr eaLnBrk="1" hangingPunct="1"/>
            <a:r>
              <a:rPr lang="zh-CN" altLang="en-US" sz="2800" dirty="0"/>
              <a:t>对成份</a:t>
            </a:r>
            <a:r>
              <a:rPr lang="en-US" altLang="zh-CN" sz="2800" i="1" dirty="0"/>
              <a:t>r</a:t>
            </a:r>
            <a:r>
              <a:rPr lang="en-US" altLang="zh-CN" sz="2800" i="1" baseline="-25000" dirty="0"/>
              <a:t>1</a:t>
            </a:r>
            <a:r>
              <a:rPr lang="zh-CN" altLang="en-US" sz="2800" dirty="0"/>
              <a:t>（即第一个</a:t>
            </a:r>
            <a:r>
              <a:rPr lang="en-US" altLang="zh-CN" sz="2800" i="1" dirty="0"/>
              <a:t>a</a:t>
            </a:r>
            <a:r>
              <a:rPr lang="zh-CN" altLang="en-US" sz="2800" dirty="0"/>
              <a:t>），构造它的</a:t>
            </a:r>
            <a:r>
              <a:rPr lang="en-US" altLang="zh-CN" sz="2800" dirty="0"/>
              <a:t>NFA</a:t>
            </a:r>
            <a:r>
              <a:rPr lang="zh-CN" altLang="en-US" sz="2800" dirty="0"/>
              <a:t>如下：</a:t>
            </a:r>
          </a:p>
          <a:p>
            <a:pPr eaLnBrk="1" hangingPunct="1"/>
            <a:endParaRPr lang="zh-CN" altLang="en-US" sz="2800" dirty="0"/>
          </a:p>
          <a:p>
            <a:pPr eaLnBrk="1" hangingPunct="1"/>
            <a:endParaRPr lang="zh-CN" altLang="en-US" sz="2800" dirty="0"/>
          </a:p>
          <a:p>
            <a:pPr eaLnBrk="1" hangingPunct="1"/>
            <a:r>
              <a:rPr lang="zh-CN" altLang="en-US" sz="2800" dirty="0"/>
              <a:t>对</a:t>
            </a:r>
            <a:r>
              <a:rPr lang="en-US" altLang="zh-CN" sz="2800" i="1" dirty="0"/>
              <a:t>r</a:t>
            </a:r>
            <a:r>
              <a:rPr lang="en-US" altLang="zh-CN" sz="2800" baseline="-25000" dirty="0"/>
              <a:t>2</a:t>
            </a:r>
            <a:r>
              <a:rPr lang="zh-CN" altLang="en-US" sz="2800" dirty="0"/>
              <a:t>，构造它的</a:t>
            </a:r>
            <a:r>
              <a:rPr lang="en-US" altLang="zh-CN" sz="2800" dirty="0"/>
              <a:t>NFA</a:t>
            </a:r>
            <a:r>
              <a:rPr lang="zh-CN" altLang="en-US" sz="2800" dirty="0"/>
              <a:t>如下：</a:t>
            </a:r>
          </a:p>
          <a:p>
            <a:pPr eaLnBrk="1" hangingPunct="1"/>
            <a:endParaRPr lang="zh-CN" altLang="en-US" sz="2800" dirty="0"/>
          </a:p>
          <a:p>
            <a:pPr eaLnBrk="1" hangingPunct="1"/>
            <a:endParaRPr lang="zh-CN" altLang="en-US" sz="2800" dirty="0"/>
          </a:p>
          <a:p>
            <a:pPr eaLnBrk="1" hangingPunct="1"/>
            <a:r>
              <a:rPr lang="zh-CN" altLang="en-US" sz="2800" dirty="0"/>
              <a:t>再用并规则组合</a:t>
            </a:r>
            <a:r>
              <a:rPr lang="en-US" altLang="zh-CN" sz="2800" i="1" dirty="0"/>
              <a:t>N</a:t>
            </a:r>
            <a:r>
              <a:rPr lang="en-US" altLang="zh-CN" sz="2800" dirty="0"/>
              <a:t>(</a:t>
            </a:r>
            <a:r>
              <a:rPr lang="en-US" altLang="zh-CN" sz="2800" i="1" dirty="0"/>
              <a:t>r</a:t>
            </a:r>
            <a:r>
              <a:rPr lang="en-US" altLang="zh-CN" sz="2800" baseline="-25000" dirty="0"/>
              <a:t>1</a:t>
            </a:r>
            <a:r>
              <a:rPr lang="en-US" altLang="zh-CN" sz="2800" dirty="0"/>
              <a:t>)</a:t>
            </a:r>
            <a:r>
              <a:rPr lang="zh-CN" altLang="en-US" sz="2800" dirty="0"/>
              <a:t>和</a:t>
            </a:r>
            <a:r>
              <a:rPr lang="en-US" altLang="zh-CN" sz="2800" i="1" dirty="0"/>
              <a:t>N</a:t>
            </a:r>
            <a:r>
              <a:rPr lang="en-US" altLang="zh-CN" sz="2800" dirty="0"/>
              <a:t>(</a:t>
            </a:r>
            <a:r>
              <a:rPr lang="en-US" altLang="zh-CN" sz="2800" i="1" dirty="0"/>
              <a:t>r</a:t>
            </a:r>
            <a:r>
              <a:rPr lang="en-US" altLang="zh-CN" sz="2800" baseline="-25000" dirty="0"/>
              <a:t>2</a:t>
            </a:r>
            <a:r>
              <a:rPr lang="en-US" altLang="zh-CN" sz="2800" dirty="0"/>
              <a:t>)</a:t>
            </a:r>
            <a:r>
              <a:rPr lang="zh-CN" altLang="en-US" sz="2800" dirty="0"/>
              <a:t>，得到</a:t>
            </a:r>
            <a:r>
              <a:rPr lang="en-US" altLang="zh-CN" sz="2800" i="1" dirty="0"/>
              <a:t>r</a:t>
            </a:r>
            <a:r>
              <a:rPr lang="en-US" altLang="zh-CN" sz="2800" baseline="-25000" dirty="0"/>
              <a:t>3</a:t>
            </a:r>
            <a:r>
              <a:rPr lang="zh-CN" altLang="en-US" sz="2800" dirty="0"/>
              <a:t>＝</a:t>
            </a:r>
            <a:r>
              <a:rPr lang="en-US" altLang="zh-CN" sz="2800" i="1" dirty="0"/>
              <a:t>r</a:t>
            </a:r>
            <a:r>
              <a:rPr lang="en-US" altLang="zh-CN" sz="2800" baseline="-25000" dirty="0"/>
              <a:t>1</a:t>
            </a:r>
            <a:r>
              <a:rPr lang="en-US" altLang="zh-CN" sz="2800" dirty="0"/>
              <a:t>|</a:t>
            </a:r>
            <a:r>
              <a:rPr lang="en-US" altLang="zh-CN" sz="2800" i="1" dirty="0"/>
              <a:t>r</a:t>
            </a:r>
            <a:r>
              <a:rPr lang="en-US" altLang="zh-CN" sz="2800" baseline="-25000" dirty="0"/>
              <a:t>2</a:t>
            </a:r>
            <a:r>
              <a:rPr lang="en-US" altLang="zh-CN" sz="2800" dirty="0"/>
              <a:t> </a:t>
            </a:r>
            <a:r>
              <a:rPr lang="zh-CN" altLang="en-US" sz="2800" dirty="0"/>
              <a:t>的</a:t>
            </a:r>
            <a:r>
              <a:rPr lang="en-US" altLang="zh-CN" sz="2800" dirty="0"/>
              <a:t>NFA</a:t>
            </a:r>
            <a:r>
              <a:rPr lang="zh-CN" altLang="en-US" sz="2800" dirty="0"/>
              <a:t>如下：</a:t>
            </a:r>
          </a:p>
        </p:txBody>
      </p:sp>
      <p:pic>
        <p:nvPicPr>
          <p:cNvPr id="89091" name="Picture 4">
            <a:extLst>
              <a:ext uri="{FF2B5EF4-FFF2-40B4-BE49-F238E27FC236}">
                <a16:creationId xmlns:a16="http://schemas.microsoft.com/office/drawing/2014/main" id="{D7973B62-D60A-4369-A9C5-2E68E733B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199" y="5008248"/>
            <a:ext cx="3384550" cy="157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2" name="Picture 5">
            <a:extLst>
              <a:ext uri="{FF2B5EF4-FFF2-40B4-BE49-F238E27FC236}">
                <a16:creationId xmlns:a16="http://schemas.microsoft.com/office/drawing/2014/main" id="{59C654DB-0B6A-4CCF-9061-53097D299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12875"/>
            <a:ext cx="273685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6">
            <a:extLst>
              <a:ext uri="{FF2B5EF4-FFF2-40B4-BE49-F238E27FC236}">
                <a16:creationId xmlns:a16="http://schemas.microsoft.com/office/drawing/2014/main" id="{2717AAFF-9D79-4EE9-853B-CBCA26B1D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231993"/>
            <a:ext cx="26638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a:extLst>
              <a:ext uri="{FF2B5EF4-FFF2-40B4-BE49-F238E27FC236}">
                <a16:creationId xmlns:a16="http://schemas.microsoft.com/office/drawing/2014/main" id="{10D787E9-2181-4DEE-B585-E082615424C0}"/>
              </a:ext>
            </a:extLst>
          </p:cNvPr>
          <p:cNvSpPr>
            <a:spLocks noGrp="1" noRot="1"/>
          </p:cNvSpPr>
          <p:nvPr>
            <p:ph idx="1"/>
          </p:nvPr>
        </p:nvSpPr>
        <p:spPr>
          <a:xfrm>
            <a:off x="301625" y="765175"/>
            <a:ext cx="8540750" cy="4032250"/>
          </a:xfrm>
        </p:spPr>
        <p:txBody>
          <a:bodyPr>
            <a:normAutofit fontScale="92500" lnSpcReduction="10000"/>
          </a:bodyPr>
          <a:lstStyle/>
          <a:p>
            <a:pPr eaLnBrk="1" hangingPunct="1">
              <a:lnSpc>
                <a:spcPct val="80000"/>
              </a:lnSpc>
            </a:pPr>
            <a:r>
              <a:rPr lang="en-US" altLang="zh-CN" sz="2400"/>
              <a:t>(</a:t>
            </a:r>
            <a:r>
              <a:rPr lang="en-US" altLang="zh-CN" sz="2400" i="1"/>
              <a:t>r</a:t>
            </a:r>
            <a:r>
              <a:rPr lang="en-US" altLang="zh-CN" sz="2400" baseline="-25000"/>
              <a:t>3</a:t>
            </a:r>
            <a:r>
              <a:rPr lang="en-US" altLang="zh-CN" sz="2400"/>
              <a:t>)</a:t>
            </a:r>
            <a:r>
              <a:rPr lang="zh-CN" altLang="en-US" sz="2400"/>
              <a:t>的</a:t>
            </a:r>
            <a:r>
              <a:rPr lang="en-US" altLang="zh-CN" sz="2400"/>
              <a:t>NFA</a:t>
            </a:r>
            <a:r>
              <a:rPr lang="zh-CN" altLang="en-US" sz="2400"/>
              <a:t>和</a:t>
            </a:r>
            <a:r>
              <a:rPr lang="en-US" altLang="zh-CN" sz="2400" i="1"/>
              <a:t>r</a:t>
            </a:r>
            <a:r>
              <a:rPr lang="en-US" altLang="zh-CN" sz="2400" baseline="-25000"/>
              <a:t>3</a:t>
            </a:r>
            <a:r>
              <a:rPr lang="zh-CN" altLang="en-US" sz="2400"/>
              <a:t>的一样。</a:t>
            </a:r>
            <a:r>
              <a:rPr lang="en-US" altLang="zh-CN" sz="2400"/>
              <a:t>(</a:t>
            </a:r>
            <a:r>
              <a:rPr lang="en-US" altLang="zh-CN" sz="2400" i="1"/>
              <a:t>r</a:t>
            </a:r>
            <a:r>
              <a:rPr lang="en-US" altLang="zh-CN" sz="2400" baseline="-25000"/>
              <a:t>3</a:t>
            </a:r>
            <a:r>
              <a:rPr lang="en-US" altLang="zh-CN" sz="2400"/>
              <a:t>)*</a:t>
            </a:r>
            <a:r>
              <a:rPr lang="zh-CN" altLang="en-US" sz="2400"/>
              <a:t>的</a:t>
            </a:r>
            <a:r>
              <a:rPr lang="en-US" altLang="zh-CN" sz="2400"/>
              <a:t>NFA</a:t>
            </a:r>
            <a:r>
              <a:rPr lang="zh-CN" altLang="en-US" sz="2400"/>
              <a:t>构造如下：</a:t>
            </a:r>
          </a:p>
          <a:p>
            <a:pPr eaLnBrk="1" hangingPunct="1">
              <a:lnSpc>
                <a:spcPct val="80000"/>
              </a:lnSpc>
            </a:pPr>
            <a:endParaRPr lang="zh-CN" altLang="en-US" sz="2400"/>
          </a:p>
          <a:p>
            <a:pPr eaLnBrk="1" hangingPunct="1">
              <a:lnSpc>
                <a:spcPct val="80000"/>
              </a:lnSpc>
            </a:pPr>
            <a:endParaRPr lang="zh-CN" altLang="en-US" sz="2400"/>
          </a:p>
          <a:p>
            <a:pPr eaLnBrk="1" hangingPunct="1">
              <a:lnSpc>
                <a:spcPct val="80000"/>
              </a:lnSpc>
            </a:pPr>
            <a:endParaRPr lang="zh-CN" altLang="en-US" sz="2400"/>
          </a:p>
          <a:p>
            <a:pPr eaLnBrk="1" hangingPunct="1">
              <a:lnSpc>
                <a:spcPct val="80000"/>
              </a:lnSpc>
            </a:pPr>
            <a:endParaRPr lang="zh-CN" altLang="en-US" sz="2400"/>
          </a:p>
          <a:p>
            <a:pPr eaLnBrk="1" hangingPunct="1">
              <a:lnSpc>
                <a:spcPct val="80000"/>
              </a:lnSpc>
            </a:pPr>
            <a:endParaRPr lang="zh-CN" altLang="en-US" sz="2400"/>
          </a:p>
          <a:p>
            <a:pPr eaLnBrk="1" hangingPunct="1">
              <a:lnSpc>
                <a:spcPct val="80000"/>
              </a:lnSpc>
            </a:pPr>
            <a:endParaRPr lang="zh-CN" altLang="en-US" sz="2400"/>
          </a:p>
          <a:p>
            <a:pPr eaLnBrk="1" hangingPunct="1">
              <a:lnSpc>
                <a:spcPct val="80000"/>
              </a:lnSpc>
            </a:pPr>
            <a:r>
              <a:rPr lang="en-US" altLang="zh-CN" sz="2400" i="1"/>
              <a:t>r</a:t>
            </a:r>
            <a:r>
              <a:rPr lang="en-US" altLang="zh-CN" sz="2400" baseline="-25000"/>
              <a:t>6</a:t>
            </a:r>
            <a:r>
              <a:rPr lang="en-US" altLang="zh-CN" sz="2400"/>
              <a:t>=</a:t>
            </a:r>
            <a:r>
              <a:rPr lang="en-US" altLang="zh-CN" sz="2400" i="1"/>
              <a:t>a</a:t>
            </a:r>
            <a:r>
              <a:rPr lang="zh-CN" altLang="en-US" sz="2400"/>
              <a:t>的</a:t>
            </a:r>
            <a:r>
              <a:rPr lang="en-US" altLang="zh-CN" sz="2400"/>
              <a:t>NFA</a:t>
            </a:r>
            <a:r>
              <a:rPr lang="zh-CN" altLang="en-US" sz="2400"/>
              <a:t>如下</a:t>
            </a:r>
            <a:r>
              <a:rPr lang="en-US" altLang="zh-CN" sz="2400"/>
              <a:t>:</a:t>
            </a:r>
          </a:p>
          <a:p>
            <a:pPr eaLnBrk="1" hangingPunct="1">
              <a:lnSpc>
                <a:spcPct val="80000"/>
              </a:lnSpc>
            </a:pPr>
            <a:endParaRPr lang="en-US" altLang="zh-CN" sz="2400"/>
          </a:p>
          <a:p>
            <a:pPr eaLnBrk="1" hangingPunct="1">
              <a:lnSpc>
                <a:spcPct val="80000"/>
              </a:lnSpc>
            </a:pPr>
            <a:r>
              <a:rPr lang="zh-CN" altLang="en-US" sz="2400"/>
              <a:t>我们合并状态</a:t>
            </a:r>
            <a:r>
              <a:rPr lang="en-US" altLang="zh-CN" sz="2400"/>
              <a:t>7</a:t>
            </a:r>
            <a:r>
              <a:rPr lang="zh-CN" altLang="en-US" sz="2400"/>
              <a:t>和</a:t>
            </a:r>
            <a:r>
              <a:rPr lang="en-US" altLang="zh-CN" sz="2400"/>
              <a:t>7</a:t>
            </a:r>
            <a:r>
              <a:rPr lang="en-US" altLang="zh-CN" sz="2400" i="1"/>
              <a:t>'</a:t>
            </a:r>
            <a:r>
              <a:rPr lang="zh-CN" altLang="en-US" sz="2400"/>
              <a:t>（称其为状态</a:t>
            </a:r>
            <a:r>
              <a:rPr lang="en-US" altLang="zh-CN" sz="2400"/>
              <a:t>7</a:t>
            </a:r>
            <a:r>
              <a:rPr lang="zh-CN" altLang="en-US" sz="2400"/>
              <a:t>）得到</a:t>
            </a:r>
            <a:r>
              <a:rPr lang="en-US" altLang="zh-CN" sz="2400" i="1"/>
              <a:t>r</a:t>
            </a:r>
            <a:r>
              <a:rPr lang="en-US" altLang="zh-CN" sz="2400" baseline="-25000"/>
              <a:t>5</a:t>
            </a:r>
            <a:r>
              <a:rPr lang="en-US" altLang="zh-CN" sz="2400" i="1"/>
              <a:t>r</a:t>
            </a:r>
            <a:r>
              <a:rPr lang="en-US" altLang="zh-CN" sz="2400" baseline="-25000"/>
              <a:t>6</a:t>
            </a:r>
            <a:r>
              <a:rPr lang="zh-CN" altLang="en-US" sz="2400"/>
              <a:t>的自动机，该自动机如下：</a:t>
            </a:r>
          </a:p>
        </p:txBody>
      </p:sp>
      <p:pic>
        <p:nvPicPr>
          <p:cNvPr id="90115" name="Picture 4">
            <a:extLst>
              <a:ext uri="{FF2B5EF4-FFF2-40B4-BE49-F238E27FC236}">
                <a16:creationId xmlns:a16="http://schemas.microsoft.com/office/drawing/2014/main" id="{11D9B7C6-994B-4498-8AB0-990256FB5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196975"/>
            <a:ext cx="38163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6" name="Picture 5">
            <a:extLst>
              <a:ext uri="{FF2B5EF4-FFF2-40B4-BE49-F238E27FC236}">
                <a16:creationId xmlns:a16="http://schemas.microsoft.com/office/drawing/2014/main" id="{0D7CDCBA-CBF3-40CD-8E53-8E7272C3A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4437063"/>
            <a:ext cx="525780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7" name="Picture 6">
            <a:extLst>
              <a:ext uri="{FF2B5EF4-FFF2-40B4-BE49-F238E27FC236}">
                <a16:creationId xmlns:a16="http://schemas.microsoft.com/office/drawing/2014/main" id="{4D8A599B-A82D-4FE8-B4C1-7EBB7D7CDA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3500438"/>
            <a:ext cx="16700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a:extLst>
              <a:ext uri="{FF2B5EF4-FFF2-40B4-BE49-F238E27FC236}">
                <a16:creationId xmlns:a16="http://schemas.microsoft.com/office/drawing/2014/main" id="{BCE18A32-BCB0-4A75-BC12-8AF63447D45B}"/>
              </a:ext>
            </a:extLst>
          </p:cNvPr>
          <p:cNvSpPr>
            <a:spLocks noGrp="1" noRot="1"/>
          </p:cNvSpPr>
          <p:nvPr>
            <p:ph idx="1"/>
          </p:nvPr>
        </p:nvSpPr>
        <p:spPr>
          <a:xfrm>
            <a:off x="301625" y="692150"/>
            <a:ext cx="8540750" cy="1152525"/>
          </a:xfrm>
        </p:spPr>
        <p:txBody>
          <a:bodyPr/>
          <a:lstStyle/>
          <a:p>
            <a:pPr eaLnBrk="1" hangingPunct="1"/>
            <a:r>
              <a:rPr lang="zh-CN" altLang="en-US"/>
              <a:t>这样依次做下去，最后得到</a:t>
            </a:r>
            <a:r>
              <a:rPr lang="en-US" altLang="zh-CN" i="1"/>
              <a:t>r</a:t>
            </a:r>
            <a:r>
              <a:rPr lang="en-US" altLang="zh-CN" baseline="-25000"/>
              <a:t>11</a:t>
            </a:r>
            <a:r>
              <a:rPr lang="en-US" altLang="zh-CN"/>
              <a:t>=(</a:t>
            </a:r>
            <a:r>
              <a:rPr lang="en-US" altLang="zh-CN" i="1"/>
              <a:t>a</a:t>
            </a:r>
            <a:r>
              <a:rPr lang="en-US" altLang="zh-CN"/>
              <a:t>|</a:t>
            </a:r>
            <a:r>
              <a:rPr lang="en-US" altLang="zh-CN" i="1"/>
              <a:t>b</a:t>
            </a:r>
            <a:r>
              <a:rPr lang="en-US" altLang="zh-CN"/>
              <a:t>)*</a:t>
            </a:r>
            <a:r>
              <a:rPr lang="en-US" altLang="zh-CN" i="1"/>
              <a:t>abb</a:t>
            </a:r>
            <a:r>
              <a:rPr lang="zh-CN" altLang="en-US"/>
              <a:t>的</a:t>
            </a:r>
            <a:r>
              <a:rPr lang="en-US" altLang="zh-CN"/>
              <a:t>NFA</a:t>
            </a:r>
            <a:r>
              <a:rPr lang="zh-CN" altLang="en-US"/>
              <a:t>，如图</a:t>
            </a:r>
            <a:r>
              <a:rPr lang="en-US" altLang="zh-CN"/>
              <a:t>3-27</a:t>
            </a:r>
            <a:r>
              <a:rPr lang="zh-CN" altLang="en-US"/>
              <a:t>所示。</a:t>
            </a:r>
          </a:p>
        </p:txBody>
      </p:sp>
      <p:pic>
        <p:nvPicPr>
          <p:cNvPr id="91139" name="Picture 4">
            <a:extLst>
              <a:ext uri="{FF2B5EF4-FFF2-40B4-BE49-F238E27FC236}">
                <a16:creationId xmlns:a16="http://schemas.microsoft.com/office/drawing/2014/main" id="{DD47964F-43DA-4DC9-8B5E-CAA56A166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16113"/>
            <a:ext cx="6840537" cy="365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3.6.4 </a:t>
            </a:r>
            <a:r>
              <a:rPr lang="zh-CN" altLang="en-US" dirty="0"/>
              <a:t>从正规表达式构造</a:t>
            </a:r>
            <a:r>
              <a:rPr lang="en-US" altLang="zh-CN" dirty="0"/>
              <a:t>NFA</a:t>
            </a:r>
            <a:r>
              <a:rPr lang="zh-CN" altLang="en-US" dirty="0"/>
              <a:t>的另外一种规则</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756373"/>
            <a:ext cx="7692829" cy="851026"/>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000" dirty="0"/>
              <a:t>有很多从正规表达式变成</a:t>
            </a:r>
            <a:r>
              <a:rPr lang="en-US" altLang="zh-CN" sz="2000" dirty="0"/>
              <a:t>NFA</a:t>
            </a:r>
            <a:r>
              <a:rPr lang="zh-CN" altLang="en-US" sz="2000" dirty="0"/>
              <a:t>的策略，本节我们将可以介绍另外一</a:t>
            </a:r>
            <a:endParaRPr lang="en-US" altLang="zh-CN" sz="2000" dirty="0"/>
          </a:p>
          <a:p>
            <a:pPr marL="0" indent="0">
              <a:lnSpc>
                <a:spcPct val="90000"/>
              </a:lnSpc>
              <a:buNone/>
            </a:pPr>
            <a:r>
              <a:rPr lang="zh-CN" altLang="en-US" sz="2000" dirty="0"/>
              <a:t>种规则构造</a:t>
            </a:r>
            <a:r>
              <a:rPr lang="en-US" altLang="zh-CN" sz="2000" dirty="0"/>
              <a:t>NFA:</a:t>
            </a: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grpSp>
        <p:nvGrpSpPr>
          <p:cNvPr id="7" name="Group 3">
            <a:extLst>
              <a:ext uri="{FF2B5EF4-FFF2-40B4-BE49-F238E27FC236}">
                <a16:creationId xmlns:a16="http://schemas.microsoft.com/office/drawing/2014/main" id="{F5149B89-5B62-4D76-92A6-8AB8CAFFA970}"/>
              </a:ext>
            </a:extLst>
          </p:cNvPr>
          <p:cNvGrpSpPr>
            <a:grpSpLocks noChangeAspect="1"/>
          </p:cNvGrpSpPr>
          <p:nvPr/>
        </p:nvGrpSpPr>
        <p:grpSpPr bwMode="auto">
          <a:xfrm>
            <a:off x="835720" y="2885954"/>
            <a:ext cx="7278687" cy="2576512"/>
            <a:chOff x="2350" y="9963"/>
            <a:chExt cx="7205" cy="3533"/>
          </a:xfrm>
        </p:grpSpPr>
        <p:sp>
          <p:nvSpPr>
            <p:cNvPr id="9" name="AutoShape 4">
              <a:extLst>
                <a:ext uri="{FF2B5EF4-FFF2-40B4-BE49-F238E27FC236}">
                  <a16:creationId xmlns:a16="http://schemas.microsoft.com/office/drawing/2014/main" id="{4612DCD3-DE5D-4845-B8D0-0538AF60EFE1}"/>
                </a:ext>
              </a:extLst>
            </p:cNvPr>
            <p:cNvSpPr>
              <a:spLocks noChangeAspect="1" noChangeArrowheads="1" noTextEdit="1"/>
            </p:cNvSpPr>
            <p:nvPr/>
          </p:nvSpPr>
          <p:spPr bwMode="auto">
            <a:xfrm>
              <a:off x="2355" y="9963"/>
              <a:ext cx="7200" cy="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Rectangle 5">
              <a:extLst>
                <a:ext uri="{FF2B5EF4-FFF2-40B4-BE49-F238E27FC236}">
                  <a16:creationId xmlns:a16="http://schemas.microsoft.com/office/drawing/2014/main" id="{A28A924E-317C-4937-A0DA-D101D52BDE91}"/>
                </a:ext>
              </a:extLst>
            </p:cNvPr>
            <p:cNvSpPr>
              <a:spLocks noChangeArrowheads="1"/>
            </p:cNvSpPr>
            <p:nvPr/>
          </p:nvSpPr>
          <p:spPr bwMode="auto">
            <a:xfrm>
              <a:off x="2350" y="10506"/>
              <a:ext cx="631"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R1</a:t>
              </a:r>
              <a:r>
                <a:rPr kumimoji="0" lang="en-US" altLang="zh-CN" sz="1600">
                  <a:cs typeface="Times New Roman" panose="02020603050405020304" pitchFamily="18" charset="0"/>
                </a:rPr>
                <a:t>|R2</a:t>
              </a:r>
              <a:endParaRPr kumimoji="0" lang="en-US" altLang="zh-CN" sz="1600"/>
            </a:p>
          </p:txBody>
        </p:sp>
        <p:sp>
          <p:nvSpPr>
            <p:cNvPr id="11" name="Rectangle 6">
              <a:extLst>
                <a:ext uri="{FF2B5EF4-FFF2-40B4-BE49-F238E27FC236}">
                  <a16:creationId xmlns:a16="http://schemas.microsoft.com/office/drawing/2014/main" id="{3583B784-6F93-407B-8D0D-5D29DB2933F7}"/>
                </a:ext>
              </a:extLst>
            </p:cNvPr>
            <p:cNvSpPr>
              <a:spLocks noChangeArrowheads="1"/>
            </p:cNvSpPr>
            <p:nvPr/>
          </p:nvSpPr>
          <p:spPr bwMode="auto">
            <a:xfrm>
              <a:off x="2512" y="11322"/>
              <a:ext cx="46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R1R2</a:t>
              </a:r>
            </a:p>
          </p:txBody>
        </p:sp>
        <p:sp>
          <p:nvSpPr>
            <p:cNvPr id="12" name="Rectangle 7">
              <a:extLst>
                <a:ext uri="{FF2B5EF4-FFF2-40B4-BE49-F238E27FC236}">
                  <a16:creationId xmlns:a16="http://schemas.microsoft.com/office/drawing/2014/main" id="{690EAF4B-FD05-4CA0-9820-B5EF1574B989}"/>
                </a:ext>
              </a:extLst>
            </p:cNvPr>
            <p:cNvSpPr>
              <a:spLocks noChangeArrowheads="1"/>
            </p:cNvSpPr>
            <p:nvPr/>
          </p:nvSpPr>
          <p:spPr bwMode="auto">
            <a:xfrm>
              <a:off x="2512" y="12137"/>
              <a:ext cx="46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R*</a:t>
              </a:r>
            </a:p>
          </p:txBody>
        </p:sp>
        <p:sp>
          <p:nvSpPr>
            <p:cNvPr id="13" name="Rectangle 8">
              <a:extLst>
                <a:ext uri="{FF2B5EF4-FFF2-40B4-BE49-F238E27FC236}">
                  <a16:creationId xmlns:a16="http://schemas.microsoft.com/office/drawing/2014/main" id="{2C1F0479-3395-4274-95A2-ACA8F1DB5F2A}"/>
                </a:ext>
              </a:extLst>
            </p:cNvPr>
            <p:cNvSpPr>
              <a:spLocks noChangeArrowheads="1"/>
            </p:cNvSpPr>
            <p:nvPr/>
          </p:nvSpPr>
          <p:spPr bwMode="auto">
            <a:xfrm>
              <a:off x="7485" y="10098"/>
              <a:ext cx="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kumimoji="0" lang="en-US" altLang="zh-CN" sz="1600"/>
            </a:p>
          </p:txBody>
        </p:sp>
        <p:grpSp>
          <p:nvGrpSpPr>
            <p:cNvPr id="14" name="Group 9">
              <a:extLst>
                <a:ext uri="{FF2B5EF4-FFF2-40B4-BE49-F238E27FC236}">
                  <a16:creationId xmlns:a16="http://schemas.microsoft.com/office/drawing/2014/main" id="{1F5CA096-04E3-4CF5-A9C2-083709E08700}"/>
                </a:ext>
              </a:extLst>
            </p:cNvPr>
            <p:cNvGrpSpPr>
              <a:grpSpLocks/>
            </p:cNvGrpSpPr>
            <p:nvPr/>
          </p:nvGrpSpPr>
          <p:grpSpPr bwMode="auto">
            <a:xfrm>
              <a:off x="3138" y="10235"/>
              <a:ext cx="6258" cy="2780"/>
              <a:chOff x="3138" y="10235"/>
              <a:chExt cx="6258" cy="2780"/>
            </a:xfrm>
          </p:grpSpPr>
          <p:sp>
            <p:nvSpPr>
              <p:cNvPr id="16" name="Oval 10">
                <a:extLst>
                  <a:ext uri="{FF2B5EF4-FFF2-40B4-BE49-F238E27FC236}">
                    <a16:creationId xmlns:a16="http://schemas.microsoft.com/office/drawing/2014/main" id="{C3E67C6B-E360-424E-97B0-A569B3EA6D0F}"/>
                  </a:ext>
                </a:extLst>
              </p:cNvPr>
              <p:cNvSpPr>
                <a:spLocks noChangeArrowheads="1"/>
              </p:cNvSpPr>
              <p:nvPr/>
            </p:nvSpPr>
            <p:spPr bwMode="auto">
              <a:xfrm>
                <a:off x="3138" y="10507"/>
                <a:ext cx="467"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i</a:t>
                </a:r>
              </a:p>
            </p:txBody>
          </p:sp>
          <p:sp>
            <p:nvSpPr>
              <p:cNvPr id="17" name="Oval 11">
                <a:extLst>
                  <a:ext uri="{FF2B5EF4-FFF2-40B4-BE49-F238E27FC236}">
                    <a16:creationId xmlns:a16="http://schemas.microsoft.com/office/drawing/2014/main" id="{51AB269B-0A04-4ACE-AB64-5EA93C512ADE}"/>
                  </a:ext>
                </a:extLst>
              </p:cNvPr>
              <p:cNvSpPr>
                <a:spLocks noChangeArrowheads="1"/>
              </p:cNvSpPr>
              <p:nvPr/>
            </p:nvSpPr>
            <p:spPr bwMode="auto">
              <a:xfrm>
                <a:off x="4703" y="10506"/>
                <a:ext cx="467"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j</a:t>
                </a:r>
              </a:p>
            </p:txBody>
          </p:sp>
          <p:cxnSp>
            <p:nvCxnSpPr>
              <p:cNvPr id="18" name="AutoShape 12">
                <a:extLst>
                  <a:ext uri="{FF2B5EF4-FFF2-40B4-BE49-F238E27FC236}">
                    <a16:creationId xmlns:a16="http://schemas.microsoft.com/office/drawing/2014/main" id="{FDFDD371-96B7-42A3-9F05-DFC5F836FE36}"/>
                  </a:ext>
                </a:extLst>
              </p:cNvPr>
              <p:cNvCxnSpPr>
                <a:cxnSpLocks noChangeShapeType="1"/>
                <a:stCxn id="16" idx="6"/>
                <a:endCxn id="17" idx="2"/>
              </p:cNvCxnSpPr>
              <p:nvPr/>
            </p:nvCxnSpPr>
            <p:spPr bwMode="auto">
              <a:xfrm flipV="1">
                <a:off x="3605" y="10710"/>
                <a:ext cx="1098" cy="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AutoShape 13">
                <a:extLst>
                  <a:ext uri="{FF2B5EF4-FFF2-40B4-BE49-F238E27FC236}">
                    <a16:creationId xmlns:a16="http://schemas.microsoft.com/office/drawing/2014/main" id="{874AF08C-B86A-4C0D-9958-01911E929732}"/>
                  </a:ext>
                </a:extLst>
              </p:cNvPr>
              <p:cNvCxnSpPr>
                <a:cxnSpLocks noChangeShapeType="1"/>
                <a:stCxn id="45" idx="5"/>
                <a:endCxn id="45" idx="3"/>
              </p:cNvCxnSpPr>
              <p:nvPr/>
            </p:nvCxnSpPr>
            <p:spPr bwMode="auto">
              <a:xfrm rot="5400000">
                <a:off x="8066" y="12322"/>
                <a:ext cx="1" cy="330"/>
              </a:xfrm>
              <a:prstGeom prst="curvedConnector3">
                <a:avLst>
                  <a:gd name="adj1" fmla="val 17400009"/>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Rectangle 14">
                <a:extLst>
                  <a:ext uri="{FF2B5EF4-FFF2-40B4-BE49-F238E27FC236}">
                    <a16:creationId xmlns:a16="http://schemas.microsoft.com/office/drawing/2014/main" id="{5146C8A9-570D-4A7D-BFAD-300AEEAA2BF5}"/>
                  </a:ext>
                </a:extLst>
              </p:cNvPr>
              <p:cNvSpPr>
                <a:spLocks noChangeArrowheads="1"/>
              </p:cNvSpPr>
              <p:nvPr/>
            </p:nvSpPr>
            <p:spPr bwMode="auto">
              <a:xfrm>
                <a:off x="7451" y="12138"/>
                <a:ext cx="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kumimoji="0" lang="en-US" altLang="zh-CN" sz="1600"/>
              </a:p>
            </p:txBody>
          </p:sp>
          <p:sp>
            <p:nvSpPr>
              <p:cNvPr id="21" name="Rectangle 15">
                <a:extLst>
                  <a:ext uri="{FF2B5EF4-FFF2-40B4-BE49-F238E27FC236}">
                    <a16:creationId xmlns:a16="http://schemas.microsoft.com/office/drawing/2014/main" id="{F31A5BEF-B3C4-4BE6-8ADD-D4D9F5A814CE}"/>
                  </a:ext>
                </a:extLst>
              </p:cNvPr>
              <p:cNvSpPr>
                <a:spLocks noChangeArrowheads="1"/>
              </p:cNvSpPr>
              <p:nvPr/>
            </p:nvSpPr>
            <p:spPr bwMode="auto">
              <a:xfrm>
                <a:off x="4059" y="10235"/>
                <a:ext cx="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kumimoji="0" lang="en-US" altLang="zh-CN" sz="1600"/>
              </a:p>
            </p:txBody>
          </p:sp>
          <p:sp>
            <p:nvSpPr>
              <p:cNvPr id="22" name="Oval 16">
                <a:extLst>
                  <a:ext uri="{FF2B5EF4-FFF2-40B4-BE49-F238E27FC236}">
                    <a16:creationId xmlns:a16="http://schemas.microsoft.com/office/drawing/2014/main" id="{7B1D4D6A-D6DF-4024-AE42-9A464B99EACB}"/>
                  </a:ext>
                </a:extLst>
              </p:cNvPr>
              <p:cNvSpPr>
                <a:spLocks noChangeArrowheads="1"/>
              </p:cNvSpPr>
              <p:nvPr/>
            </p:nvSpPr>
            <p:spPr bwMode="auto">
              <a:xfrm>
                <a:off x="3138" y="11323"/>
                <a:ext cx="467"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i</a:t>
                </a:r>
              </a:p>
            </p:txBody>
          </p:sp>
          <p:sp>
            <p:nvSpPr>
              <p:cNvPr id="23" name="Oval 17">
                <a:extLst>
                  <a:ext uri="{FF2B5EF4-FFF2-40B4-BE49-F238E27FC236}">
                    <a16:creationId xmlns:a16="http://schemas.microsoft.com/office/drawing/2014/main" id="{3BECE427-4BD4-4574-A985-CA6E02160071}"/>
                  </a:ext>
                </a:extLst>
              </p:cNvPr>
              <p:cNvSpPr>
                <a:spLocks noChangeArrowheads="1"/>
              </p:cNvSpPr>
              <p:nvPr/>
            </p:nvSpPr>
            <p:spPr bwMode="auto">
              <a:xfrm>
                <a:off x="4703" y="11322"/>
                <a:ext cx="467"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j</a:t>
                </a:r>
              </a:p>
            </p:txBody>
          </p:sp>
          <p:cxnSp>
            <p:nvCxnSpPr>
              <p:cNvPr id="24" name="AutoShape 18">
                <a:extLst>
                  <a:ext uri="{FF2B5EF4-FFF2-40B4-BE49-F238E27FC236}">
                    <a16:creationId xmlns:a16="http://schemas.microsoft.com/office/drawing/2014/main" id="{5540B3C2-28A0-4DB2-80F1-BCBAE6C9C8DE}"/>
                  </a:ext>
                </a:extLst>
              </p:cNvPr>
              <p:cNvCxnSpPr>
                <a:cxnSpLocks noChangeShapeType="1"/>
                <a:stCxn id="22" idx="6"/>
                <a:endCxn id="23" idx="2"/>
              </p:cNvCxnSpPr>
              <p:nvPr/>
            </p:nvCxnSpPr>
            <p:spPr bwMode="auto">
              <a:xfrm flipV="1">
                <a:off x="3605" y="11527"/>
                <a:ext cx="1098"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5" name="Rectangle 19">
                <a:extLst>
                  <a:ext uri="{FF2B5EF4-FFF2-40B4-BE49-F238E27FC236}">
                    <a16:creationId xmlns:a16="http://schemas.microsoft.com/office/drawing/2014/main" id="{FE2B802F-4C9F-4068-9748-F685560CEE05}"/>
                  </a:ext>
                </a:extLst>
              </p:cNvPr>
              <p:cNvSpPr>
                <a:spLocks noChangeArrowheads="1"/>
              </p:cNvSpPr>
              <p:nvPr/>
            </p:nvSpPr>
            <p:spPr bwMode="auto">
              <a:xfrm>
                <a:off x="3990" y="11051"/>
                <a:ext cx="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kumimoji="0" lang="en-US" altLang="zh-CN" sz="1600"/>
              </a:p>
            </p:txBody>
          </p:sp>
          <p:sp>
            <p:nvSpPr>
              <p:cNvPr id="26" name="Oval 20">
                <a:extLst>
                  <a:ext uri="{FF2B5EF4-FFF2-40B4-BE49-F238E27FC236}">
                    <a16:creationId xmlns:a16="http://schemas.microsoft.com/office/drawing/2014/main" id="{858A30C4-A25E-4C20-BC76-9F3A51BE9DA5}"/>
                  </a:ext>
                </a:extLst>
              </p:cNvPr>
              <p:cNvSpPr>
                <a:spLocks noChangeArrowheads="1"/>
              </p:cNvSpPr>
              <p:nvPr/>
            </p:nvSpPr>
            <p:spPr bwMode="auto">
              <a:xfrm>
                <a:off x="3138" y="12138"/>
                <a:ext cx="467"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i</a:t>
                </a:r>
              </a:p>
            </p:txBody>
          </p:sp>
          <p:sp>
            <p:nvSpPr>
              <p:cNvPr id="27" name="Oval 21">
                <a:extLst>
                  <a:ext uri="{FF2B5EF4-FFF2-40B4-BE49-F238E27FC236}">
                    <a16:creationId xmlns:a16="http://schemas.microsoft.com/office/drawing/2014/main" id="{726F64E8-A617-4287-A4B7-4F96DE745BA4}"/>
                  </a:ext>
                </a:extLst>
              </p:cNvPr>
              <p:cNvSpPr>
                <a:spLocks noChangeArrowheads="1"/>
              </p:cNvSpPr>
              <p:nvPr/>
            </p:nvSpPr>
            <p:spPr bwMode="auto">
              <a:xfrm>
                <a:off x="4703" y="12137"/>
                <a:ext cx="467"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j</a:t>
                </a:r>
              </a:p>
            </p:txBody>
          </p:sp>
          <p:cxnSp>
            <p:nvCxnSpPr>
              <p:cNvPr id="28" name="AutoShape 22">
                <a:extLst>
                  <a:ext uri="{FF2B5EF4-FFF2-40B4-BE49-F238E27FC236}">
                    <a16:creationId xmlns:a16="http://schemas.microsoft.com/office/drawing/2014/main" id="{62C4D52A-2D94-42F9-BDCE-742916D814F8}"/>
                  </a:ext>
                </a:extLst>
              </p:cNvPr>
              <p:cNvCxnSpPr>
                <a:cxnSpLocks noChangeShapeType="1"/>
                <a:stCxn id="26" idx="6"/>
                <a:endCxn id="27" idx="2"/>
              </p:cNvCxnSpPr>
              <p:nvPr/>
            </p:nvCxnSpPr>
            <p:spPr bwMode="auto">
              <a:xfrm flipV="1">
                <a:off x="3605" y="12342"/>
                <a:ext cx="1098"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9" name="Rectangle 23">
                <a:extLst>
                  <a:ext uri="{FF2B5EF4-FFF2-40B4-BE49-F238E27FC236}">
                    <a16:creationId xmlns:a16="http://schemas.microsoft.com/office/drawing/2014/main" id="{A04EA935-DB8B-4A18-B183-ED64C1908FAF}"/>
                  </a:ext>
                </a:extLst>
              </p:cNvPr>
              <p:cNvSpPr>
                <a:spLocks noChangeArrowheads="1"/>
              </p:cNvSpPr>
              <p:nvPr/>
            </p:nvSpPr>
            <p:spPr bwMode="auto">
              <a:xfrm>
                <a:off x="3955" y="11866"/>
                <a:ext cx="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kumimoji="0" lang="en-US" altLang="zh-CN" sz="1600"/>
              </a:p>
            </p:txBody>
          </p:sp>
          <p:sp>
            <p:nvSpPr>
              <p:cNvPr id="30" name="AutoShape 24">
                <a:extLst>
                  <a:ext uri="{FF2B5EF4-FFF2-40B4-BE49-F238E27FC236}">
                    <a16:creationId xmlns:a16="http://schemas.microsoft.com/office/drawing/2014/main" id="{7172B4EE-02B1-4094-BE8D-51F68B6B8912}"/>
                  </a:ext>
                </a:extLst>
              </p:cNvPr>
              <p:cNvSpPr>
                <a:spLocks noChangeArrowheads="1"/>
              </p:cNvSpPr>
              <p:nvPr/>
            </p:nvSpPr>
            <p:spPr bwMode="auto">
              <a:xfrm>
                <a:off x="5485" y="10642"/>
                <a:ext cx="940" cy="136"/>
              </a:xfrm>
              <a:prstGeom prst="rightArrow">
                <a:avLst>
                  <a:gd name="adj1" fmla="val 50000"/>
                  <a:gd name="adj2" fmla="val 172794"/>
                </a:avLst>
              </a:prstGeom>
              <a:solidFill>
                <a:srgbClr val="FFFFFF"/>
              </a:solidFill>
              <a:ln w="9525" algn="ctr">
                <a:solidFill>
                  <a:srgbClr val="000000"/>
                </a:solidFill>
                <a:miter lim="800000"/>
                <a:headEnd/>
                <a:tailEnd/>
              </a:ln>
            </p:spPr>
            <p:txBody>
              <a:bodyPr vert="eaVert"/>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en-US" altLang="zh-CN" sz="2400"/>
              </a:p>
            </p:txBody>
          </p:sp>
          <p:sp>
            <p:nvSpPr>
              <p:cNvPr id="31" name="AutoShape 25">
                <a:extLst>
                  <a:ext uri="{FF2B5EF4-FFF2-40B4-BE49-F238E27FC236}">
                    <a16:creationId xmlns:a16="http://schemas.microsoft.com/office/drawing/2014/main" id="{85A03CBC-462E-44D8-B916-FC65223B230E}"/>
                  </a:ext>
                </a:extLst>
              </p:cNvPr>
              <p:cNvSpPr>
                <a:spLocks noChangeArrowheads="1"/>
              </p:cNvSpPr>
              <p:nvPr/>
            </p:nvSpPr>
            <p:spPr bwMode="auto">
              <a:xfrm>
                <a:off x="5485" y="11458"/>
                <a:ext cx="940" cy="135"/>
              </a:xfrm>
              <a:prstGeom prst="rightArrow">
                <a:avLst>
                  <a:gd name="adj1" fmla="val 50000"/>
                  <a:gd name="adj2" fmla="val 174074"/>
                </a:avLst>
              </a:prstGeom>
              <a:solidFill>
                <a:srgbClr val="FFFFFF"/>
              </a:solidFill>
              <a:ln w="9525" algn="ctr">
                <a:solidFill>
                  <a:srgbClr val="000000"/>
                </a:solidFill>
                <a:miter lim="800000"/>
                <a:headEnd/>
                <a:tailEnd/>
              </a:ln>
            </p:spPr>
            <p:txBody>
              <a:bodyPr vert="eaVert"/>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en-US" altLang="zh-CN" sz="2400"/>
              </a:p>
            </p:txBody>
          </p:sp>
          <p:sp>
            <p:nvSpPr>
              <p:cNvPr id="32" name="AutoShape 26">
                <a:extLst>
                  <a:ext uri="{FF2B5EF4-FFF2-40B4-BE49-F238E27FC236}">
                    <a16:creationId xmlns:a16="http://schemas.microsoft.com/office/drawing/2014/main" id="{5BB25035-A584-4D9E-B41E-A64BDFE8120A}"/>
                  </a:ext>
                </a:extLst>
              </p:cNvPr>
              <p:cNvSpPr>
                <a:spLocks noChangeArrowheads="1"/>
              </p:cNvSpPr>
              <p:nvPr/>
            </p:nvSpPr>
            <p:spPr bwMode="auto">
              <a:xfrm>
                <a:off x="5485" y="12273"/>
                <a:ext cx="940" cy="135"/>
              </a:xfrm>
              <a:prstGeom prst="rightArrow">
                <a:avLst>
                  <a:gd name="adj1" fmla="val 50000"/>
                  <a:gd name="adj2" fmla="val 174074"/>
                </a:avLst>
              </a:prstGeom>
              <a:solidFill>
                <a:srgbClr val="FFFFFF"/>
              </a:solidFill>
              <a:ln w="9525" algn="ctr">
                <a:solidFill>
                  <a:srgbClr val="000000"/>
                </a:solidFill>
                <a:miter lim="800000"/>
                <a:headEnd/>
                <a:tailEnd/>
              </a:ln>
            </p:spPr>
            <p:txBody>
              <a:bodyPr vert="eaVert"/>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en-US" altLang="zh-CN" sz="2400"/>
              </a:p>
            </p:txBody>
          </p:sp>
          <p:sp>
            <p:nvSpPr>
              <p:cNvPr id="33" name="Oval 27">
                <a:extLst>
                  <a:ext uri="{FF2B5EF4-FFF2-40B4-BE49-F238E27FC236}">
                    <a16:creationId xmlns:a16="http://schemas.microsoft.com/office/drawing/2014/main" id="{15B1D45A-7746-4902-AF5E-0273E1F9D5EB}"/>
                  </a:ext>
                </a:extLst>
              </p:cNvPr>
              <p:cNvSpPr>
                <a:spLocks noChangeArrowheads="1"/>
              </p:cNvSpPr>
              <p:nvPr/>
            </p:nvSpPr>
            <p:spPr bwMode="auto">
              <a:xfrm>
                <a:off x="6738" y="10507"/>
                <a:ext cx="467" cy="410"/>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i</a:t>
                </a:r>
              </a:p>
            </p:txBody>
          </p:sp>
          <p:sp>
            <p:nvSpPr>
              <p:cNvPr id="34" name="Oval 28">
                <a:extLst>
                  <a:ext uri="{FF2B5EF4-FFF2-40B4-BE49-F238E27FC236}">
                    <a16:creationId xmlns:a16="http://schemas.microsoft.com/office/drawing/2014/main" id="{25464075-86D4-4040-A493-CE47E9485E3A}"/>
                  </a:ext>
                </a:extLst>
              </p:cNvPr>
              <p:cNvSpPr>
                <a:spLocks noChangeArrowheads="1"/>
              </p:cNvSpPr>
              <p:nvPr/>
            </p:nvSpPr>
            <p:spPr bwMode="auto">
              <a:xfrm>
                <a:off x="7833" y="10506"/>
                <a:ext cx="467" cy="411"/>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j</a:t>
                </a:r>
              </a:p>
            </p:txBody>
          </p:sp>
          <p:cxnSp>
            <p:nvCxnSpPr>
              <p:cNvPr id="35" name="AutoShape 29">
                <a:extLst>
                  <a:ext uri="{FF2B5EF4-FFF2-40B4-BE49-F238E27FC236}">
                    <a16:creationId xmlns:a16="http://schemas.microsoft.com/office/drawing/2014/main" id="{101AA3DB-FD24-430A-B02F-7B823DF994F1}"/>
                  </a:ext>
                </a:extLst>
              </p:cNvPr>
              <p:cNvCxnSpPr>
                <a:cxnSpLocks noChangeShapeType="1"/>
                <a:stCxn id="33" idx="7"/>
                <a:endCxn id="34" idx="1"/>
              </p:cNvCxnSpPr>
              <p:nvPr/>
            </p:nvCxnSpPr>
            <p:spPr bwMode="auto">
              <a:xfrm rot="-5400000">
                <a:off x="7519" y="10184"/>
                <a:ext cx="2" cy="765"/>
              </a:xfrm>
              <a:prstGeom prst="curvedConnector3">
                <a:avLst>
                  <a:gd name="adj1" fmla="val 4533333"/>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6" name="Rectangle 30">
                <a:extLst>
                  <a:ext uri="{FF2B5EF4-FFF2-40B4-BE49-F238E27FC236}">
                    <a16:creationId xmlns:a16="http://schemas.microsoft.com/office/drawing/2014/main" id="{D991132B-7E93-4806-9C08-5239180C7B24}"/>
                  </a:ext>
                </a:extLst>
              </p:cNvPr>
              <p:cNvSpPr>
                <a:spLocks noChangeArrowheads="1"/>
              </p:cNvSpPr>
              <p:nvPr/>
            </p:nvSpPr>
            <p:spPr bwMode="auto">
              <a:xfrm>
                <a:off x="7485" y="11186"/>
                <a:ext cx="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kumimoji="0" lang="en-US" altLang="zh-CN" sz="1600"/>
              </a:p>
            </p:txBody>
          </p:sp>
          <p:cxnSp>
            <p:nvCxnSpPr>
              <p:cNvPr id="37" name="AutoShape 31">
                <a:extLst>
                  <a:ext uri="{FF2B5EF4-FFF2-40B4-BE49-F238E27FC236}">
                    <a16:creationId xmlns:a16="http://schemas.microsoft.com/office/drawing/2014/main" id="{9B5B1747-C888-449D-BE70-FC1A385D5B2A}"/>
                  </a:ext>
                </a:extLst>
              </p:cNvPr>
              <p:cNvCxnSpPr>
                <a:cxnSpLocks noChangeShapeType="1"/>
                <a:stCxn id="33" idx="5"/>
                <a:endCxn id="34" idx="3"/>
              </p:cNvCxnSpPr>
              <p:nvPr/>
            </p:nvCxnSpPr>
            <p:spPr bwMode="auto">
              <a:xfrm rot="16200000" flipH="1">
                <a:off x="7519" y="10475"/>
                <a:ext cx="1" cy="765"/>
              </a:xfrm>
              <a:prstGeom prst="curvedConnector3">
                <a:avLst>
                  <a:gd name="adj1" fmla="val 1140000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8" name="Rectangle 32">
                <a:extLst>
                  <a:ext uri="{FF2B5EF4-FFF2-40B4-BE49-F238E27FC236}">
                    <a16:creationId xmlns:a16="http://schemas.microsoft.com/office/drawing/2014/main" id="{6399A2BE-2DBC-4F5C-A15C-70F4D807A7E8}"/>
                  </a:ext>
                </a:extLst>
              </p:cNvPr>
              <p:cNvSpPr>
                <a:spLocks noChangeArrowheads="1"/>
              </p:cNvSpPr>
              <p:nvPr/>
            </p:nvSpPr>
            <p:spPr bwMode="auto">
              <a:xfrm>
                <a:off x="7494" y="10779"/>
                <a:ext cx="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kumimoji="0" lang="en-US" altLang="zh-CN" sz="1600"/>
              </a:p>
            </p:txBody>
          </p:sp>
          <p:sp>
            <p:nvSpPr>
              <p:cNvPr id="39" name="Oval 33">
                <a:extLst>
                  <a:ext uri="{FF2B5EF4-FFF2-40B4-BE49-F238E27FC236}">
                    <a16:creationId xmlns:a16="http://schemas.microsoft.com/office/drawing/2014/main" id="{E250AFC8-12C9-43D8-9E96-5221A2CA87CE}"/>
                  </a:ext>
                </a:extLst>
              </p:cNvPr>
              <p:cNvSpPr>
                <a:spLocks noChangeArrowheads="1"/>
              </p:cNvSpPr>
              <p:nvPr/>
            </p:nvSpPr>
            <p:spPr bwMode="auto">
              <a:xfrm>
                <a:off x="6738" y="11322"/>
                <a:ext cx="467"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i</a:t>
                </a:r>
              </a:p>
            </p:txBody>
          </p:sp>
          <p:sp>
            <p:nvSpPr>
              <p:cNvPr id="40" name="Oval 34">
                <a:extLst>
                  <a:ext uri="{FF2B5EF4-FFF2-40B4-BE49-F238E27FC236}">
                    <a16:creationId xmlns:a16="http://schemas.microsoft.com/office/drawing/2014/main" id="{9BB9B112-DF37-4281-9D59-C1B78A139311}"/>
                  </a:ext>
                </a:extLst>
              </p:cNvPr>
              <p:cNvSpPr>
                <a:spLocks noChangeArrowheads="1"/>
              </p:cNvSpPr>
              <p:nvPr/>
            </p:nvSpPr>
            <p:spPr bwMode="auto">
              <a:xfrm>
                <a:off x="7833" y="11322"/>
                <a:ext cx="467"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k</a:t>
                </a:r>
              </a:p>
            </p:txBody>
          </p:sp>
          <p:cxnSp>
            <p:nvCxnSpPr>
              <p:cNvPr id="41" name="AutoShape 35">
                <a:extLst>
                  <a:ext uri="{FF2B5EF4-FFF2-40B4-BE49-F238E27FC236}">
                    <a16:creationId xmlns:a16="http://schemas.microsoft.com/office/drawing/2014/main" id="{C1711F39-736A-4C6A-A31C-3216EB409B6E}"/>
                  </a:ext>
                </a:extLst>
              </p:cNvPr>
              <p:cNvCxnSpPr>
                <a:cxnSpLocks noChangeShapeType="1"/>
                <a:stCxn id="39" idx="6"/>
                <a:endCxn id="40" idx="2"/>
              </p:cNvCxnSpPr>
              <p:nvPr/>
            </p:nvCxnSpPr>
            <p:spPr bwMode="auto">
              <a:xfrm>
                <a:off x="7205" y="11527"/>
                <a:ext cx="628"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2" name="Oval 36">
                <a:extLst>
                  <a:ext uri="{FF2B5EF4-FFF2-40B4-BE49-F238E27FC236}">
                    <a16:creationId xmlns:a16="http://schemas.microsoft.com/office/drawing/2014/main" id="{4E0A36AD-6230-4D4B-8D7D-EDB699AB1FE5}"/>
                  </a:ext>
                </a:extLst>
              </p:cNvPr>
              <p:cNvSpPr>
                <a:spLocks noChangeArrowheads="1"/>
              </p:cNvSpPr>
              <p:nvPr/>
            </p:nvSpPr>
            <p:spPr bwMode="auto">
              <a:xfrm>
                <a:off x="8929" y="11322"/>
                <a:ext cx="467"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j</a:t>
                </a:r>
              </a:p>
            </p:txBody>
          </p:sp>
          <p:cxnSp>
            <p:nvCxnSpPr>
              <p:cNvPr id="43" name="AutoShape 37">
                <a:extLst>
                  <a:ext uri="{FF2B5EF4-FFF2-40B4-BE49-F238E27FC236}">
                    <a16:creationId xmlns:a16="http://schemas.microsoft.com/office/drawing/2014/main" id="{4B11144D-1770-4025-8F39-0C4CFE1EF078}"/>
                  </a:ext>
                </a:extLst>
              </p:cNvPr>
              <p:cNvCxnSpPr>
                <a:cxnSpLocks noChangeShapeType="1"/>
                <a:stCxn id="40" idx="6"/>
                <a:endCxn id="42" idx="2"/>
              </p:cNvCxnSpPr>
              <p:nvPr/>
            </p:nvCxnSpPr>
            <p:spPr bwMode="auto">
              <a:xfrm>
                <a:off x="8300" y="11527"/>
                <a:ext cx="62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4" name="Oval 38">
                <a:extLst>
                  <a:ext uri="{FF2B5EF4-FFF2-40B4-BE49-F238E27FC236}">
                    <a16:creationId xmlns:a16="http://schemas.microsoft.com/office/drawing/2014/main" id="{38BB07C0-C887-49CA-A0E8-020B0C937FAE}"/>
                  </a:ext>
                </a:extLst>
              </p:cNvPr>
              <p:cNvSpPr>
                <a:spLocks noChangeArrowheads="1"/>
              </p:cNvSpPr>
              <p:nvPr/>
            </p:nvSpPr>
            <p:spPr bwMode="auto">
              <a:xfrm>
                <a:off x="6738" y="12137"/>
                <a:ext cx="467"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i</a:t>
                </a:r>
              </a:p>
            </p:txBody>
          </p:sp>
          <p:sp>
            <p:nvSpPr>
              <p:cNvPr id="45" name="Oval 39">
                <a:extLst>
                  <a:ext uri="{FF2B5EF4-FFF2-40B4-BE49-F238E27FC236}">
                    <a16:creationId xmlns:a16="http://schemas.microsoft.com/office/drawing/2014/main" id="{49D54CAF-4FDE-487C-BED4-11AC1DB265B2}"/>
                  </a:ext>
                </a:extLst>
              </p:cNvPr>
              <p:cNvSpPr>
                <a:spLocks noChangeArrowheads="1"/>
              </p:cNvSpPr>
              <p:nvPr/>
            </p:nvSpPr>
            <p:spPr bwMode="auto">
              <a:xfrm>
                <a:off x="7833" y="12137"/>
                <a:ext cx="467"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k</a:t>
                </a:r>
              </a:p>
            </p:txBody>
          </p:sp>
          <p:cxnSp>
            <p:nvCxnSpPr>
              <p:cNvPr id="46" name="AutoShape 40">
                <a:extLst>
                  <a:ext uri="{FF2B5EF4-FFF2-40B4-BE49-F238E27FC236}">
                    <a16:creationId xmlns:a16="http://schemas.microsoft.com/office/drawing/2014/main" id="{0355CDF4-D6FB-4B0E-8EF2-2A216C89195D}"/>
                  </a:ext>
                </a:extLst>
              </p:cNvPr>
              <p:cNvCxnSpPr>
                <a:cxnSpLocks noChangeShapeType="1"/>
                <a:stCxn id="44" idx="6"/>
                <a:endCxn id="45" idx="2"/>
              </p:cNvCxnSpPr>
              <p:nvPr/>
            </p:nvCxnSpPr>
            <p:spPr bwMode="auto">
              <a:xfrm>
                <a:off x="7205" y="12342"/>
                <a:ext cx="628"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7" name="Oval 41">
                <a:extLst>
                  <a:ext uri="{FF2B5EF4-FFF2-40B4-BE49-F238E27FC236}">
                    <a16:creationId xmlns:a16="http://schemas.microsoft.com/office/drawing/2014/main" id="{6BDC9356-F968-49BA-AE92-9CBAF9B386DB}"/>
                  </a:ext>
                </a:extLst>
              </p:cNvPr>
              <p:cNvSpPr>
                <a:spLocks noChangeArrowheads="1"/>
              </p:cNvSpPr>
              <p:nvPr/>
            </p:nvSpPr>
            <p:spPr bwMode="auto">
              <a:xfrm>
                <a:off x="8929" y="12137"/>
                <a:ext cx="467" cy="409"/>
              </a:xfrm>
              <a:prstGeom prst="ellipse">
                <a:avLst/>
              </a:prstGeom>
              <a:solidFill>
                <a:srgbClr val="FFFFFF"/>
              </a:solidFill>
              <a:ln w="9525" algn="ctr">
                <a:solidFill>
                  <a:srgbClr val="000000"/>
                </a:solidFill>
                <a:round/>
                <a:headEnd/>
                <a:tailEnd/>
              </a:ln>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1600"/>
                  <a:t>s</a:t>
                </a:r>
                <a:r>
                  <a:rPr kumimoji="0" lang="en-US" altLang="zh-CN" sz="1600" baseline="-25000"/>
                  <a:t>j</a:t>
                </a:r>
              </a:p>
            </p:txBody>
          </p:sp>
          <p:cxnSp>
            <p:nvCxnSpPr>
              <p:cNvPr id="48" name="AutoShape 42">
                <a:extLst>
                  <a:ext uri="{FF2B5EF4-FFF2-40B4-BE49-F238E27FC236}">
                    <a16:creationId xmlns:a16="http://schemas.microsoft.com/office/drawing/2014/main" id="{A93D60F8-A8AD-47C7-AC3E-FA31E70A95ED}"/>
                  </a:ext>
                </a:extLst>
              </p:cNvPr>
              <p:cNvCxnSpPr>
                <a:cxnSpLocks noChangeShapeType="1"/>
                <a:stCxn id="45" idx="6"/>
                <a:endCxn id="47" idx="2"/>
              </p:cNvCxnSpPr>
              <p:nvPr/>
            </p:nvCxnSpPr>
            <p:spPr bwMode="auto">
              <a:xfrm>
                <a:off x="8300" y="12342"/>
                <a:ext cx="62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9" name="Rectangle 43">
                <a:extLst>
                  <a:ext uri="{FF2B5EF4-FFF2-40B4-BE49-F238E27FC236}">
                    <a16:creationId xmlns:a16="http://schemas.microsoft.com/office/drawing/2014/main" id="{06B00098-1AAB-4F41-A37A-F277FD85D9E3}"/>
                  </a:ext>
                </a:extLst>
              </p:cNvPr>
              <p:cNvSpPr>
                <a:spLocks noChangeArrowheads="1"/>
              </p:cNvSpPr>
              <p:nvPr/>
            </p:nvSpPr>
            <p:spPr bwMode="auto">
              <a:xfrm>
                <a:off x="8590" y="11186"/>
                <a:ext cx="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kumimoji="0" lang="en-US" altLang="zh-CN" sz="1600"/>
              </a:p>
            </p:txBody>
          </p:sp>
          <p:sp>
            <p:nvSpPr>
              <p:cNvPr id="50" name="Rectangle 44">
                <a:extLst>
                  <a:ext uri="{FF2B5EF4-FFF2-40B4-BE49-F238E27FC236}">
                    <a16:creationId xmlns:a16="http://schemas.microsoft.com/office/drawing/2014/main" id="{3808E8A3-7F1E-4474-89D0-4F35848BD1E5}"/>
                  </a:ext>
                </a:extLst>
              </p:cNvPr>
              <p:cNvSpPr>
                <a:spLocks noChangeArrowheads="1"/>
              </p:cNvSpPr>
              <p:nvPr/>
            </p:nvSpPr>
            <p:spPr bwMode="auto">
              <a:xfrm>
                <a:off x="8546" y="12138"/>
                <a:ext cx="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kumimoji="0" lang="en-US" altLang="zh-CN" sz="1600"/>
              </a:p>
            </p:txBody>
          </p:sp>
          <p:sp>
            <p:nvSpPr>
              <p:cNvPr id="51" name="Rectangle 45">
                <a:extLst>
                  <a:ext uri="{FF2B5EF4-FFF2-40B4-BE49-F238E27FC236}">
                    <a16:creationId xmlns:a16="http://schemas.microsoft.com/office/drawing/2014/main" id="{E5867FBD-293F-48B7-891E-77D465FF9C29}"/>
                  </a:ext>
                </a:extLst>
              </p:cNvPr>
              <p:cNvSpPr>
                <a:spLocks noChangeArrowheads="1"/>
              </p:cNvSpPr>
              <p:nvPr/>
            </p:nvSpPr>
            <p:spPr bwMode="auto">
              <a:xfrm>
                <a:off x="8112" y="12680"/>
                <a:ext cx="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kumimoji="0" lang="en-US" altLang="zh-CN" sz="1600"/>
              </a:p>
            </p:txBody>
          </p:sp>
        </p:grpSp>
        <p:sp>
          <p:nvSpPr>
            <p:cNvPr id="15" name="Rectangle 46">
              <a:extLst>
                <a:ext uri="{FF2B5EF4-FFF2-40B4-BE49-F238E27FC236}">
                  <a16:creationId xmlns:a16="http://schemas.microsoft.com/office/drawing/2014/main" id="{953DBC3C-E526-4326-9E45-F80DE372B715}"/>
                </a:ext>
              </a:extLst>
            </p:cNvPr>
            <p:cNvSpPr>
              <a:spLocks noChangeArrowheads="1"/>
            </p:cNvSpPr>
            <p:nvPr/>
          </p:nvSpPr>
          <p:spPr bwMode="auto">
            <a:xfrm>
              <a:off x="4077" y="13088"/>
              <a:ext cx="375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1600" dirty="0"/>
                <a:t>图</a:t>
              </a:r>
              <a:r>
                <a:rPr kumimoji="0" lang="en-US" altLang="zh-CN" sz="1600" dirty="0"/>
                <a:t>3.28 </a:t>
              </a:r>
              <a:r>
                <a:rPr kumimoji="0" lang="zh-CN" altLang="en-US" sz="1600" dirty="0"/>
                <a:t>转换规则</a:t>
              </a:r>
            </a:p>
          </p:txBody>
        </p:sp>
      </p:grpSp>
      <p:graphicFrame>
        <p:nvGraphicFramePr>
          <p:cNvPr id="52" name="对象 4">
            <a:extLst>
              <a:ext uri="{FF2B5EF4-FFF2-40B4-BE49-F238E27FC236}">
                <a16:creationId xmlns:a16="http://schemas.microsoft.com/office/drawing/2014/main" id="{7244370B-F029-44E0-B1AA-4F8B2514C371}"/>
              </a:ext>
            </a:extLst>
          </p:cNvPr>
          <p:cNvGraphicFramePr>
            <a:graphicFrameLocks noChangeAspect="1"/>
          </p:cNvGraphicFramePr>
          <p:nvPr>
            <p:extLst>
              <p:ext uri="{D42A27DB-BD31-4B8C-83A1-F6EECF244321}">
                <p14:modId xmlns:p14="http://schemas.microsoft.com/office/powerpoint/2010/main" val="3848976570"/>
              </p:ext>
            </p:extLst>
          </p:nvPr>
        </p:nvGraphicFramePr>
        <p:xfrm>
          <a:off x="2368551" y="3072366"/>
          <a:ext cx="428625" cy="219075"/>
        </p:xfrm>
        <a:graphic>
          <a:graphicData uri="http://schemas.openxmlformats.org/presentationml/2006/ole">
            <mc:AlternateContent xmlns:mc="http://schemas.openxmlformats.org/markup-compatibility/2006">
              <mc:Choice xmlns:v="urn:schemas-microsoft-com:vml" Requires="v">
                <p:oleObj spid="_x0000_s3094" r:id="rId3" imgW="431613" imgH="215806" progId="Equation.3">
                  <p:embed/>
                </p:oleObj>
              </mc:Choice>
              <mc:Fallback>
                <p:oleObj r:id="rId3" imgW="431613" imgH="215806" progId="Equation.3">
                  <p:embed/>
                  <p:pic>
                    <p:nvPicPr>
                      <p:cNvPr id="54277" name="对象 4">
                        <a:extLst>
                          <a:ext uri="{FF2B5EF4-FFF2-40B4-BE49-F238E27FC236}">
                            <a16:creationId xmlns:a16="http://schemas.microsoft.com/office/drawing/2014/main" id="{ABE73EFB-A85D-4BBC-BE12-E5187DF8B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8551" y="3072366"/>
                        <a:ext cx="4286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对象 14">
            <a:extLst>
              <a:ext uri="{FF2B5EF4-FFF2-40B4-BE49-F238E27FC236}">
                <a16:creationId xmlns:a16="http://schemas.microsoft.com/office/drawing/2014/main" id="{A7773097-FD50-4E64-8874-13A0149C6D9E}"/>
              </a:ext>
            </a:extLst>
          </p:cNvPr>
          <p:cNvGraphicFramePr>
            <a:graphicFrameLocks noChangeAspect="1"/>
          </p:cNvGraphicFramePr>
          <p:nvPr>
            <p:extLst>
              <p:ext uri="{D42A27DB-BD31-4B8C-83A1-F6EECF244321}">
                <p14:modId xmlns:p14="http://schemas.microsoft.com/office/powerpoint/2010/main" val="3019736416"/>
              </p:ext>
            </p:extLst>
          </p:nvPr>
        </p:nvGraphicFramePr>
        <p:xfrm>
          <a:off x="5967096" y="2980759"/>
          <a:ext cx="180975" cy="219075"/>
        </p:xfrm>
        <a:graphic>
          <a:graphicData uri="http://schemas.openxmlformats.org/presentationml/2006/ole">
            <mc:AlternateContent xmlns:mc="http://schemas.openxmlformats.org/markup-compatibility/2006">
              <mc:Choice xmlns:v="urn:schemas-microsoft-com:vml" Requires="v">
                <p:oleObj spid="_x0000_s3095" r:id="rId5" imgW="177569" imgH="215619" progId="Equation.3">
                  <p:embed/>
                </p:oleObj>
              </mc:Choice>
              <mc:Fallback>
                <p:oleObj r:id="rId5" imgW="177569" imgH="215619" progId="Equation.3">
                  <p:embed/>
                  <p:pic>
                    <p:nvPicPr>
                      <p:cNvPr id="54283" name="对象 14">
                        <a:extLst>
                          <a:ext uri="{FF2B5EF4-FFF2-40B4-BE49-F238E27FC236}">
                            <a16:creationId xmlns:a16="http://schemas.microsoft.com/office/drawing/2014/main" id="{CF5B86FA-5DFA-4C4D-84C4-5F294039D6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7096" y="2980759"/>
                        <a:ext cx="1809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对象 16">
            <a:extLst>
              <a:ext uri="{FF2B5EF4-FFF2-40B4-BE49-F238E27FC236}">
                <a16:creationId xmlns:a16="http://schemas.microsoft.com/office/drawing/2014/main" id="{7012CB1F-5F2C-48FF-A492-CA8160704A4F}"/>
              </a:ext>
            </a:extLst>
          </p:cNvPr>
          <p:cNvGraphicFramePr>
            <a:graphicFrameLocks noChangeAspect="1"/>
          </p:cNvGraphicFramePr>
          <p:nvPr>
            <p:extLst>
              <p:ext uri="{D42A27DB-BD31-4B8C-83A1-F6EECF244321}">
                <p14:modId xmlns:p14="http://schemas.microsoft.com/office/powerpoint/2010/main" val="2756956890"/>
              </p:ext>
            </p:extLst>
          </p:nvPr>
        </p:nvGraphicFramePr>
        <p:xfrm>
          <a:off x="5988889" y="3633603"/>
          <a:ext cx="190500" cy="219075"/>
        </p:xfrm>
        <a:graphic>
          <a:graphicData uri="http://schemas.openxmlformats.org/presentationml/2006/ole">
            <mc:AlternateContent xmlns:mc="http://schemas.openxmlformats.org/markup-compatibility/2006">
              <mc:Choice xmlns:v="urn:schemas-microsoft-com:vml" Requires="v">
                <p:oleObj spid="_x0000_s3096" r:id="rId7" imgW="190335" imgH="215713" progId="Equation.3">
                  <p:embed/>
                </p:oleObj>
              </mc:Choice>
              <mc:Fallback>
                <p:oleObj r:id="rId7" imgW="190335" imgH="215713" progId="Equation.3">
                  <p:embed/>
                  <p:pic>
                    <p:nvPicPr>
                      <p:cNvPr id="54285" name="对象 16">
                        <a:extLst>
                          <a:ext uri="{FF2B5EF4-FFF2-40B4-BE49-F238E27FC236}">
                            <a16:creationId xmlns:a16="http://schemas.microsoft.com/office/drawing/2014/main" id="{B6B5BAC5-7D3E-4D60-81DF-1930AA7EFA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8889" y="3633603"/>
                        <a:ext cx="1905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对象 6">
            <a:extLst>
              <a:ext uri="{FF2B5EF4-FFF2-40B4-BE49-F238E27FC236}">
                <a16:creationId xmlns:a16="http://schemas.microsoft.com/office/drawing/2014/main" id="{CB4AF233-98A8-47DC-8401-D406B4EC5729}"/>
              </a:ext>
            </a:extLst>
          </p:cNvPr>
          <p:cNvGraphicFramePr>
            <a:graphicFrameLocks noChangeAspect="1"/>
          </p:cNvGraphicFramePr>
          <p:nvPr>
            <p:extLst>
              <p:ext uri="{D42A27DB-BD31-4B8C-83A1-F6EECF244321}">
                <p14:modId xmlns:p14="http://schemas.microsoft.com/office/powerpoint/2010/main" val="3855030341"/>
              </p:ext>
            </p:extLst>
          </p:nvPr>
        </p:nvGraphicFramePr>
        <p:xfrm>
          <a:off x="2422786" y="3725210"/>
          <a:ext cx="333375" cy="219075"/>
        </p:xfrm>
        <a:graphic>
          <a:graphicData uri="http://schemas.openxmlformats.org/presentationml/2006/ole">
            <mc:AlternateContent xmlns:mc="http://schemas.openxmlformats.org/markup-compatibility/2006">
              <mc:Choice xmlns:v="urn:schemas-microsoft-com:vml" Requires="v">
                <p:oleObj spid="_x0000_s3097" r:id="rId9" imgW="330057" imgH="215806" progId="Equation.3">
                  <p:embed/>
                </p:oleObj>
              </mc:Choice>
              <mc:Fallback>
                <p:oleObj r:id="rId9" imgW="330057" imgH="215806" progId="Equation.3">
                  <p:embed/>
                  <p:pic>
                    <p:nvPicPr>
                      <p:cNvPr id="54279" name="对象 6">
                        <a:extLst>
                          <a:ext uri="{FF2B5EF4-FFF2-40B4-BE49-F238E27FC236}">
                            <a16:creationId xmlns:a16="http://schemas.microsoft.com/office/drawing/2014/main" id="{B3F69DDD-BD8E-4719-B018-5099F502504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2786" y="3725210"/>
                        <a:ext cx="3333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 name="对象 8">
            <a:extLst>
              <a:ext uri="{FF2B5EF4-FFF2-40B4-BE49-F238E27FC236}">
                <a16:creationId xmlns:a16="http://schemas.microsoft.com/office/drawing/2014/main" id="{DB2769AC-1D72-4F5A-AD8B-9719D28CED5A}"/>
              </a:ext>
            </a:extLst>
          </p:cNvPr>
          <p:cNvGraphicFramePr>
            <a:graphicFrameLocks noChangeAspect="1"/>
          </p:cNvGraphicFramePr>
          <p:nvPr>
            <p:extLst>
              <p:ext uri="{D42A27DB-BD31-4B8C-83A1-F6EECF244321}">
                <p14:modId xmlns:p14="http://schemas.microsoft.com/office/powerpoint/2010/main" val="2774352577"/>
              </p:ext>
            </p:extLst>
          </p:nvPr>
        </p:nvGraphicFramePr>
        <p:xfrm>
          <a:off x="2459994" y="4327063"/>
          <a:ext cx="276225" cy="219075"/>
        </p:xfrm>
        <a:graphic>
          <a:graphicData uri="http://schemas.openxmlformats.org/presentationml/2006/ole">
            <mc:AlternateContent xmlns:mc="http://schemas.openxmlformats.org/markup-compatibility/2006">
              <mc:Choice xmlns:v="urn:schemas-microsoft-com:vml" Requires="v">
                <p:oleObj spid="_x0000_s3098" r:id="rId11" imgW="279279" imgH="215806" progId="Equation.3">
                  <p:embed/>
                </p:oleObj>
              </mc:Choice>
              <mc:Fallback>
                <p:oleObj r:id="rId11" imgW="279279" imgH="215806" progId="Equation.3">
                  <p:embed/>
                  <p:pic>
                    <p:nvPicPr>
                      <p:cNvPr id="54281" name="对象 8">
                        <a:extLst>
                          <a:ext uri="{FF2B5EF4-FFF2-40B4-BE49-F238E27FC236}">
                            <a16:creationId xmlns:a16="http://schemas.microsoft.com/office/drawing/2014/main" id="{F7BAA235-AA5E-4A48-860F-A09992B9A29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9994" y="4327063"/>
                        <a:ext cx="2762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对象 18">
            <a:extLst>
              <a:ext uri="{FF2B5EF4-FFF2-40B4-BE49-F238E27FC236}">
                <a16:creationId xmlns:a16="http://schemas.microsoft.com/office/drawing/2014/main" id="{EFFBC3F1-6B45-412B-82BA-CF6DA7015133}"/>
              </a:ext>
            </a:extLst>
          </p:cNvPr>
          <p:cNvGraphicFramePr>
            <a:graphicFrameLocks noChangeAspect="1"/>
          </p:cNvGraphicFramePr>
          <p:nvPr>
            <p:extLst>
              <p:ext uri="{D42A27DB-BD31-4B8C-83A1-F6EECF244321}">
                <p14:modId xmlns:p14="http://schemas.microsoft.com/office/powerpoint/2010/main" val="3719653746"/>
              </p:ext>
            </p:extLst>
          </p:nvPr>
        </p:nvGraphicFramePr>
        <p:xfrm>
          <a:off x="5910956" y="3828245"/>
          <a:ext cx="180975" cy="219075"/>
        </p:xfrm>
        <a:graphic>
          <a:graphicData uri="http://schemas.openxmlformats.org/presentationml/2006/ole">
            <mc:AlternateContent xmlns:mc="http://schemas.openxmlformats.org/markup-compatibility/2006">
              <mc:Choice xmlns:v="urn:schemas-microsoft-com:vml" Requires="v">
                <p:oleObj spid="_x0000_s3099" r:id="rId13" imgW="177569" imgH="215619" progId="Equation.3">
                  <p:embed/>
                </p:oleObj>
              </mc:Choice>
              <mc:Fallback>
                <p:oleObj r:id="rId13" imgW="177569" imgH="215619" progId="Equation.3">
                  <p:embed/>
                  <p:pic>
                    <p:nvPicPr>
                      <p:cNvPr id="54287" name="对象 18">
                        <a:extLst>
                          <a:ext uri="{FF2B5EF4-FFF2-40B4-BE49-F238E27FC236}">
                            <a16:creationId xmlns:a16="http://schemas.microsoft.com/office/drawing/2014/main" id="{7EC4EFF8-B812-4333-9E5A-541971E5409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10956" y="3828245"/>
                        <a:ext cx="1809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 name="对象 20">
            <a:extLst>
              <a:ext uri="{FF2B5EF4-FFF2-40B4-BE49-F238E27FC236}">
                <a16:creationId xmlns:a16="http://schemas.microsoft.com/office/drawing/2014/main" id="{5691ACCE-6DAE-4509-9804-9C3CCC9D037F}"/>
              </a:ext>
            </a:extLst>
          </p:cNvPr>
          <p:cNvGraphicFramePr>
            <a:graphicFrameLocks noChangeAspect="1"/>
          </p:cNvGraphicFramePr>
          <p:nvPr>
            <p:extLst>
              <p:ext uri="{D42A27DB-BD31-4B8C-83A1-F6EECF244321}">
                <p14:modId xmlns:p14="http://schemas.microsoft.com/office/powerpoint/2010/main" val="3466015992"/>
              </p:ext>
            </p:extLst>
          </p:nvPr>
        </p:nvGraphicFramePr>
        <p:xfrm>
          <a:off x="7051648" y="3815122"/>
          <a:ext cx="190500" cy="219075"/>
        </p:xfrm>
        <a:graphic>
          <a:graphicData uri="http://schemas.openxmlformats.org/presentationml/2006/ole">
            <mc:AlternateContent xmlns:mc="http://schemas.openxmlformats.org/markup-compatibility/2006">
              <mc:Choice xmlns:v="urn:schemas-microsoft-com:vml" Requires="v">
                <p:oleObj spid="_x0000_s3100" r:id="rId15" imgW="190335" imgH="215713" progId="Equation.3">
                  <p:embed/>
                </p:oleObj>
              </mc:Choice>
              <mc:Fallback>
                <p:oleObj r:id="rId15" imgW="190335" imgH="215713" progId="Equation.3">
                  <p:embed/>
                  <p:pic>
                    <p:nvPicPr>
                      <p:cNvPr id="54289" name="对象 20">
                        <a:extLst>
                          <a:ext uri="{FF2B5EF4-FFF2-40B4-BE49-F238E27FC236}">
                            <a16:creationId xmlns:a16="http://schemas.microsoft.com/office/drawing/2014/main" id="{D73DB1FA-CC6F-4968-90F3-438016E78B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1648" y="3815122"/>
                        <a:ext cx="1905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 name="对象 22">
            <a:extLst>
              <a:ext uri="{FF2B5EF4-FFF2-40B4-BE49-F238E27FC236}">
                <a16:creationId xmlns:a16="http://schemas.microsoft.com/office/drawing/2014/main" id="{40C4E96A-A203-4ED9-A625-58F566730035}"/>
              </a:ext>
            </a:extLst>
          </p:cNvPr>
          <p:cNvGraphicFramePr>
            <a:graphicFrameLocks noChangeAspect="1"/>
          </p:cNvGraphicFramePr>
          <p:nvPr>
            <p:extLst>
              <p:ext uri="{D42A27DB-BD31-4B8C-83A1-F6EECF244321}">
                <p14:modId xmlns:p14="http://schemas.microsoft.com/office/powerpoint/2010/main" val="359501771"/>
              </p:ext>
            </p:extLst>
          </p:nvPr>
        </p:nvGraphicFramePr>
        <p:xfrm>
          <a:off x="5984940" y="4436600"/>
          <a:ext cx="123825" cy="142875"/>
        </p:xfrm>
        <a:graphic>
          <a:graphicData uri="http://schemas.openxmlformats.org/presentationml/2006/ole">
            <mc:AlternateContent xmlns:mc="http://schemas.openxmlformats.org/markup-compatibility/2006">
              <mc:Choice xmlns:v="urn:schemas-microsoft-com:vml" Requires="v">
                <p:oleObj spid="_x0000_s3101" r:id="rId16" imgW="126835" imgH="139518" progId="Equation.3">
                  <p:embed/>
                </p:oleObj>
              </mc:Choice>
              <mc:Fallback>
                <p:oleObj r:id="rId16" imgW="126835" imgH="139518" progId="Equation.3">
                  <p:embed/>
                  <p:pic>
                    <p:nvPicPr>
                      <p:cNvPr id="54291" name="对象 22">
                        <a:extLst>
                          <a:ext uri="{FF2B5EF4-FFF2-40B4-BE49-F238E27FC236}">
                            <a16:creationId xmlns:a16="http://schemas.microsoft.com/office/drawing/2014/main" id="{28F63A8B-62F1-45E1-85D2-D5568DB7B5D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84940" y="4436600"/>
                        <a:ext cx="12382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 name="对象 22">
            <a:extLst>
              <a:ext uri="{FF2B5EF4-FFF2-40B4-BE49-F238E27FC236}">
                <a16:creationId xmlns:a16="http://schemas.microsoft.com/office/drawing/2014/main" id="{C25C03B1-379A-4A79-9AD2-FEFD83958226}"/>
              </a:ext>
            </a:extLst>
          </p:cNvPr>
          <p:cNvGraphicFramePr>
            <a:graphicFrameLocks noChangeAspect="1"/>
          </p:cNvGraphicFramePr>
          <p:nvPr>
            <p:extLst>
              <p:ext uri="{D42A27DB-BD31-4B8C-83A1-F6EECF244321}">
                <p14:modId xmlns:p14="http://schemas.microsoft.com/office/powerpoint/2010/main" val="2806865578"/>
              </p:ext>
            </p:extLst>
          </p:nvPr>
        </p:nvGraphicFramePr>
        <p:xfrm>
          <a:off x="7040463" y="4427694"/>
          <a:ext cx="123825" cy="142875"/>
        </p:xfrm>
        <a:graphic>
          <a:graphicData uri="http://schemas.openxmlformats.org/presentationml/2006/ole">
            <mc:AlternateContent xmlns:mc="http://schemas.openxmlformats.org/markup-compatibility/2006">
              <mc:Choice xmlns:v="urn:schemas-microsoft-com:vml" Requires="v">
                <p:oleObj spid="_x0000_s3102" r:id="rId16" imgW="126835" imgH="139518" progId="Equation.3">
                  <p:embed/>
                </p:oleObj>
              </mc:Choice>
              <mc:Fallback>
                <p:oleObj r:id="rId16" imgW="126835" imgH="139518" progId="Equation.3">
                  <p:embed/>
                  <p:pic>
                    <p:nvPicPr>
                      <p:cNvPr id="54291" name="对象 22">
                        <a:extLst>
                          <a:ext uri="{FF2B5EF4-FFF2-40B4-BE49-F238E27FC236}">
                            <a16:creationId xmlns:a16="http://schemas.microsoft.com/office/drawing/2014/main" id="{28F63A8B-62F1-45E1-85D2-D5568DB7B5D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40463" y="4427694"/>
                        <a:ext cx="12382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对象 26">
            <a:extLst>
              <a:ext uri="{FF2B5EF4-FFF2-40B4-BE49-F238E27FC236}">
                <a16:creationId xmlns:a16="http://schemas.microsoft.com/office/drawing/2014/main" id="{61F1D48A-A4A9-4093-82E6-1BF57792A207}"/>
              </a:ext>
            </a:extLst>
          </p:cNvPr>
          <p:cNvGraphicFramePr>
            <a:graphicFrameLocks noChangeAspect="1"/>
          </p:cNvGraphicFramePr>
          <p:nvPr>
            <p:extLst>
              <p:ext uri="{D42A27DB-BD31-4B8C-83A1-F6EECF244321}">
                <p14:modId xmlns:p14="http://schemas.microsoft.com/office/powerpoint/2010/main" val="1978248472"/>
              </p:ext>
            </p:extLst>
          </p:nvPr>
        </p:nvGraphicFramePr>
        <p:xfrm>
          <a:off x="6520195" y="4879996"/>
          <a:ext cx="180975" cy="219075"/>
        </p:xfrm>
        <a:graphic>
          <a:graphicData uri="http://schemas.openxmlformats.org/presentationml/2006/ole">
            <mc:AlternateContent xmlns:mc="http://schemas.openxmlformats.org/markup-compatibility/2006">
              <mc:Choice xmlns:v="urn:schemas-microsoft-com:vml" Requires="v">
                <p:oleObj spid="_x0000_s3103" r:id="rId18" imgW="177569" imgH="215619" progId="Equation.3">
                  <p:embed/>
                </p:oleObj>
              </mc:Choice>
              <mc:Fallback>
                <p:oleObj r:id="rId18" imgW="177569" imgH="215619" progId="Equation.3">
                  <p:embed/>
                  <p:pic>
                    <p:nvPicPr>
                      <p:cNvPr id="54295" name="对象 26">
                        <a:extLst>
                          <a:ext uri="{FF2B5EF4-FFF2-40B4-BE49-F238E27FC236}">
                            <a16:creationId xmlns:a16="http://schemas.microsoft.com/office/drawing/2014/main" id="{DA431D7B-2BAF-4D9D-8DE1-7A99EADBC6B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20195" y="4879996"/>
                        <a:ext cx="1809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4546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例：接受语言</a:t>
            </a:r>
            <a:r>
              <a:rPr lang="en-US" altLang="zh-CN" dirty="0"/>
              <a:t>(</a:t>
            </a:r>
            <a:r>
              <a:rPr lang="en-US" altLang="zh-CN" i="1" dirty="0" err="1"/>
              <a:t>a</a:t>
            </a:r>
            <a:r>
              <a:rPr lang="en-US" altLang="zh-CN" dirty="0" err="1"/>
              <a:t>|</a:t>
            </a:r>
            <a:r>
              <a:rPr lang="en-US" altLang="zh-CN" i="1" dirty="0" err="1"/>
              <a:t>b</a:t>
            </a:r>
            <a:r>
              <a:rPr lang="en-US" altLang="zh-CN" dirty="0"/>
              <a:t>)*</a:t>
            </a:r>
            <a:r>
              <a:rPr lang="en-US" altLang="zh-CN" i="1" dirty="0" err="1"/>
              <a:t>abb</a:t>
            </a:r>
            <a:r>
              <a:rPr lang="en-US" altLang="zh-CN" i="1" dirty="0"/>
              <a:t> </a:t>
            </a:r>
            <a:r>
              <a:rPr lang="zh-CN" altLang="en-US" dirty="0"/>
              <a:t>的最小化的完整过程</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756372"/>
            <a:ext cx="7692829" cy="431850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400" dirty="0"/>
              <a:t>第一步：从正规表达式构造</a:t>
            </a:r>
            <a:r>
              <a:rPr lang="en-US" altLang="zh-CN" sz="2400" dirty="0"/>
              <a:t>NFA</a:t>
            </a:r>
            <a:r>
              <a:rPr lang="zh-CN" altLang="en-US" sz="2400" dirty="0"/>
              <a:t>。</a:t>
            </a:r>
          </a:p>
          <a:p>
            <a:pPr marL="0" indent="0">
              <a:lnSpc>
                <a:spcPct val="9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7294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例：接受语言</a:t>
            </a:r>
            <a:r>
              <a:rPr lang="en-US" altLang="zh-CN" dirty="0"/>
              <a:t>(</a:t>
            </a:r>
            <a:r>
              <a:rPr lang="en-US" altLang="zh-CN" i="1" dirty="0" err="1"/>
              <a:t>a</a:t>
            </a:r>
            <a:r>
              <a:rPr lang="en-US" altLang="zh-CN" dirty="0" err="1"/>
              <a:t>|</a:t>
            </a:r>
            <a:r>
              <a:rPr lang="en-US" altLang="zh-CN" i="1" dirty="0" err="1"/>
              <a:t>b</a:t>
            </a:r>
            <a:r>
              <a:rPr lang="en-US" altLang="zh-CN" dirty="0"/>
              <a:t>)*</a:t>
            </a:r>
            <a:r>
              <a:rPr lang="en-US" altLang="zh-CN" i="1" dirty="0" err="1"/>
              <a:t>abb</a:t>
            </a:r>
            <a:r>
              <a:rPr lang="en-US" altLang="zh-CN" i="1" dirty="0"/>
              <a:t> </a:t>
            </a:r>
            <a:r>
              <a:rPr lang="zh-CN" altLang="en-US" dirty="0"/>
              <a:t>的最小化的完整过程</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756372"/>
            <a:ext cx="7692829" cy="431850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400" dirty="0"/>
              <a:t>第二步：从</a:t>
            </a:r>
            <a:r>
              <a:rPr lang="en-US" altLang="zh-CN" sz="2400" dirty="0"/>
              <a:t>NFA</a:t>
            </a:r>
            <a:r>
              <a:rPr lang="zh-CN" altLang="en-US" sz="2400" dirty="0"/>
              <a:t>构造</a:t>
            </a:r>
            <a:r>
              <a:rPr lang="en-US" altLang="zh-CN" sz="2400" dirty="0"/>
              <a:t>DFA</a:t>
            </a:r>
            <a:r>
              <a:rPr lang="zh-CN" altLang="en-US" sz="2400" dirty="0"/>
              <a:t>。</a:t>
            </a:r>
          </a:p>
          <a:p>
            <a:pPr marL="0" indent="0">
              <a:lnSpc>
                <a:spcPct val="9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6822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例：接受语言</a:t>
            </a:r>
            <a:r>
              <a:rPr lang="en-US" altLang="zh-CN" dirty="0"/>
              <a:t>(</a:t>
            </a:r>
            <a:r>
              <a:rPr lang="en-US" altLang="zh-CN" i="1" dirty="0" err="1"/>
              <a:t>a</a:t>
            </a:r>
            <a:r>
              <a:rPr lang="en-US" altLang="zh-CN" dirty="0" err="1"/>
              <a:t>|</a:t>
            </a:r>
            <a:r>
              <a:rPr lang="en-US" altLang="zh-CN" i="1" dirty="0" err="1"/>
              <a:t>b</a:t>
            </a:r>
            <a:r>
              <a:rPr lang="en-US" altLang="zh-CN" dirty="0"/>
              <a:t>)*</a:t>
            </a:r>
            <a:r>
              <a:rPr lang="en-US" altLang="zh-CN" i="1" dirty="0" err="1"/>
              <a:t>abb</a:t>
            </a:r>
            <a:r>
              <a:rPr lang="en-US" altLang="zh-CN" i="1" dirty="0"/>
              <a:t> </a:t>
            </a:r>
            <a:r>
              <a:rPr lang="zh-CN" altLang="en-US" dirty="0"/>
              <a:t>的最小化的完整过程</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756372"/>
            <a:ext cx="7692829" cy="431850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400" dirty="0"/>
              <a:t>第三步：将</a:t>
            </a:r>
            <a:r>
              <a:rPr lang="en-US" altLang="zh-CN" sz="2400" dirty="0"/>
              <a:t>DFA</a:t>
            </a:r>
            <a:r>
              <a:rPr lang="zh-CN" altLang="en-US" sz="2400" dirty="0"/>
              <a:t>最小化。</a:t>
            </a:r>
          </a:p>
          <a:p>
            <a:pPr marL="0" indent="0">
              <a:lnSpc>
                <a:spcPct val="9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0146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主要内容：</a:t>
            </a:r>
            <a:endParaRPr lang="en-US" altLang="zh-CN" dirty="0"/>
          </a:p>
          <a:p>
            <a:r>
              <a:rPr lang="zh-CN" altLang="en-US" dirty="0"/>
              <a:t>程序语言的词法定义方法：正规表达式</a:t>
            </a:r>
            <a:endParaRPr lang="en-US" altLang="zh-CN" dirty="0"/>
          </a:p>
          <a:p>
            <a:r>
              <a:rPr lang="zh-CN" altLang="en-US" dirty="0"/>
              <a:t>程序语言的词法分析器的自动生成方法：有限自动机</a:t>
            </a:r>
            <a:endParaRPr lang="en-US" altLang="zh-CN" dirty="0"/>
          </a:p>
          <a:p>
            <a:pPr marL="0" indent="0">
              <a:buNone/>
            </a:pPr>
            <a:r>
              <a:rPr lang="zh-CN" altLang="en-US" dirty="0"/>
              <a:t>课后要求：</a:t>
            </a:r>
            <a:endParaRPr lang="en-US" altLang="zh-CN" dirty="0"/>
          </a:p>
          <a:p>
            <a:r>
              <a:rPr lang="zh-CN" altLang="en-US" dirty="0"/>
              <a:t>完成课后作业：</a:t>
            </a:r>
            <a:endParaRPr lang="en-US" altLang="zh-CN" dirty="0"/>
          </a:p>
          <a:p>
            <a:pPr marL="0" indent="0">
              <a:lnSpc>
                <a:spcPct val="90000"/>
              </a:lnSpc>
              <a:buNone/>
            </a:pPr>
            <a:r>
              <a:rPr lang="zh-CN" altLang="en-US" dirty="0"/>
              <a:t>下列           </a:t>
            </a:r>
            <a:r>
              <a:rPr lang="zh-CN" altLang="zh-CN" dirty="0"/>
              <a:t>上的正规式的等价的状态最少的</a:t>
            </a:r>
            <a:r>
              <a:rPr lang="en-US" altLang="zh-CN" dirty="0"/>
              <a:t>DFA</a:t>
            </a:r>
            <a:r>
              <a:rPr lang="zh-CN" altLang="zh-CN" dirty="0"/>
              <a:t>是什么？</a:t>
            </a:r>
            <a:endParaRPr lang="en-US" altLang="zh-CN" dirty="0"/>
          </a:p>
          <a:p>
            <a:pPr marL="0" indent="0">
              <a:lnSpc>
                <a:spcPct val="90000"/>
              </a:lnSpc>
              <a:buNone/>
            </a:pPr>
            <a:endParaRPr lang="en-US" altLang="zh-CN" dirty="0"/>
          </a:p>
          <a:p>
            <a:pPr marL="0" indent="0">
              <a:lnSpc>
                <a:spcPct val="90000"/>
              </a:lnSpc>
              <a:buNone/>
            </a:pPr>
            <a:r>
              <a:rPr lang="en-US" altLang="zh-CN" dirty="0"/>
              <a:t>(a)  </a:t>
            </a:r>
          </a:p>
          <a:p>
            <a:pPr marL="0" indent="0">
              <a:lnSpc>
                <a:spcPct val="90000"/>
              </a:lnSpc>
              <a:buNone/>
            </a:pPr>
            <a:endParaRPr lang="en-US" altLang="zh-CN" dirty="0"/>
          </a:p>
          <a:p>
            <a:pPr marL="0" indent="0">
              <a:lnSpc>
                <a:spcPct val="90000"/>
              </a:lnSpc>
              <a:buNone/>
            </a:pPr>
            <a:r>
              <a:rPr lang="en-US" altLang="zh-CN" dirty="0"/>
              <a:t>(b)</a:t>
            </a:r>
          </a:p>
          <a:p>
            <a:endParaRPr lang="en-US" altLang="zh-CN" dirty="0"/>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第三章 总结与作业</a:t>
            </a:r>
            <a:endParaRPr lang="zh-CN" altLang="en-US" dirty="0"/>
          </a:p>
        </p:txBody>
      </p:sp>
      <p:graphicFrame>
        <p:nvGraphicFramePr>
          <p:cNvPr id="5" name="对象 5">
            <a:extLst>
              <a:ext uri="{FF2B5EF4-FFF2-40B4-BE49-F238E27FC236}">
                <a16:creationId xmlns:a16="http://schemas.microsoft.com/office/drawing/2014/main" id="{339DA188-2B71-4E6A-9C1E-142F522263EE}"/>
              </a:ext>
            </a:extLst>
          </p:cNvPr>
          <p:cNvGraphicFramePr>
            <a:graphicFrameLocks noChangeAspect="1"/>
          </p:cNvGraphicFramePr>
          <p:nvPr>
            <p:extLst>
              <p:ext uri="{D42A27DB-BD31-4B8C-83A1-F6EECF244321}">
                <p14:modId xmlns:p14="http://schemas.microsoft.com/office/powerpoint/2010/main" val="1050961841"/>
              </p:ext>
            </p:extLst>
          </p:nvPr>
        </p:nvGraphicFramePr>
        <p:xfrm>
          <a:off x="1087469" y="4146427"/>
          <a:ext cx="792162" cy="360363"/>
        </p:xfrm>
        <a:graphic>
          <a:graphicData uri="http://schemas.openxmlformats.org/presentationml/2006/ole">
            <mc:AlternateContent xmlns:mc="http://schemas.openxmlformats.org/markup-compatibility/2006">
              <mc:Choice xmlns:v="urn:schemas-microsoft-com:vml" Requires="v">
                <p:oleObj spid="_x0000_s1053" name="公式" r:id="rId4" imgW="634725" imgH="203112" progId="Equation.3">
                  <p:embed/>
                </p:oleObj>
              </mc:Choice>
              <mc:Fallback>
                <p:oleObj name="公式" r:id="rId4" imgW="634725" imgH="203112" progId="Equation.3">
                  <p:embed/>
                  <p:pic>
                    <p:nvPicPr>
                      <p:cNvPr id="103428" name="对象 5">
                        <a:extLst>
                          <a:ext uri="{FF2B5EF4-FFF2-40B4-BE49-F238E27FC236}">
                            <a16:creationId xmlns:a16="http://schemas.microsoft.com/office/drawing/2014/main" id="{13324BA2-DC37-43DC-8198-1D15DC9D76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469" y="4146427"/>
                        <a:ext cx="7921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7">
            <a:extLst>
              <a:ext uri="{FF2B5EF4-FFF2-40B4-BE49-F238E27FC236}">
                <a16:creationId xmlns:a16="http://schemas.microsoft.com/office/drawing/2014/main" id="{5470CB27-A3A1-4DC6-81E4-DEE427C6BE16}"/>
              </a:ext>
            </a:extLst>
          </p:cNvPr>
          <p:cNvGraphicFramePr>
            <a:graphicFrameLocks noChangeAspect="1"/>
          </p:cNvGraphicFramePr>
          <p:nvPr>
            <p:extLst>
              <p:ext uri="{D42A27DB-BD31-4B8C-83A1-F6EECF244321}">
                <p14:modId xmlns:p14="http://schemas.microsoft.com/office/powerpoint/2010/main" val="401063139"/>
              </p:ext>
            </p:extLst>
          </p:nvPr>
        </p:nvGraphicFramePr>
        <p:xfrm>
          <a:off x="1087469" y="4973067"/>
          <a:ext cx="1730375" cy="388937"/>
        </p:xfrm>
        <a:graphic>
          <a:graphicData uri="http://schemas.openxmlformats.org/presentationml/2006/ole">
            <mc:AlternateContent xmlns:mc="http://schemas.openxmlformats.org/markup-compatibility/2006">
              <mc:Choice xmlns:v="urn:schemas-microsoft-com:vml" Requires="v">
                <p:oleObj spid="_x0000_s1054" name="公式" r:id="rId6" imgW="965200" imgH="203200" progId="Equation.3">
                  <p:embed/>
                </p:oleObj>
              </mc:Choice>
              <mc:Fallback>
                <p:oleObj name="公式" r:id="rId6" imgW="965200" imgH="203200" progId="Equation.3">
                  <p:embed/>
                  <p:pic>
                    <p:nvPicPr>
                      <p:cNvPr id="103430" name="对象 7">
                        <a:extLst>
                          <a:ext uri="{FF2B5EF4-FFF2-40B4-BE49-F238E27FC236}">
                            <a16:creationId xmlns:a16="http://schemas.microsoft.com/office/drawing/2014/main" id="{AA9846E9-429E-4717-B2FF-F7CC2DA08C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7469" y="4973067"/>
                        <a:ext cx="1730375" cy="388937"/>
                      </a:xfrm>
                      <a:prstGeom prst="rect">
                        <a:avLst/>
                      </a:prstGeom>
                      <a:noFill/>
                      <a:ln>
                        <a:noFill/>
                      </a:ln>
                    </p:spPr>
                  </p:pic>
                </p:oleObj>
              </mc:Fallback>
            </mc:AlternateContent>
          </a:graphicData>
        </a:graphic>
      </p:graphicFrame>
      <p:graphicFrame>
        <p:nvGraphicFramePr>
          <p:cNvPr id="7" name="对象 11">
            <a:extLst>
              <a:ext uri="{FF2B5EF4-FFF2-40B4-BE49-F238E27FC236}">
                <a16:creationId xmlns:a16="http://schemas.microsoft.com/office/drawing/2014/main" id="{5BB4EA45-20E5-4670-B193-EAF493A30379}"/>
              </a:ext>
            </a:extLst>
          </p:cNvPr>
          <p:cNvGraphicFramePr>
            <a:graphicFrameLocks noChangeAspect="1"/>
          </p:cNvGraphicFramePr>
          <p:nvPr>
            <p:extLst>
              <p:ext uri="{D42A27DB-BD31-4B8C-83A1-F6EECF244321}">
                <p14:modId xmlns:p14="http://schemas.microsoft.com/office/powerpoint/2010/main" val="200233234"/>
              </p:ext>
            </p:extLst>
          </p:nvPr>
        </p:nvGraphicFramePr>
        <p:xfrm>
          <a:off x="1087469" y="5720175"/>
          <a:ext cx="1512887" cy="388938"/>
        </p:xfrm>
        <a:graphic>
          <a:graphicData uri="http://schemas.openxmlformats.org/presentationml/2006/ole">
            <mc:AlternateContent xmlns:mc="http://schemas.openxmlformats.org/markup-compatibility/2006">
              <mc:Choice xmlns:v="urn:schemas-microsoft-com:vml" Requires="v">
                <p:oleObj spid="_x0000_s1055" name="公式" r:id="rId8" imgW="901309" imgH="203112" progId="Equation.3">
                  <p:embed/>
                </p:oleObj>
              </mc:Choice>
              <mc:Fallback>
                <p:oleObj name="公式" r:id="rId8" imgW="901309" imgH="203112" progId="Equation.3">
                  <p:embed/>
                  <p:pic>
                    <p:nvPicPr>
                      <p:cNvPr id="103432" name="对象 11">
                        <a:extLst>
                          <a:ext uri="{FF2B5EF4-FFF2-40B4-BE49-F238E27FC236}">
                            <a16:creationId xmlns:a16="http://schemas.microsoft.com/office/drawing/2014/main" id="{486BBB90-C904-460F-BF14-4C8ADAEE7E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7469" y="5720175"/>
                        <a:ext cx="151288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5516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gn="just">
              <a:spcBef>
                <a:spcPct val="0"/>
              </a:spcBef>
              <a:buClrTx/>
              <a:buSzTx/>
              <a:buNone/>
            </a:pPr>
            <a:r>
              <a:rPr lang="zh-CN" altLang="en-US" dirty="0"/>
              <a:t>   </a:t>
            </a:r>
            <a:r>
              <a:rPr lang="en-US" altLang="zh-CN" dirty="0"/>
              <a:t>      </a:t>
            </a:r>
            <a:r>
              <a:rPr lang="zh-CN" altLang="en-US" dirty="0"/>
              <a:t>词法分析器把与词法单元（记号）有关的信息收集到记号的属性中。</a:t>
            </a:r>
            <a:endParaRPr lang="en-US" altLang="zh-CN" dirty="0"/>
          </a:p>
          <a:p>
            <a:pPr algn="just">
              <a:spcBef>
                <a:spcPct val="0"/>
              </a:spcBef>
              <a:buClrTx/>
              <a:buSzTx/>
              <a:buNone/>
            </a:pPr>
            <a:endParaRPr lang="en-US" altLang="zh-CN" dirty="0"/>
          </a:p>
          <a:p>
            <a:pPr algn="just">
              <a:spcBef>
                <a:spcPct val="0"/>
              </a:spcBef>
              <a:buClrTx/>
              <a:buSzTx/>
              <a:buNone/>
            </a:pPr>
            <a:r>
              <a:rPr lang="zh-CN" altLang="en-US" dirty="0"/>
              <a:t>记号影响语法分析，而属性影响记号的翻译。</a:t>
            </a:r>
            <a:r>
              <a:rPr lang="en-US" altLang="zh-CN" b="1" dirty="0"/>
              <a:t>  </a:t>
            </a:r>
          </a:p>
          <a:p>
            <a:pPr algn="just">
              <a:spcBef>
                <a:spcPct val="0"/>
              </a:spcBef>
              <a:buClrTx/>
              <a:buSzTx/>
              <a:buNone/>
            </a:pPr>
            <a:r>
              <a:rPr lang="en-US" altLang="zh-CN" b="1" dirty="0"/>
              <a:t>        </a:t>
            </a:r>
          </a:p>
          <a:p>
            <a:pPr algn="just">
              <a:spcBef>
                <a:spcPct val="0"/>
              </a:spcBef>
              <a:buClrTx/>
              <a:buSzTx/>
              <a:buNone/>
            </a:pPr>
            <a:r>
              <a:rPr lang="en-US" altLang="zh-CN" b="1" dirty="0"/>
              <a:t>        </a:t>
            </a:r>
            <a:r>
              <a:rPr lang="zh-CN" altLang="en-US" b="1" dirty="0"/>
              <a:t>记号及其属性可以用一个二元组来表示：</a:t>
            </a:r>
            <a:endParaRPr lang="en-US" altLang="zh-CN" b="1" dirty="0"/>
          </a:p>
          <a:p>
            <a:pPr algn="just">
              <a:spcBef>
                <a:spcPct val="0"/>
              </a:spcBef>
              <a:buClrTx/>
              <a:buSzTx/>
              <a:buNone/>
            </a:pPr>
            <a:r>
              <a:rPr lang="en-US" altLang="zh-CN" b="1" dirty="0"/>
              <a:t>                             </a:t>
            </a:r>
          </a:p>
          <a:p>
            <a:pPr algn="just">
              <a:spcBef>
                <a:spcPct val="0"/>
              </a:spcBef>
              <a:buClrTx/>
              <a:buSzTx/>
              <a:buNone/>
            </a:pPr>
            <a:r>
              <a:rPr lang="en-US" altLang="zh-CN" b="1" dirty="0"/>
              <a:t>                                  (</a:t>
            </a:r>
            <a:r>
              <a:rPr lang="zh-CN" altLang="en-US" b="1" dirty="0"/>
              <a:t>记号，记号的属性值</a:t>
            </a:r>
            <a:r>
              <a:rPr lang="en-US" altLang="zh-CN" b="1" dirty="0"/>
              <a:t>)</a:t>
            </a:r>
          </a:p>
          <a:p>
            <a:pPr algn="just">
              <a:spcBef>
                <a:spcPct val="0"/>
              </a:spcBef>
              <a:buClrTx/>
              <a:buSzTx/>
              <a:buNone/>
            </a:pPr>
            <a:endParaRPr lang="en-US" altLang="zh-CN" dirty="0"/>
          </a:p>
          <a:p>
            <a:pPr algn="just">
              <a:spcBef>
                <a:spcPct val="0"/>
              </a:spcBef>
              <a:buClrTx/>
              <a:buSzTx/>
              <a:buNone/>
            </a:pPr>
            <a:r>
              <a:rPr lang="zh-CN" altLang="en-US" dirty="0"/>
              <a:t>           在实际实现时，记号通常只有一个属性，即指向符号表中一个表项的指针，与记号有关的信息保存在这个对应的表项中。为了诊断错误，我们不仅需要知道匹配标识符的词素，而且还需要知道这个词素第一次出现的行号。这些信息都可以存储在符号表中该标识符对应的表项内。</a:t>
            </a:r>
            <a:endParaRPr lang="en-US" altLang="zh-CN" dirty="0"/>
          </a:p>
          <a:p>
            <a:pPr algn="just">
              <a:spcBef>
                <a:spcPct val="0"/>
              </a:spcBef>
              <a:buClrTx/>
              <a:buSzTx/>
              <a:buNone/>
            </a:pPr>
            <a:endParaRPr lang="en-US" altLang="zh-CN" b="1" dirty="0"/>
          </a:p>
          <a:p>
            <a:pPr>
              <a:lnSpc>
                <a:spcPct val="90000"/>
              </a:lnSpc>
            </a:pPr>
            <a:endParaRPr lang="zh-CN" altLang="en-US" dirty="0"/>
          </a:p>
          <a:p>
            <a:pPr>
              <a:lnSpc>
                <a:spcPct val="150000"/>
              </a:lnSpc>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3.1.3 </a:t>
            </a:r>
            <a:r>
              <a:rPr lang="zh-CN" altLang="en-US" dirty="0"/>
              <a:t>词法单元的属性</a:t>
            </a:r>
          </a:p>
        </p:txBody>
      </p:sp>
    </p:spTree>
    <p:extLst>
      <p:ext uri="{BB962C8B-B14F-4D97-AF65-F5344CB8AC3E}">
        <p14:creationId xmlns:p14="http://schemas.microsoft.com/office/powerpoint/2010/main" val="5499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gn="ctr">
              <a:spcBef>
                <a:spcPct val="0"/>
              </a:spcBef>
              <a:buClrTx/>
              <a:buSzTx/>
              <a:buNone/>
            </a:pPr>
            <a:r>
              <a:rPr lang="zh-CN" altLang="en-US" dirty="0"/>
              <a:t>   我们可以根据一个记号的模式是否只匹配一个词素，将词素分为两类：</a:t>
            </a:r>
            <a:endParaRPr lang="en-US" altLang="zh-CN" dirty="0"/>
          </a:p>
          <a:p>
            <a:pPr algn="ctr">
              <a:spcBef>
                <a:spcPct val="0"/>
              </a:spcBef>
              <a:buClrTx/>
              <a:buSzTx/>
              <a:buFontTx/>
              <a:buChar char="•"/>
            </a:pPr>
            <a:r>
              <a:rPr lang="zh-CN" altLang="en-US" b="1" dirty="0"/>
              <a:t>有限类：</a:t>
            </a:r>
          </a:p>
          <a:p>
            <a:pPr>
              <a:spcBef>
                <a:spcPct val="0"/>
              </a:spcBef>
              <a:buClrTx/>
              <a:buSzTx/>
              <a:buNone/>
            </a:pPr>
            <a:r>
              <a:rPr lang="zh-CN" altLang="en-US" b="1" dirty="0"/>
              <a:t>         </a:t>
            </a:r>
            <a:r>
              <a:rPr lang="zh-CN" altLang="en-US" dirty="0"/>
              <a:t>由于基本字，运算符，界符的数目有限，一般可以每个词素本身就是记号，就代表自身的性质，这时，它的第二元就没有识别意义了。</a:t>
            </a:r>
          </a:p>
          <a:p>
            <a:pPr algn="ctr">
              <a:spcBef>
                <a:spcPct val="0"/>
              </a:spcBef>
              <a:buClrTx/>
              <a:buSzTx/>
              <a:buFontTx/>
              <a:buChar char="•"/>
            </a:pPr>
            <a:r>
              <a:rPr lang="zh-CN" altLang="en-US" b="1" dirty="0"/>
              <a:t>无限类：</a:t>
            </a:r>
          </a:p>
          <a:p>
            <a:pPr>
              <a:spcBef>
                <a:spcPct val="0"/>
              </a:spcBef>
              <a:buClrTx/>
              <a:buSzTx/>
              <a:buNone/>
            </a:pPr>
            <a:r>
              <a:rPr lang="zh-CN" altLang="en-US" b="1" dirty="0"/>
              <a:t>        </a:t>
            </a:r>
            <a:r>
              <a:rPr lang="zh-CN" altLang="en-US" dirty="0"/>
              <a:t>由于常数和标识符类的词素，对应的词素个数是无限的，在这种情况下的常数或标识符将由词素的属性值来区别是哪一个词素。通常记号通常只有一个属性，即指向符号表中一个表项的指针，与记号有关的信息保存在这个对应的表项中。</a:t>
            </a:r>
          </a:p>
          <a:p>
            <a:pPr marL="0" indent="0">
              <a:lnSpc>
                <a:spcPct val="150000"/>
              </a:lnSpc>
              <a:buNone/>
            </a:pPr>
            <a:endParaRPr lang="en-US"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428106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11445</TotalTime>
  <Words>7445</Words>
  <Application>Microsoft Office PowerPoint</Application>
  <PresentationFormat>全屏显示(4:3)</PresentationFormat>
  <Paragraphs>658</Paragraphs>
  <Slides>80</Slides>
  <Notes>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2" baseType="lpstr">
      <vt:lpstr>等线</vt:lpstr>
      <vt:lpstr>等线 Light</vt:lpstr>
      <vt:lpstr>黑体</vt:lpstr>
      <vt:lpstr>微软雅黑</vt:lpstr>
      <vt:lpstr>Arial</vt:lpstr>
      <vt:lpstr>Calibri</vt:lpstr>
      <vt:lpstr>Times New Roman</vt:lpstr>
      <vt:lpstr>Wingdings</vt:lpstr>
      <vt:lpstr>Wingdings 2</vt:lpstr>
      <vt:lpstr>2016-VI主题</vt:lpstr>
      <vt:lpstr>公式</vt:lpstr>
      <vt:lpstr>Equation.3</vt:lpstr>
      <vt:lpstr>编译原理</vt:lpstr>
      <vt:lpstr>PowerPoint 演示文稿</vt:lpstr>
      <vt:lpstr>第3章   词法分析</vt:lpstr>
      <vt:lpstr>3.1 词法分析器的作用</vt:lpstr>
      <vt:lpstr>3.1.1 词法分析及语法分析</vt:lpstr>
      <vt:lpstr>3.1.2 词法单元、模式、词素</vt:lpstr>
      <vt:lpstr>例3.1</vt:lpstr>
      <vt:lpstr> 3.1.3 词法单元的属性</vt:lpstr>
      <vt:lpstr>PowerPoint 演示文稿</vt:lpstr>
      <vt:lpstr>例3.2</vt:lpstr>
      <vt:lpstr>3.1.4 词法错误</vt:lpstr>
      <vt:lpstr>3.2 词法单元的规约</vt:lpstr>
      <vt:lpstr> 3.2.1 串和语言</vt:lpstr>
      <vt:lpstr>PowerPoint 演示文稿</vt:lpstr>
      <vt:lpstr>PowerPoint 演示文稿</vt:lpstr>
      <vt:lpstr>3.2.2 语言上的运算</vt:lpstr>
      <vt:lpstr>例3.3 </vt:lpstr>
      <vt:lpstr>3.2.3 正规表达式</vt:lpstr>
      <vt:lpstr>PowerPoint 演示文稿</vt:lpstr>
      <vt:lpstr>例3 . 4</vt:lpstr>
      <vt:lpstr>PowerPoint 演示文稿</vt:lpstr>
      <vt:lpstr>3.2.4 正规定义</vt:lpstr>
      <vt:lpstr>PowerPoint 演示文稿</vt:lpstr>
      <vt:lpstr> 例3.5 </vt:lpstr>
      <vt:lpstr> 例3.6 </vt:lpstr>
      <vt:lpstr>3.3 词法单元的识别</vt:lpstr>
      <vt:lpstr>PowerPoint 演示文稿</vt:lpstr>
      <vt:lpstr>3.3 词法单元的识别</vt:lpstr>
      <vt:lpstr>3.3.1 状态转换图</vt:lpstr>
      <vt:lpstr>例3.7</vt:lpstr>
      <vt:lpstr>3.3.2 关键字和标识符的识别</vt:lpstr>
      <vt:lpstr>PowerPoint 演示文稿</vt:lpstr>
      <vt:lpstr>3.3.4 状态转换图的实现</vt:lpstr>
      <vt:lpstr>状态转换图的核心C程序如下： </vt:lpstr>
      <vt:lpstr>PowerPoint 演示文稿</vt:lpstr>
      <vt:lpstr>PowerPoint 演示文稿</vt:lpstr>
      <vt:lpstr>3.4 词法分析器描述语言</vt:lpstr>
      <vt:lpstr>PowerPoint 演示文稿</vt:lpstr>
      <vt:lpstr>3.4.1 Lex 说明</vt:lpstr>
      <vt:lpstr>例3.8</vt:lpstr>
      <vt:lpstr>PowerPoint 演示文稿</vt:lpstr>
      <vt:lpstr>3.4.2 超前扫描操作</vt:lpstr>
      <vt:lpstr>3.5 有穷自动机</vt:lpstr>
      <vt:lpstr>3.5.1 不确定的有穷自动机</vt:lpstr>
      <vt:lpstr>PowerPoint 演示文稿</vt:lpstr>
      <vt:lpstr>3.5.2 转换表 </vt:lpstr>
      <vt:lpstr>3.5.3 自动机中输入字符串的接受  </vt:lpstr>
      <vt:lpstr>3.5.4 确定的有穷自动机</vt:lpstr>
      <vt:lpstr>PowerPoint 演示文稿</vt:lpstr>
      <vt:lpstr>PowerPoint 演示文稿</vt:lpstr>
      <vt:lpstr>3.6 从正规表达式到自动机</vt:lpstr>
      <vt:lpstr>3.6.1 从NFA到DFA的变换</vt:lpstr>
      <vt:lpstr>PowerPoint 演示文稿</vt:lpstr>
      <vt:lpstr>PowerPoint 演示文稿</vt:lpstr>
      <vt:lpstr>PowerPoint 演示文稿</vt:lpstr>
      <vt:lpstr>例3.9</vt:lpstr>
      <vt:lpstr>PowerPoint 演示文稿</vt:lpstr>
      <vt:lpstr>PowerPoint 演示文稿</vt:lpstr>
      <vt:lpstr>PowerPoint 演示文稿</vt:lpstr>
      <vt:lpstr>3.6.2 最小化DFA的状态数</vt:lpstr>
      <vt:lpstr>PowerPoint 演示文稿</vt:lpstr>
      <vt:lpstr>PowerPoint 演示文稿</vt:lpstr>
      <vt:lpstr>PowerPoint 演示文稿</vt:lpstr>
      <vt:lpstr>PowerPoint 演示文稿</vt:lpstr>
      <vt:lpstr>PowerPoint 演示文稿</vt:lpstr>
      <vt:lpstr>3.6.3 从正规表达式构造NFA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3.6.4 从正规表达式构造NFA的另外一种规则</vt:lpstr>
      <vt:lpstr>例：接受语言(a|b)*abb 的最小化的完整过程</vt:lpstr>
      <vt:lpstr>例：接受语言(a|b)*abb 的最小化的完整过程</vt:lpstr>
      <vt:lpstr>例：接受语言(a|b)*abb 的最小化的完整过程</vt:lpstr>
      <vt:lpstr>第三章 总结与作业</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Yuan Tian</cp:lastModifiedBy>
  <cp:revision>507</cp:revision>
  <dcterms:created xsi:type="dcterms:W3CDTF">2016-01-21T16:32:22Z</dcterms:created>
  <dcterms:modified xsi:type="dcterms:W3CDTF">2020-04-09T04:04:40Z</dcterms:modified>
</cp:coreProperties>
</file>