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44"/>
  </p:notesMasterIdLst>
  <p:sldIdLst>
    <p:sldId id="261" r:id="rId2"/>
    <p:sldId id="332" r:id="rId3"/>
    <p:sldId id="263" r:id="rId4"/>
    <p:sldId id="294" r:id="rId5"/>
    <p:sldId id="295" r:id="rId6"/>
    <p:sldId id="333" r:id="rId7"/>
    <p:sldId id="335" r:id="rId8"/>
    <p:sldId id="336" r:id="rId9"/>
    <p:sldId id="293" r:id="rId10"/>
    <p:sldId id="289" r:id="rId11"/>
    <p:sldId id="290" r:id="rId12"/>
    <p:sldId id="297" r:id="rId13"/>
    <p:sldId id="272" r:id="rId14"/>
    <p:sldId id="313" r:id="rId15"/>
    <p:sldId id="343" r:id="rId16"/>
    <p:sldId id="345" r:id="rId17"/>
    <p:sldId id="315" r:id="rId18"/>
    <p:sldId id="338" r:id="rId19"/>
    <p:sldId id="339" r:id="rId20"/>
    <p:sldId id="331" r:id="rId21"/>
    <p:sldId id="340" r:id="rId22"/>
    <p:sldId id="298" r:id="rId23"/>
    <p:sldId id="299" r:id="rId24"/>
    <p:sldId id="300" r:id="rId25"/>
    <p:sldId id="303" r:id="rId26"/>
    <p:sldId id="304" r:id="rId27"/>
    <p:sldId id="305" r:id="rId28"/>
    <p:sldId id="306" r:id="rId29"/>
    <p:sldId id="301" r:id="rId30"/>
    <p:sldId id="307" r:id="rId31"/>
    <p:sldId id="341" r:id="rId32"/>
    <p:sldId id="314" r:id="rId33"/>
    <p:sldId id="342" r:id="rId34"/>
    <p:sldId id="311" r:id="rId35"/>
    <p:sldId id="312" r:id="rId36"/>
    <p:sldId id="302" r:id="rId37"/>
    <p:sldId id="310" r:id="rId38"/>
    <p:sldId id="287" r:id="rId39"/>
    <p:sldId id="288" r:id="rId40"/>
    <p:sldId id="344" r:id="rId41"/>
    <p:sldId id="318" r:id="rId42"/>
    <p:sldId id="259"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ser" initials="C" lastIdx="1" clrIdx="0">
    <p:extLst>
      <p:ext uri="{19B8F6BF-5375-455C-9EA6-DF929625EA0E}">
        <p15:presenceInfo xmlns:p15="http://schemas.microsoft.com/office/powerpoint/2012/main" userId="Cha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BFE2F3"/>
    <a:srgbClr val="C31823"/>
    <a:srgbClr val="C9151E"/>
    <a:srgbClr val="E9CBBC"/>
    <a:srgbClr val="E0A487"/>
    <a:srgbClr val="D97C5B"/>
    <a:srgbClr val="CC141E"/>
    <a:srgbClr val="D05035"/>
    <a:srgbClr val="C816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22" autoAdjust="0"/>
    <p:restoredTop sz="94796" autoAdjust="0"/>
  </p:normalViewPr>
  <p:slideViewPr>
    <p:cSldViewPr snapToGrid="0">
      <p:cViewPr varScale="1">
        <p:scale>
          <a:sx n="106" d="100"/>
          <a:sy n="106" d="100"/>
        </p:scale>
        <p:origin x="756"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0" d="100"/>
          <a:sy n="60" d="100"/>
        </p:scale>
        <p:origin x="1616"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FE78F-58BC-423A-A341-D0065C580108}" type="datetimeFigureOut">
              <a:rPr lang="zh-CN" altLang="en-US" smtClean="0"/>
              <a:t>2020/3/10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B1CD8-9F96-4F1D-A5B8-2D9E0ECCEB33}" type="slidenum">
              <a:rPr lang="zh-CN" altLang="en-US" smtClean="0"/>
              <a:t>‹#›</a:t>
            </a:fld>
            <a:endParaRPr lang="zh-CN" altLang="en-US"/>
          </a:p>
        </p:txBody>
      </p:sp>
    </p:spTree>
    <p:extLst>
      <p:ext uri="{BB962C8B-B14F-4D97-AF65-F5344CB8AC3E}">
        <p14:creationId xmlns:p14="http://schemas.microsoft.com/office/powerpoint/2010/main" val="2153916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此页可以删除</a:t>
            </a:r>
          </a:p>
        </p:txBody>
      </p:sp>
      <p:sp>
        <p:nvSpPr>
          <p:cNvPr id="4" name="灯片编号占位符 3"/>
          <p:cNvSpPr>
            <a:spLocks noGrp="1"/>
          </p:cNvSpPr>
          <p:nvPr>
            <p:ph type="sldNum" sz="quarter" idx="10"/>
          </p:nvPr>
        </p:nvSpPr>
        <p:spPr/>
        <p:txBody>
          <a:bodyPr/>
          <a:lstStyle/>
          <a:p>
            <a:fld id="{684B1CD8-9F96-4F1D-A5B8-2D9E0ECCEB33}" type="slidenum">
              <a:rPr lang="zh-CN" altLang="en-US" smtClean="0"/>
              <a:t>1</a:t>
            </a:fld>
            <a:endParaRPr lang="zh-CN" altLang="en-US"/>
          </a:p>
        </p:txBody>
      </p:sp>
    </p:spTree>
    <p:extLst>
      <p:ext uri="{BB962C8B-B14F-4D97-AF65-F5344CB8AC3E}">
        <p14:creationId xmlns:p14="http://schemas.microsoft.com/office/powerpoint/2010/main" val="2863091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24</a:t>
            </a:fld>
            <a:endParaRPr lang="zh-CN" altLang="en-US"/>
          </a:p>
        </p:txBody>
      </p:sp>
    </p:spTree>
    <p:extLst>
      <p:ext uri="{BB962C8B-B14F-4D97-AF65-F5344CB8AC3E}">
        <p14:creationId xmlns:p14="http://schemas.microsoft.com/office/powerpoint/2010/main" val="24479028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628650" y="407005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628650" y="5034521"/>
            <a:ext cx="7886700" cy="604299"/>
          </a:xfrm>
        </p:spPr>
        <p:txBody>
          <a:bodyPr anchor="ctr">
            <a:noAutofit/>
          </a:bodyPr>
          <a:lstStyle>
            <a:lvl1pPr algn="ctr">
              <a:defRPr lang="zh-CN" altLang="en-US" sz="28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18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160">
          <p15:clr>
            <a:srgbClr val="FBAE40"/>
          </p15:clr>
        </p15:guide>
        <p15:guide id="2"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两栏-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4"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userDrawn="1"/>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175694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60">
          <p15:clr>
            <a:srgbClr val="FBAE40"/>
          </p15:clr>
        </p15:guide>
        <p15:guide id="2" pos="389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223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60">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userDrawn="1"/>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4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60">
          <p15:clr>
            <a:srgbClr val="FBAE40"/>
          </p15:clr>
        </p15:guide>
        <p15:guide id="2" pos="3895">
          <p15:clr>
            <a:srgbClr val="FBAE40"/>
          </p15:clr>
        </p15:guide>
        <p15:guide id="3" pos="5193"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469124" y="4006448"/>
            <a:ext cx="8325019" cy="1114192"/>
          </a:xfrm>
          <a:prstGeom prst="rect">
            <a:avLst/>
          </a:prstGeom>
        </p:spPr>
        <p:txBody>
          <a:bodyPr anchor="ctr">
            <a:noAutofit/>
          </a:bodyPr>
          <a:lstStyle>
            <a:lvl1pPr algn="l">
              <a:lnSpc>
                <a:spcPct val="100000"/>
              </a:lnSpc>
              <a:defRPr sz="4000" b="1">
                <a:solidFill>
                  <a:schemeClr val="bg1"/>
                </a:solidFill>
                <a:latin typeface="+mn-ea"/>
                <a:ea typeface="+mn-ea"/>
              </a:defRPr>
            </a:lvl1pPr>
          </a:lstStyle>
          <a:p>
            <a:r>
              <a:rPr lang="zh-CN" altLang="en-US" dirty="0"/>
              <a:t>单击此处编辑母版标题样式</a:t>
            </a:r>
          </a:p>
        </p:txBody>
      </p:sp>
      <p:sp>
        <p:nvSpPr>
          <p:cNvPr id="6" name="副标题 2"/>
          <p:cNvSpPr>
            <a:spLocks noGrp="1"/>
          </p:cNvSpPr>
          <p:nvPr>
            <p:ph type="subTitle" idx="1"/>
          </p:nvPr>
        </p:nvSpPr>
        <p:spPr>
          <a:xfrm>
            <a:off x="469125" y="5245248"/>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dirty="0"/>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占位符 6"/>
          <p:cNvSpPr>
            <a:spLocks noGrp="1"/>
          </p:cNvSpPr>
          <p:nvPr>
            <p:ph type="body" sz="quarter" idx="10" hasCustomPrompt="1"/>
          </p:nvPr>
        </p:nvSpPr>
        <p:spPr>
          <a:xfrm>
            <a:off x="469125"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11" name="直接连接符 10"/>
          <p:cNvCxnSpPr/>
          <p:nvPr userDrawn="1"/>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099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21">
          <p15:clr>
            <a:srgbClr val="FBAE40"/>
          </p15:clr>
        </p15:guide>
        <p15:guide id="3" pos="29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212546"/>
            <a:ext cx="9144000" cy="2796540"/>
          </a:xfrm>
          <a:prstGeom prst="rect">
            <a:avLst/>
          </a:prstGeom>
        </p:spPr>
      </p:pic>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9991" y="4211593"/>
            <a:ext cx="3021843" cy="799946"/>
          </a:xfrm>
          <a:prstGeom prst="rect">
            <a:avLst/>
          </a:prstGeom>
        </p:spPr>
      </p:pic>
      <p:sp>
        <p:nvSpPr>
          <p:cNvPr id="3" name="标题 2"/>
          <p:cNvSpPr>
            <a:spLocks noGrp="1"/>
          </p:cNvSpPr>
          <p:nvPr>
            <p:ph type="title"/>
          </p:nvPr>
        </p:nvSpPr>
        <p:spPr>
          <a:xfrm>
            <a:off x="628650" y="1552217"/>
            <a:ext cx="7886700" cy="1325563"/>
          </a:xfrm>
          <a:prstGeom prst="rect">
            <a:avLst/>
          </a:prstGeom>
        </p:spPr>
        <p:txBody>
          <a:bodyPr anchor="ctr"/>
          <a:lstStyle>
            <a:lvl1pPr algn="ctr">
              <a:defRPr b="1">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35510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lang="zh-CN" altLang="en-US"/>
              <a:t>单击此处编辑母版标题样式</a:t>
            </a:r>
            <a:endParaRPr lang="en-US"/>
          </a:p>
        </p:txBody>
      </p:sp>
      <p:sp>
        <p:nvSpPr>
          <p:cNvPr id="27" name="内容占位符 26"/>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24">
            <a:extLst>
              <a:ext uri="{FF2B5EF4-FFF2-40B4-BE49-F238E27FC236}">
                <a16:creationId xmlns:a16="http://schemas.microsoft.com/office/drawing/2014/main" id="{4037D5BD-F29B-4360-B910-024291E8952E}"/>
              </a:ext>
            </a:extLst>
          </p:cNvPr>
          <p:cNvSpPr>
            <a:spLocks noGrp="1"/>
          </p:cNvSpPr>
          <p:nvPr>
            <p:ph type="dt" sz="half" idx="10"/>
          </p:nvPr>
        </p:nvSpPr>
        <p:spPr/>
        <p:txBody>
          <a:bodyPr/>
          <a:lstStyle>
            <a:lvl1pPr>
              <a:defRPr/>
            </a:lvl1pPr>
          </a:lstStyle>
          <a:p>
            <a:pPr>
              <a:defRPr/>
            </a:pPr>
            <a:endParaRPr lang="en-US" altLang="zh-CN"/>
          </a:p>
        </p:txBody>
      </p:sp>
      <p:sp>
        <p:nvSpPr>
          <p:cNvPr id="5" name="页脚占位符 18">
            <a:extLst>
              <a:ext uri="{FF2B5EF4-FFF2-40B4-BE49-F238E27FC236}">
                <a16:creationId xmlns:a16="http://schemas.microsoft.com/office/drawing/2014/main" id="{1F29A154-0691-4DFF-B2BB-9F3856ECAB76}"/>
              </a:ext>
            </a:extLst>
          </p:cNvPr>
          <p:cNvSpPr>
            <a:spLocks noGrp="1"/>
          </p:cNvSpPr>
          <p:nvPr>
            <p:ph type="ftr" sz="quarter" idx="11"/>
          </p:nvPr>
        </p:nvSpPr>
        <p:spPr>
          <a:xfrm>
            <a:off x="3581400" y="76200"/>
            <a:ext cx="2895600" cy="288925"/>
          </a:xfrm>
        </p:spPr>
        <p:txBody>
          <a:bodyPr/>
          <a:lstStyle>
            <a:lvl1pPr>
              <a:defRPr/>
            </a:lvl1pPr>
          </a:lstStyle>
          <a:p>
            <a:pPr>
              <a:defRPr/>
            </a:pPr>
            <a:endParaRPr lang="en-US" altLang="zh-CN"/>
          </a:p>
        </p:txBody>
      </p:sp>
      <p:sp>
        <p:nvSpPr>
          <p:cNvPr id="6" name="灯片编号占位符 15">
            <a:extLst>
              <a:ext uri="{FF2B5EF4-FFF2-40B4-BE49-F238E27FC236}">
                <a16:creationId xmlns:a16="http://schemas.microsoft.com/office/drawing/2014/main" id="{ACA817FD-5C89-4D47-92E0-49E73A6EC1C3}"/>
              </a:ext>
            </a:extLst>
          </p:cNvPr>
          <p:cNvSpPr>
            <a:spLocks noGrp="1"/>
          </p:cNvSpPr>
          <p:nvPr>
            <p:ph type="sldNum" sz="quarter" idx="12"/>
          </p:nvPr>
        </p:nvSpPr>
        <p:spPr>
          <a:xfrm>
            <a:off x="8229600" y="6473825"/>
            <a:ext cx="758825" cy="247650"/>
          </a:xfrm>
        </p:spPr>
        <p:txBody>
          <a:bodyPr/>
          <a:lstStyle>
            <a:lvl1pPr>
              <a:defRPr/>
            </a:lvl1pPr>
          </a:lstStyle>
          <a:p>
            <a:pPr>
              <a:defRPr/>
            </a:pPr>
            <a:fld id="{CE4C85A1-5959-4599-8292-F7AD2EA868C4}" type="slidenum">
              <a:rPr lang="en-US" altLang="zh-CN"/>
              <a:pPr>
                <a:defRPr/>
              </a:pPr>
              <a:t>‹#›</a:t>
            </a:fld>
            <a:endParaRPr lang="en-US" altLang="zh-CN"/>
          </a:p>
        </p:txBody>
      </p:sp>
    </p:spTree>
    <p:extLst>
      <p:ext uri="{BB962C8B-B14F-4D97-AF65-F5344CB8AC3E}">
        <p14:creationId xmlns:p14="http://schemas.microsoft.com/office/powerpoint/2010/main" val="371806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内页">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9"/>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4132269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9" name="文本框 8"/>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5"/>
          <p:cNvSpPr txBox="1">
            <a:spLocks/>
          </p:cNvSpPr>
          <p:nvPr/>
        </p:nvSpPr>
        <p:spPr>
          <a:xfrm>
            <a:off x="86976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Tree>
    <p:extLst>
      <p:ext uri="{BB962C8B-B14F-4D97-AF65-F5344CB8AC3E}">
        <p14:creationId xmlns:p14="http://schemas.microsoft.com/office/powerpoint/2010/main" val="134762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7" name="矩形 6"/>
          <p:cNvSpPr/>
          <p:nvPr/>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4" y="6100773"/>
            <a:ext cx="1958547" cy="518469"/>
          </a:xfrm>
          <a:prstGeom prst="rect">
            <a:avLst/>
          </a:prstGeom>
        </p:spPr>
      </p:pic>
      <p:sp>
        <p:nvSpPr>
          <p:cNvPr id="2" name="标题 1"/>
          <p:cNvSpPr>
            <a:spLocks noGrp="1"/>
          </p:cNvSpPr>
          <p:nvPr>
            <p:ph type="title"/>
          </p:nvPr>
        </p:nvSpPr>
        <p:spPr>
          <a:xfrm>
            <a:off x="323851" y="235137"/>
            <a:ext cx="6474515" cy="337358"/>
          </a:xfrm>
          <a:prstGeom prst="rect">
            <a:avLst/>
          </a:prstGeom>
        </p:spPr>
        <p:txBody>
          <a:bodyPr anchor="ctr"/>
          <a:lstStyle>
            <a:lvl1pPr>
              <a:defRPr sz="2000">
                <a:solidFill>
                  <a:schemeClr val="accent1"/>
                </a:solidFill>
                <a:effectLst>
                  <a:glow rad="25400">
                    <a:srgbClr val="BFE2F3"/>
                  </a:glow>
                </a:effectLst>
              </a:defRPr>
            </a:lvl1pPr>
          </a:lstStyle>
          <a:p>
            <a:r>
              <a:rPr lang="zh-CN" altLang="en-US"/>
              <a:t>单击此处编辑母版标题样式</a:t>
            </a:r>
            <a:endParaRPr lang="zh-CN" altLang="en-US" dirty="0"/>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10" name="矩形 9"/>
          <p:cNvSpPr/>
          <p:nvPr userDrawn="1"/>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spTree>
    <p:extLst>
      <p:ext uri="{BB962C8B-B14F-4D97-AF65-F5344CB8AC3E}">
        <p14:creationId xmlns:p14="http://schemas.microsoft.com/office/powerpoint/2010/main" val="1795392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167">
          <p15:clr>
            <a:srgbClr val="FBAE40"/>
          </p15:clr>
        </p15:guide>
        <p15:guide id="2" pos="153">
          <p15:clr>
            <a:srgbClr val="FBAE40"/>
          </p15:clr>
        </p15:guide>
        <p15:guide id="3" pos="5556" userDrawn="1">
          <p15:clr>
            <a:srgbClr val="FBAE40"/>
          </p15:clr>
        </p15:guide>
        <p15:guide id="4"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纯标题">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3826052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纯标题-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6"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z="1200" smtClean="0"/>
              <a:pPr lvl="0"/>
              <a:t>‹#›</a:t>
            </a:fld>
            <a:endParaRPr lang="zh-CN" altLang="en-US" sz="1200" dirty="0"/>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4" name="矩形 13"/>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pic>
        <p:nvPicPr>
          <p:cNvPr id="18" name="图片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309890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7" name="矩形 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18438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1" y="313202"/>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477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两栏">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4"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1004343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5" name="标题 1"/>
          <p:cNvSpPr txBox="1">
            <a:spLocks/>
          </p:cNvSpPr>
          <p:nvPr/>
        </p:nvSpPr>
        <p:spPr>
          <a:xfrm>
            <a:off x="323851"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sz="2000" dirty="0">
                <a:solidFill>
                  <a:schemeClr val="accent1"/>
                </a:solidFill>
              </a:rPr>
              <a:t>单击此处编辑母版标题样式</a:t>
            </a:r>
          </a:p>
        </p:txBody>
      </p:sp>
      <p:sp>
        <p:nvSpPr>
          <p:cNvPr id="6" name="文本占位符 5"/>
          <p:cNvSpPr>
            <a:spLocks noGrp="1"/>
          </p:cNvSpPr>
          <p:nvPr>
            <p:ph type="body" idx="1"/>
          </p:nvPr>
        </p:nvSpPr>
        <p:spPr>
          <a:xfrm>
            <a:off x="413469" y="807632"/>
            <a:ext cx="8340421" cy="586556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9" name="标题 1"/>
          <p:cNvSpPr txBox="1">
            <a:spLocks/>
          </p:cNvSpPr>
          <p:nvPr userDrawn="1"/>
        </p:nvSpPr>
        <p:spPr>
          <a:xfrm>
            <a:off x="323850"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dirty="0">
                <a:solidFill>
                  <a:schemeClr val="accent1"/>
                </a:solidFill>
              </a:rPr>
              <a:t>单击此处编辑母版标题样式</a:t>
            </a:r>
          </a:p>
        </p:txBody>
      </p:sp>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38783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3" r:id="rId14"/>
    <p:sldLayoutId id="2147483694"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wmf"/><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0" dirty="0">
                <a:latin typeface="+mn-ea"/>
                <a:ea typeface="+mn-ea"/>
              </a:rPr>
              <a:t>编译原理</a:t>
            </a:r>
          </a:p>
        </p:txBody>
      </p:sp>
      <p:sp>
        <p:nvSpPr>
          <p:cNvPr id="2" name="副标题 1"/>
          <p:cNvSpPr>
            <a:spLocks noGrp="1"/>
          </p:cNvSpPr>
          <p:nvPr>
            <p:ph type="subTitle" idx="1"/>
          </p:nvPr>
        </p:nvSpPr>
        <p:spPr/>
        <p:txBody>
          <a:bodyPr/>
          <a:lstStyle/>
          <a:p>
            <a:r>
              <a:rPr lang="en-US" altLang="zh-CN" dirty="0"/>
              <a:t>2020</a:t>
            </a:r>
            <a:r>
              <a:rPr lang="zh-CN" altLang="en-US" dirty="0"/>
              <a:t>年</a:t>
            </a:r>
            <a:r>
              <a:rPr lang="en-US" altLang="zh-CN" dirty="0"/>
              <a:t>3</a:t>
            </a:r>
            <a:r>
              <a:rPr lang="zh-CN" altLang="en-US" dirty="0"/>
              <a:t>月</a:t>
            </a:r>
          </a:p>
        </p:txBody>
      </p:sp>
    </p:spTree>
    <p:extLst>
      <p:ext uri="{BB962C8B-B14F-4D97-AF65-F5344CB8AC3E}">
        <p14:creationId xmlns:p14="http://schemas.microsoft.com/office/powerpoint/2010/main" val="1722887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90000"/>
              </a:lnSpc>
            </a:pPr>
            <a:r>
              <a:rPr lang="zh-CN" altLang="en-US" sz="2400" dirty="0"/>
              <a:t>按照我们前边的约定，文法的记号是下列符号：</a:t>
            </a:r>
          </a:p>
          <a:p>
            <a:pPr>
              <a:lnSpc>
                <a:spcPct val="90000"/>
              </a:lnSpc>
              <a:buNone/>
            </a:pPr>
            <a:r>
              <a:rPr lang="zh-CN" altLang="en-US" sz="2400" dirty="0"/>
              <a:t>	</a:t>
            </a:r>
            <a:r>
              <a:rPr lang="en-US" altLang="zh-CN" sz="2400" dirty="0"/>
              <a:t>+ - 0 1 2 3 4 5 6 7 8 9</a:t>
            </a:r>
          </a:p>
          <a:p>
            <a:pPr>
              <a:lnSpc>
                <a:spcPct val="90000"/>
              </a:lnSpc>
              <a:buNone/>
            </a:pPr>
            <a:r>
              <a:rPr lang="en-US" altLang="zh-CN" sz="2400" dirty="0"/>
              <a:t>	</a:t>
            </a:r>
            <a:r>
              <a:rPr lang="zh-CN" altLang="en-US" sz="2400" dirty="0"/>
              <a:t>斜体词</a:t>
            </a:r>
            <a:r>
              <a:rPr lang="en-US" altLang="zh-CN" sz="2400" i="1" dirty="0"/>
              <a:t>list </a:t>
            </a:r>
            <a:r>
              <a:rPr lang="zh-CN" altLang="en-US" sz="2400" dirty="0"/>
              <a:t>和</a:t>
            </a:r>
            <a:r>
              <a:rPr lang="en-US" altLang="zh-CN" sz="2400" i="1" dirty="0"/>
              <a:t>digit </a:t>
            </a:r>
            <a:r>
              <a:rPr lang="zh-CN" altLang="en-US" sz="2400" dirty="0"/>
              <a:t>是非终结符，</a:t>
            </a:r>
            <a:r>
              <a:rPr lang="en-US" altLang="zh-CN" sz="2400" i="1" dirty="0"/>
              <a:t>list </a:t>
            </a:r>
            <a:r>
              <a:rPr lang="zh-CN" altLang="en-US" sz="2400" dirty="0"/>
              <a:t>是开始非终结符，因为它</a:t>
            </a:r>
            <a:endParaRPr lang="en-US" altLang="zh-CN" sz="2400" dirty="0"/>
          </a:p>
          <a:p>
            <a:pPr>
              <a:lnSpc>
                <a:spcPct val="90000"/>
              </a:lnSpc>
              <a:buNone/>
            </a:pPr>
            <a:r>
              <a:rPr lang="en-US" altLang="zh-CN" sz="2400" dirty="0"/>
              <a:t>   </a:t>
            </a:r>
            <a:r>
              <a:rPr lang="zh-CN" altLang="en-US" sz="2400" dirty="0"/>
              <a:t>所对应的产生式列在最前面。</a:t>
            </a:r>
          </a:p>
          <a:p>
            <a:pPr>
              <a:lnSpc>
                <a:spcPct val="90000"/>
              </a:lnSpc>
              <a:buNone/>
            </a:pPr>
            <a:r>
              <a:rPr lang="zh-CN" altLang="en-US" sz="2400" dirty="0"/>
              <a:t>	</a:t>
            </a:r>
          </a:p>
          <a:p>
            <a:pPr>
              <a:lnSpc>
                <a:spcPct val="90000"/>
              </a:lnSpc>
            </a:pPr>
            <a:r>
              <a:rPr lang="zh-CN" altLang="en-US" sz="2400" dirty="0"/>
              <a:t>如果一个非终结符出现在一个产生式的左部，该产生式称为</a:t>
            </a:r>
            <a:endParaRPr lang="en-US" altLang="zh-CN" sz="2400" dirty="0"/>
          </a:p>
          <a:p>
            <a:pPr marL="0" indent="0">
              <a:lnSpc>
                <a:spcPct val="90000"/>
              </a:lnSpc>
              <a:buNone/>
            </a:pPr>
            <a:r>
              <a:rPr lang="en-US" altLang="zh-CN" sz="2400" dirty="0"/>
              <a:t>   </a:t>
            </a:r>
            <a:r>
              <a:rPr lang="zh-CN" altLang="en-US" sz="2400" dirty="0"/>
              <a:t>该非终结符的产生式。记号串是零个或者多个记号的序列。</a:t>
            </a:r>
            <a:endParaRPr lang="en-US" altLang="zh-CN" sz="2400" dirty="0"/>
          </a:p>
          <a:p>
            <a:pPr marL="0" indent="0">
              <a:lnSpc>
                <a:spcPct val="90000"/>
              </a:lnSpc>
              <a:buNone/>
            </a:pPr>
            <a:r>
              <a:rPr lang="en-US" altLang="zh-CN" sz="2400" dirty="0"/>
              <a:t>   </a:t>
            </a:r>
            <a:r>
              <a:rPr lang="zh-CN" altLang="en-US" sz="2400" dirty="0"/>
              <a:t>一个包含零个记号的记号串称为空串，记为</a:t>
            </a:r>
            <a:r>
              <a:rPr lang="ru-RU" altLang="zh-CN" sz="2400" dirty="0">
                <a:cs typeface="Arial" panose="020B0604020202020204" pitchFamily="34" charset="0"/>
              </a:rPr>
              <a:t>Є</a:t>
            </a:r>
            <a:r>
              <a:rPr lang="zh-CN" altLang="en-US" sz="2400" dirty="0"/>
              <a:t>。</a:t>
            </a:r>
          </a:p>
          <a:p>
            <a:pPr marL="0" indent="0">
              <a:lnSpc>
                <a:spcPct val="150000"/>
              </a:lnSpc>
              <a:buNone/>
            </a:pPr>
            <a:endParaRPr lang="en-US" altLang="zh-CN" dirty="0"/>
          </a:p>
        </p:txBody>
      </p:sp>
      <p:sp>
        <p:nvSpPr>
          <p:cNvPr id="3" name="标题 2"/>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4112205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150000"/>
              </a:lnSpc>
            </a:pPr>
            <a:r>
              <a:rPr lang="zh-CN" altLang="en-US" sz="3200" dirty="0"/>
              <a:t>根据文法推导符号串时，首先从开始符出发，不断将某个非终结符替换为该非终结符的某个产生式的右部，每替换一次，被称为一次</a:t>
            </a:r>
            <a:r>
              <a:rPr lang="zh-CN" altLang="en-US" sz="3200" dirty="0">
                <a:solidFill>
                  <a:schemeClr val="accent1"/>
                </a:solidFill>
              </a:rPr>
              <a:t>推导</a:t>
            </a:r>
            <a:r>
              <a:rPr lang="zh-CN" altLang="en-US" sz="3200" dirty="0"/>
              <a:t>。由文法的开始符经过至少一步推导的多步推导得到的所有终结符串的集合称为该文法所描述的</a:t>
            </a:r>
            <a:r>
              <a:rPr lang="zh-CN" altLang="en-US" sz="3200" dirty="0">
                <a:solidFill>
                  <a:schemeClr val="accent1"/>
                </a:solidFill>
              </a:rPr>
              <a:t>语言。</a:t>
            </a:r>
            <a:endParaRPr lang="en-US" altLang="zh-CN" sz="3200" dirty="0">
              <a:solidFill>
                <a:schemeClr val="accent1"/>
              </a:solidFill>
            </a:endParaRPr>
          </a:p>
        </p:txBody>
      </p:sp>
      <p:sp>
        <p:nvSpPr>
          <p:cNvPr id="3" name="标题 2"/>
          <p:cNvSpPr>
            <a:spLocks noGrp="1"/>
          </p:cNvSpPr>
          <p:nvPr>
            <p:ph type="title"/>
          </p:nvPr>
        </p:nvSpPr>
        <p:spPr/>
        <p:txBody>
          <a:bodyPr/>
          <a:lstStyle/>
          <a:p>
            <a:r>
              <a:rPr lang="en-US" altLang="zh-CN" cap="all" dirty="0">
                <a:effectLst>
                  <a:reflection blurRad="12700" stA="48000" endA="300" endPos="55000" dir="5400000" sy="-90000" algn="bl" rotWithShape="0"/>
                </a:effectLst>
              </a:rPr>
              <a:t>2.2.2 </a:t>
            </a:r>
            <a:r>
              <a:rPr lang="zh-CN" altLang="en-US" cap="all" dirty="0">
                <a:effectLst>
                  <a:reflection blurRad="12700" stA="48000" endA="300" endPos="55000" dir="5400000" sy="-90000" algn="bl" rotWithShape="0"/>
                </a:effectLst>
              </a:rPr>
              <a:t>推导</a:t>
            </a:r>
            <a:endParaRPr lang="zh-CN" altLang="en-US" dirty="0"/>
          </a:p>
        </p:txBody>
      </p:sp>
    </p:spTree>
    <p:extLst>
      <p:ext uri="{BB962C8B-B14F-4D97-AF65-F5344CB8AC3E}">
        <p14:creationId xmlns:p14="http://schemas.microsoft.com/office/powerpoint/2010/main" val="1780598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a:lnSpc>
                <a:spcPct val="80000"/>
              </a:lnSpc>
            </a:pPr>
            <a:endParaRPr lang="en-US" altLang="zh-CN" sz="2400" dirty="0"/>
          </a:p>
          <a:p>
            <a:pPr marL="0" indent="0">
              <a:lnSpc>
                <a:spcPct val="90000"/>
              </a:lnSpc>
              <a:buNone/>
              <a:defRPr/>
            </a:pPr>
            <a:r>
              <a:rPr lang="zh-CN" altLang="en-US" sz="2400" dirty="0"/>
              <a:t>     由例</a:t>
            </a:r>
            <a:r>
              <a:rPr lang="en-US" altLang="zh-CN" sz="2400" dirty="0"/>
              <a:t>2.1</a:t>
            </a:r>
            <a:r>
              <a:rPr lang="zh-CN" altLang="en-US" sz="2400" dirty="0"/>
              <a:t>的文法定义的语言是由加号和减号分隔的数字序列。</a:t>
            </a:r>
          </a:p>
          <a:p>
            <a:pPr marL="0" indent="0">
              <a:lnSpc>
                <a:spcPct val="90000"/>
              </a:lnSpc>
              <a:buNone/>
              <a:defRPr/>
            </a:pPr>
            <a:r>
              <a:rPr lang="zh-CN" altLang="en-US" sz="2400" dirty="0"/>
              <a:t>非终结符</a:t>
            </a:r>
            <a:r>
              <a:rPr lang="en-US" altLang="zh-CN" sz="2400" i="1" dirty="0"/>
              <a:t>digit</a:t>
            </a:r>
            <a:r>
              <a:rPr lang="zh-CN" altLang="en-US" sz="2400" dirty="0"/>
              <a:t>的</a:t>
            </a:r>
            <a:r>
              <a:rPr lang="en-US" altLang="zh-CN" sz="2400" dirty="0"/>
              <a:t>10</a:t>
            </a:r>
            <a:r>
              <a:rPr lang="zh-CN" altLang="en-US" sz="2400" dirty="0"/>
              <a:t>个产生式表示</a:t>
            </a:r>
            <a:r>
              <a:rPr lang="en-US" altLang="zh-CN" sz="2400" i="1" dirty="0"/>
              <a:t>digit</a:t>
            </a:r>
            <a:r>
              <a:rPr lang="zh-CN" altLang="en-US" sz="2400" dirty="0"/>
              <a:t>可以代表</a:t>
            </a:r>
            <a:r>
              <a:rPr lang="en-US" altLang="zh-CN" sz="2400" dirty="0"/>
              <a:t>0,1,⋯,9</a:t>
            </a:r>
            <a:r>
              <a:rPr lang="zh-CN" altLang="en-US" sz="2400" dirty="0"/>
              <a:t>中的任何</a:t>
            </a:r>
            <a:endParaRPr lang="en-US" altLang="zh-CN" sz="2400" dirty="0"/>
          </a:p>
          <a:p>
            <a:pPr marL="0" indent="0">
              <a:lnSpc>
                <a:spcPct val="90000"/>
              </a:lnSpc>
              <a:buNone/>
              <a:defRPr/>
            </a:pPr>
            <a:r>
              <a:rPr lang="zh-CN" altLang="en-US" sz="2400" dirty="0"/>
              <a:t>记号。</a:t>
            </a:r>
            <a:endParaRPr lang="en-US" altLang="zh-CN" sz="2400" dirty="0"/>
          </a:p>
          <a:p>
            <a:pPr marL="0" indent="0">
              <a:lnSpc>
                <a:spcPct val="90000"/>
              </a:lnSpc>
              <a:buNone/>
              <a:defRPr/>
            </a:pPr>
            <a:r>
              <a:rPr lang="en-US" altLang="zh-CN" sz="2400" dirty="0"/>
              <a:t>     </a:t>
            </a:r>
            <a:r>
              <a:rPr lang="zh-CN" altLang="en-US" sz="2400" dirty="0"/>
              <a:t>产生式</a:t>
            </a:r>
            <a:r>
              <a:rPr lang="en-US" altLang="zh-CN" sz="2400" dirty="0"/>
              <a:t>(2-4)</a:t>
            </a:r>
            <a:r>
              <a:rPr lang="zh-CN" altLang="en-US" sz="2400" dirty="0"/>
              <a:t>表明单个数字本身是一个列表。</a:t>
            </a:r>
            <a:endParaRPr lang="en-US" altLang="zh-CN" sz="2400" dirty="0"/>
          </a:p>
          <a:p>
            <a:pPr marL="0" indent="0">
              <a:lnSpc>
                <a:spcPct val="90000"/>
              </a:lnSpc>
              <a:buNone/>
              <a:defRPr/>
            </a:pPr>
            <a:r>
              <a:rPr lang="zh-CN" altLang="en-US" sz="2400" dirty="0"/>
              <a:t>    产生式</a:t>
            </a:r>
            <a:r>
              <a:rPr lang="en-US" altLang="zh-CN" sz="2400" dirty="0"/>
              <a:t>(2-2)</a:t>
            </a:r>
            <a:r>
              <a:rPr lang="zh-CN" altLang="en-US" sz="2400" dirty="0"/>
              <a:t>和</a:t>
            </a:r>
            <a:r>
              <a:rPr lang="en-US" altLang="zh-CN" sz="2400" dirty="0"/>
              <a:t>(2-3)</a:t>
            </a:r>
            <a:r>
              <a:rPr lang="zh-CN" altLang="en-US" sz="2400" dirty="0"/>
              <a:t>表示：当我们碰到一个列表后面跟着一</a:t>
            </a:r>
            <a:endParaRPr lang="en-US" altLang="zh-CN" sz="2400" dirty="0"/>
          </a:p>
          <a:p>
            <a:pPr marL="0" indent="0">
              <a:lnSpc>
                <a:spcPct val="90000"/>
              </a:lnSpc>
              <a:buNone/>
              <a:defRPr/>
            </a:pPr>
            <a:r>
              <a:rPr lang="zh-CN" altLang="en-US" sz="2400" dirty="0"/>
              <a:t>个加号或者减号，随后是另外一个数字，则我们得到了一个</a:t>
            </a:r>
            <a:endParaRPr lang="en-US" altLang="zh-CN" sz="2400" dirty="0"/>
          </a:p>
          <a:p>
            <a:pPr marL="0" indent="0">
              <a:lnSpc>
                <a:spcPct val="90000"/>
              </a:lnSpc>
              <a:buNone/>
              <a:defRPr/>
            </a:pPr>
            <a:r>
              <a:rPr lang="zh-CN" altLang="en-US" sz="2400" dirty="0"/>
              <a:t>新的列表。</a:t>
            </a:r>
          </a:p>
          <a:p>
            <a:pPr marL="0" indent="0">
              <a:lnSpc>
                <a:spcPct val="90000"/>
              </a:lnSpc>
              <a:buNone/>
              <a:defRPr/>
            </a:pPr>
            <a:r>
              <a:rPr lang="zh-CN" altLang="en-US" sz="2400" dirty="0"/>
              <a:t>    </a:t>
            </a:r>
            <a:endParaRPr lang="en-US" altLang="zh-CN" sz="2400" dirty="0"/>
          </a:p>
          <a:p>
            <a:pPr>
              <a:lnSpc>
                <a:spcPct val="150000"/>
              </a:lnSpc>
            </a:pPr>
            <a:endParaRPr lang="en-US" altLang="zh-CN" dirty="0"/>
          </a:p>
        </p:txBody>
      </p:sp>
      <p:sp>
        <p:nvSpPr>
          <p:cNvPr id="3" name="标题 2"/>
          <p:cNvSpPr>
            <a:spLocks noGrp="1"/>
          </p:cNvSpPr>
          <p:nvPr>
            <p:ph type="title"/>
          </p:nvPr>
        </p:nvSpPr>
        <p:spPr/>
        <p:txBody>
          <a:bodyPr/>
          <a:lstStyle/>
          <a:p>
            <a:r>
              <a:rPr lang="zh-CN" altLang="en-US" dirty="0"/>
              <a:t>例</a:t>
            </a:r>
            <a:r>
              <a:rPr lang="en-US" altLang="zh-CN" dirty="0"/>
              <a:t>2.2</a:t>
            </a:r>
            <a:endParaRPr lang="zh-CN" altLang="en-US" dirty="0"/>
          </a:p>
        </p:txBody>
      </p:sp>
    </p:spTree>
    <p:extLst>
      <p:ext uri="{BB962C8B-B14F-4D97-AF65-F5344CB8AC3E}">
        <p14:creationId xmlns:p14="http://schemas.microsoft.com/office/powerpoint/2010/main" val="3397531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E87E7FC9-5FDF-4D10-B3AD-1F697582853F}"/>
              </a:ext>
            </a:extLst>
          </p:cNvPr>
          <p:cNvSpPr>
            <a:spLocks noGrp="1" noRot="1"/>
          </p:cNvSpPr>
          <p:nvPr>
            <p:ph idx="1"/>
          </p:nvPr>
        </p:nvSpPr>
        <p:spPr>
          <a:xfrm>
            <a:off x="301625" y="765175"/>
            <a:ext cx="8540750" cy="5536037"/>
          </a:xfrm>
        </p:spPr>
        <p:txBody>
          <a:bodyPr>
            <a:normAutofit fontScale="77500" lnSpcReduction="20000"/>
          </a:bodyPr>
          <a:lstStyle/>
          <a:p>
            <a:pPr marL="0" indent="0">
              <a:lnSpc>
                <a:spcPct val="90000"/>
              </a:lnSpc>
              <a:buNone/>
              <a:defRPr/>
            </a:pPr>
            <a:r>
              <a:rPr lang="zh-CN" altLang="en-US" sz="2400" dirty="0"/>
              <a:t>       显然，产生式</a:t>
            </a:r>
            <a:r>
              <a:rPr lang="en-US" altLang="zh-CN" sz="2400" dirty="0"/>
              <a:t>(2-2)</a:t>
            </a:r>
            <a:r>
              <a:rPr lang="zh-CN" altLang="en-US" sz="2400" dirty="0"/>
              <a:t>到产生式</a:t>
            </a:r>
            <a:r>
              <a:rPr lang="en-US" altLang="zh-CN" sz="2400" dirty="0"/>
              <a:t>(2-5)</a:t>
            </a:r>
            <a:r>
              <a:rPr lang="zh-CN" altLang="en-US" sz="2400" dirty="0"/>
              <a:t>足以定义我们需要的语言。</a:t>
            </a:r>
            <a:endParaRPr lang="en-US" altLang="zh-CN" sz="2400" dirty="0"/>
          </a:p>
          <a:p>
            <a:pPr marL="0" indent="0">
              <a:lnSpc>
                <a:spcPct val="90000"/>
              </a:lnSpc>
              <a:buNone/>
              <a:defRPr/>
            </a:pPr>
            <a:endParaRPr lang="en-US" altLang="zh-CN" sz="2400" dirty="0"/>
          </a:p>
          <a:p>
            <a:pPr marL="0" indent="0">
              <a:lnSpc>
                <a:spcPct val="90000"/>
              </a:lnSpc>
              <a:buNone/>
              <a:defRPr/>
            </a:pPr>
            <a:r>
              <a:rPr lang="zh-CN" altLang="en-US" sz="2400" dirty="0"/>
              <a:t>例如：我们可以按下面的方法推导出</a:t>
            </a:r>
            <a:r>
              <a:rPr lang="en-US" altLang="zh-CN" sz="2400" dirty="0"/>
              <a:t>9-5+2</a:t>
            </a:r>
            <a:r>
              <a:rPr lang="zh-CN" altLang="en-US" sz="2400" dirty="0"/>
              <a:t>是一个</a:t>
            </a:r>
            <a:r>
              <a:rPr lang="en-US" altLang="zh-CN" sz="2400" i="1" dirty="0"/>
              <a:t>list</a:t>
            </a:r>
            <a:r>
              <a:rPr lang="zh-CN" altLang="en-US" sz="2400" dirty="0"/>
              <a:t>：</a:t>
            </a:r>
            <a:endParaRPr lang="en-US" altLang="zh-CN" sz="2400" dirty="0"/>
          </a:p>
          <a:p>
            <a:pPr marL="0" indent="0">
              <a:lnSpc>
                <a:spcPct val="90000"/>
              </a:lnSpc>
              <a:buNone/>
              <a:defRPr/>
            </a:pPr>
            <a:endParaRPr lang="zh-CN" altLang="en-US" sz="2400" dirty="0"/>
          </a:p>
          <a:p>
            <a:pPr lvl="1">
              <a:lnSpc>
                <a:spcPct val="80000"/>
              </a:lnSpc>
            </a:pPr>
            <a:r>
              <a:rPr lang="en-US" altLang="zh-CN" dirty="0"/>
              <a:t>a) </a:t>
            </a:r>
            <a:r>
              <a:rPr lang="zh-CN" altLang="en-US" dirty="0"/>
              <a:t>由于</a:t>
            </a:r>
            <a:r>
              <a:rPr lang="en-US" altLang="zh-CN" dirty="0"/>
              <a:t>9</a:t>
            </a:r>
            <a:r>
              <a:rPr lang="zh-CN" altLang="en-US" dirty="0"/>
              <a:t>是一个</a:t>
            </a:r>
            <a:r>
              <a:rPr lang="en-US" altLang="zh-CN" i="1" dirty="0"/>
              <a:t>digit</a:t>
            </a:r>
            <a:r>
              <a:rPr lang="zh-CN" altLang="en-US" dirty="0"/>
              <a:t>，根据产生式</a:t>
            </a:r>
            <a:r>
              <a:rPr lang="en-US" altLang="zh-CN" dirty="0"/>
              <a:t>(2-4)</a:t>
            </a:r>
            <a:r>
              <a:rPr lang="zh-CN" altLang="en-US" dirty="0"/>
              <a:t>，</a:t>
            </a:r>
            <a:r>
              <a:rPr lang="en-US" altLang="zh-CN" dirty="0"/>
              <a:t>9</a:t>
            </a:r>
            <a:r>
              <a:rPr lang="zh-CN" altLang="en-US" dirty="0"/>
              <a:t>是一个</a:t>
            </a:r>
            <a:r>
              <a:rPr lang="en-US" altLang="zh-CN" i="1" dirty="0"/>
              <a:t>list</a:t>
            </a:r>
            <a:r>
              <a:rPr lang="zh-CN" altLang="en-US" dirty="0"/>
              <a:t>；</a:t>
            </a:r>
            <a:endParaRPr lang="en-US" altLang="zh-CN" dirty="0"/>
          </a:p>
          <a:p>
            <a:pPr marL="457200" lvl="1" indent="0">
              <a:lnSpc>
                <a:spcPct val="80000"/>
              </a:lnSpc>
              <a:buNone/>
            </a:pPr>
            <a:endParaRPr lang="zh-CN" altLang="en-US" dirty="0"/>
          </a:p>
          <a:p>
            <a:pPr lvl="1">
              <a:lnSpc>
                <a:spcPct val="80000"/>
              </a:lnSpc>
            </a:pPr>
            <a:r>
              <a:rPr lang="en-US" altLang="zh-CN" dirty="0"/>
              <a:t>b) </a:t>
            </a:r>
            <a:r>
              <a:rPr lang="zh-CN" altLang="en-US" dirty="0"/>
              <a:t>由于</a:t>
            </a:r>
            <a:r>
              <a:rPr lang="en-US" altLang="zh-CN" dirty="0"/>
              <a:t>9</a:t>
            </a:r>
            <a:r>
              <a:rPr lang="zh-CN" altLang="en-US" dirty="0"/>
              <a:t>是一个</a:t>
            </a:r>
            <a:r>
              <a:rPr lang="en-US" altLang="zh-CN" i="1" dirty="0"/>
              <a:t>list</a:t>
            </a:r>
            <a:r>
              <a:rPr lang="zh-CN" altLang="en-US" dirty="0"/>
              <a:t>，</a:t>
            </a:r>
            <a:r>
              <a:rPr lang="en-US" altLang="zh-CN" dirty="0"/>
              <a:t>5</a:t>
            </a:r>
            <a:r>
              <a:rPr lang="zh-CN" altLang="en-US" dirty="0"/>
              <a:t>是一个</a:t>
            </a:r>
            <a:r>
              <a:rPr lang="en-US" altLang="zh-CN" i="1" dirty="0"/>
              <a:t>digit</a:t>
            </a:r>
            <a:r>
              <a:rPr lang="zh-CN" altLang="en-US" dirty="0"/>
              <a:t>，根据产生式</a:t>
            </a:r>
            <a:r>
              <a:rPr lang="en-US" altLang="zh-CN" dirty="0"/>
              <a:t>(2-3)</a:t>
            </a:r>
            <a:r>
              <a:rPr lang="zh-CN" altLang="en-US" dirty="0"/>
              <a:t>，</a:t>
            </a:r>
            <a:r>
              <a:rPr lang="en-US" altLang="zh-CN" dirty="0"/>
              <a:t>9-5 </a:t>
            </a:r>
          </a:p>
          <a:p>
            <a:pPr marL="457200" lvl="1" indent="0">
              <a:lnSpc>
                <a:spcPct val="80000"/>
              </a:lnSpc>
              <a:buNone/>
            </a:pPr>
            <a:r>
              <a:rPr lang="en-US" altLang="zh-CN" dirty="0"/>
              <a:t>       </a:t>
            </a:r>
          </a:p>
          <a:p>
            <a:pPr marL="457200" lvl="1" indent="0">
              <a:lnSpc>
                <a:spcPct val="80000"/>
              </a:lnSpc>
              <a:buNone/>
            </a:pPr>
            <a:r>
              <a:rPr lang="en-US" altLang="zh-CN" dirty="0"/>
              <a:t>       </a:t>
            </a:r>
            <a:r>
              <a:rPr lang="zh-CN" altLang="en-US" dirty="0"/>
              <a:t>是一个</a:t>
            </a:r>
            <a:r>
              <a:rPr lang="en-US" altLang="zh-CN" i="1" dirty="0"/>
              <a:t>list</a:t>
            </a:r>
            <a:r>
              <a:rPr lang="zh-CN" altLang="en-US" dirty="0"/>
              <a:t>；</a:t>
            </a:r>
            <a:endParaRPr lang="en-US" altLang="zh-CN" dirty="0"/>
          </a:p>
          <a:p>
            <a:pPr marL="457200" lvl="1" indent="0">
              <a:lnSpc>
                <a:spcPct val="80000"/>
              </a:lnSpc>
              <a:buNone/>
            </a:pPr>
            <a:endParaRPr lang="zh-CN" altLang="en-US" dirty="0"/>
          </a:p>
          <a:p>
            <a:pPr lvl="1">
              <a:lnSpc>
                <a:spcPct val="80000"/>
              </a:lnSpc>
            </a:pPr>
            <a:r>
              <a:rPr lang="en-US" altLang="zh-CN" dirty="0"/>
              <a:t>c) </a:t>
            </a:r>
            <a:r>
              <a:rPr lang="zh-CN" altLang="en-US" dirty="0"/>
              <a:t>由于</a:t>
            </a:r>
            <a:r>
              <a:rPr lang="en-US" altLang="zh-CN" dirty="0"/>
              <a:t>9-5</a:t>
            </a:r>
            <a:r>
              <a:rPr lang="zh-CN" altLang="en-US" dirty="0"/>
              <a:t>是一个</a:t>
            </a:r>
            <a:r>
              <a:rPr lang="en-US" altLang="zh-CN" i="1" dirty="0"/>
              <a:t>list</a:t>
            </a:r>
            <a:r>
              <a:rPr lang="zh-CN" altLang="en-US" dirty="0"/>
              <a:t>，</a:t>
            </a:r>
            <a:r>
              <a:rPr lang="en-US" altLang="zh-CN" dirty="0"/>
              <a:t>2</a:t>
            </a:r>
            <a:r>
              <a:rPr lang="zh-CN" altLang="en-US" dirty="0"/>
              <a:t>是一个</a:t>
            </a:r>
            <a:r>
              <a:rPr lang="en-US" altLang="zh-CN" i="1" dirty="0"/>
              <a:t>digit</a:t>
            </a:r>
            <a:r>
              <a:rPr lang="zh-CN" altLang="en-US" dirty="0"/>
              <a:t>，根据产生式</a:t>
            </a:r>
            <a:r>
              <a:rPr lang="en-US" altLang="zh-CN" dirty="0"/>
              <a:t>(2-2)</a:t>
            </a:r>
            <a:r>
              <a:rPr lang="zh-CN" altLang="en-US" dirty="0"/>
              <a:t>，</a:t>
            </a:r>
            <a:r>
              <a:rPr lang="en-US" altLang="zh-CN" dirty="0"/>
              <a:t>9-</a:t>
            </a:r>
          </a:p>
          <a:p>
            <a:pPr marL="457200" lvl="1" indent="0">
              <a:lnSpc>
                <a:spcPct val="80000"/>
              </a:lnSpc>
              <a:buNone/>
            </a:pPr>
            <a:r>
              <a:rPr lang="en-US" altLang="zh-CN" dirty="0"/>
              <a:t>       </a:t>
            </a:r>
          </a:p>
          <a:p>
            <a:pPr marL="457200" lvl="1" indent="0">
              <a:lnSpc>
                <a:spcPct val="80000"/>
              </a:lnSpc>
              <a:buNone/>
            </a:pPr>
            <a:r>
              <a:rPr lang="en-US" altLang="zh-CN" dirty="0"/>
              <a:t>       5+2</a:t>
            </a:r>
            <a:r>
              <a:rPr lang="zh-CN" altLang="en-US" dirty="0"/>
              <a:t>是一个</a:t>
            </a:r>
            <a:r>
              <a:rPr lang="en-US" altLang="zh-CN" i="1" dirty="0"/>
              <a:t>list</a:t>
            </a:r>
            <a:r>
              <a:rPr lang="zh-CN" altLang="en-US" dirty="0"/>
              <a:t>。</a:t>
            </a:r>
            <a:endParaRPr lang="en-US" altLang="zh-CN" dirty="0"/>
          </a:p>
          <a:p>
            <a:pPr marL="457200" lvl="1" indent="0">
              <a:lnSpc>
                <a:spcPct val="80000"/>
              </a:lnSpc>
              <a:buNone/>
            </a:pPr>
            <a:endParaRPr lang="en-US" altLang="zh-CN" dirty="0"/>
          </a:p>
          <a:p>
            <a:pPr marL="457200" lvl="1" indent="0">
              <a:lnSpc>
                <a:spcPct val="80000"/>
              </a:lnSpc>
              <a:buNone/>
            </a:pPr>
            <a:r>
              <a:rPr lang="zh-CN" altLang="en-US" dirty="0"/>
              <a:t>上述推导的过程可以表示为：</a:t>
            </a:r>
            <a:endParaRPr lang="en-US" altLang="zh-CN" dirty="0"/>
          </a:p>
          <a:p>
            <a:pPr marL="457200" lvl="1" indent="0">
              <a:lnSpc>
                <a:spcPct val="80000"/>
              </a:lnSpc>
              <a:buNone/>
            </a:pPr>
            <a:endParaRPr lang="en-US" altLang="zh-CN" dirty="0"/>
          </a:p>
          <a:p>
            <a:pPr marL="457200" lvl="1" indent="0">
              <a:lnSpc>
                <a:spcPct val="80000"/>
              </a:lnSpc>
              <a:buNone/>
            </a:pPr>
            <a:r>
              <a:rPr lang="en-US" altLang="zh-CN" i="1" dirty="0"/>
              <a:t> list</a:t>
            </a:r>
            <a:r>
              <a:rPr lang="en-US" altLang="zh-CN" dirty="0"/>
              <a:t> =&gt; </a:t>
            </a:r>
            <a:r>
              <a:rPr lang="en-US" altLang="zh-CN" i="1" dirty="0"/>
              <a:t>list</a:t>
            </a:r>
            <a:r>
              <a:rPr lang="en-US" altLang="zh-CN" dirty="0"/>
              <a:t> + </a:t>
            </a:r>
            <a:r>
              <a:rPr lang="en-US" altLang="zh-CN" i="1" dirty="0"/>
              <a:t>digit =</a:t>
            </a:r>
            <a:r>
              <a:rPr lang="en-US" altLang="zh-CN" dirty="0"/>
              <a:t>&gt; </a:t>
            </a:r>
            <a:r>
              <a:rPr lang="en-US" altLang="zh-CN" i="1" dirty="0"/>
              <a:t>list</a:t>
            </a:r>
            <a:r>
              <a:rPr lang="en-US" altLang="zh-CN" dirty="0"/>
              <a:t> - </a:t>
            </a:r>
            <a:r>
              <a:rPr lang="en-US" altLang="zh-CN" i="1" dirty="0"/>
              <a:t>digit </a:t>
            </a:r>
            <a:r>
              <a:rPr lang="en-US" altLang="zh-CN" dirty="0"/>
              <a:t> + </a:t>
            </a:r>
            <a:r>
              <a:rPr lang="en-US" altLang="zh-CN" i="1" dirty="0"/>
              <a:t>digit =</a:t>
            </a:r>
            <a:r>
              <a:rPr lang="en-US" altLang="zh-CN" dirty="0"/>
              <a:t>&gt; </a:t>
            </a:r>
            <a:r>
              <a:rPr lang="en-US" altLang="zh-CN" i="1" dirty="0"/>
              <a:t>digit -</a:t>
            </a:r>
            <a:r>
              <a:rPr lang="en-US" altLang="zh-CN" dirty="0"/>
              <a:t> </a:t>
            </a:r>
            <a:r>
              <a:rPr lang="en-US" altLang="zh-CN" i="1" dirty="0"/>
              <a:t>digit </a:t>
            </a:r>
            <a:r>
              <a:rPr lang="en-US" altLang="zh-CN" dirty="0"/>
              <a:t> + </a:t>
            </a:r>
            <a:r>
              <a:rPr lang="en-US" altLang="zh-CN" i="1" dirty="0"/>
              <a:t>digit </a:t>
            </a:r>
          </a:p>
          <a:p>
            <a:pPr marL="457200" lvl="1" indent="0">
              <a:lnSpc>
                <a:spcPct val="80000"/>
              </a:lnSpc>
              <a:buNone/>
            </a:pPr>
            <a:endParaRPr lang="en-US" altLang="zh-CN" i="1" dirty="0"/>
          </a:p>
          <a:p>
            <a:pPr marL="457200" lvl="1" indent="0">
              <a:lnSpc>
                <a:spcPct val="80000"/>
              </a:lnSpc>
              <a:buNone/>
            </a:pPr>
            <a:r>
              <a:rPr lang="en-US" altLang="zh-CN" i="1" dirty="0"/>
              <a:t>=</a:t>
            </a:r>
            <a:r>
              <a:rPr lang="en-US" altLang="zh-CN" dirty="0"/>
              <a:t>&gt; </a:t>
            </a:r>
            <a:r>
              <a:rPr lang="en-US" altLang="zh-CN" i="1" dirty="0"/>
              <a:t>9-</a:t>
            </a:r>
            <a:r>
              <a:rPr lang="en-US" altLang="zh-CN" dirty="0"/>
              <a:t> </a:t>
            </a:r>
            <a:r>
              <a:rPr lang="en-US" altLang="zh-CN" i="1" dirty="0"/>
              <a:t>digit </a:t>
            </a:r>
            <a:r>
              <a:rPr lang="en-US" altLang="zh-CN" dirty="0"/>
              <a:t> + </a:t>
            </a:r>
            <a:r>
              <a:rPr lang="en-US" altLang="zh-CN" i="1" dirty="0"/>
              <a:t>digit =</a:t>
            </a:r>
            <a:r>
              <a:rPr lang="en-US" altLang="zh-CN" dirty="0"/>
              <a:t>&gt; </a:t>
            </a:r>
            <a:r>
              <a:rPr lang="en-US" altLang="zh-CN" i="1" dirty="0"/>
              <a:t>9-5 </a:t>
            </a:r>
            <a:r>
              <a:rPr lang="en-US" altLang="zh-CN" dirty="0"/>
              <a:t> + </a:t>
            </a:r>
            <a:r>
              <a:rPr lang="en-US" altLang="zh-CN" i="1" dirty="0"/>
              <a:t>digit =</a:t>
            </a:r>
            <a:r>
              <a:rPr lang="en-US" altLang="zh-CN" dirty="0"/>
              <a:t>&gt; </a:t>
            </a:r>
            <a:r>
              <a:rPr lang="en-US" altLang="zh-CN" i="1" dirty="0"/>
              <a:t>9-5 </a:t>
            </a:r>
            <a:r>
              <a:rPr lang="en-US" altLang="zh-CN" dirty="0"/>
              <a:t> + 2</a:t>
            </a:r>
            <a:endParaRPr lang="zh-CN" altLang="en-US" dirty="0"/>
          </a:p>
          <a:p>
            <a:pPr marL="0" indent="0">
              <a:lnSpc>
                <a:spcPct val="80000"/>
              </a:lnSpc>
              <a:buNone/>
            </a:pPr>
            <a:endParaRPr lang="en-US" altLang="zh-CN" dirty="0"/>
          </a:p>
          <a:p>
            <a:pPr marL="0" indent="0">
              <a:lnSpc>
                <a:spcPct val="80000"/>
              </a:lnSpc>
              <a:buNone/>
            </a:pPr>
            <a:r>
              <a:rPr lang="zh-CN" altLang="en-US" dirty="0"/>
              <a:t>   </a:t>
            </a:r>
            <a:endParaRPr lang="zh-CN" alt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spcBef>
                <a:spcPct val="0"/>
              </a:spcBef>
              <a:buClrTx/>
              <a:buSzTx/>
              <a:buNone/>
            </a:pPr>
            <a:r>
              <a:rPr lang="zh-CN" altLang="en-US" b="1" dirty="0"/>
              <a:t>        设标识符是字母开始的字母数字串，</a:t>
            </a:r>
          </a:p>
          <a:p>
            <a:pPr>
              <a:spcBef>
                <a:spcPct val="0"/>
              </a:spcBef>
              <a:buClrTx/>
              <a:buSzTx/>
              <a:buNone/>
            </a:pPr>
            <a:r>
              <a:rPr lang="zh-CN" altLang="en-US" b="1" dirty="0"/>
              <a:t>    如果</a:t>
            </a:r>
            <a:r>
              <a:rPr lang="en-US" altLang="zh-CN" b="1" dirty="0"/>
              <a:t>:  </a:t>
            </a:r>
            <a:r>
              <a:rPr lang="zh-CN" altLang="en-US" b="1" dirty="0"/>
              <a:t>用</a:t>
            </a:r>
            <a:r>
              <a:rPr lang="en-US" altLang="zh-CN" b="1" dirty="0"/>
              <a:t>L</a:t>
            </a:r>
            <a:r>
              <a:rPr lang="zh-CN" altLang="en-US" b="1" dirty="0"/>
              <a:t>表示  </a:t>
            </a:r>
            <a:r>
              <a:rPr lang="en-US" altLang="zh-CN" b="1" dirty="0"/>
              <a:t>&lt;</a:t>
            </a:r>
            <a:r>
              <a:rPr lang="zh-CN" altLang="en-US" b="1" dirty="0"/>
              <a:t>字母</a:t>
            </a:r>
            <a:r>
              <a:rPr lang="en-US" altLang="zh-CN" b="1" dirty="0"/>
              <a:t>&gt;</a:t>
            </a:r>
            <a:r>
              <a:rPr lang="zh-CN" altLang="en-US" b="1" dirty="0"/>
              <a:t>，</a:t>
            </a:r>
            <a:r>
              <a:rPr lang="en-US" altLang="zh-CN" b="1" dirty="0"/>
              <a:t>D</a:t>
            </a:r>
            <a:r>
              <a:rPr lang="zh-CN" altLang="en-US" b="1" dirty="0"/>
              <a:t>表示</a:t>
            </a:r>
            <a:r>
              <a:rPr lang="en-US" altLang="zh-CN" b="1" dirty="0"/>
              <a:t>&lt;</a:t>
            </a:r>
            <a:r>
              <a:rPr lang="zh-CN" altLang="en-US" b="1" dirty="0"/>
              <a:t>数字</a:t>
            </a:r>
            <a:r>
              <a:rPr lang="en-US" altLang="zh-CN" b="1" dirty="0"/>
              <a:t>&gt;</a:t>
            </a:r>
            <a:r>
              <a:rPr lang="zh-CN" altLang="en-US" b="1" dirty="0"/>
              <a:t>，</a:t>
            </a:r>
            <a:r>
              <a:rPr lang="en-US" altLang="zh-CN" b="1" dirty="0"/>
              <a:t>T</a:t>
            </a:r>
            <a:r>
              <a:rPr lang="zh-CN" altLang="en-US" b="1" dirty="0"/>
              <a:t>表示</a:t>
            </a:r>
            <a:r>
              <a:rPr lang="en-US" altLang="zh-CN" b="1" dirty="0"/>
              <a:t>&lt;</a:t>
            </a:r>
            <a:r>
              <a:rPr lang="zh-CN" altLang="en-US" b="1" dirty="0"/>
              <a:t>字母或数字</a:t>
            </a:r>
            <a:r>
              <a:rPr lang="en-US" altLang="zh-CN" b="1" dirty="0"/>
              <a:t>&gt;</a:t>
            </a:r>
            <a:r>
              <a:rPr lang="zh-CN" altLang="en-US" b="1" dirty="0"/>
              <a:t>，</a:t>
            </a:r>
          </a:p>
          <a:p>
            <a:pPr>
              <a:spcBef>
                <a:spcPct val="0"/>
              </a:spcBef>
              <a:buClrTx/>
              <a:buSzTx/>
              <a:buNone/>
            </a:pPr>
            <a:r>
              <a:rPr lang="zh-CN" altLang="en-US" b="1" dirty="0"/>
              <a:t>    则有</a:t>
            </a:r>
            <a:r>
              <a:rPr lang="en-US" altLang="zh-CN" b="1" dirty="0"/>
              <a:t>:</a:t>
            </a:r>
          </a:p>
          <a:p>
            <a:pPr>
              <a:spcBef>
                <a:spcPct val="0"/>
              </a:spcBef>
              <a:buClrTx/>
              <a:buSzTx/>
              <a:buNone/>
            </a:pPr>
            <a:r>
              <a:rPr lang="en-US" altLang="zh-CN" b="1" dirty="0"/>
              <a:t>              </a:t>
            </a:r>
            <a:r>
              <a:rPr lang="en-US" altLang="zh-CN" b="1" dirty="0" err="1"/>
              <a:t>L→a</a:t>
            </a:r>
            <a:r>
              <a:rPr lang="en-US" altLang="zh-CN" b="1" dirty="0"/>
              <a:t> | b | </a:t>
            </a:r>
            <a:r>
              <a:rPr lang="en-US" altLang="zh-CN" dirty="0"/>
              <a:t>…</a:t>
            </a:r>
            <a:r>
              <a:rPr lang="en-US" altLang="zh-CN" b="1" dirty="0"/>
              <a:t> | z</a:t>
            </a:r>
          </a:p>
          <a:p>
            <a:pPr>
              <a:spcBef>
                <a:spcPct val="0"/>
              </a:spcBef>
              <a:buClrTx/>
              <a:buSzTx/>
              <a:buNone/>
            </a:pPr>
            <a:r>
              <a:rPr lang="en-US" altLang="zh-CN" b="1" dirty="0"/>
              <a:t>              D→0 | 1 |</a:t>
            </a:r>
            <a:r>
              <a:rPr lang="en-US" altLang="zh-CN" dirty="0"/>
              <a:t> … </a:t>
            </a:r>
            <a:r>
              <a:rPr lang="en-US" altLang="zh-CN" b="1" dirty="0"/>
              <a:t>| </a:t>
            </a:r>
            <a:r>
              <a:rPr lang="en-US" altLang="zh-CN" dirty="0"/>
              <a:t>9</a:t>
            </a:r>
          </a:p>
          <a:p>
            <a:pPr>
              <a:spcBef>
                <a:spcPct val="0"/>
              </a:spcBef>
              <a:buClrTx/>
              <a:buSzTx/>
              <a:buNone/>
            </a:pPr>
            <a:r>
              <a:rPr lang="en-US" altLang="zh-CN" dirty="0"/>
              <a:t>              T</a:t>
            </a:r>
            <a:r>
              <a:rPr lang="en-US" altLang="zh-CN" b="1" dirty="0"/>
              <a:t>→L |D             </a:t>
            </a:r>
          </a:p>
          <a:p>
            <a:pPr>
              <a:spcBef>
                <a:spcPct val="0"/>
              </a:spcBef>
              <a:buClrTx/>
              <a:buSzTx/>
              <a:buNone/>
            </a:pPr>
            <a:r>
              <a:rPr lang="en-US" altLang="zh-CN" b="1" dirty="0"/>
              <a:t>    </a:t>
            </a:r>
            <a:r>
              <a:rPr lang="zh-CN" altLang="en-US" b="1" dirty="0"/>
              <a:t>如果</a:t>
            </a:r>
            <a:r>
              <a:rPr lang="en-US" altLang="zh-CN" b="1" dirty="0"/>
              <a:t>:   </a:t>
            </a:r>
            <a:r>
              <a:rPr lang="zh-CN" altLang="en-US" b="1" dirty="0"/>
              <a:t>用</a:t>
            </a:r>
            <a:r>
              <a:rPr lang="en-US" altLang="zh-CN" b="1" dirty="0"/>
              <a:t>S</a:t>
            </a:r>
            <a:r>
              <a:rPr lang="zh-CN" altLang="en-US" b="1" dirty="0"/>
              <a:t>表示</a:t>
            </a:r>
            <a:r>
              <a:rPr lang="en-US" altLang="zh-CN" b="1" dirty="0"/>
              <a:t>&lt;</a:t>
            </a:r>
            <a:r>
              <a:rPr lang="zh-CN" altLang="en-US" b="1" dirty="0"/>
              <a:t>字母数字串</a:t>
            </a:r>
            <a:r>
              <a:rPr lang="en-US" altLang="zh-CN" b="1" dirty="0"/>
              <a:t>&gt;</a:t>
            </a:r>
            <a:r>
              <a:rPr lang="zh-CN" altLang="en-US" b="1" dirty="0"/>
              <a:t>，</a:t>
            </a:r>
          </a:p>
          <a:p>
            <a:pPr>
              <a:spcBef>
                <a:spcPct val="0"/>
              </a:spcBef>
              <a:buClrTx/>
              <a:buSzTx/>
              <a:buNone/>
            </a:pPr>
            <a:r>
              <a:rPr lang="zh-CN" altLang="en-US" b="1" dirty="0"/>
              <a:t>    则</a:t>
            </a:r>
            <a:r>
              <a:rPr lang="en-US" altLang="zh-CN" b="1" dirty="0"/>
              <a:t>:    &lt;</a:t>
            </a:r>
            <a:r>
              <a:rPr lang="zh-CN" altLang="en-US" b="1" dirty="0"/>
              <a:t>字母或数字</a:t>
            </a:r>
            <a:r>
              <a:rPr lang="en-US" altLang="zh-CN" b="1" dirty="0"/>
              <a:t>&gt;</a:t>
            </a:r>
            <a:r>
              <a:rPr lang="zh-CN" altLang="en-US" b="1" dirty="0"/>
              <a:t>是一</a:t>
            </a:r>
            <a:r>
              <a:rPr lang="en-US" altLang="zh-CN" b="1" dirty="0"/>
              <a:t>&lt;</a:t>
            </a:r>
            <a:r>
              <a:rPr lang="zh-CN" altLang="en-US" b="1" dirty="0"/>
              <a:t>字母数字串</a:t>
            </a:r>
            <a:r>
              <a:rPr lang="en-US" altLang="zh-CN" b="1" dirty="0"/>
              <a:t>&gt;</a:t>
            </a:r>
            <a:r>
              <a:rPr lang="zh-CN" altLang="en-US" b="1" dirty="0"/>
              <a:t>；</a:t>
            </a:r>
            <a:r>
              <a:rPr lang="en-US" altLang="zh-CN" b="1" dirty="0"/>
              <a:t>&lt;</a:t>
            </a:r>
            <a:r>
              <a:rPr lang="zh-CN" altLang="en-US" b="1" dirty="0"/>
              <a:t>字母数字串</a:t>
            </a:r>
            <a:r>
              <a:rPr lang="en-US" altLang="zh-CN" b="1" dirty="0"/>
              <a:t>&gt;</a:t>
            </a:r>
            <a:r>
              <a:rPr lang="zh-CN" altLang="en-US" b="1" dirty="0"/>
              <a:t>后跟一个</a:t>
            </a:r>
            <a:r>
              <a:rPr lang="en-US" altLang="zh-CN" b="1" dirty="0"/>
              <a:t>&lt;</a:t>
            </a:r>
            <a:r>
              <a:rPr lang="zh-CN" altLang="en-US" b="1" dirty="0"/>
              <a:t>字母或数字</a:t>
            </a:r>
            <a:r>
              <a:rPr lang="en-US" altLang="zh-CN" b="1" dirty="0"/>
              <a:t>&gt;</a:t>
            </a:r>
            <a:r>
              <a:rPr lang="zh-CN" altLang="en-US" b="1" dirty="0"/>
              <a:t>，也是</a:t>
            </a:r>
            <a:r>
              <a:rPr lang="en-US" altLang="zh-CN" b="1" dirty="0"/>
              <a:t>&lt;</a:t>
            </a:r>
            <a:r>
              <a:rPr lang="zh-CN" altLang="en-US" b="1" dirty="0"/>
              <a:t>字母数字串</a:t>
            </a:r>
            <a:r>
              <a:rPr lang="en-US" altLang="zh-CN" b="1" dirty="0"/>
              <a:t>&gt;</a:t>
            </a:r>
            <a:r>
              <a:rPr lang="zh-CN" altLang="en-US" b="1" dirty="0"/>
              <a:t>，</a:t>
            </a:r>
          </a:p>
          <a:p>
            <a:pPr>
              <a:spcBef>
                <a:spcPct val="0"/>
              </a:spcBef>
              <a:buClrTx/>
              <a:buSzTx/>
              <a:buNone/>
            </a:pPr>
            <a:r>
              <a:rPr lang="zh-CN" altLang="en-US" b="1" dirty="0"/>
              <a:t>   所以有： </a:t>
            </a:r>
            <a:r>
              <a:rPr lang="en-US" altLang="zh-CN" dirty="0"/>
              <a:t>S</a:t>
            </a:r>
            <a:r>
              <a:rPr lang="en-US" altLang="zh-CN" b="1" dirty="0"/>
              <a:t>→T |ST</a:t>
            </a:r>
          </a:p>
          <a:p>
            <a:pPr>
              <a:spcBef>
                <a:spcPct val="0"/>
              </a:spcBef>
              <a:buClrTx/>
              <a:buSzTx/>
              <a:buNone/>
            </a:pPr>
            <a:r>
              <a:rPr lang="en-US" altLang="zh-CN" b="1" dirty="0"/>
              <a:t>          </a:t>
            </a:r>
            <a:r>
              <a:rPr lang="zh-CN" altLang="en-US" b="1" dirty="0"/>
              <a:t>其中产生式</a:t>
            </a:r>
            <a:r>
              <a:rPr lang="en-US" altLang="zh-CN" dirty="0"/>
              <a:t>S</a:t>
            </a:r>
            <a:r>
              <a:rPr lang="en-US" altLang="zh-CN" b="1" dirty="0"/>
              <a:t>→T |ST</a:t>
            </a:r>
            <a:r>
              <a:rPr lang="zh-CN" altLang="en-US" b="1" dirty="0"/>
              <a:t>是一种左递归形式，由它可产生一串</a:t>
            </a:r>
            <a:r>
              <a:rPr lang="en-US" altLang="zh-CN" b="1" dirty="0"/>
              <a:t>T</a:t>
            </a:r>
            <a:r>
              <a:rPr lang="zh-CN" altLang="en-US" b="1" dirty="0"/>
              <a:t>。因此作为</a:t>
            </a:r>
            <a:r>
              <a:rPr lang="en-US" altLang="zh-CN" b="1" dirty="0"/>
              <a:t>&lt;</a:t>
            </a:r>
            <a:r>
              <a:rPr lang="zh-CN" altLang="en-US" b="1" dirty="0"/>
              <a:t>标识符</a:t>
            </a:r>
            <a:r>
              <a:rPr lang="en-US" altLang="zh-CN" b="1" dirty="0"/>
              <a:t>&gt;</a:t>
            </a:r>
            <a:r>
              <a:rPr lang="zh-CN" altLang="en-US" b="1" dirty="0"/>
              <a:t>的非终结符</a:t>
            </a:r>
            <a:r>
              <a:rPr lang="en-US" altLang="zh-CN" b="1" dirty="0"/>
              <a:t>id</a:t>
            </a:r>
            <a:r>
              <a:rPr lang="zh-CN" altLang="en-US" b="1" dirty="0"/>
              <a:t>，它或为单个字母，或为字母后跟字母数字串，故有：</a:t>
            </a:r>
            <a:r>
              <a:rPr lang="en-US" altLang="zh-CN" b="1" dirty="0" err="1"/>
              <a:t>id→L</a:t>
            </a:r>
            <a:r>
              <a:rPr lang="en-US" altLang="zh-CN" b="1" dirty="0"/>
              <a:t> |LS</a:t>
            </a:r>
            <a:endParaRPr lang="en-US" altLang="zh-CN" dirty="0"/>
          </a:p>
          <a:p>
            <a:pPr>
              <a:lnSpc>
                <a:spcPct val="150000"/>
              </a:lnSpc>
            </a:pPr>
            <a:endParaRPr lang="en-US" altLang="zh-CN" dirty="0"/>
          </a:p>
        </p:txBody>
      </p:sp>
      <p:sp>
        <p:nvSpPr>
          <p:cNvPr id="3" name="标题 2"/>
          <p:cNvSpPr>
            <a:spLocks noGrp="1"/>
          </p:cNvSpPr>
          <p:nvPr>
            <p:ph type="title"/>
          </p:nvPr>
        </p:nvSpPr>
        <p:spPr/>
        <p:txBody>
          <a:bodyPr/>
          <a:lstStyle/>
          <a:p>
            <a:r>
              <a:rPr lang="zh-CN" altLang="en-US" dirty="0"/>
              <a:t>例</a:t>
            </a:r>
            <a:r>
              <a:rPr lang="en-US" altLang="zh-CN" dirty="0"/>
              <a:t>2.3</a:t>
            </a:r>
            <a:endParaRPr lang="zh-CN" altLang="en-US" dirty="0"/>
          </a:p>
        </p:txBody>
      </p:sp>
    </p:spTree>
    <p:extLst>
      <p:ext uri="{BB962C8B-B14F-4D97-AF65-F5344CB8AC3E}">
        <p14:creationId xmlns:p14="http://schemas.microsoft.com/office/powerpoint/2010/main" val="1878760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spcBef>
                <a:spcPct val="0"/>
              </a:spcBef>
              <a:buClrTx/>
              <a:buSzTx/>
              <a:buNone/>
            </a:pPr>
            <a:r>
              <a:rPr lang="zh-CN" altLang="en-US" b="1" dirty="0"/>
              <a:t>    我们想要描述的标识符文法就可以定义为：</a:t>
            </a:r>
            <a:endParaRPr lang="en-US" altLang="zh-CN" b="1" dirty="0"/>
          </a:p>
          <a:p>
            <a:pPr>
              <a:spcBef>
                <a:spcPct val="0"/>
              </a:spcBef>
              <a:buClrTx/>
              <a:buSzTx/>
              <a:buNone/>
            </a:pPr>
            <a:r>
              <a:rPr lang="zh-CN" altLang="en-US" b="1" dirty="0"/>
              <a:t> </a:t>
            </a:r>
            <a:endParaRPr lang="en-US" altLang="zh-CN" b="1" dirty="0"/>
          </a:p>
          <a:p>
            <a:pPr>
              <a:spcBef>
                <a:spcPct val="0"/>
              </a:spcBef>
              <a:buClrTx/>
              <a:buSzTx/>
              <a:buNone/>
            </a:pPr>
            <a:r>
              <a:rPr lang="en-US" altLang="zh-CN" b="1" i="1" dirty="0"/>
              <a:t>              id</a:t>
            </a:r>
            <a:r>
              <a:rPr lang="en-US" altLang="zh-CN" b="1" dirty="0"/>
              <a:t>→ </a:t>
            </a:r>
            <a:r>
              <a:rPr lang="en-US" altLang="zh-CN" b="1" i="1" dirty="0"/>
              <a:t>L </a:t>
            </a:r>
            <a:r>
              <a:rPr lang="en-US" altLang="zh-CN" b="1" dirty="0"/>
              <a:t> | </a:t>
            </a:r>
            <a:r>
              <a:rPr lang="en-US" altLang="zh-CN" b="1" i="1" dirty="0"/>
              <a:t>LS</a:t>
            </a:r>
          </a:p>
          <a:p>
            <a:pPr>
              <a:spcBef>
                <a:spcPct val="0"/>
              </a:spcBef>
              <a:buClrTx/>
              <a:buSzTx/>
              <a:buNone/>
            </a:pPr>
            <a:r>
              <a:rPr lang="en-US" altLang="zh-CN" i="1" dirty="0"/>
              <a:t>               S</a:t>
            </a:r>
            <a:r>
              <a:rPr lang="en-US" altLang="zh-CN" b="1" dirty="0"/>
              <a:t>→ </a:t>
            </a:r>
            <a:r>
              <a:rPr lang="en-US" altLang="zh-CN" b="1" i="1" dirty="0"/>
              <a:t>T</a:t>
            </a:r>
            <a:r>
              <a:rPr lang="en-US" altLang="zh-CN" b="1" dirty="0"/>
              <a:t>  | </a:t>
            </a:r>
            <a:r>
              <a:rPr lang="en-US" altLang="zh-CN" b="1" i="1" dirty="0"/>
              <a:t>ST</a:t>
            </a:r>
          </a:p>
          <a:p>
            <a:pPr>
              <a:spcBef>
                <a:spcPct val="0"/>
              </a:spcBef>
              <a:buClrTx/>
              <a:buSzTx/>
              <a:buNone/>
            </a:pPr>
            <a:r>
              <a:rPr lang="en-US" altLang="zh-CN" b="1" dirty="0"/>
              <a:t>               </a:t>
            </a:r>
            <a:r>
              <a:rPr lang="en-US" altLang="zh-CN" i="1" dirty="0"/>
              <a:t>T</a:t>
            </a:r>
            <a:r>
              <a:rPr lang="en-US" altLang="zh-CN" b="1" dirty="0"/>
              <a:t>→ </a:t>
            </a:r>
            <a:r>
              <a:rPr lang="en-US" altLang="zh-CN" b="1" i="1" dirty="0"/>
              <a:t>L </a:t>
            </a:r>
            <a:r>
              <a:rPr lang="en-US" altLang="zh-CN" b="1" dirty="0"/>
              <a:t> | </a:t>
            </a:r>
            <a:r>
              <a:rPr lang="en-US" altLang="zh-CN" b="1" i="1" dirty="0"/>
              <a:t>D</a:t>
            </a:r>
            <a:r>
              <a:rPr lang="en-US" altLang="zh-CN" dirty="0"/>
              <a:t> </a:t>
            </a:r>
          </a:p>
          <a:p>
            <a:pPr>
              <a:spcBef>
                <a:spcPct val="0"/>
              </a:spcBef>
              <a:buClrTx/>
              <a:buSzTx/>
              <a:buNone/>
            </a:pPr>
            <a:r>
              <a:rPr lang="en-US" altLang="zh-CN" i="1" dirty="0"/>
              <a:t>               </a:t>
            </a:r>
            <a:r>
              <a:rPr lang="en-US" altLang="zh-CN" b="1" i="1" dirty="0"/>
              <a:t>L</a:t>
            </a:r>
            <a:r>
              <a:rPr lang="en-US" altLang="zh-CN" b="1" dirty="0"/>
              <a:t>→  a | b |</a:t>
            </a:r>
            <a:r>
              <a:rPr lang="en-US" altLang="zh-CN" dirty="0"/>
              <a:t> … </a:t>
            </a:r>
            <a:r>
              <a:rPr lang="en-US" altLang="zh-CN" b="1" dirty="0"/>
              <a:t>|z</a:t>
            </a:r>
          </a:p>
          <a:p>
            <a:pPr>
              <a:spcBef>
                <a:spcPct val="0"/>
              </a:spcBef>
              <a:buClrTx/>
              <a:buSzTx/>
              <a:buNone/>
            </a:pPr>
            <a:r>
              <a:rPr lang="en-US" altLang="zh-CN" b="1" dirty="0"/>
              <a:t>               </a:t>
            </a:r>
            <a:r>
              <a:rPr lang="en-US" altLang="zh-CN" b="1" i="1" dirty="0"/>
              <a:t>D</a:t>
            </a:r>
            <a:r>
              <a:rPr lang="en-US" altLang="zh-CN" b="1" dirty="0"/>
              <a:t>→ 0 | 1 |</a:t>
            </a:r>
            <a:r>
              <a:rPr lang="en-US" altLang="zh-CN" dirty="0"/>
              <a:t> … </a:t>
            </a:r>
            <a:r>
              <a:rPr lang="en-US" altLang="zh-CN" b="1" dirty="0"/>
              <a:t>|</a:t>
            </a:r>
            <a:r>
              <a:rPr lang="en-US" altLang="zh-CN" dirty="0"/>
              <a:t>9</a:t>
            </a:r>
          </a:p>
          <a:p>
            <a:pPr>
              <a:spcBef>
                <a:spcPct val="0"/>
              </a:spcBef>
              <a:buClrTx/>
              <a:buSzTx/>
              <a:buNone/>
            </a:pPr>
            <a:r>
              <a:rPr lang="en-US" altLang="zh-CN" dirty="0"/>
              <a:t>              </a:t>
            </a:r>
          </a:p>
        </p:txBody>
      </p:sp>
      <p:sp>
        <p:nvSpPr>
          <p:cNvPr id="3" name="标题 2"/>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268334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spcBef>
                <a:spcPct val="0"/>
              </a:spcBef>
              <a:buClrTx/>
              <a:buSzTx/>
              <a:buNone/>
            </a:pPr>
            <a:r>
              <a:rPr lang="zh-CN" altLang="en-US" b="1" dirty="0"/>
              <a:t>        设</a:t>
            </a:r>
            <a:r>
              <a:rPr lang="en-US" altLang="zh-CN" b="1" dirty="0"/>
              <a:t>param</a:t>
            </a:r>
            <a:r>
              <a:rPr lang="zh-CN" altLang="en-US" b="1" dirty="0"/>
              <a:t>为</a:t>
            </a:r>
            <a:r>
              <a:rPr lang="en-US" altLang="zh-CN" b="1" dirty="0"/>
              <a:t>C++</a:t>
            </a:r>
            <a:r>
              <a:rPr lang="zh-CN" altLang="en-US" b="1" dirty="0"/>
              <a:t>语言的实际参数，</a:t>
            </a:r>
            <a:r>
              <a:rPr lang="en-US" altLang="zh-CN" b="1" dirty="0"/>
              <a:t>id</a:t>
            </a:r>
            <a:r>
              <a:rPr lang="zh-CN" altLang="en-US" b="1" dirty="0"/>
              <a:t>为函数的名字，我们想要描述</a:t>
            </a:r>
            <a:r>
              <a:rPr lang="en-US" altLang="zh-CN" b="1" dirty="0"/>
              <a:t>C++</a:t>
            </a:r>
            <a:r>
              <a:rPr lang="zh-CN" altLang="en-US" b="1" dirty="0"/>
              <a:t>语言的函数调用语句的文法就可以定义为：</a:t>
            </a:r>
            <a:endParaRPr lang="en-US" altLang="zh-CN" b="1" dirty="0"/>
          </a:p>
          <a:p>
            <a:pPr>
              <a:spcBef>
                <a:spcPct val="0"/>
              </a:spcBef>
              <a:buClrTx/>
              <a:buSzTx/>
              <a:buNone/>
            </a:pPr>
            <a:r>
              <a:rPr lang="en-US" altLang="zh-CN" b="1" dirty="0"/>
              <a:t>     </a:t>
            </a:r>
          </a:p>
          <a:p>
            <a:pPr>
              <a:spcBef>
                <a:spcPct val="0"/>
              </a:spcBef>
              <a:buClrTx/>
              <a:buSzTx/>
              <a:buNone/>
            </a:pPr>
            <a:r>
              <a:rPr lang="en-US" altLang="zh-CN" b="1" i="1" dirty="0"/>
              <a:t>                       call </a:t>
            </a:r>
            <a:r>
              <a:rPr lang="en-US" altLang="zh-CN" b="1" dirty="0"/>
              <a:t>→ id (</a:t>
            </a:r>
            <a:r>
              <a:rPr lang="en-US" altLang="zh-CN" b="1" i="1" dirty="0" err="1"/>
              <a:t>optparams</a:t>
            </a:r>
            <a:r>
              <a:rPr lang="en-US" altLang="zh-CN" b="1" dirty="0"/>
              <a:t>)</a:t>
            </a:r>
          </a:p>
          <a:p>
            <a:pPr>
              <a:spcBef>
                <a:spcPct val="0"/>
              </a:spcBef>
              <a:buClrTx/>
              <a:buSzTx/>
              <a:buNone/>
            </a:pPr>
            <a:r>
              <a:rPr lang="en-US" altLang="zh-CN" dirty="0"/>
              <a:t>            </a:t>
            </a:r>
            <a:r>
              <a:rPr lang="en-US" altLang="zh-CN" b="1" i="1" dirty="0" err="1"/>
              <a:t>optparams</a:t>
            </a:r>
            <a:r>
              <a:rPr lang="en-US" altLang="zh-CN" b="1" dirty="0"/>
              <a:t> → </a:t>
            </a:r>
            <a:r>
              <a:rPr lang="en-US" altLang="zh-CN" b="1" i="1" dirty="0"/>
              <a:t>params</a:t>
            </a:r>
            <a:r>
              <a:rPr lang="en-US" altLang="zh-CN" b="1" dirty="0"/>
              <a:t> | </a:t>
            </a:r>
            <a:r>
              <a:rPr lang="ru-RU" altLang="zh-CN" dirty="0">
                <a:cs typeface="Arial" panose="020B0604020202020204" pitchFamily="34" charset="0"/>
              </a:rPr>
              <a:t>Є</a:t>
            </a:r>
            <a:endParaRPr lang="en-US" altLang="zh-CN" b="1" dirty="0"/>
          </a:p>
          <a:p>
            <a:pPr>
              <a:spcBef>
                <a:spcPct val="0"/>
              </a:spcBef>
              <a:buClrTx/>
              <a:buSzTx/>
              <a:buNone/>
            </a:pPr>
            <a:r>
              <a:rPr lang="en-US" altLang="zh-CN" b="1" dirty="0"/>
              <a:t>                  </a:t>
            </a:r>
            <a:r>
              <a:rPr lang="en-US" altLang="zh-CN" b="1" i="1" dirty="0"/>
              <a:t>params</a:t>
            </a:r>
            <a:r>
              <a:rPr lang="en-US" altLang="zh-CN" b="1" dirty="0"/>
              <a:t>→ </a:t>
            </a:r>
            <a:r>
              <a:rPr lang="en-US" altLang="zh-CN" b="1" i="1" dirty="0"/>
              <a:t>params</a:t>
            </a:r>
            <a:r>
              <a:rPr lang="en-US" altLang="zh-CN" b="1" dirty="0"/>
              <a:t> , param | param</a:t>
            </a:r>
            <a:r>
              <a:rPr lang="en-US" altLang="zh-CN" dirty="0"/>
              <a:t> </a:t>
            </a:r>
          </a:p>
          <a:p>
            <a:pPr>
              <a:spcBef>
                <a:spcPct val="0"/>
              </a:spcBef>
              <a:buClrTx/>
              <a:buSzTx/>
              <a:buNone/>
            </a:pPr>
            <a:endParaRPr lang="zh-CN" altLang="en-US" b="1" dirty="0"/>
          </a:p>
          <a:p>
            <a:pPr>
              <a:spcBef>
                <a:spcPct val="0"/>
              </a:spcBef>
              <a:buClrTx/>
              <a:buSzTx/>
              <a:buNone/>
            </a:pPr>
            <a:endParaRPr lang="en-US" altLang="zh-CN" b="1" dirty="0"/>
          </a:p>
          <a:p>
            <a:pPr>
              <a:lnSpc>
                <a:spcPct val="150000"/>
              </a:lnSpc>
            </a:pPr>
            <a:endParaRPr lang="en-US" altLang="zh-CN" dirty="0"/>
          </a:p>
        </p:txBody>
      </p:sp>
      <p:sp>
        <p:nvSpPr>
          <p:cNvPr id="3" name="标题 2"/>
          <p:cNvSpPr>
            <a:spLocks noGrp="1"/>
          </p:cNvSpPr>
          <p:nvPr>
            <p:ph type="title"/>
          </p:nvPr>
        </p:nvSpPr>
        <p:spPr/>
        <p:txBody>
          <a:bodyPr/>
          <a:lstStyle/>
          <a:p>
            <a:r>
              <a:rPr lang="zh-CN" altLang="en-US" dirty="0"/>
              <a:t>例</a:t>
            </a:r>
            <a:r>
              <a:rPr lang="en-US" altLang="zh-CN" dirty="0"/>
              <a:t>2.4</a:t>
            </a:r>
            <a:endParaRPr lang="zh-CN" altLang="en-US" dirty="0"/>
          </a:p>
        </p:txBody>
      </p:sp>
    </p:spTree>
    <p:extLst>
      <p:ext uri="{BB962C8B-B14F-4D97-AF65-F5344CB8AC3E}">
        <p14:creationId xmlns:p14="http://schemas.microsoft.com/office/powerpoint/2010/main" val="3097757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a:lnSpc>
                <a:spcPct val="80000"/>
              </a:lnSpc>
            </a:pPr>
            <a:r>
              <a:rPr lang="zh-CN" altLang="en-US" sz="2800" dirty="0"/>
              <a:t>分析树描绘了如何从文法的开始符号开始推导出它</a:t>
            </a:r>
            <a:endParaRPr lang="en-US" altLang="zh-CN" sz="2800" dirty="0"/>
          </a:p>
          <a:p>
            <a:pPr marL="0" indent="0">
              <a:lnSpc>
                <a:spcPct val="80000"/>
              </a:lnSpc>
              <a:buNone/>
            </a:pPr>
            <a:r>
              <a:rPr lang="en-US" altLang="zh-CN" sz="2800" dirty="0"/>
              <a:t>  </a:t>
            </a:r>
            <a:r>
              <a:rPr lang="zh-CN" altLang="en-US" sz="2800" dirty="0"/>
              <a:t>的语言中的一个语句。</a:t>
            </a:r>
          </a:p>
          <a:p>
            <a:pPr>
              <a:lnSpc>
                <a:spcPct val="80000"/>
              </a:lnSpc>
            </a:pPr>
            <a:r>
              <a:rPr lang="zh-CN" altLang="en-US" sz="2800" dirty="0"/>
              <a:t>形式地说，给定一个上下文无关文法，分析树是具</a:t>
            </a:r>
            <a:endParaRPr lang="en-US" altLang="zh-CN" sz="2800" dirty="0"/>
          </a:p>
          <a:p>
            <a:pPr marL="0" indent="0">
              <a:lnSpc>
                <a:spcPct val="80000"/>
              </a:lnSpc>
              <a:buNone/>
            </a:pPr>
            <a:r>
              <a:rPr lang="en-US" altLang="zh-CN" sz="2800" dirty="0"/>
              <a:t>  </a:t>
            </a:r>
            <a:r>
              <a:rPr lang="zh-CN" altLang="en-US" sz="2800" dirty="0"/>
              <a:t>有如下特性的树：</a:t>
            </a:r>
          </a:p>
          <a:p>
            <a:pPr lvl="1">
              <a:lnSpc>
                <a:spcPct val="80000"/>
              </a:lnSpc>
            </a:pPr>
            <a:r>
              <a:rPr lang="zh-CN" altLang="en-US" sz="2400" dirty="0"/>
              <a:t>树根标记为开始符号。</a:t>
            </a:r>
          </a:p>
          <a:p>
            <a:pPr lvl="1">
              <a:lnSpc>
                <a:spcPct val="80000"/>
              </a:lnSpc>
            </a:pPr>
            <a:r>
              <a:rPr lang="zh-CN" altLang="en-US" sz="2400" dirty="0"/>
              <a:t>每个叶节点由记号或者</a:t>
            </a:r>
            <a:r>
              <a:rPr lang="ru-RU" altLang="zh-CN" sz="2400" dirty="0">
                <a:cs typeface="Arial" panose="020B0604020202020204" pitchFamily="34" charset="0"/>
              </a:rPr>
              <a:t>Є</a:t>
            </a:r>
            <a:r>
              <a:rPr lang="zh-CN" altLang="en-US" sz="2400" dirty="0"/>
              <a:t>标记。</a:t>
            </a:r>
          </a:p>
          <a:p>
            <a:pPr lvl="1">
              <a:lnSpc>
                <a:spcPct val="80000"/>
              </a:lnSpc>
            </a:pPr>
            <a:r>
              <a:rPr lang="zh-CN" altLang="en-US" sz="2400" dirty="0"/>
              <a:t>每个内节点由一个非终结符标记。</a:t>
            </a:r>
          </a:p>
          <a:p>
            <a:pPr lvl="1">
              <a:lnSpc>
                <a:spcPct val="80000"/>
              </a:lnSpc>
            </a:pPr>
            <a:r>
              <a:rPr lang="zh-CN" altLang="en-US" sz="2400" dirty="0"/>
              <a:t>如果</a:t>
            </a:r>
            <a:r>
              <a:rPr lang="en-US" altLang="zh-CN" sz="2400" i="1" dirty="0"/>
              <a:t>A</a:t>
            </a:r>
            <a:r>
              <a:rPr lang="zh-CN" altLang="en-US" sz="2400" dirty="0"/>
              <a:t>是某个内节点的非终结符号标记，</a:t>
            </a:r>
            <a:r>
              <a:rPr lang="en-US" altLang="zh-CN" sz="2400" i="1" dirty="0"/>
              <a:t>X</a:t>
            </a:r>
            <a:r>
              <a:rPr lang="en-US" altLang="zh-CN" sz="2000" dirty="0"/>
              <a:t>1</a:t>
            </a:r>
            <a:r>
              <a:rPr lang="en-US" altLang="zh-CN" sz="2400" dirty="0"/>
              <a:t>,</a:t>
            </a:r>
            <a:r>
              <a:rPr lang="en-US" altLang="zh-CN" sz="2400" i="1" dirty="0"/>
              <a:t>X</a:t>
            </a:r>
            <a:r>
              <a:rPr lang="en-US" altLang="zh-CN" sz="2000" dirty="0"/>
              <a:t>2</a:t>
            </a:r>
            <a:r>
              <a:rPr lang="en-US" altLang="zh-CN" sz="2400" dirty="0"/>
              <a:t>,⋯,</a:t>
            </a:r>
            <a:r>
              <a:rPr lang="en-US" altLang="zh-CN" sz="2400" i="1" dirty="0"/>
              <a:t>Xn</a:t>
            </a:r>
            <a:r>
              <a:rPr lang="zh-CN" altLang="en-US" sz="2400" dirty="0"/>
              <a:t>是该</a:t>
            </a:r>
            <a:endParaRPr lang="en-US" altLang="zh-CN" sz="2400" dirty="0"/>
          </a:p>
          <a:p>
            <a:pPr marL="457200" lvl="1" indent="0">
              <a:lnSpc>
                <a:spcPct val="80000"/>
              </a:lnSpc>
              <a:buNone/>
            </a:pPr>
            <a:r>
              <a:rPr lang="en-US" altLang="zh-CN" sz="2400" dirty="0"/>
              <a:t>   </a:t>
            </a:r>
            <a:r>
              <a:rPr lang="zh-CN" altLang="en-US" sz="2400" dirty="0"/>
              <a:t>节点从左到右排列的所有子节点的标记，则</a:t>
            </a:r>
            <a:r>
              <a:rPr lang="en-US" altLang="zh-CN" sz="2400" i="1" dirty="0"/>
              <a:t>A</a:t>
            </a:r>
            <a:r>
              <a:rPr lang="en-US" altLang="zh-CN" sz="2400" dirty="0"/>
              <a:t>→</a:t>
            </a:r>
            <a:r>
              <a:rPr lang="en-US" altLang="zh-CN" sz="2400" i="1" dirty="0"/>
              <a:t>X</a:t>
            </a:r>
            <a:r>
              <a:rPr lang="en-US" altLang="zh-CN" sz="2000" dirty="0"/>
              <a:t>1</a:t>
            </a:r>
            <a:r>
              <a:rPr lang="en-US" altLang="zh-CN" sz="2400" i="1" dirty="0"/>
              <a:t>X</a:t>
            </a:r>
            <a:r>
              <a:rPr lang="en-US" altLang="zh-CN" sz="2000" dirty="0"/>
              <a:t>2</a:t>
            </a:r>
            <a:r>
              <a:rPr lang="en-US" altLang="zh-CN" sz="2400" dirty="0"/>
              <a:t>⋯</a:t>
            </a:r>
            <a:r>
              <a:rPr lang="en-US" altLang="zh-CN" sz="2400" i="1" dirty="0"/>
              <a:t>Xn</a:t>
            </a:r>
          </a:p>
          <a:p>
            <a:pPr marL="457200" lvl="1" indent="0">
              <a:lnSpc>
                <a:spcPct val="80000"/>
              </a:lnSpc>
              <a:buNone/>
            </a:pPr>
            <a:r>
              <a:rPr lang="en-US" altLang="zh-CN" sz="2400" i="1" dirty="0"/>
              <a:t>   </a:t>
            </a:r>
            <a:r>
              <a:rPr lang="zh-CN" altLang="en-US" sz="2400" dirty="0"/>
              <a:t>是一个产生式。这里，</a:t>
            </a:r>
            <a:r>
              <a:rPr lang="en-US" altLang="zh-CN" sz="2400" i="1" dirty="0"/>
              <a:t>X</a:t>
            </a:r>
            <a:r>
              <a:rPr lang="en-US" altLang="zh-CN" sz="2000" dirty="0"/>
              <a:t>1</a:t>
            </a:r>
            <a:r>
              <a:rPr lang="en-US" altLang="zh-CN" sz="2400" dirty="0"/>
              <a:t>,</a:t>
            </a:r>
            <a:r>
              <a:rPr lang="en-US" altLang="zh-CN" sz="2400" i="1" dirty="0"/>
              <a:t>X</a:t>
            </a:r>
            <a:r>
              <a:rPr lang="en-US" altLang="zh-CN" sz="2000" dirty="0"/>
              <a:t>2</a:t>
            </a:r>
            <a:r>
              <a:rPr lang="en-US" altLang="zh-CN" sz="2400" dirty="0"/>
              <a:t>,⋯,</a:t>
            </a:r>
            <a:r>
              <a:rPr lang="en-US" altLang="zh-CN" sz="2400" i="1" dirty="0"/>
              <a:t>Xn</a:t>
            </a:r>
            <a:r>
              <a:rPr lang="zh-CN" altLang="en-US" sz="2400" dirty="0"/>
              <a:t>是一个终结符或非终结</a:t>
            </a:r>
            <a:endParaRPr lang="en-US" altLang="zh-CN" sz="2400" dirty="0"/>
          </a:p>
          <a:p>
            <a:pPr marL="457200" lvl="1" indent="0">
              <a:lnSpc>
                <a:spcPct val="80000"/>
              </a:lnSpc>
              <a:buNone/>
            </a:pPr>
            <a:r>
              <a:rPr lang="en-US" altLang="zh-CN" sz="2400" dirty="0"/>
              <a:t>   </a:t>
            </a:r>
            <a:r>
              <a:rPr lang="zh-CN" altLang="en-US" sz="2400" dirty="0"/>
              <a:t>符。对于</a:t>
            </a:r>
            <a:r>
              <a:rPr lang="en-US" altLang="zh-CN" sz="2400" i="1" dirty="0"/>
              <a:t>A</a:t>
            </a:r>
            <a:r>
              <a:rPr lang="en-US" altLang="zh-CN" sz="2400" dirty="0"/>
              <a:t>→</a:t>
            </a:r>
            <a:r>
              <a:rPr lang="ru-RU" altLang="zh-CN" sz="2400" dirty="0">
                <a:cs typeface="Arial" panose="020B0604020202020204" pitchFamily="34" charset="0"/>
              </a:rPr>
              <a:t>Є</a:t>
            </a:r>
            <a:r>
              <a:rPr lang="zh-CN" altLang="en-US" sz="2400" dirty="0"/>
              <a:t>，分析树中标记为</a:t>
            </a:r>
            <a:r>
              <a:rPr lang="en-US" altLang="zh-CN" sz="2400" i="1" dirty="0"/>
              <a:t>A</a:t>
            </a:r>
            <a:r>
              <a:rPr lang="zh-CN" altLang="en-US" sz="2400" dirty="0"/>
              <a:t>的节点只有一个标记</a:t>
            </a:r>
            <a:endParaRPr lang="en-US" altLang="zh-CN" sz="2400" dirty="0"/>
          </a:p>
          <a:p>
            <a:pPr marL="457200" lvl="1" indent="0">
              <a:lnSpc>
                <a:spcPct val="80000"/>
              </a:lnSpc>
              <a:buNone/>
            </a:pPr>
            <a:r>
              <a:rPr lang="en-US" altLang="zh-CN" sz="2400" dirty="0"/>
              <a:t>   </a:t>
            </a:r>
            <a:r>
              <a:rPr lang="zh-CN" altLang="en-US" sz="2400" dirty="0"/>
              <a:t>为</a:t>
            </a:r>
            <a:r>
              <a:rPr lang="ru-RU" altLang="zh-CN" sz="2400" dirty="0">
                <a:cs typeface="Arial" panose="020B0604020202020204" pitchFamily="34" charset="0"/>
              </a:rPr>
              <a:t>Є</a:t>
            </a:r>
            <a:r>
              <a:rPr lang="zh-CN" altLang="en-US" sz="2400" dirty="0"/>
              <a:t>的子节点。</a:t>
            </a:r>
          </a:p>
          <a:p>
            <a:pPr marL="0" indent="0">
              <a:lnSpc>
                <a:spcPct val="90000"/>
              </a:lnSpc>
              <a:buNone/>
            </a:pPr>
            <a:endParaRPr lang="zh-CN" altLang="en-US" dirty="0"/>
          </a:p>
          <a:p>
            <a:pPr marL="457200" lvl="1" indent="0">
              <a:lnSpc>
                <a:spcPct val="150000"/>
              </a:lnSpc>
              <a:buNone/>
            </a:pPr>
            <a:endParaRPr lang="en-US" altLang="zh-CN" dirty="0"/>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2.2.3 </a:t>
            </a:r>
            <a:r>
              <a:rPr lang="zh-CN" altLang="en-US" dirty="0"/>
              <a:t>语法分析树</a:t>
            </a:r>
          </a:p>
        </p:txBody>
      </p:sp>
    </p:spTree>
    <p:extLst>
      <p:ext uri="{BB962C8B-B14F-4D97-AF65-F5344CB8AC3E}">
        <p14:creationId xmlns:p14="http://schemas.microsoft.com/office/powerpoint/2010/main" val="149753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a:lnSpc>
                <a:spcPct val="90000"/>
              </a:lnSpc>
            </a:pPr>
            <a:r>
              <a:rPr lang="zh-CN" altLang="en-US" sz="2400" dirty="0"/>
              <a:t>一棵分析树从左到右的叶节点是这棵分析树生成的结果。分</a:t>
            </a:r>
            <a:endParaRPr lang="en-US" altLang="zh-CN" sz="2400" dirty="0"/>
          </a:p>
          <a:p>
            <a:pPr marL="0" indent="0">
              <a:lnSpc>
                <a:spcPct val="90000"/>
              </a:lnSpc>
              <a:buNone/>
            </a:pPr>
            <a:r>
              <a:rPr lang="en-US" altLang="zh-CN" sz="2400" dirty="0"/>
              <a:t>   </a:t>
            </a:r>
            <a:r>
              <a:rPr lang="zh-CN" altLang="en-US" sz="2400" dirty="0"/>
              <a:t>析树生成的结果是由根节点的非终结符生成或导出的串。</a:t>
            </a:r>
          </a:p>
          <a:p>
            <a:pPr>
              <a:lnSpc>
                <a:spcPct val="90000"/>
              </a:lnSpc>
            </a:pPr>
            <a:r>
              <a:rPr lang="zh-CN" altLang="en-US" sz="2400" dirty="0"/>
              <a:t>任何树的叶节点都满足从左到右排列的自然顺序，即如果</a:t>
            </a:r>
            <a:r>
              <a:rPr lang="en-US" altLang="zh-CN" sz="2400" i="1" dirty="0"/>
              <a:t>a</a:t>
            </a:r>
          </a:p>
          <a:p>
            <a:pPr marL="0" indent="0">
              <a:lnSpc>
                <a:spcPct val="90000"/>
              </a:lnSpc>
              <a:buNone/>
            </a:pPr>
            <a:r>
              <a:rPr lang="en-US" altLang="zh-CN" sz="2400" i="1" dirty="0"/>
              <a:t>   </a:t>
            </a:r>
            <a:r>
              <a:rPr lang="zh-CN" altLang="en-US" sz="2400" dirty="0"/>
              <a:t>和</a:t>
            </a:r>
            <a:r>
              <a:rPr lang="en-US" altLang="zh-CN" sz="2400" i="1" dirty="0"/>
              <a:t>b</a:t>
            </a:r>
            <a:r>
              <a:rPr lang="zh-CN" altLang="en-US" sz="2400" dirty="0"/>
              <a:t>具有相同的父节点，且</a:t>
            </a:r>
            <a:r>
              <a:rPr lang="en-US" altLang="zh-CN" sz="2400" i="1" dirty="0"/>
              <a:t>a</a:t>
            </a:r>
            <a:r>
              <a:rPr lang="zh-CN" altLang="en-US" sz="2400" dirty="0"/>
              <a:t>在</a:t>
            </a:r>
            <a:r>
              <a:rPr lang="en-US" altLang="zh-CN" sz="2400" i="1" dirty="0"/>
              <a:t>b</a:t>
            </a:r>
            <a:r>
              <a:rPr lang="zh-CN" altLang="en-US" sz="2400" dirty="0"/>
              <a:t>的左部，则</a:t>
            </a:r>
            <a:r>
              <a:rPr lang="en-US" altLang="zh-CN" sz="2400" i="1" dirty="0"/>
              <a:t>a</a:t>
            </a:r>
            <a:r>
              <a:rPr lang="zh-CN" altLang="en-US" sz="2400" dirty="0"/>
              <a:t>和</a:t>
            </a:r>
            <a:r>
              <a:rPr lang="en-US" altLang="zh-CN" sz="2400" i="1" dirty="0"/>
              <a:t>a</a:t>
            </a:r>
            <a:r>
              <a:rPr lang="zh-CN" altLang="en-US" sz="2400" dirty="0"/>
              <a:t>的所有后代</a:t>
            </a:r>
            <a:endParaRPr lang="en-US" altLang="zh-CN" sz="2400" dirty="0"/>
          </a:p>
          <a:p>
            <a:pPr marL="0" indent="0">
              <a:lnSpc>
                <a:spcPct val="90000"/>
              </a:lnSpc>
              <a:buNone/>
            </a:pPr>
            <a:r>
              <a:rPr lang="en-US" altLang="zh-CN" sz="2400" dirty="0"/>
              <a:t>   </a:t>
            </a:r>
            <a:r>
              <a:rPr lang="zh-CN" altLang="en-US" sz="2400" dirty="0"/>
              <a:t>都在</a:t>
            </a:r>
            <a:r>
              <a:rPr lang="en-US" altLang="zh-CN" sz="2400" i="1" dirty="0"/>
              <a:t>b</a:t>
            </a:r>
            <a:r>
              <a:rPr lang="zh-CN" altLang="en-US" sz="2400" dirty="0"/>
              <a:t>和</a:t>
            </a:r>
            <a:r>
              <a:rPr lang="en-US" altLang="zh-CN" sz="2400" i="1" dirty="0"/>
              <a:t>b</a:t>
            </a:r>
            <a:r>
              <a:rPr lang="zh-CN" altLang="en-US" sz="2400" dirty="0"/>
              <a:t>的所有后代的左部。</a:t>
            </a:r>
          </a:p>
          <a:p>
            <a:pPr>
              <a:lnSpc>
                <a:spcPct val="90000"/>
              </a:lnSpc>
            </a:pPr>
            <a:r>
              <a:rPr lang="zh-CN" altLang="en-US" sz="2400" dirty="0"/>
              <a:t>使用分析树的概念，我们可以定义：一个文法生成的语言是</a:t>
            </a:r>
            <a:endParaRPr lang="en-US" altLang="zh-CN" sz="2400" dirty="0"/>
          </a:p>
          <a:p>
            <a:pPr marL="0" indent="0">
              <a:lnSpc>
                <a:spcPct val="90000"/>
              </a:lnSpc>
              <a:buNone/>
            </a:pPr>
            <a:r>
              <a:rPr lang="en-US" altLang="zh-CN" sz="2400" dirty="0"/>
              <a:t>   </a:t>
            </a:r>
            <a:r>
              <a:rPr lang="zh-CN" altLang="en-US" sz="2400" dirty="0"/>
              <a:t>它的某个分析树生成的串的集合。为给定的记号串找到一个</a:t>
            </a:r>
            <a:endParaRPr lang="en-US" altLang="zh-CN" sz="2400" dirty="0"/>
          </a:p>
          <a:p>
            <a:pPr marL="0" indent="0">
              <a:lnSpc>
                <a:spcPct val="90000"/>
              </a:lnSpc>
              <a:buNone/>
            </a:pPr>
            <a:r>
              <a:rPr lang="en-US" altLang="zh-CN" sz="2400" dirty="0"/>
              <a:t>   </a:t>
            </a:r>
            <a:r>
              <a:rPr lang="zh-CN" altLang="en-US" sz="2400" dirty="0"/>
              <a:t>分析树的过程称为这个串的语法分析（</a:t>
            </a:r>
            <a:r>
              <a:rPr lang="en-US" altLang="zh-CN" sz="2400" dirty="0"/>
              <a:t>parsing</a:t>
            </a:r>
            <a:r>
              <a:rPr lang="zh-CN" altLang="en-US" sz="2400" dirty="0"/>
              <a:t>）。</a:t>
            </a:r>
          </a:p>
          <a:p>
            <a:pPr marL="457200" lvl="1" indent="0">
              <a:lnSpc>
                <a:spcPct val="150000"/>
              </a:lnSpc>
              <a:buNone/>
            </a:pPr>
            <a:endParaRPr lang="en-US" altLang="zh-CN" sz="2400" dirty="0"/>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2.2.3 </a:t>
            </a:r>
            <a:r>
              <a:rPr lang="zh-CN" altLang="en-US" dirty="0"/>
              <a:t>语法分析树</a:t>
            </a:r>
          </a:p>
        </p:txBody>
      </p:sp>
    </p:spTree>
    <p:extLst>
      <p:ext uri="{BB962C8B-B14F-4D97-AF65-F5344CB8AC3E}">
        <p14:creationId xmlns:p14="http://schemas.microsoft.com/office/powerpoint/2010/main" val="680354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lnSpc>
                <a:spcPct val="80000"/>
              </a:lnSpc>
              <a:buNone/>
            </a:pPr>
            <a:r>
              <a:rPr lang="en-US" altLang="zh-CN" sz="2400" dirty="0"/>
              <a:t>       </a:t>
            </a:r>
            <a:r>
              <a:rPr lang="zh-CN" altLang="en-US" sz="2400" dirty="0"/>
              <a:t>由例</a:t>
            </a:r>
            <a:r>
              <a:rPr lang="en-US" altLang="zh-CN" sz="2400" dirty="0"/>
              <a:t>2.2</a:t>
            </a:r>
            <a:r>
              <a:rPr lang="zh-CN" altLang="en-US" sz="2400" dirty="0"/>
              <a:t>推理过程如图</a:t>
            </a:r>
            <a:r>
              <a:rPr lang="en-US" altLang="zh-CN" sz="2400" dirty="0"/>
              <a:t>2-2</a:t>
            </a:r>
            <a:r>
              <a:rPr lang="zh-CN" altLang="en-US" sz="2400" dirty="0"/>
              <a:t>中的树所示。树中的每个节点</a:t>
            </a:r>
            <a:endParaRPr lang="en-US" altLang="zh-CN" sz="2400" dirty="0"/>
          </a:p>
          <a:p>
            <a:pPr marL="0" indent="0">
              <a:lnSpc>
                <a:spcPct val="80000"/>
              </a:lnSpc>
              <a:buNone/>
            </a:pPr>
            <a:r>
              <a:rPr lang="zh-CN" altLang="en-US" sz="2400" dirty="0"/>
              <a:t>用一个文法符号标记。一个内节点和它的所有子节点</a:t>
            </a:r>
            <a:endParaRPr lang="en-US" altLang="zh-CN" sz="2400" dirty="0"/>
          </a:p>
          <a:p>
            <a:pPr marL="0" indent="0">
              <a:lnSpc>
                <a:spcPct val="80000"/>
              </a:lnSpc>
              <a:buNone/>
            </a:pPr>
            <a:r>
              <a:rPr lang="zh-CN" altLang="en-US" sz="2400" dirty="0"/>
              <a:t>对应一个产生式。内节点对应产生式的左部，子节点</a:t>
            </a:r>
            <a:endParaRPr lang="en-US" altLang="zh-CN" sz="2400" dirty="0"/>
          </a:p>
          <a:p>
            <a:pPr marL="0" indent="0">
              <a:lnSpc>
                <a:spcPct val="80000"/>
              </a:lnSpc>
              <a:buNone/>
            </a:pPr>
            <a:r>
              <a:rPr lang="zh-CN" altLang="en-US" sz="2400" dirty="0"/>
              <a:t>对应产生式的右部。这样的树称作分析树。</a:t>
            </a:r>
            <a:endParaRPr lang="zh-CN" altLang="en-US" dirty="0"/>
          </a:p>
          <a:p>
            <a:pPr>
              <a:lnSpc>
                <a:spcPct val="150000"/>
              </a:lnSpc>
            </a:pPr>
            <a:endParaRPr lang="en-US" altLang="zh-CN" dirty="0"/>
          </a:p>
        </p:txBody>
      </p:sp>
      <p:sp>
        <p:nvSpPr>
          <p:cNvPr id="3" name="标题 2"/>
          <p:cNvSpPr>
            <a:spLocks noGrp="1"/>
          </p:cNvSpPr>
          <p:nvPr>
            <p:ph type="title"/>
          </p:nvPr>
        </p:nvSpPr>
        <p:spPr/>
        <p:txBody>
          <a:bodyPr/>
          <a:lstStyle/>
          <a:p>
            <a:r>
              <a:rPr lang="zh-CN" altLang="en-US" dirty="0"/>
              <a:t>例</a:t>
            </a:r>
            <a:r>
              <a:rPr lang="en-US" altLang="zh-CN" dirty="0"/>
              <a:t>2.5</a:t>
            </a:r>
            <a:endParaRPr lang="zh-CN" altLang="en-US" dirty="0"/>
          </a:p>
        </p:txBody>
      </p:sp>
      <p:pic>
        <p:nvPicPr>
          <p:cNvPr id="5" name="Picture 4">
            <a:extLst>
              <a:ext uri="{FF2B5EF4-FFF2-40B4-BE49-F238E27FC236}">
                <a16:creationId xmlns:a16="http://schemas.microsoft.com/office/drawing/2014/main" id="{F8C87DF7-B995-42EB-8737-6203F6E6F1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5138" y="3429000"/>
            <a:ext cx="4703266" cy="306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8386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5">
            <a:extLst>
              <a:ext uri="{FF2B5EF4-FFF2-40B4-BE49-F238E27FC236}">
                <a16:creationId xmlns:a16="http://schemas.microsoft.com/office/drawing/2014/main" id="{364C0A55-E365-4578-876A-0C1FF535A381}"/>
              </a:ext>
            </a:extLst>
          </p:cNvPr>
          <p:cNvSpPr txBox="1">
            <a:spLocks noChangeArrowheads="1"/>
          </p:cNvSpPr>
          <p:nvPr/>
        </p:nvSpPr>
        <p:spPr bwMode="auto">
          <a:xfrm>
            <a:off x="2339975" y="1557338"/>
            <a:ext cx="4572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50000"/>
              </a:spcBef>
              <a:buClrTx/>
              <a:buSzTx/>
              <a:buFontTx/>
              <a:buNone/>
            </a:pPr>
            <a:r>
              <a:rPr kumimoji="1" lang="zh-CN" altLang="en-US" sz="7200" dirty="0">
                <a:solidFill>
                  <a:schemeClr val="tx1"/>
                </a:solidFill>
                <a:latin typeface="Times New Roman" panose="02020603050405020304" pitchFamily="18" charset="0"/>
                <a:ea typeface="宋体" panose="02010600030101010101" pitchFamily="2" charset="-122"/>
              </a:rPr>
              <a:t>编译原理第二章</a:t>
            </a:r>
          </a:p>
        </p:txBody>
      </p:sp>
      <p:sp>
        <p:nvSpPr>
          <p:cNvPr id="10243" name="Text Box 6">
            <a:extLst>
              <a:ext uri="{FF2B5EF4-FFF2-40B4-BE49-F238E27FC236}">
                <a16:creationId xmlns:a16="http://schemas.microsoft.com/office/drawing/2014/main" id="{A7419982-1FE9-420A-94D1-B363E134B501}"/>
              </a:ext>
            </a:extLst>
          </p:cNvPr>
          <p:cNvSpPr txBox="1">
            <a:spLocks noChangeArrowheads="1"/>
          </p:cNvSpPr>
          <p:nvPr/>
        </p:nvSpPr>
        <p:spPr bwMode="auto">
          <a:xfrm>
            <a:off x="2745331" y="4008815"/>
            <a:ext cx="4176712"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dirty="0">
                <a:solidFill>
                  <a:schemeClr val="tx1"/>
                </a:solidFill>
                <a:latin typeface="Times New Roman" panose="02020603050405020304" pitchFamily="18" charset="0"/>
                <a:ea typeface="宋体" panose="02010600030101010101" pitchFamily="2" charset="-122"/>
              </a:rPr>
              <a:t>    </a:t>
            </a:r>
            <a:r>
              <a:rPr kumimoji="1" lang="zh-CN" altLang="en-US" sz="2400" dirty="0">
                <a:solidFill>
                  <a:schemeClr val="tx1"/>
                </a:solidFill>
                <a:latin typeface="Times New Roman" panose="02020603050405020304" pitchFamily="18" charset="0"/>
                <a:ea typeface="宋体" panose="02010600030101010101" pitchFamily="2" charset="-122"/>
              </a:rPr>
              <a:t>上海交通大学</a:t>
            </a:r>
          </a:p>
          <a:p>
            <a:pPr algn="ctr" eaLnBrk="1" hangingPunct="1">
              <a:spcBef>
                <a:spcPct val="50000"/>
              </a:spcBef>
              <a:buClrTx/>
              <a:buSzTx/>
              <a:buFontTx/>
              <a:buNone/>
            </a:pPr>
            <a:r>
              <a:rPr kumimoji="1" lang="zh-CN" altLang="en-US" sz="2400" dirty="0">
                <a:solidFill>
                  <a:schemeClr val="tx1"/>
                </a:solidFill>
                <a:latin typeface="Times New Roman" panose="02020603050405020304" pitchFamily="18" charset="0"/>
                <a:ea typeface="宋体" panose="02010600030101010101" pitchFamily="2" charset="-122"/>
              </a:rPr>
              <a:t>张冬茉</a:t>
            </a:r>
          </a:p>
          <a:p>
            <a:pPr algn="ctr" eaLnBrk="1" hangingPunct="1">
              <a:spcBef>
                <a:spcPct val="50000"/>
              </a:spcBef>
              <a:buClrTx/>
              <a:buSzTx/>
              <a:buFontTx/>
              <a:buNone/>
            </a:pPr>
            <a:r>
              <a:rPr kumimoji="1" lang="en-US" altLang="zh-CN" sz="2400" dirty="0" err="1">
                <a:solidFill>
                  <a:schemeClr val="tx1"/>
                </a:solidFill>
                <a:latin typeface="Times New Roman" panose="02020603050405020304" pitchFamily="18" charset="0"/>
                <a:ea typeface="宋体" panose="02010600030101010101" pitchFamily="2" charset="-122"/>
              </a:rPr>
              <a:t>Email:zhang-dm@cs.sjtu.edu.cn</a:t>
            </a:r>
            <a:endParaRPr kumimoji="1" lang="en-US" altLang="zh-CN" sz="2400" dirty="0">
              <a:solidFill>
                <a:schemeClr val="tx1"/>
              </a:solidFill>
              <a:latin typeface="Times New Roman" panose="02020603050405020304" pitchFamily="18" charset="0"/>
              <a:ea typeface="宋体" panose="02010600030101010101" pitchFamily="2" charset="-122"/>
            </a:endParaRPr>
          </a:p>
        </p:txBody>
      </p:sp>
      <p:sp>
        <p:nvSpPr>
          <p:cNvPr id="10244" name="Text Box 7">
            <a:extLst>
              <a:ext uri="{FF2B5EF4-FFF2-40B4-BE49-F238E27FC236}">
                <a16:creationId xmlns:a16="http://schemas.microsoft.com/office/drawing/2014/main" id="{26446C58-467F-4A36-8F99-33A6C17B0DCC}"/>
              </a:ext>
            </a:extLst>
          </p:cNvPr>
          <p:cNvSpPr txBox="1">
            <a:spLocks noChangeArrowheads="1"/>
          </p:cNvSpPr>
          <p:nvPr/>
        </p:nvSpPr>
        <p:spPr bwMode="auto">
          <a:xfrm>
            <a:off x="3690687" y="5746656"/>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dirty="0">
                <a:solidFill>
                  <a:schemeClr val="tx1"/>
                </a:solidFill>
                <a:latin typeface="Times New Roman" panose="02020603050405020304" pitchFamily="18" charset="0"/>
                <a:ea typeface="宋体" panose="02010600030101010101" pitchFamily="2" charset="-122"/>
              </a:rPr>
              <a:t>2020</a:t>
            </a:r>
            <a:r>
              <a:rPr kumimoji="1" lang="zh-CN" altLang="en-US" sz="2400" dirty="0">
                <a:solidFill>
                  <a:schemeClr val="tx1"/>
                </a:solidFill>
                <a:latin typeface="Times New Roman" panose="02020603050405020304" pitchFamily="18" charset="0"/>
                <a:ea typeface="宋体" panose="02010600030101010101" pitchFamily="2" charset="-122"/>
              </a:rPr>
              <a:t>年</a:t>
            </a:r>
            <a:r>
              <a:rPr kumimoji="1" lang="en-US" altLang="zh-CN" sz="2400" dirty="0">
                <a:solidFill>
                  <a:schemeClr val="tx1"/>
                </a:solidFill>
                <a:latin typeface="Times New Roman" panose="02020603050405020304" pitchFamily="18" charset="0"/>
                <a:ea typeface="宋体" panose="02010600030101010101" pitchFamily="2" charset="-122"/>
              </a:rPr>
              <a:t>3</a:t>
            </a:r>
            <a:r>
              <a:rPr kumimoji="1" lang="zh-CN" altLang="en-US" sz="2400" dirty="0">
                <a:solidFill>
                  <a:schemeClr val="tx1"/>
                </a:solidFill>
                <a:latin typeface="Times New Roman" panose="02020603050405020304" pitchFamily="18" charset="0"/>
                <a:ea typeface="宋体" panose="02010600030101010101" pitchFamily="2" charset="-122"/>
              </a:rPr>
              <a:t>月</a:t>
            </a:r>
          </a:p>
        </p:txBody>
      </p:sp>
    </p:spTree>
  </p:cSld>
  <p:clrMapOvr>
    <a:masterClrMapping/>
  </p:clrMapOvr>
  <mc:AlternateContent xmlns:mc="http://schemas.openxmlformats.org/markup-compatibility/2006" xmlns:p14="http://schemas.microsoft.com/office/powerpoint/2010/main">
    <mc:Choice Requires="p14">
      <p:transition spd="med" p14:dur="700" advTm="20849">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a:lnSpc>
                <a:spcPct val="90000"/>
              </a:lnSpc>
            </a:pPr>
            <a:r>
              <a:rPr lang="zh-CN" altLang="en-US" sz="2800" dirty="0"/>
              <a:t> 一棵分析树读完它的叶节点只能生成惟一的一个串，</a:t>
            </a:r>
            <a:endParaRPr lang="en-US" altLang="zh-CN" sz="2800" dirty="0"/>
          </a:p>
          <a:p>
            <a:pPr marL="0" indent="0">
              <a:lnSpc>
                <a:spcPct val="90000"/>
              </a:lnSpc>
              <a:buNone/>
            </a:pPr>
            <a:r>
              <a:rPr lang="en-US" altLang="zh-CN" sz="2800" dirty="0"/>
              <a:t>   </a:t>
            </a:r>
            <a:r>
              <a:rPr lang="zh-CN" altLang="en-US" sz="2800" dirty="0"/>
              <a:t>但是，一个文法可能有多棵分析树生成相同的记号</a:t>
            </a:r>
            <a:endParaRPr lang="en-US" altLang="zh-CN" sz="2800" dirty="0"/>
          </a:p>
          <a:p>
            <a:pPr marL="0" indent="0">
              <a:lnSpc>
                <a:spcPct val="90000"/>
              </a:lnSpc>
              <a:buNone/>
            </a:pPr>
            <a:r>
              <a:rPr lang="en-US" altLang="zh-CN" sz="2800" dirty="0"/>
              <a:t>    </a:t>
            </a:r>
            <a:r>
              <a:rPr lang="zh-CN" altLang="en-US" sz="2800" dirty="0"/>
              <a:t>串。这样的文法称为具有二义性的文法。</a:t>
            </a:r>
            <a:endParaRPr lang="en-US" altLang="zh-CN" sz="2800" dirty="0"/>
          </a:p>
          <a:p>
            <a:pPr>
              <a:lnSpc>
                <a:spcPct val="90000"/>
              </a:lnSpc>
            </a:pPr>
            <a:r>
              <a:rPr lang="en-US" altLang="zh-CN" sz="2800" dirty="0"/>
              <a:t>  </a:t>
            </a:r>
            <a:r>
              <a:rPr lang="zh-CN" altLang="en-US" sz="2800" dirty="0"/>
              <a:t>判断一个文法是否具有二义性，我们只需检查是</a:t>
            </a:r>
            <a:endParaRPr lang="en-US" altLang="zh-CN" sz="2800" dirty="0"/>
          </a:p>
          <a:p>
            <a:pPr marL="0" indent="0">
              <a:lnSpc>
                <a:spcPct val="90000"/>
              </a:lnSpc>
              <a:buNone/>
            </a:pPr>
            <a:r>
              <a:rPr lang="en-US" altLang="zh-CN" sz="2800" dirty="0"/>
              <a:t>    </a:t>
            </a:r>
            <a:r>
              <a:rPr lang="zh-CN" altLang="en-US" sz="2800" dirty="0"/>
              <a:t>否存在一个具有多棵分析树的记号串。</a:t>
            </a: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2.2.4 </a:t>
            </a:r>
            <a:r>
              <a:rPr lang="zh-CN" altLang="en-US" dirty="0"/>
              <a:t>二义性</a:t>
            </a:r>
          </a:p>
        </p:txBody>
      </p:sp>
    </p:spTree>
    <p:extLst>
      <p:ext uri="{BB962C8B-B14F-4D97-AF65-F5344CB8AC3E}">
        <p14:creationId xmlns:p14="http://schemas.microsoft.com/office/powerpoint/2010/main" val="5619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lnSpc>
                <a:spcPct val="90000"/>
              </a:lnSpc>
              <a:buNone/>
            </a:pPr>
            <a:r>
              <a:rPr lang="zh-CN" altLang="en-US" sz="2400" dirty="0"/>
              <a:t>     </a:t>
            </a:r>
            <a:endParaRPr lang="en-US" altLang="zh-CN" sz="2400" dirty="0"/>
          </a:p>
          <a:p>
            <a:pPr marL="0" indent="0">
              <a:lnSpc>
                <a:spcPct val="90000"/>
              </a:lnSpc>
              <a:buNone/>
            </a:pPr>
            <a:r>
              <a:rPr lang="en-US" altLang="zh-CN" sz="2400" dirty="0"/>
              <a:t>       </a:t>
            </a:r>
            <a:r>
              <a:rPr lang="zh-CN" altLang="en-US" sz="2400" dirty="0"/>
              <a:t>如果不区分例</a:t>
            </a:r>
            <a:r>
              <a:rPr lang="en-US" altLang="zh-CN" sz="2400" dirty="0"/>
              <a:t>2.1</a:t>
            </a:r>
            <a:r>
              <a:rPr lang="zh-CN" altLang="en-US" sz="2400" dirty="0"/>
              <a:t>中的</a:t>
            </a:r>
            <a:r>
              <a:rPr lang="en-US" altLang="zh-CN" sz="2400" i="1" dirty="0"/>
              <a:t>digit</a:t>
            </a:r>
            <a:r>
              <a:rPr lang="zh-CN" altLang="en-US" sz="2400" dirty="0"/>
              <a:t>和</a:t>
            </a:r>
            <a:r>
              <a:rPr lang="en-US" altLang="zh-CN" sz="2400" i="1" dirty="0"/>
              <a:t>list</a:t>
            </a:r>
            <a:r>
              <a:rPr lang="zh-CN" altLang="en-US" sz="2400" dirty="0"/>
              <a:t>，例</a:t>
            </a:r>
            <a:r>
              <a:rPr lang="en-US" altLang="zh-CN" sz="2400" dirty="0"/>
              <a:t>2.1</a:t>
            </a:r>
            <a:r>
              <a:rPr lang="zh-CN" altLang="en-US" sz="2400" dirty="0"/>
              <a:t>中的文法可以改写成如下形式：</a:t>
            </a:r>
          </a:p>
          <a:p>
            <a:pPr>
              <a:lnSpc>
                <a:spcPct val="90000"/>
              </a:lnSpc>
              <a:buNone/>
            </a:pPr>
            <a:r>
              <a:rPr lang="zh-CN" altLang="en-US" sz="2400" dirty="0"/>
              <a:t>	</a:t>
            </a:r>
            <a:r>
              <a:rPr lang="en-US" altLang="zh-CN" b="1" i="1" dirty="0"/>
              <a:t>string</a:t>
            </a:r>
            <a:r>
              <a:rPr lang="en-US" altLang="zh-CN" b="1" dirty="0"/>
              <a:t> -&gt; </a:t>
            </a:r>
            <a:r>
              <a:rPr lang="en-US" altLang="zh-CN" b="1" i="1" dirty="0"/>
              <a:t>string</a:t>
            </a:r>
            <a:r>
              <a:rPr lang="en-US" altLang="zh-CN" b="1" dirty="0"/>
              <a:t> + </a:t>
            </a:r>
            <a:r>
              <a:rPr lang="en-US" altLang="zh-CN" b="1" i="1" dirty="0"/>
              <a:t>string</a:t>
            </a:r>
            <a:r>
              <a:rPr lang="en-US" altLang="zh-CN" b="1" dirty="0"/>
              <a:t> | </a:t>
            </a:r>
            <a:r>
              <a:rPr lang="en-US" altLang="zh-CN" b="1" i="1" dirty="0"/>
              <a:t>string</a:t>
            </a:r>
            <a:r>
              <a:rPr lang="en-US" altLang="zh-CN" b="1" dirty="0"/>
              <a:t> – </a:t>
            </a:r>
            <a:r>
              <a:rPr lang="en-US" altLang="zh-CN" b="1" i="1" dirty="0"/>
              <a:t>string</a:t>
            </a:r>
            <a:r>
              <a:rPr lang="en-US" altLang="zh-CN" b="1" dirty="0"/>
              <a:t> | 0 | 1 | 2 | 3 | 4 | 5 | 6 | 7 | 8 | 9</a:t>
            </a:r>
          </a:p>
          <a:p>
            <a:pPr>
              <a:lnSpc>
                <a:spcPct val="90000"/>
              </a:lnSpc>
              <a:buNone/>
            </a:pPr>
            <a:r>
              <a:rPr lang="en-US" altLang="zh-CN" dirty="0"/>
              <a:t>	</a:t>
            </a:r>
          </a:p>
          <a:p>
            <a:pPr>
              <a:lnSpc>
                <a:spcPct val="90000"/>
              </a:lnSpc>
              <a:buNone/>
            </a:pPr>
            <a:r>
              <a:rPr lang="zh-CN" altLang="en-US" sz="2400" dirty="0"/>
              <a:t>         把</a:t>
            </a:r>
            <a:r>
              <a:rPr lang="en-US" altLang="zh-CN" sz="2400" i="1" dirty="0"/>
              <a:t>digit</a:t>
            </a:r>
            <a:r>
              <a:rPr lang="zh-CN" altLang="en-US" sz="2400" dirty="0"/>
              <a:t>和</a:t>
            </a:r>
            <a:r>
              <a:rPr lang="en-US" altLang="zh-CN" sz="2400" i="1" dirty="0"/>
              <a:t>list</a:t>
            </a:r>
            <a:r>
              <a:rPr lang="zh-CN" altLang="en-US" sz="2400" dirty="0"/>
              <a:t>的概念合成一个非终结符串</a:t>
            </a:r>
            <a:r>
              <a:rPr lang="en-US" altLang="zh-CN" sz="2400" i="1" dirty="0"/>
              <a:t>string</a:t>
            </a:r>
            <a:r>
              <a:rPr lang="zh-CN" altLang="en-US" sz="2400" dirty="0"/>
              <a:t>是有意义的，</a:t>
            </a:r>
            <a:endParaRPr lang="en-US" altLang="zh-CN" sz="2400" dirty="0"/>
          </a:p>
          <a:p>
            <a:pPr>
              <a:lnSpc>
                <a:spcPct val="90000"/>
              </a:lnSpc>
              <a:buNone/>
            </a:pPr>
            <a:r>
              <a:rPr lang="zh-CN" altLang="en-US" sz="2400" dirty="0"/>
              <a:t>因为一个</a:t>
            </a:r>
            <a:r>
              <a:rPr lang="en-US" altLang="zh-CN" sz="2400" i="1" dirty="0"/>
              <a:t>digit</a:t>
            </a:r>
            <a:r>
              <a:rPr lang="zh-CN" altLang="en-US" sz="2400" dirty="0"/>
              <a:t>是</a:t>
            </a:r>
            <a:r>
              <a:rPr lang="en-US" altLang="zh-CN" sz="2400" i="1" dirty="0"/>
              <a:t>list</a:t>
            </a:r>
            <a:r>
              <a:rPr lang="zh-CN" altLang="en-US" sz="2400" dirty="0"/>
              <a:t>的特例。</a:t>
            </a:r>
          </a:p>
          <a:p>
            <a:pPr marL="0" indent="0">
              <a:lnSpc>
                <a:spcPct val="80000"/>
              </a:lnSpc>
              <a:buNone/>
            </a:pPr>
            <a:endParaRPr lang="en-US" altLang="zh-CN" dirty="0"/>
          </a:p>
        </p:txBody>
      </p:sp>
      <p:sp>
        <p:nvSpPr>
          <p:cNvPr id="3" name="标题 2"/>
          <p:cNvSpPr>
            <a:spLocks noGrp="1"/>
          </p:cNvSpPr>
          <p:nvPr>
            <p:ph type="title"/>
          </p:nvPr>
        </p:nvSpPr>
        <p:spPr/>
        <p:txBody>
          <a:bodyPr/>
          <a:lstStyle/>
          <a:p>
            <a:r>
              <a:rPr lang="zh-CN" altLang="en-US" dirty="0"/>
              <a:t>例</a:t>
            </a:r>
            <a:r>
              <a:rPr lang="en-US" altLang="zh-CN" dirty="0"/>
              <a:t>2.6</a:t>
            </a:r>
            <a:endParaRPr lang="zh-CN" altLang="en-US" dirty="0"/>
          </a:p>
        </p:txBody>
      </p:sp>
    </p:spTree>
    <p:extLst>
      <p:ext uri="{BB962C8B-B14F-4D97-AF65-F5344CB8AC3E}">
        <p14:creationId xmlns:p14="http://schemas.microsoft.com/office/powerpoint/2010/main" val="2971731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a:lnSpc>
                <a:spcPct val="150000"/>
              </a:lnSpc>
            </a:pPr>
            <a:r>
              <a:rPr lang="zh-CN" altLang="en-US" dirty="0"/>
              <a:t>从图</a:t>
            </a:r>
            <a:r>
              <a:rPr lang="en-US" altLang="zh-CN" dirty="0"/>
              <a:t>2-3</a:t>
            </a:r>
            <a:r>
              <a:rPr lang="zh-CN" altLang="en-US" dirty="0"/>
              <a:t>中可以看到，表达式</a:t>
            </a:r>
            <a:r>
              <a:rPr lang="en-US" altLang="zh-CN" dirty="0"/>
              <a:t>9-5+2</a:t>
            </a:r>
            <a:r>
              <a:rPr lang="zh-CN" altLang="en-US" dirty="0"/>
              <a:t>现在有了不止一棵分析树，分别对应着不同的带括号表达式</a:t>
            </a:r>
            <a:r>
              <a:rPr lang="en-US" altLang="zh-CN" dirty="0"/>
              <a:t>(9-5)+2</a:t>
            </a:r>
            <a:r>
              <a:rPr lang="zh-CN" altLang="en-US" dirty="0"/>
              <a:t>和</a:t>
            </a:r>
            <a:r>
              <a:rPr lang="en-US" altLang="zh-CN" dirty="0"/>
              <a:t>9-(5+2)</a:t>
            </a:r>
            <a:r>
              <a:rPr lang="zh-CN" altLang="en-US" dirty="0"/>
              <a:t>。这两个表达式的值是不同的，分别是</a:t>
            </a:r>
            <a:r>
              <a:rPr lang="en-US" altLang="zh-CN" dirty="0"/>
              <a:t>6</a:t>
            </a:r>
            <a:r>
              <a:rPr lang="zh-CN" altLang="en-US" dirty="0"/>
              <a:t>和</a:t>
            </a:r>
            <a:r>
              <a:rPr lang="en-US" altLang="zh-CN" dirty="0"/>
              <a:t>2</a:t>
            </a:r>
            <a:r>
              <a:rPr lang="zh-CN" altLang="en-US" dirty="0"/>
              <a:t>。例</a:t>
            </a:r>
            <a:r>
              <a:rPr lang="en-US" altLang="zh-CN" dirty="0"/>
              <a:t>2.1</a:t>
            </a:r>
            <a:r>
              <a:rPr lang="zh-CN" altLang="en-US" dirty="0"/>
              <a:t>的文法不允许这样的解释。</a:t>
            </a:r>
          </a:p>
          <a:p>
            <a:pPr>
              <a:lnSpc>
                <a:spcPct val="150000"/>
              </a:lnSpc>
            </a:pPr>
            <a:endParaRPr lang="en-US" altLang="zh-CN" dirty="0"/>
          </a:p>
        </p:txBody>
      </p:sp>
      <p:sp>
        <p:nvSpPr>
          <p:cNvPr id="3" name="标题 2"/>
          <p:cNvSpPr>
            <a:spLocks noGrp="1"/>
          </p:cNvSpPr>
          <p:nvPr>
            <p:ph type="title"/>
          </p:nvPr>
        </p:nvSpPr>
        <p:spPr/>
        <p:txBody>
          <a:bodyPr/>
          <a:lstStyle/>
          <a:p>
            <a:endParaRPr lang="zh-CN" altLang="en-US" dirty="0"/>
          </a:p>
        </p:txBody>
      </p:sp>
      <p:pic>
        <p:nvPicPr>
          <p:cNvPr id="5" name="Picture 4">
            <a:extLst>
              <a:ext uri="{FF2B5EF4-FFF2-40B4-BE49-F238E27FC236}">
                <a16:creationId xmlns:a16="http://schemas.microsoft.com/office/drawing/2014/main" id="{1C0A66E1-7992-4626-833A-F24267C4F4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3357563"/>
            <a:ext cx="7920037" cy="286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1686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r>
              <a:rPr lang="zh-CN" altLang="en-US" sz="2800" dirty="0"/>
              <a:t>当同一种操作符连续出现的时候，我们需要确定操作的优先顺序，这就是该操作符的结合性。</a:t>
            </a:r>
          </a:p>
          <a:p>
            <a:r>
              <a:rPr lang="zh-CN" altLang="en-US" sz="2800" dirty="0"/>
              <a:t>在大多数的程序设计语言中，加、减、乘、除四种算术操作符都是左结合的。</a:t>
            </a:r>
          </a:p>
          <a:p>
            <a:r>
              <a:rPr lang="zh-CN" altLang="en-US" sz="2800" dirty="0"/>
              <a:t>某些常用操作符是右结合的，如</a:t>
            </a:r>
            <a:r>
              <a:rPr lang="en-US" altLang="zh-CN" sz="2800" dirty="0"/>
              <a:t>C</a:t>
            </a:r>
            <a:r>
              <a:rPr lang="zh-CN" altLang="en-US" sz="2800" dirty="0"/>
              <a:t>语言中的赋值运算操作符“ </a:t>
            </a:r>
            <a:r>
              <a:rPr lang="en-US" altLang="zh-CN" sz="2800" dirty="0"/>
              <a:t>=”</a:t>
            </a:r>
            <a:r>
              <a:rPr lang="zh-CN" altLang="en-US" sz="2800" dirty="0"/>
              <a:t>号是右结合的。</a:t>
            </a:r>
            <a:endParaRPr lang="en-US" altLang="zh-CN" sz="2800" dirty="0"/>
          </a:p>
          <a:p>
            <a:r>
              <a:rPr lang="zh-CN" altLang="en-US" sz="2800" dirty="0">
                <a:solidFill>
                  <a:schemeClr val="accent1"/>
                </a:solidFill>
              </a:rPr>
              <a:t>   注意：这些操作符的结合性实际上都要通过语法</a:t>
            </a:r>
            <a:endParaRPr lang="en-US" altLang="zh-CN" sz="2800" dirty="0">
              <a:solidFill>
                <a:schemeClr val="accent1"/>
              </a:solidFill>
            </a:endParaRPr>
          </a:p>
          <a:p>
            <a:pPr marL="0" indent="0">
              <a:buNone/>
            </a:pPr>
            <a:r>
              <a:rPr lang="en-US" altLang="zh-CN" sz="2800" dirty="0">
                <a:solidFill>
                  <a:schemeClr val="accent1"/>
                </a:solidFill>
              </a:rPr>
              <a:t>           </a:t>
            </a:r>
            <a:r>
              <a:rPr lang="zh-CN" altLang="en-US" sz="2800" dirty="0">
                <a:solidFill>
                  <a:schemeClr val="accent1"/>
                </a:solidFill>
              </a:rPr>
              <a:t>     的定义才能实现。</a:t>
            </a:r>
          </a:p>
          <a:p>
            <a:pPr>
              <a:lnSpc>
                <a:spcPct val="80000"/>
              </a:lnSpc>
            </a:pPr>
            <a:endParaRPr lang="en-US" altLang="zh-CN" dirty="0"/>
          </a:p>
        </p:txBody>
      </p:sp>
      <p:sp>
        <p:nvSpPr>
          <p:cNvPr id="3" name="标题 2"/>
          <p:cNvSpPr>
            <a:spLocks noGrp="1"/>
          </p:cNvSpPr>
          <p:nvPr>
            <p:ph type="title"/>
          </p:nvPr>
        </p:nvSpPr>
        <p:spPr/>
        <p:txBody>
          <a:bodyPr/>
          <a:lstStyle/>
          <a:p>
            <a:r>
              <a:rPr lang="en-US" altLang="zh-CN" dirty="0"/>
              <a:t> 2.2.5 </a:t>
            </a:r>
            <a:r>
              <a:rPr lang="zh-CN" altLang="en-US" dirty="0"/>
              <a:t>运算符的结合性</a:t>
            </a:r>
          </a:p>
        </p:txBody>
      </p:sp>
    </p:spTree>
    <p:extLst>
      <p:ext uri="{BB962C8B-B14F-4D97-AF65-F5344CB8AC3E}">
        <p14:creationId xmlns:p14="http://schemas.microsoft.com/office/powerpoint/2010/main" val="368116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80000"/>
              </a:lnSpc>
            </a:pPr>
            <a:r>
              <a:rPr lang="zh-CN" altLang="en-US" sz="2800" dirty="0"/>
              <a:t>当不止一种操作符出现的时候，我们需要确定操作</a:t>
            </a:r>
            <a:endParaRPr lang="en-US" altLang="zh-CN" sz="2800" dirty="0"/>
          </a:p>
          <a:p>
            <a:pPr marL="0" indent="0">
              <a:lnSpc>
                <a:spcPct val="80000"/>
              </a:lnSpc>
              <a:buNone/>
            </a:pPr>
            <a:r>
              <a:rPr lang="zh-CN" altLang="en-US" sz="2800" dirty="0"/>
              <a:t>   符之间的优先顺序，既运算符的优先级。</a:t>
            </a:r>
          </a:p>
          <a:p>
            <a:pPr>
              <a:lnSpc>
                <a:spcPct val="80000"/>
              </a:lnSpc>
            </a:pPr>
            <a:r>
              <a:rPr lang="zh-CN" altLang="en-US" sz="2800" dirty="0"/>
              <a:t>如：普通的算术运算中，乘法和除法比加法和减法</a:t>
            </a:r>
            <a:endParaRPr lang="en-US" altLang="zh-CN" sz="2800" dirty="0"/>
          </a:p>
          <a:p>
            <a:pPr marL="0" indent="0">
              <a:lnSpc>
                <a:spcPct val="80000"/>
              </a:lnSpc>
              <a:buNone/>
            </a:pPr>
            <a:r>
              <a:rPr lang="en-US" altLang="zh-CN" sz="2800" dirty="0"/>
              <a:t>  </a:t>
            </a:r>
            <a:r>
              <a:rPr lang="zh-CN" altLang="en-US" sz="2800" dirty="0"/>
              <a:t>具有较高的优先级。</a:t>
            </a:r>
            <a:endParaRPr lang="en-US" altLang="zh-CN" sz="2800" dirty="0"/>
          </a:p>
          <a:p>
            <a:pPr marL="0" indent="0">
              <a:lnSpc>
                <a:spcPct val="80000"/>
              </a:lnSpc>
              <a:buNone/>
            </a:pPr>
            <a:r>
              <a:rPr lang="zh-CN" altLang="en-US" sz="2800" dirty="0">
                <a:solidFill>
                  <a:schemeClr val="accent1"/>
                </a:solidFill>
              </a:rPr>
              <a:t>  </a:t>
            </a:r>
            <a:endParaRPr lang="en-US" altLang="zh-CN" sz="2800" dirty="0">
              <a:solidFill>
                <a:schemeClr val="accent1"/>
              </a:solidFill>
            </a:endParaRPr>
          </a:p>
          <a:p>
            <a:pPr>
              <a:lnSpc>
                <a:spcPct val="80000"/>
              </a:lnSpc>
            </a:pPr>
            <a:r>
              <a:rPr lang="en-US" altLang="zh-CN" sz="2800" dirty="0">
                <a:solidFill>
                  <a:schemeClr val="accent1"/>
                </a:solidFill>
              </a:rPr>
              <a:t>  </a:t>
            </a:r>
            <a:r>
              <a:rPr lang="zh-CN" altLang="en-US" sz="2800" dirty="0">
                <a:solidFill>
                  <a:schemeClr val="accent1"/>
                </a:solidFill>
              </a:rPr>
              <a:t>注意：这些操作符的优先级实际上也都要通过语</a:t>
            </a:r>
            <a:endParaRPr lang="en-US" altLang="zh-CN" sz="2800" dirty="0">
              <a:solidFill>
                <a:schemeClr val="accent1"/>
              </a:solidFill>
            </a:endParaRPr>
          </a:p>
          <a:p>
            <a:pPr marL="0" indent="0">
              <a:lnSpc>
                <a:spcPct val="80000"/>
              </a:lnSpc>
              <a:buNone/>
            </a:pPr>
            <a:r>
              <a:rPr lang="en-US" altLang="zh-CN" sz="2800" dirty="0">
                <a:solidFill>
                  <a:schemeClr val="accent1"/>
                </a:solidFill>
              </a:rPr>
              <a:t>               </a:t>
            </a:r>
            <a:r>
              <a:rPr lang="zh-CN" altLang="en-US" sz="2800" dirty="0">
                <a:solidFill>
                  <a:schemeClr val="accent1"/>
                </a:solidFill>
              </a:rPr>
              <a:t>法的定义才能实现。</a:t>
            </a:r>
          </a:p>
          <a:p>
            <a:pPr marL="0" indent="0">
              <a:lnSpc>
                <a:spcPct val="80000"/>
              </a:lnSpc>
              <a:buNone/>
            </a:pPr>
            <a:endParaRPr lang="zh-CN" altLang="en-US" sz="2800" dirty="0"/>
          </a:p>
          <a:p>
            <a:pPr marL="0" indent="0">
              <a:lnSpc>
                <a:spcPct val="80000"/>
              </a:lnSpc>
              <a:buNone/>
            </a:pPr>
            <a:endParaRPr lang="en-US" altLang="zh-CN" dirty="0"/>
          </a:p>
        </p:txBody>
      </p:sp>
      <p:sp>
        <p:nvSpPr>
          <p:cNvPr id="3" name="标题 2"/>
          <p:cNvSpPr>
            <a:spLocks noGrp="1"/>
          </p:cNvSpPr>
          <p:nvPr>
            <p:ph type="title"/>
          </p:nvPr>
        </p:nvSpPr>
        <p:spPr/>
        <p:txBody>
          <a:bodyPr/>
          <a:lstStyle/>
          <a:p>
            <a:r>
              <a:rPr lang="en-US" altLang="zh-CN" dirty="0"/>
              <a:t>2.2.6 </a:t>
            </a:r>
            <a:r>
              <a:rPr lang="zh-CN" altLang="en-US" dirty="0"/>
              <a:t>运算符的优先级</a:t>
            </a:r>
          </a:p>
        </p:txBody>
      </p:sp>
    </p:spTree>
    <p:extLst>
      <p:ext uri="{BB962C8B-B14F-4D97-AF65-F5344CB8AC3E}">
        <p14:creationId xmlns:p14="http://schemas.microsoft.com/office/powerpoint/2010/main" val="2899006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例</a:t>
            </a:r>
            <a:r>
              <a:rPr lang="en-US" altLang="zh-CN" dirty="0"/>
              <a:t>2.7</a:t>
            </a:r>
            <a:endParaRPr lang="zh-CN" altLang="en-US" dirty="0"/>
          </a:p>
        </p:txBody>
      </p:sp>
      <p:sp>
        <p:nvSpPr>
          <p:cNvPr id="2" name="内容占位符 1">
            <a:extLst>
              <a:ext uri="{FF2B5EF4-FFF2-40B4-BE49-F238E27FC236}">
                <a16:creationId xmlns:a16="http://schemas.microsoft.com/office/drawing/2014/main" id="{A0E03AA6-EAD5-42C5-8F20-57C1DB63C3C6}"/>
              </a:ext>
            </a:extLst>
          </p:cNvPr>
          <p:cNvSpPr>
            <a:spLocks noGrp="1"/>
          </p:cNvSpPr>
          <p:nvPr>
            <p:ph sz="quarter" idx="10"/>
          </p:nvPr>
        </p:nvSpPr>
        <p:spPr/>
        <p:txBody>
          <a:bodyPr>
            <a:normAutofit/>
          </a:bodyPr>
          <a:lstStyle/>
          <a:p>
            <a:pPr>
              <a:lnSpc>
                <a:spcPct val="80000"/>
              </a:lnSpc>
            </a:pPr>
            <a:r>
              <a:rPr lang="zh-CN" altLang="en-US" sz="2400" dirty="0">
                <a:cs typeface="Arial" panose="020B0604020202020204" pitchFamily="34" charset="0"/>
              </a:rPr>
              <a:t>算术表达式的文法可以根据操作符的结合性和优先</a:t>
            </a:r>
            <a:endParaRPr lang="en-US" altLang="zh-CN" sz="2400" dirty="0">
              <a:cs typeface="Arial" panose="020B0604020202020204" pitchFamily="34" charset="0"/>
            </a:endParaRPr>
          </a:p>
          <a:p>
            <a:pPr marL="0" indent="0">
              <a:lnSpc>
                <a:spcPct val="80000"/>
              </a:lnSpc>
              <a:buNone/>
            </a:pPr>
            <a:r>
              <a:rPr lang="en-US" altLang="zh-CN" sz="2400" dirty="0">
                <a:cs typeface="Arial" panose="020B0604020202020204" pitchFamily="34" charset="0"/>
              </a:rPr>
              <a:t>   </a:t>
            </a:r>
            <a:r>
              <a:rPr lang="zh-CN" altLang="en-US" sz="2400" dirty="0">
                <a:cs typeface="Arial" panose="020B0604020202020204" pitchFamily="34" charset="0"/>
              </a:rPr>
              <a:t>级表来构建。</a:t>
            </a:r>
            <a:endParaRPr lang="en-US" altLang="zh-CN" sz="2400" dirty="0">
              <a:cs typeface="Arial" panose="020B0604020202020204" pitchFamily="34" charset="0"/>
            </a:endParaRPr>
          </a:p>
          <a:p>
            <a:pPr>
              <a:lnSpc>
                <a:spcPct val="80000"/>
              </a:lnSpc>
            </a:pPr>
            <a:r>
              <a:rPr lang="zh-CN" altLang="en-US" sz="2400" dirty="0">
                <a:cs typeface="Arial" panose="020B0604020202020204" pitchFamily="34" charset="0"/>
              </a:rPr>
              <a:t>考虑下面的算术表达式文法：</a:t>
            </a:r>
          </a:p>
          <a:p>
            <a:pPr>
              <a:lnSpc>
                <a:spcPct val="80000"/>
              </a:lnSpc>
              <a:buNone/>
            </a:pPr>
            <a:r>
              <a:rPr lang="zh-CN" altLang="en-US" dirty="0">
                <a:cs typeface="Arial" panose="020B0604020202020204" pitchFamily="34" charset="0"/>
              </a:rPr>
              <a:t>	                           </a:t>
            </a:r>
            <a:r>
              <a:rPr lang="en-US" altLang="zh-CN" dirty="0">
                <a:cs typeface="Arial" panose="020B0604020202020204" pitchFamily="34" charset="0"/>
              </a:rPr>
              <a:t>1</a:t>
            </a:r>
            <a:r>
              <a:rPr lang="zh-CN" altLang="en-US" dirty="0">
                <a:cs typeface="Arial" panose="020B0604020202020204" pitchFamily="34" charset="0"/>
              </a:rPr>
              <a:t>： </a:t>
            </a:r>
            <a:r>
              <a:rPr lang="en-US" altLang="zh-CN" dirty="0">
                <a:cs typeface="Arial" panose="020B0604020202020204" pitchFamily="34" charset="0"/>
              </a:rPr>
              <a:t>E -&gt; E + T | E - T | T</a:t>
            </a:r>
          </a:p>
          <a:p>
            <a:pPr>
              <a:lnSpc>
                <a:spcPct val="80000"/>
              </a:lnSpc>
              <a:buNone/>
            </a:pPr>
            <a:r>
              <a:rPr lang="en-US" altLang="zh-CN" dirty="0">
                <a:cs typeface="Arial" panose="020B0604020202020204" pitchFamily="34" charset="0"/>
              </a:rPr>
              <a:t>	                           2</a:t>
            </a:r>
            <a:r>
              <a:rPr lang="zh-CN" altLang="en-US" dirty="0">
                <a:cs typeface="Arial" panose="020B0604020202020204" pitchFamily="34" charset="0"/>
              </a:rPr>
              <a:t>： </a:t>
            </a:r>
            <a:r>
              <a:rPr lang="en-US" altLang="zh-CN" dirty="0">
                <a:cs typeface="Arial" panose="020B0604020202020204" pitchFamily="34" charset="0"/>
              </a:rPr>
              <a:t>T -&gt; T * F  | T / F  | F 			                 </a:t>
            </a:r>
          </a:p>
          <a:p>
            <a:pPr>
              <a:lnSpc>
                <a:spcPct val="80000"/>
              </a:lnSpc>
              <a:buNone/>
            </a:pPr>
            <a:r>
              <a:rPr lang="en-US" altLang="zh-CN" dirty="0">
                <a:cs typeface="Arial" panose="020B0604020202020204" pitchFamily="34" charset="0"/>
              </a:rPr>
              <a:t>                              3</a:t>
            </a:r>
            <a:r>
              <a:rPr lang="zh-CN" altLang="en-US" dirty="0">
                <a:cs typeface="Arial" panose="020B0604020202020204" pitchFamily="34" charset="0"/>
              </a:rPr>
              <a:t>：  </a:t>
            </a:r>
            <a:r>
              <a:rPr lang="en-US" altLang="zh-CN" dirty="0">
                <a:cs typeface="Arial" panose="020B0604020202020204" pitchFamily="34" charset="0"/>
              </a:rPr>
              <a:t>F -&gt; (E) | id</a:t>
            </a:r>
          </a:p>
          <a:p>
            <a:pPr>
              <a:lnSpc>
                <a:spcPct val="80000"/>
              </a:lnSpc>
            </a:pPr>
            <a:r>
              <a:rPr lang="zh-CN" altLang="en-US" sz="2400" dirty="0"/>
              <a:t>该文法中，确定操作符：</a:t>
            </a:r>
            <a:endParaRPr lang="en-US" altLang="zh-CN" sz="2400" dirty="0"/>
          </a:p>
          <a:p>
            <a:pPr marL="0" indent="0">
              <a:lnSpc>
                <a:spcPct val="80000"/>
              </a:lnSpc>
              <a:buNone/>
            </a:pPr>
            <a:r>
              <a:rPr lang="zh-CN" altLang="en-US" sz="2400" dirty="0"/>
              <a:t>   优先级递增的次序排列：</a:t>
            </a:r>
            <a:r>
              <a:rPr lang="en-US" altLang="zh-CN" sz="2400" dirty="0"/>
              <a:t> +  - </a:t>
            </a:r>
            <a:r>
              <a:rPr lang="zh-CN" altLang="en-US" sz="2400" dirty="0"/>
              <a:t>低于*  </a:t>
            </a:r>
            <a:r>
              <a:rPr lang="en-US" altLang="zh-CN" sz="2400" dirty="0"/>
              <a:t>/</a:t>
            </a:r>
            <a:r>
              <a:rPr lang="zh-CN" altLang="en-US" sz="2400" dirty="0"/>
              <a:t>低于（）</a:t>
            </a:r>
            <a:r>
              <a:rPr lang="en-US" altLang="zh-CN" sz="2400" dirty="0"/>
              <a:t> </a:t>
            </a:r>
          </a:p>
          <a:p>
            <a:pPr marL="0" indent="0">
              <a:lnSpc>
                <a:spcPct val="80000"/>
              </a:lnSpc>
              <a:buNone/>
            </a:pPr>
            <a:r>
              <a:rPr lang="en-US" altLang="zh-CN" sz="2400" dirty="0"/>
              <a:t>   </a:t>
            </a:r>
            <a:r>
              <a:rPr lang="zh-CN" altLang="en-US" sz="2400" dirty="0"/>
              <a:t>相同优先级的出现在同一行上</a:t>
            </a:r>
            <a:r>
              <a:rPr lang="en-US" altLang="zh-CN" sz="2400" dirty="0"/>
              <a:t>+  -</a:t>
            </a:r>
            <a:r>
              <a:rPr lang="zh-CN" altLang="en-US" sz="2400" dirty="0"/>
              <a:t>相同， *  </a:t>
            </a:r>
            <a:r>
              <a:rPr lang="en-US" altLang="zh-CN" sz="2400" dirty="0"/>
              <a:t>/</a:t>
            </a:r>
            <a:r>
              <a:rPr lang="zh-CN" altLang="en-US" sz="2400" dirty="0"/>
              <a:t>相同</a:t>
            </a:r>
          </a:p>
          <a:p>
            <a:pPr>
              <a:lnSpc>
                <a:spcPct val="80000"/>
              </a:lnSpc>
              <a:buNone/>
            </a:pPr>
            <a:r>
              <a:rPr lang="zh-CN" altLang="en-US" sz="2400" dirty="0"/>
              <a:t>	左结合：</a:t>
            </a:r>
            <a:r>
              <a:rPr lang="en-US" altLang="zh-CN" sz="2400" dirty="0"/>
              <a:t>+  -  </a:t>
            </a:r>
            <a:r>
              <a:rPr lang="zh-CN" altLang="en-US" sz="2400" dirty="0"/>
              <a:t>*  </a:t>
            </a:r>
            <a:r>
              <a:rPr lang="en-US" altLang="zh-CN" sz="2400" dirty="0"/>
              <a:t>/</a:t>
            </a:r>
          </a:p>
          <a:p>
            <a:pPr marL="0" indent="0">
              <a:buNone/>
            </a:pPr>
            <a:endParaRPr lang="zh-CN" altLang="en-US" dirty="0"/>
          </a:p>
        </p:txBody>
      </p:sp>
    </p:spTree>
    <p:extLst>
      <p:ext uri="{BB962C8B-B14F-4D97-AF65-F5344CB8AC3E}">
        <p14:creationId xmlns:p14="http://schemas.microsoft.com/office/powerpoint/2010/main" val="69288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793211"/>
            <a:ext cx="8372163" cy="564810"/>
          </a:xfrm>
        </p:spPr>
        <p:txBody>
          <a:bodyPr/>
          <a:lstStyle/>
          <a:p>
            <a:r>
              <a:rPr lang="en-US" altLang="zh-CN" dirty="0"/>
              <a:t>2.3 </a:t>
            </a:r>
            <a:r>
              <a:rPr lang="zh-CN" altLang="en-US" dirty="0"/>
              <a:t>语法制导翻译</a:t>
            </a:r>
          </a:p>
        </p:txBody>
      </p:sp>
      <p:sp>
        <p:nvSpPr>
          <p:cNvPr id="2" name="内容占位符 1">
            <a:extLst>
              <a:ext uri="{FF2B5EF4-FFF2-40B4-BE49-F238E27FC236}">
                <a16:creationId xmlns:a16="http://schemas.microsoft.com/office/drawing/2014/main" id="{49E64BDD-F090-467C-B2AE-CD4456426D25}"/>
              </a:ext>
            </a:extLst>
          </p:cNvPr>
          <p:cNvSpPr>
            <a:spLocks noGrp="1"/>
          </p:cNvSpPr>
          <p:nvPr>
            <p:ph sz="quarter" idx="10"/>
          </p:nvPr>
        </p:nvSpPr>
        <p:spPr/>
        <p:txBody>
          <a:bodyPr/>
          <a:lstStyle/>
          <a:p>
            <a:pPr>
              <a:lnSpc>
                <a:spcPct val="90000"/>
              </a:lnSpc>
            </a:pPr>
            <a:r>
              <a:rPr lang="zh-CN" altLang="en-US" sz="2400" dirty="0"/>
              <a:t>为了翻译程序设计语言的某个结构，除了为该结构生成的代码以外，编译器还需要保存许多信息。例如，编译器可能需要知道这个结构的类型、目标代码中第１条指令的位置、生成的指令个数等等。我们抽象地称这些信息为与该结构相关的属性。</a:t>
            </a:r>
          </a:p>
          <a:p>
            <a:pPr>
              <a:lnSpc>
                <a:spcPct val="90000"/>
              </a:lnSpc>
            </a:pPr>
            <a:r>
              <a:rPr lang="zh-CN" altLang="en-US" sz="2400" dirty="0"/>
              <a:t>本节给出一种称为语法制导定义的形式化方法，用以说明程序设计语言中各种结构的翻译。一个语法制导定义根据与其语义部分相关联的属性说明了程序设计语言的一个结构的翻译。</a:t>
            </a:r>
          </a:p>
          <a:p>
            <a:pPr>
              <a:lnSpc>
                <a:spcPct val="90000"/>
              </a:lnSpc>
            </a:pPr>
            <a:r>
              <a:rPr lang="zh-CN" altLang="en-US" sz="2400" dirty="0"/>
              <a:t>我们还要介绍一个更加过程化的概念，叫做翻译模式，用来描述翻译过程。本章我们将翻译模式用于把中缀表达式翻译成后缀表达式。</a:t>
            </a:r>
          </a:p>
          <a:p>
            <a:endParaRPr lang="zh-CN" altLang="en-US" dirty="0"/>
          </a:p>
        </p:txBody>
      </p:sp>
    </p:spTree>
    <p:extLst>
      <p:ext uri="{BB962C8B-B14F-4D97-AF65-F5344CB8AC3E}">
        <p14:creationId xmlns:p14="http://schemas.microsoft.com/office/powerpoint/2010/main" val="800828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r>
              <a:rPr lang="zh-CN" altLang="en-US" sz="2800" dirty="0"/>
              <a:t>一个表达式</a:t>
            </a:r>
            <a:r>
              <a:rPr lang="en-US" altLang="zh-CN" sz="2800" i="1" dirty="0"/>
              <a:t>E </a:t>
            </a:r>
            <a:r>
              <a:rPr lang="zh-CN" altLang="en-US" sz="2800" dirty="0"/>
              <a:t>的后缀表示可以归纳地定义如下：</a:t>
            </a:r>
          </a:p>
          <a:p>
            <a:pPr lvl="1"/>
            <a:r>
              <a:rPr lang="zh-CN" altLang="en-US" sz="2400" dirty="0"/>
              <a:t>如果</a:t>
            </a:r>
            <a:r>
              <a:rPr lang="en-US" altLang="zh-CN" sz="2400" i="1" dirty="0"/>
              <a:t>E</a:t>
            </a:r>
            <a:r>
              <a:rPr lang="zh-CN" altLang="en-US" sz="2400" dirty="0"/>
              <a:t>是一个变量或者常量，则</a:t>
            </a:r>
            <a:r>
              <a:rPr lang="en-US" altLang="zh-CN" sz="2400" i="1" dirty="0"/>
              <a:t>E</a:t>
            </a:r>
            <a:r>
              <a:rPr lang="zh-CN" altLang="en-US" sz="2400" dirty="0"/>
              <a:t>的后缀表示是</a:t>
            </a:r>
            <a:r>
              <a:rPr lang="en-US" altLang="zh-CN" sz="2400" i="1" dirty="0"/>
              <a:t>E</a:t>
            </a:r>
            <a:r>
              <a:rPr lang="zh-CN" altLang="en-US" sz="2400" dirty="0"/>
              <a:t>本身。</a:t>
            </a:r>
          </a:p>
          <a:p>
            <a:pPr lvl="1"/>
            <a:r>
              <a:rPr lang="zh-CN" altLang="en-US" sz="2400" dirty="0"/>
              <a:t>如果</a:t>
            </a:r>
            <a:r>
              <a:rPr lang="en-US" altLang="zh-CN" sz="2400" i="1" dirty="0"/>
              <a:t>E</a:t>
            </a:r>
            <a:r>
              <a:rPr lang="zh-CN" altLang="en-US" sz="2400" dirty="0"/>
              <a:t>是形如</a:t>
            </a:r>
            <a:r>
              <a:rPr lang="en-US" altLang="zh-CN" sz="2400" i="1" dirty="0"/>
              <a:t>E</a:t>
            </a:r>
            <a:r>
              <a:rPr lang="en-US" altLang="zh-CN" sz="2400" dirty="0"/>
              <a:t>1 </a:t>
            </a:r>
            <a:r>
              <a:rPr lang="en-US" altLang="zh-CN" sz="2400" i="1" dirty="0"/>
              <a:t>op E</a:t>
            </a:r>
            <a:r>
              <a:rPr lang="en-US" altLang="zh-CN" sz="2400" dirty="0"/>
              <a:t>2</a:t>
            </a:r>
            <a:r>
              <a:rPr lang="zh-CN" altLang="en-US" sz="2400" dirty="0"/>
              <a:t>的表达式，其中</a:t>
            </a:r>
            <a:r>
              <a:rPr lang="en-US" altLang="zh-CN" sz="2400" i="1" dirty="0"/>
              <a:t>op</a:t>
            </a:r>
            <a:r>
              <a:rPr lang="zh-CN" altLang="en-US" sz="2400" dirty="0"/>
              <a:t>是一个二元操作符，则</a:t>
            </a:r>
            <a:r>
              <a:rPr lang="en-US" altLang="zh-CN" sz="2400" i="1" dirty="0"/>
              <a:t>E</a:t>
            </a:r>
            <a:r>
              <a:rPr lang="zh-CN" altLang="en-US" sz="2400" dirty="0"/>
              <a:t>的后缀表示是</a:t>
            </a:r>
            <a:r>
              <a:rPr lang="en-US" altLang="zh-CN" sz="2400" i="1" dirty="0"/>
              <a:t>E</a:t>
            </a:r>
            <a:r>
              <a:rPr lang="en-US" altLang="zh-CN" sz="2400" dirty="0"/>
              <a:t>1</a:t>
            </a:r>
            <a:r>
              <a:rPr lang="en-US" altLang="zh-CN" sz="2400" i="1" dirty="0"/>
              <a:t>' E</a:t>
            </a:r>
            <a:r>
              <a:rPr lang="en-US" altLang="zh-CN" sz="2400" dirty="0"/>
              <a:t>2</a:t>
            </a:r>
            <a:r>
              <a:rPr lang="en-US" altLang="zh-CN" sz="2400" i="1" dirty="0"/>
              <a:t>‘ op</a:t>
            </a:r>
            <a:r>
              <a:rPr lang="zh-CN" altLang="en-US" sz="2400" dirty="0"/>
              <a:t>，这里</a:t>
            </a:r>
            <a:r>
              <a:rPr lang="en-US" altLang="zh-CN" sz="2400" i="1" dirty="0"/>
              <a:t>E</a:t>
            </a:r>
            <a:r>
              <a:rPr lang="en-US" altLang="zh-CN" sz="2400" dirty="0"/>
              <a:t>1</a:t>
            </a:r>
            <a:r>
              <a:rPr lang="en-US" altLang="zh-CN" sz="2400" i="1" dirty="0"/>
              <a:t>'</a:t>
            </a:r>
            <a:r>
              <a:rPr lang="zh-CN" altLang="en-US" sz="2400" dirty="0"/>
              <a:t>和</a:t>
            </a:r>
            <a:r>
              <a:rPr lang="en-US" altLang="zh-CN" sz="2400" i="1" dirty="0"/>
              <a:t>E</a:t>
            </a:r>
            <a:r>
              <a:rPr lang="en-US" altLang="zh-CN" sz="2400" dirty="0"/>
              <a:t>2</a:t>
            </a:r>
            <a:r>
              <a:rPr lang="en-US" altLang="zh-CN" sz="2400" i="1" dirty="0"/>
              <a:t>'</a:t>
            </a:r>
            <a:r>
              <a:rPr lang="zh-CN" altLang="en-US" sz="2400" dirty="0"/>
              <a:t>分别是</a:t>
            </a:r>
            <a:r>
              <a:rPr lang="en-US" altLang="zh-CN" sz="2400" i="1" dirty="0"/>
              <a:t>E</a:t>
            </a:r>
            <a:r>
              <a:rPr lang="en-US" altLang="zh-CN" sz="2400" dirty="0"/>
              <a:t>1</a:t>
            </a:r>
            <a:r>
              <a:rPr lang="zh-CN" altLang="en-US" sz="2400" dirty="0"/>
              <a:t>和</a:t>
            </a:r>
            <a:r>
              <a:rPr lang="en-US" altLang="zh-CN" sz="2400" i="1" dirty="0"/>
              <a:t>E</a:t>
            </a:r>
            <a:r>
              <a:rPr lang="en-US" altLang="zh-CN" sz="2400" dirty="0"/>
              <a:t>2</a:t>
            </a:r>
            <a:r>
              <a:rPr lang="zh-CN" altLang="en-US" sz="2400" dirty="0"/>
              <a:t>的后缀表示。</a:t>
            </a:r>
          </a:p>
          <a:p>
            <a:pPr lvl="1"/>
            <a:r>
              <a:rPr lang="zh-CN" altLang="en-US" sz="2400" dirty="0"/>
              <a:t>如果</a:t>
            </a:r>
            <a:r>
              <a:rPr lang="en-US" altLang="zh-CN" sz="2400" i="1" dirty="0"/>
              <a:t>E</a:t>
            </a:r>
            <a:r>
              <a:rPr lang="zh-CN" altLang="en-US" sz="2400" dirty="0"/>
              <a:t>是形如（</a:t>
            </a:r>
            <a:r>
              <a:rPr lang="en-US" altLang="zh-CN" sz="2400" i="1" dirty="0"/>
              <a:t>E</a:t>
            </a:r>
            <a:r>
              <a:rPr lang="en-US" altLang="zh-CN" sz="2400" dirty="0"/>
              <a:t>1</a:t>
            </a:r>
            <a:r>
              <a:rPr lang="zh-CN" altLang="en-US" sz="2400" dirty="0"/>
              <a:t>）的表达式，则</a:t>
            </a:r>
            <a:r>
              <a:rPr lang="en-US" altLang="zh-CN" sz="2400" i="1" dirty="0"/>
              <a:t>E</a:t>
            </a:r>
            <a:r>
              <a:rPr lang="en-US" altLang="zh-CN" sz="2400" dirty="0"/>
              <a:t>1</a:t>
            </a:r>
            <a:r>
              <a:rPr lang="zh-CN" altLang="en-US" sz="2400" dirty="0"/>
              <a:t>的后缀表示是</a:t>
            </a:r>
            <a:r>
              <a:rPr lang="en-US" altLang="zh-CN" sz="2400" i="1" dirty="0"/>
              <a:t>E</a:t>
            </a:r>
            <a:r>
              <a:rPr lang="zh-CN" altLang="en-US" sz="2400" dirty="0"/>
              <a:t>的后缀表示。</a:t>
            </a:r>
          </a:p>
          <a:p>
            <a:r>
              <a:rPr lang="zh-CN" altLang="en-US" sz="2800" dirty="0"/>
              <a:t>例如，</a:t>
            </a:r>
            <a:r>
              <a:rPr lang="en-US" altLang="zh-CN" sz="2800" dirty="0"/>
              <a:t>(9-5)+2</a:t>
            </a:r>
            <a:r>
              <a:rPr lang="zh-CN" altLang="en-US" sz="2800" dirty="0"/>
              <a:t>的后缀表示是</a:t>
            </a:r>
            <a:r>
              <a:rPr lang="en-US" altLang="zh-CN" sz="2800" dirty="0"/>
              <a:t>95-2+</a:t>
            </a:r>
            <a:r>
              <a:rPr lang="zh-CN" altLang="en-US" sz="2800" dirty="0"/>
              <a:t>，</a:t>
            </a:r>
            <a:r>
              <a:rPr lang="en-US" altLang="zh-CN" sz="2800" dirty="0"/>
              <a:t>9-(5+2)</a:t>
            </a:r>
            <a:r>
              <a:rPr lang="zh-CN" altLang="en-US" sz="2800" dirty="0"/>
              <a:t>的后缀表示是</a:t>
            </a:r>
            <a:r>
              <a:rPr lang="en-US" altLang="zh-CN" sz="2800" dirty="0"/>
              <a:t>952+-</a:t>
            </a:r>
            <a:r>
              <a:rPr lang="zh-CN" altLang="en-US" sz="2800" dirty="0"/>
              <a:t>。</a:t>
            </a:r>
          </a:p>
          <a:p>
            <a:pPr lvl="0"/>
            <a:endParaRPr lang="en-US" altLang="zh-CN" dirty="0"/>
          </a:p>
        </p:txBody>
      </p:sp>
      <p:sp>
        <p:nvSpPr>
          <p:cNvPr id="3" name="标题 2"/>
          <p:cNvSpPr>
            <a:spLocks noGrp="1"/>
          </p:cNvSpPr>
          <p:nvPr>
            <p:ph type="title"/>
          </p:nvPr>
        </p:nvSpPr>
        <p:spPr/>
        <p:txBody>
          <a:bodyPr/>
          <a:lstStyle/>
          <a:p>
            <a:r>
              <a:rPr lang="en-US" altLang="zh-CN" dirty="0"/>
              <a:t>2.3.1 </a:t>
            </a:r>
            <a:r>
              <a:rPr lang="zh-CN" altLang="en-US" dirty="0"/>
              <a:t>后缀表示</a:t>
            </a:r>
          </a:p>
        </p:txBody>
      </p:sp>
    </p:spTree>
    <p:extLst>
      <p:ext uri="{BB962C8B-B14F-4D97-AF65-F5344CB8AC3E}">
        <p14:creationId xmlns:p14="http://schemas.microsoft.com/office/powerpoint/2010/main" val="11591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a:lnSpc>
                <a:spcPct val="90000"/>
              </a:lnSpc>
            </a:pPr>
            <a:r>
              <a:rPr lang="zh-CN" altLang="en-US" sz="2400" dirty="0"/>
              <a:t>如果分析树的某个节点的属性值是由其子节点的属性值确定</a:t>
            </a:r>
            <a:endParaRPr lang="en-US" altLang="zh-CN" sz="2400" dirty="0"/>
          </a:p>
          <a:p>
            <a:pPr marL="0" indent="0">
              <a:lnSpc>
                <a:spcPct val="90000"/>
              </a:lnSpc>
              <a:buNone/>
            </a:pPr>
            <a:r>
              <a:rPr lang="en-US" altLang="zh-CN" sz="2400" dirty="0"/>
              <a:t>   </a:t>
            </a:r>
            <a:r>
              <a:rPr lang="zh-CN" altLang="en-US" sz="2400" dirty="0"/>
              <a:t>的，则我们称该属性为综合属性。一棵分析树的所有综合属   </a:t>
            </a:r>
            <a:endParaRPr lang="en-US" altLang="zh-CN" sz="2400" dirty="0"/>
          </a:p>
          <a:p>
            <a:pPr marL="0" indent="0">
              <a:lnSpc>
                <a:spcPct val="90000"/>
              </a:lnSpc>
              <a:buNone/>
            </a:pPr>
            <a:r>
              <a:rPr lang="en-US" altLang="zh-CN" sz="2400" dirty="0"/>
              <a:t>   </a:t>
            </a:r>
            <a:r>
              <a:rPr lang="zh-CN" altLang="en-US" sz="2400" dirty="0"/>
              <a:t>性值的计算只需要分析树的一次自底向上遍历。</a:t>
            </a:r>
          </a:p>
          <a:p>
            <a:pPr>
              <a:lnSpc>
                <a:spcPct val="90000"/>
              </a:lnSpc>
            </a:pPr>
            <a:endParaRPr lang="en-US" altLang="zh-CN" sz="2400" dirty="0"/>
          </a:p>
          <a:p>
            <a:pPr>
              <a:lnSpc>
                <a:spcPct val="90000"/>
              </a:lnSpc>
            </a:pPr>
            <a:r>
              <a:rPr lang="zh-CN" altLang="en-US" sz="2400" dirty="0"/>
              <a:t>例</a:t>
            </a:r>
            <a:r>
              <a:rPr lang="en-US" altLang="zh-CN" sz="2400" dirty="0"/>
              <a:t>2.6 </a:t>
            </a:r>
            <a:r>
              <a:rPr lang="zh-CN" altLang="en-US" sz="2400" dirty="0"/>
              <a:t>把一个由加号和减号分隔的数字序列组成的表达式翻</a:t>
            </a:r>
            <a:endParaRPr lang="en-US" altLang="zh-CN" sz="2400" dirty="0"/>
          </a:p>
          <a:p>
            <a:pPr marL="0" indent="0">
              <a:lnSpc>
                <a:spcPct val="90000"/>
              </a:lnSpc>
              <a:buNone/>
            </a:pPr>
            <a:r>
              <a:rPr lang="en-US" altLang="zh-CN" sz="2400" dirty="0"/>
              <a:t>   </a:t>
            </a:r>
            <a:r>
              <a:rPr lang="zh-CN" altLang="en-US" sz="2400" dirty="0"/>
              <a:t>译成后缀表示的语法制导定义如图</a:t>
            </a:r>
            <a:r>
              <a:rPr lang="en-US" altLang="zh-CN" sz="2400" dirty="0"/>
              <a:t>2-5</a:t>
            </a:r>
            <a:r>
              <a:rPr lang="zh-CN" altLang="en-US" sz="2400" dirty="0"/>
              <a:t>所示。图中与每个非</a:t>
            </a:r>
            <a:endParaRPr lang="en-US" altLang="zh-CN" sz="2400" dirty="0"/>
          </a:p>
          <a:p>
            <a:pPr marL="0" indent="0">
              <a:lnSpc>
                <a:spcPct val="90000"/>
              </a:lnSpc>
              <a:buNone/>
            </a:pPr>
            <a:r>
              <a:rPr lang="en-US" altLang="zh-CN" sz="2400" dirty="0"/>
              <a:t>   </a:t>
            </a:r>
            <a:r>
              <a:rPr lang="zh-CN" altLang="en-US" sz="2400" dirty="0"/>
              <a:t>终结符相关联的是一个具有字符串值的属性</a:t>
            </a:r>
            <a:r>
              <a:rPr lang="en-US" altLang="zh-CN" sz="2400" i="1" dirty="0"/>
              <a:t>t</a:t>
            </a:r>
            <a:r>
              <a:rPr lang="zh-CN" altLang="en-US" sz="2400" dirty="0"/>
              <a:t>，属性</a:t>
            </a:r>
            <a:r>
              <a:rPr lang="en-US" altLang="zh-CN" sz="2400" i="1" dirty="0"/>
              <a:t>t</a:t>
            </a:r>
            <a:r>
              <a:rPr lang="zh-CN" altLang="en-US" sz="2400" dirty="0"/>
              <a:t>表示该</a:t>
            </a:r>
            <a:endParaRPr lang="en-US" altLang="zh-CN" sz="2400" dirty="0"/>
          </a:p>
          <a:p>
            <a:pPr marL="0" indent="0">
              <a:lnSpc>
                <a:spcPct val="90000"/>
              </a:lnSpc>
              <a:buNone/>
            </a:pPr>
            <a:r>
              <a:rPr lang="en-US" altLang="zh-CN" sz="2400" dirty="0"/>
              <a:t>   </a:t>
            </a:r>
            <a:r>
              <a:rPr lang="zh-CN" altLang="en-US" sz="2400" dirty="0"/>
              <a:t>非终结符产生的表达式的后缀表示。</a:t>
            </a:r>
          </a:p>
          <a:p>
            <a:pPr lvl="0"/>
            <a:endParaRPr lang="en-US" altLang="zh-CN" dirty="0">
              <a:solidFill>
                <a:srgbClr val="FF0000"/>
              </a:solidFill>
            </a:endParaRPr>
          </a:p>
        </p:txBody>
      </p:sp>
      <p:sp>
        <p:nvSpPr>
          <p:cNvPr id="3" name="标题 2"/>
          <p:cNvSpPr>
            <a:spLocks noGrp="1"/>
          </p:cNvSpPr>
          <p:nvPr>
            <p:ph type="title"/>
          </p:nvPr>
        </p:nvSpPr>
        <p:spPr/>
        <p:txBody>
          <a:bodyPr/>
          <a:lstStyle/>
          <a:p>
            <a:r>
              <a:rPr lang="en-US" altLang="zh-CN" dirty="0"/>
              <a:t>2.3.2 </a:t>
            </a:r>
            <a:r>
              <a:rPr lang="zh-CN" altLang="en-US" dirty="0"/>
              <a:t>综合属性</a:t>
            </a:r>
          </a:p>
        </p:txBody>
      </p:sp>
    </p:spTree>
    <p:extLst>
      <p:ext uri="{BB962C8B-B14F-4D97-AF65-F5344CB8AC3E}">
        <p14:creationId xmlns:p14="http://schemas.microsoft.com/office/powerpoint/2010/main" val="3820694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r>
              <a:rPr lang="zh-CN" altLang="en-US" dirty="0"/>
              <a:t>一个数字的后缀形式是该数字本身。例如，与产生式</a:t>
            </a:r>
            <a:r>
              <a:rPr lang="en-US" altLang="zh-CN" i="1" dirty="0"/>
              <a:t>term </a:t>
            </a:r>
            <a:r>
              <a:rPr lang="en-US" altLang="zh-CN" dirty="0"/>
              <a:t>→ 9</a:t>
            </a:r>
            <a:r>
              <a:rPr lang="zh-CN" altLang="en-US" dirty="0"/>
              <a:t>相关联的语义规则定义：当该产生式在分析树的节点上被使用时，</a:t>
            </a:r>
            <a:r>
              <a:rPr lang="en-US" altLang="zh-CN" i="1" dirty="0"/>
              <a:t>term.t</a:t>
            </a:r>
            <a:r>
              <a:rPr lang="zh-CN" altLang="en-US" dirty="0"/>
              <a:t>的值是</a:t>
            </a:r>
            <a:r>
              <a:rPr lang="en-US" altLang="zh-CN" dirty="0"/>
              <a:t>9</a:t>
            </a:r>
            <a:r>
              <a:rPr lang="zh-CN" altLang="en-US" dirty="0"/>
              <a:t>。当产生式</a:t>
            </a:r>
            <a:r>
              <a:rPr lang="en-US" altLang="zh-CN" i="1" dirty="0"/>
              <a:t>expr </a:t>
            </a:r>
            <a:r>
              <a:rPr lang="en-US" altLang="zh-CN" dirty="0"/>
              <a:t>→ </a:t>
            </a:r>
            <a:r>
              <a:rPr lang="en-US" altLang="zh-CN" i="1" dirty="0"/>
              <a:t>term</a:t>
            </a:r>
            <a:r>
              <a:rPr lang="zh-CN" altLang="en-US" dirty="0"/>
              <a:t>被应用时，</a:t>
            </a:r>
            <a:r>
              <a:rPr lang="en-US" altLang="zh-CN" i="1" dirty="0"/>
              <a:t>term.t</a:t>
            </a:r>
            <a:r>
              <a:rPr lang="zh-CN" altLang="en-US" dirty="0"/>
              <a:t>的值成为</a:t>
            </a:r>
            <a:r>
              <a:rPr lang="en-US" altLang="zh-CN" i="1" dirty="0"/>
              <a:t>expr.t</a:t>
            </a:r>
            <a:r>
              <a:rPr lang="zh-CN" altLang="en-US" dirty="0"/>
              <a:t>的值。</a:t>
            </a:r>
          </a:p>
          <a:p>
            <a:endParaRPr lang="zh-CN" altLang="zh-CN" dirty="0"/>
          </a:p>
        </p:txBody>
      </p:sp>
      <p:sp>
        <p:nvSpPr>
          <p:cNvPr id="3" name="标题 2"/>
          <p:cNvSpPr>
            <a:spLocks noGrp="1"/>
          </p:cNvSpPr>
          <p:nvPr>
            <p:ph type="title"/>
          </p:nvPr>
        </p:nvSpPr>
        <p:spPr/>
        <p:txBody>
          <a:bodyPr/>
          <a:lstStyle/>
          <a:p>
            <a:endParaRPr lang="zh-CN" altLang="en-US" dirty="0"/>
          </a:p>
        </p:txBody>
      </p:sp>
      <p:pic>
        <p:nvPicPr>
          <p:cNvPr id="6" name="Picture 4">
            <a:extLst>
              <a:ext uri="{FF2B5EF4-FFF2-40B4-BE49-F238E27FC236}">
                <a16:creationId xmlns:a16="http://schemas.microsoft.com/office/drawing/2014/main" id="{B874B06C-D9A9-4180-A0A1-A50A30F92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120" y="3020273"/>
            <a:ext cx="5903912" cy="305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0736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marL="0" indent="0">
              <a:lnSpc>
                <a:spcPct val="150000"/>
              </a:lnSpc>
              <a:buNone/>
            </a:pPr>
            <a:r>
              <a:rPr lang="zh-CN" altLang="en-US" dirty="0"/>
              <a:t>     本章的重点：介绍语法在编译器的构造过程中的理论和实际应用的总体技术，包括：</a:t>
            </a:r>
            <a:endParaRPr lang="en-US" altLang="zh-CN" dirty="0"/>
          </a:p>
          <a:p>
            <a:pPr>
              <a:lnSpc>
                <a:spcPct val="150000"/>
              </a:lnSpc>
            </a:pPr>
            <a:r>
              <a:rPr lang="en-US" altLang="zh-CN" dirty="0"/>
              <a:t>     </a:t>
            </a:r>
            <a:r>
              <a:rPr lang="zh-CN" altLang="en-US" dirty="0"/>
              <a:t>语法的定义方法</a:t>
            </a:r>
            <a:endParaRPr lang="en-US" altLang="zh-CN" dirty="0"/>
          </a:p>
          <a:p>
            <a:pPr>
              <a:lnSpc>
                <a:spcPct val="150000"/>
              </a:lnSpc>
            </a:pPr>
            <a:r>
              <a:rPr lang="en-US" altLang="zh-CN" dirty="0"/>
              <a:t>     </a:t>
            </a:r>
            <a:r>
              <a:rPr lang="zh-CN" altLang="en-US" dirty="0"/>
              <a:t>语法制导翻译与中间代码生成</a:t>
            </a:r>
            <a:endParaRPr lang="en-US" altLang="zh-CN" dirty="0"/>
          </a:p>
        </p:txBody>
      </p:sp>
      <p:sp>
        <p:nvSpPr>
          <p:cNvPr id="3" name="标题 2"/>
          <p:cNvSpPr>
            <a:spLocks noGrp="1"/>
          </p:cNvSpPr>
          <p:nvPr>
            <p:ph type="title"/>
          </p:nvPr>
        </p:nvSpPr>
        <p:spPr/>
        <p:txBody>
          <a:bodyPr/>
          <a:lstStyle/>
          <a:p>
            <a:r>
              <a:rPr lang="zh-CN" altLang="en-US" dirty="0"/>
              <a:t>第</a:t>
            </a:r>
            <a:r>
              <a:rPr lang="en-US" altLang="zh-CN" dirty="0"/>
              <a:t>2</a:t>
            </a:r>
            <a:r>
              <a:rPr lang="zh-CN" altLang="en-US" dirty="0"/>
              <a:t>章 一个简单的语法制导翻译器</a:t>
            </a:r>
          </a:p>
        </p:txBody>
      </p:sp>
    </p:spTree>
    <p:extLst>
      <p:ext uri="{BB962C8B-B14F-4D97-AF65-F5344CB8AC3E}">
        <p14:creationId xmlns:p14="http://schemas.microsoft.com/office/powerpoint/2010/main" val="492068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r>
              <a:rPr lang="zh-CN" altLang="en-US" dirty="0"/>
              <a:t>产生式</a:t>
            </a:r>
            <a:r>
              <a:rPr lang="en-US" altLang="zh-CN" i="1" dirty="0"/>
              <a:t>expr → expr</a:t>
            </a:r>
            <a:r>
              <a:rPr lang="en-US" altLang="zh-CN" sz="1600" i="1" dirty="0"/>
              <a:t>1</a:t>
            </a:r>
            <a:r>
              <a:rPr lang="en-US" altLang="zh-CN" dirty="0"/>
              <a:t> + </a:t>
            </a:r>
            <a:r>
              <a:rPr lang="en-US" altLang="zh-CN" i="1" dirty="0"/>
              <a:t>term</a:t>
            </a:r>
            <a:r>
              <a:rPr lang="zh-CN" altLang="en-US" dirty="0"/>
              <a:t>导出一个包含加号的表达式。加操作符的左操作数由</a:t>
            </a:r>
            <a:r>
              <a:rPr lang="en-US" altLang="zh-CN" i="1" dirty="0"/>
              <a:t>expr</a:t>
            </a:r>
            <a:r>
              <a:rPr lang="en-US" altLang="zh-CN" sz="1600" i="1" dirty="0"/>
              <a:t>1</a:t>
            </a:r>
            <a:r>
              <a:rPr lang="zh-CN" altLang="en-US" dirty="0"/>
              <a:t>给出，右操作数由</a:t>
            </a:r>
            <a:r>
              <a:rPr lang="en-US" altLang="zh-CN" i="1" dirty="0"/>
              <a:t>term</a:t>
            </a:r>
            <a:r>
              <a:rPr lang="zh-CN" altLang="en-US" dirty="0"/>
              <a:t>给出。产生式中</a:t>
            </a:r>
            <a:r>
              <a:rPr lang="en-US" altLang="zh-CN" i="1" dirty="0"/>
              <a:t>expr1</a:t>
            </a:r>
            <a:r>
              <a:rPr lang="zh-CN" altLang="en-US" dirty="0"/>
              <a:t>的下标是为了区别产生式左右两侧的</a:t>
            </a:r>
            <a:r>
              <a:rPr lang="en-US" altLang="zh-CN" i="1" dirty="0"/>
              <a:t>expr</a:t>
            </a:r>
            <a:r>
              <a:rPr lang="zh-CN" altLang="en-US" dirty="0"/>
              <a:t>。与这个产生式关联的语义规则</a:t>
            </a:r>
          </a:p>
          <a:p>
            <a:pPr>
              <a:buNone/>
            </a:pPr>
            <a:r>
              <a:rPr lang="zh-CN" altLang="en-US" dirty="0"/>
              <a:t>	</a:t>
            </a:r>
            <a:r>
              <a:rPr lang="en-US" altLang="zh-CN" sz="1600" i="1" dirty="0"/>
              <a:t>expr.t</a:t>
            </a:r>
            <a:r>
              <a:rPr lang="en-US" altLang="zh-CN" sz="1600" dirty="0"/>
              <a:t> := </a:t>
            </a:r>
            <a:r>
              <a:rPr lang="en-US" altLang="zh-CN" sz="1600" i="1" dirty="0"/>
              <a:t>expr</a:t>
            </a:r>
            <a:r>
              <a:rPr lang="en-US" altLang="zh-CN" sz="1200" i="1" dirty="0"/>
              <a:t>1</a:t>
            </a:r>
            <a:r>
              <a:rPr lang="en-US" altLang="zh-CN" sz="1600" i="1" dirty="0"/>
              <a:t>.t</a:t>
            </a:r>
            <a:r>
              <a:rPr lang="en-US" altLang="zh-CN" sz="1600" dirty="0"/>
              <a:t> || </a:t>
            </a:r>
            <a:r>
              <a:rPr lang="en-US" altLang="zh-CN" sz="1600" i="1" dirty="0"/>
              <a:t>trem.t</a:t>
            </a:r>
            <a:r>
              <a:rPr lang="en-US" altLang="zh-CN" sz="1600" dirty="0"/>
              <a:t> || ‘+’</a:t>
            </a:r>
          </a:p>
          <a:p>
            <a:pPr>
              <a:buNone/>
            </a:pPr>
            <a:r>
              <a:rPr lang="en-US" altLang="zh-CN" dirty="0"/>
              <a:t>	</a:t>
            </a:r>
            <a:r>
              <a:rPr lang="zh-CN" altLang="en-US" dirty="0"/>
              <a:t>定义了属性</a:t>
            </a:r>
            <a:r>
              <a:rPr lang="en-US" altLang="zh-CN" i="1" dirty="0"/>
              <a:t>expr.t</a:t>
            </a:r>
            <a:r>
              <a:rPr lang="zh-CN" altLang="en-US" dirty="0"/>
              <a:t>值的计算方式，即首先连接左右操作数的后缀形式</a:t>
            </a:r>
            <a:r>
              <a:rPr lang="en-US" altLang="zh-CN" i="1" dirty="0"/>
              <a:t>expr</a:t>
            </a:r>
            <a:r>
              <a:rPr lang="en-US" altLang="zh-CN" sz="1600" i="1" dirty="0"/>
              <a:t>1</a:t>
            </a:r>
            <a:r>
              <a:rPr lang="en-US" altLang="zh-CN" dirty="0"/>
              <a:t>.</a:t>
            </a:r>
            <a:r>
              <a:rPr lang="en-US" altLang="zh-CN" i="1" dirty="0"/>
              <a:t>t</a:t>
            </a:r>
            <a:r>
              <a:rPr lang="zh-CN" altLang="en-US" dirty="0"/>
              <a:t>和</a:t>
            </a:r>
            <a:r>
              <a:rPr lang="en-US" altLang="zh-CN" i="1" dirty="0"/>
              <a:t>term.t</a:t>
            </a:r>
            <a:r>
              <a:rPr lang="zh-CN" altLang="en-US" dirty="0"/>
              <a:t>，然后连接上加号。语义规则中的操作符</a:t>
            </a:r>
            <a:r>
              <a:rPr lang="en-US" altLang="zh-CN" dirty="0"/>
              <a:t>‖</a:t>
            </a:r>
            <a:r>
              <a:rPr lang="zh-CN" altLang="en-US" dirty="0"/>
              <a:t>表示字符串的连接。</a:t>
            </a:r>
            <a:endParaRPr lang="zh-CN" altLang="en-US" sz="1600" dirty="0"/>
          </a:p>
        </p:txBody>
      </p:sp>
      <p:sp>
        <p:nvSpPr>
          <p:cNvPr id="3" name="标题 2"/>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27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674AB7A2-2F76-4D7C-A6F3-D7DF7D2EBEE4}"/>
              </a:ext>
            </a:extLst>
          </p:cNvPr>
          <p:cNvSpPr>
            <a:spLocks noGrp="1" noRot="1"/>
          </p:cNvSpPr>
          <p:nvPr>
            <p:ph idx="1"/>
          </p:nvPr>
        </p:nvSpPr>
        <p:spPr>
          <a:xfrm>
            <a:off x="301625" y="692150"/>
            <a:ext cx="8540750" cy="2160588"/>
          </a:xfrm>
        </p:spPr>
        <p:txBody>
          <a:bodyPr/>
          <a:lstStyle/>
          <a:p>
            <a:pPr eaLnBrk="1" hangingPunct="1"/>
            <a:r>
              <a:rPr lang="zh-CN" altLang="en-US"/>
              <a:t>图</a:t>
            </a:r>
            <a:r>
              <a:rPr lang="en-US" altLang="zh-CN"/>
              <a:t>2-6</a:t>
            </a:r>
            <a:r>
              <a:rPr lang="zh-CN" altLang="en-US"/>
              <a:t>给出了对应于图</a:t>
            </a:r>
            <a:r>
              <a:rPr lang="en-US" altLang="zh-CN"/>
              <a:t>2-2</a:t>
            </a:r>
            <a:r>
              <a:rPr lang="zh-CN" altLang="en-US"/>
              <a:t>中分析树的注释分析树。每个节点上的</a:t>
            </a:r>
            <a:r>
              <a:rPr lang="en-US" altLang="zh-CN" i="1"/>
              <a:t>t</a:t>
            </a:r>
            <a:r>
              <a:rPr lang="zh-CN" altLang="en-US"/>
              <a:t>属性的值用与该节点的产生式相关联的语义规则计算。根节点的属性值是该分析树生成的串的后缀表示。</a:t>
            </a:r>
          </a:p>
        </p:txBody>
      </p:sp>
      <p:pic>
        <p:nvPicPr>
          <p:cNvPr id="31747" name="Picture 4">
            <a:extLst>
              <a:ext uri="{FF2B5EF4-FFF2-40B4-BE49-F238E27FC236}">
                <a16:creationId xmlns:a16="http://schemas.microsoft.com/office/drawing/2014/main" id="{15D7B31F-F205-4DFF-85D5-A4B7E1A3BB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781300"/>
            <a:ext cx="7777163" cy="349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90000"/>
              </a:lnSpc>
            </a:pPr>
            <a:r>
              <a:rPr lang="zh-CN" altLang="en-US" sz="2400" dirty="0"/>
              <a:t>语法制导定义使用上下文无关文法来说明输入的语法结构。</a:t>
            </a:r>
            <a:endParaRPr lang="en-US" altLang="zh-CN" sz="2400" dirty="0"/>
          </a:p>
          <a:p>
            <a:pPr marL="0" indent="0">
              <a:lnSpc>
                <a:spcPct val="90000"/>
              </a:lnSpc>
              <a:buNone/>
            </a:pPr>
            <a:r>
              <a:rPr lang="en-US" altLang="zh-CN" sz="2400" dirty="0"/>
              <a:t>   </a:t>
            </a:r>
            <a:r>
              <a:rPr lang="zh-CN" altLang="en-US" sz="2400" dirty="0"/>
              <a:t>它通过每个文法符号和一个属性集合相关联，通过每一个产</a:t>
            </a:r>
            <a:endParaRPr lang="en-US" altLang="zh-CN" sz="2400" dirty="0"/>
          </a:p>
          <a:p>
            <a:pPr marL="0" indent="0">
              <a:lnSpc>
                <a:spcPct val="90000"/>
              </a:lnSpc>
              <a:buNone/>
            </a:pPr>
            <a:r>
              <a:rPr lang="en-US" altLang="zh-CN" sz="2400" dirty="0"/>
              <a:t>   </a:t>
            </a:r>
            <a:r>
              <a:rPr lang="zh-CN" altLang="en-US" sz="2400" dirty="0"/>
              <a:t>生式和一个语义规则集合相关联。语义规则用来计算与产生</a:t>
            </a:r>
            <a:endParaRPr lang="en-US" altLang="zh-CN" sz="2400" dirty="0"/>
          </a:p>
          <a:p>
            <a:pPr marL="0" indent="0">
              <a:lnSpc>
                <a:spcPct val="90000"/>
              </a:lnSpc>
              <a:buNone/>
            </a:pPr>
            <a:r>
              <a:rPr lang="en-US" altLang="zh-CN" sz="2400" dirty="0"/>
              <a:t>   </a:t>
            </a:r>
            <a:r>
              <a:rPr lang="zh-CN" altLang="en-US" sz="2400" dirty="0"/>
              <a:t>式中出现的符号相关联的属性的值。文法和语义规则集合构 </a:t>
            </a:r>
            <a:endParaRPr lang="en-US" altLang="zh-CN" sz="2400" dirty="0"/>
          </a:p>
          <a:p>
            <a:pPr marL="0" indent="0">
              <a:lnSpc>
                <a:spcPct val="90000"/>
              </a:lnSpc>
              <a:buNone/>
            </a:pPr>
            <a:r>
              <a:rPr lang="en-US" altLang="zh-CN" sz="2400" dirty="0"/>
              <a:t>   </a:t>
            </a:r>
            <a:r>
              <a:rPr lang="zh-CN" altLang="en-US" sz="2400" dirty="0"/>
              <a:t>成了语法制导定义。</a:t>
            </a:r>
          </a:p>
          <a:p>
            <a:pPr>
              <a:lnSpc>
                <a:spcPct val="90000"/>
              </a:lnSpc>
            </a:pPr>
            <a:r>
              <a:rPr lang="zh-CN" altLang="en-US" sz="2400" dirty="0"/>
              <a:t>翻译是一个输入到输出的映射。每个输入</a:t>
            </a:r>
            <a:r>
              <a:rPr lang="en-US" altLang="zh-CN" sz="2400" i="1" dirty="0"/>
              <a:t>x</a:t>
            </a:r>
            <a:r>
              <a:rPr lang="zh-CN" altLang="en-US" sz="2400" dirty="0"/>
              <a:t>的输出用下面的</a:t>
            </a:r>
            <a:endParaRPr lang="en-US" altLang="zh-CN" sz="2400" dirty="0"/>
          </a:p>
          <a:p>
            <a:pPr marL="0" indent="0">
              <a:lnSpc>
                <a:spcPct val="90000"/>
              </a:lnSpc>
              <a:buNone/>
            </a:pPr>
            <a:r>
              <a:rPr lang="en-US" altLang="zh-CN" sz="2400" dirty="0"/>
              <a:t>   </a:t>
            </a:r>
            <a:r>
              <a:rPr lang="zh-CN" altLang="en-US" sz="2400" dirty="0"/>
              <a:t>方式来说明。首先，构建</a:t>
            </a:r>
            <a:r>
              <a:rPr lang="en-US" altLang="zh-CN" sz="2400" i="1" dirty="0"/>
              <a:t>x</a:t>
            </a:r>
            <a:r>
              <a:rPr lang="zh-CN" altLang="en-US" sz="2400" dirty="0"/>
              <a:t>的分析树。假定分析树的节点</a:t>
            </a:r>
            <a:r>
              <a:rPr lang="en-US" altLang="zh-CN" sz="2400" i="1" dirty="0"/>
              <a:t>n</a:t>
            </a:r>
            <a:r>
              <a:rPr lang="zh-CN" altLang="en-US" sz="2400" dirty="0"/>
              <a:t>用</a:t>
            </a:r>
            <a:endParaRPr lang="en-US" altLang="zh-CN" sz="2400" dirty="0"/>
          </a:p>
          <a:p>
            <a:pPr marL="0" indent="0">
              <a:lnSpc>
                <a:spcPct val="90000"/>
              </a:lnSpc>
              <a:buNone/>
            </a:pPr>
            <a:r>
              <a:rPr lang="en-US" altLang="zh-CN" sz="2400" dirty="0"/>
              <a:t>   </a:t>
            </a:r>
            <a:r>
              <a:rPr lang="zh-CN" altLang="en-US" sz="2400" dirty="0"/>
              <a:t>文法符号</a:t>
            </a:r>
            <a:r>
              <a:rPr lang="en-US" altLang="zh-CN" sz="2400" i="1" dirty="0"/>
              <a:t>X</a:t>
            </a:r>
            <a:r>
              <a:rPr lang="zh-CN" altLang="en-US" sz="2400" dirty="0"/>
              <a:t>标识。我们用</a:t>
            </a:r>
            <a:r>
              <a:rPr lang="en-US" altLang="zh-CN" sz="2400" i="1" dirty="0" err="1"/>
              <a:t>X.a</a:t>
            </a:r>
            <a:r>
              <a:rPr lang="zh-CN" altLang="en-US" sz="2400" dirty="0"/>
              <a:t>表示节点</a:t>
            </a:r>
            <a:r>
              <a:rPr lang="en-US" altLang="zh-CN" sz="2400" i="1" dirty="0"/>
              <a:t>n</a:t>
            </a:r>
            <a:r>
              <a:rPr lang="zh-CN" altLang="en-US" sz="2400" dirty="0"/>
              <a:t>上</a:t>
            </a:r>
            <a:r>
              <a:rPr lang="en-US" altLang="zh-CN" sz="2400" i="1" dirty="0"/>
              <a:t>X</a:t>
            </a:r>
            <a:r>
              <a:rPr lang="zh-CN" altLang="en-US" sz="2400" dirty="0"/>
              <a:t>的属性</a:t>
            </a:r>
            <a:r>
              <a:rPr lang="en-US" altLang="zh-CN" sz="2400" i="1" dirty="0"/>
              <a:t>a</a:t>
            </a:r>
            <a:r>
              <a:rPr lang="zh-CN" altLang="en-US" sz="2400" dirty="0"/>
              <a:t>的值。节</a:t>
            </a:r>
            <a:endParaRPr lang="en-US" altLang="zh-CN" sz="2400" dirty="0"/>
          </a:p>
          <a:p>
            <a:pPr marL="0" indent="0">
              <a:lnSpc>
                <a:spcPct val="90000"/>
              </a:lnSpc>
              <a:buNone/>
            </a:pPr>
            <a:r>
              <a:rPr lang="en-US" altLang="zh-CN" sz="2400" dirty="0"/>
              <a:t>   </a:t>
            </a:r>
            <a:r>
              <a:rPr lang="zh-CN" altLang="en-US" sz="2400" dirty="0"/>
              <a:t>点</a:t>
            </a:r>
            <a:r>
              <a:rPr lang="en-US" altLang="zh-CN" sz="2400" i="1" dirty="0"/>
              <a:t>n</a:t>
            </a:r>
            <a:r>
              <a:rPr lang="zh-CN" altLang="en-US" sz="2400" dirty="0"/>
              <a:t>上的</a:t>
            </a:r>
            <a:r>
              <a:rPr lang="en-US" altLang="zh-CN" sz="2400" i="1" dirty="0" err="1"/>
              <a:t>X.a</a:t>
            </a:r>
            <a:r>
              <a:rPr lang="zh-CN" altLang="en-US" sz="2400" dirty="0"/>
              <a:t>的值是使用与</a:t>
            </a:r>
            <a:r>
              <a:rPr lang="en-US" altLang="zh-CN" sz="2400" i="1" dirty="0"/>
              <a:t>X</a:t>
            </a:r>
            <a:r>
              <a:rPr lang="zh-CN" altLang="en-US" sz="2400" dirty="0"/>
              <a:t>产生式相关联的属性</a:t>
            </a:r>
            <a:r>
              <a:rPr lang="en-US" altLang="zh-CN" sz="2400" i="1" dirty="0"/>
              <a:t>a</a:t>
            </a:r>
            <a:r>
              <a:rPr lang="zh-CN" altLang="en-US" sz="2400" dirty="0"/>
              <a:t>的语义规则</a:t>
            </a:r>
            <a:endParaRPr lang="en-US" altLang="zh-CN" sz="2400" dirty="0"/>
          </a:p>
          <a:p>
            <a:pPr marL="0" indent="0">
              <a:lnSpc>
                <a:spcPct val="90000"/>
              </a:lnSpc>
              <a:buNone/>
            </a:pPr>
            <a:r>
              <a:rPr lang="en-US" altLang="zh-CN" sz="2400" dirty="0"/>
              <a:t>   </a:t>
            </a:r>
            <a:r>
              <a:rPr lang="zh-CN" altLang="en-US" sz="2400" dirty="0"/>
              <a:t>来计算的。每个节点都具有属性值的分析树称为注释分析树。</a:t>
            </a:r>
          </a:p>
          <a:p>
            <a:endParaRPr lang="zh-CN" altLang="zh-CN" dirty="0"/>
          </a:p>
        </p:txBody>
      </p:sp>
      <p:sp>
        <p:nvSpPr>
          <p:cNvPr id="3" name="标题 2"/>
          <p:cNvSpPr>
            <a:spLocks noGrp="1"/>
          </p:cNvSpPr>
          <p:nvPr>
            <p:ph type="title"/>
          </p:nvPr>
        </p:nvSpPr>
        <p:spPr/>
        <p:txBody>
          <a:bodyPr/>
          <a:lstStyle/>
          <a:p>
            <a:r>
              <a:rPr lang="en-US" altLang="zh-CN" dirty="0"/>
              <a:t>2.3.3 </a:t>
            </a:r>
            <a:r>
              <a:rPr lang="zh-CN" altLang="en-US" dirty="0"/>
              <a:t>简单语法制导翻译定义</a:t>
            </a:r>
          </a:p>
        </p:txBody>
      </p:sp>
    </p:spTree>
    <p:extLst>
      <p:ext uri="{BB962C8B-B14F-4D97-AF65-F5344CB8AC3E}">
        <p14:creationId xmlns:p14="http://schemas.microsoft.com/office/powerpoint/2010/main" val="3287791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90000"/>
              </a:lnSpc>
            </a:pPr>
            <a:r>
              <a:rPr lang="zh-CN" altLang="en-US" sz="2400" dirty="0"/>
              <a:t>语法制导定义具有如下特性：每个产生式左部的非终结符</a:t>
            </a:r>
            <a:endParaRPr lang="en-US" altLang="zh-CN" sz="2400" dirty="0"/>
          </a:p>
          <a:p>
            <a:pPr marL="0" indent="0">
              <a:lnSpc>
                <a:spcPct val="90000"/>
              </a:lnSpc>
              <a:buNone/>
            </a:pPr>
            <a:r>
              <a:rPr lang="en-US" altLang="zh-CN" sz="2400" dirty="0"/>
              <a:t>    </a:t>
            </a:r>
            <a:r>
              <a:rPr lang="zh-CN" altLang="en-US" sz="2400" dirty="0"/>
              <a:t>的翻译是将该产生式右部的非终结符的翻译按照它们在右</a:t>
            </a:r>
            <a:endParaRPr lang="en-US" altLang="zh-CN" sz="2400" dirty="0"/>
          </a:p>
          <a:p>
            <a:pPr marL="0" indent="0">
              <a:lnSpc>
                <a:spcPct val="90000"/>
              </a:lnSpc>
              <a:buNone/>
            </a:pPr>
            <a:r>
              <a:rPr lang="en-US" altLang="zh-CN" sz="2400" dirty="0"/>
              <a:t>    </a:t>
            </a:r>
            <a:r>
              <a:rPr lang="zh-CN" altLang="en-US" sz="2400" dirty="0"/>
              <a:t>部出现的次序连接起来得到的，在连接过程中可能还需要</a:t>
            </a:r>
            <a:endParaRPr lang="en-US" altLang="zh-CN" sz="2400" dirty="0"/>
          </a:p>
          <a:p>
            <a:pPr marL="0" indent="0">
              <a:lnSpc>
                <a:spcPct val="90000"/>
              </a:lnSpc>
              <a:buNone/>
            </a:pPr>
            <a:r>
              <a:rPr lang="en-US" altLang="zh-CN" sz="2400" dirty="0"/>
              <a:t>    </a:t>
            </a:r>
            <a:r>
              <a:rPr lang="zh-CN" altLang="en-US" sz="2400" dirty="0"/>
              <a:t>附加（也可能不需要）一些额外的串。具有这样特性的语</a:t>
            </a:r>
            <a:endParaRPr lang="en-US" altLang="zh-CN" sz="2400" dirty="0"/>
          </a:p>
          <a:p>
            <a:pPr marL="0" indent="0">
              <a:lnSpc>
                <a:spcPct val="90000"/>
              </a:lnSpc>
              <a:buNone/>
            </a:pPr>
            <a:r>
              <a:rPr lang="en-US" altLang="zh-CN" sz="2400" dirty="0"/>
              <a:t>    </a:t>
            </a:r>
            <a:r>
              <a:rPr lang="zh-CN" altLang="en-US" sz="2400" dirty="0"/>
              <a:t>法制导定义称之为简单的语法制导定义。</a:t>
            </a:r>
          </a:p>
          <a:p>
            <a:endParaRPr lang="zh-CN" altLang="zh-CN" dirty="0"/>
          </a:p>
        </p:txBody>
      </p:sp>
      <p:sp>
        <p:nvSpPr>
          <p:cNvPr id="3" name="标题 2"/>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2316933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r>
              <a:rPr lang="zh-CN" altLang="en-US" dirty="0"/>
              <a:t>树的遍历是指从根开始，以某种顺序访问树的每一个节点。本章使用图</a:t>
            </a:r>
            <a:r>
              <a:rPr lang="en-US" altLang="zh-CN" dirty="0"/>
              <a:t>2-10</a:t>
            </a:r>
            <a:r>
              <a:rPr lang="zh-CN" altLang="en-US" dirty="0"/>
              <a:t>定义的深度优先遍历计算语义规则。它从根开始，从左到右递归访问每个节点的子节点，如图</a:t>
            </a:r>
            <a:r>
              <a:rPr lang="en-US" altLang="zh-CN" dirty="0"/>
              <a:t>2-11</a:t>
            </a:r>
            <a:r>
              <a:rPr lang="zh-CN" altLang="en-US" dirty="0"/>
              <a:t>所示。一旦给定节点的所有后代都被访问，则该节点的语义规则将被计算。之所以称之为“深度优先”遍历，是因为它尽可能地访问一个节点的未访问的子节点，于是它尽可能快地访问离根最远的节点。这可以快速获取语法树节点上的综合属性。</a:t>
            </a:r>
          </a:p>
          <a:p>
            <a:endParaRPr lang="zh-CN" altLang="zh-CN" dirty="0"/>
          </a:p>
        </p:txBody>
      </p:sp>
      <p:sp>
        <p:nvSpPr>
          <p:cNvPr id="3" name="标题 2"/>
          <p:cNvSpPr>
            <a:spLocks noGrp="1"/>
          </p:cNvSpPr>
          <p:nvPr>
            <p:ph type="title"/>
          </p:nvPr>
        </p:nvSpPr>
        <p:spPr/>
        <p:txBody>
          <a:bodyPr/>
          <a:lstStyle/>
          <a:p>
            <a:r>
              <a:rPr lang="en-US" altLang="zh-CN" dirty="0"/>
              <a:t>2.3.4 </a:t>
            </a:r>
            <a:r>
              <a:rPr lang="zh-CN" altLang="en-US" dirty="0"/>
              <a:t>树的遍历</a:t>
            </a:r>
          </a:p>
        </p:txBody>
      </p:sp>
      <p:pic>
        <p:nvPicPr>
          <p:cNvPr id="6" name="Picture 4">
            <a:extLst>
              <a:ext uri="{FF2B5EF4-FFF2-40B4-BE49-F238E27FC236}">
                <a16:creationId xmlns:a16="http://schemas.microsoft.com/office/drawing/2014/main" id="{E6D6685C-EF17-4275-93C8-502AD9281F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854" y="4025051"/>
            <a:ext cx="8186737"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3549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r>
              <a:rPr lang="zh-CN" altLang="en-US" dirty="0"/>
              <a:t>一个翻译模式是一个上下文无关文法，其中被称为语义动作的程序段被</a:t>
            </a:r>
            <a:endParaRPr lang="en-US" altLang="zh-CN" dirty="0"/>
          </a:p>
          <a:p>
            <a:pPr marL="0" indent="0">
              <a:buNone/>
            </a:pPr>
            <a:r>
              <a:rPr lang="en-US" altLang="zh-CN" dirty="0"/>
              <a:t>   </a:t>
            </a:r>
            <a:r>
              <a:rPr lang="zh-CN" altLang="en-US" dirty="0"/>
              <a:t>嵌入到产生式右部。一个翻译模式类似于语法翻译制导定义，只是语义</a:t>
            </a:r>
            <a:endParaRPr lang="en-US" altLang="zh-CN" dirty="0"/>
          </a:p>
          <a:p>
            <a:pPr marL="0" indent="0">
              <a:buNone/>
            </a:pPr>
            <a:r>
              <a:rPr lang="en-US" altLang="zh-CN" dirty="0"/>
              <a:t>   </a:t>
            </a:r>
            <a:r>
              <a:rPr lang="zh-CN" altLang="en-US" dirty="0"/>
              <a:t>规则的计算顺序是显式给出的。一个语义动作的执行位置通过用括号把</a:t>
            </a:r>
            <a:endParaRPr lang="en-US" altLang="zh-CN" dirty="0"/>
          </a:p>
          <a:p>
            <a:pPr marL="0" indent="0">
              <a:buNone/>
            </a:pPr>
            <a:r>
              <a:rPr lang="en-US" altLang="zh-CN" dirty="0"/>
              <a:t>   </a:t>
            </a:r>
            <a:r>
              <a:rPr lang="zh-CN" altLang="en-US" dirty="0"/>
              <a:t>语义动作括起来并将其放在产生式右部来表示，如</a:t>
            </a:r>
            <a:r>
              <a:rPr lang="en-US" altLang="zh-CN" i="1" dirty="0"/>
              <a:t>rest </a:t>
            </a:r>
            <a:r>
              <a:rPr lang="en-US" altLang="zh-CN" dirty="0"/>
              <a:t>→ + </a:t>
            </a:r>
            <a:r>
              <a:rPr lang="en-US" altLang="zh-CN" i="1" dirty="0"/>
              <a:t>term </a:t>
            </a:r>
          </a:p>
          <a:p>
            <a:pPr marL="0" indent="0">
              <a:buNone/>
            </a:pPr>
            <a:r>
              <a:rPr lang="en-US" altLang="zh-CN" i="1" dirty="0"/>
              <a:t>   </a:t>
            </a:r>
            <a:r>
              <a:rPr lang="en-US" altLang="zh-CN" dirty="0"/>
              <a:t>{</a:t>
            </a:r>
            <a:r>
              <a:rPr lang="en-US" altLang="zh-CN" i="1" dirty="0"/>
              <a:t>print</a:t>
            </a:r>
            <a:r>
              <a:rPr lang="en-US" altLang="zh-CN" dirty="0"/>
              <a:t>(</a:t>
            </a:r>
            <a:r>
              <a:rPr lang="en-US" altLang="zh-CN" i="1" dirty="0"/>
              <a:t>'</a:t>
            </a:r>
            <a:r>
              <a:rPr lang="en-US" altLang="zh-CN" dirty="0"/>
              <a:t>+</a:t>
            </a:r>
            <a:r>
              <a:rPr lang="en-US" altLang="zh-CN" i="1" dirty="0"/>
              <a:t>'</a:t>
            </a:r>
            <a:r>
              <a:rPr lang="en-US" altLang="zh-CN" dirty="0"/>
              <a:t>)} </a:t>
            </a:r>
            <a:r>
              <a:rPr lang="en-US" altLang="zh-CN" i="1" dirty="0"/>
              <a:t>rest1</a:t>
            </a:r>
          </a:p>
          <a:p>
            <a:r>
              <a:rPr lang="zh-CN" altLang="en-US" dirty="0"/>
              <a:t>翻译模式对于由基本语法产生的每个语句</a:t>
            </a:r>
            <a:r>
              <a:rPr lang="en-US" altLang="zh-CN" i="1" dirty="0"/>
              <a:t>x</a:t>
            </a:r>
            <a:r>
              <a:rPr lang="zh-CN" altLang="en-US" dirty="0"/>
              <a:t>都产生一个输出，方法是：</a:t>
            </a:r>
            <a:endParaRPr lang="en-US" altLang="zh-CN" dirty="0"/>
          </a:p>
          <a:p>
            <a:pPr marL="0" indent="0">
              <a:buNone/>
            </a:pPr>
            <a:r>
              <a:rPr lang="en-US" altLang="zh-CN" dirty="0"/>
              <a:t>   </a:t>
            </a:r>
            <a:r>
              <a:rPr lang="zh-CN" altLang="en-US" dirty="0"/>
              <a:t>按照</a:t>
            </a:r>
            <a:r>
              <a:rPr lang="en-US" altLang="zh-CN" i="1" dirty="0"/>
              <a:t>x</a:t>
            </a:r>
            <a:r>
              <a:rPr lang="zh-CN" altLang="en-US" dirty="0"/>
              <a:t>的分析树的深度优先遍历顺序执行语义动作。</a:t>
            </a:r>
            <a:endParaRPr lang="zh-CN" altLang="en-US" i="1" dirty="0"/>
          </a:p>
          <a:p>
            <a:endParaRPr lang="zh-CN" altLang="zh-CN" dirty="0"/>
          </a:p>
        </p:txBody>
      </p:sp>
      <p:sp>
        <p:nvSpPr>
          <p:cNvPr id="3" name="标题 2"/>
          <p:cNvSpPr>
            <a:spLocks noGrp="1"/>
          </p:cNvSpPr>
          <p:nvPr>
            <p:ph type="title"/>
          </p:nvPr>
        </p:nvSpPr>
        <p:spPr/>
        <p:txBody>
          <a:bodyPr/>
          <a:lstStyle/>
          <a:p>
            <a:r>
              <a:rPr lang="en-US" altLang="zh-CN" dirty="0"/>
              <a:t>2.3.5 </a:t>
            </a:r>
            <a:r>
              <a:rPr lang="zh-CN" altLang="en-US" dirty="0"/>
              <a:t>翻译方案</a:t>
            </a:r>
          </a:p>
        </p:txBody>
      </p:sp>
    </p:spTree>
    <p:extLst>
      <p:ext uri="{BB962C8B-B14F-4D97-AF65-F5344CB8AC3E}">
        <p14:creationId xmlns:p14="http://schemas.microsoft.com/office/powerpoint/2010/main" val="354545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90000"/>
              </a:lnSpc>
            </a:pPr>
            <a:r>
              <a:rPr lang="zh-CN" altLang="en-US" sz="2400" dirty="0"/>
              <a:t>  翻译模式的语义动作把翻译的输出以一次一个字符或一个</a:t>
            </a:r>
            <a:endParaRPr lang="en-US" altLang="zh-CN" sz="2400" dirty="0"/>
          </a:p>
          <a:p>
            <a:pPr marL="0" indent="0">
              <a:lnSpc>
                <a:spcPct val="90000"/>
              </a:lnSpc>
              <a:buNone/>
            </a:pPr>
            <a:r>
              <a:rPr lang="en-US" altLang="zh-CN" sz="2400" dirty="0"/>
              <a:t>     </a:t>
            </a:r>
            <a:r>
              <a:rPr lang="zh-CN" altLang="en-US" sz="2400" dirty="0"/>
              <a:t>字符串的形式写入一个文件。</a:t>
            </a:r>
          </a:p>
          <a:p>
            <a:pPr>
              <a:lnSpc>
                <a:spcPct val="90000"/>
              </a:lnSpc>
            </a:pPr>
            <a:r>
              <a:rPr lang="zh-CN" altLang="en-US" sz="2400" dirty="0"/>
              <a:t> 语法制导定义具有如下特性：每个产生式左部的非终结符</a:t>
            </a:r>
            <a:endParaRPr lang="en-US" altLang="zh-CN" sz="2400" dirty="0"/>
          </a:p>
          <a:p>
            <a:pPr marL="0" indent="0">
              <a:lnSpc>
                <a:spcPct val="90000"/>
              </a:lnSpc>
              <a:buNone/>
            </a:pPr>
            <a:r>
              <a:rPr lang="en-US" altLang="zh-CN" sz="2400" dirty="0"/>
              <a:t>    </a:t>
            </a:r>
            <a:r>
              <a:rPr lang="zh-CN" altLang="en-US" sz="2400" dirty="0"/>
              <a:t>的翻译是将该产生式右部的非终结符的翻译按照它们在右</a:t>
            </a:r>
            <a:endParaRPr lang="en-US" altLang="zh-CN" sz="2400" dirty="0"/>
          </a:p>
          <a:p>
            <a:pPr marL="0" indent="0">
              <a:lnSpc>
                <a:spcPct val="90000"/>
              </a:lnSpc>
              <a:buNone/>
            </a:pPr>
            <a:r>
              <a:rPr lang="en-US" altLang="zh-CN" sz="2400" dirty="0"/>
              <a:t>    </a:t>
            </a:r>
            <a:r>
              <a:rPr lang="zh-CN" altLang="en-US" sz="2400" dirty="0"/>
              <a:t>部出现的次序连接起来得到的，在连接过程中可能还需要</a:t>
            </a:r>
            <a:endParaRPr lang="en-US" altLang="zh-CN" sz="2400" dirty="0"/>
          </a:p>
          <a:p>
            <a:pPr marL="0" indent="0">
              <a:lnSpc>
                <a:spcPct val="90000"/>
              </a:lnSpc>
              <a:buNone/>
            </a:pPr>
            <a:r>
              <a:rPr lang="en-US" altLang="zh-CN" sz="2400" dirty="0"/>
              <a:t>    </a:t>
            </a:r>
            <a:r>
              <a:rPr lang="zh-CN" altLang="en-US" sz="2400" dirty="0"/>
              <a:t>附加（也可能不需要）一些额外的串。具有这样特性的语</a:t>
            </a:r>
            <a:endParaRPr lang="en-US" altLang="zh-CN" sz="2400" dirty="0"/>
          </a:p>
          <a:p>
            <a:pPr marL="0" indent="0">
              <a:lnSpc>
                <a:spcPct val="90000"/>
              </a:lnSpc>
              <a:buNone/>
            </a:pPr>
            <a:r>
              <a:rPr lang="en-US" altLang="zh-CN" sz="2400" dirty="0"/>
              <a:t>    </a:t>
            </a:r>
            <a:r>
              <a:rPr lang="zh-CN" altLang="en-US" sz="2400" dirty="0"/>
              <a:t>法制导定义称之为简单的语法制导定义。</a:t>
            </a:r>
          </a:p>
          <a:p>
            <a:endParaRPr lang="zh-CN" altLang="zh-CN" dirty="0"/>
          </a:p>
        </p:txBody>
      </p:sp>
      <p:sp>
        <p:nvSpPr>
          <p:cNvPr id="3" name="标题 2"/>
          <p:cNvSpPr>
            <a:spLocks noGrp="1"/>
          </p:cNvSpPr>
          <p:nvPr>
            <p:ph type="title"/>
          </p:nvPr>
        </p:nvSpPr>
        <p:spPr/>
        <p:txBody>
          <a:bodyPr/>
          <a:lstStyle/>
          <a:p>
            <a:r>
              <a:rPr lang="en-US" altLang="zh-CN" dirty="0"/>
              <a:t>2.3.6 </a:t>
            </a:r>
            <a:r>
              <a:rPr lang="zh-CN" altLang="en-US" dirty="0"/>
              <a:t>翻译的输出</a:t>
            </a:r>
          </a:p>
        </p:txBody>
      </p:sp>
    </p:spTree>
    <p:extLst>
      <p:ext uri="{BB962C8B-B14F-4D97-AF65-F5344CB8AC3E}">
        <p14:creationId xmlns:p14="http://schemas.microsoft.com/office/powerpoint/2010/main" val="127660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lnSpcReduction="10000"/>
          </a:bodyPr>
          <a:lstStyle/>
          <a:p>
            <a:pPr>
              <a:lnSpc>
                <a:spcPct val="90000"/>
              </a:lnSpc>
            </a:pPr>
            <a:r>
              <a:rPr lang="zh-CN" altLang="en-US" sz="2400" dirty="0"/>
              <a:t>图</a:t>
            </a:r>
            <a:r>
              <a:rPr lang="en-US" altLang="zh-CN" sz="2400" dirty="0"/>
              <a:t>2-5</a:t>
            </a:r>
            <a:r>
              <a:rPr lang="zh-CN" altLang="en-US" sz="2400" dirty="0"/>
              <a:t>是把表达式翻译成后缀形式的一个简单的语法制导定义。由该定义得到的翻译模式如图</a:t>
            </a:r>
            <a:r>
              <a:rPr lang="en-US" altLang="zh-CN" sz="2400" dirty="0"/>
              <a:t>2-13</a:t>
            </a:r>
            <a:r>
              <a:rPr lang="zh-CN" altLang="en-US" sz="2400" dirty="0"/>
              <a:t>所示，带语义动作的</a:t>
            </a:r>
            <a:r>
              <a:rPr lang="en-US" altLang="zh-CN" sz="2400" dirty="0"/>
              <a:t>9-5+2</a:t>
            </a:r>
            <a:r>
              <a:rPr lang="zh-CN" altLang="en-US" sz="2400" dirty="0"/>
              <a:t>的分析树如图</a:t>
            </a:r>
            <a:r>
              <a:rPr lang="en-US" altLang="zh-CN" sz="2400" dirty="0"/>
              <a:t>2-14</a:t>
            </a:r>
            <a:r>
              <a:rPr lang="zh-CN" altLang="en-US" sz="2400" dirty="0"/>
              <a:t>所示。注意，尽管图</a:t>
            </a:r>
            <a:r>
              <a:rPr lang="en-US" altLang="zh-CN" sz="2400" dirty="0"/>
              <a:t>2-6</a:t>
            </a:r>
            <a:r>
              <a:rPr lang="zh-CN" altLang="en-US" sz="2400" dirty="0"/>
              <a:t>和图</a:t>
            </a:r>
            <a:r>
              <a:rPr lang="en-US" altLang="zh-CN" sz="2400" dirty="0"/>
              <a:t>2-14</a:t>
            </a:r>
            <a:r>
              <a:rPr lang="zh-CN" altLang="en-US" sz="2400" dirty="0"/>
              <a:t>描述的是相同的输入</a:t>
            </a:r>
            <a:r>
              <a:rPr lang="en-US" altLang="zh-CN" sz="2400" dirty="0"/>
              <a:t>-</a:t>
            </a:r>
            <a:r>
              <a:rPr lang="zh-CN" altLang="en-US" sz="2400" dirty="0"/>
              <a:t>输出映射，但两者构造翻译的过程是不相同的。图</a:t>
            </a:r>
            <a:r>
              <a:rPr lang="en-US" altLang="zh-CN" sz="2400" dirty="0"/>
              <a:t>2-6</a:t>
            </a:r>
            <a:r>
              <a:rPr lang="zh-CN" altLang="en-US" sz="2400" dirty="0"/>
              <a:t>是把输出附加在分析树的根，而图</a:t>
            </a:r>
            <a:r>
              <a:rPr lang="en-US" altLang="zh-CN" sz="2400" dirty="0"/>
              <a:t>2-14</a:t>
            </a:r>
            <a:r>
              <a:rPr lang="zh-CN" altLang="en-US" sz="2400" dirty="0"/>
              <a:t>输出递增地显示出来。</a:t>
            </a:r>
          </a:p>
          <a:p>
            <a:pPr>
              <a:lnSpc>
                <a:spcPct val="90000"/>
              </a:lnSpc>
            </a:pPr>
            <a:r>
              <a:rPr lang="zh-CN" altLang="en-US" sz="2400" dirty="0"/>
              <a:t>图</a:t>
            </a:r>
            <a:r>
              <a:rPr lang="en-US" altLang="zh-CN" sz="2400" dirty="0"/>
              <a:t>2-14</a:t>
            </a:r>
            <a:r>
              <a:rPr lang="zh-CN" altLang="en-US" sz="2400" dirty="0"/>
              <a:t>的根表示图</a:t>
            </a:r>
            <a:r>
              <a:rPr lang="en-US" altLang="zh-CN" sz="2400" dirty="0"/>
              <a:t>2-13</a:t>
            </a:r>
            <a:r>
              <a:rPr lang="zh-CN" altLang="en-US" sz="2400" dirty="0"/>
              <a:t>中的第一个产生式。在深度优先遍历中，当我们遍历根节点的最左子树时，先执行左操作数</a:t>
            </a:r>
            <a:r>
              <a:rPr lang="en-US" altLang="zh-CN" sz="2400" i="1" dirty="0"/>
              <a:t>expr</a:t>
            </a:r>
            <a:r>
              <a:rPr lang="zh-CN" altLang="en-US" sz="2400" dirty="0"/>
              <a:t>的子树中的所有语义动作。然后，我们访问没有语义动作的叶节点</a:t>
            </a:r>
            <a:r>
              <a:rPr lang="en-US" altLang="zh-CN" sz="2400" dirty="0"/>
              <a:t>+</a:t>
            </a:r>
            <a:r>
              <a:rPr lang="zh-CN" altLang="en-US" sz="2400" dirty="0"/>
              <a:t>。接下来，我们执行右操作数</a:t>
            </a:r>
            <a:r>
              <a:rPr lang="en-US" altLang="zh-CN" sz="2400" i="1" dirty="0"/>
              <a:t>term</a:t>
            </a:r>
            <a:r>
              <a:rPr lang="zh-CN" altLang="en-US" sz="2400" dirty="0"/>
              <a:t>的子树中的所有语义动作。最后，执行特殊节点上的语义动作</a:t>
            </a:r>
            <a:r>
              <a:rPr lang="en-US" altLang="zh-CN" sz="2400" dirty="0"/>
              <a:t>{</a:t>
            </a:r>
            <a:r>
              <a:rPr lang="en-US" altLang="zh-CN" sz="2400" i="1" dirty="0"/>
              <a:t>print</a:t>
            </a:r>
            <a:r>
              <a:rPr lang="en-US" altLang="zh-CN" sz="2400" dirty="0"/>
              <a:t>(</a:t>
            </a:r>
            <a:r>
              <a:rPr lang="en-US" altLang="zh-CN" sz="2400" i="1" dirty="0"/>
              <a:t>'</a:t>
            </a:r>
            <a:r>
              <a:rPr lang="en-US" altLang="zh-CN" sz="2400" dirty="0"/>
              <a:t>+</a:t>
            </a:r>
            <a:r>
              <a:rPr lang="en-US" altLang="zh-CN" sz="2400" i="1" dirty="0"/>
              <a:t>'</a:t>
            </a:r>
            <a:r>
              <a:rPr lang="en-US" altLang="zh-CN" sz="2400" dirty="0"/>
              <a:t>)}</a:t>
            </a:r>
            <a:r>
              <a:rPr lang="zh-CN" altLang="en-US" sz="2400" dirty="0"/>
              <a:t>。</a:t>
            </a:r>
          </a:p>
          <a:p>
            <a:pPr>
              <a:lnSpc>
                <a:spcPct val="90000"/>
              </a:lnSpc>
            </a:pPr>
            <a:r>
              <a:rPr lang="zh-CN" altLang="en-US" sz="2400" dirty="0"/>
              <a:t>由于</a:t>
            </a:r>
            <a:r>
              <a:rPr lang="en-US" altLang="zh-CN" sz="2400" i="1" dirty="0"/>
              <a:t>term</a:t>
            </a:r>
            <a:r>
              <a:rPr lang="zh-CN" altLang="en-US" sz="2400" dirty="0"/>
              <a:t>产生式右部只有一个数字，语义动作只显示该数字。产生式</a:t>
            </a:r>
            <a:r>
              <a:rPr lang="en-US" altLang="zh-CN" sz="2400" i="1" dirty="0" err="1"/>
              <a:t>expr→term</a:t>
            </a:r>
            <a:r>
              <a:rPr lang="zh-CN" altLang="en-US" sz="2400" dirty="0"/>
              <a:t>不产生输出，头两个产生式的语义动作只须显示操作符。在深度优先遍历分析树的过程中执行图</a:t>
            </a:r>
            <a:r>
              <a:rPr lang="en-US" altLang="zh-CN" sz="2400" dirty="0"/>
              <a:t>2-14</a:t>
            </a:r>
            <a:r>
              <a:rPr lang="zh-CN" altLang="en-US" sz="2400" dirty="0"/>
              <a:t>中的语义动作显示</a:t>
            </a:r>
            <a:r>
              <a:rPr lang="en-US" altLang="zh-CN" sz="2400" dirty="0"/>
              <a:t>95-2+</a:t>
            </a:r>
            <a:r>
              <a:rPr lang="zh-CN" altLang="en-US" sz="2400" dirty="0"/>
              <a:t>。</a:t>
            </a:r>
          </a:p>
          <a:p>
            <a:pPr lvl="1"/>
            <a:endParaRPr lang="en-US" altLang="zh-CN" dirty="0"/>
          </a:p>
          <a:p>
            <a:pPr lvl="1"/>
            <a:endParaRPr lang="zh-CN" altLang="zh-CN" dirty="0"/>
          </a:p>
        </p:txBody>
      </p:sp>
      <p:sp>
        <p:nvSpPr>
          <p:cNvPr id="3" name="标题 2"/>
          <p:cNvSpPr>
            <a:spLocks noGrp="1"/>
          </p:cNvSpPr>
          <p:nvPr>
            <p:ph type="title"/>
          </p:nvPr>
        </p:nvSpPr>
        <p:spPr/>
        <p:txBody>
          <a:bodyPr/>
          <a:lstStyle/>
          <a:p>
            <a:r>
              <a:rPr lang="zh-CN" altLang="en-US" dirty="0"/>
              <a:t>例</a:t>
            </a:r>
            <a:r>
              <a:rPr lang="en-US" altLang="zh-CN" dirty="0"/>
              <a:t>2.8</a:t>
            </a:r>
            <a:endParaRPr lang="zh-CN" altLang="en-US" dirty="0"/>
          </a:p>
        </p:txBody>
      </p:sp>
    </p:spTree>
    <p:extLst>
      <p:ext uri="{BB962C8B-B14F-4D97-AF65-F5344CB8AC3E}">
        <p14:creationId xmlns:p14="http://schemas.microsoft.com/office/powerpoint/2010/main" val="244834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4">
            <a:extLst>
              <a:ext uri="{FF2B5EF4-FFF2-40B4-BE49-F238E27FC236}">
                <a16:creationId xmlns:a16="http://schemas.microsoft.com/office/drawing/2014/main" id="{CAB8E43A-88ED-4ABD-94DE-C0625BFF10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4112" y="720693"/>
            <a:ext cx="6536602" cy="294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1" name="Picture 5">
            <a:extLst>
              <a:ext uri="{FF2B5EF4-FFF2-40B4-BE49-F238E27FC236}">
                <a16:creationId xmlns:a16="http://schemas.microsoft.com/office/drawing/2014/main" id="{A7CBCA64-30AE-46AA-85BD-8455C91BB1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4" y="3744881"/>
            <a:ext cx="6048375" cy="282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a:extLst>
              <a:ext uri="{FF2B5EF4-FFF2-40B4-BE49-F238E27FC236}">
                <a16:creationId xmlns:a16="http://schemas.microsoft.com/office/drawing/2014/main" id="{D9004931-4C37-4D84-967F-24B70989C3CC}"/>
              </a:ext>
            </a:extLst>
          </p:cNvPr>
          <p:cNvSpPr>
            <a:spLocks noGrp="1" noRot="1"/>
          </p:cNvSpPr>
          <p:nvPr>
            <p:ph idx="1"/>
          </p:nvPr>
        </p:nvSpPr>
        <p:spPr>
          <a:xfrm>
            <a:off x="301625" y="692150"/>
            <a:ext cx="8540750" cy="5407025"/>
          </a:xfrm>
        </p:spPr>
        <p:txBody>
          <a:bodyPr/>
          <a:lstStyle/>
          <a:p>
            <a:pPr eaLnBrk="1" hangingPunct="1"/>
            <a:r>
              <a:rPr lang="zh-CN" altLang="en-US" dirty="0"/>
              <a:t>作为一般规则，多数分析方法都以一种“贪心”的方式</a:t>
            </a:r>
            <a:endParaRPr lang="en-US" altLang="zh-CN" dirty="0"/>
          </a:p>
          <a:p>
            <a:pPr marL="0" indent="0" eaLnBrk="1" hangingPunct="1">
              <a:buNone/>
            </a:pPr>
            <a:r>
              <a:rPr lang="en-US" altLang="zh-CN" dirty="0"/>
              <a:t>   </a:t>
            </a:r>
            <a:r>
              <a:rPr lang="zh-CN" altLang="en-US" dirty="0"/>
              <a:t>从左到右地处理输入，即在读入下一个记号之前构</a:t>
            </a:r>
            <a:endParaRPr lang="en-US" altLang="zh-CN" dirty="0"/>
          </a:p>
          <a:p>
            <a:pPr marL="0" indent="0" eaLnBrk="1" hangingPunct="1">
              <a:buNone/>
            </a:pPr>
            <a:r>
              <a:rPr lang="en-US" altLang="zh-CN" dirty="0"/>
              <a:t>   </a:t>
            </a:r>
            <a:r>
              <a:rPr lang="zh-CN" altLang="en-US" dirty="0"/>
              <a:t>造尽可能多的分析树的组成部分。在简单翻译模式</a:t>
            </a:r>
            <a:endParaRPr lang="en-US" altLang="zh-CN" dirty="0"/>
          </a:p>
          <a:p>
            <a:pPr marL="0" indent="0" eaLnBrk="1" hangingPunct="1">
              <a:buNone/>
            </a:pPr>
            <a:r>
              <a:rPr lang="zh-CN" altLang="en-US" dirty="0"/>
              <a:t>（由简单语义制导定义得到的）中，语义动作也是按</a:t>
            </a:r>
            <a:endParaRPr lang="en-US" altLang="zh-CN" dirty="0"/>
          </a:p>
          <a:p>
            <a:pPr marL="0" indent="0" eaLnBrk="1" hangingPunct="1">
              <a:buNone/>
            </a:pPr>
            <a:r>
              <a:rPr lang="en-US" altLang="zh-CN" dirty="0"/>
              <a:t>  </a:t>
            </a:r>
            <a:r>
              <a:rPr lang="zh-CN" altLang="en-US" dirty="0"/>
              <a:t>照从左到右的顺序执行的。因此，实现简单翻译模</a:t>
            </a:r>
            <a:endParaRPr lang="en-US" altLang="zh-CN" dirty="0"/>
          </a:p>
          <a:p>
            <a:pPr marL="0" indent="0" eaLnBrk="1" hangingPunct="1">
              <a:buNone/>
            </a:pPr>
            <a:r>
              <a:rPr lang="en-US" altLang="zh-CN" dirty="0"/>
              <a:t>  </a:t>
            </a:r>
            <a:r>
              <a:rPr lang="zh-CN" altLang="en-US" dirty="0"/>
              <a:t>式时，我们可以在语法分析的时候执行语义动作， </a:t>
            </a:r>
            <a:endParaRPr lang="en-US" altLang="zh-CN" dirty="0"/>
          </a:p>
          <a:p>
            <a:pPr marL="0" indent="0" eaLnBrk="1" hangingPunct="1">
              <a:buNone/>
            </a:pPr>
            <a:r>
              <a:rPr lang="en-US" altLang="zh-CN" dirty="0"/>
              <a:t>  </a:t>
            </a:r>
            <a:r>
              <a:rPr lang="zh-CN" altLang="en-US" dirty="0"/>
              <a:t>完全没有必要构造分析树。</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a:lnSpc>
                <a:spcPct val="90000"/>
              </a:lnSpc>
            </a:pPr>
            <a:r>
              <a:rPr lang="zh-CN" altLang="en-US" dirty="0"/>
              <a:t>程序设计语言可以通过描述以下两个方面来定义：</a:t>
            </a:r>
            <a:endParaRPr lang="en-US" altLang="zh-CN" dirty="0"/>
          </a:p>
          <a:p>
            <a:pPr marL="0" indent="0">
              <a:lnSpc>
                <a:spcPct val="90000"/>
              </a:lnSpc>
              <a:buNone/>
            </a:pPr>
            <a:r>
              <a:rPr lang="en-US" altLang="zh-CN" dirty="0"/>
              <a:t>           </a:t>
            </a:r>
            <a:r>
              <a:rPr lang="zh-CN" altLang="en-US" dirty="0"/>
              <a:t>第一方面是程序模式，即语言的语法；</a:t>
            </a:r>
            <a:endParaRPr lang="en-US" altLang="zh-CN" dirty="0"/>
          </a:p>
          <a:p>
            <a:pPr marL="0" indent="0">
              <a:lnSpc>
                <a:spcPct val="90000"/>
              </a:lnSpc>
              <a:buNone/>
            </a:pPr>
            <a:r>
              <a:rPr lang="en-US" altLang="zh-CN" dirty="0"/>
              <a:t>           </a:t>
            </a:r>
            <a:r>
              <a:rPr lang="zh-CN" altLang="en-US" dirty="0"/>
              <a:t>第二方面是程序含义，即语言的语义。</a:t>
            </a:r>
            <a:endParaRPr lang="en-US" altLang="zh-CN" dirty="0"/>
          </a:p>
          <a:p>
            <a:pPr marL="0" indent="0">
              <a:lnSpc>
                <a:spcPct val="90000"/>
              </a:lnSpc>
              <a:buNone/>
            </a:pPr>
            <a:endParaRPr lang="zh-CN" altLang="en-US" dirty="0"/>
          </a:p>
          <a:p>
            <a:pPr>
              <a:lnSpc>
                <a:spcPct val="90000"/>
              </a:lnSpc>
            </a:pPr>
            <a:r>
              <a:rPr lang="zh-CN" altLang="en-US" dirty="0"/>
              <a:t>描述语言的语法，我们可以使用形式化方法，例如：</a:t>
            </a:r>
            <a:endParaRPr lang="en-US" altLang="zh-CN" dirty="0"/>
          </a:p>
          <a:p>
            <a:pPr marL="0" indent="0">
              <a:lnSpc>
                <a:spcPct val="90000"/>
              </a:lnSpc>
              <a:buNone/>
            </a:pPr>
            <a:r>
              <a:rPr lang="en-US" altLang="zh-CN" dirty="0"/>
              <a:t>           </a:t>
            </a:r>
            <a:r>
              <a:rPr lang="zh-CN" altLang="en-US" dirty="0"/>
              <a:t>上下文无关文法或者</a:t>
            </a:r>
            <a:r>
              <a:rPr lang="en-US" altLang="zh-CN" dirty="0"/>
              <a:t>BNF</a:t>
            </a:r>
            <a:r>
              <a:rPr lang="zh-CN" altLang="en-US" dirty="0"/>
              <a:t>（</a:t>
            </a:r>
            <a:r>
              <a:rPr lang="en-US" altLang="zh-CN" dirty="0"/>
              <a:t>Backus-Naur</a:t>
            </a:r>
            <a:r>
              <a:rPr lang="zh-CN" altLang="en-US" dirty="0"/>
              <a:t>）范式</a:t>
            </a:r>
          </a:p>
          <a:p>
            <a:pPr>
              <a:lnSpc>
                <a:spcPct val="90000"/>
              </a:lnSpc>
            </a:pPr>
            <a:r>
              <a:rPr lang="zh-CN" altLang="en-US" dirty="0"/>
              <a:t>描述语言的语义，我们只能使用非形式化方法和启发性实例。</a:t>
            </a:r>
            <a:endParaRPr lang="en-US" altLang="zh-CN" dirty="0"/>
          </a:p>
          <a:p>
            <a:pPr marL="0" indent="0">
              <a:lnSpc>
                <a:spcPct val="90000"/>
              </a:lnSpc>
              <a:buNone/>
            </a:pPr>
            <a:endParaRPr lang="zh-CN" altLang="en-US" dirty="0"/>
          </a:p>
          <a:p>
            <a:pPr>
              <a:lnSpc>
                <a:spcPct val="90000"/>
              </a:lnSpc>
            </a:pPr>
            <a:r>
              <a:rPr lang="zh-CN" altLang="en-US" dirty="0"/>
              <a:t>上下文无关文法除了可以用于定义语言的语法之外，还可用于指导源程</a:t>
            </a:r>
            <a:endParaRPr lang="en-US" altLang="zh-CN" dirty="0"/>
          </a:p>
          <a:p>
            <a:pPr marL="0" indent="0">
              <a:lnSpc>
                <a:spcPct val="90000"/>
              </a:lnSpc>
              <a:buNone/>
            </a:pPr>
            <a:r>
              <a:rPr lang="en-US" altLang="zh-CN" dirty="0"/>
              <a:t>   </a:t>
            </a:r>
            <a:r>
              <a:rPr lang="zh-CN" altLang="en-US" dirty="0"/>
              <a:t>序的翻译。面向语法的编译技术，如语法制导翻译技术，对于组织编译</a:t>
            </a:r>
            <a:endParaRPr lang="en-US" altLang="zh-CN" dirty="0"/>
          </a:p>
          <a:p>
            <a:pPr marL="0" indent="0">
              <a:lnSpc>
                <a:spcPct val="90000"/>
              </a:lnSpc>
              <a:buNone/>
            </a:pPr>
            <a:r>
              <a:rPr lang="en-US" altLang="zh-CN" dirty="0"/>
              <a:t>   </a:t>
            </a:r>
            <a:r>
              <a:rPr lang="zh-CN" altLang="en-US" dirty="0"/>
              <a:t>器的前端十分有用</a:t>
            </a:r>
          </a:p>
          <a:p>
            <a:pPr>
              <a:lnSpc>
                <a:spcPct val="150000"/>
              </a:lnSpc>
            </a:pPr>
            <a:endParaRPr lang="zh-CN" altLang="en-US" dirty="0"/>
          </a:p>
        </p:txBody>
      </p:sp>
      <p:sp>
        <p:nvSpPr>
          <p:cNvPr id="3" name="标题 2"/>
          <p:cNvSpPr>
            <a:spLocks noGrp="1"/>
          </p:cNvSpPr>
          <p:nvPr>
            <p:ph type="title"/>
          </p:nvPr>
        </p:nvSpPr>
        <p:spPr/>
        <p:txBody>
          <a:bodyPr/>
          <a:lstStyle/>
          <a:p>
            <a:r>
              <a:rPr lang="en-US" altLang="zh-CN" dirty="0"/>
              <a:t>2.1 </a:t>
            </a:r>
            <a:r>
              <a:rPr lang="zh-CN" altLang="en-US" dirty="0"/>
              <a:t>引言</a:t>
            </a:r>
          </a:p>
        </p:txBody>
      </p:sp>
    </p:spTree>
    <p:extLst>
      <p:ext uri="{BB962C8B-B14F-4D97-AF65-F5344CB8AC3E}">
        <p14:creationId xmlns:p14="http://schemas.microsoft.com/office/powerpoint/2010/main" val="2363115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lvl="1"/>
            <a:endParaRPr lang="en-US" altLang="zh-CN" dirty="0"/>
          </a:p>
          <a:p>
            <a:pPr lvl="1"/>
            <a:r>
              <a:rPr lang="en-US" altLang="zh-CN" sz="2400" b="1" dirty="0"/>
              <a:t>1.  </a:t>
            </a:r>
            <a:r>
              <a:rPr lang="zh-CN" altLang="en-US" sz="2400" b="1" dirty="0"/>
              <a:t>写出不以</a:t>
            </a:r>
            <a:r>
              <a:rPr lang="en-US" altLang="zh-CN" sz="2400" b="1" dirty="0"/>
              <a:t>0</a:t>
            </a:r>
            <a:r>
              <a:rPr lang="zh-CN" altLang="en-US" sz="2400" b="1" dirty="0"/>
              <a:t>开头的奇数的上下文无关文法。</a:t>
            </a:r>
            <a:endParaRPr lang="en-US" altLang="zh-CN" sz="2400" b="1" dirty="0"/>
          </a:p>
          <a:p>
            <a:pPr marL="457200" lvl="1" indent="0">
              <a:buNone/>
            </a:pPr>
            <a:endParaRPr lang="en-US" altLang="zh-CN" sz="2400" b="1" dirty="0"/>
          </a:p>
          <a:p>
            <a:pPr lvl="1"/>
            <a:r>
              <a:rPr lang="en-US" altLang="zh-CN" sz="2400" b="1" dirty="0"/>
              <a:t>2. </a:t>
            </a:r>
            <a:r>
              <a:rPr lang="zh-CN" altLang="en-US" sz="2400" b="1" dirty="0"/>
              <a:t>设</a:t>
            </a:r>
            <a:r>
              <a:rPr lang="en-US" altLang="zh-CN" sz="2400" b="1" dirty="0"/>
              <a:t>param</a:t>
            </a:r>
            <a:r>
              <a:rPr lang="zh-CN" altLang="en-US" sz="2400" b="1" dirty="0"/>
              <a:t>为</a:t>
            </a:r>
            <a:r>
              <a:rPr lang="en-US" altLang="zh-CN" sz="2400" b="1" dirty="0"/>
              <a:t>C++</a:t>
            </a:r>
            <a:r>
              <a:rPr lang="zh-CN" altLang="en-US" sz="2400" b="1" dirty="0"/>
              <a:t>语言的实际参数，小写字母</a:t>
            </a:r>
            <a:r>
              <a:rPr lang="en-US" altLang="zh-CN" sz="2400" b="1" dirty="0"/>
              <a:t>a…z</a:t>
            </a:r>
            <a:r>
              <a:rPr lang="zh-CN" altLang="en-US" sz="2400" b="1" dirty="0"/>
              <a:t>和数字</a:t>
            </a:r>
            <a:endParaRPr lang="en-US" altLang="zh-CN" sz="2400" b="1" dirty="0"/>
          </a:p>
          <a:p>
            <a:pPr marL="457200" lvl="1" indent="0">
              <a:buNone/>
            </a:pPr>
            <a:r>
              <a:rPr lang="en-US" altLang="zh-CN" sz="2400" b="1" dirty="0"/>
              <a:t>       0…9</a:t>
            </a:r>
            <a:r>
              <a:rPr lang="zh-CN" altLang="en-US" sz="2400" b="1" dirty="0"/>
              <a:t>可用的符号，参考例</a:t>
            </a:r>
            <a:r>
              <a:rPr lang="en-US" altLang="zh-CN" sz="2400" b="1" dirty="0"/>
              <a:t>2.3</a:t>
            </a:r>
            <a:r>
              <a:rPr lang="zh-CN" altLang="en-US" sz="2400" b="1" dirty="0"/>
              <a:t>和例</a:t>
            </a:r>
            <a:r>
              <a:rPr lang="en-US" altLang="zh-CN" sz="2400" b="1" dirty="0"/>
              <a:t>2.4</a:t>
            </a:r>
            <a:r>
              <a:rPr lang="zh-CN" altLang="en-US" sz="2400" b="1" dirty="0"/>
              <a:t>写出</a:t>
            </a:r>
            <a:r>
              <a:rPr lang="en-US" altLang="zh-CN" sz="2400" b="1" dirty="0"/>
              <a:t>C++</a:t>
            </a:r>
            <a:r>
              <a:rPr lang="zh-CN" altLang="en-US" sz="2400" b="1" dirty="0"/>
              <a:t>函数调用</a:t>
            </a:r>
            <a:endParaRPr lang="en-US" altLang="zh-CN" sz="2400" b="1" dirty="0"/>
          </a:p>
          <a:p>
            <a:pPr marL="457200" lvl="1" indent="0">
              <a:buNone/>
            </a:pPr>
            <a:r>
              <a:rPr lang="en-US" altLang="zh-CN" sz="2400" b="1" dirty="0"/>
              <a:t>       </a:t>
            </a:r>
            <a:r>
              <a:rPr lang="zh-CN" altLang="en-US" sz="2400" b="1" dirty="0"/>
              <a:t>的完整的上下文无关文法</a:t>
            </a:r>
            <a:r>
              <a:rPr lang="zh-CN" altLang="en-US" b="1" dirty="0"/>
              <a:t>。</a:t>
            </a:r>
          </a:p>
        </p:txBody>
      </p:sp>
      <p:sp>
        <p:nvSpPr>
          <p:cNvPr id="3" name="标题 2"/>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第二章 作业</a:t>
            </a:r>
            <a:endParaRPr lang="zh-CN" altLang="en-US" dirty="0"/>
          </a:p>
        </p:txBody>
      </p:sp>
    </p:spTree>
    <p:extLst>
      <p:ext uri="{BB962C8B-B14F-4D97-AF65-F5344CB8AC3E}">
        <p14:creationId xmlns:p14="http://schemas.microsoft.com/office/powerpoint/2010/main" val="254027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buNone/>
            </a:pPr>
            <a:r>
              <a:rPr lang="zh-CN" altLang="en-US" dirty="0"/>
              <a:t>主要内容：</a:t>
            </a:r>
            <a:endParaRPr lang="en-US" altLang="zh-CN" dirty="0"/>
          </a:p>
          <a:p>
            <a:r>
              <a:rPr lang="zh-CN" altLang="en-US" dirty="0"/>
              <a:t>程序语言的语法定义方法；</a:t>
            </a:r>
            <a:endParaRPr lang="en-US" altLang="zh-CN" dirty="0"/>
          </a:p>
          <a:p>
            <a:r>
              <a:rPr lang="zh-CN" altLang="en-US" dirty="0"/>
              <a:t>语法制导翻译与中间代码生成的基本方法；</a:t>
            </a:r>
            <a:endParaRPr lang="en-US" altLang="zh-CN" dirty="0"/>
          </a:p>
          <a:p>
            <a:pPr marL="0" indent="0">
              <a:buNone/>
            </a:pPr>
            <a:r>
              <a:rPr lang="zh-CN" altLang="en-US" dirty="0"/>
              <a:t>课后要求：</a:t>
            </a:r>
            <a:endParaRPr lang="en-US" altLang="zh-CN" dirty="0"/>
          </a:p>
          <a:p>
            <a:r>
              <a:rPr lang="zh-CN" altLang="en-US" dirty="0"/>
              <a:t>完成课后作业；</a:t>
            </a:r>
            <a:endParaRPr lang="en-US" altLang="zh-CN" dirty="0"/>
          </a:p>
          <a:p>
            <a:r>
              <a:rPr lang="zh-CN" altLang="en-US" dirty="0"/>
              <a:t>简单阅读教材</a:t>
            </a:r>
            <a:r>
              <a:rPr lang="en-US" altLang="zh-CN" dirty="0"/>
              <a:t>P37-66</a:t>
            </a:r>
            <a:r>
              <a:rPr lang="zh-CN" altLang="en-US" dirty="0"/>
              <a:t>内容，该部分的具体内容将在第三，四，五，六章</a:t>
            </a:r>
            <a:endParaRPr lang="en-US" altLang="zh-CN" dirty="0"/>
          </a:p>
          <a:p>
            <a:pPr marL="0" indent="0">
              <a:buNone/>
            </a:pPr>
            <a:r>
              <a:rPr lang="en-US" altLang="zh-CN" dirty="0"/>
              <a:t>   </a:t>
            </a:r>
            <a:r>
              <a:rPr lang="zh-CN" altLang="en-US" dirty="0"/>
              <a:t>进行详细讲解</a:t>
            </a:r>
            <a:endParaRPr lang="en-US" altLang="zh-CN" dirty="0"/>
          </a:p>
          <a:p>
            <a:pPr lvl="1"/>
            <a:endParaRPr lang="zh-CN" altLang="en-US" dirty="0"/>
          </a:p>
        </p:txBody>
      </p:sp>
      <p:sp>
        <p:nvSpPr>
          <p:cNvPr id="3" name="标题 2"/>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第二章 总结</a:t>
            </a:r>
            <a:endParaRPr lang="zh-CN" altLang="en-US" dirty="0"/>
          </a:p>
        </p:txBody>
      </p:sp>
    </p:spTree>
    <p:extLst>
      <p:ext uri="{BB962C8B-B14F-4D97-AF65-F5344CB8AC3E}">
        <p14:creationId xmlns:p14="http://schemas.microsoft.com/office/powerpoint/2010/main" val="300382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23348" y="1816797"/>
            <a:ext cx="2419252" cy="923330"/>
          </a:xfrm>
          <a:prstGeom prst="rect">
            <a:avLst/>
          </a:prstGeom>
          <a:noFill/>
        </p:spPr>
        <p:txBody>
          <a:bodyPr wrap="none" rtlCol="0">
            <a:spAutoFit/>
          </a:bodyPr>
          <a:lstStyle/>
          <a:p>
            <a:r>
              <a:rPr lang="zh-CN" altLang="en-US" sz="5400" b="1" dirty="0">
                <a:solidFill>
                  <a:schemeClr val="bg1"/>
                </a:solidFill>
              </a:rPr>
              <a:t>谢 谢！</a:t>
            </a:r>
          </a:p>
        </p:txBody>
      </p:sp>
    </p:spTree>
    <p:extLst>
      <p:ext uri="{BB962C8B-B14F-4D97-AF65-F5344CB8AC3E}">
        <p14:creationId xmlns:p14="http://schemas.microsoft.com/office/powerpoint/2010/main" val="564054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marL="0" indent="0">
              <a:buNone/>
            </a:pPr>
            <a:r>
              <a:rPr lang="zh-CN" altLang="en-US" dirty="0"/>
              <a:t>   在编译器里，词法分析器首先把输入字符流转换成记号流。然后，记号</a:t>
            </a:r>
            <a:endParaRPr lang="en-US" altLang="zh-CN" dirty="0"/>
          </a:p>
          <a:p>
            <a:pPr marL="0" indent="0">
              <a:buNone/>
            </a:pPr>
            <a:r>
              <a:rPr lang="zh-CN" altLang="en-US" dirty="0"/>
              <a:t>流作为下一个阶段的输入，产生源程序的中间表示，这个过程如图</a:t>
            </a:r>
            <a:r>
              <a:rPr lang="en-US" altLang="zh-CN" dirty="0"/>
              <a:t>2-1</a:t>
            </a:r>
            <a:r>
              <a:rPr lang="zh-CN" altLang="en-US" dirty="0"/>
              <a:t>所</a:t>
            </a:r>
            <a:endParaRPr lang="en-US" altLang="zh-CN" dirty="0"/>
          </a:p>
          <a:p>
            <a:pPr marL="0" indent="0">
              <a:buNone/>
            </a:pPr>
            <a:r>
              <a:rPr lang="zh-CN" altLang="en-US" dirty="0"/>
              <a:t>示。图中的“语法制导翻译器”由一个语法分析器和一个中间代码生成器构</a:t>
            </a:r>
            <a:endParaRPr lang="en-US" altLang="zh-CN" dirty="0"/>
          </a:p>
          <a:p>
            <a:pPr marL="0" indent="0">
              <a:buNone/>
            </a:pPr>
            <a:r>
              <a:rPr lang="zh-CN" altLang="en-US" dirty="0"/>
              <a:t>成。</a:t>
            </a:r>
          </a:p>
          <a:p>
            <a:pPr marL="0" indent="0">
              <a:buNone/>
            </a:pPr>
            <a:endParaRPr lang="zh-CN" altLang="en-US" dirty="0"/>
          </a:p>
          <a:p>
            <a:pPr>
              <a:lnSpc>
                <a:spcPct val="150000"/>
              </a:lnSpc>
            </a:pPr>
            <a:endParaRPr lang="en-US" altLang="zh-CN" dirty="0"/>
          </a:p>
        </p:txBody>
      </p:sp>
      <p:sp>
        <p:nvSpPr>
          <p:cNvPr id="3" name="标题 2"/>
          <p:cNvSpPr>
            <a:spLocks noGrp="1"/>
          </p:cNvSpPr>
          <p:nvPr>
            <p:ph type="title"/>
          </p:nvPr>
        </p:nvSpPr>
        <p:spPr/>
        <p:txBody>
          <a:bodyPr/>
          <a:lstStyle/>
          <a:p>
            <a:endParaRPr lang="zh-CN" altLang="en-US" sz="2400" dirty="0"/>
          </a:p>
        </p:txBody>
      </p:sp>
      <p:pic>
        <p:nvPicPr>
          <p:cNvPr id="26" name="Picture 4">
            <a:extLst>
              <a:ext uri="{FF2B5EF4-FFF2-40B4-BE49-F238E27FC236}">
                <a16:creationId xmlns:a16="http://schemas.microsoft.com/office/drawing/2014/main" id="{AB2AEDED-FA71-400F-9B70-B60B4E3E4F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4146427"/>
            <a:ext cx="8064500" cy="185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0192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a:lnSpc>
                <a:spcPct val="90000"/>
              </a:lnSpc>
            </a:pPr>
            <a:r>
              <a:rPr lang="zh-CN" altLang="en-US" dirty="0"/>
              <a:t>上下文无关文法（简称文法）是一种定义语言语法的表示法，上下文无 </a:t>
            </a:r>
            <a:endParaRPr lang="en-US" altLang="zh-CN" dirty="0"/>
          </a:p>
          <a:p>
            <a:pPr marL="0" indent="0">
              <a:lnSpc>
                <a:spcPct val="90000"/>
              </a:lnSpc>
              <a:buNone/>
            </a:pPr>
            <a:r>
              <a:rPr lang="en-US" altLang="zh-CN" dirty="0"/>
              <a:t>   </a:t>
            </a:r>
            <a:r>
              <a:rPr lang="zh-CN" altLang="en-US" dirty="0"/>
              <a:t>关文法将贯穿本书始末，作为编译器要实现的语言定义部分。</a:t>
            </a:r>
          </a:p>
          <a:p>
            <a:pPr marL="0" indent="0">
              <a:lnSpc>
                <a:spcPct val="90000"/>
              </a:lnSpc>
              <a:buNone/>
            </a:pPr>
            <a:r>
              <a:rPr lang="en-US" altLang="zh-CN" dirty="0"/>
              <a:t>    </a:t>
            </a:r>
          </a:p>
          <a:p>
            <a:pPr marL="0" indent="0">
              <a:lnSpc>
                <a:spcPct val="90000"/>
              </a:lnSpc>
              <a:buNone/>
            </a:pPr>
            <a:r>
              <a:rPr lang="en-US" altLang="zh-CN" dirty="0"/>
              <a:t>    </a:t>
            </a:r>
            <a:r>
              <a:rPr lang="zh-CN" altLang="en-US" dirty="0"/>
              <a:t>例如：</a:t>
            </a:r>
            <a:r>
              <a:rPr lang="en-US" altLang="zh-CN" dirty="0"/>
              <a:t>if-else</a:t>
            </a:r>
            <a:r>
              <a:rPr lang="zh-CN" altLang="en-US" dirty="0"/>
              <a:t>语句的构造规则可以表达为：</a:t>
            </a:r>
          </a:p>
          <a:p>
            <a:pPr>
              <a:lnSpc>
                <a:spcPct val="90000"/>
              </a:lnSpc>
              <a:buNone/>
            </a:pPr>
            <a:r>
              <a:rPr lang="zh-CN" altLang="en-US" dirty="0"/>
              <a:t>	</a:t>
            </a:r>
            <a:r>
              <a:rPr lang="zh-CN" altLang="en-US" dirty="0">
                <a:solidFill>
                  <a:schemeClr val="accent1"/>
                </a:solidFill>
              </a:rPr>
              <a:t>               </a:t>
            </a:r>
            <a:r>
              <a:rPr lang="en-US" altLang="zh-CN" i="1" dirty="0" err="1">
                <a:solidFill>
                  <a:schemeClr val="accent1"/>
                </a:solidFill>
              </a:rPr>
              <a:t>stmt</a:t>
            </a:r>
            <a:r>
              <a:rPr lang="en-US" altLang="zh-CN" dirty="0">
                <a:solidFill>
                  <a:schemeClr val="accent1"/>
                </a:solidFill>
              </a:rPr>
              <a:t> -&gt; </a:t>
            </a:r>
            <a:r>
              <a:rPr lang="en-US" altLang="zh-CN" b="1" dirty="0">
                <a:solidFill>
                  <a:schemeClr val="accent1"/>
                </a:solidFill>
              </a:rPr>
              <a:t>if</a:t>
            </a:r>
            <a:r>
              <a:rPr lang="en-US" altLang="zh-CN" dirty="0">
                <a:solidFill>
                  <a:schemeClr val="accent1"/>
                </a:solidFill>
              </a:rPr>
              <a:t> ( </a:t>
            </a:r>
            <a:r>
              <a:rPr lang="en-US" altLang="zh-CN" i="1" dirty="0">
                <a:solidFill>
                  <a:schemeClr val="accent1"/>
                </a:solidFill>
              </a:rPr>
              <a:t>expr</a:t>
            </a:r>
            <a:r>
              <a:rPr lang="en-US" altLang="zh-CN" dirty="0">
                <a:solidFill>
                  <a:schemeClr val="accent1"/>
                </a:solidFill>
              </a:rPr>
              <a:t> ) </a:t>
            </a:r>
            <a:r>
              <a:rPr lang="en-US" altLang="zh-CN" i="1" dirty="0" err="1">
                <a:solidFill>
                  <a:schemeClr val="accent1"/>
                </a:solidFill>
              </a:rPr>
              <a:t>stmt</a:t>
            </a:r>
            <a:r>
              <a:rPr lang="en-US" altLang="zh-CN" dirty="0">
                <a:solidFill>
                  <a:schemeClr val="accent1"/>
                </a:solidFill>
              </a:rPr>
              <a:t> </a:t>
            </a:r>
            <a:r>
              <a:rPr lang="en-US" altLang="zh-CN" b="1" dirty="0">
                <a:solidFill>
                  <a:schemeClr val="accent1"/>
                </a:solidFill>
              </a:rPr>
              <a:t>else</a:t>
            </a:r>
            <a:r>
              <a:rPr lang="en-US" altLang="zh-CN" dirty="0">
                <a:solidFill>
                  <a:schemeClr val="accent1"/>
                </a:solidFill>
              </a:rPr>
              <a:t> </a:t>
            </a:r>
            <a:r>
              <a:rPr lang="en-US" altLang="zh-CN" i="1" dirty="0" err="1">
                <a:solidFill>
                  <a:schemeClr val="accent1"/>
                </a:solidFill>
              </a:rPr>
              <a:t>stmt</a:t>
            </a:r>
            <a:r>
              <a:rPr lang="en-US" altLang="zh-CN" dirty="0"/>
              <a:t>		(2-1)</a:t>
            </a:r>
          </a:p>
          <a:p>
            <a:pPr>
              <a:lnSpc>
                <a:spcPct val="90000"/>
              </a:lnSpc>
              <a:buNone/>
            </a:pPr>
            <a:r>
              <a:rPr lang="en-US" altLang="zh-CN" dirty="0"/>
              <a:t>	</a:t>
            </a:r>
          </a:p>
          <a:p>
            <a:pPr>
              <a:lnSpc>
                <a:spcPct val="90000"/>
              </a:lnSpc>
              <a:buNone/>
            </a:pPr>
            <a:r>
              <a:rPr lang="en-US" altLang="zh-CN" dirty="0"/>
              <a:t>        </a:t>
            </a:r>
            <a:r>
              <a:rPr lang="zh-CN" altLang="en-US" dirty="0"/>
              <a:t>这里，箭头“</a:t>
            </a:r>
            <a:r>
              <a:rPr lang="en-US" altLang="zh-CN" dirty="0">
                <a:solidFill>
                  <a:schemeClr val="accent1"/>
                </a:solidFill>
              </a:rPr>
              <a:t>-&gt;</a:t>
            </a:r>
            <a:r>
              <a:rPr lang="zh-CN" altLang="en-US" dirty="0"/>
              <a:t>”可以读作“可以具有形式”。这样的规则称为</a:t>
            </a:r>
            <a:r>
              <a:rPr lang="zh-CN" altLang="en-US" dirty="0">
                <a:solidFill>
                  <a:schemeClr val="accent1"/>
                </a:solidFill>
              </a:rPr>
              <a:t>产生式</a:t>
            </a:r>
            <a:r>
              <a:rPr lang="zh-CN" altLang="en-US" dirty="0"/>
              <a:t> </a:t>
            </a:r>
            <a:endParaRPr lang="en-US" altLang="zh-CN" dirty="0"/>
          </a:p>
          <a:p>
            <a:pPr>
              <a:lnSpc>
                <a:spcPct val="90000"/>
              </a:lnSpc>
              <a:buNone/>
            </a:pPr>
            <a:r>
              <a:rPr lang="en-US" altLang="zh-CN" dirty="0"/>
              <a:t>    (production)</a:t>
            </a:r>
            <a:r>
              <a:rPr lang="zh-CN" altLang="en-US" dirty="0"/>
              <a:t>。在一个产生式中，像关键字</a:t>
            </a:r>
            <a:r>
              <a:rPr lang="en-US" altLang="zh-CN" b="1" dirty="0"/>
              <a:t>if</a:t>
            </a:r>
            <a:r>
              <a:rPr lang="zh-CN" altLang="en-US" b="1" dirty="0"/>
              <a:t>，</a:t>
            </a:r>
            <a:r>
              <a:rPr lang="en-US" altLang="zh-CN" b="1" dirty="0"/>
              <a:t>else</a:t>
            </a:r>
            <a:r>
              <a:rPr lang="zh-CN" altLang="en-US" dirty="0"/>
              <a:t>和括号这样的词法元</a:t>
            </a:r>
            <a:endParaRPr lang="en-US" altLang="zh-CN" dirty="0"/>
          </a:p>
          <a:p>
            <a:pPr>
              <a:lnSpc>
                <a:spcPct val="90000"/>
              </a:lnSpc>
              <a:buNone/>
            </a:pPr>
            <a:r>
              <a:rPr lang="en-US" altLang="zh-CN" dirty="0"/>
              <a:t>   </a:t>
            </a:r>
            <a:r>
              <a:rPr lang="zh-CN" altLang="en-US" dirty="0"/>
              <a:t>素称为</a:t>
            </a:r>
            <a:r>
              <a:rPr lang="zh-CN" altLang="en-US" dirty="0">
                <a:solidFill>
                  <a:schemeClr val="accent1"/>
                </a:solidFill>
              </a:rPr>
              <a:t>记号</a:t>
            </a:r>
            <a:r>
              <a:rPr lang="en-US" altLang="zh-CN" dirty="0"/>
              <a:t>(token)</a:t>
            </a:r>
            <a:r>
              <a:rPr lang="zh-CN" altLang="en-US" dirty="0"/>
              <a:t>或</a:t>
            </a:r>
            <a:r>
              <a:rPr lang="zh-CN" altLang="en-US" dirty="0">
                <a:solidFill>
                  <a:schemeClr val="accent1"/>
                </a:solidFill>
              </a:rPr>
              <a:t>终结符</a:t>
            </a:r>
            <a:r>
              <a:rPr lang="en-US" altLang="zh-CN" dirty="0"/>
              <a:t>(terminal) </a:t>
            </a:r>
            <a:r>
              <a:rPr lang="zh-CN" altLang="en-US" dirty="0"/>
              <a:t>，像</a:t>
            </a:r>
            <a:r>
              <a:rPr lang="en-US" altLang="zh-CN" i="1" dirty="0"/>
              <a:t>expr</a:t>
            </a:r>
            <a:r>
              <a:rPr lang="zh-CN" altLang="en-US" dirty="0"/>
              <a:t>和</a:t>
            </a:r>
            <a:r>
              <a:rPr lang="en-US" altLang="zh-CN" i="1" dirty="0" err="1"/>
              <a:t>stmt</a:t>
            </a:r>
            <a:r>
              <a:rPr lang="zh-CN" altLang="en-US" dirty="0"/>
              <a:t>这样的变量表示一</a:t>
            </a:r>
            <a:endParaRPr lang="en-US" altLang="zh-CN" dirty="0"/>
          </a:p>
          <a:p>
            <a:pPr>
              <a:lnSpc>
                <a:spcPct val="90000"/>
              </a:lnSpc>
              <a:buNone/>
            </a:pPr>
            <a:r>
              <a:rPr lang="en-US" altLang="zh-CN" dirty="0"/>
              <a:t>   </a:t>
            </a:r>
            <a:r>
              <a:rPr lang="zh-CN" altLang="en-US" dirty="0"/>
              <a:t>个记号序列，并称之为</a:t>
            </a:r>
            <a:r>
              <a:rPr lang="zh-CN" altLang="en-US" dirty="0">
                <a:solidFill>
                  <a:schemeClr val="accent1"/>
                </a:solidFill>
              </a:rPr>
              <a:t>非终结符</a:t>
            </a:r>
            <a:r>
              <a:rPr lang="en-US" altLang="zh-CN" dirty="0"/>
              <a:t>(nonterminal)</a:t>
            </a:r>
            <a:r>
              <a:rPr lang="zh-CN" altLang="en-US" dirty="0"/>
              <a:t>。</a:t>
            </a: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2.2 </a:t>
            </a:r>
            <a:r>
              <a:rPr lang="zh-CN" altLang="en-US" dirty="0"/>
              <a:t>语法定义</a:t>
            </a:r>
            <a:endParaRPr lang="zh-CN" altLang="en-US" sz="2400" dirty="0"/>
          </a:p>
        </p:txBody>
      </p:sp>
    </p:spTree>
    <p:extLst>
      <p:ext uri="{BB962C8B-B14F-4D97-AF65-F5344CB8AC3E}">
        <p14:creationId xmlns:p14="http://schemas.microsoft.com/office/powerpoint/2010/main" val="211282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lnSpc>
                <a:spcPct val="90000"/>
              </a:lnSpc>
              <a:buNone/>
              <a:defRPr/>
            </a:pPr>
            <a:r>
              <a:rPr lang="zh-CN" altLang="en-US" sz="2400" dirty="0"/>
              <a:t>上下文无关文法包含如下四个部分：</a:t>
            </a:r>
            <a:endParaRPr lang="en-US" altLang="zh-CN" sz="2400" dirty="0"/>
          </a:p>
          <a:p>
            <a:pPr marL="0" indent="0">
              <a:lnSpc>
                <a:spcPct val="90000"/>
              </a:lnSpc>
              <a:buNone/>
              <a:defRPr/>
            </a:pPr>
            <a:endParaRPr lang="zh-CN" altLang="en-US" sz="2400" dirty="0"/>
          </a:p>
          <a:p>
            <a:pPr lvl="1">
              <a:lnSpc>
                <a:spcPct val="90000"/>
              </a:lnSpc>
              <a:defRPr/>
            </a:pPr>
            <a:r>
              <a:rPr lang="zh-CN" altLang="en-US" sz="2400" i="1" dirty="0"/>
              <a:t>一个记号集合，称为终结符号。</a:t>
            </a:r>
            <a:endParaRPr lang="en-US" altLang="zh-CN" sz="2400" i="1" dirty="0"/>
          </a:p>
          <a:p>
            <a:pPr marL="457200" lvl="1" indent="0">
              <a:lnSpc>
                <a:spcPct val="90000"/>
              </a:lnSpc>
              <a:buNone/>
              <a:defRPr/>
            </a:pPr>
            <a:endParaRPr lang="zh-CN" altLang="en-US" sz="2400" i="1" dirty="0"/>
          </a:p>
          <a:p>
            <a:pPr lvl="1">
              <a:lnSpc>
                <a:spcPct val="90000"/>
              </a:lnSpc>
              <a:defRPr/>
            </a:pPr>
            <a:r>
              <a:rPr lang="zh-CN" altLang="en-US" sz="2400" i="1" dirty="0"/>
              <a:t>一个非终结符集合。</a:t>
            </a:r>
            <a:endParaRPr lang="en-US" altLang="zh-CN" sz="2400" i="1" dirty="0"/>
          </a:p>
          <a:p>
            <a:pPr marL="457200" lvl="1" indent="0">
              <a:lnSpc>
                <a:spcPct val="90000"/>
              </a:lnSpc>
              <a:buNone/>
              <a:defRPr/>
            </a:pPr>
            <a:endParaRPr lang="zh-CN" altLang="en-US" sz="2400" i="1" dirty="0"/>
          </a:p>
          <a:p>
            <a:pPr lvl="1">
              <a:lnSpc>
                <a:spcPct val="90000"/>
              </a:lnSpc>
              <a:defRPr/>
            </a:pPr>
            <a:r>
              <a:rPr lang="zh-CN" altLang="en-US" sz="2400" i="1" dirty="0"/>
              <a:t>一个产生式集合。每个产生式具有一个左部和一个右部，</a:t>
            </a:r>
            <a:endParaRPr lang="en-US" altLang="zh-CN" sz="2400" i="1" dirty="0"/>
          </a:p>
          <a:p>
            <a:pPr marL="457200" lvl="1" indent="0">
              <a:lnSpc>
                <a:spcPct val="90000"/>
              </a:lnSpc>
              <a:buNone/>
              <a:defRPr/>
            </a:pPr>
            <a:r>
              <a:rPr lang="en-US" altLang="zh-CN" sz="2400" i="1" dirty="0"/>
              <a:t>  </a:t>
            </a:r>
            <a:r>
              <a:rPr lang="zh-CN" altLang="en-US" sz="2400" i="1" dirty="0"/>
              <a:t>左部和右部由箭头连接，左部是一个非终结符。右部是</a:t>
            </a:r>
            <a:endParaRPr lang="en-US" altLang="zh-CN" sz="2400" i="1" dirty="0"/>
          </a:p>
          <a:p>
            <a:pPr marL="457200" lvl="1" indent="0">
              <a:lnSpc>
                <a:spcPct val="90000"/>
              </a:lnSpc>
              <a:buNone/>
              <a:defRPr/>
            </a:pPr>
            <a:r>
              <a:rPr lang="en-US" altLang="zh-CN" sz="2400" i="1" dirty="0"/>
              <a:t>  </a:t>
            </a:r>
            <a:r>
              <a:rPr lang="zh-CN" altLang="en-US" sz="2400" i="1" dirty="0"/>
              <a:t>记号和（或）非终结符序列。</a:t>
            </a:r>
            <a:endParaRPr lang="en-US" altLang="zh-CN" sz="2400" i="1" dirty="0"/>
          </a:p>
          <a:p>
            <a:pPr marL="457200" lvl="1" indent="0">
              <a:lnSpc>
                <a:spcPct val="90000"/>
              </a:lnSpc>
              <a:buNone/>
              <a:defRPr/>
            </a:pPr>
            <a:endParaRPr lang="zh-CN" altLang="en-US" sz="2400" i="1" dirty="0"/>
          </a:p>
          <a:p>
            <a:pPr lvl="1">
              <a:lnSpc>
                <a:spcPct val="90000"/>
              </a:lnSpc>
              <a:defRPr/>
            </a:pPr>
            <a:r>
              <a:rPr lang="zh-CN" altLang="en-US" sz="2400" i="1" dirty="0"/>
              <a:t>一个开始符号。开始符号是一个指定的非终结符。</a:t>
            </a:r>
          </a:p>
          <a:p>
            <a:pPr>
              <a:lnSpc>
                <a:spcPct val="150000"/>
              </a:lnSpc>
            </a:pPr>
            <a:endParaRPr lang="en-US" altLang="zh-CN" b="1" dirty="0">
              <a:cs typeface="Times New Roman" panose="02020603050405020304" pitchFamily="18" charset="0"/>
            </a:endParaRP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 </a:t>
            </a:r>
            <a:r>
              <a:rPr lang="en-US" altLang="zh-CN" cap="all" dirty="0">
                <a:effectLst>
                  <a:reflection blurRad="12700" stA="48000" endA="300" endPos="55000" dir="5400000" sy="-90000" algn="bl" rotWithShape="0"/>
                </a:effectLst>
              </a:rPr>
              <a:t>2.2.1 </a:t>
            </a:r>
            <a:r>
              <a:rPr lang="zh-CN" altLang="en-US" cap="all" dirty="0">
                <a:effectLst>
                  <a:reflection blurRad="12700" stA="48000" endA="300" endPos="55000" dir="5400000" sy="-90000" algn="bl" rotWithShape="0"/>
                </a:effectLst>
              </a:rPr>
              <a:t>文法定义</a:t>
            </a:r>
            <a:endParaRPr lang="zh-CN" altLang="en-US" dirty="0"/>
          </a:p>
        </p:txBody>
      </p:sp>
    </p:spTree>
    <p:extLst>
      <p:ext uri="{BB962C8B-B14F-4D97-AF65-F5344CB8AC3E}">
        <p14:creationId xmlns:p14="http://schemas.microsoft.com/office/powerpoint/2010/main" val="78046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lnSpc>
                <a:spcPct val="90000"/>
              </a:lnSpc>
              <a:buNone/>
              <a:defRPr/>
            </a:pPr>
            <a:r>
              <a:rPr lang="zh-CN" altLang="en-US" sz="2400" dirty="0"/>
              <a:t>   我们约定</a:t>
            </a:r>
            <a:r>
              <a:rPr lang="en-US" altLang="zh-CN" sz="2400" dirty="0"/>
              <a:t>:</a:t>
            </a:r>
          </a:p>
          <a:p>
            <a:pPr marL="0" indent="0">
              <a:lnSpc>
                <a:spcPct val="90000"/>
              </a:lnSpc>
              <a:buNone/>
              <a:defRPr/>
            </a:pPr>
            <a:r>
              <a:rPr lang="zh-CN" altLang="en-US" sz="2400" dirty="0"/>
              <a:t>    定义语法时只需列出文法的产生式，并把以开始符号为左</a:t>
            </a:r>
            <a:endParaRPr lang="en-US" altLang="zh-CN" sz="2400" dirty="0"/>
          </a:p>
          <a:p>
            <a:pPr marL="0" indent="0">
              <a:lnSpc>
                <a:spcPct val="90000"/>
              </a:lnSpc>
              <a:buNone/>
              <a:defRPr/>
            </a:pPr>
            <a:r>
              <a:rPr lang="zh-CN" altLang="en-US" sz="2400" dirty="0"/>
              <a:t>部的产生式列在最前面。在以后的讨论中我们假设：数字、</a:t>
            </a:r>
            <a:endParaRPr lang="en-US" altLang="zh-CN" sz="2400" dirty="0"/>
          </a:p>
          <a:p>
            <a:pPr marL="0" indent="0">
              <a:lnSpc>
                <a:spcPct val="90000"/>
              </a:lnSpc>
              <a:buNone/>
              <a:defRPr/>
            </a:pPr>
            <a:r>
              <a:rPr lang="zh-CN" altLang="en-US" sz="2400" dirty="0"/>
              <a:t>类似于</a:t>
            </a:r>
            <a:r>
              <a:rPr lang="en-US" altLang="zh-CN" sz="2400" dirty="0"/>
              <a:t>&lt;=</a:t>
            </a:r>
            <a:r>
              <a:rPr lang="zh-CN" altLang="en-US" sz="2400" dirty="0"/>
              <a:t>的符号、类似于</a:t>
            </a:r>
            <a:r>
              <a:rPr lang="en-US" altLang="zh-CN" sz="2400" b="1" dirty="0"/>
              <a:t>while</a:t>
            </a:r>
            <a:r>
              <a:rPr lang="zh-CN" altLang="en-US" sz="2400" dirty="0"/>
              <a:t>的黑体字符串均为终结符，斜</a:t>
            </a:r>
            <a:endParaRPr lang="en-US" altLang="zh-CN" sz="2400" dirty="0"/>
          </a:p>
          <a:p>
            <a:pPr marL="0" indent="0">
              <a:lnSpc>
                <a:spcPct val="90000"/>
              </a:lnSpc>
              <a:buNone/>
              <a:defRPr/>
            </a:pPr>
            <a:r>
              <a:rPr lang="zh-CN" altLang="en-US" sz="2400" dirty="0"/>
              <a:t>体名字表示非终结符，任何非斜体的名字或者符号都是记号。</a:t>
            </a:r>
            <a:endParaRPr lang="en-US" altLang="zh-CN" sz="2400" dirty="0"/>
          </a:p>
          <a:p>
            <a:pPr marL="0" indent="0">
              <a:lnSpc>
                <a:spcPct val="90000"/>
              </a:lnSpc>
              <a:buNone/>
              <a:defRPr/>
            </a:pPr>
            <a:r>
              <a:rPr lang="zh-CN" altLang="en-US" sz="2400" dirty="0"/>
              <a:t>为了表示上的方便，我们常把具有相同左部的产生式合并，</a:t>
            </a:r>
            <a:endParaRPr lang="en-US" altLang="zh-CN" sz="2400" dirty="0"/>
          </a:p>
          <a:p>
            <a:pPr marL="0" indent="0">
              <a:lnSpc>
                <a:spcPct val="90000"/>
              </a:lnSpc>
              <a:buNone/>
              <a:defRPr/>
            </a:pPr>
            <a:r>
              <a:rPr lang="zh-CN" altLang="en-US" sz="2400" dirty="0"/>
              <a:t>写成一个产生式，其左部为所有产生式共有的那个非终结符，</a:t>
            </a:r>
            <a:endParaRPr lang="en-US" altLang="zh-CN" sz="2400" dirty="0"/>
          </a:p>
          <a:p>
            <a:pPr marL="0" indent="0">
              <a:lnSpc>
                <a:spcPct val="90000"/>
              </a:lnSpc>
              <a:buNone/>
              <a:defRPr/>
            </a:pPr>
            <a:r>
              <a:rPr lang="zh-CN" altLang="en-US" sz="2400" dirty="0"/>
              <a:t>右部为所有产生式右部的组合，每个右部用“ </a:t>
            </a:r>
            <a:r>
              <a:rPr lang="en-US" altLang="zh-CN" sz="2400" dirty="0"/>
              <a:t>|”</a:t>
            </a:r>
            <a:r>
              <a:rPr lang="zh-CN" altLang="en-US" sz="2400" dirty="0"/>
              <a:t>分隔。“</a:t>
            </a:r>
            <a:r>
              <a:rPr lang="en-US" altLang="zh-CN" sz="2400" dirty="0"/>
              <a:t>|”</a:t>
            </a:r>
            <a:r>
              <a:rPr lang="zh-CN" altLang="en-US" sz="2400" dirty="0"/>
              <a:t>读做</a:t>
            </a:r>
            <a:endParaRPr lang="en-US" altLang="zh-CN" sz="2400" dirty="0"/>
          </a:p>
          <a:p>
            <a:pPr marL="0" indent="0">
              <a:lnSpc>
                <a:spcPct val="90000"/>
              </a:lnSpc>
              <a:buNone/>
              <a:defRPr/>
            </a:pPr>
            <a:r>
              <a:rPr lang="zh-CN" altLang="en-US" sz="2400" dirty="0"/>
              <a:t>“或”</a:t>
            </a:r>
          </a:p>
          <a:p>
            <a:pPr>
              <a:lnSpc>
                <a:spcPct val="150000"/>
              </a:lnSpc>
            </a:pPr>
            <a:endParaRPr lang="en-US" altLang="zh-CN" b="1" dirty="0"/>
          </a:p>
          <a:p>
            <a:pPr>
              <a:lnSpc>
                <a:spcPct val="150000"/>
              </a:lnSpc>
            </a:pPr>
            <a:endParaRPr lang="en-US" altLang="zh-CN" b="1" dirty="0">
              <a:cs typeface="Times New Roman" panose="02020603050405020304" pitchFamily="18" charset="0"/>
            </a:endParaRP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 </a:t>
            </a:r>
            <a:r>
              <a:rPr lang="en-US" altLang="zh-CN" cap="all" dirty="0">
                <a:effectLst>
                  <a:reflection blurRad="12700" stA="48000" endA="300" endPos="55000" dir="5400000" sy="-90000" algn="bl" rotWithShape="0"/>
                </a:effectLst>
              </a:rPr>
              <a:t>2.2.1 </a:t>
            </a:r>
            <a:r>
              <a:rPr lang="zh-CN" altLang="en-US" cap="all" dirty="0">
                <a:effectLst>
                  <a:reflection blurRad="12700" stA="48000" endA="300" endPos="55000" dir="5400000" sy="-90000" algn="bl" rotWithShape="0"/>
                </a:effectLst>
              </a:rPr>
              <a:t>文法定义</a:t>
            </a:r>
            <a:endParaRPr lang="zh-CN" altLang="en-US" dirty="0"/>
          </a:p>
        </p:txBody>
      </p:sp>
    </p:spTree>
    <p:extLst>
      <p:ext uri="{BB962C8B-B14F-4D97-AF65-F5344CB8AC3E}">
        <p14:creationId xmlns:p14="http://schemas.microsoft.com/office/powerpoint/2010/main" val="54990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marL="0" indent="0">
              <a:buNone/>
              <a:defRPr/>
            </a:pPr>
            <a:r>
              <a:rPr lang="zh-CN" altLang="en-US" dirty="0"/>
              <a:t>       我们想要描述一个由数字、加号和减号组成的表达式，如</a:t>
            </a:r>
            <a:r>
              <a:rPr lang="en-US" altLang="zh-CN" dirty="0"/>
              <a:t>9-5+2</a:t>
            </a:r>
            <a:r>
              <a:rPr lang="zh-CN" altLang="en-US" dirty="0"/>
              <a:t>、</a:t>
            </a:r>
            <a:r>
              <a:rPr lang="en-US" altLang="zh-CN" dirty="0"/>
              <a:t>3-1</a:t>
            </a:r>
            <a:r>
              <a:rPr lang="zh-CN" altLang="en-US" dirty="0"/>
              <a:t>、</a:t>
            </a:r>
            <a:r>
              <a:rPr lang="en-US" altLang="zh-CN" dirty="0"/>
              <a:t>7</a:t>
            </a:r>
            <a:r>
              <a:rPr lang="zh-CN" altLang="en-US" dirty="0"/>
              <a:t>等。因为加号和减号必须出现在两个数字之间，所以我们称这样的表达式为“用加号和减号分隔的数字序列”。下面的文法描述了这些表达式的语法。产生式为：</a:t>
            </a:r>
          </a:p>
          <a:p>
            <a:pPr>
              <a:buNone/>
              <a:defRPr/>
            </a:pPr>
            <a:r>
              <a:rPr lang="zh-CN" altLang="en-US" dirty="0"/>
              <a:t>	</a:t>
            </a:r>
            <a:r>
              <a:rPr lang="en-US" altLang="zh-CN" sz="1600" i="1" dirty="0"/>
              <a:t>list</a:t>
            </a:r>
            <a:r>
              <a:rPr lang="en-US" altLang="zh-CN" sz="1600" dirty="0"/>
              <a:t> -&gt; </a:t>
            </a:r>
            <a:r>
              <a:rPr lang="en-US" altLang="zh-CN" sz="1600" i="1" dirty="0"/>
              <a:t>list</a:t>
            </a:r>
            <a:r>
              <a:rPr lang="en-US" altLang="zh-CN" sz="1600" dirty="0"/>
              <a:t> + </a:t>
            </a:r>
            <a:r>
              <a:rPr lang="en-US" altLang="zh-CN" sz="1600" i="1" dirty="0"/>
              <a:t>digit						</a:t>
            </a:r>
            <a:r>
              <a:rPr lang="en-US" altLang="zh-CN" sz="1600" dirty="0"/>
              <a:t>(2-2)</a:t>
            </a:r>
            <a:endParaRPr lang="en-US" altLang="zh-CN" sz="1600" i="1" dirty="0"/>
          </a:p>
          <a:p>
            <a:pPr>
              <a:buNone/>
              <a:defRPr/>
            </a:pPr>
            <a:r>
              <a:rPr lang="en-US" altLang="zh-CN" sz="1600" dirty="0"/>
              <a:t>	</a:t>
            </a:r>
            <a:r>
              <a:rPr lang="en-US" altLang="zh-CN" sz="1600" i="1" dirty="0"/>
              <a:t>list</a:t>
            </a:r>
            <a:r>
              <a:rPr lang="en-US" altLang="zh-CN" sz="1600" dirty="0"/>
              <a:t> -&gt; </a:t>
            </a:r>
            <a:r>
              <a:rPr lang="en-US" altLang="zh-CN" sz="1600" i="1" dirty="0"/>
              <a:t>list</a:t>
            </a:r>
            <a:r>
              <a:rPr lang="en-US" altLang="zh-CN" sz="1600" dirty="0"/>
              <a:t> – </a:t>
            </a:r>
            <a:r>
              <a:rPr lang="en-US" altLang="zh-CN" sz="1600" i="1" dirty="0"/>
              <a:t>digit						</a:t>
            </a:r>
            <a:r>
              <a:rPr lang="en-US" altLang="zh-CN" sz="1600" dirty="0"/>
              <a:t>(2-3)</a:t>
            </a:r>
            <a:endParaRPr lang="en-US" altLang="zh-CN" sz="1600" i="1" dirty="0"/>
          </a:p>
          <a:p>
            <a:pPr>
              <a:buNone/>
              <a:defRPr/>
            </a:pPr>
            <a:r>
              <a:rPr lang="en-US" altLang="zh-CN" sz="1600" dirty="0"/>
              <a:t>	</a:t>
            </a:r>
            <a:r>
              <a:rPr lang="en-US" altLang="zh-CN" sz="1600" i="1" dirty="0"/>
              <a:t>list</a:t>
            </a:r>
            <a:r>
              <a:rPr lang="en-US" altLang="zh-CN" sz="1600" dirty="0"/>
              <a:t> -&gt; </a:t>
            </a:r>
            <a:r>
              <a:rPr lang="en-US" altLang="zh-CN" sz="1600" i="1" dirty="0"/>
              <a:t>digit						</a:t>
            </a:r>
            <a:r>
              <a:rPr lang="en-US" altLang="zh-CN" sz="1600" dirty="0"/>
              <a:t>(2-4)</a:t>
            </a:r>
            <a:endParaRPr lang="en-US" altLang="zh-CN" sz="1600" i="1" dirty="0"/>
          </a:p>
          <a:p>
            <a:pPr>
              <a:buNone/>
              <a:defRPr/>
            </a:pPr>
            <a:r>
              <a:rPr lang="en-US" altLang="zh-CN" sz="1600" dirty="0"/>
              <a:t>	</a:t>
            </a:r>
            <a:r>
              <a:rPr lang="en-US" altLang="zh-CN" sz="1600" i="1" dirty="0"/>
              <a:t>digit</a:t>
            </a:r>
            <a:r>
              <a:rPr lang="en-US" altLang="zh-CN" sz="1600" dirty="0"/>
              <a:t> -&gt; 0 | 1 | 2 | 3 | 4 | 5 | 6 | 7 | 8 | 9				(2-5)</a:t>
            </a:r>
          </a:p>
          <a:p>
            <a:pPr>
              <a:buNone/>
              <a:defRPr/>
            </a:pPr>
            <a:r>
              <a:rPr lang="en-US" altLang="zh-CN" dirty="0"/>
              <a:t>	</a:t>
            </a:r>
            <a:r>
              <a:rPr lang="zh-CN" altLang="en-US" dirty="0"/>
              <a:t>左部的非终结符皆为</a:t>
            </a:r>
            <a:r>
              <a:rPr lang="en-US" altLang="zh-CN" i="1" dirty="0"/>
              <a:t>list </a:t>
            </a:r>
            <a:r>
              <a:rPr lang="zh-CN" altLang="en-US" dirty="0"/>
              <a:t>（列表）的三个产生式的右部可以合并成：</a:t>
            </a:r>
          </a:p>
          <a:p>
            <a:pPr>
              <a:buNone/>
              <a:defRPr/>
            </a:pPr>
            <a:r>
              <a:rPr lang="zh-CN" altLang="en-US" dirty="0"/>
              <a:t>	</a:t>
            </a:r>
            <a:r>
              <a:rPr lang="en-US" altLang="zh-CN" sz="1600" i="1" dirty="0"/>
              <a:t>list</a:t>
            </a:r>
            <a:r>
              <a:rPr lang="en-US" altLang="zh-CN" sz="1600" dirty="0"/>
              <a:t> -&gt; </a:t>
            </a:r>
            <a:r>
              <a:rPr lang="en-US" altLang="zh-CN" sz="1600" i="1" dirty="0"/>
              <a:t>list</a:t>
            </a:r>
            <a:r>
              <a:rPr lang="en-US" altLang="zh-CN" sz="1600" dirty="0"/>
              <a:t> + </a:t>
            </a:r>
            <a:r>
              <a:rPr lang="en-US" altLang="zh-CN" sz="1600" i="1" dirty="0"/>
              <a:t>digit</a:t>
            </a:r>
            <a:r>
              <a:rPr lang="en-US" altLang="zh-CN" sz="1600" dirty="0"/>
              <a:t> | </a:t>
            </a:r>
            <a:r>
              <a:rPr lang="en-US" altLang="zh-CN" sz="1600" i="1" dirty="0"/>
              <a:t>list</a:t>
            </a:r>
            <a:r>
              <a:rPr lang="en-US" altLang="zh-CN" sz="1600" dirty="0"/>
              <a:t> – </a:t>
            </a:r>
            <a:r>
              <a:rPr lang="en-US" altLang="zh-CN" sz="1600" i="1" dirty="0"/>
              <a:t>digit</a:t>
            </a:r>
            <a:r>
              <a:rPr lang="en-US" altLang="zh-CN" sz="1600" dirty="0"/>
              <a:t> | </a:t>
            </a:r>
            <a:r>
              <a:rPr lang="en-US" altLang="zh-CN" sz="1600" i="1" dirty="0"/>
              <a:t>digit</a:t>
            </a:r>
          </a:p>
          <a:p>
            <a:pPr marL="0" indent="0">
              <a:lnSpc>
                <a:spcPct val="150000"/>
              </a:lnSpc>
              <a:buNone/>
            </a:pPr>
            <a:endParaRPr lang="en-US" altLang="zh-CN" dirty="0"/>
          </a:p>
        </p:txBody>
      </p:sp>
      <p:sp>
        <p:nvSpPr>
          <p:cNvPr id="3" name="标题 2"/>
          <p:cNvSpPr>
            <a:spLocks noGrp="1"/>
          </p:cNvSpPr>
          <p:nvPr>
            <p:ph type="title"/>
          </p:nvPr>
        </p:nvSpPr>
        <p:spPr/>
        <p:txBody>
          <a:bodyPr/>
          <a:lstStyle/>
          <a:p>
            <a:r>
              <a:rPr lang="zh-CN" altLang="en-US" dirty="0"/>
              <a:t>例</a:t>
            </a:r>
            <a:r>
              <a:rPr lang="en-US" altLang="zh-CN" dirty="0"/>
              <a:t>2.1</a:t>
            </a:r>
            <a:endParaRPr lang="zh-CN" altLang="en-US" dirty="0"/>
          </a:p>
        </p:txBody>
      </p:sp>
    </p:spTree>
    <p:extLst>
      <p:ext uri="{BB962C8B-B14F-4D97-AF65-F5344CB8AC3E}">
        <p14:creationId xmlns:p14="http://schemas.microsoft.com/office/powerpoint/2010/main" val="428106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2016-VI主题">
  <a:themeElements>
    <a:clrScheme name="VI统一色">
      <a:dk1>
        <a:srgbClr val="000000"/>
      </a:dk1>
      <a:lt1>
        <a:srgbClr val="FFFFFF"/>
      </a:lt1>
      <a:dk2>
        <a:srgbClr val="BD9F68"/>
      </a:dk2>
      <a:lt2>
        <a:srgbClr val="B5B5B6"/>
      </a:lt2>
      <a:accent1>
        <a:srgbClr val="C8161E"/>
      </a:accent1>
      <a:accent2>
        <a:srgbClr val="F08300"/>
      </a:accent2>
      <a:accent3>
        <a:srgbClr val="FDD000"/>
      </a:accent3>
      <a:accent4>
        <a:srgbClr val="338D27"/>
      </a:accent4>
      <a:accent5>
        <a:srgbClr val="0086D1"/>
      </a:accent5>
      <a:accent6>
        <a:srgbClr val="004098"/>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 id="{5AE3302E-EAD3-4AF6-9B05-44D5CA6E31FB}" vid="{55D1CDEE-FEEF-4D3E-ACCF-BFCE645E4B0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10478</TotalTime>
  <Words>4070</Words>
  <Application>Microsoft Office PowerPoint</Application>
  <PresentationFormat>全屏显示(4:3)</PresentationFormat>
  <Paragraphs>291</Paragraphs>
  <Slides>42</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42</vt:i4>
      </vt:variant>
    </vt:vector>
  </HeadingPairs>
  <TitlesOfParts>
    <vt:vector size="50" baseType="lpstr">
      <vt:lpstr>等线</vt:lpstr>
      <vt:lpstr>等线 Light</vt:lpstr>
      <vt:lpstr>黑体</vt:lpstr>
      <vt:lpstr>微软雅黑</vt:lpstr>
      <vt:lpstr>Arial</vt:lpstr>
      <vt:lpstr>Calibri</vt:lpstr>
      <vt:lpstr>Times New Roman</vt:lpstr>
      <vt:lpstr>2016-VI主题</vt:lpstr>
      <vt:lpstr>编译原理</vt:lpstr>
      <vt:lpstr>PowerPoint 演示文稿</vt:lpstr>
      <vt:lpstr>第2章 一个简单的语法制导翻译器</vt:lpstr>
      <vt:lpstr>2.1 引言</vt:lpstr>
      <vt:lpstr>PowerPoint 演示文稿</vt:lpstr>
      <vt:lpstr>2.2 语法定义</vt:lpstr>
      <vt:lpstr> 2.2.1 文法定义</vt:lpstr>
      <vt:lpstr> 2.2.1 文法定义</vt:lpstr>
      <vt:lpstr>例2.1</vt:lpstr>
      <vt:lpstr>PowerPoint 演示文稿</vt:lpstr>
      <vt:lpstr>2.2.2 推导</vt:lpstr>
      <vt:lpstr>例2.2</vt:lpstr>
      <vt:lpstr>PowerPoint 演示文稿</vt:lpstr>
      <vt:lpstr>例2.3</vt:lpstr>
      <vt:lpstr>PowerPoint 演示文稿</vt:lpstr>
      <vt:lpstr>例2.4</vt:lpstr>
      <vt:lpstr>2.2.3 语法分析树</vt:lpstr>
      <vt:lpstr>2.2.3 语法分析树</vt:lpstr>
      <vt:lpstr>例2.5</vt:lpstr>
      <vt:lpstr>2.2.4 二义性</vt:lpstr>
      <vt:lpstr>例2.6</vt:lpstr>
      <vt:lpstr>PowerPoint 演示文稿</vt:lpstr>
      <vt:lpstr> 2.2.5 运算符的结合性</vt:lpstr>
      <vt:lpstr>2.2.6 运算符的优先级</vt:lpstr>
      <vt:lpstr>例2.7</vt:lpstr>
      <vt:lpstr>2.3 语法制导翻译</vt:lpstr>
      <vt:lpstr>2.3.1 后缀表示</vt:lpstr>
      <vt:lpstr>2.3.2 综合属性</vt:lpstr>
      <vt:lpstr>PowerPoint 演示文稿</vt:lpstr>
      <vt:lpstr>PowerPoint 演示文稿</vt:lpstr>
      <vt:lpstr>PowerPoint 演示文稿</vt:lpstr>
      <vt:lpstr>2.3.3 简单语法制导翻译定义</vt:lpstr>
      <vt:lpstr>PowerPoint 演示文稿</vt:lpstr>
      <vt:lpstr>2.3.4 树的遍历</vt:lpstr>
      <vt:lpstr>2.3.5 翻译方案</vt:lpstr>
      <vt:lpstr>2.3.6 翻译的输出</vt:lpstr>
      <vt:lpstr>例2.8</vt:lpstr>
      <vt:lpstr>PowerPoint 演示文稿</vt:lpstr>
      <vt:lpstr>PowerPoint 演示文稿</vt:lpstr>
      <vt:lpstr>第二章 作业</vt:lpstr>
      <vt:lpstr>第二章 总结</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Yuan Tian</cp:lastModifiedBy>
  <cp:revision>440</cp:revision>
  <dcterms:created xsi:type="dcterms:W3CDTF">2016-01-21T16:32:22Z</dcterms:created>
  <dcterms:modified xsi:type="dcterms:W3CDTF">2020-03-10T06:24:43Z</dcterms:modified>
</cp:coreProperties>
</file>