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8"/>
  </p:notesMasterIdLst>
  <p:sldIdLst>
    <p:sldId id="261" r:id="rId2"/>
    <p:sldId id="332" r:id="rId3"/>
    <p:sldId id="263" r:id="rId4"/>
    <p:sldId id="294" r:id="rId5"/>
    <p:sldId id="295" r:id="rId6"/>
    <p:sldId id="333" r:id="rId7"/>
    <p:sldId id="335" r:id="rId8"/>
    <p:sldId id="399" r:id="rId9"/>
    <p:sldId id="401" r:id="rId10"/>
    <p:sldId id="408" r:id="rId11"/>
    <p:sldId id="409" r:id="rId12"/>
    <p:sldId id="336" r:id="rId13"/>
    <p:sldId id="402" r:id="rId14"/>
    <p:sldId id="293" r:id="rId15"/>
    <p:sldId id="289" r:id="rId16"/>
    <p:sldId id="403" r:id="rId17"/>
    <p:sldId id="290" r:id="rId18"/>
    <p:sldId id="325" r:id="rId19"/>
    <p:sldId id="405" r:id="rId20"/>
    <p:sldId id="410" r:id="rId21"/>
    <p:sldId id="297" r:id="rId22"/>
    <p:sldId id="412" r:id="rId23"/>
    <p:sldId id="411" r:id="rId24"/>
    <p:sldId id="344" r:id="rId25"/>
    <p:sldId id="313" r:id="rId26"/>
    <p:sldId id="343" r:id="rId27"/>
    <p:sldId id="338" r:id="rId28"/>
    <p:sldId id="339" r:id="rId29"/>
    <p:sldId id="331" r:id="rId30"/>
    <p:sldId id="340" r:id="rId31"/>
    <p:sldId id="298" r:id="rId32"/>
    <p:sldId id="281" r:id="rId33"/>
    <p:sldId id="299" r:id="rId34"/>
    <p:sldId id="318" r:id="rId35"/>
    <p:sldId id="413" r:id="rId36"/>
    <p:sldId id="259"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4" d="100"/>
          <a:sy n="104" d="100"/>
        </p:scale>
        <p:origin x="114" y="1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34</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35</a:t>
            </a:fld>
            <a:endParaRPr lang="zh-CN" altLang="en-US"/>
          </a:p>
        </p:txBody>
      </p:sp>
    </p:spTree>
    <p:extLst>
      <p:ext uri="{BB962C8B-B14F-4D97-AF65-F5344CB8AC3E}">
        <p14:creationId xmlns:p14="http://schemas.microsoft.com/office/powerpoint/2010/main" val="735135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6</a:t>
            </a:r>
            <a:r>
              <a:rPr lang="zh-CN" altLang="en-US" dirty="0"/>
              <a:t>月</a:t>
            </a:r>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00061" y="1888878"/>
            <a:ext cx="4077975" cy="3606758"/>
          </a:xfrm>
        </p:spPr>
        <p:txBody>
          <a:bodyPr>
            <a:normAutofit/>
          </a:bodyPr>
          <a:lstStyle/>
          <a:p>
            <a:pPr marL="0" indent="0">
              <a:lnSpc>
                <a:spcPct val="150000"/>
              </a:lnSpc>
              <a:buNone/>
            </a:pPr>
            <a:r>
              <a:rPr lang="zh-CN" altLang="en-US" sz="1800" dirty="0"/>
              <a:t>一个简单的目标机模型是一个三地址机器模型，其中的包括了：</a:t>
            </a:r>
            <a:endParaRPr lang="en-US" altLang="zh-CN" sz="1800" dirty="0"/>
          </a:p>
          <a:p>
            <a:pPr>
              <a:lnSpc>
                <a:spcPct val="150000"/>
              </a:lnSpc>
            </a:pPr>
            <a:r>
              <a:rPr lang="zh-CN" altLang="en-US" sz="1800" dirty="0"/>
              <a:t>加载、保存、运算、跳转等操作</a:t>
            </a:r>
            <a:endParaRPr lang="en-US" altLang="zh-CN" sz="1800" dirty="0"/>
          </a:p>
          <a:p>
            <a:pPr>
              <a:lnSpc>
                <a:spcPct val="150000"/>
              </a:lnSpc>
            </a:pPr>
            <a:r>
              <a:rPr lang="zh-CN" altLang="en-US" sz="1800" dirty="0"/>
              <a:t>内存按字节寻址</a:t>
            </a:r>
            <a:r>
              <a:rPr lang="en-US" altLang="zh-CN" sz="1800" dirty="0"/>
              <a:t>n</a:t>
            </a:r>
            <a:r>
              <a:rPr lang="zh-CN" altLang="en-US" sz="1800" dirty="0"/>
              <a:t>个通用寄存器</a:t>
            </a:r>
            <a:r>
              <a:rPr lang="en-US" altLang="zh-CN" sz="1800" dirty="0"/>
              <a:t>R0, R1,…, Rn-1</a:t>
            </a:r>
          </a:p>
          <a:p>
            <a:pPr>
              <a:lnSpc>
                <a:spcPct val="150000"/>
              </a:lnSpc>
            </a:pPr>
            <a:r>
              <a:rPr lang="zh-CN" altLang="en-US" sz="1800" dirty="0"/>
              <a:t>假设所有的运算分量都是整数</a:t>
            </a:r>
            <a:endParaRPr lang="en-US" altLang="zh-CN" sz="1800" dirty="0"/>
          </a:p>
          <a:p>
            <a:pPr>
              <a:lnSpc>
                <a:spcPct val="150000"/>
              </a:lnSpc>
            </a:pPr>
            <a:r>
              <a:rPr lang="zh-CN" altLang="en-US" sz="1800" dirty="0"/>
              <a:t>指令之间可能有一个标号</a:t>
            </a:r>
            <a:endParaRPr lang="en-US" altLang="zh-CN" sz="1800" dirty="0"/>
          </a:p>
          <a:p>
            <a:pPr marL="0" indent="0">
              <a:lnSpc>
                <a:spcPct val="150000"/>
              </a:lnSpc>
              <a:buNone/>
            </a:pPr>
            <a:endParaRPr lang="en-US" altLang="zh-CN" sz="1600"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 8.2.1 </a:t>
            </a:r>
            <a:r>
              <a:rPr lang="zh-CN" altLang="en-US" dirty="0"/>
              <a:t>一个简单的目标机模型</a:t>
            </a:r>
          </a:p>
        </p:txBody>
      </p:sp>
      <p:sp>
        <p:nvSpPr>
          <p:cNvPr id="5" name="内容占位符 3">
            <a:extLst>
              <a:ext uri="{FF2B5EF4-FFF2-40B4-BE49-F238E27FC236}">
                <a16:creationId xmlns:a16="http://schemas.microsoft.com/office/drawing/2014/main" id="{50072474-05BA-4102-B5C9-7883E8F38E3D}"/>
              </a:ext>
            </a:extLst>
          </p:cNvPr>
          <p:cNvSpPr txBox="1">
            <a:spLocks/>
          </p:cNvSpPr>
          <p:nvPr/>
        </p:nvSpPr>
        <p:spPr>
          <a:xfrm>
            <a:off x="4983019" y="1888878"/>
            <a:ext cx="4077975" cy="39577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Calibri" panose="020F0502020204030204" pitchFamily="34" charset="0"/>
              <a:buNone/>
            </a:pPr>
            <a:r>
              <a:rPr lang="zh-CN" altLang="en-US" dirty="0"/>
              <a:t>目标机器的主要指令：</a:t>
            </a:r>
            <a:endParaRPr lang="en-US" altLang="zh-CN" dirty="0"/>
          </a:p>
          <a:p>
            <a:pPr>
              <a:lnSpc>
                <a:spcPct val="150000"/>
              </a:lnSpc>
            </a:pPr>
            <a:r>
              <a:rPr lang="zh-CN" altLang="en-US" dirty="0"/>
              <a:t>加载指令</a:t>
            </a:r>
            <a:r>
              <a:rPr lang="en-US" altLang="zh-CN" dirty="0"/>
              <a:t>LD  </a:t>
            </a:r>
            <a:r>
              <a:rPr lang="en-US" altLang="zh-CN" dirty="0" err="1"/>
              <a:t>dst</a:t>
            </a:r>
            <a:r>
              <a:rPr lang="en-US" altLang="zh-CN" dirty="0"/>
              <a:t>, </a:t>
            </a:r>
            <a:r>
              <a:rPr lang="en-US" altLang="zh-CN" dirty="0" err="1"/>
              <a:t>addr</a:t>
            </a:r>
            <a:endParaRPr lang="en-US" altLang="zh-CN" dirty="0"/>
          </a:p>
          <a:p>
            <a:pPr>
              <a:lnSpc>
                <a:spcPct val="150000"/>
              </a:lnSpc>
            </a:pPr>
            <a:r>
              <a:rPr lang="zh-CN" altLang="en-US" dirty="0"/>
              <a:t>保存指令</a:t>
            </a:r>
            <a:r>
              <a:rPr lang="en-US" altLang="zh-CN" dirty="0"/>
              <a:t>ST   </a:t>
            </a:r>
            <a:r>
              <a:rPr lang="en-US" altLang="zh-CN" dirty="0" err="1"/>
              <a:t>x,r</a:t>
            </a:r>
            <a:endParaRPr lang="en-US" altLang="zh-CN" dirty="0"/>
          </a:p>
          <a:p>
            <a:pPr>
              <a:lnSpc>
                <a:spcPct val="150000"/>
              </a:lnSpc>
            </a:pPr>
            <a:r>
              <a:rPr lang="zh-CN" altLang="en-US" dirty="0"/>
              <a:t>运算指令</a:t>
            </a:r>
            <a:r>
              <a:rPr lang="en-US" altLang="zh-CN" dirty="0"/>
              <a:t>OP </a:t>
            </a:r>
            <a:r>
              <a:rPr lang="en-US" altLang="zh-CN" dirty="0" err="1"/>
              <a:t>dst</a:t>
            </a:r>
            <a:r>
              <a:rPr lang="en-US" altLang="zh-CN" dirty="0"/>
              <a:t>, src1, src2</a:t>
            </a:r>
          </a:p>
          <a:p>
            <a:pPr>
              <a:lnSpc>
                <a:spcPct val="150000"/>
              </a:lnSpc>
            </a:pPr>
            <a:r>
              <a:rPr lang="zh-CN" altLang="en-US" dirty="0"/>
              <a:t>无条件跳转指令</a:t>
            </a:r>
            <a:r>
              <a:rPr lang="en-US" altLang="zh-CN" dirty="0"/>
              <a:t>BR  L</a:t>
            </a:r>
          </a:p>
          <a:p>
            <a:pPr>
              <a:lnSpc>
                <a:spcPct val="150000"/>
              </a:lnSpc>
            </a:pPr>
            <a:r>
              <a:rPr lang="zh-CN" altLang="en-US" dirty="0"/>
              <a:t>条件跳转指令</a:t>
            </a:r>
            <a:r>
              <a:rPr lang="en-US" altLang="zh-CN" dirty="0" err="1"/>
              <a:t>Bcondr</a:t>
            </a:r>
            <a:r>
              <a:rPr lang="en-US" altLang="zh-CN" dirty="0"/>
              <a:t>, L</a:t>
            </a:r>
          </a:p>
        </p:txBody>
      </p:sp>
    </p:spTree>
    <p:extLst>
      <p:ext uri="{BB962C8B-B14F-4D97-AF65-F5344CB8AC3E}">
        <p14:creationId xmlns:p14="http://schemas.microsoft.com/office/powerpoint/2010/main" val="426113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lnSpcReduction="10000"/>
          </a:bodyPr>
          <a:lstStyle/>
          <a:p>
            <a:pPr marL="0" indent="0">
              <a:lnSpc>
                <a:spcPct val="150000"/>
              </a:lnSpc>
              <a:buNone/>
            </a:pPr>
            <a:r>
              <a:rPr lang="zh-CN" altLang="en-US" dirty="0"/>
              <a:t>目标机器的寻址模式：</a:t>
            </a:r>
          </a:p>
          <a:p>
            <a:pPr>
              <a:lnSpc>
                <a:spcPct val="150000"/>
              </a:lnSpc>
            </a:pPr>
            <a:r>
              <a:rPr lang="zh-CN" altLang="en-US" dirty="0"/>
              <a:t>指令</a:t>
            </a:r>
            <a:r>
              <a:rPr lang="en-US" altLang="zh-CN" dirty="0"/>
              <a:t>MOV R0</a:t>
            </a:r>
            <a:r>
              <a:rPr lang="zh-CN" altLang="en-US" dirty="0"/>
              <a:t>，</a:t>
            </a:r>
            <a:r>
              <a:rPr lang="en-US" altLang="zh-CN" dirty="0"/>
              <a:t>R1</a:t>
            </a:r>
            <a:r>
              <a:rPr lang="zh-CN" altLang="en-US" dirty="0"/>
              <a:t>： 将寄存器</a:t>
            </a:r>
            <a:r>
              <a:rPr lang="en-US" altLang="zh-CN" dirty="0"/>
              <a:t>R0</a:t>
            </a:r>
            <a:r>
              <a:rPr lang="zh-CN" altLang="en-US" dirty="0"/>
              <a:t>的内容复制到寄存器</a:t>
            </a:r>
            <a:r>
              <a:rPr lang="en-US" altLang="zh-CN" dirty="0" err="1"/>
              <a:t>Rl</a:t>
            </a:r>
            <a:r>
              <a:rPr lang="zh-CN" altLang="en-US" dirty="0"/>
              <a:t>中。这条指令的开销是</a:t>
            </a:r>
            <a:r>
              <a:rPr lang="en-US" altLang="zh-CN" dirty="0"/>
              <a:t>l</a:t>
            </a:r>
            <a:r>
              <a:rPr lang="zh-CN" altLang="en-US" dirty="0"/>
              <a:t>，因为它仅占内存中的一个字。</a:t>
            </a:r>
            <a:endParaRPr lang="en-US" altLang="zh-CN" dirty="0"/>
          </a:p>
          <a:p>
            <a:pPr>
              <a:lnSpc>
                <a:spcPct val="150000"/>
              </a:lnSpc>
            </a:pPr>
            <a:r>
              <a:rPr lang="en-US" altLang="zh-CN" dirty="0"/>
              <a:t> </a:t>
            </a:r>
            <a:r>
              <a:rPr lang="zh-CN" altLang="en-US" dirty="0"/>
              <a:t>存储指令</a:t>
            </a:r>
            <a:r>
              <a:rPr lang="en-US" altLang="zh-CN" dirty="0"/>
              <a:t>MOV R5</a:t>
            </a:r>
            <a:r>
              <a:rPr lang="zh-CN" altLang="en-US" dirty="0"/>
              <a:t>，</a:t>
            </a:r>
            <a:r>
              <a:rPr lang="en-US" altLang="zh-CN" dirty="0"/>
              <a:t>M</a:t>
            </a:r>
            <a:r>
              <a:rPr lang="zh-CN" altLang="en-US" dirty="0"/>
              <a:t>： 将寄存器</a:t>
            </a:r>
            <a:r>
              <a:rPr lang="en-US" altLang="zh-CN" dirty="0"/>
              <a:t>R5</a:t>
            </a:r>
            <a:r>
              <a:rPr lang="zh-CN" altLang="en-US" dirty="0"/>
              <a:t>的内容复制到内存单元</a:t>
            </a:r>
            <a:r>
              <a:rPr lang="en-US" altLang="zh-CN" dirty="0"/>
              <a:t>M</a:t>
            </a:r>
            <a:r>
              <a:rPr lang="zh-CN" altLang="en-US" dirty="0"/>
              <a:t>中。这条指令的开销是</a:t>
            </a:r>
            <a:r>
              <a:rPr lang="en-US" altLang="zh-CN" dirty="0"/>
              <a:t>2</a:t>
            </a:r>
            <a:r>
              <a:rPr lang="zh-CN" altLang="en-US" dirty="0"/>
              <a:t>，因为内存单元</a:t>
            </a:r>
            <a:r>
              <a:rPr lang="en-US" altLang="zh-CN" dirty="0"/>
              <a:t>M</a:t>
            </a:r>
            <a:r>
              <a:rPr lang="zh-CN" altLang="en-US" dirty="0"/>
              <a:t>的地址存放在该指令之后的一个字中。</a:t>
            </a:r>
            <a:endParaRPr lang="en-US" altLang="zh-CN" dirty="0"/>
          </a:p>
          <a:p>
            <a:pPr>
              <a:lnSpc>
                <a:spcPct val="150000"/>
              </a:lnSpc>
            </a:pPr>
            <a:r>
              <a:rPr lang="en-US" altLang="zh-CN" dirty="0"/>
              <a:t> </a:t>
            </a:r>
            <a:r>
              <a:rPr lang="zh-CN" altLang="en-US" dirty="0"/>
              <a:t>指令</a:t>
            </a:r>
            <a:r>
              <a:rPr lang="en-US" altLang="zh-CN" dirty="0"/>
              <a:t>ADD #1</a:t>
            </a:r>
            <a:r>
              <a:rPr lang="zh-CN" altLang="en-US" dirty="0"/>
              <a:t>，</a:t>
            </a:r>
            <a:r>
              <a:rPr lang="en-US" altLang="zh-CN" dirty="0"/>
              <a:t>R3</a:t>
            </a:r>
            <a:r>
              <a:rPr lang="zh-CN" altLang="en-US" dirty="0"/>
              <a:t>： 将寄存器</a:t>
            </a:r>
            <a:r>
              <a:rPr lang="en-US" altLang="zh-CN" dirty="0"/>
              <a:t>R3</a:t>
            </a:r>
            <a:r>
              <a:rPr lang="zh-CN" altLang="en-US" dirty="0"/>
              <a:t>的内容增加</a:t>
            </a:r>
            <a:r>
              <a:rPr lang="en-US" altLang="zh-CN" dirty="0"/>
              <a:t>1</a:t>
            </a:r>
            <a:r>
              <a:rPr lang="zh-CN" altLang="en-US" dirty="0"/>
              <a:t>。这条指令的开销是</a:t>
            </a:r>
            <a:r>
              <a:rPr lang="en-US" altLang="zh-CN" dirty="0"/>
              <a:t>2</a:t>
            </a:r>
            <a:r>
              <a:rPr lang="zh-CN" altLang="en-US" dirty="0"/>
              <a:t>，因为常数</a:t>
            </a:r>
            <a:r>
              <a:rPr lang="en-US" altLang="zh-CN" dirty="0"/>
              <a:t>1</a:t>
            </a:r>
            <a:r>
              <a:rPr lang="zh-CN" altLang="en-US" dirty="0"/>
              <a:t>必须出现在指令后面的下一个字中。</a:t>
            </a:r>
            <a:endParaRPr lang="en-US" altLang="zh-CN" dirty="0"/>
          </a:p>
          <a:p>
            <a:pPr>
              <a:lnSpc>
                <a:spcPct val="150000"/>
              </a:lnSpc>
            </a:pPr>
            <a:r>
              <a:rPr lang="en-US" altLang="zh-CN" dirty="0"/>
              <a:t> </a:t>
            </a:r>
            <a:r>
              <a:rPr lang="zh-CN" altLang="en-US" dirty="0"/>
              <a:t>指令</a:t>
            </a:r>
            <a:r>
              <a:rPr lang="en-US" altLang="zh-CN" dirty="0"/>
              <a:t>SUB 4(R0)</a:t>
            </a:r>
            <a:r>
              <a:rPr lang="zh-CN" altLang="en-US" dirty="0"/>
              <a:t>，*</a:t>
            </a:r>
            <a:r>
              <a:rPr lang="en-US" altLang="zh-CN" dirty="0"/>
              <a:t>12(R1)</a:t>
            </a:r>
            <a:r>
              <a:rPr lang="zh-CN" altLang="en-US" dirty="0"/>
              <a:t>： 将值</a:t>
            </a:r>
            <a:r>
              <a:rPr lang="en-US" altLang="zh-CN" dirty="0"/>
              <a:t>contents ( contents ( 12 + contents ( R1 ) ) ) - contents ( 4 + contents ( R0 ) )</a:t>
            </a:r>
            <a:r>
              <a:rPr lang="zh-CN" altLang="en-US" dirty="0"/>
              <a:t>存入目的地址 *</a:t>
            </a:r>
            <a:r>
              <a:rPr lang="en-US" altLang="zh-CN" dirty="0"/>
              <a:t>12(R1)</a:t>
            </a:r>
            <a:r>
              <a:rPr lang="zh-CN" altLang="en-US" dirty="0"/>
              <a:t>中。这条指令的开销是</a:t>
            </a:r>
            <a:r>
              <a:rPr lang="en-US" altLang="zh-CN" dirty="0"/>
              <a:t>3</a:t>
            </a:r>
            <a:r>
              <a:rPr lang="zh-CN" altLang="en-US" dirty="0"/>
              <a:t>，因为常数</a:t>
            </a:r>
            <a:r>
              <a:rPr lang="en-US" altLang="zh-CN" dirty="0"/>
              <a:t>4</a:t>
            </a:r>
            <a:r>
              <a:rPr lang="zh-CN" altLang="en-US" dirty="0"/>
              <a:t>和</a:t>
            </a:r>
            <a:r>
              <a:rPr lang="en-US" altLang="zh-CN" dirty="0"/>
              <a:t>12</a:t>
            </a:r>
            <a:r>
              <a:rPr lang="zh-CN" altLang="en-US" dirty="0"/>
              <a:t>要存放在指令之后的下两个字中。</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8.2.2</a:t>
            </a:r>
            <a:r>
              <a:rPr lang="zh-CN" altLang="en-US" dirty="0"/>
              <a:t>寻址模式和指令开销</a:t>
            </a:r>
          </a:p>
        </p:txBody>
      </p:sp>
    </p:spTree>
    <p:extLst>
      <p:ext uri="{BB962C8B-B14F-4D97-AF65-F5344CB8AC3E}">
        <p14:creationId xmlns:p14="http://schemas.microsoft.com/office/powerpoint/2010/main" val="229915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我们将主要介绍下面几种策略：</a:t>
            </a:r>
          </a:p>
          <a:p>
            <a:pPr lvl="1"/>
            <a:r>
              <a:rPr lang="zh-CN" altLang="en-US" sz="2000" dirty="0"/>
              <a:t>应急模式恢复策略。最容易实现。当发现错误时，语法分析器开始抛弃输入记号，每次抛弃一个记号，直到发现某个指定的同步记号为止。比较简单，不会陷入死循环。对一个语句中出现错误较少时比较合适。</a:t>
            </a:r>
          </a:p>
          <a:p>
            <a:pPr lvl="1"/>
            <a:r>
              <a:rPr lang="zh-CN" altLang="en-US" sz="2000" dirty="0"/>
              <a:t>短语级恢复策略。发现错误时，语法分析器对剩余的输入字符串作局部纠正，即用一个能使语法分析器继续工作的字符串来代替剩余输入的前缀。可能引起死循环。被用于自顶向下语法分析中。主要缺点是难以应付实际错误出现在诊断点之前的情况。</a:t>
            </a:r>
          </a:p>
          <a:p>
            <a:pPr algn="just">
              <a:spcBef>
                <a:spcPct val="0"/>
              </a:spcBef>
              <a:buClrTx/>
              <a:buSzTx/>
              <a:buNone/>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8.2.2 </a:t>
            </a:r>
            <a:r>
              <a:rPr lang="zh-CN" altLang="en-US" dirty="0"/>
              <a:t>指令开销</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817298" y="1676442"/>
            <a:ext cx="6876593" cy="4921498"/>
          </a:xfrm>
        </p:spPr>
        <p:txBody>
          <a:bodyPr>
            <a:normAutofit/>
          </a:bodyPr>
          <a:lstStyle/>
          <a:p>
            <a:pPr lvl="2">
              <a:lnSpc>
                <a:spcPct val="200000"/>
              </a:lnSpc>
            </a:pPr>
            <a:r>
              <a:rPr lang="zh-CN" altLang="en-US" sz="2000" dirty="0"/>
              <a:t>三地址语句的一种图形表示叫做流图。</a:t>
            </a:r>
          </a:p>
          <a:p>
            <a:pPr lvl="2">
              <a:lnSpc>
                <a:spcPct val="200000"/>
              </a:lnSpc>
            </a:pPr>
            <a:r>
              <a:rPr lang="zh-CN" altLang="en-US" sz="2000" dirty="0"/>
              <a:t>流图中的节点表示计算，边表示控制流。</a:t>
            </a:r>
            <a:endParaRPr lang="en-US" altLang="zh-CN" sz="2000" dirty="0"/>
          </a:p>
          <a:p>
            <a:pPr lvl="2">
              <a:lnSpc>
                <a:spcPct val="200000"/>
              </a:lnSpc>
            </a:pPr>
            <a:r>
              <a:rPr lang="zh-CN" altLang="en-US" sz="2000" dirty="0"/>
              <a:t>利用流图可以作为从中间代码收集信息的工具。</a:t>
            </a:r>
            <a:endParaRPr lang="en-US" altLang="zh-CN" sz="2000" dirty="0"/>
          </a:p>
          <a:p>
            <a:pPr lvl="2">
              <a:lnSpc>
                <a:spcPct val="200000"/>
              </a:lnSpc>
            </a:pPr>
            <a:r>
              <a:rPr lang="zh-CN" altLang="en-US" sz="2000" dirty="0"/>
              <a:t>某些寄存器分配算法使用流图来寻找消耗程序大部分运行时间的内循环。</a:t>
            </a:r>
            <a:endParaRPr lang="en-US" altLang="zh-CN" sz="2000" dirty="0"/>
          </a:p>
        </p:txBody>
      </p:sp>
      <p:sp>
        <p:nvSpPr>
          <p:cNvPr id="3" name="标题 2"/>
          <p:cNvSpPr>
            <a:spLocks noGrp="1"/>
          </p:cNvSpPr>
          <p:nvPr>
            <p:ph type="title"/>
          </p:nvPr>
        </p:nvSpPr>
        <p:spPr/>
        <p:txBody>
          <a:bodyPr/>
          <a:lstStyle/>
          <a:p>
            <a:r>
              <a:rPr lang="en-US" altLang="zh-CN"/>
              <a:t>8.4   </a:t>
            </a:r>
            <a:r>
              <a:rPr lang="zh-CN" altLang="en-US"/>
              <a:t>基本块和流图 </a:t>
            </a:r>
            <a:endParaRPr lang="zh-CN" altLang="en-US" dirty="0"/>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86327" y="1548461"/>
            <a:ext cx="8857673" cy="5120193"/>
          </a:xfrm>
        </p:spPr>
        <p:txBody>
          <a:bodyPr>
            <a:normAutofit fontScale="25000" lnSpcReduction="20000"/>
          </a:bodyPr>
          <a:lstStyle/>
          <a:p>
            <a:pPr marL="0" indent="0">
              <a:buNone/>
            </a:pPr>
            <a:r>
              <a:rPr lang="zh-CN" altLang="en-US" sz="4300" dirty="0"/>
              <a:t>   </a:t>
            </a:r>
            <a:r>
              <a:rPr lang="zh-CN" altLang="en-US" sz="5600" dirty="0"/>
              <a:t>下面的算法可用于把三地址语句序列划分成基本块：</a:t>
            </a:r>
            <a:endParaRPr lang="en-US" altLang="zh-CN" sz="5600" dirty="0"/>
          </a:p>
          <a:p>
            <a:r>
              <a:rPr lang="zh-CN" altLang="en-US" sz="5600" dirty="0"/>
              <a:t>划分成基本块算法：</a:t>
            </a:r>
            <a:endParaRPr lang="en-US" altLang="zh-CN" sz="5600" dirty="0"/>
          </a:p>
          <a:p>
            <a:r>
              <a:rPr lang="zh-CN" altLang="en-US" sz="5600" dirty="0"/>
              <a:t> 输入：一个三地址语句序列。</a:t>
            </a:r>
            <a:endParaRPr lang="en-US" altLang="zh-CN" sz="5600" dirty="0"/>
          </a:p>
          <a:p>
            <a:r>
              <a:rPr lang="zh-CN" altLang="en-US" sz="5600" dirty="0"/>
              <a:t> 输出：一个基本块列表，其中每个三地址语句仅在一个块中。</a:t>
            </a:r>
            <a:endParaRPr lang="en-US" altLang="zh-CN" sz="5600" dirty="0"/>
          </a:p>
          <a:p>
            <a:r>
              <a:rPr lang="zh-CN" altLang="en-US" sz="5600" dirty="0"/>
              <a:t> 方法： </a:t>
            </a:r>
          </a:p>
          <a:p>
            <a:pPr marL="0" indent="0">
              <a:lnSpc>
                <a:spcPct val="160000"/>
              </a:lnSpc>
              <a:buNone/>
              <a:defRPr/>
            </a:pPr>
            <a:r>
              <a:rPr lang="en-US" altLang="zh-CN" sz="5600" dirty="0"/>
              <a:t>1. </a:t>
            </a:r>
            <a:r>
              <a:rPr lang="zh-CN" altLang="en-US" sz="5600" dirty="0"/>
              <a:t>首先确定入口语句（即基本块的第一个语句）的集合。所用规则如下： </a:t>
            </a:r>
          </a:p>
          <a:p>
            <a:pPr marL="0" indent="0">
              <a:lnSpc>
                <a:spcPct val="160000"/>
              </a:lnSpc>
              <a:buNone/>
              <a:defRPr/>
            </a:pPr>
            <a:r>
              <a:rPr lang="en-US" altLang="zh-CN" sz="5600" dirty="0"/>
              <a:t>     (</a:t>
            </a:r>
            <a:r>
              <a:rPr lang="en-US" altLang="zh-CN" sz="5600" dirty="0" err="1"/>
              <a:t>i</a:t>
            </a:r>
            <a:r>
              <a:rPr lang="en-US" altLang="zh-CN" sz="5600" dirty="0"/>
              <a:t>) </a:t>
            </a:r>
            <a:r>
              <a:rPr lang="zh-CN" altLang="en-US" sz="5600" dirty="0"/>
              <a:t>第一个语句是入口语句。 </a:t>
            </a:r>
          </a:p>
          <a:p>
            <a:pPr marL="0" indent="0">
              <a:lnSpc>
                <a:spcPct val="160000"/>
              </a:lnSpc>
              <a:buNone/>
              <a:defRPr/>
            </a:pPr>
            <a:r>
              <a:rPr lang="en-US" altLang="zh-CN" sz="5600" dirty="0"/>
              <a:t>     (ii) </a:t>
            </a:r>
            <a:r>
              <a:rPr lang="zh-CN" altLang="en-US" sz="5600" dirty="0"/>
              <a:t>任何能由条件转移语句或无条件转移语句转移到的语句都是入口语句。 </a:t>
            </a:r>
          </a:p>
          <a:p>
            <a:pPr marL="0" indent="0">
              <a:lnSpc>
                <a:spcPct val="160000"/>
              </a:lnSpc>
              <a:buNone/>
              <a:defRPr/>
            </a:pPr>
            <a:r>
              <a:rPr lang="en-US" altLang="zh-CN" sz="5600" dirty="0"/>
              <a:t>     (iii) </a:t>
            </a:r>
            <a:r>
              <a:rPr lang="zh-CN" altLang="en-US" sz="5600" dirty="0"/>
              <a:t>紧跟在转移语句或条件转移后面的语句是入口语句。 </a:t>
            </a:r>
          </a:p>
          <a:p>
            <a:pPr>
              <a:lnSpc>
                <a:spcPct val="170000"/>
              </a:lnSpc>
              <a:spcBef>
                <a:spcPct val="0"/>
              </a:spcBef>
              <a:buClrTx/>
              <a:buSzTx/>
              <a:buNone/>
            </a:pPr>
            <a:r>
              <a:rPr lang="en-US" altLang="zh-CN" sz="5600" dirty="0"/>
              <a:t>2. </a:t>
            </a:r>
            <a:r>
              <a:rPr lang="zh-CN" altLang="en-US" sz="5600" dirty="0"/>
              <a:t>对于每个入口语句，其基本块由它和由每个入口语句构造所在的基本块：</a:t>
            </a:r>
            <a:endParaRPr lang="en-US" altLang="zh-CN" sz="5600" dirty="0"/>
          </a:p>
          <a:p>
            <a:pPr>
              <a:lnSpc>
                <a:spcPct val="170000"/>
              </a:lnSpc>
              <a:spcBef>
                <a:spcPct val="0"/>
              </a:spcBef>
              <a:buClrTx/>
              <a:buSzTx/>
              <a:buNone/>
            </a:pPr>
            <a:r>
              <a:rPr lang="en-US" altLang="zh-CN" sz="5600" dirty="0"/>
              <a:t>            </a:t>
            </a:r>
            <a:r>
              <a:rPr lang="zh-CN" altLang="en-US" sz="5600" dirty="0"/>
              <a:t>①由一入口语句到转移或停止语句</a:t>
            </a:r>
            <a:r>
              <a:rPr lang="en-US" altLang="zh-CN" sz="5600" dirty="0"/>
              <a:t>(</a:t>
            </a:r>
            <a:r>
              <a:rPr lang="zh-CN" altLang="en-US" sz="5600" dirty="0"/>
              <a:t>含转移或停止语句</a:t>
            </a:r>
            <a:r>
              <a:rPr lang="en-US" altLang="zh-CN" sz="5600" dirty="0"/>
              <a:t>)</a:t>
            </a:r>
            <a:r>
              <a:rPr lang="zh-CN" altLang="en-US" sz="5600" dirty="0"/>
              <a:t>之间的语句序列。</a:t>
            </a:r>
            <a:endParaRPr lang="en-US" altLang="zh-CN" sz="5600" dirty="0"/>
          </a:p>
          <a:p>
            <a:pPr>
              <a:lnSpc>
                <a:spcPct val="170000"/>
              </a:lnSpc>
              <a:spcBef>
                <a:spcPct val="0"/>
              </a:spcBef>
              <a:buClrTx/>
              <a:buSzTx/>
              <a:buNone/>
            </a:pPr>
            <a:r>
              <a:rPr lang="en-US" altLang="zh-CN" sz="5600" dirty="0"/>
              <a:t>            </a:t>
            </a:r>
            <a:r>
              <a:rPr lang="zh-CN" altLang="en-US" sz="5600" dirty="0"/>
              <a:t>②由一入口语句到下一入口语句</a:t>
            </a:r>
            <a:r>
              <a:rPr lang="en-US" altLang="zh-CN" sz="5600" dirty="0"/>
              <a:t>(</a:t>
            </a:r>
            <a:r>
              <a:rPr lang="zh-CN" altLang="en-US" sz="5600" dirty="0"/>
              <a:t>不含下一入口语句</a:t>
            </a:r>
            <a:r>
              <a:rPr lang="en-US" altLang="zh-CN" sz="5600" dirty="0"/>
              <a:t>)</a:t>
            </a:r>
            <a:r>
              <a:rPr lang="zh-CN" altLang="en-US" sz="5600" dirty="0"/>
              <a:t>之间的语句序列。</a:t>
            </a:r>
          </a:p>
          <a:p>
            <a:pPr>
              <a:lnSpc>
                <a:spcPct val="170000"/>
              </a:lnSpc>
              <a:spcBef>
                <a:spcPct val="0"/>
              </a:spcBef>
              <a:buClrTx/>
              <a:buSzTx/>
              <a:buNone/>
            </a:pPr>
            <a:r>
              <a:rPr lang="en-US" altLang="zh-CN" sz="5600" dirty="0"/>
              <a:t>3 </a:t>
            </a:r>
            <a:r>
              <a:rPr lang="zh-CN" altLang="en-US" sz="5600" dirty="0"/>
              <a:t>凡未被归入基本块的语句，为程序控制流图不能到达的语句，因此为不可能执行的语句，故可从程序中删除。</a:t>
            </a:r>
          </a:p>
        </p:txBody>
      </p:sp>
      <p:sp>
        <p:nvSpPr>
          <p:cNvPr id="3" name="标题 2"/>
          <p:cNvSpPr>
            <a:spLocks noGrp="1"/>
          </p:cNvSpPr>
          <p:nvPr>
            <p:ph type="title"/>
          </p:nvPr>
        </p:nvSpPr>
        <p:spPr/>
        <p:txBody>
          <a:bodyPr/>
          <a:lstStyle/>
          <a:p>
            <a:r>
              <a:rPr lang="en-US" altLang="zh-CN" dirty="0"/>
              <a:t>8.4.1   </a:t>
            </a:r>
            <a:r>
              <a:rPr lang="zh-CN" altLang="en-US" dirty="0"/>
              <a:t>基本块 </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8.1</a:t>
            </a:r>
            <a:endParaRPr lang="zh-CN" altLang="en-US" dirty="0"/>
          </a:p>
        </p:txBody>
      </p:sp>
      <p:sp>
        <p:nvSpPr>
          <p:cNvPr id="5" name="Rectangle 3">
            <a:extLst>
              <a:ext uri="{FF2B5EF4-FFF2-40B4-BE49-F238E27FC236}">
                <a16:creationId xmlns:a16="http://schemas.microsoft.com/office/drawing/2014/main" id="{33488B7F-C396-4651-B3E6-2A0036A292F6}"/>
              </a:ext>
            </a:extLst>
          </p:cNvPr>
          <p:cNvSpPr txBox="1">
            <a:spLocks/>
          </p:cNvSpPr>
          <p:nvPr/>
        </p:nvSpPr>
        <p:spPr>
          <a:xfrm>
            <a:off x="277813" y="1548462"/>
            <a:ext cx="3952442" cy="418326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考虑下图中的源代码片段，它计算两个长度为</a:t>
            </a:r>
            <a:r>
              <a:rPr lang="en-US" altLang="zh-CN" sz="1800" dirty="0"/>
              <a:t>20</a:t>
            </a:r>
            <a:r>
              <a:rPr lang="zh-CN" altLang="en-US" sz="1800" dirty="0"/>
              <a:t>的向量</a:t>
            </a:r>
            <a:r>
              <a:rPr lang="en-US" altLang="zh-CN" sz="1800" dirty="0"/>
              <a:t>a</a:t>
            </a:r>
            <a:r>
              <a:rPr lang="zh-CN" altLang="en-US" sz="1800" dirty="0"/>
              <a:t>和</a:t>
            </a:r>
            <a:r>
              <a:rPr lang="en-US" altLang="zh-CN" sz="1800" dirty="0"/>
              <a:t>b</a:t>
            </a:r>
            <a:r>
              <a:rPr lang="zh-CN" altLang="en-US" sz="1800" dirty="0"/>
              <a:t>的点积。在我们的目标机器上完成该计算的三地址语句序列如后图所示。</a:t>
            </a:r>
            <a:endParaRPr lang="en-US" altLang="zh-CN" sz="1800" dirty="0"/>
          </a:p>
          <a:p>
            <a:r>
              <a:rPr lang="zh-CN" altLang="en-US" sz="1800" dirty="0">
                <a:latin typeface="Arial" panose="020B0604020202020204" pitchFamily="34" charset="0"/>
                <a:ea typeface="宋体" panose="02010600030101010101" pitchFamily="2" charset="-122"/>
              </a:rPr>
              <a:t>语句</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 是一个入口语句，因为最后一条语句可以跳转到它。由规则</a:t>
            </a:r>
            <a:r>
              <a:rPr lang="en-US" altLang="zh-CN" sz="1800" dirty="0">
                <a:latin typeface="Arial" panose="020B0604020202020204" pitchFamily="34" charset="0"/>
                <a:ea typeface="宋体" panose="02010600030101010101" pitchFamily="2" charset="-122"/>
              </a:rPr>
              <a:t>(iii)</a:t>
            </a:r>
            <a:r>
              <a:rPr lang="zh-CN" altLang="en-US" sz="1800" dirty="0">
                <a:latin typeface="Arial" panose="020B0604020202020204" pitchFamily="34" charset="0"/>
                <a:ea typeface="宋体" panose="02010600030101010101" pitchFamily="2" charset="-122"/>
              </a:rPr>
              <a:t>，跟在语句</a:t>
            </a:r>
            <a:r>
              <a:rPr lang="en-US" altLang="zh-CN" sz="1800" dirty="0">
                <a:latin typeface="Arial" panose="020B0604020202020204" pitchFamily="34" charset="0"/>
                <a:ea typeface="宋体" panose="02010600030101010101" pitchFamily="2" charset="-122"/>
              </a:rPr>
              <a:t>(12)</a:t>
            </a:r>
            <a:r>
              <a:rPr lang="zh-CN" altLang="en-US" sz="1800" dirty="0">
                <a:latin typeface="Arial" panose="020B0604020202020204" pitchFamily="34" charset="0"/>
                <a:ea typeface="宋体" panose="02010600030101010101" pitchFamily="2" charset="-122"/>
              </a:rPr>
              <a:t>之后的语句是一个入口语句（注意，计算点积的三地址码仅是程序片断）。这样，语句</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构成一个基本块，从语句</a:t>
            </a: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开始的余下的语句形成第二个基本块</a:t>
            </a:r>
            <a:endParaRPr lang="zh-CN" altLang="en-US" sz="1800" dirty="0"/>
          </a:p>
        </p:txBody>
      </p:sp>
      <p:graphicFrame>
        <p:nvGraphicFramePr>
          <p:cNvPr id="6" name="Object 7">
            <a:extLst>
              <a:ext uri="{FF2B5EF4-FFF2-40B4-BE49-F238E27FC236}">
                <a16:creationId xmlns:a16="http://schemas.microsoft.com/office/drawing/2014/main" id="{94056B5A-66FC-4E7A-80CC-A5BC0DCC6298}"/>
              </a:ext>
            </a:extLst>
          </p:cNvPr>
          <p:cNvGraphicFramePr>
            <a:graphicFrameLocks noChangeAspect="1"/>
          </p:cNvGraphicFramePr>
          <p:nvPr>
            <p:extLst>
              <p:ext uri="{D42A27DB-BD31-4B8C-83A1-F6EECF244321}">
                <p14:modId xmlns:p14="http://schemas.microsoft.com/office/powerpoint/2010/main" val="576560464"/>
              </p:ext>
            </p:extLst>
          </p:nvPr>
        </p:nvGraphicFramePr>
        <p:xfrm>
          <a:off x="4572000" y="1599105"/>
          <a:ext cx="3810000" cy="1975368"/>
        </p:xfrm>
        <a:graphic>
          <a:graphicData uri="http://schemas.openxmlformats.org/presentationml/2006/ole">
            <mc:AlternateContent xmlns:mc="http://schemas.openxmlformats.org/markup-compatibility/2006">
              <mc:Choice xmlns:v="urn:schemas-microsoft-com:vml" Requires="v">
                <p:oleObj spid="_x0000_s3085" name="位图图像" r:id="rId3" imgW="3809524" imgH="2305372" progId="Paint.Picture">
                  <p:embed/>
                </p:oleObj>
              </mc:Choice>
              <mc:Fallback>
                <p:oleObj name="位图图像" r:id="rId3" imgW="3809524" imgH="2305372" progId="Paint.Picture">
                  <p:embed/>
                  <p:pic>
                    <p:nvPicPr>
                      <p:cNvPr id="25605" name="Object 7">
                        <a:extLst>
                          <a:ext uri="{FF2B5EF4-FFF2-40B4-BE49-F238E27FC236}">
                            <a16:creationId xmlns:a16="http://schemas.microsoft.com/office/drawing/2014/main" id="{7C48B592-C3B7-43E2-81BC-44EAC92BA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99105"/>
                        <a:ext cx="3810000" cy="1975368"/>
                      </a:xfrm>
                      <a:prstGeom prst="rect">
                        <a:avLst/>
                      </a:prstGeom>
                      <a:noFill/>
                      <a:ln>
                        <a:noFill/>
                      </a:ln>
                      <a:effectLst/>
                    </p:spPr>
                  </p:pic>
                </p:oleObj>
              </mc:Fallback>
            </mc:AlternateContent>
          </a:graphicData>
        </a:graphic>
      </p:graphicFrame>
      <p:pic>
        <p:nvPicPr>
          <p:cNvPr id="9" name="Picture 3" descr="9-8">
            <a:extLst>
              <a:ext uri="{FF2B5EF4-FFF2-40B4-BE49-F238E27FC236}">
                <a16:creationId xmlns:a16="http://schemas.microsoft.com/office/drawing/2014/main" id="{CCDD701D-2CDA-4B81-8CC0-21B480B46A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680105" y="3640092"/>
            <a:ext cx="4186082" cy="2857199"/>
          </a:xfrm>
          <a:prstGeom prst="rect">
            <a:avLst/>
          </a:prstGeom>
          <a:noFill/>
        </p:spPr>
      </p:pic>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endParaRPr lang="zh-CN" altLang="en-US" sz="2000" b="1" dirty="0"/>
          </a:p>
          <a:p>
            <a:r>
              <a:rPr lang="zh-CN" altLang="zh-CN" sz="2400" dirty="0"/>
              <a:t>在基本块</a:t>
            </a:r>
            <a:r>
              <a:rPr lang="en-US" altLang="zh-CN" sz="2400" dirty="0"/>
              <a:t>B</a:t>
            </a:r>
            <a:r>
              <a:rPr lang="zh-CN" altLang="zh-CN" sz="2400" dirty="0"/>
              <a:t>中，变量</a:t>
            </a:r>
            <a:r>
              <a:rPr lang="en-US" altLang="zh-CN" sz="2400" dirty="0"/>
              <a:t>A</a:t>
            </a:r>
            <a:r>
              <a:rPr lang="zh-CN" altLang="zh-CN" sz="2400" dirty="0"/>
              <a:t>在</a:t>
            </a:r>
            <a:r>
              <a:rPr lang="en-US" altLang="zh-CN" sz="2400" dirty="0" err="1"/>
              <a:t>i</a:t>
            </a:r>
            <a:r>
              <a:rPr lang="zh-CN" altLang="zh-CN" sz="2400" dirty="0"/>
              <a:t>点的值，</a:t>
            </a:r>
            <a:r>
              <a:rPr lang="en-US" altLang="zh-CN" sz="2400" dirty="0"/>
              <a:t>j</a:t>
            </a:r>
            <a:r>
              <a:rPr lang="zh-CN" altLang="zh-CN" sz="2400" dirty="0"/>
              <a:t>点引用，并且</a:t>
            </a:r>
            <a:r>
              <a:rPr lang="en-US" altLang="zh-CN" sz="2400" dirty="0" err="1"/>
              <a:t>i</a:t>
            </a:r>
            <a:r>
              <a:rPr lang="en-US" altLang="zh-CN" sz="2400" dirty="0" err="1">
                <a:sym typeface="Symbol" panose="05050102010706020507" pitchFamily="18" charset="2"/>
              </a:rPr>
              <a:t></a:t>
            </a:r>
            <a:r>
              <a:rPr lang="en-US" altLang="zh-CN" sz="2400" dirty="0" err="1"/>
              <a:t>j</a:t>
            </a:r>
            <a:r>
              <a:rPr lang="zh-CN" altLang="zh-CN" sz="2400" dirty="0"/>
              <a:t>的通路上没有</a:t>
            </a:r>
            <a:r>
              <a:rPr lang="en-US" altLang="zh-CN" sz="2400" dirty="0"/>
              <a:t>A</a:t>
            </a:r>
            <a:r>
              <a:rPr lang="zh-CN" altLang="zh-CN" sz="2400" dirty="0"/>
              <a:t>的其他定值和引用，则</a:t>
            </a:r>
            <a:r>
              <a:rPr lang="en-US" altLang="zh-CN" sz="2400" dirty="0"/>
              <a:t>j</a:t>
            </a:r>
            <a:r>
              <a:rPr lang="zh-CN" altLang="zh-CN" sz="2400" dirty="0"/>
              <a:t>为</a:t>
            </a:r>
            <a:r>
              <a:rPr lang="en-US" altLang="zh-CN" sz="2400" dirty="0" err="1"/>
              <a:t>i</a:t>
            </a:r>
            <a:r>
              <a:rPr lang="zh-CN" altLang="zh-CN" sz="2400" dirty="0"/>
              <a:t>处</a:t>
            </a:r>
            <a:r>
              <a:rPr lang="en-US" altLang="zh-CN" sz="2400" dirty="0"/>
              <a:t>A</a:t>
            </a:r>
            <a:r>
              <a:rPr lang="zh-CN" altLang="zh-CN" sz="2400" dirty="0"/>
              <a:t>的下一个引用点，即</a:t>
            </a:r>
            <a:r>
              <a:rPr lang="zh-CN" altLang="en-US" sz="2400" dirty="0"/>
              <a:t>下次引用信息</a:t>
            </a:r>
            <a:r>
              <a:rPr lang="zh-CN" altLang="zh-CN" sz="2400" dirty="0"/>
              <a:t>。</a:t>
            </a:r>
          </a:p>
          <a:p>
            <a:r>
              <a:rPr lang="zh-CN" altLang="zh-CN" sz="2400" dirty="0"/>
              <a:t>基本块内</a:t>
            </a:r>
            <a:r>
              <a:rPr lang="en-US" altLang="zh-CN" sz="2400" dirty="0" err="1"/>
              <a:t>i</a:t>
            </a:r>
            <a:r>
              <a:rPr lang="zh-CN" altLang="zh-CN" sz="2400" dirty="0"/>
              <a:t>处一个变量的活跃信息是指基本块出口之后该变量是否还要被引用，而待用信息则是指基本块内的下一引用点，这些是寄存器分配所需的信息。因此在为基本块的每一语句生成目标代码时，应先求出该语句中变量的待用信息和活跃信息。</a:t>
            </a:r>
            <a:endParaRPr lang="zh-CN" altLang="en-US" sz="2400" dirty="0"/>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r>
              <a:rPr lang="en-US" altLang="zh-CN" dirty="0"/>
              <a:t>8.4.2   </a:t>
            </a:r>
            <a:r>
              <a:rPr lang="zh-CN" altLang="en-US" dirty="0"/>
              <a:t>后续使用信息</a:t>
            </a:r>
            <a:r>
              <a:rPr lang="en-US" altLang="zh-CN" dirty="0"/>
              <a:t>(</a:t>
            </a:r>
            <a:r>
              <a:rPr lang="zh-CN" altLang="en-US" dirty="0"/>
              <a:t>下次引用信息</a:t>
            </a:r>
            <a:r>
              <a:rPr lang="en-US" altLang="zh-CN" dirty="0"/>
              <a:t>)</a:t>
            </a:r>
            <a:r>
              <a:rPr lang="en-US" altLang="zh-CN" dirty="0">
                <a:solidFill>
                  <a:srgbClr val="C00000"/>
                </a:solidFill>
              </a:rPr>
              <a:t> </a:t>
            </a:r>
            <a:br>
              <a:rPr lang="en-US" altLang="zh-CN" dirty="0">
                <a:solidFill>
                  <a:srgbClr val="C00000"/>
                </a:solidFill>
              </a:rPr>
            </a:br>
            <a:endParaRPr lang="zh-CN" altLang="en-US" dirty="0"/>
          </a:p>
        </p:txBody>
      </p:sp>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zh-CN" dirty="0"/>
              <a:t>为计算变量的待用信息，在变量符号表中设待用信息栏和活跃信息栏，然后执行下列步骤：</a:t>
            </a:r>
          </a:p>
          <a:p>
            <a:r>
              <a:rPr lang="en-US" altLang="zh-CN" dirty="0"/>
              <a:t>(1) </a:t>
            </a:r>
            <a:r>
              <a:rPr lang="zh-CN" altLang="zh-CN" dirty="0"/>
              <a:t>开始时，把基本块中各变量的符号表的待用信息栏初始化为“非待用”，活跃信息栏按该变量在基本块出口后是否活跃而初始化为“活跃”或“非活跃”。</a:t>
            </a:r>
          </a:p>
          <a:p>
            <a:r>
              <a:rPr lang="en-US" altLang="zh-CN" dirty="0"/>
              <a:t>(2) </a:t>
            </a:r>
            <a:r>
              <a:rPr lang="zh-CN" altLang="zh-CN" dirty="0"/>
              <a:t>从出口语句到入口语句反向扫描每个语句</a:t>
            </a:r>
            <a:r>
              <a:rPr lang="en-US" altLang="zh-CN" dirty="0"/>
              <a:t>(</a:t>
            </a:r>
            <a:r>
              <a:rPr lang="zh-CN" altLang="zh-CN" dirty="0"/>
              <a:t>如：</a:t>
            </a:r>
            <a:r>
              <a:rPr lang="en-US" altLang="zh-CN" dirty="0"/>
              <a:t>P</a:t>
            </a:r>
            <a:r>
              <a:rPr lang="zh-CN" altLang="zh-CN" dirty="0"/>
              <a:t>：</a:t>
            </a:r>
            <a:r>
              <a:rPr lang="en-US" altLang="zh-CN" dirty="0"/>
              <a:t>x:=y op z)</a:t>
            </a:r>
            <a:r>
              <a:rPr lang="zh-CN" altLang="zh-CN" dirty="0"/>
              <a:t>，依次执行：</a:t>
            </a:r>
          </a:p>
          <a:p>
            <a:r>
              <a:rPr lang="zh-CN" altLang="zh-CN" dirty="0"/>
              <a:t>将符号表中</a:t>
            </a:r>
            <a:r>
              <a:rPr lang="en-US" altLang="zh-CN" dirty="0"/>
              <a:t>x</a:t>
            </a:r>
            <a:r>
              <a:rPr lang="zh-CN" altLang="zh-CN" dirty="0"/>
              <a:t>变量的待用信息和活跃信息附加到语句</a:t>
            </a:r>
            <a:r>
              <a:rPr lang="en-US" altLang="zh-CN" dirty="0"/>
              <a:t>P</a:t>
            </a:r>
            <a:r>
              <a:rPr lang="zh-CN" altLang="zh-CN" dirty="0"/>
              <a:t>上；然后将</a:t>
            </a:r>
            <a:r>
              <a:rPr lang="en-US" altLang="zh-CN" dirty="0"/>
              <a:t>x</a:t>
            </a:r>
            <a:r>
              <a:rPr lang="zh-CN" altLang="zh-CN" dirty="0"/>
              <a:t>在符号表中的信息置为“非待用”、“非活跃”。</a:t>
            </a:r>
          </a:p>
          <a:p>
            <a:r>
              <a:rPr lang="en-US" altLang="zh-CN" dirty="0"/>
              <a:t> </a:t>
            </a:r>
            <a:r>
              <a:rPr lang="zh-CN" altLang="zh-CN" dirty="0"/>
              <a:t>将符号表中</a:t>
            </a:r>
            <a:r>
              <a:rPr lang="en-US" altLang="zh-CN" dirty="0"/>
              <a:t>y</a:t>
            </a:r>
            <a:r>
              <a:rPr lang="zh-CN" altLang="zh-CN" dirty="0"/>
              <a:t>，</a:t>
            </a:r>
            <a:r>
              <a:rPr lang="en-US" altLang="zh-CN" dirty="0"/>
              <a:t>z</a:t>
            </a:r>
            <a:r>
              <a:rPr lang="zh-CN" altLang="zh-CN" dirty="0"/>
              <a:t>变量的待用信息和活跃信息附加到语句</a:t>
            </a:r>
            <a:r>
              <a:rPr lang="en-US" altLang="zh-CN" dirty="0"/>
              <a:t>P</a:t>
            </a:r>
            <a:r>
              <a:rPr lang="zh-CN" altLang="zh-CN" dirty="0"/>
              <a:t>上；然后将符号表</a:t>
            </a:r>
            <a:r>
              <a:rPr lang="en-US" altLang="zh-CN" dirty="0"/>
              <a:t>y</a:t>
            </a:r>
            <a:r>
              <a:rPr lang="zh-CN" altLang="zh-CN" dirty="0"/>
              <a:t>、</a:t>
            </a:r>
            <a:r>
              <a:rPr lang="en-US" altLang="zh-CN" dirty="0"/>
              <a:t>z</a:t>
            </a:r>
            <a:r>
              <a:rPr lang="zh-CN" altLang="zh-CN" dirty="0"/>
              <a:t>的待用置为</a:t>
            </a:r>
            <a:r>
              <a:rPr lang="en-US" altLang="zh-CN" dirty="0"/>
              <a:t>P</a:t>
            </a:r>
            <a:r>
              <a:rPr lang="zh-CN" altLang="zh-CN" dirty="0"/>
              <a:t>，活跃栏置为“活跃”。</a:t>
            </a:r>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zh-CN" altLang="en-US" dirty="0"/>
              <a:t>后续使用信息</a:t>
            </a:r>
            <a:r>
              <a:rPr lang="en-US" altLang="zh-CN" dirty="0"/>
              <a:t>(</a:t>
            </a:r>
            <a:r>
              <a:rPr lang="zh-CN" altLang="zh-CN" dirty="0"/>
              <a:t>待用信息</a:t>
            </a:r>
            <a:r>
              <a:rPr lang="en-US" altLang="zh-CN" dirty="0"/>
              <a:t>)</a:t>
            </a:r>
            <a:r>
              <a:rPr lang="zh-CN" altLang="en-US" dirty="0"/>
              <a:t>的计算 </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76" name="内容占位符 66575">
            <a:extLst>
              <a:ext uri="{FF2B5EF4-FFF2-40B4-BE49-F238E27FC236}">
                <a16:creationId xmlns:a16="http://schemas.microsoft.com/office/drawing/2014/main" id="{52ACB3D6-3697-48F5-A92E-BF265951EDC9}"/>
              </a:ext>
            </a:extLst>
          </p:cNvPr>
          <p:cNvGraphicFramePr>
            <a:graphicFrameLocks noGrp="1"/>
          </p:cNvGraphicFramePr>
          <p:nvPr>
            <p:ph idx="1"/>
          </p:nvPr>
        </p:nvGraphicFramePr>
        <p:xfrm>
          <a:off x="3824288" y="2093913"/>
          <a:ext cx="3743320" cy="2054227"/>
        </p:xfrm>
        <a:graphic>
          <a:graphicData uri="http://schemas.openxmlformats.org/drawingml/2006/table">
            <a:tbl>
              <a:tblPr>
                <a:tableStyleId>{5C22544A-7EE6-4342-B048-85BDC9FD1C3A}</a:tableStyleId>
              </a:tblPr>
              <a:tblGrid>
                <a:gridCol w="267034">
                  <a:extLst>
                    <a:ext uri="{9D8B030D-6E8A-4147-A177-3AD203B41FA5}">
                      <a16:colId xmlns:a16="http://schemas.microsoft.com/office/drawing/2014/main" val="4099851629"/>
                    </a:ext>
                  </a:extLst>
                </a:gridCol>
                <a:gridCol w="267726">
                  <a:extLst>
                    <a:ext uri="{9D8B030D-6E8A-4147-A177-3AD203B41FA5}">
                      <a16:colId xmlns:a16="http://schemas.microsoft.com/office/drawing/2014/main" val="3829158201"/>
                    </a:ext>
                  </a:extLst>
                </a:gridCol>
                <a:gridCol w="267034">
                  <a:extLst>
                    <a:ext uri="{9D8B030D-6E8A-4147-A177-3AD203B41FA5}">
                      <a16:colId xmlns:a16="http://schemas.microsoft.com/office/drawing/2014/main" val="965850316"/>
                    </a:ext>
                  </a:extLst>
                </a:gridCol>
                <a:gridCol w="267726">
                  <a:extLst>
                    <a:ext uri="{9D8B030D-6E8A-4147-A177-3AD203B41FA5}">
                      <a16:colId xmlns:a16="http://schemas.microsoft.com/office/drawing/2014/main" val="1909449458"/>
                    </a:ext>
                  </a:extLst>
                </a:gridCol>
                <a:gridCol w="267034">
                  <a:extLst>
                    <a:ext uri="{9D8B030D-6E8A-4147-A177-3AD203B41FA5}">
                      <a16:colId xmlns:a16="http://schemas.microsoft.com/office/drawing/2014/main" val="3212175575"/>
                    </a:ext>
                  </a:extLst>
                </a:gridCol>
                <a:gridCol w="267726">
                  <a:extLst>
                    <a:ext uri="{9D8B030D-6E8A-4147-A177-3AD203B41FA5}">
                      <a16:colId xmlns:a16="http://schemas.microsoft.com/office/drawing/2014/main" val="1702439356"/>
                    </a:ext>
                  </a:extLst>
                </a:gridCol>
                <a:gridCol w="267034">
                  <a:extLst>
                    <a:ext uri="{9D8B030D-6E8A-4147-A177-3AD203B41FA5}">
                      <a16:colId xmlns:a16="http://schemas.microsoft.com/office/drawing/2014/main" val="3338695278"/>
                    </a:ext>
                  </a:extLst>
                </a:gridCol>
                <a:gridCol w="267726">
                  <a:extLst>
                    <a:ext uri="{9D8B030D-6E8A-4147-A177-3AD203B41FA5}">
                      <a16:colId xmlns:a16="http://schemas.microsoft.com/office/drawing/2014/main" val="3463005480"/>
                    </a:ext>
                  </a:extLst>
                </a:gridCol>
                <a:gridCol w="267034">
                  <a:extLst>
                    <a:ext uri="{9D8B030D-6E8A-4147-A177-3AD203B41FA5}">
                      <a16:colId xmlns:a16="http://schemas.microsoft.com/office/drawing/2014/main" val="3134938829"/>
                    </a:ext>
                  </a:extLst>
                </a:gridCol>
                <a:gridCol w="267726">
                  <a:extLst>
                    <a:ext uri="{9D8B030D-6E8A-4147-A177-3AD203B41FA5}">
                      <a16:colId xmlns:a16="http://schemas.microsoft.com/office/drawing/2014/main" val="916238059"/>
                    </a:ext>
                  </a:extLst>
                </a:gridCol>
                <a:gridCol w="267034">
                  <a:extLst>
                    <a:ext uri="{9D8B030D-6E8A-4147-A177-3AD203B41FA5}">
                      <a16:colId xmlns:a16="http://schemas.microsoft.com/office/drawing/2014/main" val="1495736436"/>
                    </a:ext>
                  </a:extLst>
                </a:gridCol>
                <a:gridCol w="267726">
                  <a:extLst>
                    <a:ext uri="{9D8B030D-6E8A-4147-A177-3AD203B41FA5}">
                      <a16:colId xmlns:a16="http://schemas.microsoft.com/office/drawing/2014/main" val="1823955259"/>
                    </a:ext>
                  </a:extLst>
                </a:gridCol>
                <a:gridCol w="267034">
                  <a:extLst>
                    <a:ext uri="{9D8B030D-6E8A-4147-A177-3AD203B41FA5}">
                      <a16:colId xmlns:a16="http://schemas.microsoft.com/office/drawing/2014/main" val="1510642816"/>
                    </a:ext>
                  </a:extLst>
                </a:gridCol>
                <a:gridCol w="267726">
                  <a:extLst>
                    <a:ext uri="{9D8B030D-6E8A-4147-A177-3AD203B41FA5}">
                      <a16:colId xmlns:a16="http://schemas.microsoft.com/office/drawing/2014/main" val="4097124708"/>
                    </a:ext>
                  </a:extLst>
                </a:gridCol>
              </a:tblGrid>
              <a:tr h="351237">
                <a:tc gridSpan="2">
                  <a:txBody>
                    <a:bodyPr/>
                    <a:lstStyle/>
                    <a:p>
                      <a:pPr algn="ctr">
                        <a:spcAft>
                          <a:spcPts val="0"/>
                        </a:spcAft>
                      </a:pPr>
                      <a:r>
                        <a:rPr lang="en-US" sz="1100" kern="100">
                          <a:effectLst/>
                        </a:rPr>
                        <a:t>t</a:t>
                      </a:r>
                      <a:endParaRPr lang="zh-CN" sz="1100" kern="10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a:effectLst/>
                        </a:rPr>
                        <a:t>a</a:t>
                      </a:r>
                      <a:endParaRPr lang="zh-CN" sz="1100" kern="10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dirty="0">
                          <a:effectLst/>
                        </a:rPr>
                        <a:t>b</a:t>
                      </a:r>
                      <a:endParaRPr lang="zh-CN" sz="1100" kern="100" dirty="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a:effectLst/>
                        </a:rPr>
                        <a:t>u</a:t>
                      </a:r>
                      <a:endParaRPr lang="zh-CN" sz="1100" kern="10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dirty="0">
                          <a:effectLst/>
                        </a:rPr>
                        <a:t>c</a:t>
                      </a:r>
                      <a:endParaRPr lang="zh-CN" sz="1100" kern="100" dirty="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a:effectLst/>
                        </a:rPr>
                        <a:t>v</a:t>
                      </a:r>
                      <a:endParaRPr lang="zh-CN" sz="1100" kern="10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tc gridSpan="2">
                  <a:txBody>
                    <a:bodyPr/>
                    <a:lstStyle/>
                    <a:p>
                      <a:pPr algn="ctr">
                        <a:spcAft>
                          <a:spcPts val="0"/>
                        </a:spcAft>
                      </a:pPr>
                      <a:r>
                        <a:rPr lang="en-US" sz="1100" kern="100">
                          <a:effectLst/>
                        </a:rPr>
                        <a:t>w</a:t>
                      </a:r>
                      <a:endParaRPr lang="zh-CN" sz="1100" kern="100">
                        <a:effectLst/>
                        <a:latin typeface="Times New Roman" panose="02020603050405020304" pitchFamily="18" charset="0"/>
                        <a:ea typeface="宋体" panose="02010600030101010101" pitchFamily="2" charset="-122"/>
                      </a:endParaRPr>
                    </a:p>
                  </a:txBody>
                  <a:tcPr marL="68560" marR="68560" marT="0" marB="0"/>
                </a:tc>
                <a:tc hMerge="1">
                  <a:txBody>
                    <a:bodyPr/>
                    <a:lstStyle/>
                    <a:p>
                      <a:endParaRPr lang="zh-CN" altLang="en-US"/>
                    </a:p>
                  </a:txBody>
                  <a:tcPr/>
                </a:tc>
                <a:extLst>
                  <a:ext uri="{0D108BD9-81ED-4DB2-BD59-A6C34878D82A}">
                    <a16:rowId xmlns:a16="http://schemas.microsoft.com/office/drawing/2014/main" val="1073680235"/>
                  </a:ext>
                </a:extLst>
              </a:tr>
              <a:tr h="317332">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待</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zh-CN" sz="1100" kern="100">
                          <a:effectLst/>
                        </a:rPr>
                        <a:t>活</a:t>
                      </a:r>
                      <a:endParaRPr lang="zh-CN" sz="1100" kern="10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2052240130"/>
                  </a:ext>
                </a:extLst>
              </a:tr>
              <a:tr h="274526">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1</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1</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2</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dirty="0">
                          <a:effectLst/>
                        </a:rPr>
                        <a:t>-</a:t>
                      </a:r>
                      <a:endParaRPr lang="zh-CN" sz="1100" kern="100" dirty="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3572171543"/>
                  </a:ext>
                </a:extLst>
              </a:tr>
              <a:tr h="274526">
                <a:tc>
                  <a:txBody>
                    <a:bodyPr/>
                    <a:lstStyle/>
                    <a:p>
                      <a:pPr algn="ctr">
                        <a:spcAft>
                          <a:spcPts val="0"/>
                        </a:spcAft>
                      </a:pPr>
                      <a:r>
                        <a:rPr lang="en-US" sz="1100" kern="100">
                          <a:effectLst/>
                        </a:rPr>
                        <a:t>3</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2</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2</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2464758958"/>
                  </a:ext>
                </a:extLst>
              </a:tr>
              <a:tr h="274526">
                <a:tc>
                  <a:txBody>
                    <a:bodyPr/>
                    <a:lstStyle/>
                    <a:p>
                      <a:pPr algn="ctr">
                        <a:spcAft>
                          <a:spcPts val="0"/>
                        </a:spcAft>
                      </a:pPr>
                      <a:r>
                        <a:rPr lang="en-US" sz="1100" kern="100">
                          <a:effectLst/>
                        </a:rPr>
                        <a:t>3</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3</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4</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2870784636"/>
                  </a:ext>
                </a:extLst>
              </a:tr>
              <a:tr h="274526">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4</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4</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2297868556"/>
                  </a:ext>
                </a:extLst>
              </a:tr>
              <a:tr h="287554">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dirty="0">
                          <a:effectLst/>
                        </a:rPr>
                        <a:t>0</a:t>
                      </a:r>
                      <a:endParaRPr lang="zh-CN" sz="1100" kern="100" dirty="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dirty="0">
                          <a:effectLst/>
                        </a:rPr>
                        <a:t>0</a:t>
                      </a:r>
                      <a:endParaRPr lang="zh-CN" sz="1100" kern="100" dirty="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a:effectLst/>
                        </a:rPr>
                        <a:t>0</a:t>
                      </a:r>
                      <a:endParaRPr lang="zh-CN" sz="1100" kern="100">
                        <a:effectLst/>
                        <a:latin typeface="Times New Roman" panose="02020603050405020304" pitchFamily="18" charset="0"/>
                        <a:ea typeface="宋体" panose="02010600030101010101" pitchFamily="2" charset="-122"/>
                      </a:endParaRPr>
                    </a:p>
                  </a:txBody>
                  <a:tcPr marL="68560" marR="68560" marT="0" marB="0"/>
                </a:tc>
                <a:tc>
                  <a:txBody>
                    <a:bodyPr/>
                    <a:lstStyle/>
                    <a:p>
                      <a:pPr algn="ctr">
                        <a:spcAft>
                          <a:spcPts val="0"/>
                        </a:spcAft>
                      </a:pPr>
                      <a:r>
                        <a:rPr lang="en-US" sz="1100" kern="100" dirty="0">
                          <a:effectLst/>
                        </a:rPr>
                        <a:t>+</a:t>
                      </a:r>
                      <a:endParaRPr lang="zh-CN" sz="1100" kern="100" dirty="0">
                        <a:effectLst/>
                        <a:latin typeface="Times New Roman" panose="02020603050405020304" pitchFamily="18" charset="0"/>
                        <a:ea typeface="宋体" panose="02010600030101010101" pitchFamily="2" charset="-122"/>
                      </a:endParaRPr>
                    </a:p>
                  </a:txBody>
                  <a:tcPr marL="68560" marR="68560" marT="0" marB="0"/>
                </a:tc>
                <a:extLst>
                  <a:ext uri="{0D108BD9-81ED-4DB2-BD59-A6C34878D82A}">
                    <a16:rowId xmlns:a16="http://schemas.microsoft.com/office/drawing/2014/main" val="3292296982"/>
                  </a:ext>
                </a:extLst>
              </a:tr>
            </a:tbl>
          </a:graphicData>
        </a:graphic>
      </p:graphicFrame>
      <p:sp>
        <p:nvSpPr>
          <p:cNvPr id="66581" name="矩形 66580">
            <a:extLst>
              <a:ext uri="{FF2B5EF4-FFF2-40B4-BE49-F238E27FC236}">
                <a16:creationId xmlns:a16="http://schemas.microsoft.com/office/drawing/2014/main" id="{839A234D-A3ED-417A-98FB-6DD0A4285C60}"/>
              </a:ext>
            </a:extLst>
          </p:cNvPr>
          <p:cNvSpPr/>
          <p:nvPr/>
        </p:nvSpPr>
        <p:spPr>
          <a:xfrm>
            <a:off x="1724025" y="2890838"/>
            <a:ext cx="2093913" cy="461962"/>
          </a:xfrm>
          <a:prstGeom prst="rect">
            <a:avLst/>
          </a:prstGeom>
        </p:spPr>
        <p:txBody>
          <a:bodyPr wrap="none">
            <a:spAutoFit/>
          </a:bodyPr>
          <a:lstStyle/>
          <a:p>
            <a:pPr>
              <a:defRPr/>
            </a:pPr>
            <a:r>
              <a:rPr lang="en-US" altLang="zh-CN" kern="100" dirty="0">
                <a:latin typeface="Times New Roman" panose="02020603050405020304" pitchFamily="18" charset="0"/>
              </a:rPr>
              <a:t>(2) u</a:t>
            </a:r>
            <a:r>
              <a:rPr lang="en-US" altLang="zh-CN" kern="100" baseline="30000" dirty="0">
                <a:latin typeface="Times New Roman" panose="02020603050405020304" pitchFamily="18" charset="0"/>
              </a:rPr>
              <a:t>4</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:=a</a:t>
            </a:r>
            <a:r>
              <a:rPr lang="en-US" altLang="zh-CN" kern="100" baseline="30000" dirty="0">
                <a:latin typeface="Times New Roman" panose="02020603050405020304" pitchFamily="18" charset="0"/>
              </a:rPr>
              <a:t>3</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 c</a:t>
            </a:r>
            <a:r>
              <a:rPr lang="en-US" altLang="zh-CN" kern="100" baseline="30000" dirty="0">
                <a:latin typeface="Times New Roman" panose="02020603050405020304" pitchFamily="18" charset="0"/>
              </a:rPr>
              <a:t>0</a:t>
            </a:r>
            <a:endParaRPr lang="zh-CN" altLang="en-US" dirty="0"/>
          </a:p>
        </p:txBody>
      </p:sp>
      <p:sp>
        <p:nvSpPr>
          <p:cNvPr id="66582" name="矩形 66581">
            <a:extLst>
              <a:ext uri="{FF2B5EF4-FFF2-40B4-BE49-F238E27FC236}">
                <a16:creationId xmlns:a16="http://schemas.microsoft.com/office/drawing/2014/main" id="{09DE1A80-65C4-480A-BA68-EFB2ED73463E}"/>
              </a:ext>
            </a:extLst>
          </p:cNvPr>
          <p:cNvSpPr/>
          <p:nvPr/>
        </p:nvSpPr>
        <p:spPr>
          <a:xfrm>
            <a:off x="1724025" y="2565400"/>
            <a:ext cx="2100263" cy="461963"/>
          </a:xfrm>
          <a:prstGeom prst="rect">
            <a:avLst/>
          </a:prstGeom>
        </p:spPr>
        <p:txBody>
          <a:bodyPr wrap="none">
            <a:spAutoFit/>
          </a:bodyPr>
          <a:lstStyle/>
          <a:p>
            <a:pPr>
              <a:defRPr/>
            </a:pPr>
            <a:r>
              <a:rPr lang="en-US" altLang="zh-CN" kern="100" dirty="0">
                <a:latin typeface="Times New Roman" panose="02020603050405020304" pitchFamily="18" charset="0"/>
              </a:rPr>
              <a:t>(1) t</a:t>
            </a:r>
            <a:r>
              <a:rPr lang="en-US" altLang="zh-CN" kern="100" baseline="30000" dirty="0">
                <a:latin typeface="Times New Roman" panose="02020603050405020304" pitchFamily="18" charset="0"/>
              </a:rPr>
              <a:t>3</a:t>
            </a:r>
            <a:r>
              <a:rPr lang="en-US" altLang="zh-CN" kern="100" baseline="-25000" dirty="0">
                <a:latin typeface="Times New Roman" panose="02020603050405020304" pitchFamily="18" charset="0"/>
              </a:rPr>
              <a:t>+ </a:t>
            </a:r>
            <a:r>
              <a:rPr lang="en-US" altLang="zh-CN" kern="100" dirty="0">
                <a:latin typeface="Times New Roman" panose="02020603050405020304" pitchFamily="18" charset="0"/>
              </a:rPr>
              <a:t>:=a</a:t>
            </a:r>
            <a:r>
              <a:rPr lang="en-US" altLang="zh-CN" kern="100" baseline="30000" dirty="0">
                <a:latin typeface="Times New Roman" panose="02020603050405020304" pitchFamily="18" charset="0"/>
              </a:rPr>
              <a:t>2</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  b</a:t>
            </a:r>
            <a:r>
              <a:rPr lang="en-US" altLang="zh-CN" kern="100" baseline="30000" dirty="0">
                <a:latin typeface="Times New Roman" panose="02020603050405020304" pitchFamily="18" charset="0"/>
              </a:rPr>
              <a:t>0</a:t>
            </a:r>
            <a:endParaRPr lang="zh-CN" altLang="en-US" dirty="0"/>
          </a:p>
        </p:txBody>
      </p:sp>
      <p:sp>
        <p:nvSpPr>
          <p:cNvPr id="66583" name="矩形 66582">
            <a:extLst>
              <a:ext uri="{FF2B5EF4-FFF2-40B4-BE49-F238E27FC236}">
                <a16:creationId xmlns:a16="http://schemas.microsoft.com/office/drawing/2014/main" id="{6F02102A-BD68-4938-BF6A-33C4F3F1B612}"/>
              </a:ext>
            </a:extLst>
          </p:cNvPr>
          <p:cNvSpPr/>
          <p:nvPr/>
        </p:nvSpPr>
        <p:spPr>
          <a:xfrm>
            <a:off x="1712913" y="3198813"/>
            <a:ext cx="2079625" cy="460375"/>
          </a:xfrm>
          <a:prstGeom prst="rect">
            <a:avLst/>
          </a:prstGeom>
        </p:spPr>
        <p:txBody>
          <a:bodyPr wrap="none">
            <a:spAutoFit/>
          </a:bodyPr>
          <a:lstStyle/>
          <a:p>
            <a:pPr>
              <a:defRPr/>
            </a:pPr>
            <a:r>
              <a:rPr lang="en-US" altLang="zh-CN" kern="100" dirty="0">
                <a:latin typeface="Times New Roman" panose="02020603050405020304" pitchFamily="18" charset="0"/>
              </a:rPr>
              <a:t>(3) v</a:t>
            </a:r>
            <a:r>
              <a:rPr lang="en-US" altLang="zh-CN" kern="100" baseline="30000" dirty="0">
                <a:latin typeface="Times New Roman" panose="02020603050405020304" pitchFamily="18" charset="0"/>
              </a:rPr>
              <a:t>4</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:=a</a:t>
            </a:r>
            <a:r>
              <a:rPr lang="en-US" altLang="zh-CN" kern="100" baseline="30000" dirty="0">
                <a:latin typeface="Times New Roman" panose="02020603050405020304" pitchFamily="18" charset="0"/>
              </a:rPr>
              <a:t>0</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   t</a:t>
            </a:r>
            <a:r>
              <a:rPr lang="en-US" altLang="zh-CN" kern="100" baseline="30000" dirty="0">
                <a:latin typeface="Times New Roman" panose="02020603050405020304" pitchFamily="18" charset="0"/>
              </a:rPr>
              <a:t>0</a:t>
            </a:r>
            <a:endParaRPr lang="zh-CN" altLang="en-US" dirty="0"/>
          </a:p>
        </p:txBody>
      </p:sp>
      <p:sp>
        <p:nvSpPr>
          <p:cNvPr id="66584" name="矩形 66583">
            <a:extLst>
              <a:ext uri="{FF2B5EF4-FFF2-40B4-BE49-F238E27FC236}">
                <a16:creationId xmlns:a16="http://schemas.microsoft.com/office/drawing/2014/main" id="{0DBC974A-EEF0-4830-BC84-3FA359807628}"/>
              </a:ext>
            </a:extLst>
          </p:cNvPr>
          <p:cNvSpPr/>
          <p:nvPr/>
        </p:nvSpPr>
        <p:spPr>
          <a:xfrm>
            <a:off x="1687513" y="3524250"/>
            <a:ext cx="2203450" cy="460375"/>
          </a:xfrm>
          <a:prstGeom prst="rect">
            <a:avLst/>
          </a:prstGeom>
        </p:spPr>
        <p:txBody>
          <a:bodyPr wrap="none">
            <a:spAutoFit/>
          </a:bodyPr>
          <a:lstStyle/>
          <a:p>
            <a:pPr>
              <a:defRPr/>
            </a:pPr>
            <a:r>
              <a:rPr lang="en-US" altLang="zh-CN" kern="100" dirty="0">
                <a:latin typeface="Times New Roman" panose="02020603050405020304" pitchFamily="18" charset="0"/>
              </a:rPr>
              <a:t>(4) w</a:t>
            </a:r>
            <a:r>
              <a:rPr lang="en-US" altLang="zh-CN" kern="100" baseline="30000" dirty="0">
                <a:latin typeface="Times New Roman" panose="02020603050405020304" pitchFamily="18" charset="0"/>
              </a:rPr>
              <a:t>0</a:t>
            </a:r>
            <a:r>
              <a:rPr lang="en-US" altLang="zh-CN" kern="100" baseline="-25000" dirty="0">
                <a:latin typeface="Times New Roman" panose="02020603050405020304" pitchFamily="18" charset="0"/>
              </a:rPr>
              <a:t>+ </a:t>
            </a:r>
            <a:r>
              <a:rPr lang="en-US" altLang="zh-CN" kern="100" dirty="0">
                <a:latin typeface="Times New Roman" panose="02020603050405020304" pitchFamily="18" charset="0"/>
              </a:rPr>
              <a:t>:=v</a:t>
            </a:r>
            <a:r>
              <a:rPr lang="en-US" altLang="zh-CN" kern="100" baseline="30000" dirty="0">
                <a:latin typeface="Times New Roman" panose="02020603050405020304" pitchFamily="18" charset="0"/>
              </a:rPr>
              <a:t>0</a:t>
            </a:r>
            <a:r>
              <a:rPr lang="en-US" altLang="zh-CN" kern="100" baseline="-25000" dirty="0">
                <a:latin typeface="Times New Roman" panose="02020603050405020304" pitchFamily="18" charset="0"/>
              </a:rPr>
              <a:t>-</a:t>
            </a:r>
            <a:r>
              <a:rPr lang="en-US" altLang="zh-CN" kern="100" dirty="0">
                <a:latin typeface="Times New Roman" panose="02020603050405020304" pitchFamily="18" charset="0"/>
              </a:rPr>
              <a:t>+ u</a:t>
            </a:r>
            <a:r>
              <a:rPr lang="en-US" altLang="zh-CN" kern="100" baseline="30000" dirty="0">
                <a:latin typeface="Times New Roman" panose="02020603050405020304" pitchFamily="18" charset="0"/>
              </a:rPr>
              <a:t>0</a:t>
            </a:r>
            <a:endParaRPr lang="zh-CN" altLang="en-US" dirty="0"/>
          </a:p>
        </p:txBody>
      </p:sp>
      <p:sp>
        <p:nvSpPr>
          <p:cNvPr id="30842" name="Line 56">
            <a:extLst>
              <a:ext uri="{FF2B5EF4-FFF2-40B4-BE49-F238E27FC236}">
                <a16:creationId xmlns:a16="http://schemas.microsoft.com/office/drawing/2014/main" id="{0AACDD39-E2B4-4E33-8CE6-7A07B0F31EA0}"/>
              </a:ext>
            </a:extLst>
          </p:cNvPr>
          <p:cNvSpPr>
            <a:spLocks noChangeShapeType="1"/>
          </p:cNvSpPr>
          <p:nvPr/>
        </p:nvSpPr>
        <p:spPr bwMode="auto">
          <a:xfrm flipV="1">
            <a:off x="1331913" y="2955925"/>
            <a:ext cx="0" cy="793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标题 2">
            <a:extLst>
              <a:ext uri="{FF2B5EF4-FFF2-40B4-BE49-F238E27FC236}">
                <a16:creationId xmlns:a16="http://schemas.microsoft.com/office/drawing/2014/main" id="{5EC8D49C-91EA-45FA-8A3A-F01F5CFA34B8}"/>
              </a:ext>
            </a:extLst>
          </p:cNvPr>
          <p:cNvSpPr>
            <a:spLocks noGrp="1"/>
          </p:cNvSpPr>
          <p:nvPr>
            <p:ph type="title"/>
          </p:nvPr>
        </p:nvSpPr>
        <p:spPr>
          <a:xfrm>
            <a:off x="0" y="0"/>
            <a:ext cx="0" cy="0"/>
          </a:xfrm>
        </p:spPr>
        <p:txBody>
          <a:bodyPr/>
          <a:lstStyle/>
          <a:p>
            <a:endParaRPr lang="zh-CN" altLang="en-US" sz="3200" dirty="0">
              <a:solidFill>
                <a:srgbClr val="C00000"/>
              </a:solidFill>
            </a:endParaRPr>
          </a:p>
        </p:txBody>
      </p:sp>
      <p:sp>
        <p:nvSpPr>
          <p:cNvPr id="10" name="矩形 9">
            <a:extLst>
              <a:ext uri="{FF2B5EF4-FFF2-40B4-BE49-F238E27FC236}">
                <a16:creationId xmlns:a16="http://schemas.microsoft.com/office/drawing/2014/main" id="{2946FAF8-35CC-4107-AF61-B8B15DB3881D}"/>
              </a:ext>
            </a:extLst>
          </p:cNvPr>
          <p:cNvSpPr/>
          <p:nvPr/>
        </p:nvSpPr>
        <p:spPr>
          <a:xfrm>
            <a:off x="674255" y="1275195"/>
            <a:ext cx="2613889" cy="707886"/>
          </a:xfrm>
          <a:prstGeom prst="rect">
            <a:avLst/>
          </a:prstGeom>
        </p:spPr>
        <p:txBody>
          <a:bodyPr wrap="square">
            <a:spAutoFit/>
          </a:bodyPr>
          <a:lstStyle/>
          <a:p>
            <a:pPr>
              <a:defRPr/>
            </a:pPr>
            <a:r>
              <a:rPr lang="zh-CN" altLang="en-US" sz="2000" kern="100" dirty="0">
                <a:solidFill>
                  <a:srgbClr val="C00000"/>
                </a:solidFill>
                <a:latin typeface="Times New Roman" panose="02020603050405020304" pitchFamily="18" charset="0"/>
              </a:rPr>
              <a:t>例</a:t>
            </a:r>
            <a:r>
              <a:rPr lang="en-US" altLang="zh-CN" sz="2000" kern="100" dirty="0">
                <a:solidFill>
                  <a:srgbClr val="C00000"/>
                </a:solidFill>
                <a:latin typeface="Times New Roman" panose="02020603050405020304" pitchFamily="18" charset="0"/>
              </a:rPr>
              <a:t>8.2 </a:t>
            </a:r>
            <a:r>
              <a:rPr lang="zh-CN" altLang="en-US" sz="2000" kern="100" dirty="0">
                <a:solidFill>
                  <a:srgbClr val="C00000"/>
                </a:solidFill>
                <a:latin typeface="Times New Roman" panose="02020603050405020304" pitchFamily="18" charset="0"/>
              </a:rPr>
              <a:t>：设</a:t>
            </a:r>
            <a:r>
              <a:rPr lang="en-US" altLang="zh-CN" sz="2000" kern="100" dirty="0">
                <a:solidFill>
                  <a:srgbClr val="C00000"/>
                </a:solidFill>
                <a:latin typeface="Times New Roman" panose="02020603050405020304" pitchFamily="18" charset="0"/>
              </a:rPr>
              <a:t>W</a:t>
            </a:r>
            <a:r>
              <a:rPr lang="zh-CN" altLang="en-US" sz="2000" kern="100" dirty="0">
                <a:solidFill>
                  <a:srgbClr val="C00000"/>
                </a:solidFill>
                <a:latin typeface="Times New Roman" panose="02020603050405020304" pitchFamily="18" charset="0"/>
              </a:rPr>
              <a:t>为基本块出口的活跃变量</a:t>
            </a:r>
            <a:endParaRPr lang="zh-CN" altLang="en-US" sz="2000"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85000" lnSpcReduction="20000"/>
          </a:bodyPr>
          <a:lstStyle/>
          <a:p>
            <a:pPr marL="0" indent="0">
              <a:lnSpc>
                <a:spcPct val="150000"/>
              </a:lnSpc>
              <a:buNone/>
            </a:pPr>
            <a:r>
              <a:rPr lang="zh-CN" altLang="en-US" sz="2600" dirty="0"/>
              <a:t>       通过构造称为流图的有向图，我们可以把控制流信息加到组成程序的基本块集合中。流图的节点是基本块。有一个特殊的节点称为首节点，这个基本块的入口语句是程序的第一个语句。如果在某个执行序列中 </a:t>
            </a:r>
            <a:r>
              <a:rPr lang="en-US" altLang="zh-CN" sz="2600" dirty="0"/>
              <a:t>B2 </a:t>
            </a:r>
            <a:r>
              <a:rPr lang="zh-CN" altLang="en-US" sz="2600" dirty="0"/>
              <a:t>跟随在 </a:t>
            </a:r>
            <a:r>
              <a:rPr lang="en-US" altLang="zh-CN" sz="2600" dirty="0"/>
              <a:t>Bl </a:t>
            </a:r>
            <a:r>
              <a:rPr lang="zh-CN" altLang="en-US" sz="2600" dirty="0"/>
              <a:t>之后，则从 </a:t>
            </a:r>
            <a:r>
              <a:rPr lang="en-US" altLang="zh-CN" sz="2600" dirty="0"/>
              <a:t>Bl </a:t>
            </a:r>
            <a:r>
              <a:rPr lang="zh-CN" altLang="en-US" sz="2600" dirty="0"/>
              <a:t>到 </a:t>
            </a:r>
            <a:r>
              <a:rPr lang="en-US" altLang="zh-CN" sz="2600" dirty="0"/>
              <a:t>B2 </a:t>
            </a:r>
            <a:r>
              <a:rPr lang="zh-CN" altLang="en-US" sz="2600" dirty="0"/>
              <a:t>有一条有向边，即如果： </a:t>
            </a:r>
          </a:p>
          <a:p>
            <a:pPr>
              <a:lnSpc>
                <a:spcPct val="150000"/>
              </a:lnSpc>
            </a:pPr>
            <a:r>
              <a:rPr lang="en-US" altLang="zh-CN" sz="2600" dirty="0"/>
              <a:t>1. </a:t>
            </a:r>
            <a:r>
              <a:rPr lang="zh-CN" altLang="en-US" sz="2600" dirty="0"/>
              <a:t>从</a:t>
            </a:r>
            <a:r>
              <a:rPr lang="en-US" altLang="zh-CN" sz="2600" dirty="0"/>
              <a:t>Bl</a:t>
            </a:r>
            <a:r>
              <a:rPr lang="zh-CN" altLang="en-US" sz="2600" dirty="0"/>
              <a:t>的最后一条语句有条件或无条件转移到 </a:t>
            </a:r>
            <a:r>
              <a:rPr lang="en-US" altLang="zh-CN" sz="2600" dirty="0"/>
              <a:t>B2 </a:t>
            </a:r>
            <a:r>
              <a:rPr lang="zh-CN" altLang="en-US" sz="2600" dirty="0"/>
              <a:t>的第一个语句；或者 </a:t>
            </a:r>
          </a:p>
          <a:p>
            <a:pPr>
              <a:lnSpc>
                <a:spcPct val="150000"/>
              </a:lnSpc>
            </a:pPr>
            <a:r>
              <a:rPr lang="en-US" altLang="zh-CN" sz="2600" dirty="0"/>
              <a:t>2. </a:t>
            </a:r>
            <a:r>
              <a:rPr lang="zh-CN" altLang="en-US" sz="2600" dirty="0"/>
              <a:t>按程序的次序，</a:t>
            </a:r>
            <a:r>
              <a:rPr lang="en-US" altLang="zh-CN" sz="2600" dirty="0"/>
              <a:t>B2 </a:t>
            </a:r>
            <a:r>
              <a:rPr lang="zh-CN" altLang="en-US" sz="2600" dirty="0"/>
              <a:t>紧跟在 </a:t>
            </a:r>
            <a:r>
              <a:rPr lang="en-US" altLang="zh-CN" sz="2600" dirty="0"/>
              <a:t>Bl </a:t>
            </a:r>
            <a:r>
              <a:rPr lang="zh-CN" altLang="en-US" sz="2600" dirty="0"/>
              <a:t>之后，并且 </a:t>
            </a:r>
            <a:r>
              <a:rPr lang="en-US" altLang="zh-CN" sz="2600" dirty="0"/>
              <a:t>Bl </a:t>
            </a:r>
            <a:r>
              <a:rPr lang="zh-CN" altLang="en-US" sz="2600" dirty="0"/>
              <a:t>不是结束于无条件转移 </a:t>
            </a:r>
          </a:p>
          <a:p>
            <a:pPr>
              <a:lnSpc>
                <a:spcPct val="150000"/>
              </a:lnSpc>
            </a:pPr>
            <a:r>
              <a:rPr lang="zh-CN" altLang="en-US" sz="2600" dirty="0"/>
              <a:t>则我们说 </a:t>
            </a:r>
            <a:r>
              <a:rPr lang="en-US" altLang="zh-CN" sz="2600" dirty="0"/>
              <a:t>B1 </a:t>
            </a:r>
            <a:r>
              <a:rPr lang="zh-CN" altLang="en-US" sz="2600" dirty="0"/>
              <a:t>是 </a:t>
            </a:r>
            <a:r>
              <a:rPr lang="en-US" altLang="zh-CN" sz="2600" dirty="0"/>
              <a:t>B2 </a:t>
            </a:r>
            <a:r>
              <a:rPr lang="zh-CN" altLang="en-US" sz="2600" dirty="0"/>
              <a:t>的前驱，而 </a:t>
            </a:r>
            <a:r>
              <a:rPr lang="en-US" altLang="zh-CN" sz="2600" dirty="0"/>
              <a:t>B2 </a:t>
            </a:r>
            <a:r>
              <a:rPr lang="zh-CN" altLang="en-US" sz="2600" dirty="0"/>
              <a:t>是 </a:t>
            </a:r>
            <a:r>
              <a:rPr lang="en-US" altLang="zh-CN" sz="2600" dirty="0"/>
              <a:t>Bl </a:t>
            </a:r>
            <a:r>
              <a:rPr lang="zh-CN" altLang="en-US" sz="2600" dirty="0"/>
              <a:t>的后继。 </a:t>
            </a: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t>8.4.3   </a:t>
            </a:r>
            <a:r>
              <a:rPr lang="zh-CN" altLang="en-US" dirty="0"/>
              <a:t>流图 </a:t>
            </a:r>
          </a:p>
        </p:txBody>
      </p:sp>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编译原理第八章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6</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1482395"/>
          </a:xfrm>
        </p:spPr>
        <p:txBody>
          <a:bodyPr>
            <a:normAutofit/>
          </a:bodyPr>
          <a:lstStyle/>
          <a:p>
            <a:pPr>
              <a:lnSpc>
                <a:spcPct val="150000"/>
              </a:lnSpc>
            </a:pPr>
            <a:r>
              <a:rPr lang="zh-CN" altLang="en-US" dirty="0"/>
              <a:t>计算点积的三地址码程序的流图如后图所示。</a:t>
            </a:r>
            <a:r>
              <a:rPr lang="en-US" altLang="zh-CN" dirty="0"/>
              <a:t>Bl </a:t>
            </a:r>
            <a:r>
              <a:rPr lang="zh-CN" altLang="en-US" dirty="0"/>
              <a:t>是首节点，注意，最后一条语句中，转移到语句</a:t>
            </a:r>
            <a:r>
              <a:rPr lang="en-US" altLang="zh-CN" dirty="0"/>
              <a:t>(3)</a:t>
            </a:r>
            <a:r>
              <a:rPr lang="zh-CN" altLang="en-US" dirty="0"/>
              <a:t>的语句已由等价的转移到 </a:t>
            </a:r>
            <a:r>
              <a:rPr lang="en-US" altLang="zh-CN" dirty="0"/>
              <a:t>B2 </a:t>
            </a:r>
            <a:r>
              <a:rPr lang="zh-CN" altLang="en-US" dirty="0"/>
              <a:t>块开始的语句所代替。 </a:t>
            </a:r>
          </a:p>
        </p:txBody>
      </p:sp>
      <p:sp>
        <p:nvSpPr>
          <p:cNvPr id="3" name="标题 2"/>
          <p:cNvSpPr>
            <a:spLocks noGrp="1"/>
          </p:cNvSpPr>
          <p:nvPr>
            <p:ph type="title"/>
          </p:nvPr>
        </p:nvSpPr>
        <p:spPr/>
        <p:txBody>
          <a:bodyPr/>
          <a:lstStyle/>
          <a:p>
            <a:r>
              <a:rPr lang="en-US" altLang="zh-CN" dirty="0"/>
              <a:t>8.4.4   </a:t>
            </a:r>
            <a:r>
              <a:rPr lang="zh-CN" altLang="en-US" dirty="0"/>
              <a:t>流图的表示</a:t>
            </a:r>
          </a:p>
        </p:txBody>
      </p:sp>
      <p:pic>
        <p:nvPicPr>
          <p:cNvPr id="5" name="Picture 3" descr="9-9">
            <a:extLst>
              <a:ext uri="{FF2B5EF4-FFF2-40B4-BE49-F238E27FC236}">
                <a16:creationId xmlns:a16="http://schemas.microsoft.com/office/drawing/2014/main" id="{B0E23F58-2EFC-4AD8-83AD-AFABF7B755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807855" y="2770910"/>
            <a:ext cx="4174836" cy="3482397"/>
          </a:xfrm>
          <a:prstGeom prst="rect">
            <a:avLst/>
          </a:prstGeom>
          <a:noFill/>
        </p:spPr>
      </p:pic>
      <p:sp>
        <p:nvSpPr>
          <p:cNvPr id="6" name="Text Box 4">
            <a:extLst>
              <a:ext uri="{FF2B5EF4-FFF2-40B4-BE49-F238E27FC236}">
                <a16:creationId xmlns:a16="http://schemas.microsoft.com/office/drawing/2014/main" id="{B8197306-1823-43E1-9079-CAC3227B9A1A}"/>
              </a:ext>
            </a:extLst>
          </p:cNvPr>
          <p:cNvSpPr txBox="1">
            <a:spLocks noChangeArrowheads="1"/>
          </p:cNvSpPr>
          <p:nvPr/>
        </p:nvSpPr>
        <p:spPr bwMode="auto">
          <a:xfrm>
            <a:off x="3860800" y="6253307"/>
            <a:ext cx="31865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50000"/>
              </a:spcBef>
              <a:buClrTx/>
              <a:buSzTx/>
              <a:buFont typeface="Wingdings 2" panose="05020102010507070707" pitchFamily="18" charset="2"/>
              <a:buNone/>
            </a:pPr>
            <a:r>
              <a:rPr lang="zh-CN" altLang="en-US" sz="1600" dirty="0">
                <a:solidFill>
                  <a:schemeClr val="tx1"/>
                </a:solidFill>
                <a:latin typeface="Arial" panose="020B0604020202020204" pitchFamily="34" charset="0"/>
                <a:ea typeface="宋体" panose="02010600030101010101" pitchFamily="2" charset="-122"/>
              </a:rPr>
              <a:t>计算点积的三地址码程序的流图</a:t>
            </a:r>
          </a:p>
        </p:txBody>
      </p:sp>
    </p:spTree>
    <p:extLst>
      <p:ext uri="{BB962C8B-B14F-4D97-AF65-F5344CB8AC3E}">
        <p14:creationId xmlns:p14="http://schemas.microsoft.com/office/powerpoint/2010/main" val="329983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150000"/>
              </a:lnSpc>
            </a:pPr>
            <a:r>
              <a:rPr lang="zh-CN" altLang="en-US" sz="2400" dirty="0"/>
              <a:t>在流图中，什么是循环？怎样找出所有的循环？</a:t>
            </a:r>
            <a:endParaRPr lang="en-US" altLang="zh-CN" sz="2400" dirty="0"/>
          </a:p>
          <a:p>
            <a:pPr>
              <a:lnSpc>
                <a:spcPct val="150000"/>
              </a:lnSpc>
            </a:pPr>
            <a:r>
              <a:rPr lang="zh-CN" altLang="en-US" sz="2400" dirty="0"/>
              <a:t>循环是流图中满足下列条件的一簇节点： </a:t>
            </a:r>
          </a:p>
          <a:p>
            <a:pPr>
              <a:lnSpc>
                <a:spcPct val="150000"/>
              </a:lnSpc>
            </a:pPr>
            <a:r>
              <a:rPr lang="en-US" altLang="zh-CN" sz="2400" dirty="0"/>
              <a:t>1. </a:t>
            </a:r>
            <a:r>
              <a:rPr lang="zh-CN" altLang="en-US" sz="2400" dirty="0"/>
              <a:t>簇中所有节点是强连通的，即从循环中任一节点到另一节点都有一条长度大于等于</a:t>
            </a:r>
            <a:r>
              <a:rPr lang="en-US" altLang="zh-CN" sz="2400" dirty="0"/>
              <a:t>1</a:t>
            </a:r>
            <a:r>
              <a:rPr lang="zh-CN" altLang="en-US" sz="2400" dirty="0"/>
              <a:t>的路径，路径上的所有节点都在这簇节点中。 </a:t>
            </a:r>
          </a:p>
          <a:p>
            <a:pPr>
              <a:lnSpc>
                <a:spcPct val="150000"/>
              </a:lnSpc>
            </a:pPr>
            <a:r>
              <a:rPr lang="en-US" altLang="zh-CN" sz="2400" dirty="0"/>
              <a:t>2. </a:t>
            </a:r>
            <a:r>
              <a:rPr lang="zh-CN" altLang="en-US" sz="2400" dirty="0"/>
              <a:t>这种节点簇有惟一的入口。从循环外的节点到达循环中任一节点的惟一方式是首先通过入口。 </a:t>
            </a:r>
          </a:p>
          <a:p>
            <a:pPr>
              <a:lnSpc>
                <a:spcPct val="150000"/>
              </a:lnSpc>
            </a:pPr>
            <a:r>
              <a:rPr lang="zh-CN" altLang="en-US" sz="2400" dirty="0"/>
              <a:t>不包含其他循环的循环叫做内循环 。</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8.4.5   </a:t>
            </a:r>
            <a:r>
              <a:rPr lang="zh-CN" altLang="en-US" dirty="0"/>
              <a:t>循环 </a:t>
            </a:r>
          </a:p>
        </p:txBody>
      </p:sp>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141975" cy="1565522"/>
          </a:xfrm>
        </p:spPr>
        <p:txBody>
          <a:bodyPr>
            <a:normAutofit fontScale="92500"/>
          </a:bodyPr>
          <a:lstStyle/>
          <a:p>
            <a:pPr>
              <a:spcBef>
                <a:spcPct val="0"/>
              </a:spcBef>
              <a:buClrTx/>
              <a:buSzTx/>
              <a:buNone/>
            </a:pPr>
            <a:r>
              <a:rPr kumimoji="1" lang="zh-CN" altLang="en-US" b="1" dirty="0">
                <a:latin typeface="Times New Roman" panose="02020603050405020304" pitchFamily="18" charset="0"/>
                <a:ea typeface="宋体" panose="02010600030101010101" pitchFamily="2" charset="-122"/>
              </a:rPr>
              <a:t>下面给出的方法是通过分析流图中结点间的控制关系来查找流图中的循环：</a:t>
            </a:r>
          </a:p>
          <a:p>
            <a:pPr>
              <a:lnSpc>
                <a:spcPct val="150000"/>
              </a:lnSpc>
            </a:pPr>
            <a:r>
              <a:rPr kumimoji="1" lang="zh-CN" altLang="en-US" b="1" dirty="0">
                <a:latin typeface="Times New Roman" panose="02020603050405020304" pitchFamily="18" charset="0"/>
                <a:ea typeface="宋体" panose="02010600030101010101" pitchFamily="2" charset="-122"/>
              </a:rPr>
              <a:t>定义：</a:t>
            </a:r>
            <a:r>
              <a:rPr kumimoji="1" lang="en-US" altLang="zh-CN" b="1" dirty="0">
                <a:latin typeface="Times New Roman" panose="02020603050405020304" pitchFamily="18" charset="0"/>
                <a:ea typeface="宋体" panose="02010600030101010101" pitchFamily="2" charset="-122"/>
              </a:rPr>
              <a:t> </a:t>
            </a:r>
            <a:r>
              <a:rPr kumimoji="1" lang="zh-CN" altLang="en-US" b="1" dirty="0">
                <a:latin typeface="Times New Roman" panose="02020603050405020304" pitchFamily="18" charset="0"/>
                <a:ea typeface="宋体" panose="02010600030101010101" pitchFamily="2" charset="-122"/>
              </a:rPr>
              <a:t>从流图的首结点出发到达结点</a:t>
            </a:r>
            <a:r>
              <a:rPr kumimoji="1" lang="en-US" altLang="zh-CN" b="1" dirty="0">
                <a:latin typeface="Times New Roman" panose="02020603050405020304" pitchFamily="18" charset="0"/>
                <a:ea typeface="宋体" panose="02010600030101010101" pitchFamily="2" charset="-122"/>
              </a:rPr>
              <a:t>n</a:t>
            </a:r>
            <a:r>
              <a:rPr kumimoji="1" lang="zh-CN" altLang="en-US" b="1" dirty="0">
                <a:latin typeface="Times New Roman" panose="02020603050405020304" pitchFamily="18" charset="0"/>
                <a:ea typeface="宋体" panose="02010600030101010101" pitchFamily="2" charset="-122"/>
              </a:rPr>
              <a:t>的任一通路都必需经过结点</a:t>
            </a:r>
            <a:r>
              <a:rPr kumimoji="1" lang="en-US" altLang="zh-CN" b="1" dirty="0">
                <a:latin typeface="Times New Roman" panose="02020603050405020304" pitchFamily="18" charset="0"/>
                <a:ea typeface="宋体" panose="02010600030101010101" pitchFamily="2" charset="-122"/>
              </a:rPr>
              <a:t>d</a:t>
            </a:r>
            <a:r>
              <a:rPr kumimoji="1" lang="zh-CN" altLang="en-US" b="1" dirty="0">
                <a:latin typeface="Times New Roman" panose="02020603050405020304" pitchFamily="18" charset="0"/>
                <a:ea typeface="宋体" panose="02010600030101010101" pitchFamily="2" charset="-122"/>
              </a:rPr>
              <a:t>，则称</a:t>
            </a:r>
            <a:r>
              <a:rPr kumimoji="1" lang="en-US" altLang="zh-CN" b="1" dirty="0">
                <a:latin typeface="Times New Roman" panose="02020603050405020304" pitchFamily="18" charset="0"/>
                <a:ea typeface="宋体" panose="02010600030101010101" pitchFamily="2" charset="-122"/>
              </a:rPr>
              <a:t>d</a:t>
            </a:r>
            <a:r>
              <a:rPr kumimoji="1" lang="zh-CN" altLang="en-US" b="1" dirty="0">
                <a:latin typeface="Times New Roman" panose="02020603050405020304" pitchFamily="18" charset="0"/>
                <a:ea typeface="宋体" panose="02010600030101010101" pitchFamily="2" charset="-122"/>
              </a:rPr>
              <a:t>是</a:t>
            </a:r>
            <a:r>
              <a:rPr kumimoji="1" lang="en-US" altLang="zh-CN" b="1" dirty="0">
                <a:latin typeface="Times New Roman" panose="02020603050405020304" pitchFamily="18" charset="0"/>
                <a:ea typeface="宋体" panose="02010600030101010101" pitchFamily="2" charset="-122"/>
              </a:rPr>
              <a:t>n</a:t>
            </a:r>
            <a:r>
              <a:rPr kumimoji="1" lang="zh-CN" altLang="en-US" b="1" dirty="0">
                <a:latin typeface="Times New Roman" panose="02020603050405020304" pitchFamily="18" charset="0"/>
                <a:ea typeface="宋体" panose="02010600030101010101" pitchFamily="2" charset="-122"/>
              </a:rPr>
              <a:t>的必经结点，记为</a:t>
            </a:r>
            <a:r>
              <a:rPr kumimoji="1" lang="en-US" altLang="zh-CN" b="1" dirty="0">
                <a:latin typeface="Times New Roman" panose="02020603050405020304" pitchFamily="18" charset="0"/>
                <a:ea typeface="宋体" panose="02010600030101010101" pitchFamily="2" charset="-122"/>
              </a:rPr>
              <a:t>d DOM n</a:t>
            </a:r>
            <a:r>
              <a:rPr kumimoji="1" lang="zh-CN" altLang="en-US" b="1" dirty="0">
                <a:latin typeface="Times New Roman" panose="02020603050405020304" pitchFamily="18" charset="0"/>
                <a:ea typeface="宋体" panose="02010600030101010101" pitchFamily="2" charset="-122"/>
              </a:rPr>
              <a:t>。</a:t>
            </a:r>
          </a:p>
        </p:txBody>
      </p:sp>
      <p:sp>
        <p:nvSpPr>
          <p:cNvPr id="3" name="标题 2"/>
          <p:cNvSpPr>
            <a:spLocks noGrp="1"/>
          </p:cNvSpPr>
          <p:nvPr>
            <p:ph type="title"/>
          </p:nvPr>
        </p:nvSpPr>
        <p:spPr/>
        <p:txBody>
          <a:bodyPr/>
          <a:lstStyle/>
          <a:p>
            <a:r>
              <a:rPr lang="en-US" altLang="zh-CN" dirty="0"/>
              <a:t>   </a:t>
            </a:r>
            <a:r>
              <a:rPr lang="zh-CN" altLang="en-US" dirty="0"/>
              <a:t>循环的查找 </a:t>
            </a:r>
          </a:p>
        </p:txBody>
      </p:sp>
      <p:sp>
        <p:nvSpPr>
          <p:cNvPr id="5" name="Rectangle 7">
            <a:extLst>
              <a:ext uri="{FF2B5EF4-FFF2-40B4-BE49-F238E27FC236}">
                <a16:creationId xmlns:a16="http://schemas.microsoft.com/office/drawing/2014/main" id="{328E66F6-ECEF-4C63-8AED-D1C64C16BC7B}"/>
              </a:ext>
            </a:extLst>
          </p:cNvPr>
          <p:cNvSpPr>
            <a:spLocks noChangeArrowheads="1"/>
          </p:cNvSpPr>
          <p:nvPr/>
        </p:nvSpPr>
        <p:spPr bwMode="auto">
          <a:xfrm>
            <a:off x="494024" y="2987721"/>
            <a:ext cx="8424863" cy="377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lnSpc>
                <a:spcPct val="150000"/>
              </a:lnSpc>
              <a:spcBef>
                <a:spcPct val="0"/>
              </a:spcBef>
              <a:buClrTx/>
              <a:buSzTx/>
              <a:buFontTx/>
              <a:buNone/>
            </a:pPr>
            <a:r>
              <a:rPr kumimoji="1" lang="zh-CN" altLang="en-US" sz="1800" b="1" dirty="0">
                <a:solidFill>
                  <a:schemeClr val="tx1"/>
                </a:solidFill>
                <a:latin typeface="Times New Roman" panose="02020603050405020304" pitchFamily="18" charset="0"/>
                <a:ea typeface="宋体" panose="02010600030101010101" pitchFamily="2" charset="-122"/>
              </a:rPr>
              <a:t>根据定义，容易看出：</a:t>
            </a:r>
          </a:p>
          <a:p>
            <a:pPr eaLnBrk="1" hangingPunct="1">
              <a:lnSpc>
                <a:spcPct val="150000"/>
              </a:lnSpc>
              <a:spcBef>
                <a:spcPct val="0"/>
              </a:spcBef>
              <a:buClrTx/>
              <a:buSzTx/>
              <a:buFontTx/>
              <a:buNone/>
            </a:pPr>
            <a:r>
              <a:rPr kumimoji="1" lang="en-US" altLang="zh-CN" sz="1800" b="1" dirty="0">
                <a:solidFill>
                  <a:schemeClr val="tx1"/>
                </a:solidFill>
                <a:latin typeface="Times New Roman" panose="02020603050405020304" pitchFamily="18" charset="0"/>
                <a:ea typeface="宋体" panose="02010600030101010101" pitchFamily="2" charset="-122"/>
              </a:rPr>
              <a:t>(1) </a:t>
            </a:r>
            <a:r>
              <a:rPr kumimoji="1" lang="zh-CN" altLang="en-US" sz="1800" b="1" dirty="0">
                <a:solidFill>
                  <a:schemeClr val="tx1"/>
                </a:solidFill>
                <a:latin typeface="Times New Roman" panose="02020603050405020304" pitchFamily="18" charset="0"/>
                <a:ea typeface="宋体" panose="02010600030101010101" pitchFamily="2" charset="-122"/>
              </a:rPr>
              <a:t>每个结点是它本身的必经结点，即</a:t>
            </a:r>
            <a:r>
              <a:rPr kumimoji="1" lang="en-US" altLang="zh-CN" sz="1800" b="1" dirty="0">
                <a:solidFill>
                  <a:schemeClr val="tx1"/>
                </a:solidFill>
                <a:latin typeface="Times New Roman" panose="02020603050405020304" pitchFamily="18" charset="0"/>
                <a:ea typeface="宋体" panose="02010600030101010101" pitchFamily="2" charset="-122"/>
              </a:rPr>
              <a:t>n DOM n</a:t>
            </a:r>
            <a:r>
              <a:rPr kumimoji="1" lang="zh-CN" altLang="en-US" sz="1800" b="1" dirty="0">
                <a:solidFill>
                  <a:schemeClr val="tx1"/>
                </a:solidFill>
                <a:latin typeface="Times New Roman" panose="02020603050405020304" pitchFamily="18" charset="0"/>
                <a:ea typeface="宋体" panose="02010600030101010101" pitchFamily="2" charset="-122"/>
              </a:rPr>
              <a:t>。</a:t>
            </a:r>
          </a:p>
          <a:p>
            <a:pPr eaLnBrk="1" hangingPunct="1">
              <a:lnSpc>
                <a:spcPct val="150000"/>
              </a:lnSpc>
              <a:spcBef>
                <a:spcPct val="0"/>
              </a:spcBef>
              <a:buClrTx/>
              <a:buSzTx/>
              <a:buFontTx/>
              <a:buNone/>
            </a:pPr>
            <a:r>
              <a:rPr kumimoji="1" lang="en-US" altLang="zh-CN" sz="1800" b="1" dirty="0">
                <a:solidFill>
                  <a:schemeClr val="tx1"/>
                </a:solidFill>
                <a:latin typeface="Times New Roman" panose="02020603050405020304" pitchFamily="18" charset="0"/>
                <a:ea typeface="宋体" panose="02010600030101010101" pitchFamily="2" charset="-122"/>
              </a:rPr>
              <a:t>(2) </a:t>
            </a:r>
            <a:r>
              <a:rPr kumimoji="1" lang="zh-CN" altLang="en-US" sz="1800" b="1" dirty="0">
                <a:solidFill>
                  <a:schemeClr val="tx1"/>
                </a:solidFill>
                <a:latin typeface="Times New Roman" panose="02020603050405020304" pitchFamily="18" charset="0"/>
                <a:ea typeface="宋体" panose="02010600030101010101" pitchFamily="2" charset="-122"/>
              </a:rPr>
              <a:t>流图的首结点</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zh-CN" altLang="en-US" sz="1800" b="1" dirty="0">
                <a:solidFill>
                  <a:schemeClr val="tx1"/>
                </a:solidFill>
                <a:latin typeface="Times New Roman" panose="02020603050405020304" pitchFamily="18" charset="0"/>
                <a:ea typeface="宋体" panose="02010600030101010101" pitchFamily="2" charset="-122"/>
              </a:rPr>
              <a:t>，是流图中任一结点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的必经结点，</a:t>
            </a:r>
            <a:r>
              <a:rPr kumimoji="1" lang="en-US" altLang="zh-CN" sz="1800" b="1" dirty="0">
                <a:solidFill>
                  <a:schemeClr val="tx1"/>
                </a:solidFill>
                <a:latin typeface="Times New Roman" panose="02020603050405020304" pitchFamily="18" charset="0"/>
                <a:ea typeface="宋体" panose="02010600030101010101" pitchFamily="2" charset="-122"/>
              </a:rPr>
              <a:t>n0 DOM n</a:t>
            </a:r>
            <a:r>
              <a:rPr kumimoji="1" lang="zh-CN" altLang="en-US" sz="1800" b="1" dirty="0">
                <a:solidFill>
                  <a:schemeClr val="tx1"/>
                </a:solidFill>
                <a:latin typeface="Times New Roman" panose="02020603050405020304" pitchFamily="18" charset="0"/>
                <a:ea typeface="宋体" panose="02010600030101010101" pitchFamily="2" charset="-122"/>
              </a:rPr>
              <a:t>。</a:t>
            </a:r>
          </a:p>
          <a:p>
            <a:pPr eaLnBrk="1" hangingPunct="1">
              <a:lnSpc>
                <a:spcPct val="150000"/>
              </a:lnSpc>
              <a:spcBef>
                <a:spcPct val="0"/>
              </a:spcBef>
              <a:buClrTx/>
              <a:buSzTx/>
              <a:buFontTx/>
              <a:buNone/>
            </a:pPr>
            <a:r>
              <a:rPr kumimoji="1" lang="en-US" altLang="zh-CN" sz="1800" b="1" dirty="0">
                <a:solidFill>
                  <a:schemeClr val="tx1"/>
                </a:solidFill>
                <a:latin typeface="Times New Roman" panose="02020603050405020304" pitchFamily="18" charset="0"/>
                <a:ea typeface="宋体" panose="02010600030101010101" pitchFamily="2" charset="-122"/>
              </a:rPr>
              <a:t>(3) </a:t>
            </a:r>
            <a:r>
              <a:rPr kumimoji="1" lang="zh-CN" altLang="en-US" sz="1800" b="1" dirty="0">
                <a:solidFill>
                  <a:schemeClr val="tx1"/>
                </a:solidFill>
                <a:latin typeface="Times New Roman" panose="02020603050405020304" pitchFamily="18" charset="0"/>
                <a:ea typeface="宋体" panose="02010600030101010101" pitchFamily="2" charset="-122"/>
              </a:rPr>
              <a:t>循环</a:t>
            </a:r>
            <a:r>
              <a:rPr kumimoji="1" lang="en-US" altLang="zh-CN" sz="1800" b="1" dirty="0">
                <a:solidFill>
                  <a:schemeClr val="tx1"/>
                </a:solidFill>
                <a:latin typeface="Times New Roman" panose="02020603050405020304" pitchFamily="18" charset="0"/>
                <a:ea typeface="宋体" panose="02010600030101010101" pitchFamily="2" charset="-122"/>
              </a:rPr>
              <a:t>L</a:t>
            </a:r>
            <a:r>
              <a:rPr kumimoji="1" lang="zh-CN" altLang="en-US" sz="1800" b="1" dirty="0">
                <a:solidFill>
                  <a:schemeClr val="tx1"/>
                </a:solidFill>
                <a:latin typeface="Times New Roman" panose="02020603050405020304" pitchFamily="18" charset="0"/>
                <a:ea typeface="宋体" panose="02010600030101010101" pitchFamily="2" charset="-122"/>
              </a:rPr>
              <a:t>的入口结点</a:t>
            </a:r>
            <a:r>
              <a:rPr kumimoji="1" lang="en-US" altLang="zh-CN" sz="1800" b="1" dirty="0">
                <a:solidFill>
                  <a:schemeClr val="tx1"/>
                </a:solidFill>
                <a:latin typeface="Times New Roman" panose="02020603050405020304" pitchFamily="18" charset="0"/>
                <a:ea typeface="宋体" panose="02010600030101010101" pitchFamily="2" charset="-122"/>
              </a:rPr>
              <a:t>d</a:t>
            </a:r>
            <a:r>
              <a:rPr kumimoji="1" lang="zh-CN" altLang="en-US" sz="1800" b="1" dirty="0">
                <a:solidFill>
                  <a:schemeClr val="tx1"/>
                </a:solidFill>
                <a:latin typeface="Times New Roman" panose="02020603050405020304" pitchFamily="18" charset="0"/>
                <a:ea typeface="宋体" panose="02010600030101010101" pitchFamily="2" charset="-122"/>
              </a:rPr>
              <a:t>，是循环内任一结点的必经结点。如果</a:t>
            </a:r>
            <a:r>
              <a:rPr kumimoji="1" lang="en-US" altLang="zh-CN" sz="1800" b="1" dirty="0">
                <a:solidFill>
                  <a:schemeClr val="tx1"/>
                </a:solidFill>
                <a:latin typeface="Times New Roman" panose="02020603050405020304" pitchFamily="18" charset="0"/>
                <a:ea typeface="宋体" panose="02010600030101010101" pitchFamily="2" charset="-122"/>
              </a:rPr>
              <a:t>d</a:t>
            </a:r>
            <a:r>
              <a:rPr kumimoji="1" lang="zh-CN" altLang="en-US" sz="1800" b="1" dirty="0">
                <a:solidFill>
                  <a:schemeClr val="tx1"/>
                </a:solidFill>
                <a:latin typeface="Times New Roman" panose="02020603050405020304" pitchFamily="18" charset="0"/>
                <a:ea typeface="宋体" panose="02010600030101010101" pitchFamily="2" charset="-122"/>
              </a:rPr>
              <a:t>不是首结点</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zh-CN" altLang="en-US" sz="1800" b="1" dirty="0">
                <a:solidFill>
                  <a:schemeClr val="tx1"/>
                </a:solidFill>
                <a:latin typeface="Times New Roman" panose="02020603050405020304" pitchFamily="18" charset="0"/>
                <a:ea typeface="宋体" panose="02010600030101010101" pitchFamily="2" charset="-122"/>
              </a:rPr>
              <a:t>，即</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en-US" altLang="zh-CN" sz="1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b="1" dirty="0">
                <a:solidFill>
                  <a:schemeClr val="tx1"/>
                </a:solidFill>
                <a:latin typeface="Times New Roman" panose="02020603050405020304" pitchFamily="18" charset="0"/>
                <a:ea typeface="宋体" panose="02010600030101010101" pitchFamily="2" charset="-122"/>
              </a:rPr>
              <a:t>L</a:t>
            </a:r>
            <a:r>
              <a:rPr kumimoji="1" lang="zh-CN" altLang="en-US" sz="1800" b="1" dirty="0">
                <a:solidFill>
                  <a:schemeClr val="tx1"/>
                </a:solidFill>
                <a:latin typeface="Times New Roman" panose="02020603050405020304" pitchFamily="18" charset="0"/>
                <a:ea typeface="宋体" panose="02010600030101010101" pitchFamily="2" charset="-122"/>
              </a:rPr>
              <a:t>，</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zh-CN" altLang="en-US" sz="1800" b="1" dirty="0">
                <a:solidFill>
                  <a:schemeClr val="tx1"/>
                </a:solidFill>
                <a:latin typeface="Times New Roman" panose="02020603050405020304" pitchFamily="18" charset="0"/>
                <a:ea typeface="宋体" panose="02010600030101010101" pitchFamily="2" charset="-122"/>
              </a:rPr>
              <a:t>在循环外，则由</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zh-CN" altLang="en-US" sz="1800" b="1" dirty="0">
                <a:solidFill>
                  <a:schemeClr val="tx1"/>
                </a:solidFill>
                <a:latin typeface="Times New Roman" panose="02020603050405020304" pitchFamily="18" charset="0"/>
                <a:ea typeface="宋体" panose="02010600030101010101" pitchFamily="2" charset="-122"/>
              </a:rPr>
              <a:t>到循环中任一结点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的任一通路，必经过</a:t>
            </a:r>
            <a:r>
              <a:rPr kumimoji="1" lang="en-US" altLang="zh-CN" sz="1800" b="1" dirty="0">
                <a:solidFill>
                  <a:schemeClr val="tx1"/>
                </a:solidFill>
                <a:latin typeface="Times New Roman" panose="02020603050405020304" pitchFamily="18" charset="0"/>
                <a:ea typeface="宋体" panose="02010600030101010101" pitchFamily="2" charset="-122"/>
              </a:rPr>
              <a:t>d</a:t>
            </a:r>
            <a:r>
              <a:rPr kumimoji="1" lang="zh-CN" altLang="en-US" sz="1800" b="1" dirty="0">
                <a:solidFill>
                  <a:schemeClr val="tx1"/>
                </a:solidFill>
                <a:latin typeface="Times New Roman" panose="02020603050405020304" pitchFamily="18" charset="0"/>
                <a:ea typeface="宋体" panose="02010600030101010101" pitchFamily="2" charset="-122"/>
              </a:rPr>
              <a:t>而进入循环，故</a:t>
            </a:r>
            <a:r>
              <a:rPr kumimoji="1" lang="en-US" altLang="zh-CN" sz="1800" b="1" dirty="0">
                <a:solidFill>
                  <a:schemeClr val="tx1"/>
                </a:solidFill>
                <a:latin typeface="Times New Roman" panose="02020603050405020304" pitchFamily="18" charset="0"/>
                <a:ea typeface="宋体" panose="02010600030101010101" pitchFamily="2" charset="-122"/>
              </a:rPr>
              <a:t>d</a:t>
            </a:r>
            <a:r>
              <a:rPr kumimoji="1" lang="zh-CN" altLang="en-US" sz="1800" b="1" dirty="0">
                <a:solidFill>
                  <a:schemeClr val="tx1"/>
                </a:solidFill>
                <a:latin typeface="Times New Roman" panose="02020603050405020304" pitchFamily="18" charset="0"/>
                <a:ea typeface="宋体" panose="02010600030101010101" pitchFamily="2" charset="-122"/>
              </a:rPr>
              <a:t>是</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的必经结点。</a:t>
            </a:r>
          </a:p>
          <a:p>
            <a:pPr eaLnBrk="1" hangingPunct="1">
              <a:lnSpc>
                <a:spcPct val="150000"/>
              </a:lnSpc>
              <a:spcBef>
                <a:spcPct val="0"/>
              </a:spcBef>
              <a:buClrTx/>
              <a:buSzTx/>
              <a:buFontTx/>
              <a:buNone/>
            </a:pPr>
            <a:r>
              <a:rPr kumimoji="1" lang="en-US" altLang="zh-CN" sz="1800" b="1" dirty="0">
                <a:solidFill>
                  <a:schemeClr val="tx1"/>
                </a:solidFill>
                <a:latin typeface="Times New Roman" panose="02020603050405020304" pitchFamily="18" charset="0"/>
                <a:ea typeface="宋体" panose="02010600030101010101" pitchFamily="2" charset="-122"/>
              </a:rPr>
              <a:t>(4) </a:t>
            </a:r>
            <a:r>
              <a:rPr kumimoji="1" lang="zh-CN" altLang="en-US" sz="1800" b="1" dirty="0">
                <a:solidFill>
                  <a:schemeClr val="tx1"/>
                </a:solidFill>
                <a:latin typeface="Times New Roman" panose="02020603050405020304" pitchFamily="18" charset="0"/>
                <a:ea typeface="宋体" panose="02010600030101010101" pitchFamily="2" charset="-122"/>
              </a:rPr>
              <a:t>一个结点的必经结点可能不止一个，如对循环内除入口结点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而言，它至少有三个必经结点：首结点</a:t>
            </a:r>
            <a:r>
              <a:rPr kumimoji="1" lang="en-US" altLang="zh-CN" sz="1800" b="1" dirty="0">
                <a:solidFill>
                  <a:schemeClr val="tx1"/>
                </a:solidFill>
                <a:latin typeface="Times New Roman" panose="02020603050405020304" pitchFamily="18" charset="0"/>
                <a:ea typeface="宋体" panose="02010600030101010101" pitchFamily="2" charset="-122"/>
              </a:rPr>
              <a:t>n0</a:t>
            </a:r>
            <a:r>
              <a:rPr kumimoji="1" lang="zh-CN" altLang="en-US" sz="1800" b="1" dirty="0">
                <a:solidFill>
                  <a:schemeClr val="tx1"/>
                </a:solidFill>
                <a:latin typeface="Times New Roman" panose="02020603050405020304" pitchFamily="18" charset="0"/>
                <a:ea typeface="宋体" panose="02010600030101010101" pitchFamily="2" charset="-122"/>
              </a:rPr>
              <a:t>，循环入口结点</a:t>
            </a:r>
            <a:r>
              <a:rPr kumimoji="1" lang="en-US" altLang="zh-CN" sz="1800" b="1" dirty="0">
                <a:solidFill>
                  <a:schemeClr val="tx1"/>
                </a:solidFill>
                <a:latin typeface="Times New Roman" panose="02020603050405020304" pitchFamily="18" charset="0"/>
                <a:ea typeface="宋体" panose="02010600030101010101" pitchFamily="2" charset="-122"/>
              </a:rPr>
              <a:t>d</a:t>
            </a:r>
            <a:r>
              <a:rPr kumimoji="1" lang="zh-CN" altLang="en-US" sz="1800" b="1" dirty="0">
                <a:solidFill>
                  <a:schemeClr val="tx1"/>
                </a:solidFill>
                <a:latin typeface="Times New Roman" panose="02020603050405020304" pitchFamily="18" charset="0"/>
                <a:ea typeface="宋体" panose="02010600030101010101" pitchFamily="2" charset="-122"/>
              </a:rPr>
              <a:t>，及结点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自身。我们将流图中结点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的所有必经结点称为</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的必经结点集，用</a:t>
            </a:r>
            <a:r>
              <a:rPr kumimoji="1" lang="en-US" altLang="zh-CN" sz="1800" b="1" dirty="0">
                <a:solidFill>
                  <a:schemeClr val="tx1"/>
                </a:solidFill>
                <a:latin typeface="Times New Roman" panose="02020603050405020304" pitchFamily="18" charset="0"/>
                <a:ea typeface="宋体" panose="02010600030101010101" pitchFamily="2" charset="-122"/>
              </a:rPr>
              <a:t>D(n)</a:t>
            </a:r>
            <a:r>
              <a:rPr kumimoji="1" lang="zh-CN" altLang="en-US" sz="1800" b="1" dirty="0">
                <a:solidFill>
                  <a:schemeClr val="tx1"/>
                </a:solidFill>
                <a:latin typeface="Times New Roman" panose="02020603050405020304" pitchFamily="18" charset="0"/>
                <a:ea typeface="宋体" panose="02010600030101010101" pitchFamily="2" charset="-122"/>
              </a:rPr>
              <a:t>表示。</a:t>
            </a:r>
          </a:p>
        </p:txBody>
      </p:sp>
    </p:spTree>
    <p:extLst>
      <p:ext uri="{BB962C8B-B14F-4D97-AF65-F5344CB8AC3E}">
        <p14:creationId xmlns:p14="http://schemas.microsoft.com/office/powerpoint/2010/main" val="256438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7"/>
            <a:ext cx="8141975" cy="1408505"/>
          </a:xfrm>
        </p:spPr>
        <p:txBody>
          <a:bodyPr>
            <a:normAutofit/>
          </a:bodyPr>
          <a:lstStyle/>
          <a:p>
            <a:pPr>
              <a:spcBef>
                <a:spcPct val="0"/>
              </a:spcBef>
              <a:buClrTx/>
              <a:buSzTx/>
              <a:buNone/>
            </a:pPr>
            <a:r>
              <a:rPr kumimoji="1" lang="zh-CN" altLang="en-US" sz="1800" b="1" dirty="0">
                <a:latin typeface="Times New Roman" panose="02020603050405020304" pitchFamily="18" charset="0"/>
                <a:ea typeface="宋体" panose="02010600030101010101" pitchFamily="2" charset="-122"/>
              </a:rPr>
              <a:t>如果将</a:t>
            </a:r>
            <a:r>
              <a:rPr kumimoji="1" lang="en-US" altLang="zh-CN" sz="1800" b="1" dirty="0">
                <a:latin typeface="Times New Roman" panose="02020603050405020304" pitchFamily="18" charset="0"/>
                <a:ea typeface="宋体" panose="02010600030101010101" pitchFamily="2" charset="-122"/>
              </a:rPr>
              <a:t>DOM</a:t>
            </a:r>
            <a:r>
              <a:rPr kumimoji="1" lang="zh-CN" altLang="en-US" sz="1800" b="1" dirty="0">
                <a:latin typeface="Times New Roman" panose="02020603050405020304" pitchFamily="18" charset="0"/>
                <a:ea typeface="宋体" panose="02010600030101010101" pitchFamily="2" charset="-122"/>
              </a:rPr>
              <a:t>看成结点集</a:t>
            </a:r>
            <a:r>
              <a:rPr kumimoji="1" lang="en-US" altLang="zh-CN" sz="1800" b="1" dirty="0">
                <a:latin typeface="Times New Roman" panose="02020603050405020304" pitchFamily="18" charset="0"/>
                <a:ea typeface="宋体" panose="02010600030101010101" pitchFamily="2" charset="-122"/>
              </a:rPr>
              <a:t>N</a:t>
            </a:r>
            <a:r>
              <a:rPr kumimoji="1" lang="zh-CN" altLang="en-US" sz="1800" b="1" dirty="0">
                <a:latin typeface="Times New Roman" panose="02020603050405020304" pitchFamily="18" charset="0"/>
                <a:ea typeface="宋体" panose="02010600030101010101" pitchFamily="2" charset="-122"/>
              </a:rPr>
              <a:t>上的一种二元关系，那么它具如下性质：</a:t>
            </a:r>
          </a:p>
          <a:p>
            <a:pPr>
              <a:spcBef>
                <a:spcPct val="0"/>
              </a:spcBef>
              <a:buClrTx/>
              <a:buSzTx/>
              <a:buNone/>
            </a:pPr>
            <a:r>
              <a:rPr kumimoji="1" lang="en-US" altLang="zh-CN" sz="1800" b="1" dirty="0">
                <a:latin typeface="Times New Roman" panose="02020603050405020304" pitchFamily="18" charset="0"/>
                <a:ea typeface="宋体" panose="02010600030101010101" pitchFamily="2" charset="-122"/>
              </a:rPr>
              <a:t>(1) </a:t>
            </a:r>
            <a:r>
              <a:rPr kumimoji="1" lang="zh-CN" altLang="en-US" sz="1800" b="1" dirty="0">
                <a:latin typeface="Times New Roman" panose="02020603050405020304" pitchFamily="18" charset="0"/>
                <a:ea typeface="宋体" panose="02010600030101010101" pitchFamily="2" charset="-122"/>
              </a:rPr>
              <a:t>自反性。对任一</a:t>
            </a:r>
            <a:r>
              <a:rPr kumimoji="1" lang="en-US" altLang="zh-CN" sz="1800" b="1" dirty="0" err="1">
                <a:latin typeface="Times New Roman" panose="02020603050405020304" pitchFamily="18" charset="0"/>
                <a:ea typeface="宋体" panose="02010600030101010101" pitchFamily="2" charset="-122"/>
              </a:rPr>
              <a:t>n</a:t>
            </a:r>
            <a:r>
              <a:rPr kumimoji="1" lang="en-US" altLang="zh-CN" sz="1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b="1" dirty="0" err="1">
                <a:latin typeface="Times New Roman" panose="02020603050405020304" pitchFamily="18" charset="0"/>
                <a:ea typeface="宋体" panose="02010600030101010101" pitchFamily="2" charset="-122"/>
              </a:rPr>
              <a:t>N</a:t>
            </a:r>
            <a:r>
              <a:rPr kumimoji="1" lang="zh-CN" altLang="en-US" sz="1800" b="1" dirty="0">
                <a:latin typeface="Times New Roman" panose="02020603050405020304" pitchFamily="18" charset="0"/>
                <a:ea typeface="宋体" panose="02010600030101010101" pitchFamily="2" charset="-122"/>
              </a:rPr>
              <a:t>，</a:t>
            </a:r>
            <a:r>
              <a:rPr kumimoji="1" lang="en-US" altLang="zh-CN" sz="1800" b="1" dirty="0">
                <a:latin typeface="Times New Roman" panose="02020603050405020304" pitchFamily="18" charset="0"/>
                <a:ea typeface="宋体" panose="02010600030101010101" pitchFamily="2" charset="-122"/>
              </a:rPr>
              <a:t>n DOM n</a:t>
            </a:r>
            <a:r>
              <a:rPr kumimoji="1" lang="zh-CN" altLang="en-US" sz="1800" b="1" dirty="0">
                <a:latin typeface="Times New Roman" panose="02020603050405020304" pitchFamily="18" charset="0"/>
                <a:ea typeface="宋体" panose="02010600030101010101" pitchFamily="2" charset="-122"/>
              </a:rPr>
              <a:t>；</a:t>
            </a:r>
          </a:p>
          <a:p>
            <a:pPr>
              <a:spcBef>
                <a:spcPct val="0"/>
              </a:spcBef>
              <a:buClrTx/>
              <a:buSzTx/>
              <a:buNone/>
            </a:pPr>
            <a:r>
              <a:rPr kumimoji="1" lang="en-US" altLang="zh-CN" sz="1800" b="1" dirty="0">
                <a:latin typeface="Times New Roman" panose="02020603050405020304" pitchFamily="18" charset="0"/>
                <a:ea typeface="宋体" panose="02010600030101010101" pitchFamily="2" charset="-122"/>
              </a:rPr>
              <a:t>(2) </a:t>
            </a:r>
            <a:r>
              <a:rPr kumimoji="1" lang="zh-CN" altLang="en-US" sz="1800" b="1" dirty="0">
                <a:latin typeface="Times New Roman" panose="02020603050405020304" pitchFamily="18" charset="0"/>
                <a:ea typeface="宋体" panose="02010600030101010101" pitchFamily="2" charset="-122"/>
              </a:rPr>
              <a:t>反对称性。若</a:t>
            </a:r>
            <a:r>
              <a:rPr kumimoji="1" lang="en-US" altLang="zh-CN" sz="1800" b="1" dirty="0">
                <a:latin typeface="Times New Roman" panose="02020603050405020304" pitchFamily="18" charset="0"/>
                <a:ea typeface="宋体" panose="02010600030101010101" pitchFamily="2" charset="-122"/>
              </a:rPr>
              <a:t>m</a:t>
            </a:r>
            <a:r>
              <a:rPr kumimoji="1" lang="zh-CN" altLang="en-US" sz="1800" b="1" dirty="0">
                <a:latin typeface="Times New Roman" panose="02020603050405020304" pitchFamily="18" charset="0"/>
                <a:ea typeface="宋体" panose="02010600030101010101" pitchFamily="2" charset="-122"/>
              </a:rPr>
              <a:t>、</a:t>
            </a:r>
            <a:r>
              <a:rPr kumimoji="1" lang="en-US" altLang="zh-CN" sz="1800" b="1" dirty="0" err="1">
                <a:latin typeface="Times New Roman" panose="02020603050405020304" pitchFamily="18" charset="0"/>
                <a:ea typeface="宋体" panose="02010600030101010101" pitchFamily="2" charset="-122"/>
              </a:rPr>
              <a:t>n</a:t>
            </a:r>
            <a:r>
              <a:rPr kumimoji="1" lang="en-US" altLang="zh-CN" sz="1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b="1" dirty="0" err="1">
                <a:latin typeface="Times New Roman" panose="02020603050405020304" pitchFamily="18" charset="0"/>
                <a:ea typeface="宋体" panose="02010600030101010101" pitchFamily="2" charset="-122"/>
              </a:rPr>
              <a:t>N</a:t>
            </a:r>
            <a:r>
              <a:rPr kumimoji="1" lang="zh-CN" altLang="en-US" sz="1800" b="1" dirty="0">
                <a:latin typeface="Times New Roman" panose="02020603050405020304" pitchFamily="18" charset="0"/>
                <a:ea typeface="宋体" panose="02010600030101010101" pitchFamily="2" charset="-122"/>
              </a:rPr>
              <a:t>，</a:t>
            </a:r>
            <a:r>
              <a:rPr kumimoji="1" lang="en-US" altLang="zh-CN" sz="1800" b="1" dirty="0">
                <a:latin typeface="Times New Roman" panose="02020603050405020304" pitchFamily="18" charset="0"/>
                <a:ea typeface="宋体" panose="02010600030101010101" pitchFamily="2" charset="-122"/>
              </a:rPr>
              <a:t>m DOM n</a:t>
            </a:r>
            <a:r>
              <a:rPr kumimoji="1" lang="zh-CN" altLang="en-US" sz="1800" b="1" dirty="0">
                <a:latin typeface="Times New Roman" panose="02020603050405020304" pitchFamily="18" charset="0"/>
                <a:ea typeface="宋体" panose="02010600030101010101" pitchFamily="2" charset="-122"/>
              </a:rPr>
              <a:t>且</a:t>
            </a:r>
            <a:r>
              <a:rPr kumimoji="1" lang="en-US" altLang="zh-CN" sz="1800" b="1" dirty="0">
                <a:latin typeface="Times New Roman" panose="02020603050405020304" pitchFamily="18" charset="0"/>
                <a:ea typeface="宋体" panose="02010600030101010101" pitchFamily="2" charset="-122"/>
              </a:rPr>
              <a:t>n DOM m</a:t>
            </a:r>
            <a:r>
              <a:rPr kumimoji="1" lang="zh-CN" altLang="en-US" sz="1800" b="1" dirty="0">
                <a:latin typeface="Times New Roman" panose="02020603050405020304" pitchFamily="18" charset="0"/>
                <a:ea typeface="宋体" panose="02010600030101010101" pitchFamily="2" charset="-122"/>
              </a:rPr>
              <a:t>则必有</a:t>
            </a:r>
            <a:r>
              <a:rPr kumimoji="1" lang="en-US" altLang="zh-CN" sz="1800" b="1" dirty="0">
                <a:latin typeface="Times New Roman" panose="02020603050405020304" pitchFamily="18" charset="0"/>
                <a:ea typeface="宋体" panose="02010600030101010101" pitchFamily="2" charset="-122"/>
              </a:rPr>
              <a:t>m=n</a:t>
            </a:r>
            <a:r>
              <a:rPr kumimoji="1" lang="zh-CN" altLang="en-US" sz="1800" b="1" dirty="0">
                <a:latin typeface="Times New Roman" panose="02020603050405020304" pitchFamily="18" charset="0"/>
                <a:ea typeface="宋体" panose="02010600030101010101" pitchFamily="2" charset="-122"/>
              </a:rPr>
              <a:t>；</a:t>
            </a:r>
          </a:p>
          <a:p>
            <a:pPr>
              <a:spcBef>
                <a:spcPct val="0"/>
              </a:spcBef>
              <a:buClrTx/>
              <a:buSzTx/>
              <a:buNone/>
            </a:pPr>
            <a:r>
              <a:rPr kumimoji="1" lang="en-US" altLang="zh-CN" sz="1800" b="1" dirty="0">
                <a:latin typeface="Times New Roman" panose="02020603050405020304" pitchFamily="18" charset="0"/>
                <a:ea typeface="宋体" panose="02010600030101010101" pitchFamily="2" charset="-122"/>
              </a:rPr>
              <a:t>(3) </a:t>
            </a:r>
            <a:r>
              <a:rPr kumimoji="1" lang="zh-CN" altLang="en-US" sz="1800" b="1" dirty="0">
                <a:latin typeface="Times New Roman" panose="02020603050405020304" pitchFamily="18" charset="0"/>
                <a:ea typeface="宋体" panose="02010600030101010101" pitchFamily="2" charset="-122"/>
              </a:rPr>
              <a:t>传递性。若</a:t>
            </a:r>
            <a:r>
              <a:rPr kumimoji="1" lang="en-US" altLang="zh-CN" sz="1800" b="1" dirty="0">
                <a:latin typeface="Times New Roman" panose="02020603050405020304" pitchFamily="18" charset="0"/>
                <a:ea typeface="宋体" panose="02010600030101010101" pitchFamily="2" charset="-122"/>
              </a:rPr>
              <a:t>l</a:t>
            </a:r>
            <a:r>
              <a:rPr kumimoji="1" lang="zh-CN" altLang="en-US" sz="1800" b="1" dirty="0">
                <a:latin typeface="Times New Roman" panose="02020603050405020304" pitchFamily="18" charset="0"/>
                <a:ea typeface="宋体" panose="02010600030101010101" pitchFamily="2" charset="-122"/>
              </a:rPr>
              <a:t>、</a:t>
            </a:r>
            <a:r>
              <a:rPr kumimoji="1" lang="en-US" altLang="zh-CN" sz="1800" b="1" dirty="0">
                <a:latin typeface="Times New Roman" panose="02020603050405020304" pitchFamily="18" charset="0"/>
                <a:ea typeface="宋体" panose="02010600030101010101" pitchFamily="2" charset="-122"/>
              </a:rPr>
              <a:t>m</a:t>
            </a:r>
            <a:r>
              <a:rPr kumimoji="1" lang="zh-CN" altLang="en-US" sz="1800" b="1" dirty="0">
                <a:latin typeface="Times New Roman" panose="02020603050405020304" pitchFamily="18" charset="0"/>
                <a:ea typeface="宋体" panose="02010600030101010101" pitchFamily="2" charset="-122"/>
              </a:rPr>
              <a:t>、</a:t>
            </a:r>
            <a:r>
              <a:rPr kumimoji="1" lang="en-US" altLang="zh-CN" sz="1800" b="1" dirty="0" err="1">
                <a:latin typeface="Times New Roman" panose="02020603050405020304" pitchFamily="18" charset="0"/>
                <a:ea typeface="宋体" panose="02010600030101010101" pitchFamily="2" charset="-122"/>
              </a:rPr>
              <a:t>n</a:t>
            </a:r>
            <a:r>
              <a:rPr kumimoji="1" lang="en-US" altLang="zh-CN" sz="1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b="1" dirty="0" err="1">
                <a:latin typeface="Times New Roman" panose="02020603050405020304" pitchFamily="18" charset="0"/>
                <a:ea typeface="宋体" panose="02010600030101010101" pitchFamily="2" charset="-122"/>
              </a:rPr>
              <a:t>N</a:t>
            </a:r>
            <a:r>
              <a:rPr kumimoji="1" lang="zh-CN" altLang="en-US" sz="1800" b="1" dirty="0">
                <a:latin typeface="Times New Roman" panose="02020603050405020304" pitchFamily="18" charset="0"/>
                <a:ea typeface="宋体" panose="02010600030101010101" pitchFamily="2" charset="-122"/>
              </a:rPr>
              <a:t>，而</a:t>
            </a:r>
            <a:r>
              <a:rPr kumimoji="1" lang="en-US" altLang="zh-CN" sz="1800" b="1" dirty="0">
                <a:latin typeface="Times New Roman" panose="02020603050405020304" pitchFamily="18" charset="0"/>
                <a:ea typeface="宋体" panose="02010600030101010101" pitchFamily="2" charset="-122"/>
              </a:rPr>
              <a:t>1 DOM m</a:t>
            </a:r>
            <a:r>
              <a:rPr kumimoji="1" lang="zh-CN" altLang="en-US" sz="1800" b="1" dirty="0">
                <a:latin typeface="Times New Roman" panose="02020603050405020304" pitchFamily="18" charset="0"/>
                <a:ea typeface="宋体" panose="02010600030101010101" pitchFamily="2" charset="-122"/>
              </a:rPr>
              <a:t>且</a:t>
            </a:r>
            <a:r>
              <a:rPr kumimoji="1" lang="en-US" altLang="zh-CN" sz="1800" b="1" dirty="0">
                <a:latin typeface="Times New Roman" panose="02020603050405020304" pitchFamily="18" charset="0"/>
                <a:ea typeface="宋体" panose="02010600030101010101" pitchFamily="2" charset="-122"/>
              </a:rPr>
              <a:t>m DOM n</a:t>
            </a:r>
            <a:r>
              <a:rPr kumimoji="1" lang="zh-CN" altLang="en-US" sz="1800" b="1" dirty="0">
                <a:latin typeface="Times New Roman" panose="02020603050405020304" pitchFamily="18" charset="0"/>
                <a:ea typeface="宋体" panose="02010600030101010101" pitchFamily="2" charset="-122"/>
              </a:rPr>
              <a:t>，则必有</a:t>
            </a:r>
            <a:r>
              <a:rPr kumimoji="1" lang="en-US" altLang="zh-CN" sz="1800" b="1" dirty="0">
                <a:latin typeface="Times New Roman" panose="02020603050405020304" pitchFamily="18" charset="0"/>
                <a:ea typeface="宋体" panose="02010600030101010101" pitchFamily="2" charset="-122"/>
              </a:rPr>
              <a:t>1 DOM n.</a:t>
            </a:r>
          </a:p>
        </p:txBody>
      </p:sp>
      <p:sp>
        <p:nvSpPr>
          <p:cNvPr id="3" name="标题 2"/>
          <p:cNvSpPr>
            <a:spLocks noGrp="1"/>
          </p:cNvSpPr>
          <p:nvPr>
            <p:ph type="title"/>
          </p:nvPr>
        </p:nvSpPr>
        <p:spPr/>
        <p:txBody>
          <a:bodyPr/>
          <a:lstStyle/>
          <a:p>
            <a:r>
              <a:rPr lang="en-US" altLang="zh-CN" dirty="0"/>
              <a:t>   </a:t>
            </a:r>
            <a:r>
              <a:rPr lang="zh-CN" altLang="en-US" dirty="0"/>
              <a:t>必经结点集的性质及求解</a:t>
            </a:r>
          </a:p>
        </p:txBody>
      </p:sp>
      <p:sp>
        <p:nvSpPr>
          <p:cNvPr id="5" name="Rectangle 7">
            <a:extLst>
              <a:ext uri="{FF2B5EF4-FFF2-40B4-BE49-F238E27FC236}">
                <a16:creationId xmlns:a16="http://schemas.microsoft.com/office/drawing/2014/main" id="{94212394-D89C-4D52-BF75-D04D298D4324}"/>
              </a:ext>
            </a:extLst>
          </p:cNvPr>
          <p:cNvSpPr>
            <a:spLocks noChangeArrowheads="1"/>
          </p:cNvSpPr>
          <p:nvPr/>
        </p:nvSpPr>
        <p:spPr bwMode="auto">
          <a:xfrm>
            <a:off x="387279" y="3276924"/>
            <a:ext cx="3824503" cy="294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lnSpc>
                <a:spcPct val="150000"/>
              </a:lnSpc>
              <a:spcBef>
                <a:spcPct val="0"/>
              </a:spcBef>
              <a:buClrTx/>
              <a:buSzTx/>
              <a:buFontTx/>
              <a:buNone/>
            </a:pPr>
            <a:r>
              <a:rPr kumimoji="1" lang="zh-CN" altLang="en-US" sz="1800" b="1" dirty="0">
                <a:solidFill>
                  <a:schemeClr val="tx1"/>
                </a:solidFill>
                <a:latin typeface="Times New Roman" panose="02020603050405020304" pitchFamily="18" charset="0"/>
                <a:ea typeface="宋体" panose="02010600030101010101" pitchFamily="2" charset="-122"/>
              </a:rPr>
              <a:t>这是迭代求解过程，其初值除首结点</a:t>
            </a:r>
            <a:r>
              <a:rPr kumimoji="1" lang="en-US" altLang="zh-CN" sz="1800" b="1" dirty="0">
                <a:solidFill>
                  <a:schemeClr val="tx1"/>
                </a:solidFill>
                <a:latin typeface="Times New Roman" panose="02020603050405020304" pitchFamily="18" charset="0"/>
                <a:ea typeface="宋体" panose="02010600030101010101" pitchFamily="2" charset="-122"/>
              </a:rPr>
              <a:t>D(n0)=n{0}</a:t>
            </a:r>
            <a:r>
              <a:rPr kumimoji="1" lang="zh-CN" altLang="en-US" sz="1800" b="1" dirty="0">
                <a:solidFill>
                  <a:schemeClr val="tx1"/>
                </a:solidFill>
                <a:latin typeface="Times New Roman" panose="02020603050405020304" pitchFamily="18" charset="0"/>
                <a:ea typeface="宋体" panose="02010600030101010101" pitchFamily="2" charset="-122"/>
              </a:rPr>
              <a:t>外，其余结点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a:t>
            </a:r>
            <a:r>
              <a:rPr kumimoji="1" lang="en-US" altLang="zh-CN" sz="1800" b="1" dirty="0">
                <a:solidFill>
                  <a:schemeClr val="tx1"/>
                </a:solidFill>
                <a:latin typeface="Times New Roman" panose="02020603050405020304" pitchFamily="18" charset="0"/>
                <a:ea typeface="宋体" panose="02010600030101010101" pitchFamily="2" charset="-122"/>
              </a:rPr>
              <a:t>D(n)=N</a:t>
            </a:r>
            <a:r>
              <a:rPr kumimoji="1" lang="zh-CN" altLang="en-US" sz="1800" b="1" dirty="0">
                <a:solidFill>
                  <a:schemeClr val="tx1"/>
                </a:solidFill>
                <a:latin typeface="Times New Roman" panose="02020603050405020304" pitchFamily="18" charset="0"/>
                <a:ea typeface="宋体" panose="02010600030101010101" pitchFamily="2" charset="-122"/>
              </a:rPr>
              <a:t>。每次迭代中如果有一个结点</a:t>
            </a:r>
            <a:r>
              <a:rPr kumimoji="1" lang="en-US" altLang="zh-CN" sz="1800" b="1" dirty="0">
                <a:solidFill>
                  <a:schemeClr val="tx1"/>
                </a:solidFill>
                <a:latin typeface="Times New Roman" panose="02020603050405020304" pitchFamily="18" charset="0"/>
                <a:ea typeface="宋体" panose="02010600030101010101" pitchFamily="2" charset="-122"/>
              </a:rPr>
              <a:t>n</a:t>
            </a:r>
            <a:r>
              <a:rPr kumimoji="1" lang="zh-CN" altLang="en-US" sz="1800" b="1" dirty="0">
                <a:solidFill>
                  <a:schemeClr val="tx1"/>
                </a:solidFill>
                <a:latin typeface="Times New Roman" panose="02020603050405020304" pitchFamily="18" charset="0"/>
                <a:ea typeface="宋体" panose="02010600030101010101" pitchFamily="2" charset="-122"/>
              </a:rPr>
              <a:t>的新才</a:t>
            </a:r>
            <a:r>
              <a:rPr kumimoji="1" lang="en-US" altLang="zh-CN" sz="1800" b="1" dirty="0">
                <a:solidFill>
                  <a:schemeClr val="tx1"/>
                </a:solidFill>
                <a:latin typeface="Times New Roman" panose="02020603050405020304" pitchFamily="18" charset="0"/>
                <a:ea typeface="宋体" panose="02010600030101010101" pitchFamily="2" charset="-122"/>
              </a:rPr>
              <a:t>D(n)</a:t>
            </a:r>
            <a:r>
              <a:rPr kumimoji="1" lang="zh-CN" altLang="en-US" sz="1800" b="1" dirty="0">
                <a:solidFill>
                  <a:schemeClr val="tx1"/>
                </a:solidFill>
                <a:latin typeface="Times New Roman" panose="02020603050405020304" pitchFamily="18" charset="0"/>
                <a:ea typeface="宋体" panose="02010600030101010101" pitchFamily="2" charset="-122"/>
              </a:rPr>
              <a:t>不相同，表明迭代未收敛，这由布尔变量</a:t>
            </a:r>
            <a:r>
              <a:rPr kumimoji="1" lang="en-US" altLang="zh-CN" sz="1800" b="1" dirty="0">
                <a:solidFill>
                  <a:schemeClr val="tx1"/>
                </a:solidFill>
                <a:latin typeface="Times New Roman" panose="02020603050405020304" pitchFamily="18" charset="0"/>
                <a:ea typeface="宋体" panose="02010600030101010101" pitchFamily="2" charset="-122"/>
              </a:rPr>
              <a:t>change</a:t>
            </a:r>
            <a:r>
              <a:rPr kumimoji="1" lang="zh-CN" altLang="en-US" sz="1800" b="1" dirty="0">
                <a:solidFill>
                  <a:schemeClr val="tx1"/>
                </a:solidFill>
                <a:latin typeface="Times New Roman" panose="02020603050405020304" pitchFamily="18" charset="0"/>
                <a:ea typeface="宋体" panose="02010600030101010101" pitchFamily="2" charset="-122"/>
              </a:rPr>
              <a:t>来标志。集合可用位向量表示，此时集合运算 ∪、∩ 就可用</a:t>
            </a:r>
            <a:r>
              <a:rPr kumimoji="1" lang="zh-CN" altLang="en-US" sz="1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1800" b="1" dirty="0">
                <a:solidFill>
                  <a:schemeClr val="tx1"/>
                </a:solidFill>
                <a:latin typeface="Times New Roman" panose="02020603050405020304" pitchFamily="18" charset="0"/>
                <a:ea typeface="宋体" panose="02010600030101010101" pitchFamily="2" charset="-122"/>
              </a:rPr>
              <a:t>、</a:t>
            </a:r>
            <a:r>
              <a:rPr kumimoji="1" lang="zh-CN" altLang="en-US" sz="1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1800" b="1" dirty="0">
                <a:solidFill>
                  <a:schemeClr val="tx1"/>
                </a:solidFill>
                <a:latin typeface="Times New Roman" panose="02020603050405020304" pitchFamily="18" charset="0"/>
                <a:ea typeface="宋体" panose="02010600030101010101" pitchFamily="2" charset="-122"/>
              </a:rPr>
              <a:t>来代替了。</a:t>
            </a:r>
          </a:p>
        </p:txBody>
      </p:sp>
      <p:sp>
        <p:nvSpPr>
          <p:cNvPr id="6" name="Rectangle 7">
            <a:extLst>
              <a:ext uri="{FF2B5EF4-FFF2-40B4-BE49-F238E27FC236}">
                <a16:creationId xmlns:a16="http://schemas.microsoft.com/office/drawing/2014/main" id="{2DC7BFE0-FE30-4680-9026-4953F2B2BB41}"/>
              </a:ext>
            </a:extLst>
          </p:cNvPr>
          <p:cNvSpPr>
            <a:spLocks noChangeArrowheads="1"/>
          </p:cNvSpPr>
          <p:nvPr/>
        </p:nvSpPr>
        <p:spPr bwMode="auto">
          <a:xfrm>
            <a:off x="4673600" y="3424400"/>
            <a:ext cx="298399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D(n0)={n0}</a:t>
            </a:r>
            <a:r>
              <a:rPr kumimoji="1" lang="zh-CN" altLang="en-US"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for(</a:t>
            </a:r>
            <a:r>
              <a:rPr kumimoji="1" lang="en-US" altLang="zh-CN" sz="1600" b="1" dirty="0" err="1">
                <a:solidFill>
                  <a:schemeClr val="tx1"/>
                </a:solidFill>
                <a:latin typeface="Times New Roman" panose="02020603050405020304" pitchFamily="18" charset="0"/>
                <a:ea typeface="宋体" panose="02010600030101010101" pitchFamily="2" charset="-122"/>
              </a:rPr>
              <a:t>n</a:t>
            </a:r>
            <a:r>
              <a:rPr kumimoji="1" lang="en-US" altLang="zh-CN" sz="1600" b="1" dirty="0" err="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600" b="1" dirty="0" err="1">
                <a:solidFill>
                  <a:schemeClr val="tx1"/>
                </a:solidFill>
                <a:latin typeface="Times New Roman" panose="02020603050405020304" pitchFamily="18" charset="0"/>
                <a:ea typeface="宋体" panose="02010600030101010101" pitchFamily="2" charset="-122"/>
              </a:rPr>
              <a:t>N</a:t>
            </a:r>
            <a:r>
              <a:rPr kumimoji="1" lang="en-US" altLang="zh-CN" sz="1600" b="1" dirty="0">
                <a:solidFill>
                  <a:schemeClr val="tx1"/>
                </a:solidFill>
                <a:latin typeface="Times New Roman" panose="02020603050405020304" pitchFamily="18" charset="0"/>
                <a:ea typeface="宋体" panose="02010600030101010101" pitchFamily="2" charset="-122"/>
              </a:rPr>
              <a:t>-{n0})</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 D(n)=N</a:t>
            </a:r>
            <a:r>
              <a:rPr kumimoji="1" lang="zh-CN" altLang="en-US" sz="1600" b="1" dirty="0">
                <a:solidFill>
                  <a:schemeClr val="tx1"/>
                </a:solidFill>
                <a:latin typeface="Times New Roman" panose="02020603050405020304" pitchFamily="18" charset="0"/>
                <a:ea typeface="宋体" panose="02010600030101010101" pitchFamily="2" charset="-122"/>
              </a:rPr>
              <a:t>；</a:t>
            </a:r>
            <a:r>
              <a:rPr kumimoji="1" lang="en-US" altLang="zh-CN"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en-US" altLang="zh-CN" sz="1600" b="1" dirty="0" err="1">
                <a:solidFill>
                  <a:schemeClr val="tx1"/>
                </a:solidFill>
                <a:latin typeface="Times New Roman" panose="02020603050405020304" pitchFamily="18" charset="0"/>
                <a:ea typeface="宋体" panose="02010600030101010101" pitchFamily="2" charset="-122"/>
              </a:rPr>
              <a:t>chang</a:t>
            </a:r>
            <a:r>
              <a:rPr kumimoji="1" lang="en-US" altLang="zh-CN" sz="1600" b="1" dirty="0">
                <a:solidFill>
                  <a:schemeClr val="tx1"/>
                </a:solidFill>
                <a:latin typeface="Times New Roman" panose="02020603050405020304" pitchFamily="18" charset="0"/>
                <a:ea typeface="宋体" panose="02010600030101010101" pitchFamily="2" charset="-122"/>
              </a:rPr>
              <a:t>=true</a:t>
            </a:r>
            <a:r>
              <a:rPr kumimoji="1" lang="zh-CN" altLang="en-US"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while(change)</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{change=false</a:t>
            </a:r>
            <a:r>
              <a:rPr kumimoji="1" lang="zh-CN" altLang="en-US" sz="1600" b="1" dirty="0">
                <a:solidFill>
                  <a:schemeClr val="tx1"/>
                </a:solidFill>
                <a:latin typeface="Times New Roman" panose="02020603050405020304" pitchFamily="18" charset="0"/>
                <a:ea typeface="宋体" panose="02010600030101010101" pitchFamily="2" charset="-122"/>
              </a:rPr>
              <a:t>；</a:t>
            </a:r>
            <a:r>
              <a:rPr kumimoji="1" lang="en-US" altLang="zh-CN"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for(</a:t>
            </a:r>
            <a:r>
              <a:rPr kumimoji="1" lang="en-US" altLang="zh-CN" sz="1600" b="1" dirty="0" err="1">
                <a:solidFill>
                  <a:schemeClr val="tx1"/>
                </a:solidFill>
                <a:latin typeface="Times New Roman" panose="02020603050405020304" pitchFamily="18" charset="0"/>
                <a:ea typeface="宋体" panose="02010600030101010101" pitchFamily="2" charset="-122"/>
              </a:rPr>
              <a:t>n</a:t>
            </a:r>
            <a:r>
              <a:rPr kumimoji="1" lang="en-US" altLang="zh-CN" sz="1600" b="1" dirty="0" err="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600" b="1" dirty="0" err="1">
                <a:solidFill>
                  <a:schemeClr val="tx1"/>
                </a:solidFill>
                <a:latin typeface="Times New Roman" panose="02020603050405020304" pitchFamily="18" charset="0"/>
                <a:ea typeface="宋体" panose="02010600030101010101" pitchFamily="2" charset="-122"/>
              </a:rPr>
              <a:t>N</a:t>
            </a:r>
            <a:r>
              <a:rPr kumimoji="1" lang="en-US" altLang="zh-CN" sz="1600" b="1" dirty="0">
                <a:solidFill>
                  <a:schemeClr val="tx1"/>
                </a:solidFill>
                <a:latin typeface="Times New Roman" panose="02020603050405020304" pitchFamily="18" charset="0"/>
                <a:ea typeface="宋体" panose="02010600030101010101" pitchFamily="2" charset="-122"/>
              </a:rPr>
              <a:t>-{n0})</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                           </a:t>
            </a:r>
            <a:r>
              <a:rPr kumimoji="1" lang="zh-CN" altLang="en-US"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if (new != D(n)) </a:t>
            </a:r>
          </a:p>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{change=true</a:t>
            </a:r>
            <a:r>
              <a:rPr kumimoji="1" lang="zh-CN" altLang="en-US" sz="1600" b="1" dirty="0">
                <a:solidFill>
                  <a:schemeClr val="tx1"/>
                </a:solidFill>
                <a:latin typeface="Times New Roman" panose="02020603050405020304" pitchFamily="18" charset="0"/>
                <a:ea typeface="宋体" panose="02010600030101010101" pitchFamily="2" charset="-122"/>
              </a:rPr>
              <a:t>；</a:t>
            </a:r>
            <a:r>
              <a:rPr kumimoji="1" lang="en-US" altLang="zh-CN" sz="1600" b="1" dirty="0">
                <a:solidFill>
                  <a:schemeClr val="tx1"/>
                </a:solidFill>
                <a:latin typeface="Times New Roman" panose="02020603050405020304" pitchFamily="18" charset="0"/>
                <a:ea typeface="宋体" panose="02010600030101010101" pitchFamily="2" charset="-122"/>
              </a:rPr>
              <a:t>D(n)=new</a:t>
            </a:r>
            <a:r>
              <a:rPr kumimoji="1" lang="zh-CN" altLang="en-US" sz="1600" b="1" dirty="0">
                <a:solidFill>
                  <a:schemeClr val="tx1"/>
                </a:solidFill>
                <a:latin typeface="Times New Roman" panose="02020603050405020304" pitchFamily="18" charset="0"/>
                <a:ea typeface="宋体" panose="02010600030101010101" pitchFamily="2" charset="-122"/>
              </a:rPr>
              <a:t>；</a:t>
            </a:r>
            <a:r>
              <a:rPr kumimoji="1" lang="en-US" altLang="zh-CN" sz="1600" b="1" dirty="0">
                <a:solidFill>
                  <a:schemeClr val="tx1"/>
                </a:solidFill>
                <a:latin typeface="Times New Roman" panose="02020603050405020304" pitchFamily="18" charset="0"/>
                <a:ea typeface="宋体" panose="02010600030101010101" pitchFamily="2" charset="-122"/>
              </a:rPr>
              <a:t>}}</a:t>
            </a:r>
          </a:p>
          <a:p>
            <a:pPr algn="ct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rPr>
              <a:t>图求必经结点集</a:t>
            </a:r>
            <a:r>
              <a:rPr kumimoji="1" lang="en-US" altLang="zh-CN" sz="1600" b="1" dirty="0">
                <a:solidFill>
                  <a:schemeClr val="tx1"/>
                </a:solidFill>
                <a:latin typeface="Times New Roman" panose="02020603050405020304" pitchFamily="18" charset="0"/>
                <a:ea typeface="宋体" panose="02010600030101010101" pitchFamily="2" charset="-122"/>
              </a:rPr>
              <a:t>D(n)</a:t>
            </a:r>
            <a:r>
              <a:rPr kumimoji="1" lang="zh-CN" altLang="en-US" sz="1600" b="1" dirty="0">
                <a:solidFill>
                  <a:schemeClr val="tx1"/>
                </a:solidFill>
                <a:latin typeface="Times New Roman" panose="02020603050405020304" pitchFamily="18" charset="0"/>
                <a:ea typeface="宋体" panose="02010600030101010101" pitchFamily="2" charset="-122"/>
              </a:rPr>
              <a:t>的算法</a:t>
            </a:r>
          </a:p>
        </p:txBody>
      </p:sp>
    </p:spTree>
    <p:extLst>
      <p:ext uri="{BB962C8B-B14F-4D97-AF65-F5344CB8AC3E}">
        <p14:creationId xmlns:p14="http://schemas.microsoft.com/office/powerpoint/2010/main" val="309043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040602" cy="4921498"/>
          </a:xfrm>
        </p:spPr>
        <p:txBody>
          <a:bodyPr>
            <a:normAutofit fontScale="85000" lnSpcReduction="10000"/>
          </a:bodyPr>
          <a:lstStyle/>
          <a:p>
            <a:r>
              <a:rPr kumimoji="1" lang="zh-CN" altLang="en-US" b="1" dirty="0">
                <a:latin typeface="Times New Roman" panose="02020603050405020304" pitchFamily="18" charset="0"/>
                <a:ea typeface="宋体" panose="02010600030101010101" pitchFamily="2" charset="-122"/>
              </a:rPr>
              <a:t>右图的流图，其必经结点已如前图所示，它有如下四条回边：</a:t>
            </a:r>
            <a:endParaRPr kumimoji="1" lang="en-US" altLang="zh-CN" b="1" dirty="0">
              <a:latin typeface="Times New Roman" panose="02020603050405020304" pitchFamily="18" charset="0"/>
              <a:ea typeface="宋体" panose="02010600030101010101" pitchFamily="2" charset="-12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rPr>
              <a:t>5</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4</a:t>
            </a:r>
            <a:r>
              <a:rPr kumimoji="1" lang="zh-CN" altLang="en-US" b="1" dirty="0">
                <a:latin typeface="Times New Roman" panose="02020603050405020304" pitchFamily="18" charset="0"/>
                <a:ea typeface="宋体" panose="02010600030101010101" pitchFamily="2" charset="-122"/>
              </a:rPr>
              <a:t>，因</a:t>
            </a:r>
            <a:r>
              <a:rPr kumimoji="1" lang="en-US" altLang="zh-CN" b="1" dirty="0">
                <a:latin typeface="Times New Roman" panose="02020603050405020304" pitchFamily="18" charset="0"/>
                <a:ea typeface="宋体" panose="02010600030101010101" pitchFamily="2" charset="-122"/>
              </a:rPr>
              <a:t>4</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D(5)={1, 2, 4, 5}</a:t>
            </a:r>
          </a:p>
          <a:p>
            <a:pPr>
              <a:spcBef>
                <a:spcPct val="0"/>
              </a:spcBef>
              <a:buClrTx/>
              <a:buSzTx/>
              <a:buNone/>
            </a:pPr>
            <a:r>
              <a:rPr kumimoji="1" lang="en-US" altLang="zh-CN" b="1" dirty="0">
                <a:latin typeface="Times New Roman" panose="02020603050405020304" pitchFamily="18" charset="0"/>
                <a:ea typeface="宋体" panose="02010600030101010101" pitchFamily="2" charset="-122"/>
              </a:rPr>
              <a:t>9</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5</a:t>
            </a:r>
            <a:r>
              <a:rPr kumimoji="1" lang="zh-CN" altLang="en-US" b="1" dirty="0">
                <a:latin typeface="Times New Roman" panose="02020603050405020304" pitchFamily="18" charset="0"/>
                <a:ea typeface="宋体" panose="02010600030101010101" pitchFamily="2" charset="-122"/>
              </a:rPr>
              <a:t>，因</a:t>
            </a:r>
            <a:r>
              <a:rPr kumimoji="1" lang="en-US" altLang="zh-CN" b="1" dirty="0">
                <a:latin typeface="Times New Roman" panose="02020603050405020304" pitchFamily="18" charset="0"/>
                <a:ea typeface="宋体" panose="02010600030101010101" pitchFamily="2" charset="-122"/>
              </a:rPr>
              <a:t>5</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D(9)={1, 2, 4, 5, 6, 9}</a:t>
            </a:r>
          </a:p>
          <a:p>
            <a:pPr>
              <a:spcBef>
                <a:spcPct val="0"/>
              </a:spcBef>
              <a:buClrTx/>
              <a:buSzTx/>
              <a:buNone/>
            </a:pPr>
            <a:r>
              <a:rPr kumimoji="1" lang="en-US" altLang="zh-CN" b="1" dirty="0">
                <a:latin typeface="Times New Roman" panose="02020603050405020304" pitchFamily="18" charset="0"/>
                <a:ea typeface="宋体" panose="02010600030101010101" pitchFamily="2" charset="-122"/>
              </a:rPr>
              <a:t>10</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2</a:t>
            </a:r>
            <a:r>
              <a:rPr kumimoji="1" lang="zh-CN" altLang="en-US" b="1" dirty="0">
                <a:latin typeface="Times New Roman" panose="02020603050405020304" pitchFamily="18" charset="0"/>
                <a:ea typeface="宋体" panose="02010600030101010101" pitchFamily="2" charset="-122"/>
              </a:rPr>
              <a:t>，因</a:t>
            </a:r>
            <a:r>
              <a:rPr kumimoji="1" lang="en-US" altLang="zh-CN" b="1" dirty="0">
                <a:latin typeface="Times New Roman" panose="02020603050405020304" pitchFamily="18" charset="0"/>
                <a:ea typeface="宋体" panose="02010600030101010101" pitchFamily="2" charset="-122"/>
              </a:rPr>
              <a:t>2</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D(10)={1, 2, 4, 10}</a:t>
            </a:r>
          </a:p>
          <a:p>
            <a:pPr>
              <a:spcBef>
                <a:spcPct val="0"/>
              </a:spcBef>
              <a:buClrTx/>
              <a:buSzTx/>
              <a:buNone/>
            </a:pPr>
            <a:r>
              <a:rPr kumimoji="1" lang="en-US" altLang="zh-CN" b="1" dirty="0">
                <a:latin typeface="Times New Roman" panose="02020603050405020304" pitchFamily="18" charset="0"/>
                <a:ea typeface="宋体" panose="02010600030101010101" pitchFamily="2" charset="-122"/>
              </a:rPr>
              <a:t>7</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7</a:t>
            </a:r>
            <a:r>
              <a:rPr kumimoji="1" lang="zh-CN" altLang="en-US" b="1" dirty="0">
                <a:latin typeface="Times New Roman" panose="02020603050405020304" pitchFamily="18" charset="0"/>
                <a:ea typeface="宋体" panose="02010600030101010101" pitchFamily="2" charset="-122"/>
              </a:rPr>
              <a:t>，</a:t>
            </a:r>
            <a:r>
              <a:rPr kumimoji="1" lang="en-US" altLang="zh-CN" b="1" dirty="0">
                <a:latin typeface="Times New Roman" panose="02020603050405020304" pitchFamily="18" charset="0"/>
                <a:ea typeface="宋体" panose="02010600030101010101" pitchFamily="2" charset="-122"/>
              </a:rPr>
              <a:t>7</a:t>
            </a:r>
            <a:r>
              <a:rPr kumimoji="1" lang="en-US" altLang="zh-CN"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a:latin typeface="Times New Roman" panose="02020603050405020304" pitchFamily="18" charset="0"/>
                <a:ea typeface="宋体" panose="02010600030101010101" pitchFamily="2" charset="-122"/>
              </a:rPr>
              <a:t>D(7)</a:t>
            </a:r>
          </a:p>
          <a:p>
            <a:r>
              <a:rPr kumimoji="1" lang="zh-CN" altLang="en-US" b="1" dirty="0">
                <a:latin typeface="Times New Roman" panose="02020603050405020304" pitchFamily="18" charset="0"/>
                <a:ea typeface="宋体" panose="02010600030101010101" pitchFamily="2" charset="-122"/>
              </a:rPr>
              <a:t>定义：</a:t>
            </a:r>
            <a:r>
              <a:rPr kumimoji="1" lang="en-US" altLang="zh-CN" b="1" dirty="0">
                <a:latin typeface="Times New Roman" panose="02020603050405020304" pitchFamily="18" charset="0"/>
                <a:ea typeface="宋体" panose="02010600030101010101" pitchFamily="2" charset="-122"/>
              </a:rPr>
              <a:t> </a:t>
            </a:r>
            <a:r>
              <a:rPr kumimoji="1" lang="zh-CN" altLang="en-US" b="1" dirty="0">
                <a:latin typeface="Times New Roman" panose="02020603050405020304" pitchFamily="18" charset="0"/>
                <a:ea typeface="宋体" panose="02010600030101010101" pitchFamily="2" charset="-122"/>
              </a:rPr>
              <a:t>若</a:t>
            </a:r>
            <a:r>
              <a:rPr kumimoji="1" lang="en-US" altLang="zh-CN" b="1" dirty="0" err="1">
                <a:latin typeface="Times New Roman" panose="02020603050405020304" pitchFamily="18" charset="0"/>
                <a:ea typeface="宋体" panose="02010600030101010101" pitchFamily="2" charset="-122"/>
              </a:rPr>
              <a:t>n</a:t>
            </a:r>
            <a:r>
              <a:rPr kumimoji="1" lang="en-US" altLang="zh-CN"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err="1">
                <a:latin typeface="Times New Roman" panose="02020603050405020304" pitchFamily="18" charset="0"/>
                <a:ea typeface="宋体" panose="02010600030101010101" pitchFamily="2" charset="-122"/>
              </a:rPr>
              <a:t>d</a:t>
            </a:r>
            <a:r>
              <a:rPr kumimoji="1" lang="zh-CN" altLang="en-US" b="1" dirty="0">
                <a:latin typeface="Times New Roman" panose="02020603050405020304" pitchFamily="18" charset="0"/>
                <a:ea typeface="宋体" panose="02010600030101010101" pitchFamily="2" charset="-122"/>
              </a:rPr>
              <a:t>是流图</a:t>
            </a:r>
            <a:r>
              <a:rPr kumimoji="1" lang="en-US" altLang="zh-CN" b="1" dirty="0">
                <a:latin typeface="Times New Roman" panose="02020603050405020304" pitchFamily="18" charset="0"/>
                <a:ea typeface="宋体" panose="02010600030101010101" pitchFamily="2" charset="-122"/>
              </a:rPr>
              <a:t>G=(N, E, n0)</a:t>
            </a:r>
            <a:r>
              <a:rPr kumimoji="1" lang="zh-CN" altLang="en-US" b="1" dirty="0">
                <a:latin typeface="Times New Roman" panose="02020603050405020304" pitchFamily="18" charset="0"/>
                <a:ea typeface="宋体" panose="02010600030101010101" pitchFamily="2" charset="-122"/>
              </a:rPr>
              <a:t>的一条回边，</a:t>
            </a:r>
            <a:r>
              <a:rPr kumimoji="1" lang="en-US" altLang="zh-CN" b="1" dirty="0">
                <a:latin typeface="Times New Roman" panose="02020603050405020304" pitchFamily="18" charset="0"/>
                <a:ea typeface="宋体" panose="02010600030101010101" pitchFamily="2" charset="-122"/>
              </a:rPr>
              <a:t>M</a:t>
            </a:r>
            <a:r>
              <a:rPr kumimoji="1" lang="zh-CN" altLang="en-US" b="1" dirty="0">
                <a:latin typeface="Times New Roman" panose="02020603050405020304" pitchFamily="18" charset="0"/>
                <a:ea typeface="宋体" panose="02010600030101010101" pitchFamily="2" charset="-122"/>
              </a:rPr>
              <a:t>是流图中有通路到达</a:t>
            </a:r>
            <a:r>
              <a:rPr kumimoji="1" lang="en-US" altLang="zh-CN" b="1" dirty="0">
                <a:latin typeface="Times New Roman" panose="02020603050405020304" pitchFamily="18" charset="0"/>
                <a:ea typeface="宋体" panose="02010600030101010101" pitchFamily="2" charset="-122"/>
              </a:rPr>
              <a:t>n</a:t>
            </a:r>
            <a:r>
              <a:rPr kumimoji="1" lang="zh-CN" altLang="en-US" b="1" dirty="0">
                <a:latin typeface="Times New Roman" panose="02020603050405020304" pitchFamily="18" charset="0"/>
                <a:ea typeface="宋体" panose="02010600030101010101" pitchFamily="2" charset="-122"/>
              </a:rPr>
              <a:t>而该通路不经过</a:t>
            </a:r>
            <a:r>
              <a:rPr kumimoji="1" lang="en-US" altLang="zh-CN" b="1" dirty="0">
                <a:latin typeface="Times New Roman" panose="02020603050405020304" pitchFamily="18" charset="0"/>
                <a:ea typeface="宋体" panose="02010600030101010101" pitchFamily="2" charset="-122"/>
              </a:rPr>
              <a:t>d </a:t>
            </a:r>
            <a:r>
              <a:rPr kumimoji="1" lang="zh-CN" altLang="en-US" b="1" dirty="0">
                <a:latin typeface="Times New Roman" panose="02020603050405020304" pitchFamily="18" charset="0"/>
                <a:ea typeface="宋体" panose="02010600030101010101" pitchFamily="2" charset="-122"/>
              </a:rPr>
              <a:t>的结点集，则</a:t>
            </a:r>
            <a:r>
              <a:rPr kumimoji="1" lang="en-US" altLang="zh-CN" b="1" dirty="0">
                <a:latin typeface="Times New Roman" panose="02020603050405020304" pitchFamily="18" charset="0"/>
                <a:ea typeface="宋体" panose="02010600030101010101" pitchFamily="2" charset="-122"/>
              </a:rPr>
              <a:t>Loop={n, d}  M</a:t>
            </a:r>
            <a:r>
              <a:rPr kumimoji="1" lang="zh-CN" altLang="en-US" b="1" dirty="0">
                <a:latin typeface="Times New Roman" panose="02020603050405020304" pitchFamily="18" charset="0"/>
                <a:ea typeface="宋体" panose="02010600030101010101" pitchFamily="2" charset="-122"/>
              </a:rPr>
              <a:t>，构成了</a:t>
            </a:r>
            <a:r>
              <a:rPr kumimoji="1" lang="en-US" altLang="zh-CN" b="1" dirty="0">
                <a:latin typeface="Times New Roman" panose="02020603050405020304" pitchFamily="18" charset="0"/>
                <a:ea typeface="宋体" panose="02010600030101010101" pitchFamily="2" charset="-122"/>
              </a:rPr>
              <a:t>G</a:t>
            </a:r>
            <a:r>
              <a:rPr kumimoji="1" lang="zh-CN" altLang="en-US" b="1" dirty="0">
                <a:latin typeface="Times New Roman" panose="02020603050405020304" pitchFamily="18" charset="0"/>
                <a:ea typeface="宋体" panose="02010600030101010101" pitchFamily="2" charset="-122"/>
              </a:rPr>
              <a:t>的一个子图，称为由回边</a:t>
            </a:r>
            <a:r>
              <a:rPr kumimoji="1" lang="en-US" altLang="zh-CN" b="1" dirty="0" err="1">
                <a:latin typeface="Times New Roman" panose="02020603050405020304" pitchFamily="18" charset="0"/>
                <a:ea typeface="宋体" panose="02010600030101010101" pitchFamily="2" charset="-122"/>
              </a:rPr>
              <a:t>n</a:t>
            </a:r>
            <a:r>
              <a:rPr kumimoji="1" lang="en-US" altLang="zh-CN"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1" dirty="0" err="1">
                <a:latin typeface="Times New Roman" panose="02020603050405020304" pitchFamily="18" charset="0"/>
                <a:ea typeface="宋体" panose="02010600030101010101" pitchFamily="2" charset="-122"/>
              </a:rPr>
              <a:t>d</a:t>
            </a:r>
            <a:r>
              <a:rPr kumimoji="1" lang="zh-CN" altLang="en-US" b="1" dirty="0">
                <a:latin typeface="Times New Roman" panose="02020603050405020304" pitchFamily="18" charset="0"/>
                <a:ea typeface="宋体" panose="02010600030101010101" pitchFamily="2" charset="-122"/>
              </a:rPr>
              <a:t>组成的自然循环。</a:t>
            </a:r>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8.3</a:t>
            </a:r>
            <a:endParaRPr lang="zh-CN" altLang="en-US" dirty="0"/>
          </a:p>
        </p:txBody>
      </p:sp>
      <p:grpSp>
        <p:nvGrpSpPr>
          <p:cNvPr id="7" name="Group 8">
            <a:extLst>
              <a:ext uri="{FF2B5EF4-FFF2-40B4-BE49-F238E27FC236}">
                <a16:creationId xmlns:a16="http://schemas.microsoft.com/office/drawing/2014/main" id="{567B7095-6B13-498A-A0C8-0569D48AA8CC}"/>
              </a:ext>
            </a:extLst>
          </p:cNvPr>
          <p:cNvGrpSpPr>
            <a:grpSpLocks noChangeAspect="1"/>
          </p:cNvGrpSpPr>
          <p:nvPr/>
        </p:nvGrpSpPr>
        <p:grpSpPr bwMode="auto">
          <a:xfrm>
            <a:off x="4017818" y="1828799"/>
            <a:ext cx="4632157" cy="4160116"/>
            <a:chOff x="2350" y="3427"/>
            <a:chExt cx="7200" cy="5299"/>
          </a:xfrm>
        </p:grpSpPr>
        <p:sp>
          <p:nvSpPr>
            <p:cNvPr id="8" name="AutoShape 9">
              <a:extLst>
                <a:ext uri="{FF2B5EF4-FFF2-40B4-BE49-F238E27FC236}">
                  <a16:creationId xmlns:a16="http://schemas.microsoft.com/office/drawing/2014/main" id="{AFB0CDA9-3001-42C0-8061-1C3117608EB9}"/>
                </a:ext>
              </a:extLst>
            </p:cNvPr>
            <p:cNvSpPr>
              <a:spLocks noChangeAspect="1" noChangeArrowheads="1"/>
            </p:cNvSpPr>
            <p:nvPr/>
          </p:nvSpPr>
          <p:spPr bwMode="auto">
            <a:xfrm>
              <a:off x="2350" y="3427"/>
              <a:ext cx="7200" cy="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0"/>
                </a:spcBef>
                <a:buClrTx/>
                <a:buSzTx/>
                <a:buFontTx/>
                <a:buNone/>
              </a:pPr>
              <a:endParaRPr kumimoji="1" lang="en-US" altLang="zh-CN" sz="2400">
                <a:solidFill>
                  <a:schemeClr val="tx1"/>
                </a:solidFill>
                <a:latin typeface="Times New Roman" panose="02020603050405020304" pitchFamily="18" charset="0"/>
                <a:ea typeface="宋体" panose="02010600030101010101" pitchFamily="2" charset="-122"/>
              </a:endParaRPr>
            </a:p>
          </p:txBody>
        </p:sp>
        <p:grpSp>
          <p:nvGrpSpPr>
            <p:cNvPr id="9" name="Group 10">
              <a:extLst>
                <a:ext uri="{FF2B5EF4-FFF2-40B4-BE49-F238E27FC236}">
                  <a16:creationId xmlns:a16="http://schemas.microsoft.com/office/drawing/2014/main" id="{1F2E9E14-E6F6-499E-8DEA-993F7C81E2CF}"/>
                </a:ext>
              </a:extLst>
            </p:cNvPr>
            <p:cNvGrpSpPr>
              <a:grpSpLocks/>
            </p:cNvGrpSpPr>
            <p:nvPr/>
          </p:nvGrpSpPr>
          <p:grpSpPr bwMode="auto">
            <a:xfrm>
              <a:off x="2976" y="3563"/>
              <a:ext cx="1722" cy="4755"/>
              <a:chOff x="2976" y="2938"/>
              <a:chExt cx="1722" cy="4755"/>
            </a:xfrm>
          </p:grpSpPr>
          <p:sp>
            <p:nvSpPr>
              <p:cNvPr id="41" name="Oval 11">
                <a:extLst>
                  <a:ext uri="{FF2B5EF4-FFF2-40B4-BE49-F238E27FC236}">
                    <a16:creationId xmlns:a16="http://schemas.microsoft.com/office/drawing/2014/main" id="{31D99533-1036-4203-94B3-89C0BD766551}"/>
                  </a:ext>
                </a:extLst>
              </p:cNvPr>
              <p:cNvSpPr>
                <a:spLocks noChangeArrowheads="1"/>
              </p:cNvSpPr>
              <p:nvPr/>
            </p:nvSpPr>
            <p:spPr bwMode="auto">
              <a:xfrm>
                <a:off x="3602" y="2938"/>
                <a:ext cx="470"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a:t>
                </a:r>
              </a:p>
            </p:txBody>
          </p:sp>
          <p:sp>
            <p:nvSpPr>
              <p:cNvPr id="42" name="Oval 12">
                <a:extLst>
                  <a:ext uri="{FF2B5EF4-FFF2-40B4-BE49-F238E27FC236}">
                    <a16:creationId xmlns:a16="http://schemas.microsoft.com/office/drawing/2014/main" id="{827B4058-20D4-497A-A296-F47739889BA7}"/>
                  </a:ext>
                </a:extLst>
              </p:cNvPr>
              <p:cNvSpPr>
                <a:spLocks noChangeArrowheads="1"/>
              </p:cNvSpPr>
              <p:nvPr/>
            </p:nvSpPr>
            <p:spPr bwMode="auto">
              <a:xfrm>
                <a:off x="3602" y="3617"/>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2</a:t>
                </a:r>
              </a:p>
            </p:txBody>
          </p:sp>
          <p:sp>
            <p:nvSpPr>
              <p:cNvPr id="43" name="Oval 13">
                <a:extLst>
                  <a:ext uri="{FF2B5EF4-FFF2-40B4-BE49-F238E27FC236}">
                    <a16:creationId xmlns:a16="http://schemas.microsoft.com/office/drawing/2014/main" id="{C47355F2-FD0B-411E-B6D7-6D25835F5266}"/>
                  </a:ext>
                </a:extLst>
              </p:cNvPr>
              <p:cNvSpPr>
                <a:spLocks noChangeArrowheads="1"/>
              </p:cNvSpPr>
              <p:nvPr/>
            </p:nvSpPr>
            <p:spPr bwMode="auto">
              <a:xfrm>
                <a:off x="4228" y="4025"/>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a:t>
                </a:r>
              </a:p>
            </p:txBody>
          </p:sp>
          <p:sp>
            <p:nvSpPr>
              <p:cNvPr id="44" name="Oval 14">
                <a:extLst>
                  <a:ext uri="{FF2B5EF4-FFF2-40B4-BE49-F238E27FC236}">
                    <a16:creationId xmlns:a16="http://schemas.microsoft.com/office/drawing/2014/main" id="{6606E6E3-50FE-4F9C-B7B6-D1963FACAB5F}"/>
                  </a:ext>
                </a:extLst>
              </p:cNvPr>
              <p:cNvSpPr>
                <a:spLocks noChangeArrowheads="1"/>
              </p:cNvSpPr>
              <p:nvPr/>
            </p:nvSpPr>
            <p:spPr bwMode="auto">
              <a:xfrm>
                <a:off x="3602" y="4433"/>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4</a:t>
                </a:r>
              </a:p>
            </p:txBody>
          </p:sp>
          <p:sp>
            <p:nvSpPr>
              <p:cNvPr id="45" name="Oval 15">
                <a:extLst>
                  <a:ext uri="{FF2B5EF4-FFF2-40B4-BE49-F238E27FC236}">
                    <a16:creationId xmlns:a16="http://schemas.microsoft.com/office/drawing/2014/main" id="{663D2EE4-F581-48E3-BC35-5C4733E54178}"/>
                  </a:ext>
                </a:extLst>
              </p:cNvPr>
              <p:cNvSpPr>
                <a:spLocks noChangeArrowheads="1"/>
              </p:cNvSpPr>
              <p:nvPr/>
            </p:nvSpPr>
            <p:spPr bwMode="auto">
              <a:xfrm>
                <a:off x="3602" y="5112"/>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5</a:t>
                </a:r>
              </a:p>
            </p:txBody>
          </p:sp>
          <p:sp>
            <p:nvSpPr>
              <p:cNvPr id="46" name="Oval 16">
                <a:extLst>
                  <a:ext uri="{FF2B5EF4-FFF2-40B4-BE49-F238E27FC236}">
                    <a16:creationId xmlns:a16="http://schemas.microsoft.com/office/drawing/2014/main" id="{68A51A8B-7109-488C-A9E5-F2974C6A890E}"/>
                  </a:ext>
                </a:extLst>
              </p:cNvPr>
              <p:cNvSpPr>
                <a:spLocks noChangeArrowheads="1"/>
              </p:cNvSpPr>
              <p:nvPr/>
            </p:nvSpPr>
            <p:spPr bwMode="auto">
              <a:xfrm>
                <a:off x="3602" y="5792"/>
                <a:ext cx="470"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a:t>
                </a:r>
              </a:p>
            </p:txBody>
          </p:sp>
          <p:sp>
            <p:nvSpPr>
              <p:cNvPr id="47" name="Oval 17">
                <a:extLst>
                  <a:ext uri="{FF2B5EF4-FFF2-40B4-BE49-F238E27FC236}">
                    <a16:creationId xmlns:a16="http://schemas.microsoft.com/office/drawing/2014/main" id="{5EB602EA-B314-46D8-A9AB-1E0BACECD88D}"/>
                  </a:ext>
                </a:extLst>
              </p:cNvPr>
              <p:cNvSpPr>
                <a:spLocks noChangeArrowheads="1"/>
              </p:cNvSpPr>
              <p:nvPr/>
            </p:nvSpPr>
            <p:spPr bwMode="auto">
              <a:xfrm>
                <a:off x="2976" y="6199"/>
                <a:ext cx="468" cy="409"/>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7</a:t>
                </a:r>
              </a:p>
            </p:txBody>
          </p:sp>
          <p:sp>
            <p:nvSpPr>
              <p:cNvPr id="48" name="Oval 18">
                <a:extLst>
                  <a:ext uri="{FF2B5EF4-FFF2-40B4-BE49-F238E27FC236}">
                    <a16:creationId xmlns:a16="http://schemas.microsoft.com/office/drawing/2014/main" id="{D9F99344-A6B5-4926-88D0-B85D976FE15C}"/>
                  </a:ext>
                </a:extLst>
              </p:cNvPr>
              <p:cNvSpPr>
                <a:spLocks noChangeArrowheads="1"/>
              </p:cNvSpPr>
              <p:nvPr/>
            </p:nvSpPr>
            <p:spPr bwMode="auto">
              <a:xfrm>
                <a:off x="4228" y="6199"/>
                <a:ext cx="468" cy="409"/>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8</a:t>
                </a:r>
              </a:p>
            </p:txBody>
          </p:sp>
          <p:sp>
            <p:nvSpPr>
              <p:cNvPr id="49" name="Oval 19">
                <a:extLst>
                  <a:ext uri="{FF2B5EF4-FFF2-40B4-BE49-F238E27FC236}">
                    <a16:creationId xmlns:a16="http://schemas.microsoft.com/office/drawing/2014/main" id="{5D4E0175-464B-4433-8641-CE0E1376C795}"/>
                  </a:ext>
                </a:extLst>
              </p:cNvPr>
              <p:cNvSpPr>
                <a:spLocks noChangeArrowheads="1"/>
              </p:cNvSpPr>
              <p:nvPr/>
            </p:nvSpPr>
            <p:spPr bwMode="auto">
              <a:xfrm>
                <a:off x="3602" y="6607"/>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9</a:t>
                </a:r>
              </a:p>
            </p:txBody>
          </p:sp>
          <p:sp>
            <p:nvSpPr>
              <p:cNvPr id="50" name="Oval 20">
                <a:extLst>
                  <a:ext uri="{FF2B5EF4-FFF2-40B4-BE49-F238E27FC236}">
                    <a16:creationId xmlns:a16="http://schemas.microsoft.com/office/drawing/2014/main" id="{A8F7BD7F-D36D-4B35-B93A-C370B31A6C09}"/>
                  </a:ext>
                </a:extLst>
              </p:cNvPr>
              <p:cNvSpPr>
                <a:spLocks noChangeArrowheads="1"/>
              </p:cNvSpPr>
              <p:nvPr/>
            </p:nvSpPr>
            <p:spPr bwMode="auto">
              <a:xfrm>
                <a:off x="3602" y="7286"/>
                <a:ext cx="470"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10</a:t>
                </a:r>
              </a:p>
            </p:txBody>
          </p:sp>
          <p:cxnSp>
            <p:nvCxnSpPr>
              <p:cNvPr id="51" name="AutoShape 21">
                <a:extLst>
                  <a:ext uri="{FF2B5EF4-FFF2-40B4-BE49-F238E27FC236}">
                    <a16:creationId xmlns:a16="http://schemas.microsoft.com/office/drawing/2014/main" id="{BE3F5E4F-B73D-472A-A767-850EEC4B14CC}"/>
                  </a:ext>
                </a:extLst>
              </p:cNvPr>
              <p:cNvCxnSpPr>
                <a:cxnSpLocks noChangeShapeType="1"/>
                <a:stCxn id="41" idx="4"/>
                <a:endCxn id="42" idx="0"/>
              </p:cNvCxnSpPr>
              <p:nvPr/>
            </p:nvCxnSpPr>
            <p:spPr bwMode="auto">
              <a:xfrm>
                <a:off x="3837" y="3345"/>
                <a:ext cx="1" cy="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22">
                <a:extLst>
                  <a:ext uri="{FF2B5EF4-FFF2-40B4-BE49-F238E27FC236}">
                    <a16:creationId xmlns:a16="http://schemas.microsoft.com/office/drawing/2014/main" id="{6105B747-2994-4CD3-AF41-0ACB60508351}"/>
                  </a:ext>
                </a:extLst>
              </p:cNvPr>
              <p:cNvCxnSpPr>
                <a:cxnSpLocks noChangeShapeType="1"/>
                <a:stCxn id="42" idx="5"/>
                <a:endCxn id="43" idx="1"/>
              </p:cNvCxnSpPr>
              <p:nvPr/>
            </p:nvCxnSpPr>
            <p:spPr bwMode="auto">
              <a:xfrm>
                <a:off x="4003" y="3965"/>
                <a:ext cx="293" cy="1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23">
                <a:extLst>
                  <a:ext uri="{FF2B5EF4-FFF2-40B4-BE49-F238E27FC236}">
                    <a16:creationId xmlns:a16="http://schemas.microsoft.com/office/drawing/2014/main" id="{FB150E10-0332-4018-A8D1-5F9265B6351C}"/>
                  </a:ext>
                </a:extLst>
              </p:cNvPr>
              <p:cNvCxnSpPr>
                <a:cxnSpLocks noChangeShapeType="1"/>
                <a:stCxn id="42" idx="4"/>
                <a:endCxn id="44" idx="0"/>
              </p:cNvCxnSpPr>
              <p:nvPr/>
            </p:nvCxnSpPr>
            <p:spPr bwMode="auto">
              <a:xfrm>
                <a:off x="3837" y="4025"/>
                <a:ext cx="1" cy="4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24">
                <a:extLst>
                  <a:ext uri="{FF2B5EF4-FFF2-40B4-BE49-F238E27FC236}">
                    <a16:creationId xmlns:a16="http://schemas.microsoft.com/office/drawing/2014/main" id="{76C0EDFC-C1ED-437F-8C18-1B94472454D5}"/>
                  </a:ext>
                </a:extLst>
              </p:cNvPr>
              <p:cNvCxnSpPr>
                <a:cxnSpLocks noChangeShapeType="1"/>
                <a:stCxn id="43" idx="3"/>
                <a:endCxn id="44" idx="7"/>
              </p:cNvCxnSpPr>
              <p:nvPr/>
            </p:nvCxnSpPr>
            <p:spPr bwMode="auto">
              <a:xfrm flipH="1">
                <a:off x="4003" y="4373"/>
                <a:ext cx="293" cy="1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25">
                <a:extLst>
                  <a:ext uri="{FF2B5EF4-FFF2-40B4-BE49-F238E27FC236}">
                    <a16:creationId xmlns:a16="http://schemas.microsoft.com/office/drawing/2014/main" id="{2D64005D-CE17-4C23-86B5-76EB2A9D4412}"/>
                  </a:ext>
                </a:extLst>
              </p:cNvPr>
              <p:cNvCxnSpPr>
                <a:cxnSpLocks noChangeShapeType="1"/>
                <a:stCxn id="44" idx="4"/>
                <a:endCxn id="45" idx="0"/>
              </p:cNvCxnSpPr>
              <p:nvPr/>
            </p:nvCxnSpPr>
            <p:spPr bwMode="auto">
              <a:xfrm>
                <a:off x="3837" y="4841"/>
                <a:ext cx="1" cy="27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26">
                <a:extLst>
                  <a:ext uri="{FF2B5EF4-FFF2-40B4-BE49-F238E27FC236}">
                    <a16:creationId xmlns:a16="http://schemas.microsoft.com/office/drawing/2014/main" id="{DF3E1AED-BF82-4AC2-9B7B-79009A467516}"/>
                  </a:ext>
                </a:extLst>
              </p:cNvPr>
              <p:cNvCxnSpPr>
                <a:cxnSpLocks noChangeShapeType="1"/>
                <a:stCxn id="45" idx="4"/>
                <a:endCxn id="46" idx="0"/>
              </p:cNvCxnSpPr>
              <p:nvPr/>
            </p:nvCxnSpPr>
            <p:spPr bwMode="auto">
              <a:xfrm>
                <a:off x="3837" y="5520"/>
                <a:ext cx="1" cy="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27">
                <a:extLst>
                  <a:ext uri="{FF2B5EF4-FFF2-40B4-BE49-F238E27FC236}">
                    <a16:creationId xmlns:a16="http://schemas.microsoft.com/office/drawing/2014/main" id="{A5279FC9-ED67-4FF3-A62D-604B791BFC7D}"/>
                  </a:ext>
                </a:extLst>
              </p:cNvPr>
              <p:cNvCxnSpPr>
                <a:cxnSpLocks noChangeShapeType="1"/>
                <a:stCxn id="46" idx="5"/>
                <a:endCxn id="48" idx="1"/>
              </p:cNvCxnSpPr>
              <p:nvPr/>
            </p:nvCxnSpPr>
            <p:spPr bwMode="auto">
              <a:xfrm>
                <a:off x="4003" y="6139"/>
                <a:ext cx="293" cy="1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28">
                <a:extLst>
                  <a:ext uri="{FF2B5EF4-FFF2-40B4-BE49-F238E27FC236}">
                    <a16:creationId xmlns:a16="http://schemas.microsoft.com/office/drawing/2014/main" id="{582606F2-FCAC-4D3B-A035-7E4C7878F08A}"/>
                  </a:ext>
                </a:extLst>
              </p:cNvPr>
              <p:cNvCxnSpPr>
                <a:cxnSpLocks noChangeShapeType="1"/>
                <a:stCxn id="46" idx="3"/>
                <a:endCxn id="47" idx="7"/>
              </p:cNvCxnSpPr>
              <p:nvPr/>
            </p:nvCxnSpPr>
            <p:spPr bwMode="auto">
              <a:xfrm flipH="1">
                <a:off x="3375" y="6139"/>
                <a:ext cx="295" cy="1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9">
                <a:extLst>
                  <a:ext uri="{FF2B5EF4-FFF2-40B4-BE49-F238E27FC236}">
                    <a16:creationId xmlns:a16="http://schemas.microsoft.com/office/drawing/2014/main" id="{B2CD6806-B352-41B0-8B51-EC88F5FCBCB4}"/>
                  </a:ext>
                </a:extLst>
              </p:cNvPr>
              <p:cNvCxnSpPr>
                <a:cxnSpLocks noChangeShapeType="1"/>
                <a:stCxn id="49" idx="4"/>
                <a:endCxn id="50" idx="0"/>
              </p:cNvCxnSpPr>
              <p:nvPr/>
            </p:nvCxnSpPr>
            <p:spPr bwMode="auto">
              <a:xfrm>
                <a:off x="3837" y="7015"/>
                <a:ext cx="1" cy="27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30">
                <a:extLst>
                  <a:ext uri="{FF2B5EF4-FFF2-40B4-BE49-F238E27FC236}">
                    <a16:creationId xmlns:a16="http://schemas.microsoft.com/office/drawing/2014/main" id="{B1548029-43B5-4181-B113-649B979BDDBF}"/>
                  </a:ext>
                </a:extLst>
              </p:cNvPr>
              <p:cNvCxnSpPr>
                <a:cxnSpLocks noChangeShapeType="1"/>
                <a:stCxn id="48" idx="4"/>
                <a:endCxn id="49" idx="7"/>
              </p:cNvCxnSpPr>
              <p:nvPr/>
            </p:nvCxnSpPr>
            <p:spPr bwMode="auto">
              <a:xfrm flipH="1">
                <a:off x="4003" y="6608"/>
                <a:ext cx="459" cy="5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31">
                <a:extLst>
                  <a:ext uri="{FF2B5EF4-FFF2-40B4-BE49-F238E27FC236}">
                    <a16:creationId xmlns:a16="http://schemas.microsoft.com/office/drawing/2014/main" id="{0A4FFEE6-45DF-4D66-BEAB-AFC1A6D69CA7}"/>
                  </a:ext>
                </a:extLst>
              </p:cNvPr>
              <p:cNvCxnSpPr>
                <a:cxnSpLocks noChangeShapeType="1"/>
                <a:stCxn id="47" idx="4"/>
                <a:endCxn id="49" idx="1"/>
              </p:cNvCxnSpPr>
              <p:nvPr/>
            </p:nvCxnSpPr>
            <p:spPr bwMode="auto">
              <a:xfrm>
                <a:off x="3210" y="6608"/>
                <a:ext cx="460" cy="5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32">
                <a:extLst>
                  <a:ext uri="{FF2B5EF4-FFF2-40B4-BE49-F238E27FC236}">
                    <a16:creationId xmlns:a16="http://schemas.microsoft.com/office/drawing/2014/main" id="{FE79C99D-6E57-4FB3-B771-1ED7D335993A}"/>
                  </a:ext>
                </a:extLst>
              </p:cNvPr>
              <p:cNvCxnSpPr>
                <a:cxnSpLocks noChangeShapeType="1"/>
                <a:stCxn id="44" idx="2"/>
                <a:endCxn id="50" idx="1"/>
              </p:cNvCxnSpPr>
              <p:nvPr/>
            </p:nvCxnSpPr>
            <p:spPr bwMode="auto">
              <a:xfrm rot="10800000" flipH="1" flipV="1">
                <a:off x="3602" y="4637"/>
                <a:ext cx="68" cy="2709"/>
              </a:xfrm>
              <a:prstGeom prst="curvedConnector4">
                <a:avLst>
                  <a:gd name="adj1" fmla="val -1119231"/>
                  <a:gd name="adj2" fmla="val 8629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33">
                <a:extLst>
                  <a:ext uri="{FF2B5EF4-FFF2-40B4-BE49-F238E27FC236}">
                    <a16:creationId xmlns:a16="http://schemas.microsoft.com/office/drawing/2014/main" id="{FD6961A3-3147-4959-8452-3653CDC897B2}"/>
                  </a:ext>
                </a:extLst>
              </p:cNvPr>
              <p:cNvCxnSpPr>
                <a:cxnSpLocks noChangeShapeType="1"/>
                <a:stCxn id="49" idx="6"/>
                <a:endCxn id="45" idx="6"/>
              </p:cNvCxnSpPr>
              <p:nvPr/>
            </p:nvCxnSpPr>
            <p:spPr bwMode="auto">
              <a:xfrm flipV="1">
                <a:off x="4072" y="5316"/>
                <a:ext cx="1" cy="1495"/>
              </a:xfrm>
              <a:prstGeom prst="curvedConnector3">
                <a:avLst>
                  <a:gd name="adj1" fmla="val 11080003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34">
                <a:extLst>
                  <a:ext uri="{FF2B5EF4-FFF2-40B4-BE49-F238E27FC236}">
                    <a16:creationId xmlns:a16="http://schemas.microsoft.com/office/drawing/2014/main" id="{F9757665-604F-4A99-995C-773EFEF49E1F}"/>
                  </a:ext>
                </a:extLst>
              </p:cNvPr>
              <p:cNvCxnSpPr>
                <a:cxnSpLocks noChangeShapeType="1"/>
                <a:stCxn id="45" idx="7"/>
                <a:endCxn id="44" idx="6"/>
              </p:cNvCxnSpPr>
              <p:nvPr/>
            </p:nvCxnSpPr>
            <p:spPr bwMode="auto">
              <a:xfrm rot="-5400000">
                <a:off x="3770" y="4870"/>
                <a:ext cx="535" cy="69"/>
              </a:xfrm>
              <a:prstGeom prst="curvedConnector4">
                <a:avLst>
                  <a:gd name="adj1" fmla="val 36481"/>
                  <a:gd name="adj2" fmla="val 55569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35">
                <a:extLst>
                  <a:ext uri="{FF2B5EF4-FFF2-40B4-BE49-F238E27FC236}">
                    <a16:creationId xmlns:a16="http://schemas.microsoft.com/office/drawing/2014/main" id="{A7B6F284-F09D-4C54-8A82-FCA4ECEE681F}"/>
                  </a:ext>
                </a:extLst>
              </p:cNvPr>
              <p:cNvCxnSpPr>
                <a:cxnSpLocks noChangeShapeType="1"/>
                <a:stCxn id="50" idx="2"/>
                <a:endCxn id="42" idx="2"/>
              </p:cNvCxnSpPr>
              <p:nvPr/>
            </p:nvCxnSpPr>
            <p:spPr bwMode="auto">
              <a:xfrm rot="10800000" flipH="1">
                <a:off x="3602" y="3821"/>
                <a:ext cx="1" cy="3669"/>
              </a:xfrm>
              <a:prstGeom prst="curvedConnector3">
                <a:avLst>
                  <a:gd name="adj1" fmla="val -10250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36">
                <a:extLst>
                  <a:ext uri="{FF2B5EF4-FFF2-40B4-BE49-F238E27FC236}">
                    <a16:creationId xmlns:a16="http://schemas.microsoft.com/office/drawing/2014/main" id="{84C3A0C3-3DB7-4647-8CA5-42C051BD7E35}"/>
                  </a:ext>
                </a:extLst>
              </p:cNvPr>
              <p:cNvCxnSpPr>
                <a:cxnSpLocks noChangeShapeType="1"/>
                <a:stCxn id="47" idx="5"/>
                <a:endCxn id="47" idx="6"/>
              </p:cNvCxnSpPr>
              <p:nvPr/>
            </p:nvCxnSpPr>
            <p:spPr bwMode="auto">
              <a:xfrm rot="5400000" flipH="1" flipV="1">
                <a:off x="3338" y="6441"/>
                <a:ext cx="144" cy="69"/>
              </a:xfrm>
              <a:prstGeom prst="curvedConnector4">
                <a:avLst>
                  <a:gd name="adj1" fmla="val -6065"/>
                  <a:gd name="adj2" fmla="val 38354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37">
              <a:extLst>
                <a:ext uri="{FF2B5EF4-FFF2-40B4-BE49-F238E27FC236}">
                  <a16:creationId xmlns:a16="http://schemas.microsoft.com/office/drawing/2014/main" id="{3119B94E-3F19-4119-AF5D-169346F27112}"/>
                </a:ext>
              </a:extLst>
            </p:cNvPr>
            <p:cNvSpPr>
              <a:spLocks noChangeArrowheads="1"/>
            </p:cNvSpPr>
            <p:nvPr/>
          </p:nvSpPr>
          <p:spPr bwMode="auto">
            <a:xfrm>
              <a:off x="3915" y="3563"/>
              <a:ext cx="78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a:t>
              </a:r>
            </a:p>
          </p:txBody>
        </p:sp>
        <p:sp>
          <p:nvSpPr>
            <p:cNvPr id="11" name="Rectangle 38">
              <a:extLst>
                <a:ext uri="{FF2B5EF4-FFF2-40B4-BE49-F238E27FC236}">
                  <a16:creationId xmlns:a16="http://schemas.microsoft.com/office/drawing/2014/main" id="{A08EF40F-2C51-4A29-BD57-AF0AF7DD8618}"/>
                </a:ext>
              </a:extLst>
            </p:cNvPr>
            <p:cNvSpPr>
              <a:spLocks noChangeArrowheads="1"/>
            </p:cNvSpPr>
            <p:nvPr/>
          </p:nvSpPr>
          <p:spPr bwMode="auto">
            <a:xfrm>
              <a:off x="3915" y="4242"/>
              <a:ext cx="78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a:t>
              </a:r>
            </a:p>
          </p:txBody>
        </p:sp>
        <p:sp>
          <p:nvSpPr>
            <p:cNvPr id="12" name="Rectangle 39">
              <a:extLst>
                <a:ext uri="{FF2B5EF4-FFF2-40B4-BE49-F238E27FC236}">
                  <a16:creationId xmlns:a16="http://schemas.microsoft.com/office/drawing/2014/main" id="{D8A8C879-F578-4088-8CBF-063BE1247582}"/>
                </a:ext>
              </a:extLst>
            </p:cNvPr>
            <p:cNvSpPr>
              <a:spLocks noChangeArrowheads="1"/>
            </p:cNvSpPr>
            <p:nvPr/>
          </p:nvSpPr>
          <p:spPr bwMode="auto">
            <a:xfrm>
              <a:off x="4541" y="4650"/>
              <a:ext cx="78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{1,2,3}</a:t>
              </a:r>
            </a:p>
          </p:txBody>
        </p:sp>
        <p:sp>
          <p:nvSpPr>
            <p:cNvPr id="13" name="Rectangle 40">
              <a:extLst>
                <a:ext uri="{FF2B5EF4-FFF2-40B4-BE49-F238E27FC236}">
                  <a16:creationId xmlns:a16="http://schemas.microsoft.com/office/drawing/2014/main" id="{F4C3147E-93A0-4FA1-8E87-915EA9ED5613}"/>
                </a:ext>
              </a:extLst>
            </p:cNvPr>
            <p:cNvSpPr>
              <a:spLocks noChangeArrowheads="1"/>
            </p:cNvSpPr>
            <p:nvPr/>
          </p:nvSpPr>
          <p:spPr bwMode="auto">
            <a:xfrm>
              <a:off x="4072" y="5057"/>
              <a:ext cx="7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a:t>
              </a:r>
            </a:p>
          </p:txBody>
        </p:sp>
        <p:sp>
          <p:nvSpPr>
            <p:cNvPr id="14" name="Rectangle 41">
              <a:extLst>
                <a:ext uri="{FF2B5EF4-FFF2-40B4-BE49-F238E27FC236}">
                  <a16:creationId xmlns:a16="http://schemas.microsoft.com/office/drawing/2014/main" id="{5EDC75EF-C2ED-4E7B-884C-43D7AD742479}"/>
                </a:ext>
              </a:extLst>
            </p:cNvPr>
            <p:cNvSpPr>
              <a:spLocks noChangeArrowheads="1"/>
            </p:cNvSpPr>
            <p:nvPr/>
          </p:nvSpPr>
          <p:spPr bwMode="auto">
            <a:xfrm>
              <a:off x="4072" y="5737"/>
              <a:ext cx="7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{1,2,4,5}</a:t>
              </a:r>
            </a:p>
          </p:txBody>
        </p:sp>
        <p:sp>
          <p:nvSpPr>
            <p:cNvPr id="15" name="Rectangle 42">
              <a:extLst>
                <a:ext uri="{FF2B5EF4-FFF2-40B4-BE49-F238E27FC236}">
                  <a16:creationId xmlns:a16="http://schemas.microsoft.com/office/drawing/2014/main" id="{27297E17-B435-4BF4-A929-9711B599D4B7}"/>
                </a:ext>
              </a:extLst>
            </p:cNvPr>
            <p:cNvSpPr>
              <a:spLocks noChangeArrowheads="1"/>
            </p:cNvSpPr>
            <p:nvPr/>
          </p:nvSpPr>
          <p:spPr bwMode="auto">
            <a:xfrm>
              <a:off x="4072" y="6416"/>
              <a:ext cx="7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{1,2,4,5,6}</a:t>
              </a:r>
            </a:p>
          </p:txBody>
        </p:sp>
        <p:sp>
          <p:nvSpPr>
            <p:cNvPr id="16" name="Rectangle 43">
              <a:extLst>
                <a:ext uri="{FF2B5EF4-FFF2-40B4-BE49-F238E27FC236}">
                  <a16:creationId xmlns:a16="http://schemas.microsoft.com/office/drawing/2014/main" id="{FDC48E08-8E7E-4369-AF17-882E7E6A6122}"/>
                </a:ext>
              </a:extLst>
            </p:cNvPr>
            <p:cNvSpPr>
              <a:spLocks noChangeArrowheads="1"/>
            </p:cNvSpPr>
            <p:nvPr/>
          </p:nvSpPr>
          <p:spPr bwMode="auto">
            <a:xfrm>
              <a:off x="3289" y="6824"/>
              <a:ext cx="93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{1,2,4,5,6,7}</a:t>
              </a:r>
            </a:p>
          </p:txBody>
        </p:sp>
        <p:sp>
          <p:nvSpPr>
            <p:cNvPr id="17" name="Rectangle 44">
              <a:extLst>
                <a:ext uri="{FF2B5EF4-FFF2-40B4-BE49-F238E27FC236}">
                  <a16:creationId xmlns:a16="http://schemas.microsoft.com/office/drawing/2014/main" id="{5FE53225-B78D-4170-86A6-4C90B1724482}"/>
                </a:ext>
              </a:extLst>
            </p:cNvPr>
            <p:cNvSpPr>
              <a:spLocks noChangeArrowheads="1"/>
            </p:cNvSpPr>
            <p:nvPr/>
          </p:nvSpPr>
          <p:spPr bwMode="auto">
            <a:xfrm>
              <a:off x="4698" y="6824"/>
              <a:ext cx="93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{1,2,4,5,6,8}</a:t>
              </a:r>
            </a:p>
          </p:txBody>
        </p:sp>
        <p:sp>
          <p:nvSpPr>
            <p:cNvPr id="18" name="Rectangle 45">
              <a:extLst>
                <a:ext uri="{FF2B5EF4-FFF2-40B4-BE49-F238E27FC236}">
                  <a16:creationId xmlns:a16="http://schemas.microsoft.com/office/drawing/2014/main" id="{76BCC88D-027B-499A-A311-6CED8FA4AB85}"/>
                </a:ext>
              </a:extLst>
            </p:cNvPr>
            <p:cNvSpPr>
              <a:spLocks noChangeArrowheads="1"/>
            </p:cNvSpPr>
            <p:nvPr/>
          </p:nvSpPr>
          <p:spPr bwMode="auto">
            <a:xfrm>
              <a:off x="4072" y="7367"/>
              <a:ext cx="93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{1,2,4,5,6,9}</a:t>
              </a:r>
            </a:p>
          </p:txBody>
        </p:sp>
        <p:sp>
          <p:nvSpPr>
            <p:cNvPr id="19" name="Rectangle 46">
              <a:extLst>
                <a:ext uri="{FF2B5EF4-FFF2-40B4-BE49-F238E27FC236}">
                  <a16:creationId xmlns:a16="http://schemas.microsoft.com/office/drawing/2014/main" id="{AF3303B4-79C6-4241-B569-E697BA760F18}"/>
                </a:ext>
              </a:extLst>
            </p:cNvPr>
            <p:cNvSpPr>
              <a:spLocks noChangeArrowheads="1"/>
            </p:cNvSpPr>
            <p:nvPr/>
          </p:nvSpPr>
          <p:spPr bwMode="auto">
            <a:xfrm>
              <a:off x="4072" y="7911"/>
              <a:ext cx="93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{1,2,4,10}</a:t>
              </a:r>
            </a:p>
          </p:txBody>
        </p:sp>
        <p:sp>
          <p:nvSpPr>
            <p:cNvPr id="20" name="Rectangle 47">
              <a:extLst>
                <a:ext uri="{FF2B5EF4-FFF2-40B4-BE49-F238E27FC236}">
                  <a16:creationId xmlns:a16="http://schemas.microsoft.com/office/drawing/2014/main" id="{94792703-25D4-4552-B011-9CDE38D7F087}"/>
                </a:ext>
              </a:extLst>
            </p:cNvPr>
            <p:cNvSpPr>
              <a:spLocks noChangeArrowheads="1"/>
            </p:cNvSpPr>
            <p:nvPr/>
          </p:nvSpPr>
          <p:spPr bwMode="auto">
            <a:xfrm>
              <a:off x="2507" y="8454"/>
              <a:ext cx="26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zh-CN" altLang="en-US" sz="1400" b="1">
                  <a:solidFill>
                    <a:schemeClr val="tx1"/>
                  </a:solidFill>
                  <a:latin typeface="Times New Roman" panose="02020603050405020304" pitchFamily="18" charset="0"/>
                  <a:ea typeface="宋体" panose="02010600030101010101" pitchFamily="2" charset="-122"/>
                </a:rPr>
                <a:t>必经结点集</a:t>
              </a:r>
            </a:p>
          </p:txBody>
        </p:sp>
        <p:sp>
          <p:nvSpPr>
            <p:cNvPr id="21" name="Oval 48">
              <a:extLst>
                <a:ext uri="{FF2B5EF4-FFF2-40B4-BE49-F238E27FC236}">
                  <a16:creationId xmlns:a16="http://schemas.microsoft.com/office/drawing/2014/main" id="{F452A308-4CA0-45EC-B7C1-45F10C1E2F42}"/>
                </a:ext>
              </a:extLst>
            </p:cNvPr>
            <p:cNvSpPr>
              <a:spLocks noChangeArrowheads="1"/>
            </p:cNvSpPr>
            <p:nvPr/>
          </p:nvSpPr>
          <p:spPr bwMode="auto">
            <a:xfrm>
              <a:off x="6576" y="3699"/>
              <a:ext cx="470"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dirty="0">
                  <a:solidFill>
                    <a:schemeClr val="tx1"/>
                  </a:solidFill>
                  <a:latin typeface="Times New Roman" panose="02020603050405020304" pitchFamily="18" charset="0"/>
                  <a:ea typeface="宋体" panose="02010600030101010101" pitchFamily="2" charset="-122"/>
                </a:rPr>
                <a:t>1</a:t>
              </a:r>
            </a:p>
          </p:txBody>
        </p:sp>
        <p:sp>
          <p:nvSpPr>
            <p:cNvPr id="22" name="Oval 49">
              <a:extLst>
                <a:ext uri="{FF2B5EF4-FFF2-40B4-BE49-F238E27FC236}">
                  <a16:creationId xmlns:a16="http://schemas.microsoft.com/office/drawing/2014/main" id="{35B6D46E-4FFA-464D-90FE-276035C957EE}"/>
                </a:ext>
              </a:extLst>
            </p:cNvPr>
            <p:cNvSpPr>
              <a:spLocks noChangeArrowheads="1"/>
            </p:cNvSpPr>
            <p:nvPr/>
          </p:nvSpPr>
          <p:spPr bwMode="auto">
            <a:xfrm>
              <a:off x="6576" y="4514"/>
              <a:ext cx="470"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2</a:t>
              </a:r>
            </a:p>
          </p:txBody>
        </p:sp>
        <p:sp>
          <p:nvSpPr>
            <p:cNvPr id="23" name="Oval 50">
              <a:extLst>
                <a:ext uri="{FF2B5EF4-FFF2-40B4-BE49-F238E27FC236}">
                  <a16:creationId xmlns:a16="http://schemas.microsoft.com/office/drawing/2014/main" id="{167E52A3-7C1C-4A18-99AA-AF00E010A55B}"/>
                </a:ext>
              </a:extLst>
            </p:cNvPr>
            <p:cNvSpPr>
              <a:spLocks noChangeArrowheads="1"/>
            </p:cNvSpPr>
            <p:nvPr/>
          </p:nvSpPr>
          <p:spPr bwMode="auto">
            <a:xfrm>
              <a:off x="7202" y="5329"/>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4</a:t>
              </a:r>
            </a:p>
          </p:txBody>
        </p:sp>
        <p:sp>
          <p:nvSpPr>
            <p:cNvPr id="24" name="Oval 51">
              <a:extLst>
                <a:ext uri="{FF2B5EF4-FFF2-40B4-BE49-F238E27FC236}">
                  <a16:creationId xmlns:a16="http://schemas.microsoft.com/office/drawing/2014/main" id="{4B475B6F-6E37-42A9-86AE-C17FCC314A86}"/>
                </a:ext>
              </a:extLst>
            </p:cNvPr>
            <p:cNvSpPr>
              <a:spLocks noChangeArrowheads="1"/>
            </p:cNvSpPr>
            <p:nvPr/>
          </p:nvSpPr>
          <p:spPr bwMode="auto">
            <a:xfrm>
              <a:off x="6420" y="6144"/>
              <a:ext cx="469"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10</a:t>
              </a:r>
            </a:p>
          </p:txBody>
        </p:sp>
        <p:sp>
          <p:nvSpPr>
            <p:cNvPr id="25" name="Oval 52">
              <a:extLst>
                <a:ext uri="{FF2B5EF4-FFF2-40B4-BE49-F238E27FC236}">
                  <a16:creationId xmlns:a16="http://schemas.microsoft.com/office/drawing/2014/main" id="{49E40F11-953E-4850-9A17-E02032B96339}"/>
                </a:ext>
              </a:extLst>
            </p:cNvPr>
            <p:cNvSpPr>
              <a:spLocks noChangeArrowheads="1"/>
            </p:cNvSpPr>
            <p:nvPr/>
          </p:nvSpPr>
          <p:spPr bwMode="auto">
            <a:xfrm>
              <a:off x="5793" y="5329"/>
              <a:ext cx="471"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a:t>
              </a:r>
            </a:p>
          </p:txBody>
        </p:sp>
        <p:sp>
          <p:nvSpPr>
            <p:cNvPr id="26" name="Oval 53">
              <a:extLst>
                <a:ext uri="{FF2B5EF4-FFF2-40B4-BE49-F238E27FC236}">
                  <a16:creationId xmlns:a16="http://schemas.microsoft.com/office/drawing/2014/main" id="{703431D6-28FD-44AE-8664-1B42E291AD90}"/>
                </a:ext>
              </a:extLst>
            </p:cNvPr>
            <p:cNvSpPr>
              <a:spLocks noChangeArrowheads="1"/>
            </p:cNvSpPr>
            <p:nvPr/>
          </p:nvSpPr>
          <p:spPr bwMode="auto">
            <a:xfrm>
              <a:off x="7828" y="6144"/>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5</a:t>
              </a:r>
            </a:p>
          </p:txBody>
        </p:sp>
        <p:sp>
          <p:nvSpPr>
            <p:cNvPr id="27" name="Oval 54">
              <a:extLst>
                <a:ext uri="{FF2B5EF4-FFF2-40B4-BE49-F238E27FC236}">
                  <a16:creationId xmlns:a16="http://schemas.microsoft.com/office/drawing/2014/main" id="{08672D15-58D7-407C-9634-70607B595C8E}"/>
                </a:ext>
              </a:extLst>
            </p:cNvPr>
            <p:cNvSpPr>
              <a:spLocks noChangeArrowheads="1"/>
            </p:cNvSpPr>
            <p:nvPr/>
          </p:nvSpPr>
          <p:spPr bwMode="auto">
            <a:xfrm>
              <a:off x="7828" y="6960"/>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a:t>
              </a:r>
            </a:p>
          </p:txBody>
        </p:sp>
        <p:sp>
          <p:nvSpPr>
            <p:cNvPr id="28" name="Oval 55">
              <a:extLst>
                <a:ext uri="{FF2B5EF4-FFF2-40B4-BE49-F238E27FC236}">
                  <a16:creationId xmlns:a16="http://schemas.microsoft.com/office/drawing/2014/main" id="{57E227EB-D322-49F8-8857-91228E7AAB95}"/>
                </a:ext>
              </a:extLst>
            </p:cNvPr>
            <p:cNvSpPr>
              <a:spLocks noChangeArrowheads="1"/>
            </p:cNvSpPr>
            <p:nvPr/>
          </p:nvSpPr>
          <p:spPr bwMode="auto">
            <a:xfrm>
              <a:off x="6733" y="7775"/>
              <a:ext cx="469"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7</a:t>
              </a:r>
            </a:p>
          </p:txBody>
        </p:sp>
        <p:sp>
          <p:nvSpPr>
            <p:cNvPr id="29" name="Oval 56">
              <a:extLst>
                <a:ext uri="{FF2B5EF4-FFF2-40B4-BE49-F238E27FC236}">
                  <a16:creationId xmlns:a16="http://schemas.microsoft.com/office/drawing/2014/main" id="{280B411D-D204-4710-B717-28F0E5CBFF88}"/>
                </a:ext>
              </a:extLst>
            </p:cNvPr>
            <p:cNvSpPr>
              <a:spLocks noChangeArrowheads="1"/>
            </p:cNvSpPr>
            <p:nvPr/>
          </p:nvSpPr>
          <p:spPr bwMode="auto">
            <a:xfrm>
              <a:off x="7828" y="7775"/>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8</a:t>
              </a:r>
            </a:p>
          </p:txBody>
        </p:sp>
        <p:sp>
          <p:nvSpPr>
            <p:cNvPr id="30" name="Oval 57">
              <a:extLst>
                <a:ext uri="{FF2B5EF4-FFF2-40B4-BE49-F238E27FC236}">
                  <a16:creationId xmlns:a16="http://schemas.microsoft.com/office/drawing/2014/main" id="{850EBD48-6EE8-44B2-BA98-E05D10FE616F}"/>
                </a:ext>
              </a:extLst>
            </p:cNvPr>
            <p:cNvSpPr>
              <a:spLocks noChangeArrowheads="1"/>
            </p:cNvSpPr>
            <p:nvPr/>
          </p:nvSpPr>
          <p:spPr bwMode="auto">
            <a:xfrm>
              <a:off x="8924" y="7775"/>
              <a:ext cx="469"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9</a:t>
              </a:r>
            </a:p>
          </p:txBody>
        </p:sp>
        <p:cxnSp>
          <p:nvCxnSpPr>
            <p:cNvPr id="31" name="AutoShape 58">
              <a:extLst>
                <a:ext uri="{FF2B5EF4-FFF2-40B4-BE49-F238E27FC236}">
                  <a16:creationId xmlns:a16="http://schemas.microsoft.com/office/drawing/2014/main" id="{E04762A4-77A4-4EA7-BC80-C94368AFBE6C}"/>
                </a:ext>
              </a:extLst>
            </p:cNvPr>
            <p:cNvCxnSpPr>
              <a:cxnSpLocks noChangeShapeType="1"/>
              <a:stCxn id="21" idx="4"/>
              <a:endCxn id="22" idx="0"/>
            </p:cNvCxnSpPr>
            <p:nvPr/>
          </p:nvCxnSpPr>
          <p:spPr bwMode="auto">
            <a:xfrm>
              <a:off x="6811" y="4105"/>
              <a:ext cx="1" cy="4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AutoShape 59">
              <a:extLst>
                <a:ext uri="{FF2B5EF4-FFF2-40B4-BE49-F238E27FC236}">
                  <a16:creationId xmlns:a16="http://schemas.microsoft.com/office/drawing/2014/main" id="{78A097F3-A3C6-4302-AE96-12BA5B957AAB}"/>
                </a:ext>
              </a:extLst>
            </p:cNvPr>
            <p:cNvCxnSpPr>
              <a:cxnSpLocks noChangeShapeType="1"/>
              <a:stCxn id="22" idx="3"/>
              <a:endCxn id="25" idx="7"/>
            </p:cNvCxnSpPr>
            <p:nvPr/>
          </p:nvCxnSpPr>
          <p:spPr bwMode="auto">
            <a:xfrm flipH="1">
              <a:off x="6195" y="4861"/>
              <a:ext cx="450" cy="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AutoShape 60">
              <a:extLst>
                <a:ext uri="{FF2B5EF4-FFF2-40B4-BE49-F238E27FC236}">
                  <a16:creationId xmlns:a16="http://schemas.microsoft.com/office/drawing/2014/main" id="{D9E0515F-B108-42F1-9261-13262181B7D4}"/>
                </a:ext>
              </a:extLst>
            </p:cNvPr>
            <p:cNvCxnSpPr>
              <a:cxnSpLocks noChangeShapeType="1"/>
              <a:stCxn id="22" idx="5"/>
              <a:endCxn id="23" idx="1"/>
            </p:cNvCxnSpPr>
            <p:nvPr/>
          </p:nvCxnSpPr>
          <p:spPr bwMode="auto">
            <a:xfrm>
              <a:off x="6977" y="4861"/>
              <a:ext cx="294" cy="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61">
              <a:extLst>
                <a:ext uri="{FF2B5EF4-FFF2-40B4-BE49-F238E27FC236}">
                  <a16:creationId xmlns:a16="http://schemas.microsoft.com/office/drawing/2014/main" id="{13B190D9-D92B-4A14-9556-3A863EB42BE9}"/>
                </a:ext>
              </a:extLst>
            </p:cNvPr>
            <p:cNvCxnSpPr>
              <a:cxnSpLocks noChangeShapeType="1"/>
              <a:stCxn id="23" idx="3"/>
              <a:endCxn id="24" idx="7"/>
            </p:cNvCxnSpPr>
            <p:nvPr/>
          </p:nvCxnSpPr>
          <p:spPr bwMode="auto">
            <a:xfrm flipH="1">
              <a:off x="6820" y="5675"/>
              <a:ext cx="451" cy="5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62">
              <a:extLst>
                <a:ext uri="{FF2B5EF4-FFF2-40B4-BE49-F238E27FC236}">
                  <a16:creationId xmlns:a16="http://schemas.microsoft.com/office/drawing/2014/main" id="{16683945-7864-4F64-BDC6-36266ADA91F2}"/>
                </a:ext>
              </a:extLst>
            </p:cNvPr>
            <p:cNvCxnSpPr>
              <a:cxnSpLocks noChangeShapeType="1"/>
              <a:stCxn id="23" idx="5"/>
              <a:endCxn id="26" idx="1"/>
            </p:cNvCxnSpPr>
            <p:nvPr/>
          </p:nvCxnSpPr>
          <p:spPr bwMode="auto">
            <a:xfrm>
              <a:off x="7603" y="5675"/>
              <a:ext cx="294" cy="5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AutoShape 63">
              <a:extLst>
                <a:ext uri="{FF2B5EF4-FFF2-40B4-BE49-F238E27FC236}">
                  <a16:creationId xmlns:a16="http://schemas.microsoft.com/office/drawing/2014/main" id="{F17FF0C6-8064-4D16-B8EE-B5A0EDF9B26B}"/>
                </a:ext>
              </a:extLst>
            </p:cNvPr>
            <p:cNvCxnSpPr>
              <a:cxnSpLocks noChangeShapeType="1"/>
              <a:stCxn id="26" idx="4"/>
              <a:endCxn id="27" idx="0"/>
            </p:cNvCxnSpPr>
            <p:nvPr/>
          </p:nvCxnSpPr>
          <p:spPr bwMode="auto">
            <a:xfrm>
              <a:off x="8063" y="6549"/>
              <a:ext cx="1" cy="4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64">
              <a:extLst>
                <a:ext uri="{FF2B5EF4-FFF2-40B4-BE49-F238E27FC236}">
                  <a16:creationId xmlns:a16="http://schemas.microsoft.com/office/drawing/2014/main" id="{95F5C268-6899-422B-BFFC-367F0A72479A}"/>
                </a:ext>
              </a:extLst>
            </p:cNvPr>
            <p:cNvCxnSpPr>
              <a:cxnSpLocks noChangeShapeType="1"/>
              <a:stCxn id="27" idx="4"/>
              <a:endCxn id="29" idx="0"/>
            </p:cNvCxnSpPr>
            <p:nvPr/>
          </p:nvCxnSpPr>
          <p:spPr bwMode="auto">
            <a:xfrm>
              <a:off x="8063" y="7365"/>
              <a:ext cx="1" cy="4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65">
              <a:extLst>
                <a:ext uri="{FF2B5EF4-FFF2-40B4-BE49-F238E27FC236}">
                  <a16:creationId xmlns:a16="http://schemas.microsoft.com/office/drawing/2014/main" id="{9C600B46-365F-46B2-AC38-42118238F170}"/>
                </a:ext>
              </a:extLst>
            </p:cNvPr>
            <p:cNvCxnSpPr>
              <a:cxnSpLocks noChangeShapeType="1"/>
              <a:stCxn id="27" idx="3"/>
              <a:endCxn id="28" idx="7"/>
            </p:cNvCxnSpPr>
            <p:nvPr/>
          </p:nvCxnSpPr>
          <p:spPr bwMode="auto">
            <a:xfrm flipH="1">
              <a:off x="7133" y="7305"/>
              <a:ext cx="764" cy="5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66">
              <a:extLst>
                <a:ext uri="{FF2B5EF4-FFF2-40B4-BE49-F238E27FC236}">
                  <a16:creationId xmlns:a16="http://schemas.microsoft.com/office/drawing/2014/main" id="{4152DC04-36EA-4F9C-9DB2-503395DC37DD}"/>
                </a:ext>
              </a:extLst>
            </p:cNvPr>
            <p:cNvCxnSpPr>
              <a:cxnSpLocks noChangeShapeType="1"/>
              <a:stCxn id="27" idx="5"/>
              <a:endCxn id="30" idx="1"/>
            </p:cNvCxnSpPr>
            <p:nvPr/>
          </p:nvCxnSpPr>
          <p:spPr bwMode="auto">
            <a:xfrm>
              <a:off x="8229" y="7305"/>
              <a:ext cx="764" cy="5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0" name="Rectangle 67">
              <a:extLst>
                <a:ext uri="{FF2B5EF4-FFF2-40B4-BE49-F238E27FC236}">
                  <a16:creationId xmlns:a16="http://schemas.microsoft.com/office/drawing/2014/main" id="{5F63391D-555B-44EA-9A81-1440956AB108}"/>
                </a:ext>
              </a:extLst>
            </p:cNvPr>
            <p:cNvSpPr>
              <a:spLocks noChangeArrowheads="1"/>
            </p:cNvSpPr>
            <p:nvPr/>
          </p:nvSpPr>
          <p:spPr bwMode="auto">
            <a:xfrm>
              <a:off x="6107" y="8454"/>
              <a:ext cx="26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zh-CN" altLang="en-US" sz="1400" b="1">
                  <a:solidFill>
                    <a:schemeClr val="tx1"/>
                  </a:solidFill>
                  <a:latin typeface="Times New Roman" panose="02020603050405020304" pitchFamily="18" charset="0"/>
                  <a:ea typeface="宋体" panose="02010600030101010101" pitchFamily="2" charset="-122"/>
                </a:rPr>
                <a:t>必经结点树</a:t>
              </a:r>
            </a:p>
          </p:txBody>
        </p:sp>
      </p:grpSp>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01830" cy="4921498"/>
          </a:xfrm>
        </p:spPr>
        <p:txBody>
          <a:bodyPr>
            <a:normAutofit/>
          </a:bodyPr>
          <a:lstStyle/>
          <a:p>
            <a:r>
              <a:rPr lang="zh-CN" altLang="en-US" b="1" dirty="0"/>
              <a:t>基本块内的优化类型</a:t>
            </a:r>
          </a:p>
          <a:p>
            <a:r>
              <a:rPr lang="en-US" altLang="zh-CN" b="1" dirty="0"/>
              <a:t>1. </a:t>
            </a:r>
            <a:r>
              <a:rPr lang="zh-CN" altLang="en-US" b="1" dirty="0"/>
              <a:t>合并已知量</a:t>
            </a:r>
          </a:p>
          <a:p>
            <a:pPr marL="0" indent="0">
              <a:buNone/>
            </a:pPr>
            <a:r>
              <a:rPr lang="zh-CN" altLang="en-US" b="1" dirty="0"/>
              <a:t>       对于</a:t>
            </a:r>
            <a:r>
              <a:rPr lang="en-US" altLang="zh-CN" b="1" dirty="0"/>
              <a:t>A:=op B</a:t>
            </a:r>
            <a:r>
              <a:rPr lang="zh-CN" altLang="en-US" b="1" dirty="0"/>
              <a:t>或 </a:t>
            </a:r>
            <a:r>
              <a:rPr lang="en-US" altLang="zh-CN" b="1" dirty="0"/>
              <a:t>A:=B op C</a:t>
            </a:r>
            <a:r>
              <a:rPr lang="zh-CN" altLang="en-US" b="1" dirty="0"/>
              <a:t>，其中</a:t>
            </a:r>
            <a:r>
              <a:rPr lang="en-US" altLang="zh-CN" b="1" dirty="0"/>
              <a:t>B</a:t>
            </a:r>
            <a:r>
              <a:rPr lang="zh-CN" altLang="en-US" b="1" dirty="0"/>
              <a:t>及</a:t>
            </a:r>
            <a:r>
              <a:rPr lang="en-US" altLang="zh-CN" b="1" dirty="0"/>
              <a:t>C</a:t>
            </a:r>
            <a:r>
              <a:rPr lang="zh-CN" altLang="en-US" b="1" dirty="0"/>
              <a:t>均为常数，则编译时即可计算出</a:t>
            </a:r>
            <a:r>
              <a:rPr lang="en-US" altLang="zh-CN" b="1" dirty="0"/>
              <a:t>op B</a:t>
            </a:r>
            <a:r>
              <a:rPr lang="zh-CN" altLang="en-US" b="1" dirty="0"/>
              <a:t>或</a:t>
            </a:r>
            <a:r>
              <a:rPr lang="en-US" altLang="zh-CN" b="1" dirty="0"/>
              <a:t>B op C</a:t>
            </a:r>
            <a:r>
              <a:rPr lang="zh-CN" altLang="en-US" b="1" dirty="0"/>
              <a:t>的值，作为</a:t>
            </a:r>
            <a:r>
              <a:rPr lang="en-US" altLang="zh-CN" b="1" dirty="0"/>
              <a:t>A</a:t>
            </a:r>
            <a:r>
              <a:rPr lang="zh-CN" altLang="en-US" b="1" dirty="0"/>
              <a:t>的值，而不必生成相应的代码。</a:t>
            </a:r>
          </a:p>
          <a:p>
            <a:r>
              <a:rPr lang="en-US" altLang="zh-CN" b="1" dirty="0"/>
              <a:t>2. </a:t>
            </a:r>
            <a:r>
              <a:rPr lang="zh-CN" altLang="en-US" b="1" dirty="0"/>
              <a:t>删除公共子表达式</a:t>
            </a:r>
          </a:p>
          <a:p>
            <a:pPr marL="0" indent="0">
              <a:buNone/>
            </a:pPr>
            <a:r>
              <a:rPr lang="zh-CN" altLang="en-US" b="1" dirty="0"/>
              <a:t>      也称为删除多余运算。如例题</a:t>
            </a:r>
            <a:r>
              <a:rPr lang="en-US" altLang="zh-CN" b="1" dirty="0"/>
              <a:t>8.4</a:t>
            </a:r>
            <a:r>
              <a:rPr lang="zh-CN" altLang="en-US" b="1" dirty="0"/>
              <a:t>中，语句</a:t>
            </a:r>
            <a:r>
              <a:rPr lang="en-US" altLang="zh-CN" b="1" dirty="0">
                <a:sym typeface="Wingdings" panose="05000000000000000000" pitchFamily="2" charset="2"/>
              </a:rPr>
              <a:t></a:t>
            </a:r>
            <a:r>
              <a:rPr lang="en-US" altLang="zh-CN" b="1" dirty="0"/>
              <a:t>  t2:=</a:t>
            </a:r>
            <a:r>
              <a:rPr lang="en-US" altLang="zh-CN" b="1" dirty="0" err="1"/>
              <a:t>R+r</a:t>
            </a:r>
            <a:endParaRPr lang="en-US" altLang="zh-CN" b="1" dirty="0">
              <a:sym typeface="Wingdings" panose="05000000000000000000" pitchFamily="2" charset="2"/>
            </a:endParaRPr>
          </a:p>
          <a:p>
            <a:pPr marL="0" indent="0">
              <a:buNone/>
            </a:pPr>
            <a:r>
              <a:rPr lang="zh-CN" altLang="en-US" b="1" dirty="0"/>
              <a:t>和</a:t>
            </a:r>
            <a:r>
              <a:rPr lang="en-US" altLang="zh-CN" b="1" dirty="0">
                <a:sym typeface="Wingdings" panose="05000000000000000000" pitchFamily="2" charset="2"/>
              </a:rPr>
              <a:t></a:t>
            </a:r>
            <a:r>
              <a:rPr lang="en-US" altLang="zh-CN" b="1" dirty="0"/>
              <a:t>  t4:=</a:t>
            </a:r>
            <a:r>
              <a:rPr lang="en-US" altLang="zh-CN" b="1" dirty="0" err="1"/>
              <a:t>R+r</a:t>
            </a:r>
            <a:r>
              <a:rPr lang="zh-CN" altLang="en-US" b="1" dirty="0"/>
              <a:t>就是公共子表达式</a:t>
            </a:r>
            <a:r>
              <a:rPr lang="en-US" altLang="zh-CN" b="1" dirty="0" err="1"/>
              <a:t>R+r</a:t>
            </a:r>
            <a:r>
              <a:rPr lang="en-US" altLang="zh-CN" b="1" dirty="0"/>
              <a:t> </a:t>
            </a:r>
            <a:r>
              <a:rPr lang="zh-CN" altLang="en-US" b="1" dirty="0"/>
              <a:t>，故语句</a:t>
            </a:r>
            <a:r>
              <a:rPr lang="en-US" altLang="zh-CN" b="1" dirty="0">
                <a:sym typeface="Wingdings" panose="05000000000000000000" pitchFamily="2" charset="2"/>
              </a:rPr>
              <a:t></a:t>
            </a:r>
            <a:r>
              <a:rPr lang="en-US" altLang="zh-CN" b="1" dirty="0"/>
              <a:t>  t4:=</a:t>
            </a:r>
            <a:r>
              <a:rPr lang="en-US" altLang="zh-CN" b="1" dirty="0" err="1"/>
              <a:t>R+r</a:t>
            </a:r>
            <a:r>
              <a:rPr lang="zh-CN" altLang="en-US" b="1" dirty="0"/>
              <a:t>可变换成</a:t>
            </a:r>
            <a:r>
              <a:rPr lang="en-US" altLang="zh-CN" b="1" dirty="0"/>
              <a:t>t4:=t2</a:t>
            </a:r>
            <a:r>
              <a:rPr lang="zh-CN" altLang="en-US" b="1" dirty="0"/>
              <a:t>，这样就避免了多余运算。</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8.5   </a:t>
            </a:r>
            <a:r>
              <a:rPr lang="zh-CN" altLang="en-US" dirty="0"/>
              <a:t>基本块的优化 </a:t>
            </a:r>
          </a:p>
        </p:txBody>
      </p:sp>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kumimoji="1" lang="zh-CN" altLang="en-US" b="1" dirty="0">
                <a:latin typeface="Times New Roman" panose="02020603050405020304" pitchFamily="18" charset="0"/>
                <a:ea typeface="宋体" panose="02010600030101010101" pitchFamily="2" charset="-122"/>
              </a:rPr>
              <a:t>   用一个有向无环图</a:t>
            </a:r>
            <a:r>
              <a:rPr kumimoji="1" lang="en-US" altLang="zh-CN" b="1" dirty="0" err="1">
                <a:latin typeface="Times New Roman" panose="02020603050405020304" pitchFamily="18" charset="0"/>
                <a:ea typeface="宋体" panose="02010600030101010101" pitchFamily="2" charset="-122"/>
              </a:rPr>
              <a:t>dag</a:t>
            </a:r>
            <a:r>
              <a:rPr kumimoji="1" lang="en-US" altLang="zh-CN" b="1" dirty="0">
                <a:latin typeface="Times New Roman" panose="02020603050405020304" pitchFamily="18" charset="0"/>
                <a:ea typeface="宋体" panose="02010600030101010101" pitchFamily="2" charset="-122"/>
              </a:rPr>
              <a:t>(directed acyclic graph)</a:t>
            </a:r>
            <a:r>
              <a:rPr kumimoji="1" lang="zh-CN" altLang="en-US" b="1" dirty="0">
                <a:latin typeface="Times New Roman" panose="02020603050405020304" pitchFamily="18" charset="0"/>
                <a:ea typeface="宋体" panose="02010600030101010101" pitchFamily="2" charset="-122"/>
              </a:rPr>
              <a:t>来表示一个基本块，方法见第六章</a:t>
            </a:r>
            <a:r>
              <a:rPr kumimoji="1" lang="en-US" altLang="zh-CN" b="1" dirty="0">
                <a:latin typeface="Times New Roman" panose="02020603050405020304" pitchFamily="18" charset="0"/>
                <a:ea typeface="宋体" panose="02010600030101010101" pitchFamily="2" charset="-122"/>
              </a:rPr>
              <a:t>6.1.</a:t>
            </a:r>
            <a:r>
              <a:rPr kumimoji="1" lang="zh-CN" altLang="en-US" b="1" dirty="0">
                <a:latin typeface="Times New Roman" panose="02020603050405020304" pitchFamily="18" charset="0"/>
                <a:ea typeface="宋体" panose="02010600030101010101" pitchFamily="2" charset="-122"/>
              </a:rPr>
              <a:t>为了描述计算过程，我们在无环路有向图的结点上给出如下标记或附加标记：</a:t>
            </a:r>
            <a:endParaRPr kumimoji="1" lang="en-US" altLang="zh-CN" b="1" dirty="0">
              <a:latin typeface="Times New Roman" panose="02020603050405020304" pitchFamily="18" charset="0"/>
              <a:ea typeface="宋体" panose="02010600030101010101" pitchFamily="2" charset="-12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rPr>
              <a:t>如果待处理的语句形如</a:t>
            </a:r>
            <a:r>
              <a:rPr kumimoji="1" lang="en-US" altLang="zh-CN" b="1" dirty="0">
                <a:latin typeface="Times New Roman" panose="02020603050405020304" pitchFamily="18" charset="0"/>
                <a:ea typeface="宋体" panose="02010600030101010101" pitchFamily="2" charset="-122"/>
              </a:rPr>
              <a:t>x:=y op z</a:t>
            </a:r>
            <a:r>
              <a:rPr kumimoji="1" lang="zh-CN" altLang="en-US" b="1" dirty="0">
                <a:latin typeface="Times New Roman" panose="02020603050405020304" pitchFamily="18" charset="0"/>
                <a:ea typeface="宋体" panose="02010600030101010101" pitchFamily="2" charset="-122"/>
              </a:rPr>
              <a:t>，其处理的步骤为：</a:t>
            </a:r>
          </a:p>
          <a:p>
            <a:pPr>
              <a:spcBef>
                <a:spcPct val="0"/>
              </a:spcBef>
              <a:buClrTx/>
              <a:buSzTx/>
              <a:buFontTx/>
              <a:buAutoNum type="arabicParenBoth"/>
            </a:pPr>
            <a:r>
              <a:rPr kumimoji="1" lang="zh-CN" altLang="en-US" b="1" dirty="0">
                <a:latin typeface="Times New Roman" panose="02020603050405020304" pitchFamily="18" charset="0"/>
                <a:ea typeface="宋体" panose="02010600030101010101" pitchFamily="2" charset="-122"/>
              </a:rPr>
              <a:t>在已建立的</a:t>
            </a:r>
            <a:r>
              <a:rPr kumimoji="1" lang="en-US" altLang="zh-CN" b="1" dirty="0" err="1">
                <a:latin typeface="Times New Roman" panose="02020603050405020304" pitchFamily="18" charset="0"/>
                <a:ea typeface="宋体" panose="02010600030101010101" pitchFamily="2" charset="-122"/>
              </a:rPr>
              <a:t>dag</a:t>
            </a:r>
            <a:r>
              <a:rPr kumimoji="1" lang="zh-CN" altLang="en-US" b="1" dirty="0">
                <a:latin typeface="Times New Roman" panose="02020603050405020304" pitchFamily="18" charset="0"/>
                <a:ea typeface="宋体" panose="02010600030101010101" pitchFamily="2" charset="-122"/>
              </a:rPr>
              <a:t>了图中寻找能代表</a:t>
            </a:r>
            <a:r>
              <a:rPr kumimoji="1" lang="en-US" altLang="zh-CN" b="1" dirty="0">
                <a:latin typeface="Times New Roman" panose="02020603050405020304" pitchFamily="18" charset="0"/>
                <a:ea typeface="宋体" panose="02010600030101010101" pitchFamily="2" charset="-122"/>
              </a:rPr>
              <a:t>y</a:t>
            </a:r>
            <a:r>
              <a:rPr kumimoji="1" lang="zh-CN" altLang="en-US" b="1" dirty="0">
                <a:latin typeface="Times New Roman" panose="02020603050405020304" pitchFamily="18" charset="0"/>
                <a:ea typeface="宋体" panose="02010600030101010101" pitchFamily="2" charset="-122"/>
              </a:rPr>
              <a:t>、</a:t>
            </a:r>
            <a:r>
              <a:rPr kumimoji="1" lang="en-US" altLang="zh-CN" b="1" dirty="0">
                <a:latin typeface="Times New Roman" panose="02020603050405020304" pitchFamily="18" charset="0"/>
                <a:ea typeface="宋体" panose="02010600030101010101" pitchFamily="2" charset="-122"/>
              </a:rPr>
              <a:t>z</a:t>
            </a:r>
            <a:r>
              <a:rPr kumimoji="1" lang="zh-CN" altLang="en-US" b="1" dirty="0">
                <a:latin typeface="Times New Roman" panose="02020603050405020304" pitchFamily="18" charset="0"/>
                <a:ea typeface="宋体" panose="02010600030101010101" pitchFamily="2" charset="-122"/>
              </a:rPr>
              <a:t>当前值的结点。</a:t>
            </a:r>
          </a:p>
          <a:p>
            <a:pPr>
              <a:spcBef>
                <a:spcPct val="0"/>
              </a:spcBef>
              <a:buClrTx/>
              <a:buSzTx/>
              <a:buNone/>
            </a:pPr>
            <a:r>
              <a:rPr kumimoji="1" lang="en-US" altLang="zh-CN" b="1" dirty="0">
                <a:latin typeface="Times New Roman" panose="02020603050405020304" pitchFamily="18" charset="0"/>
                <a:ea typeface="宋体" panose="02010600030101010101" pitchFamily="2" charset="-122"/>
              </a:rPr>
              <a:t>(2) </a:t>
            </a:r>
            <a:r>
              <a:rPr kumimoji="1" lang="zh-CN" altLang="en-US" b="1" dirty="0">
                <a:latin typeface="Times New Roman" panose="02020603050405020304" pitchFamily="18" charset="0"/>
                <a:ea typeface="宋体" panose="02010600030101010101" pitchFamily="2" charset="-122"/>
              </a:rPr>
              <a:t>若代表</a:t>
            </a:r>
            <a:r>
              <a:rPr kumimoji="1" lang="en-US" altLang="zh-CN" b="1" dirty="0">
                <a:latin typeface="Times New Roman" panose="02020603050405020304" pitchFamily="18" charset="0"/>
                <a:ea typeface="宋体" panose="02010600030101010101" pitchFamily="2" charset="-122"/>
              </a:rPr>
              <a:t>y</a:t>
            </a:r>
            <a:r>
              <a:rPr kumimoji="1" lang="zh-CN" altLang="en-US" b="1" dirty="0">
                <a:latin typeface="Times New Roman" panose="02020603050405020304" pitchFamily="18" charset="0"/>
                <a:ea typeface="宋体" panose="02010600030101010101" pitchFamily="2" charset="-122"/>
              </a:rPr>
              <a:t>、</a:t>
            </a:r>
            <a:r>
              <a:rPr kumimoji="1" lang="en-US" altLang="zh-CN" b="1" dirty="0">
                <a:latin typeface="Times New Roman" panose="02020603050405020304" pitchFamily="18" charset="0"/>
                <a:ea typeface="宋体" panose="02010600030101010101" pitchFamily="2" charset="-122"/>
              </a:rPr>
              <a:t>z</a:t>
            </a:r>
            <a:r>
              <a:rPr kumimoji="1" lang="zh-CN" altLang="en-US" b="1" dirty="0">
                <a:latin typeface="Times New Roman" panose="02020603050405020304" pitchFamily="18" charset="0"/>
                <a:ea typeface="宋体" panose="02010600030101010101" pitchFamily="2" charset="-122"/>
              </a:rPr>
              <a:t>当前值的结点至少有一个标记为非常数，则执行步骤</a:t>
            </a:r>
            <a:r>
              <a:rPr kumimoji="1" lang="en-US" altLang="zh-CN" b="1" dirty="0">
                <a:latin typeface="Times New Roman" panose="02020603050405020304" pitchFamily="18" charset="0"/>
                <a:ea typeface="宋体" panose="02010600030101010101" pitchFamily="2" charset="-122"/>
              </a:rPr>
              <a:t>(3)</a:t>
            </a:r>
            <a:r>
              <a:rPr kumimoji="1" lang="zh-CN" altLang="en-US" b="1" dirty="0">
                <a:latin typeface="Times New Roman" panose="02020603050405020304" pitchFamily="18" charset="0"/>
                <a:ea typeface="宋体" panose="02010600030101010101" pitchFamily="2" charset="-122"/>
              </a:rPr>
              <a:t>，否则执行下列步骤：</a:t>
            </a:r>
            <a:endParaRPr kumimoji="1" lang="zh-CN" altLang="en-US" b="1" dirty="0">
              <a:latin typeface="Times New Roman" panose="02020603050405020304" pitchFamily="18" charset="0"/>
              <a:ea typeface="宋体" panose="02010600030101010101" pitchFamily="2" charset="-122"/>
              <a:sym typeface="Symbol" panose="05050102010706020507" pitchFamily="18" charset="2"/>
            </a:endParaRPr>
          </a:p>
          <a:p>
            <a:pPr marL="0" indent="0">
              <a:spcBef>
                <a:spcPct val="0"/>
              </a:spcBef>
              <a:buClrTx/>
              <a:buSzTx/>
              <a:buNone/>
            </a:pPr>
            <a:r>
              <a:rPr kumimoji="1" lang="zh-CN" altLang="en-US" b="1"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b="1" dirty="0">
                <a:latin typeface="Times New Roman" panose="02020603050405020304" pitchFamily="18" charset="0"/>
                <a:ea typeface="宋体" panose="02010600030101010101" pitchFamily="2" charset="-122"/>
              </a:rPr>
              <a:t> 执行</a:t>
            </a:r>
            <a:r>
              <a:rPr kumimoji="1" lang="en-US" altLang="zh-CN" b="1" dirty="0">
                <a:latin typeface="Times New Roman" panose="02020603050405020304" pitchFamily="18" charset="0"/>
                <a:ea typeface="宋体" panose="02010600030101010101" pitchFamily="2" charset="-122"/>
              </a:rPr>
              <a:t>y op z</a:t>
            </a:r>
            <a:r>
              <a:rPr kumimoji="1" lang="zh-CN" altLang="en-US" b="1" dirty="0">
                <a:latin typeface="Times New Roman" panose="02020603050405020304" pitchFamily="18" charset="0"/>
                <a:ea typeface="宋体" panose="02010600030101010101" pitchFamily="2" charset="-122"/>
              </a:rPr>
              <a:t>，令其结果常数为</a:t>
            </a:r>
            <a:r>
              <a:rPr kumimoji="1" lang="en-US" altLang="zh-CN" b="1" dirty="0">
                <a:latin typeface="Times New Roman" panose="02020603050405020304" pitchFamily="18" charset="0"/>
                <a:ea typeface="宋体" panose="02010600030101010101" pitchFamily="2" charset="-122"/>
              </a:rPr>
              <a:t>x0</a:t>
            </a:r>
            <a:r>
              <a:rPr kumimoji="1" lang="zh-CN" altLang="en-US" b="1" dirty="0">
                <a:latin typeface="Times New Roman" panose="02020603050405020304" pitchFamily="18" charset="0"/>
                <a:ea typeface="宋体" panose="02010600030101010101" pitchFamily="2" charset="-122"/>
              </a:rPr>
              <a:t>。</a:t>
            </a:r>
            <a:endParaRPr kumimoji="1" lang="zh-CN" altLang="en-US" b="1" dirty="0">
              <a:latin typeface="Times New Roman" panose="02020603050405020304" pitchFamily="18" charset="0"/>
              <a:ea typeface="宋体" panose="02010600030101010101" pitchFamily="2" charset="-122"/>
              <a:sym typeface="Symbol" panose="05050102010706020507" pitchFamily="18" charset="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b="1" dirty="0">
                <a:latin typeface="Times New Roman" panose="02020603050405020304" pitchFamily="18" charset="0"/>
                <a:ea typeface="宋体" panose="02010600030101010101" pitchFamily="2" charset="-122"/>
              </a:rPr>
              <a:t> 如果，</a:t>
            </a:r>
            <a:r>
              <a:rPr kumimoji="1" lang="en-US" altLang="zh-CN" b="1" dirty="0">
                <a:latin typeface="Times New Roman" panose="02020603050405020304" pitchFamily="18" charset="0"/>
                <a:ea typeface="宋体" panose="02010600030101010101" pitchFamily="2" charset="-122"/>
              </a:rPr>
              <a:t>y</a:t>
            </a:r>
            <a:r>
              <a:rPr kumimoji="1" lang="zh-CN" altLang="en-US" b="1" dirty="0">
                <a:latin typeface="Times New Roman" panose="02020603050405020304" pitchFamily="18" charset="0"/>
                <a:ea typeface="宋体" panose="02010600030101010101" pitchFamily="2" charset="-122"/>
              </a:rPr>
              <a:t>或</a:t>
            </a:r>
            <a:r>
              <a:rPr kumimoji="1" lang="en-US" altLang="zh-CN" b="1" dirty="0">
                <a:latin typeface="Times New Roman" panose="02020603050405020304" pitchFamily="18" charset="0"/>
                <a:ea typeface="宋体" panose="02010600030101010101" pitchFamily="2" charset="-122"/>
              </a:rPr>
              <a:t>z</a:t>
            </a:r>
            <a:r>
              <a:rPr kumimoji="1" lang="zh-CN" altLang="en-US" b="1" dirty="0">
                <a:latin typeface="Times New Roman" panose="02020603050405020304" pitchFamily="18" charset="0"/>
                <a:ea typeface="宋体" panose="02010600030101010101" pitchFamily="2" charset="-122"/>
              </a:rPr>
              <a:t>是执行当前语句</a:t>
            </a:r>
            <a:r>
              <a:rPr kumimoji="1" lang="en-US" altLang="zh-CN" b="1" dirty="0">
                <a:latin typeface="Times New Roman" panose="02020603050405020304" pitchFamily="18" charset="0"/>
                <a:ea typeface="宋体" panose="02010600030101010101" pitchFamily="2" charset="-122"/>
              </a:rPr>
              <a:t>x:=y op z</a:t>
            </a:r>
            <a:r>
              <a:rPr kumimoji="1" lang="zh-CN" altLang="en-US" b="1" dirty="0">
                <a:latin typeface="Times New Roman" panose="02020603050405020304" pitchFamily="18" charset="0"/>
                <a:ea typeface="宋体" panose="02010600030101010101" pitchFamily="2" charset="-122"/>
              </a:rPr>
              <a:t>时新建立的结点，则删除它。</a:t>
            </a:r>
            <a:endParaRPr kumimoji="1" lang="zh-CN" altLang="en-US" b="1" dirty="0">
              <a:latin typeface="Times New Roman" panose="02020603050405020304" pitchFamily="18" charset="0"/>
              <a:ea typeface="宋体" panose="02010600030101010101" pitchFamily="2" charset="-122"/>
              <a:sym typeface="Symbol" panose="05050102010706020507" pitchFamily="18" charset="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b="1" dirty="0">
                <a:latin typeface="Times New Roman" panose="02020603050405020304" pitchFamily="18" charset="0"/>
                <a:ea typeface="宋体" panose="02010600030101010101" pitchFamily="2" charset="-122"/>
              </a:rPr>
              <a:t> 如果已建立的</a:t>
            </a:r>
            <a:r>
              <a:rPr kumimoji="1" lang="en-US" altLang="zh-CN" b="1" dirty="0" err="1">
                <a:latin typeface="Times New Roman" panose="02020603050405020304" pitchFamily="18" charset="0"/>
                <a:ea typeface="宋体" panose="02010600030101010101" pitchFamily="2" charset="-122"/>
              </a:rPr>
              <a:t>dag</a:t>
            </a:r>
            <a:r>
              <a:rPr kumimoji="1" lang="zh-CN" altLang="en-US" b="1" dirty="0">
                <a:latin typeface="Times New Roman" panose="02020603050405020304" pitchFamily="18" charset="0"/>
                <a:ea typeface="宋体" panose="02010600030101010101" pitchFamily="2" charset="-122"/>
              </a:rPr>
              <a:t>子图中没有标记为</a:t>
            </a:r>
            <a:r>
              <a:rPr kumimoji="1" lang="en-US" altLang="zh-CN" b="1" dirty="0">
                <a:latin typeface="Times New Roman" panose="02020603050405020304" pitchFamily="18" charset="0"/>
                <a:ea typeface="宋体" panose="02010600030101010101" pitchFamily="2" charset="-122"/>
              </a:rPr>
              <a:t>x0</a:t>
            </a:r>
            <a:r>
              <a:rPr kumimoji="1" lang="zh-CN" altLang="en-US" b="1" dirty="0">
                <a:latin typeface="Times New Roman" panose="02020603050405020304" pitchFamily="18" charset="0"/>
                <a:ea typeface="宋体" panose="02010600030101010101" pitchFamily="2" charset="-122"/>
              </a:rPr>
              <a:t>的常数叶结点，则建立新的结点</a:t>
            </a:r>
            <a:r>
              <a:rPr kumimoji="1" lang="en-US" altLang="zh-CN" b="1" dirty="0">
                <a:latin typeface="Times New Roman" panose="02020603050405020304" pitchFamily="18" charset="0"/>
                <a:ea typeface="宋体" panose="02010600030101010101" pitchFamily="2" charset="-122"/>
              </a:rPr>
              <a:t>n</a:t>
            </a:r>
            <a:r>
              <a:rPr kumimoji="1" lang="zh-CN" altLang="en-US" b="1" dirty="0">
                <a:latin typeface="Times New Roman" panose="02020603050405020304" pitchFamily="18" charset="0"/>
                <a:ea typeface="宋体" panose="02010600030101010101" pitchFamily="2" charset="-122"/>
              </a:rPr>
              <a:t>，它的标记为</a:t>
            </a:r>
            <a:r>
              <a:rPr kumimoji="1" lang="en-US" altLang="zh-CN" b="1" dirty="0">
                <a:latin typeface="Times New Roman" panose="02020603050405020304" pitchFamily="18" charset="0"/>
                <a:ea typeface="宋体" panose="02010600030101010101" pitchFamily="2" charset="-122"/>
              </a:rPr>
              <a:t>x0</a:t>
            </a:r>
            <a:r>
              <a:rPr kumimoji="1" lang="zh-CN" altLang="en-US" b="1" dirty="0">
                <a:latin typeface="Times New Roman" panose="02020603050405020304" pitchFamily="18" charset="0"/>
                <a:ea typeface="宋体" panose="02010600030101010101" pitchFamily="2" charset="-122"/>
              </a:rPr>
              <a:t>。</a:t>
            </a:r>
            <a:endParaRPr kumimoji="1" lang="zh-CN" altLang="en-US" b="1" dirty="0">
              <a:latin typeface="Times New Roman" panose="02020603050405020304" pitchFamily="18" charset="0"/>
              <a:ea typeface="宋体" panose="02010600030101010101" pitchFamily="2" charset="-122"/>
              <a:sym typeface="Symbol" panose="05050102010706020507" pitchFamily="18" charset="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b="1" dirty="0">
                <a:latin typeface="Times New Roman" panose="02020603050405020304" pitchFamily="18" charset="0"/>
                <a:ea typeface="宋体" panose="02010600030101010101" pitchFamily="2" charset="-122"/>
              </a:rPr>
              <a:t> 如果已建立的子图有标记为</a:t>
            </a:r>
            <a:r>
              <a:rPr kumimoji="1" lang="en-US" altLang="zh-CN" b="1" dirty="0">
                <a:latin typeface="Times New Roman" panose="02020603050405020304" pitchFamily="18" charset="0"/>
                <a:ea typeface="宋体" panose="02010600030101010101" pitchFamily="2" charset="-122"/>
              </a:rPr>
              <a:t>x0</a:t>
            </a:r>
            <a:r>
              <a:rPr kumimoji="1" lang="zh-CN" altLang="en-US" b="1" dirty="0">
                <a:latin typeface="Times New Roman" panose="02020603050405020304" pitchFamily="18" charset="0"/>
                <a:ea typeface="宋体" panose="02010600030101010101" pitchFamily="2" charset="-122"/>
              </a:rPr>
              <a:t>的叶结点，则令该结点为</a:t>
            </a:r>
            <a:r>
              <a:rPr kumimoji="1" lang="en-US" altLang="zh-CN" b="1" dirty="0">
                <a:latin typeface="Times New Roman" panose="02020603050405020304" pitchFamily="18" charset="0"/>
                <a:ea typeface="宋体" panose="02010600030101010101" pitchFamily="2" charset="-122"/>
              </a:rPr>
              <a:t>n</a:t>
            </a:r>
            <a:r>
              <a:rPr kumimoji="1" lang="zh-CN" altLang="en-US" b="1" dirty="0">
                <a:latin typeface="Times New Roman" panose="02020603050405020304" pitchFamily="18" charset="0"/>
                <a:ea typeface="宋体" panose="02010600030101010101" pitchFamily="2" charset="-122"/>
              </a:rPr>
              <a:t>。</a:t>
            </a:r>
            <a:endParaRPr kumimoji="1" lang="zh-CN" altLang="en-US" b="1" dirty="0">
              <a:latin typeface="Times New Roman" panose="02020603050405020304" pitchFamily="18" charset="0"/>
              <a:ea typeface="宋体" panose="02010600030101010101" pitchFamily="2" charset="-122"/>
              <a:sym typeface="Symbol" panose="05050102010706020507" pitchFamily="18" charset="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b="1" dirty="0">
                <a:latin typeface="Times New Roman" panose="02020603050405020304" pitchFamily="18" charset="0"/>
                <a:ea typeface="宋体" panose="02010600030101010101" pitchFamily="2" charset="-122"/>
              </a:rPr>
              <a:t> 执行步骤</a:t>
            </a:r>
            <a:r>
              <a:rPr kumimoji="1" lang="en-US" altLang="zh-CN" b="1" dirty="0">
                <a:latin typeface="Times New Roman" panose="02020603050405020304" pitchFamily="18" charset="0"/>
                <a:ea typeface="宋体" panose="02010600030101010101" pitchFamily="2" charset="-122"/>
              </a:rPr>
              <a:t>(4)</a:t>
            </a:r>
          </a:p>
          <a:p>
            <a:pPr>
              <a:spcBef>
                <a:spcPct val="0"/>
              </a:spcBef>
              <a:buClrTx/>
              <a:buSzTx/>
              <a:buNone/>
            </a:pPr>
            <a:endParaRPr kumimoji="1" lang="zh-CN" altLang="en-US" b="1" dirty="0">
              <a:latin typeface="Times New Roman" panose="02020603050405020304" pitchFamily="18" charset="0"/>
              <a:ea typeface="宋体" panose="02010600030101010101" pitchFamily="2" charset="-122"/>
            </a:endParaRPr>
          </a:p>
          <a:p>
            <a:pPr>
              <a:spcBef>
                <a:spcPct val="0"/>
              </a:spcBef>
              <a:buClrTx/>
              <a:buSzTx/>
              <a:buNone/>
            </a:pPr>
            <a:endParaRPr lang="en-US" altLang="zh-CN" dirty="0"/>
          </a:p>
        </p:txBody>
      </p:sp>
      <p:sp>
        <p:nvSpPr>
          <p:cNvPr id="3" name="标题 2"/>
          <p:cNvSpPr>
            <a:spLocks noGrp="1"/>
          </p:cNvSpPr>
          <p:nvPr>
            <p:ph type="title"/>
          </p:nvPr>
        </p:nvSpPr>
        <p:spPr/>
        <p:txBody>
          <a:bodyPr/>
          <a:lstStyle/>
          <a:p>
            <a:r>
              <a:rPr kumimoji="1" lang="zh-CN" altLang="en-US" dirty="0">
                <a:latin typeface="Times New Roman" panose="02020603050405020304" pitchFamily="18" charset="0"/>
                <a:ea typeface="宋体" panose="02010600030101010101" pitchFamily="2" charset="-122"/>
              </a:rPr>
              <a:t>基本块的</a:t>
            </a:r>
            <a:r>
              <a:rPr kumimoji="1" lang="en-US" altLang="zh-CN" dirty="0" err="1">
                <a:latin typeface="Times New Roman" panose="02020603050405020304" pitchFamily="18" charset="0"/>
                <a:ea typeface="宋体" panose="02010600030101010101" pitchFamily="2" charset="-122"/>
              </a:rPr>
              <a:t>dag</a:t>
            </a:r>
            <a:r>
              <a:rPr kumimoji="1" lang="zh-CN" altLang="en-US" dirty="0">
                <a:latin typeface="Times New Roman" panose="02020603050405020304" pitchFamily="18" charset="0"/>
                <a:ea typeface="宋体" panose="02010600030101010101" pitchFamily="2" charset="-122"/>
              </a:rPr>
              <a:t>表示及构造</a:t>
            </a:r>
            <a:endParaRPr lang="zh-CN" altLang="en-US" dirty="0"/>
          </a:p>
        </p:txBody>
      </p:sp>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
        <p:nvSpPr>
          <p:cNvPr id="5" name="Rectangle 3">
            <a:extLst>
              <a:ext uri="{FF2B5EF4-FFF2-40B4-BE49-F238E27FC236}">
                <a16:creationId xmlns:a16="http://schemas.microsoft.com/office/drawing/2014/main" id="{A97EC157-8202-46F9-8BF1-FD40AAF765A7}"/>
              </a:ext>
            </a:extLst>
          </p:cNvPr>
          <p:cNvSpPr>
            <a:spLocks noChangeArrowheads="1"/>
          </p:cNvSpPr>
          <p:nvPr/>
        </p:nvSpPr>
        <p:spPr bwMode="auto">
          <a:xfrm>
            <a:off x="412905" y="1548462"/>
            <a:ext cx="8534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0"/>
              </a:spcBef>
              <a:buClrTx/>
              <a:buSzTx/>
              <a:buFontTx/>
              <a:buNone/>
            </a:pPr>
            <a:r>
              <a:rPr kumimoji="1" lang="en-US" altLang="zh-CN" sz="2400" b="1" dirty="0">
                <a:solidFill>
                  <a:schemeClr val="tx1"/>
                </a:solidFill>
                <a:latin typeface="Times New Roman" panose="02020603050405020304" pitchFamily="18" charset="0"/>
                <a:ea typeface="宋体" panose="02010600030101010101" pitchFamily="2" charset="-122"/>
              </a:rPr>
              <a:t>(3) </a:t>
            </a:r>
            <a:r>
              <a:rPr kumimoji="1" lang="zh-CN" altLang="en-US" sz="2400" b="1" dirty="0">
                <a:solidFill>
                  <a:schemeClr val="tx1"/>
                </a:solidFill>
                <a:latin typeface="Times New Roman" panose="02020603050405020304" pitchFamily="18" charset="0"/>
                <a:ea typeface="宋体" panose="02010600030101010101" pitchFamily="2" charset="-122"/>
              </a:rPr>
              <a:t>在已建立的</a:t>
            </a:r>
            <a:r>
              <a:rPr kumimoji="1" lang="en-US" altLang="zh-CN" sz="2400" b="1" dirty="0" err="1">
                <a:solidFill>
                  <a:schemeClr val="tx1"/>
                </a:solidFill>
                <a:latin typeface="Times New Roman" panose="02020603050405020304" pitchFamily="18" charset="0"/>
                <a:ea typeface="宋体" panose="02010600030101010101" pitchFamily="2" charset="-122"/>
              </a:rPr>
              <a:t>dag</a:t>
            </a:r>
            <a:r>
              <a:rPr kumimoji="1" lang="zh-CN" altLang="en-US" sz="2400" b="1" dirty="0">
                <a:solidFill>
                  <a:schemeClr val="tx1"/>
                </a:solidFill>
                <a:latin typeface="Times New Roman" panose="02020603050405020304" pitchFamily="18" charset="0"/>
                <a:ea typeface="宋体" panose="02010600030101010101" pitchFamily="2" charset="-122"/>
              </a:rPr>
              <a:t>子图中寻找这样的结点：它标记为</a:t>
            </a:r>
            <a:r>
              <a:rPr kumimoji="1" lang="en-US" altLang="zh-CN" sz="2400" b="1" dirty="0">
                <a:solidFill>
                  <a:schemeClr val="tx1"/>
                </a:solidFill>
                <a:latin typeface="Times New Roman" panose="02020603050405020304" pitchFamily="18" charset="0"/>
                <a:ea typeface="宋体" panose="02010600030101010101" pitchFamily="2" charset="-122"/>
              </a:rPr>
              <a:t>op</a:t>
            </a:r>
            <a:r>
              <a:rPr kumimoji="1" lang="zh-CN" altLang="en-US" sz="2400" b="1" dirty="0">
                <a:solidFill>
                  <a:schemeClr val="tx1"/>
                </a:solidFill>
                <a:latin typeface="Times New Roman" panose="02020603050405020304" pitchFamily="18" charset="0"/>
                <a:ea typeface="宋体" panose="02010600030101010101" pitchFamily="2" charset="-122"/>
              </a:rPr>
              <a:t>，它的左子结点为代表</a:t>
            </a:r>
            <a:r>
              <a:rPr kumimoji="1" lang="en-US" altLang="zh-CN" sz="2400" b="1" dirty="0">
                <a:solidFill>
                  <a:schemeClr val="tx1"/>
                </a:solidFill>
                <a:latin typeface="Times New Roman" panose="02020603050405020304" pitchFamily="18" charset="0"/>
                <a:ea typeface="宋体" panose="02010600030101010101" pitchFamily="2" charset="-122"/>
              </a:rPr>
              <a:t>y</a:t>
            </a:r>
            <a:r>
              <a:rPr kumimoji="1" lang="zh-CN" altLang="en-US" sz="2400" b="1" dirty="0">
                <a:solidFill>
                  <a:schemeClr val="tx1"/>
                </a:solidFill>
                <a:latin typeface="Times New Roman" panose="02020603050405020304" pitchFamily="18" charset="0"/>
                <a:ea typeface="宋体" panose="02010600030101010101" pitchFamily="2" charset="-122"/>
              </a:rPr>
              <a:t>当前值的结点它的右子结点为代表</a:t>
            </a:r>
            <a:r>
              <a:rPr kumimoji="1" lang="en-US" altLang="zh-CN" sz="2400" b="1" dirty="0">
                <a:solidFill>
                  <a:schemeClr val="tx1"/>
                </a:solidFill>
                <a:latin typeface="Times New Roman" panose="02020603050405020304" pitchFamily="18" charset="0"/>
                <a:ea typeface="宋体" panose="02010600030101010101" pitchFamily="2" charset="-122"/>
              </a:rPr>
              <a:t>z</a:t>
            </a:r>
            <a:r>
              <a:rPr kumimoji="1" lang="zh-CN" altLang="en-US" sz="2400" b="1" dirty="0">
                <a:solidFill>
                  <a:schemeClr val="tx1"/>
                </a:solidFill>
                <a:latin typeface="Times New Roman" panose="02020603050405020304" pitchFamily="18" charset="0"/>
                <a:ea typeface="宋体" panose="02010600030101010101" pitchFamily="2" charset="-122"/>
              </a:rPr>
              <a:t>当前值的结点。也有两种可能：</a:t>
            </a:r>
            <a:endParaRPr kumimoji="1"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0"/>
              </a:spcBef>
              <a:buClrTx/>
              <a:buSzTx/>
              <a:buFontTx/>
              <a:buNone/>
            </a:pPr>
            <a:r>
              <a:rPr kumimoji="1"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chemeClr val="tx1"/>
                </a:solidFill>
                <a:latin typeface="Times New Roman" panose="02020603050405020304" pitchFamily="18" charset="0"/>
                <a:ea typeface="宋体" panose="02010600030101010101" pitchFamily="2" charset="-122"/>
              </a:rPr>
              <a:t> 在已建立的</a:t>
            </a:r>
            <a:r>
              <a:rPr kumimoji="1" lang="en-US" altLang="zh-CN" sz="2400" b="1" dirty="0" err="1">
                <a:solidFill>
                  <a:schemeClr val="tx1"/>
                </a:solidFill>
                <a:latin typeface="Times New Roman" panose="02020603050405020304" pitchFamily="18" charset="0"/>
                <a:ea typeface="宋体" panose="02010600030101010101" pitchFamily="2" charset="-122"/>
              </a:rPr>
              <a:t>dag</a:t>
            </a:r>
            <a:r>
              <a:rPr kumimoji="1" lang="zh-CN" altLang="en-US" sz="2400" b="1" dirty="0">
                <a:solidFill>
                  <a:schemeClr val="tx1"/>
                </a:solidFill>
                <a:latin typeface="Times New Roman" panose="02020603050405020304" pitchFamily="18" charset="0"/>
                <a:ea typeface="宋体" panose="02010600030101010101" pitchFamily="2" charset="-122"/>
              </a:rPr>
              <a:t>子图中没有这样的结点，则建立一新的内部结</a:t>
            </a:r>
            <a:r>
              <a:rPr kumimoji="1" lang="en-US" altLang="zh-CN" sz="2400" b="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Times New Roman" panose="02020603050405020304" pitchFamily="18" charset="0"/>
                <a:ea typeface="宋体" panose="02010600030101010101" pitchFamily="2" charset="-122"/>
              </a:rPr>
              <a:t>，它以代表</a:t>
            </a:r>
            <a:r>
              <a:rPr kumimoji="1" lang="en-US" altLang="zh-CN" sz="2400" b="1" dirty="0">
                <a:solidFill>
                  <a:schemeClr val="tx1"/>
                </a:solidFill>
                <a:latin typeface="Times New Roman" panose="02020603050405020304" pitchFamily="18" charset="0"/>
                <a:ea typeface="宋体" panose="02010600030101010101" pitchFamily="2" charset="-122"/>
              </a:rPr>
              <a:t>y</a:t>
            </a:r>
            <a:r>
              <a:rPr kumimoji="1" lang="zh-CN" altLang="en-US" sz="2400" b="1" dirty="0">
                <a:solidFill>
                  <a:schemeClr val="tx1"/>
                </a:solidFill>
                <a:latin typeface="Times New Roman" panose="02020603050405020304" pitchFamily="18" charset="0"/>
                <a:ea typeface="宋体" panose="02010600030101010101" pitchFamily="2" charset="-122"/>
              </a:rPr>
              <a:t>、</a:t>
            </a:r>
            <a:r>
              <a:rPr kumimoji="1" lang="en-US" altLang="zh-CN" sz="2400" b="1" dirty="0">
                <a:solidFill>
                  <a:schemeClr val="tx1"/>
                </a:solidFill>
                <a:latin typeface="Times New Roman" panose="02020603050405020304" pitchFamily="18" charset="0"/>
                <a:ea typeface="宋体" panose="02010600030101010101" pitchFamily="2" charset="-122"/>
              </a:rPr>
              <a:t>z</a:t>
            </a:r>
            <a:r>
              <a:rPr kumimoji="1" lang="zh-CN" altLang="en-US" sz="2400" b="1" dirty="0">
                <a:solidFill>
                  <a:schemeClr val="tx1"/>
                </a:solidFill>
                <a:latin typeface="Times New Roman" panose="02020603050405020304" pitchFamily="18" charset="0"/>
                <a:ea typeface="宋体" panose="02010600030101010101" pitchFamily="2" charset="-122"/>
              </a:rPr>
              <a:t>当前值的结点作为它的左右子结点，令它标记为</a:t>
            </a:r>
            <a:r>
              <a:rPr kumimoji="1" lang="en-US" altLang="zh-CN" sz="2400" b="1" dirty="0">
                <a:solidFill>
                  <a:schemeClr val="tx1"/>
                </a:solidFill>
                <a:latin typeface="Times New Roman" panose="02020603050405020304" pitchFamily="18" charset="0"/>
                <a:ea typeface="宋体" panose="02010600030101010101" pitchFamily="2" charset="-122"/>
              </a:rPr>
              <a:t>op</a:t>
            </a:r>
            <a:r>
              <a:rPr kumimoji="1" lang="zh-CN" altLang="en-US" sz="2400" b="1" dirty="0">
                <a:solidFill>
                  <a:schemeClr val="tx1"/>
                </a:solidFill>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0"/>
              </a:spcBef>
              <a:buClrTx/>
              <a:buSzTx/>
              <a:buFontTx/>
              <a:buNone/>
            </a:pPr>
            <a:r>
              <a:rPr kumimoji="1"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chemeClr val="tx1"/>
                </a:solidFill>
                <a:latin typeface="Times New Roman" panose="02020603050405020304" pitchFamily="18" charset="0"/>
                <a:ea typeface="宋体" panose="02010600030101010101" pitchFamily="2" charset="-122"/>
              </a:rPr>
              <a:t> 在已建立的子图中存在这样的结点，不妨令它为</a:t>
            </a:r>
            <a:r>
              <a:rPr kumimoji="1" lang="en-US" altLang="zh-CN" sz="2400" b="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b="1" dirty="0">
                <a:solidFill>
                  <a:schemeClr val="tx1"/>
                </a:solidFill>
                <a:latin typeface="Times New Roman" panose="02020603050405020304" pitchFamily="18" charset="0"/>
                <a:ea typeface="宋体" panose="02010600030101010101" pitchFamily="2" charset="-122"/>
              </a:rPr>
              <a:t>(4) </a:t>
            </a:r>
            <a:r>
              <a:rPr kumimoji="1" lang="zh-CN" altLang="en-US" sz="2400" b="1" dirty="0">
                <a:solidFill>
                  <a:schemeClr val="tx1"/>
                </a:solidFill>
                <a:latin typeface="Times New Roman" panose="02020603050405020304" pitchFamily="18" charset="0"/>
                <a:ea typeface="宋体" panose="02010600030101010101" pitchFamily="2" charset="-122"/>
              </a:rPr>
              <a:t>对于在步骤</a:t>
            </a:r>
            <a:r>
              <a:rPr kumimoji="1" lang="en-US" altLang="zh-CN" sz="2400" b="1" dirty="0">
                <a:solidFill>
                  <a:schemeClr val="tx1"/>
                </a:solidFill>
                <a:latin typeface="Times New Roman" panose="02020603050405020304" pitchFamily="18" charset="0"/>
                <a:ea typeface="宋体" panose="02010600030101010101" pitchFamily="2" charset="-122"/>
              </a:rPr>
              <a:t>(2)</a:t>
            </a:r>
            <a:r>
              <a:rPr kumimoji="1" lang="zh-CN" altLang="en-US" sz="2400" b="1" dirty="0">
                <a:solidFill>
                  <a:schemeClr val="tx1"/>
                </a:solidFill>
                <a:latin typeface="Times New Roman" panose="02020603050405020304" pitchFamily="18" charset="0"/>
                <a:ea typeface="宋体" panose="02010600030101010101" pitchFamily="2" charset="-122"/>
              </a:rPr>
              <a:t>或</a:t>
            </a:r>
            <a:r>
              <a:rPr kumimoji="1" lang="en-US" altLang="zh-CN" sz="2400" b="1" dirty="0">
                <a:solidFill>
                  <a:schemeClr val="tx1"/>
                </a:solidFill>
                <a:latin typeface="Times New Roman" panose="02020603050405020304" pitchFamily="18" charset="0"/>
                <a:ea typeface="宋体" panose="02010600030101010101" pitchFamily="2" charset="-122"/>
              </a:rPr>
              <a:t>(3)</a:t>
            </a:r>
            <a:r>
              <a:rPr kumimoji="1" lang="zh-CN" altLang="en-US" sz="2400" b="1" dirty="0">
                <a:solidFill>
                  <a:schemeClr val="tx1"/>
                </a:solidFill>
                <a:latin typeface="Times New Roman" panose="02020603050405020304" pitchFamily="18" charset="0"/>
                <a:ea typeface="宋体" panose="02010600030101010101" pitchFamily="2" charset="-122"/>
              </a:rPr>
              <a:t>中找到的或新建立的结点</a:t>
            </a:r>
            <a:r>
              <a:rPr kumimoji="1" lang="en-US" altLang="zh-CN" sz="2400" b="1" dirty="0">
                <a:solidFill>
                  <a:schemeClr val="tx1"/>
                </a:solidFill>
                <a:latin typeface="Times New Roman" panose="02020603050405020304" pitchFamily="18" charset="0"/>
                <a:ea typeface="宋体" panose="02010600030101010101" pitchFamily="2" charset="-122"/>
              </a:rPr>
              <a:t>n</a:t>
            </a:r>
            <a:r>
              <a:rPr kumimoji="1" lang="zh-CN" altLang="en-US" sz="2400" b="1" dirty="0">
                <a:solidFill>
                  <a:schemeClr val="tx1"/>
                </a:solidFill>
                <a:latin typeface="Times New Roman" panose="02020603050405020304" pitchFamily="18" charset="0"/>
                <a:ea typeface="宋体" panose="02010600030101010101" pitchFamily="2" charset="-122"/>
              </a:rPr>
              <a:t>，应将</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加入到该结点的附加标记集中，但在此之前如果</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不是</a:t>
            </a:r>
            <a:r>
              <a:rPr kumimoji="1" lang="en-US" altLang="zh-CN" sz="2400" b="1" dirty="0">
                <a:solidFill>
                  <a:schemeClr val="tx1"/>
                </a:solidFill>
                <a:latin typeface="Times New Roman" panose="02020603050405020304" pitchFamily="18" charset="0"/>
                <a:ea typeface="宋体" panose="02010600030101010101" pitchFamily="2" charset="-122"/>
              </a:rPr>
              <a:t>x0)</a:t>
            </a:r>
            <a:r>
              <a:rPr kumimoji="1" lang="zh-CN" altLang="en-US" sz="2400" b="1" dirty="0">
                <a:solidFill>
                  <a:schemeClr val="tx1"/>
                </a:solidFill>
                <a:latin typeface="Times New Roman" panose="02020603050405020304" pitchFamily="18" charset="0"/>
                <a:ea typeface="宋体" panose="02010600030101010101" pitchFamily="2" charset="-122"/>
              </a:rPr>
              <a:t>已出现在某个结点的附加标记集中，则应先将</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从这个附加标记集中删除。这表明此时</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已重新定值，</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的当前值已不是原来的那个</a:t>
            </a:r>
            <a:r>
              <a:rPr kumimoji="1" lang="en-US" altLang="zh-CN" sz="2400" b="1" dirty="0">
                <a:solidFill>
                  <a:schemeClr val="tx1"/>
                </a:solidFill>
                <a:latin typeface="Times New Roman" panose="02020603050405020304" pitchFamily="18" charset="0"/>
                <a:ea typeface="宋体" panose="02010600030101010101" pitchFamily="2" charset="-122"/>
              </a:rPr>
              <a:t>x</a:t>
            </a:r>
            <a:r>
              <a:rPr kumimoji="1" lang="zh-CN" altLang="en-US" sz="2400" b="1" dirty="0">
                <a:solidFill>
                  <a:schemeClr val="tx1"/>
                </a:solidFill>
                <a:latin typeface="Times New Roman" panose="02020603050405020304" pitchFamily="18" charset="0"/>
                <a:ea typeface="宋体" panose="02010600030101010101" pitchFamily="2" charset="-122"/>
              </a:rPr>
              <a:t>了。</a:t>
            </a:r>
          </a:p>
          <a:p>
            <a:pPr eaLnBrk="1" hangingPunct="1">
              <a:spcBef>
                <a:spcPct val="0"/>
              </a:spcBef>
              <a:buClrTx/>
              <a:buSzTx/>
              <a:buFontTx/>
              <a:buNone/>
            </a:pPr>
            <a:r>
              <a:rPr kumimoji="1" lang="en-US" altLang="zh-CN" sz="2400" b="1" dirty="0">
                <a:solidFill>
                  <a:schemeClr val="tx1"/>
                </a:solidFill>
                <a:latin typeface="Times New Roman" panose="02020603050405020304" pitchFamily="18" charset="0"/>
                <a:ea typeface="宋体" panose="02010600030101010101" pitchFamily="2" charset="-122"/>
              </a:rPr>
              <a:t>(5) </a:t>
            </a:r>
            <a:r>
              <a:rPr kumimoji="1" lang="zh-CN" altLang="en-US" sz="2400" b="1" dirty="0">
                <a:solidFill>
                  <a:schemeClr val="tx1"/>
                </a:solidFill>
                <a:latin typeface="Times New Roman" panose="02020603050405020304" pitchFamily="18" charset="0"/>
                <a:ea typeface="宋体" panose="02010600030101010101" pitchFamily="2" charset="-122"/>
              </a:rPr>
              <a:t>处理下一语句，直至结束。</a:t>
            </a:r>
            <a:r>
              <a:rPr kumimoji="1" lang="zh-CN" altLang="en-US" sz="2400" dirty="0">
                <a:solidFill>
                  <a:schemeClr val="tx1"/>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kumimoji="1" lang="zh-CN" altLang="en-US" b="1" dirty="0">
                <a:latin typeface="Times New Roman" panose="02020603050405020304" pitchFamily="18" charset="0"/>
                <a:ea typeface="宋体" panose="02010600030101010101" pitchFamily="2" charset="-122"/>
              </a:rPr>
              <a:t>与下列基本块相应的</a:t>
            </a:r>
            <a:r>
              <a:rPr kumimoji="1" lang="en-US" altLang="zh-CN" b="1" dirty="0" err="1">
                <a:latin typeface="Times New Roman" panose="02020603050405020304" pitchFamily="18" charset="0"/>
                <a:ea typeface="宋体" panose="02010600030101010101" pitchFamily="2" charset="-122"/>
              </a:rPr>
              <a:t>dag</a:t>
            </a:r>
            <a:r>
              <a:rPr kumimoji="1" lang="zh-CN" altLang="en-US" b="1" dirty="0">
                <a:latin typeface="Times New Roman" panose="02020603050405020304" pitchFamily="18" charset="0"/>
                <a:ea typeface="宋体" panose="02010600030101010101" pitchFamily="2" charset="-122"/>
              </a:rPr>
              <a:t>的构造过程如图</a:t>
            </a:r>
            <a:r>
              <a:rPr kumimoji="1" lang="en-US" altLang="zh-CN" b="1" dirty="0">
                <a:latin typeface="Times New Roman" panose="02020603050405020304" pitchFamily="18" charset="0"/>
                <a:ea typeface="宋体" panose="02010600030101010101" pitchFamily="2" charset="-122"/>
              </a:rPr>
              <a:t>8.2</a:t>
            </a:r>
            <a:r>
              <a:rPr kumimoji="1" lang="zh-CN" altLang="en-US" b="1" dirty="0">
                <a:latin typeface="Times New Roman" panose="02020603050405020304" pitchFamily="18" charset="0"/>
                <a:ea typeface="宋体" panose="02010600030101010101" pitchFamily="2" charset="-122"/>
              </a:rPr>
              <a:t>。</a:t>
            </a:r>
            <a:endParaRPr kumimoji="1" lang="zh-CN" altLang="en-US"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zh-CN" altLang="en-US" b="1" dirty="0">
                <a:latin typeface="Times New Roman" panose="02020603050405020304" pitchFamily="18" charset="0"/>
                <a:ea typeface="宋体" panose="02010600030101010101" pitchFamily="2" charset="-122"/>
                <a:sym typeface="Wingdings" panose="05000000000000000000" pitchFamily="2" charset="2"/>
              </a:rPr>
              <a:t></a:t>
            </a:r>
            <a:r>
              <a:rPr kumimoji="1" lang="zh-CN" altLang="en-US" b="1" dirty="0">
                <a:latin typeface="Times New Roman" panose="02020603050405020304" pitchFamily="18" charset="0"/>
                <a:ea typeface="宋体" panose="02010600030101010101" pitchFamily="2" charset="-122"/>
              </a:rPr>
              <a:t>  </a:t>
            </a:r>
            <a:r>
              <a:rPr kumimoji="1" lang="en-US" altLang="zh-CN" b="1" dirty="0">
                <a:latin typeface="Times New Roman" panose="02020603050405020304" pitchFamily="18" charset="0"/>
                <a:ea typeface="宋体" panose="02010600030101010101" pitchFamily="2" charset="-122"/>
              </a:rPr>
              <a:t>pi:=3.14</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t1:=2*pi</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t2:=</a:t>
            </a:r>
            <a:r>
              <a:rPr kumimoji="1" lang="en-US" altLang="zh-CN" b="1" dirty="0" err="1">
                <a:latin typeface="Times New Roman" panose="02020603050405020304" pitchFamily="18" charset="0"/>
                <a:ea typeface="宋体" panose="02010600030101010101" pitchFamily="2" charset="-122"/>
              </a:rPr>
              <a:t>R+r</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A:=t1*t2</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t3:=2*pi</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t4:=</a:t>
            </a:r>
            <a:r>
              <a:rPr kumimoji="1" lang="en-US" altLang="zh-CN" b="1" dirty="0" err="1">
                <a:latin typeface="Times New Roman" panose="02020603050405020304" pitchFamily="18" charset="0"/>
                <a:ea typeface="宋体" panose="02010600030101010101" pitchFamily="2" charset="-122"/>
              </a:rPr>
              <a:t>R+r</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t5:=t3*t4</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t6:=R-r</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t7:=t5*t6</a:t>
            </a:r>
            <a:endParaRPr kumimoji="1" lang="en-US" altLang="zh-CN" b="1" dirty="0">
              <a:latin typeface="Times New Roman" panose="02020603050405020304" pitchFamily="18" charset="0"/>
              <a:ea typeface="宋体" panose="02010600030101010101" pitchFamily="2" charset="-122"/>
              <a:sym typeface="Wingdings" panose="05000000000000000000" pitchFamily="2" charset="2"/>
            </a:endParaRPr>
          </a:p>
          <a:p>
            <a:pPr>
              <a:spcBef>
                <a:spcPct val="0"/>
              </a:spcBef>
              <a:buClrTx/>
              <a:buSzTx/>
              <a:buNone/>
            </a:pPr>
            <a:r>
              <a:rPr kumimoji="1" lang="en-US" altLang="zh-CN" b="1" dirty="0">
                <a:latin typeface="Times New Roman" panose="02020603050405020304" pitchFamily="18" charset="0"/>
                <a:ea typeface="宋体" panose="02010600030101010101" pitchFamily="2" charset="-122"/>
                <a:sym typeface="Wingdings" panose="05000000000000000000" pitchFamily="2" charset="2"/>
              </a:rPr>
              <a:t></a:t>
            </a:r>
            <a:r>
              <a:rPr kumimoji="1" lang="en-US" altLang="zh-CN" b="1" dirty="0">
                <a:latin typeface="Times New Roman" panose="02020603050405020304" pitchFamily="18" charset="0"/>
                <a:ea typeface="宋体" panose="02010600030101010101" pitchFamily="2" charset="-122"/>
              </a:rPr>
              <a:t>  A:=t7-A</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8.4</a:t>
            </a:r>
            <a:endParaRPr lang="zh-CN" altLang="en-US" dirty="0"/>
          </a:p>
        </p:txBody>
      </p:sp>
      <p:grpSp>
        <p:nvGrpSpPr>
          <p:cNvPr id="5" name="Group 7">
            <a:extLst>
              <a:ext uri="{FF2B5EF4-FFF2-40B4-BE49-F238E27FC236}">
                <a16:creationId xmlns:a16="http://schemas.microsoft.com/office/drawing/2014/main" id="{8C7D29FD-C718-4839-AF7A-FEA019516BD9}"/>
              </a:ext>
            </a:extLst>
          </p:cNvPr>
          <p:cNvGrpSpPr>
            <a:grpSpLocks noChangeAspect="1"/>
          </p:cNvGrpSpPr>
          <p:nvPr/>
        </p:nvGrpSpPr>
        <p:grpSpPr bwMode="auto">
          <a:xfrm>
            <a:off x="2512292" y="2192935"/>
            <a:ext cx="6353895" cy="4272519"/>
            <a:chOff x="2350" y="1838"/>
            <a:chExt cx="7200" cy="9240"/>
          </a:xfrm>
        </p:grpSpPr>
        <p:sp>
          <p:nvSpPr>
            <p:cNvPr id="6" name="AutoShape 8">
              <a:extLst>
                <a:ext uri="{FF2B5EF4-FFF2-40B4-BE49-F238E27FC236}">
                  <a16:creationId xmlns:a16="http://schemas.microsoft.com/office/drawing/2014/main" id="{54C5AA66-DB2F-4970-81BF-93D00D886ACB}"/>
                </a:ext>
              </a:extLst>
            </p:cNvPr>
            <p:cNvSpPr>
              <a:spLocks noChangeAspect="1" noChangeArrowheads="1"/>
            </p:cNvSpPr>
            <p:nvPr/>
          </p:nvSpPr>
          <p:spPr bwMode="auto">
            <a:xfrm>
              <a:off x="2350" y="1838"/>
              <a:ext cx="7200" cy="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0"/>
                </a:spcBef>
                <a:buClrTx/>
                <a:buSzTx/>
                <a:buFontTx/>
                <a:buNone/>
              </a:pP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7" name="Oval 9">
              <a:extLst>
                <a:ext uri="{FF2B5EF4-FFF2-40B4-BE49-F238E27FC236}">
                  <a16:creationId xmlns:a16="http://schemas.microsoft.com/office/drawing/2014/main" id="{08451598-6C3B-442D-9FCB-6D581472A981}"/>
                </a:ext>
              </a:extLst>
            </p:cNvPr>
            <p:cNvSpPr>
              <a:spLocks noChangeArrowheads="1"/>
            </p:cNvSpPr>
            <p:nvPr/>
          </p:nvSpPr>
          <p:spPr bwMode="auto">
            <a:xfrm>
              <a:off x="2976" y="2653"/>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8" name="Oval 10">
              <a:extLst>
                <a:ext uri="{FF2B5EF4-FFF2-40B4-BE49-F238E27FC236}">
                  <a16:creationId xmlns:a16="http://schemas.microsoft.com/office/drawing/2014/main" id="{2F7344F7-1E1C-4DBB-806A-819C97C04013}"/>
                </a:ext>
              </a:extLst>
            </p:cNvPr>
            <p:cNvSpPr>
              <a:spLocks noChangeArrowheads="1"/>
            </p:cNvSpPr>
            <p:nvPr/>
          </p:nvSpPr>
          <p:spPr bwMode="auto">
            <a:xfrm>
              <a:off x="4385" y="2653"/>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9" name="Oval 11">
              <a:extLst>
                <a:ext uri="{FF2B5EF4-FFF2-40B4-BE49-F238E27FC236}">
                  <a16:creationId xmlns:a16="http://schemas.microsoft.com/office/drawing/2014/main" id="{661AD58B-23CE-42FE-894C-319BA12D54A8}"/>
                </a:ext>
              </a:extLst>
            </p:cNvPr>
            <p:cNvSpPr>
              <a:spLocks noChangeArrowheads="1"/>
            </p:cNvSpPr>
            <p:nvPr/>
          </p:nvSpPr>
          <p:spPr bwMode="auto">
            <a:xfrm>
              <a:off x="7202" y="2653"/>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10" name="Oval 12">
              <a:extLst>
                <a:ext uri="{FF2B5EF4-FFF2-40B4-BE49-F238E27FC236}">
                  <a16:creationId xmlns:a16="http://schemas.microsoft.com/office/drawing/2014/main" id="{97250703-6639-4C32-8536-C2847EA3F293}"/>
                </a:ext>
              </a:extLst>
            </p:cNvPr>
            <p:cNvSpPr>
              <a:spLocks noChangeArrowheads="1"/>
            </p:cNvSpPr>
            <p:nvPr/>
          </p:nvSpPr>
          <p:spPr bwMode="auto">
            <a:xfrm>
              <a:off x="6420" y="2653"/>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11" name="Oval 13">
              <a:extLst>
                <a:ext uri="{FF2B5EF4-FFF2-40B4-BE49-F238E27FC236}">
                  <a16:creationId xmlns:a16="http://schemas.microsoft.com/office/drawing/2014/main" id="{0A357284-D648-4C24-A7A3-D11C55DC4E7B}"/>
                </a:ext>
              </a:extLst>
            </p:cNvPr>
            <p:cNvSpPr>
              <a:spLocks noChangeArrowheads="1"/>
            </p:cNvSpPr>
            <p:nvPr/>
          </p:nvSpPr>
          <p:spPr bwMode="auto">
            <a:xfrm>
              <a:off x="5167" y="2653"/>
              <a:ext cx="470"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dirty="0">
                  <a:solidFill>
                    <a:schemeClr val="tx1"/>
                  </a:solidFill>
                  <a:latin typeface="Times New Roman" panose="02020603050405020304" pitchFamily="18" charset="0"/>
                  <a:ea typeface="宋体" panose="02010600030101010101" pitchFamily="2" charset="-122"/>
                </a:rPr>
                <a:t>n2</a:t>
              </a:r>
            </a:p>
          </p:txBody>
        </p:sp>
        <p:sp>
          <p:nvSpPr>
            <p:cNvPr id="12" name="Oval 14">
              <a:extLst>
                <a:ext uri="{FF2B5EF4-FFF2-40B4-BE49-F238E27FC236}">
                  <a16:creationId xmlns:a16="http://schemas.microsoft.com/office/drawing/2014/main" id="{A6B9D0D0-7FF7-4F4D-A6E3-FEE87B0AF23C}"/>
                </a:ext>
              </a:extLst>
            </p:cNvPr>
            <p:cNvSpPr>
              <a:spLocks noChangeArrowheads="1"/>
            </p:cNvSpPr>
            <p:nvPr/>
          </p:nvSpPr>
          <p:spPr bwMode="auto">
            <a:xfrm>
              <a:off x="7985" y="2653"/>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13" name="Oval 15">
              <a:extLst>
                <a:ext uri="{FF2B5EF4-FFF2-40B4-BE49-F238E27FC236}">
                  <a16:creationId xmlns:a16="http://schemas.microsoft.com/office/drawing/2014/main" id="{C4819586-56D1-4059-9C68-45F55F7BD7FF}"/>
                </a:ext>
              </a:extLst>
            </p:cNvPr>
            <p:cNvSpPr>
              <a:spLocks noChangeArrowheads="1"/>
            </p:cNvSpPr>
            <p:nvPr/>
          </p:nvSpPr>
          <p:spPr bwMode="auto">
            <a:xfrm>
              <a:off x="8611" y="2653"/>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14" name="Oval 16">
              <a:extLst>
                <a:ext uri="{FF2B5EF4-FFF2-40B4-BE49-F238E27FC236}">
                  <a16:creationId xmlns:a16="http://schemas.microsoft.com/office/drawing/2014/main" id="{C03DE919-F392-4FA0-90BD-810EAD3AE0FE}"/>
                </a:ext>
              </a:extLst>
            </p:cNvPr>
            <p:cNvSpPr>
              <a:spLocks noChangeArrowheads="1"/>
            </p:cNvSpPr>
            <p:nvPr/>
          </p:nvSpPr>
          <p:spPr bwMode="auto">
            <a:xfrm>
              <a:off x="8298" y="1975"/>
              <a:ext cx="469"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15" name="AutoShape 17">
              <a:extLst>
                <a:ext uri="{FF2B5EF4-FFF2-40B4-BE49-F238E27FC236}">
                  <a16:creationId xmlns:a16="http://schemas.microsoft.com/office/drawing/2014/main" id="{2145918A-0A6D-4713-887A-945361EA3390}"/>
                </a:ext>
              </a:extLst>
            </p:cNvPr>
            <p:cNvCxnSpPr>
              <a:cxnSpLocks noChangeShapeType="1"/>
              <a:stCxn id="14" idx="3"/>
              <a:endCxn id="12" idx="0"/>
            </p:cNvCxnSpPr>
            <p:nvPr/>
          </p:nvCxnSpPr>
          <p:spPr bwMode="auto">
            <a:xfrm flipH="1">
              <a:off x="8219" y="2321"/>
              <a:ext cx="148" cy="3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B8F0F88A-7ACA-42F9-909D-2EBF0D37CA8A}"/>
                </a:ext>
              </a:extLst>
            </p:cNvPr>
            <p:cNvCxnSpPr>
              <a:cxnSpLocks noChangeShapeType="1"/>
              <a:stCxn id="14" idx="5"/>
              <a:endCxn id="13" idx="0"/>
            </p:cNvCxnSpPr>
            <p:nvPr/>
          </p:nvCxnSpPr>
          <p:spPr bwMode="auto">
            <a:xfrm>
              <a:off x="8699" y="2321"/>
              <a:ext cx="147" cy="3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Rectangle 19">
              <a:extLst>
                <a:ext uri="{FF2B5EF4-FFF2-40B4-BE49-F238E27FC236}">
                  <a16:creationId xmlns:a16="http://schemas.microsoft.com/office/drawing/2014/main" id="{273B9317-41C9-4A94-874A-6756E670C283}"/>
                </a:ext>
              </a:extLst>
            </p:cNvPr>
            <p:cNvSpPr>
              <a:spLocks noChangeArrowheads="1"/>
            </p:cNvSpPr>
            <p:nvPr/>
          </p:nvSpPr>
          <p:spPr bwMode="auto">
            <a:xfrm>
              <a:off x="8298" y="2382"/>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18" name="Rectangle 20">
              <a:extLst>
                <a:ext uri="{FF2B5EF4-FFF2-40B4-BE49-F238E27FC236}">
                  <a16:creationId xmlns:a16="http://schemas.microsoft.com/office/drawing/2014/main" id="{38489B11-D0DB-4452-A643-0D779E2C1BA8}"/>
                </a:ext>
              </a:extLst>
            </p:cNvPr>
            <p:cNvSpPr>
              <a:spLocks noChangeArrowheads="1"/>
            </p:cNvSpPr>
            <p:nvPr/>
          </p:nvSpPr>
          <p:spPr bwMode="auto">
            <a:xfrm>
              <a:off x="7515" y="2653"/>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a:t>
              </a:r>
            </a:p>
          </p:txBody>
        </p:sp>
        <p:sp>
          <p:nvSpPr>
            <p:cNvPr id="19" name="Rectangle 21">
              <a:extLst>
                <a:ext uri="{FF2B5EF4-FFF2-40B4-BE49-F238E27FC236}">
                  <a16:creationId xmlns:a16="http://schemas.microsoft.com/office/drawing/2014/main" id="{8FEDBA26-64A3-421D-A0D7-0E80167C3100}"/>
                </a:ext>
              </a:extLst>
            </p:cNvPr>
            <p:cNvSpPr>
              <a:spLocks noChangeArrowheads="1"/>
            </p:cNvSpPr>
            <p:nvPr/>
          </p:nvSpPr>
          <p:spPr bwMode="auto">
            <a:xfrm>
              <a:off x="8611" y="1975"/>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a:t>
              </a:r>
            </a:p>
          </p:txBody>
        </p:sp>
        <p:sp>
          <p:nvSpPr>
            <p:cNvPr id="20" name="Rectangle 22">
              <a:extLst>
                <a:ext uri="{FF2B5EF4-FFF2-40B4-BE49-F238E27FC236}">
                  <a16:creationId xmlns:a16="http://schemas.microsoft.com/office/drawing/2014/main" id="{DBE4B214-896D-424A-A2AE-DFB733DE2704}"/>
                </a:ext>
              </a:extLst>
            </p:cNvPr>
            <p:cNvSpPr>
              <a:spLocks noChangeArrowheads="1"/>
            </p:cNvSpPr>
            <p:nvPr/>
          </p:nvSpPr>
          <p:spPr bwMode="auto">
            <a:xfrm>
              <a:off x="6733" y="2653"/>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21" name="Rectangle 23">
              <a:extLst>
                <a:ext uri="{FF2B5EF4-FFF2-40B4-BE49-F238E27FC236}">
                  <a16:creationId xmlns:a16="http://schemas.microsoft.com/office/drawing/2014/main" id="{E63894A5-AC15-4EBE-8522-4034EC340C06}"/>
                </a:ext>
              </a:extLst>
            </p:cNvPr>
            <p:cNvSpPr>
              <a:spLocks noChangeArrowheads="1"/>
            </p:cNvSpPr>
            <p:nvPr/>
          </p:nvSpPr>
          <p:spPr bwMode="auto">
            <a:xfrm>
              <a:off x="4698" y="2653"/>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22" name="Rectangle 24">
              <a:extLst>
                <a:ext uri="{FF2B5EF4-FFF2-40B4-BE49-F238E27FC236}">
                  <a16:creationId xmlns:a16="http://schemas.microsoft.com/office/drawing/2014/main" id="{DEEC4EC4-4816-4A66-AE89-6AEB19EF09A4}"/>
                </a:ext>
              </a:extLst>
            </p:cNvPr>
            <p:cNvSpPr>
              <a:spLocks noChangeArrowheads="1"/>
            </p:cNvSpPr>
            <p:nvPr/>
          </p:nvSpPr>
          <p:spPr bwMode="auto">
            <a:xfrm>
              <a:off x="5480" y="2653"/>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a:t>
              </a:r>
            </a:p>
          </p:txBody>
        </p:sp>
        <p:sp>
          <p:nvSpPr>
            <p:cNvPr id="23" name="Rectangle 25">
              <a:extLst>
                <a:ext uri="{FF2B5EF4-FFF2-40B4-BE49-F238E27FC236}">
                  <a16:creationId xmlns:a16="http://schemas.microsoft.com/office/drawing/2014/main" id="{C86EE5D9-B313-4E5F-A098-51A400F962A1}"/>
                </a:ext>
              </a:extLst>
            </p:cNvPr>
            <p:cNvSpPr>
              <a:spLocks noChangeArrowheads="1"/>
            </p:cNvSpPr>
            <p:nvPr/>
          </p:nvSpPr>
          <p:spPr bwMode="auto">
            <a:xfrm>
              <a:off x="3289" y="2653"/>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24" name="Rectangle 26">
              <a:extLst>
                <a:ext uri="{FF2B5EF4-FFF2-40B4-BE49-F238E27FC236}">
                  <a16:creationId xmlns:a16="http://schemas.microsoft.com/office/drawing/2014/main" id="{B4B44B0D-8E86-450D-B40D-6F348244263C}"/>
                </a:ext>
              </a:extLst>
            </p:cNvPr>
            <p:cNvSpPr>
              <a:spLocks noChangeArrowheads="1"/>
            </p:cNvSpPr>
            <p:nvPr/>
          </p:nvSpPr>
          <p:spPr bwMode="auto">
            <a:xfrm>
              <a:off x="2976" y="3061"/>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25" name="Rectangle 27">
              <a:extLst>
                <a:ext uri="{FF2B5EF4-FFF2-40B4-BE49-F238E27FC236}">
                  <a16:creationId xmlns:a16="http://schemas.microsoft.com/office/drawing/2014/main" id="{C63FDAAC-32BA-40E4-8C49-70F1021600B9}"/>
                </a:ext>
              </a:extLst>
            </p:cNvPr>
            <p:cNvSpPr>
              <a:spLocks noChangeArrowheads="1"/>
            </p:cNvSpPr>
            <p:nvPr/>
          </p:nvSpPr>
          <p:spPr bwMode="auto">
            <a:xfrm>
              <a:off x="4385" y="3061"/>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26" name="Rectangle 28">
              <a:extLst>
                <a:ext uri="{FF2B5EF4-FFF2-40B4-BE49-F238E27FC236}">
                  <a16:creationId xmlns:a16="http://schemas.microsoft.com/office/drawing/2014/main" id="{E4A50333-732C-48EA-814E-38FFD9033EEB}"/>
                </a:ext>
              </a:extLst>
            </p:cNvPr>
            <p:cNvSpPr>
              <a:spLocks noChangeArrowheads="1"/>
            </p:cNvSpPr>
            <p:nvPr/>
          </p:nvSpPr>
          <p:spPr bwMode="auto">
            <a:xfrm>
              <a:off x="5167" y="3061"/>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27" name="Rectangle 29">
              <a:extLst>
                <a:ext uri="{FF2B5EF4-FFF2-40B4-BE49-F238E27FC236}">
                  <a16:creationId xmlns:a16="http://schemas.microsoft.com/office/drawing/2014/main" id="{201BC1DD-2146-44ED-8B93-F12571405AE8}"/>
                </a:ext>
              </a:extLst>
            </p:cNvPr>
            <p:cNvSpPr>
              <a:spLocks noChangeArrowheads="1"/>
            </p:cNvSpPr>
            <p:nvPr/>
          </p:nvSpPr>
          <p:spPr bwMode="auto">
            <a:xfrm>
              <a:off x="6420" y="306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28" name="Rectangle 30">
              <a:extLst>
                <a:ext uri="{FF2B5EF4-FFF2-40B4-BE49-F238E27FC236}">
                  <a16:creationId xmlns:a16="http://schemas.microsoft.com/office/drawing/2014/main" id="{6782588D-4FD1-44B3-9E7B-38FF0C0BEF0D}"/>
                </a:ext>
              </a:extLst>
            </p:cNvPr>
            <p:cNvSpPr>
              <a:spLocks noChangeArrowheads="1"/>
            </p:cNvSpPr>
            <p:nvPr/>
          </p:nvSpPr>
          <p:spPr bwMode="auto">
            <a:xfrm>
              <a:off x="7202" y="306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29" name="Rectangle 31">
              <a:extLst>
                <a:ext uri="{FF2B5EF4-FFF2-40B4-BE49-F238E27FC236}">
                  <a16:creationId xmlns:a16="http://schemas.microsoft.com/office/drawing/2014/main" id="{2744A8F6-200B-4806-AE77-2EAEC9367EB1}"/>
                </a:ext>
              </a:extLst>
            </p:cNvPr>
            <p:cNvSpPr>
              <a:spLocks noChangeArrowheads="1"/>
            </p:cNvSpPr>
            <p:nvPr/>
          </p:nvSpPr>
          <p:spPr bwMode="auto">
            <a:xfrm>
              <a:off x="7985" y="306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30" name="Rectangle 32">
              <a:extLst>
                <a:ext uri="{FF2B5EF4-FFF2-40B4-BE49-F238E27FC236}">
                  <a16:creationId xmlns:a16="http://schemas.microsoft.com/office/drawing/2014/main" id="{03CEDCA7-2A23-4966-877E-907A9AA93A10}"/>
                </a:ext>
              </a:extLst>
            </p:cNvPr>
            <p:cNvSpPr>
              <a:spLocks noChangeArrowheads="1"/>
            </p:cNvSpPr>
            <p:nvPr/>
          </p:nvSpPr>
          <p:spPr bwMode="auto">
            <a:xfrm>
              <a:off x="8611" y="306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31" name="Rectangle 33">
              <a:extLst>
                <a:ext uri="{FF2B5EF4-FFF2-40B4-BE49-F238E27FC236}">
                  <a16:creationId xmlns:a16="http://schemas.microsoft.com/office/drawing/2014/main" id="{F62C65FD-2B66-4585-A0A1-8EC2CC3FB828}"/>
                </a:ext>
              </a:extLst>
            </p:cNvPr>
            <p:cNvSpPr>
              <a:spLocks noChangeArrowheads="1"/>
            </p:cNvSpPr>
            <p:nvPr/>
          </p:nvSpPr>
          <p:spPr bwMode="auto">
            <a:xfrm>
              <a:off x="2976" y="3333"/>
              <a:ext cx="4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a:t>
              </a:r>
            </a:p>
          </p:txBody>
        </p:sp>
        <p:sp>
          <p:nvSpPr>
            <p:cNvPr id="32" name="Rectangle 34">
              <a:extLst>
                <a:ext uri="{FF2B5EF4-FFF2-40B4-BE49-F238E27FC236}">
                  <a16:creationId xmlns:a16="http://schemas.microsoft.com/office/drawing/2014/main" id="{8E5AA8DF-D153-4827-B0BD-B2B0E7502F69}"/>
                </a:ext>
              </a:extLst>
            </p:cNvPr>
            <p:cNvSpPr>
              <a:spLocks noChangeArrowheads="1"/>
            </p:cNvSpPr>
            <p:nvPr/>
          </p:nvSpPr>
          <p:spPr bwMode="auto">
            <a:xfrm>
              <a:off x="4698" y="3333"/>
              <a:ext cx="4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(b)</a:t>
              </a:r>
            </a:p>
          </p:txBody>
        </p:sp>
        <p:sp>
          <p:nvSpPr>
            <p:cNvPr id="33" name="Rectangle 35">
              <a:extLst>
                <a:ext uri="{FF2B5EF4-FFF2-40B4-BE49-F238E27FC236}">
                  <a16:creationId xmlns:a16="http://schemas.microsoft.com/office/drawing/2014/main" id="{F506A1EE-69FD-43B8-9B04-305987DE2BDC}"/>
                </a:ext>
              </a:extLst>
            </p:cNvPr>
            <p:cNvSpPr>
              <a:spLocks noChangeArrowheads="1"/>
            </p:cNvSpPr>
            <p:nvPr/>
          </p:nvSpPr>
          <p:spPr bwMode="auto">
            <a:xfrm>
              <a:off x="7515" y="3333"/>
              <a:ext cx="4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(c)</a:t>
              </a:r>
            </a:p>
          </p:txBody>
        </p:sp>
        <p:sp>
          <p:nvSpPr>
            <p:cNvPr id="34" name="Oval 36">
              <a:extLst>
                <a:ext uri="{FF2B5EF4-FFF2-40B4-BE49-F238E27FC236}">
                  <a16:creationId xmlns:a16="http://schemas.microsoft.com/office/drawing/2014/main" id="{311DA684-9ADE-49EF-BC71-DACE5550B787}"/>
                </a:ext>
              </a:extLst>
            </p:cNvPr>
            <p:cNvSpPr>
              <a:spLocks noChangeArrowheads="1"/>
            </p:cNvSpPr>
            <p:nvPr/>
          </p:nvSpPr>
          <p:spPr bwMode="auto">
            <a:xfrm>
              <a:off x="3602" y="5099"/>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35" name="Oval 37">
              <a:extLst>
                <a:ext uri="{FF2B5EF4-FFF2-40B4-BE49-F238E27FC236}">
                  <a16:creationId xmlns:a16="http://schemas.microsoft.com/office/drawing/2014/main" id="{26010B1D-E2BF-4683-93E3-E64E14AF8FBA}"/>
                </a:ext>
              </a:extLst>
            </p:cNvPr>
            <p:cNvSpPr>
              <a:spLocks noChangeArrowheads="1"/>
            </p:cNvSpPr>
            <p:nvPr/>
          </p:nvSpPr>
          <p:spPr bwMode="auto">
            <a:xfrm>
              <a:off x="2820" y="509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36" name="Oval 38">
              <a:extLst>
                <a:ext uri="{FF2B5EF4-FFF2-40B4-BE49-F238E27FC236}">
                  <a16:creationId xmlns:a16="http://schemas.microsoft.com/office/drawing/2014/main" id="{ED2707F5-4847-4AE7-8644-B9D863B6BF11}"/>
                </a:ext>
              </a:extLst>
            </p:cNvPr>
            <p:cNvSpPr>
              <a:spLocks noChangeArrowheads="1"/>
            </p:cNvSpPr>
            <p:nvPr/>
          </p:nvSpPr>
          <p:spPr bwMode="auto">
            <a:xfrm>
              <a:off x="4698" y="509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37" name="Oval 39">
              <a:extLst>
                <a:ext uri="{FF2B5EF4-FFF2-40B4-BE49-F238E27FC236}">
                  <a16:creationId xmlns:a16="http://schemas.microsoft.com/office/drawing/2014/main" id="{EAEBB3FB-0A2C-442D-B718-D5A0FB9107DA}"/>
                </a:ext>
              </a:extLst>
            </p:cNvPr>
            <p:cNvSpPr>
              <a:spLocks noChangeArrowheads="1"/>
            </p:cNvSpPr>
            <p:nvPr/>
          </p:nvSpPr>
          <p:spPr bwMode="auto">
            <a:xfrm>
              <a:off x="5324" y="5099"/>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38" name="Oval 40">
              <a:extLst>
                <a:ext uri="{FF2B5EF4-FFF2-40B4-BE49-F238E27FC236}">
                  <a16:creationId xmlns:a16="http://schemas.microsoft.com/office/drawing/2014/main" id="{25E70EF9-16CB-4236-A966-3CD869E2B83B}"/>
                </a:ext>
              </a:extLst>
            </p:cNvPr>
            <p:cNvSpPr>
              <a:spLocks noChangeArrowheads="1"/>
            </p:cNvSpPr>
            <p:nvPr/>
          </p:nvSpPr>
          <p:spPr bwMode="auto">
            <a:xfrm>
              <a:off x="5011" y="4421"/>
              <a:ext cx="469"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39" name="AutoShape 41">
              <a:extLst>
                <a:ext uri="{FF2B5EF4-FFF2-40B4-BE49-F238E27FC236}">
                  <a16:creationId xmlns:a16="http://schemas.microsoft.com/office/drawing/2014/main" id="{295C2954-F7BE-42D3-9668-B82D30879800}"/>
                </a:ext>
              </a:extLst>
            </p:cNvPr>
            <p:cNvCxnSpPr>
              <a:cxnSpLocks noChangeShapeType="1"/>
              <a:stCxn id="38" idx="3"/>
              <a:endCxn id="36" idx="0"/>
            </p:cNvCxnSpPr>
            <p:nvPr/>
          </p:nvCxnSpPr>
          <p:spPr bwMode="auto">
            <a:xfrm flipH="1">
              <a:off x="4932" y="4768"/>
              <a:ext cx="148"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2">
              <a:extLst>
                <a:ext uri="{FF2B5EF4-FFF2-40B4-BE49-F238E27FC236}">
                  <a16:creationId xmlns:a16="http://schemas.microsoft.com/office/drawing/2014/main" id="{5F3534AD-9425-43D4-B5CB-43F7D1A81D31}"/>
                </a:ext>
              </a:extLst>
            </p:cNvPr>
            <p:cNvCxnSpPr>
              <a:cxnSpLocks noChangeShapeType="1"/>
              <a:stCxn id="38" idx="5"/>
              <a:endCxn id="37" idx="0"/>
            </p:cNvCxnSpPr>
            <p:nvPr/>
          </p:nvCxnSpPr>
          <p:spPr bwMode="auto">
            <a:xfrm>
              <a:off x="5412" y="4768"/>
              <a:ext cx="147"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1" name="Rectangle 43">
              <a:extLst>
                <a:ext uri="{FF2B5EF4-FFF2-40B4-BE49-F238E27FC236}">
                  <a16:creationId xmlns:a16="http://schemas.microsoft.com/office/drawing/2014/main" id="{1ABC0DE7-A00D-4F37-AFDB-867E974BE994}"/>
                </a:ext>
              </a:extLst>
            </p:cNvPr>
            <p:cNvSpPr>
              <a:spLocks noChangeArrowheads="1"/>
            </p:cNvSpPr>
            <p:nvPr/>
          </p:nvSpPr>
          <p:spPr bwMode="auto">
            <a:xfrm>
              <a:off x="5011" y="4828"/>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42" name="Rectangle 44">
              <a:extLst>
                <a:ext uri="{FF2B5EF4-FFF2-40B4-BE49-F238E27FC236}">
                  <a16:creationId xmlns:a16="http://schemas.microsoft.com/office/drawing/2014/main" id="{867AA849-0642-4671-833E-738E2703F1F9}"/>
                </a:ext>
              </a:extLst>
            </p:cNvPr>
            <p:cNvSpPr>
              <a:spLocks noChangeArrowheads="1"/>
            </p:cNvSpPr>
            <p:nvPr/>
          </p:nvSpPr>
          <p:spPr bwMode="auto">
            <a:xfrm>
              <a:off x="3915" y="5099"/>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a:t>
              </a:r>
            </a:p>
          </p:txBody>
        </p:sp>
        <p:sp>
          <p:nvSpPr>
            <p:cNvPr id="43" name="Rectangle 45">
              <a:extLst>
                <a:ext uri="{FF2B5EF4-FFF2-40B4-BE49-F238E27FC236}">
                  <a16:creationId xmlns:a16="http://schemas.microsoft.com/office/drawing/2014/main" id="{658886EE-83A0-450B-876A-93714E37E1AB}"/>
                </a:ext>
              </a:extLst>
            </p:cNvPr>
            <p:cNvSpPr>
              <a:spLocks noChangeArrowheads="1"/>
            </p:cNvSpPr>
            <p:nvPr/>
          </p:nvSpPr>
          <p:spPr bwMode="auto">
            <a:xfrm>
              <a:off x="5324" y="4421"/>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a:t>
              </a:r>
            </a:p>
          </p:txBody>
        </p:sp>
        <p:sp>
          <p:nvSpPr>
            <p:cNvPr id="44" name="Rectangle 46">
              <a:extLst>
                <a:ext uri="{FF2B5EF4-FFF2-40B4-BE49-F238E27FC236}">
                  <a16:creationId xmlns:a16="http://schemas.microsoft.com/office/drawing/2014/main" id="{4556AB18-0F91-41BD-B292-8E13E28B5363}"/>
                </a:ext>
              </a:extLst>
            </p:cNvPr>
            <p:cNvSpPr>
              <a:spLocks noChangeArrowheads="1"/>
            </p:cNvSpPr>
            <p:nvPr/>
          </p:nvSpPr>
          <p:spPr bwMode="auto">
            <a:xfrm>
              <a:off x="3133" y="5099"/>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45" name="Rectangle 47">
              <a:extLst>
                <a:ext uri="{FF2B5EF4-FFF2-40B4-BE49-F238E27FC236}">
                  <a16:creationId xmlns:a16="http://schemas.microsoft.com/office/drawing/2014/main" id="{2F9A986D-2B20-42EF-8044-EEC0968F0EEA}"/>
                </a:ext>
              </a:extLst>
            </p:cNvPr>
            <p:cNvSpPr>
              <a:spLocks noChangeArrowheads="1"/>
            </p:cNvSpPr>
            <p:nvPr/>
          </p:nvSpPr>
          <p:spPr bwMode="auto">
            <a:xfrm>
              <a:off x="2820"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46" name="Rectangle 48">
              <a:extLst>
                <a:ext uri="{FF2B5EF4-FFF2-40B4-BE49-F238E27FC236}">
                  <a16:creationId xmlns:a16="http://schemas.microsoft.com/office/drawing/2014/main" id="{71B7AFA2-9E88-4B70-81AD-D7F45B8E8FE3}"/>
                </a:ext>
              </a:extLst>
            </p:cNvPr>
            <p:cNvSpPr>
              <a:spLocks noChangeArrowheads="1"/>
            </p:cNvSpPr>
            <p:nvPr/>
          </p:nvSpPr>
          <p:spPr bwMode="auto">
            <a:xfrm>
              <a:off x="3602"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47" name="Rectangle 49">
              <a:extLst>
                <a:ext uri="{FF2B5EF4-FFF2-40B4-BE49-F238E27FC236}">
                  <a16:creationId xmlns:a16="http://schemas.microsoft.com/office/drawing/2014/main" id="{1FBEF2A2-BBA3-4357-8C55-651B2BEFF8D2}"/>
                </a:ext>
              </a:extLst>
            </p:cNvPr>
            <p:cNvSpPr>
              <a:spLocks noChangeArrowheads="1"/>
            </p:cNvSpPr>
            <p:nvPr/>
          </p:nvSpPr>
          <p:spPr bwMode="auto">
            <a:xfrm>
              <a:off x="4698"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48" name="Rectangle 50">
              <a:extLst>
                <a:ext uri="{FF2B5EF4-FFF2-40B4-BE49-F238E27FC236}">
                  <a16:creationId xmlns:a16="http://schemas.microsoft.com/office/drawing/2014/main" id="{5A9F568B-594E-4D22-8680-F7B0FF6C4465}"/>
                </a:ext>
              </a:extLst>
            </p:cNvPr>
            <p:cNvSpPr>
              <a:spLocks noChangeArrowheads="1"/>
            </p:cNvSpPr>
            <p:nvPr/>
          </p:nvSpPr>
          <p:spPr bwMode="auto">
            <a:xfrm>
              <a:off x="5324"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49" name="Rectangle 51">
              <a:extLst>
                <a:ext uri="{FF2B5EF4-FFF2-40B4-BE49-F238E27FC236}">
                  <a16:creationId xmlns:a16="http://schemas.microsoft.com/office/drawing/2014/main" id="{08C21B4E-3688-4859-B5ED-AF974A527EBC}"/>
                </a:ext>
              </a:extLst>
            </p:cNvPr>
            <p:cNvSpPr>
              <a:spLocks noChangeArrowheads="1"/>
            </p:cNvSpPr>
            <p:nvPr/>
          </p:nvSpPr>
          <p:spPr bwMode="auto">
            <a:xfrm>
              <a:off x="4072" y="5779"/>
              <a:ext cx="4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(d)</a:t>
              </a:r>
            </a:p>
          </p:txBody>
        </p:sp>
        <p:sp>
          <p:nvSpPr>
            <p:cNvPr id="50" name="Oval 52">
              <a:extLst>
                <a:ext uri="{FF2B5EF4-FFF2-40B4-BE49-F238E27FC236}">
                  <a16:creationId xmlns:a16="http://schemas.microsoft.com/office/drawing/2014/main" id="{C2AB92B7-033F-4957-B2D9-8F0B7C491C18}"/>
                </a:ext>
              </a:extLst>
            </p:cNvPr>
            <p:cNvSpPr>
              <a:spLocks noChangeArrowheads="1"/>
            </p:cNvSpPr>
            <p:nvPr/>
          </p:nvSpPr>
          <p:spPr bwMode="auto">
            <a:xfrm>
              <a:off x="4072" y="3739"/>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n6</a:t>
              </a:r>
            </a:p>
          </p:txBody>
        </p:sp>
        <p:sp>
          <p:nvSpPr>
            <p:cNvPr id="51" name="Rectangle 53">
              <a:extLst>
                <a:ext uri="{FF2B5EF4-FFF2-40B4-BE49-F238E27FC236}">
                  <a16:creationId xmlns:a16="http://schemas.microsoft.com/office/drawing/2014/main" id="{E1A7E55B-C754-4FB9-B04B-C752F53F3651}"/>
                </a:ext>
              </a:extLst>
            </p:cNvPr>
            <p:cNvSpPr>
              <a:spLocks noChangeArrowheads="1"/>
            </p:cNvSpPr>
            <p:nvPr/>
          </p:nvSpPr>
          <p:spPr bwMode="auto">
            <a:xfrm>
              <a:off x="4385" y="3739"/>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a:t>
              </a:r>
            </a:p>
          </p:txBody>
        </p:sp>
        <p:cxnSp>
          <p:nvCxnSpPr>
            <p:cNvPr id="52" name="AutoShape 54">
              <a:extLst>
                <a:ext uri="{FF2B5EF4-FFF2-40B4-BE49-F238E27FC236}">
                  <a16:creationId xmlns:a16="http://schemas.microsoft.com/office/drawing/2014/main" id="{EB9360A2-E2C2-42A8-8F0E-DDE1D52A726A}"/>
                </a:ext>
              </a:extLst>
            </p:cNvPr>
            <p:cNvCxnSpPr>
              <a:cxnSpLocks noChangeShapeType="1"/>
              <a:stCxn id="50" idx="3"/>
              <a:endCxn id="34" idx="0"/>
            </p:cNvCxnSpPr>
            <p:nvPr/>
          </p:nvCxnSpPr>
          <p:spPr bwMode="auto">
            <a:xfrm flipH="1">
              <a:off x="3837" y="4086"/>
              <a:ext cx="303"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55">
              <a:extLst>
                <a:ext uri="{FF2B5EF4-FFF2-40B4-BE49-F238E27FC236}">
                  <a16:creationId xmlns:a16="http://schemas.microsoft.com/office/drawing/2014/main" id="{9B18E978-7A8C-487B-A2D5-F5CBA154CB77}"/>
                </a:ext>
              </a:extLst>
            </p:cNvPr>
            <p:cNvCxnSpPr>
              <a:cxnSpLocks noChangeShapeType="1"/>
              <a:stCxn id="50" idx="5"/>
              <a:endCxn id="38" idx="1"/>
            </p:cNvCxnSpPr>
            <p:nvPr/>
          </p:nvCxnSpPr>
          <p:spPr bwMode="auto">
            <a:xfrm>
              <a:off x="4473" y="4086"/>
              <a:ext cx="607" cy="3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4" name="Rectangle 56">
              <a:extLst>
                <a:ext uri="{FF2B5EF4-FFF2-40B4-BE49-F238E27FC236}">
                  <a16:creationId xmlns:a16="http://schemas.microsoft.com/office/drawing/2014/main" id="{B9525EBE-251C-4F3E-A8E6-B1AF48614F1B}"/>
                </a:ext>
              </a:extLst>
            </p:cNvPr>
            <p:cNvSpPr>
              <a:spLocks noChangeArrowheads="1"/>
            </p:cNvSpPr>
            <p:nvPr/>
          </p:nvSpPr>
          <p:spPr bwMode="auto">
            <a:xfrm>
              <a:off x="4072" y="4148"/>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55" name="Oval 57">
              <a:extLst>
                <a:ext uri="{FF2B5EF4-FFF2-40B4-BE49-F238E27FC236}">
                  <a16:creationId xmlns:a16="http://schemas.microsoft.com/office/drawing/2014/main" id="{BFE1795B-BEC1-45C8-9641-6D38A7845A8F}"/>
                </a:ext>
              </a:extLst>
            </p:cNvPr>
            <p:cNvSpPr>
              <a:spLocks noChangeArrowheads="1"/>
            </p:cNvSpPr>
            <p:nvPr/>
          </p:nvSpPr>
          <p:spPr bwMode="auto">
            <a:xfrm>
              <a:off x="7046" y="509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56" name="Oval 58">
              <a:extLst>
                <a:ext uri="{FF2B5EF4-FFF2-40B4-BE49-F238E27FC236}">
                  <a16:creationId xmlns:a16="http://schemas.microsoft.com/office/drawing/2014/main" id="{1062A227-CAC2-41F6-B5F8-DEA2845DDCCB}"/>
                </a:ext>
              </a:extLst>
            </p:cNvPr>
            <p:cNvSpPr>
              <a:spLocks noChangeArrowheads="1"/>
            </p:cNvSpPr>
            <p:nvPr/>
          </p:nvSpPr>
          <p:spPr bwMode="auto">
            <a:xfrm>
              <a:off x="6264" y="509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57" name="Oval 59">
              <a:extLst>
                <a:ext uri="{FF2B5EF4-FFF2-40B4-BE49-F238E27FC236}">
                  <a16:creationId xmlns:a16="http://schemas.microsoft.com/office/drawing/2014/main" id="{5B5BBEBD-4AE3-4B6E-91FB-79C6CF556D52}"/>
                </a:ext>
              </a:extLst>
            </p:cNvPr>
            <p:cNvSpPr>
              <a:spLocks noChangeArrowheads="1"/>
            </p:cNvSpPr>
            <p:nvPr/>
          </p:nvSpPr>
          <p:spPr bwMode="auto">
            <a:xfrm>
              <a:off x="8141" y="509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58" name="Oval 60">
              <a:extLst>
                <a:ext uri="{FF2B5EF4-FFF2-40B4-BE49-F238E27FC236}">
                  <a16:creationId xmlns:a16="http://schemas.microsoft.com/office/drawing/2014/main" id="{1AFD3BD8-AC2E-4B75-B628-7731F3A4A1EB}"/>
                </a:ext>
              </a:extLst>
            </p:cNvPr>
            <p:cNvSpPr>
              <a:spLocks noChangeArrowheads="1"/>
            </p:cNvSpPr>
            <p:nvPr/>
          </p:nvSpPr>
          <p:spPr bwMode="auto">
            <a:xfrm>
              <a:off x="8767" y="5099"/>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59" name="Oval 61">
              <a:extLst>
                <a:ext uri="{FF2B5EF4-FFF2-40B4-BE49-F238E27FC236}">
                  <a16:creationId xmlns:a16="http://schemas.microsoft.com/office/drawing/2014/main" id="{D6B33B5E-F580-48F4-AD95-6870C28FC247}"/>
                </a:ext>
              </a:extLst>
            </p:cNvPr>
            <p:cNvSpPr>
              <a:spLocks noChangeArrowheads="1"/>
            </p:cNvSpPr>
            <p:nvPr/>
          </p:nvSpPr>
          <p:spPr bwMode="auto">
            <a:xfrm>
              <a:off x="8454" y="4421"/>
              <a:ext cx="470"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60" name="AutoShape 62">
              <a:extLst>
                <a:ext uri="{FF2B5EF4-FFF2-40B4-BE49-F238E27FC236}">
                  <a16:creationId xmlns:a16="http://schemas.microsoft.com/office/drawing/2014/main" id="{8AB59812-2088-4065-87FC-0719B61404D8}"/>
                </a:ext>
              </a:extLst>
            </p:cNvPr>
            <p:cNvCxnSpPr>
              <a:cxnSpLocks noChangeShapeType="1"/>
              <a:stCxn id="59" idx="3"/>
              <a:endCxn id="57" idx="0"/>
            </p:cNvCxnSpPr>
            <p:nvPr/>
          </p:nvCxnSpPr>
          <p:spPr bwMode="auto">
            <a:xfrm flipH="1">
              <a:off x="8375" y="4768"/>
              <a:ext cx="148"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63">
              <a:extLst>
                <a:ext uri="{FF2B5EF4-FFF2-40B4-BE49-F238E27FC236}">
                  <a16:creationId xmlns:a16="http://schemas.microsoft.com/office/drawing/2014/main" id="{2FC0F27D-CC3D-4770-B3C4-EE2C7E7799FB}"/>
                </a:ext>
              </a:extLst>
            </p:cNvPr>
            <p:cNvCxnSpPr>
              <a:cxnSpLocks noChangeShapeType="1"/>
              <a:stCxn id="59" idx="5"/>
              <a:endCxn id="58" idx="0"/>
            </p:cNvCxnSpPr>
            <p:nvPr/>
          </p:nvCxnSpPr>
          <p:spPr bwMode="auto">
            <a:xfrm>
              <a:off x="8855" y="4768"/>
              <a:ext cx="147"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2" name="Rectangle 64">
              <a:extLst>
                <a:ext uri="{FF2B5EF4-FFF2-40B4-BE49-F238E27FC236}">
                  <a16:creationId xmlns:a16="http://schemas.microsoft.com/office/drawing/2014/main" id="{F093916A-DE60-4B28-8672-7DEDC8A5D100}"/>
                </a:ext>
              </a:extLst>
            </p:cNvPr>
            <p:cNvSpPr>
              <a:spLocks noChangeArrowheads="1"/>
            </p:cNvSpPr>
            <p:nvPr/>
          </p:nvSpPr>
          <p:spPr bwMode="auto">
            <a:xfrm>
              <a:off x="8454" y="4828"/>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63" name="Rectangle 65">
              <a:extLst>
                <a:ext uri="{FF2B5EF4-FFF2-40B4-BE49-F238E27FC236}">
                  <a16:creationId xmlns:a16="http://schemas.microsoft.com/office/drawing/2014/main" id="{DB118BA5-BF00-4B38-9ACF-57B001D18E1E}"/>
                </a:ext>
              </a:extLst>
            </p:cNvPr>
            <p:cNvSpPr>
              <a:spLocks noChangeArrowheads="1"/>
            </p:cNvSpPr>
            <p:nvPr/>
          </p:nvSpPr>
          <p:spPr bwMode="auto">
            <a:xfrm>
              <a:off x="7515" y="5099"/>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t1,t3</a:t>
              </a:r>
            </a:p>
          </p:txBody>
        </p:sp>
        <p:sp>
          <p:nvSpPr>
            <p:cNvPr id="64" name="Rectangle 66">
              <a:extLst>
                <a:ext uri="{FF2B5EF4-FFF2-40B4-BE49-F238E27FC236}">
                  <a16:creationId xmlns:a16="http://schemas.microsoft.com/office/drawing/2014/main" id="{C0D8C3DB-D5CE-4001-92AF-C3FFFA836574}"/>
                </a:ext>
              </a:extLst>
            </p:cNvPr>
            <p:cNvSpPr>
              <a:spLocks noChangeArrowheads="1"/>
            </p:cNvSpPr>
            <p:nvPr/>
          </p:nvSpPr>
          <p:spPr bwMode="auto">
            <a:xfrm>
              <a:off x="8767" y="4420"/>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a:t>
              </a:r>
            </a:p>
          </p:txBody>
        </p:sp>
        <p:sp>
          <p:nvSpPr>
            <p:cNvPr id="65" name="Rectangle 67">
              <a:extLst>
                <a:ext uri="{FF2B5EF4-FFF2-40B4-BE49-F238E27FC236}">
                  <a16:creationId xmlns:a16="http://schemas.microsoft.com/office/drawing/2014/main" id="{9DFBA457-18DB-439E-BC69-5FE3C91E7764}"/>
                </a:ext>
              </a:extLst>
            </p:cNvPr>
            <p:cNvSpPr>
              <a:spLocks noChangeArrowheads="1"/>
            </p:cNvSpPr>
            <p:nvPr/>
          </p:nvSpPr>
          <p:spPr bwMode="auto">
            <a:xfrm>
              <a:off x="6576" y="5099"/>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66" name="Rectangle 68">
              <a:extLst>
                <a:ext uri="{FF2B5EF4-FFF2-40B4-BE49-F238E27FC236}">
                  <a16:creationId xmlns:a16="http://schemas.microsoft.com/office/drawing/2014/main" id="{B262FDDB-A958-4F8F-9270-1ADEA8126443}"/>
                </a:ext>
              </a:extLst>
            </p:cNvPr>
            <p:cNvSpPr>
              <a:spLocks noChangeArrowheads="1"/>
            </p:cNvSpPr>
            <p:nvPr/>
          </p:nvSpPr>
          <p:spPr bwMode="auto">
            <a:xfrm>
              <a:off x="6264"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67" name="Rectangle 69">
              <a:extLst>
                <a:ext uri="{FF2B5EF4-FFF2-40B4-BE49-F238E27FC236}">
                  <a16:creationId xmlns:a16="http://schemas.microsoft.com/office/drawing/2014/main" id="{8AAF6175-B1BD-4E20-A5A4-F4995CBD667A}"/>
                </a:ext>
              </a:extLst>
            </p:cNvPr>
            <p:cNvSpPr>
              <a:spLocks noChangeArrowheads="1"/>
            </p:cNvSpPr>
            <p:nvPr/>
          </p:nvSpPr>
          <p:spPr bwMode="auto">
            <a:xfrm>
              <a:off x="7046"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68" name="Rectangle 70">
              <a:extLst>
                <a:ext uri="{FF2B5EF4-FFF2-40B4-BE49-F238E27FC236}">
                  <a16:creationId xmlns:a16="http://schemas.microsoft.com/office/drawing/2014/main" id="{FD92E28B-0892-4E8E-AF08-66012587433A}"/>
                </a:ext>
              </a:extLst>
            </p:cNvPr>
            <p:cNvSpPr>
              <a:spLocks noChangeArrowheads="1"/>
            </p:cNvSpPr>
            <p:nvPr/>
          </p:nvSpPr>
          <p:spPr bwMode="auto">
            <a:xfrm>
              <a:off x="8141"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69" name="Rectangle 71">
              <a:extLst>
                <a:ext uri="{FF2B5EF4-FFF2-40B4-BE49-F238E27FC236}">
                  <a16:creationId xmlns:a16="http://schemas.microsoft.com/office/drawing/2014/main" id="{881350B7-98DE-416D-B2E0-94F47FD42356}"/>
                </a:ext>
              </a:extLst>
            </p:cNvPr>
            <p:cNvSpPr>
              <a:spLocks noChangeArrowheads="1"/>
            </p:cNvSpPr>
            <p:nvPr/>
          </p:nvSpPr>
          <p:spPr bwMode="auto">
            <a:xfrm>
              <a:off x="8767" y="5507"/>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70" name="Rectangle 72">
              <a:extLst>
                <a:ext uri="{FF2B5EF4-FFF2-40B4-BE49-F238E27FC236}">
                  <a16:creationId xmlns:a16="http://schemas.microsoft.com/office/drawing/2014/main" id="{361415C4-18A7-42A2-82E7-05377235FD69}"/>
                </a:ext>
              </a:extLst>
            </p:cNvPr>
            <p:cNvSpPr>
              <a:spLocks noChangeArrowheads="1"/>
            </p:cNvSpPr>
            <p:nvPr/>
          </p:nvSpPr>
          <p:spPr bwMode="auto">
            <a:xfrm>
              <a:off x="7515" y="5779"/>
              <a:ext cx="46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(e)</a:t>
              </a:r>
            </a:p>
          </p:txBody>
        </p:sp>
        <p:sp>
          <p:nvSpPr>
            <p:cNvPr id="71" name="Oval 73">
              <a:extLst>
                <a:ext uri="{FF2B5EF4-FFF2-40B4-BE49-F238E27FC236}">
                  <a16:creationId xmlns:a16="http://schemas.microsoft.com/office/drawing/2014/main" id="{27F9FA17-8585-4BCB-8192-DB3B5D2880ED}"/>
                </a:ext>
              </a:extLst>
            </p:cNvPr>
            <p:cNvSpPr>
              <a:spLocks noChangeArrowheads="1"/>
            </p:cNvSpPr>
            <p:nvPr/>
          </p:nvSpPr>
          <p:spPr bwMode="auto">
            <a:xfrm>
              <a:off x="7515" y="3739"/>
              <a:ext cx="470"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n6</a:t>
              </a:r>
            </a:p>
          </p:txBody>
        </p:sp>
        <p:sp>
          <p:nvSpPr>
            <p:cNvPr id="72" name="Rectangle 74">
              <a:extLst>
                <a:ext uri="{FF2B5EF4-FFF2-40B4-BE49-F238E27FC236}">
                  <a16:creationId xmlns:a16="http://schemas.microsoft.com/office/drawing/2014/main" id="{C29CA7BF-D8A2-463E-BA22-616D78BA3498}"/>
                </a:ext>
              </a:extLst>
            </p:cNvPr>
            <p:cNvSpPr>
              <a:spLocks noChangeArrowheads="1"/>
            </p:cNvSpPr>
            <p:nvPr/>
          </p:nvSpPr>
          <p:spPr bwMode="auto">
            <a:xfrm>
              <a:off x="7828" y="3739"/>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a:t>
              </a:r>
            </a:p>
          </p:txBody>
        </p:sp>
        <p:cxnSp>
          <p:nvCxnSpPr>
            <p:cNvPr id="73" name="AutoShape 75">
              <a:extLst>
                <a:ext uri="{FF2B5EF4-FFF2-40B4-BE49-F238E27FC236}">
                  <a16:creationId xmlns:a16="http://schemas.microsoft.com/office/drawing/2014/main" id="{CCEC6A81-8941-4976-85D9-8840B4305E6E}"/>
                </a:ext>
              </a:extLst>
            </p:cNvPr>
            <p:cNvCxnSpPr>
              <a:cxnSpLocks noChangeShapeType="1"/>
              <a:stCxn id="71" idx="3"/>
              <a:endCxn id="55" idx="0"/>
            </p:cNvCxnSpPr>
            <p:nvPr/>
          </p:nvCxnSpPr>
          <p:spPr bwMode="auto">
            <a:xfrm flipH="1">
              <a:off x="7280" y="4086"/>
              <a:ext cx="304"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76">
              <a:extLst>
                <a:ext uri="{FF2B5EF4-FFF2-40B4-BE49-F238E27FC236}">
                  <a16:creationId xmlns:a16="http://schemas.microsoft.com/office/drawing/2014/main" id="{DC006283-DB6C-4F6D-8185-3D8B0E1DAC95}"/>
                </a:ext>
              </a:extLst>
            </p:cNvPr>
            <p:cNvCxnSpPr>
              <a:cxnSpLocks noChangeShapeType="1"/>
              <a:stCxn id="71" idx="5"/>
              <a:endCxn id="59" idx="1"/>
            </p:cNvCxnSpPr>
            <p:nvPr/>
          </p:nvCxnSpPr>
          <p:spPr bwMode="auto">
            <a:xfrm>
              <a:off x="7916" y="4086"/>
              <a:ext cx="607" cy="3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5" name="Rectangle 77">
              <a:extLst>
                <a:ext uri="{FF2B5EF4-FFF2-40B4-BE49-F238E27FC236}">
                  <a16:creationId xmlns:a16="http://schemas.microsoft.com/office/drawing/2014/main" id="{B8A23FC3-FF67-41DE-804A-1F7B24F903E2}"/>
                </a:ext>
              </a:extLst>
            </p:cNvPr>
            <p:cNvSpPr>
              <a:spLocks noChangeArrowheads="1"/>
            </p:cNvSpPr>
            <p:nvPr/>
          </p:nvSpPr>
          <p:spPr bwMode="auto">
            <a:xfrm>
              <a:off x="7515" y="4148"/>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76" name="Oval 78">
              <a:extLst>
                <a:ext uri="{FF2B5EF4-FFF2-40B4-BE49-F238E27FC236}">
                  <a16:creationId xmlns:a16="http://schemas.microsoft.com/office/drawing/2014/main" id="{0A794534-B920-4DB5-8FA0-8DAA60B5735E}"/>
                </a:ext>
              </a:extLst>
            </p:cNvPr>
            <p:cNvSpPr>
              <a:spLocks noChangeArrowheads="1"/>
            </p:cNvSpPr>
            <p:nvPr/>
          </p:nvSpPr>
          <p:spPr bwMode="auto">
            <a:xfrm>
              <a:off x="3602" y="7545"/>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77" name="Oval 79">
              <a:extLst>
                <a:ext uri="{FF2B5EF4-FFF2-40B4-BE49-F238E27FC236}">
                  <a16:creationId xmlns:a16="http://schemas.microsoft.com/office/drawing/2014/main" id="{4AD06FD8-26FE-41FE-B56E-83273CD784A4}"/>
                </a:ext>
              </a:extLst>
            </p:cNvPr>
            <p:cNvSpPr>
              <a:spLocks noChangeArrowheads="1"/>
            </p:cNvSpPr>
            <p:nvPr/>
          </p:nvSpPr>
          <p:spPr bwMode="auto">
            <a:xfrm>
              <a:off x="2820" y="7545"/>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78" name="Oval 80">
              <a:extLst>
                <a:ext uri="{FF2B5EF4-FFF2-40B4-BE49-F238E27FC236}">
                  <a16:creationId xmlns:a16="http://schemas.microsoft.com/office/drawing/2014/main" id="{0AC970FC-C6CB-489C-AF68-C8ECD7285B64}"/>
                </a:ext>
              </a:extLst>
            </p:cNvPr>
            <p:cNvSpPr>
              <a:spLocks noChangeArrowheads="1"/>
            </p:cNvSpPr>
            <p:nvPr/>
          </p:nvSpPr>
          <p:spPr bwMode="auto">
            <a:xfrm>
              <a:off x="4698" y="7545"/>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79" name="Oval 81">
              <a:extLst>
                <a:ext uri="{FF2B5EF4-FFF2-40B4-BE49-F238E27FC236}">
                  <a16:creationId xmlns:a16="http://schemas.microsoft.com/office/drawing/2014/main" id="{578ADB40-B6D2-4D22-A1CA-7661CD7A2742}"/>
                </a:ext>
              </a:extLst>
            </p:cNvPr>
            <p:cNvSpPr>
              <a:spLocks noChangeArrowheads="1"/>
            </p:cNvSpPr>
            <p:nvPr/>
          </p:nvSpPr>
          <p:spPr bwMode="auto">
            <a:xfrm>
              <a:off x="5324" y="7545"/>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80" name="Oval 82">
              <a:extLst>
                <a:ext uri="{FF2B5EF4-FFF2-40B4-BE49-F238E27FC236}">
                  <a16:creationId xmlns:a16="http://schemas.microsoft.com/office/drawing/2014/main" id="{AA984E8C-C447-4531-BDC4-BA2684D67EE2}"/>
                </a:ext>
              </a:extLst>
            </p:cNvPr>
            <p:cNvSpPr>
              <a:spLocks noChangeArrowheads="1"/>
            </p:cNvSpPr>
            <p:nvPr/>
          </p:nvSpPr>
          <p:spPr bwMode="auto">
            <a:xfrm>
              <a:off x="5011" y="6867"/>
              <a:ext cx="469"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81" name="AutoShape 83">
              <a:extLst>
                <a:ext uri="{FF2B5EF4-FFF2-40B4-BE49-F238E27FC236}">
                  <a16:creationId xmlns:a16="http://schemas.microsoft.com/office/drawing/2014/main" id="{5D9CEA9F-F659-48D2-B4E0-2072805B5223}"/>
                </a:ext>
              </a:extLst>
            </p:cNvPr>
            <p:cNvCxnSpPr>
              <a:cxnSpLocks noChangeShapeType="1"/>
              <a:stCxn id="80" idx="3"/>
              <a:endCxn id="78" idx="0"/>
            </p:cNvCxnSpPr>
            <p:nvPr/>
          </p:nvCxnSpPr>
          <p:spPr bwMode="auto">
            <a:xfrm flipH="1">
              <a:off x="4932" y="7214"/>
              <a:ext cx="148"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 name="AutoShape 84">
              <a:extLst>
                <a:ext uri="{FF2B5EF4-FFF2-40B4-BE49-F238E27FC236}">
                  <a16:creationId xmlns:a16="http://schemas.microsoft.com/office/drawing/2014/main" id="{9BD2D0B2-F6B2-495D-876D-47D3273718A2}"/>
                </a:ext>
              </a:extLst>
            </p:cNvPr>
            <p:cNvCxnSpPr>
              <a:cxnSpLocks noChangeShapeType="1"/>
              <a:stCxn id="80" idx="5"/>
              <a:endCxn id="79" idx="0"/>
            </p:cNvCxnSpPr>
            <p:nvPr/>
          </p:nvCxnSpPr>
          <p:spPr bwMode="auto">
            <a:xfrm>
              <a:off x="5412" y="7214"/>
              <a:ext cx="147"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3" name="Rectangle 85">
              <a:extLst>
                <a:ext uri="{FF2B5EF4-FFF2-40B4-BE49-F238E27FC236}">
                  <a16:creationId xmlns:a16="http://schemas.microsoft.com/office/drawing/2014/main" id="{6F72A282-24E8-493E-9936-9540CEFCF163}"/>
                </a:ext>
              </a:extLst>
            </p:cNvPr>
            <p:cNvSpPr>
              <a:spLocks noChangeArrowheads="1"/>
            </p:cNvSpPr>
            <p:nvPr/>
          </p:nvSpPr>
          <p:spPr bwMode="auto">
            <a:xfrm>
              <a:off x="5011" y="7274"/>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84" name="Rectangle 86">
              <a:extLst>
                <a:ext uri="{FF2B5EF4-FFF2-40B4-BE49-F238E27FC236}">
                  <a16:creationId xmlns:a16="http://schemas.microsoft.com/office/drawing/2014/main" id="{2E8480E3-293A-468C-B600-C64843AEF9D2}"/>
                </a:ext>
              </a:extLst>
            </p:cNvPr>
            <p:cNvSpPr>
              <a:spLocks noChangeArrowheads="1"/>
            </p:cNvSpPr>
            <p:nvPr/>
          </p:nvSpPr>
          <p:spPr bwMode="auto">
            <a:xfrm>
              <a:off x="4072" y="7545"/>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t1,t3</a:t>
              </a:r>
            </a:p>
          </p:txBody>
        </p:sp>
        <p:sp>
          <p:nvSpPr>
            <p:cNvPr id="85" name="Rectangle 87">
              <a:extLst>
                <a:ext uri="{FF2B5EF4-FFF2-40B4-BE49-F238E27FC236}">
                  <a16:creationId xmlns:a16="http://schemas.microsoft.com/office/drawing/2014/main" id="{2614C17C-6184-4FF6-BC3F-0D313130C210}"/>
                </a:ext>
              </a:extLst>
            </p:cNvPr>
            <p:cNvSpPr>
              <a:spLocks noChangeArrowheads="1"/>
            </p:cNvSpPr>
            <p:nvPr/>
          </p:nvSpPr>
          <p:spPr bwMode="auto">
            <a:xfrm>
              <a:off x="5480" y="6866"/>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t2,t4</a:t>
              </a:r>
            </a:p>
          </p:txBody>
        </p:sp>
        <p:sp>
          <p:nvSpPr>
            <p:cNvPr id="86" name="Rectangle 88">
              <a:extLst>
                <a:ext uri="{FF2B5EF4-FFF2-40B4-BE49-F238E27FC236}">
                  <a16:creationId xmlns:a16="http://schemas.microsoft.com/office/drawing/2014/main" id="{C7654AFD-F5E4-4D1F-A184-9017B22B954C}"/>
                </a:ext>
              </a:extLst>
            </p:cNvPr>
            <p:cNvSpPr>
              <a:spLocks noChangeArrowheads="1"/>
            </p:cNvSpPr>
            <p:nvPr/>
          </p:nvSpPr>
          <p:spPr bwMode="auto">
            <a:xfrm>
              <a:off x="3133" y="7545"/>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87" name="Rectangle 89">
              <a:extLst>
                <a:ext uri="{FF2B5EF4-FFF2-40B4-BE49-F238E27FC236}">
                  <a16:creationId xmlns:a16="http://schemas.microsoft.com/office/drawing/2014/main" id="{8C01BFC9-CDAE-4809-B930-1E708B5CF685}"/>
                </a:ext>
              </a:extLst>
            </p:cNvPr>
            <p:cNvSpPr>
              <a:spLocks noChangeArrowheads="1"/>
            </p:cNvSpPr>
            <p:nvPr/>
          </p:nvSpPr>
          <p:spPr bwMode="auto">
            <a:xfrm>
              <a:off x="2820"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88" name="Rectangle 90">
              <a:extLst>
                <a:ext uri="{FF2B5EF4-FFF2-40B4-BE49-F238E27FC236}">
                  <a16:creationId xmlns:a16="http://schemas.microsoft.com/office/drawing/2014/main" id="{9BF4AB61-43EE-4493-8D7B-9B91A6C53848}"/>
                </a:ext>
              </a:extLst>
            </p:cNvPr>
            <p:cNvSpPr>
              <a:spLocks noChangeArrowheads="1"/>
            </p:cNvSpPr>
            <p:nvPr/>
          </p:nvSpPr>
          <p:spPr bwMode="auto">
            <a:xfrm>
              <a:off x="3602"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89" name="Rectangle 91">
              <a:extLst>
                <a:ext uri="{FF2B5EF4-FFF2-40B4-BE49-F238E27FC236}">
                  <a16:creationId xmlns:a16="http://schemas.microsoft.com/office/drawing/2014/main" id="{83DF150C-CD86-4EE9-8AD7-19D41B9DE57F}"/>
                </a:ext>
              </a:extLst>
            </p:cNvPr>
            <p:cNvSpPr>
              <a:spLocks noChangeArrowheads="1"/>
            </p:cNvSpPr>
            <p:nvPr/>
          </p:nvSpPr>
          <p:spPr bwMode="auto">
            <a:xfrm>
              <a:off x="4698"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90" name="Rectangle 92">
              <a:extLst>
                <a:ext uri="{FF2B5EF4-FFF2-40B4-BE49-F238E27FC236}">
                  <a16:creationId xmlns:a16="http://schemas.microsoft.com/office/drawing/2014/main" id="{3A3E7EA5-AA02-44F8-9DD1-EBD4C6AD1FAF}"/>
                </a:ext>
              </a:extLst>
            </p:cNvPr>
            <p:cNvSpPr>
              <a:spLocks noChangeArrowheads="1"/>
            </p:cNvSpPr>
            <p:nvPr/>
          </p:nvSpPr>
          <p:spPr bwMode="auto">
            <a:xfrm>
              <a:off x="5324"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91" name="Rectangle 93">
              <a:extLst>
                <a:ext uri="{FF2B5EF4-FFF2-40B4-BE49-F238E27FC236}">
                  <a16:creationId xmlns:a16="http://schemas.microsoft.com/office/drawing/2014/main" id="{DADA104D-4AAE-4BE3-979F-B46821C9C33C}"/>
                </a:ext>
              </a:extLst>
            </p:cNvPr>
            <p:cNvSpPr>
              <a:spLocks noChangeArrowheads="1"/>
            </p:cNvSpPr>
            <p:nvPr/>
          </p:nvSpPr>
          <p:spPr bwMode="auto">
            <a:xfrm>
              <a:off x="4072" y="8224"/>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(f)</a:t>
              </a:r>
            </a:p>
          </p:txBody>
        </p:sp>
        <p:sp>
          <p:nvSpPr>
            <p:cNvPr id="92" name="Oval 94">
              <a:extLst>
                <a:ext uri="{FF2B5EF4-FFF2-40B4-BE49-F238E27FC236}">
                  <a16:creationId xmlns:a16="http://schemas.microsoft.com/office/drawing/2014/main" id="{FEAAC5BF-073C-448C-8C1C-DF8D3D8F9584}"/>
                </a:ext>
              </a:extLst>
            </p:cNvPr>
            <p:cNvSpPr>
              <a:spLocks noChangeArrowheads="1"/>
            </p:cNvSpPr>
            <p:nvPr/>
          </p:nvSpPr>
          <p:spPr bwMode="auto">
            <a:xfrm>
              <a:off x="4072" y="6184"/>
              <a:ext cx="469"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n6</a:t>
              </a:r>
            </a:p>
          </p:txBody>
        </p:sp>
        <p:sp>
          <p:nvSpPr>
            <p:cNvPr id="93" name="Rectangle 95">
              <a:extLst>
                <a:ext uri="{FF2B5EF4-FFF2-40B4-BE49-F238E27FC236}">
                  <a16:creationId xmlns:a16="http://schemas.microsoft.com/office/drawing/2014/main" id="{A1102E0F-B6F8-4259-9DEE-FAD76F45CAD2}"/>
                </a:ext>
              </a:extLst>
            </p:cNvPr>
            <p:cNvSpPr>
              <a:spLocks noChangeArrowheads="1"/>
            </p:cNvSpPr>
            <p:nvPr/>
          </p:nvSpPr>
          <p:spPr bwMode="auto">
            <a:xfrm>
              <a:off x="4385" y="6184"/>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a:t>
              </a:r>
            </a:p>
          </p:txBody>
        </p:sp>
        <p:cxnSp>
          <p:nvCxnSpPr>
            <p:cNvPr id="94" name="AutoShape 96">
              <a:extLst>
                <a:ext uri="{FF2B5EF4-FFF2-40B4-BE49-F238E27FC236}">
                  <a16:creationId xmlns:a16="http://schemas.microsoft.com/office/drawing/2014/main" id="{D153378A-C81E-4B13-BA48-E83E990242CD}"/>
                </a:ext>
              </a:extLst>
            </p:cNvPr>
            <p:cNvCxnSpPr>
              <a:cxnSpLocks noChangeShapeType="1"/>
              <a:stCxn id="92" idx="3"/>
              <a:endCxn id="76" idx="0"/>
            </p:cNvCxnSpPr>
            <p:nvPr/>
          </p:nvCxnSpPr>
          <p:spPr bwMode="auto">
            <a:xfrm flipH="1">
              <a:off x="3837" y="6532"/>
              <a:ext cx="303"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97">
              <a:extLst>
                <a:ext uri="{FF2B5EF4-FFF2-40B4-BE49-F238E27FC236}">
                  <a16:creationId xmlns:a16="http://schemas.microsoft.com/office/drawing/2014/main" id="{797305E2-5AC2-4CE4-A19B-F77A274DD159}"/>
                </a:ext>
              </a:extLst>
            </p:cNvPr>
            <p:cNvCxnSpPr>
              <a:cxnSpLocks noChangeShapeType="1"/>
              <a:stCxn id="92" idx="5"/>
              <a:endCxn id="80" idx="1"/>
            </p:cNvCxnSpPr>
            <p:nvPr/>
          </p:nvCxnSpPr>
          <p:spPr bwMode="auto">
            <a:xfrm>
              <a:off x="4473" y="6532"/>
              <a:ext cx="607"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6" name="Rectangle 98">
              <a:extLst>
                <a:ext uri="{FF2B5EF4-FFF2-40B4-BE49-F238E27FC236}">
                  <a16:creationId xmlns:a16="http://schemas.microsoft.com/office/drawing/2014/main" id="{A0D29263-074A-414E-A31B-F47F8B2ADD23}"/>
                </a:ext>
              </a:extLst>
            </p:cNvPr>
            <p:cNvSpPr>
              <a:spLocks noChangeArrowheads="1"/>
            </p:cNvSpPr>
            <p:nvPr/>
          </p:nvSpPr>
          <p:spPr bwMode="auto">
            <a:xfrm>
              <a:off x="4072" y="6594"/>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97" name="Oval 99">
              <a:extLst>
                <a:ext uri="{FF2B5EF4-FFF2-40B4-BE49-F238E27FC236}">
                  <a16:creationId xmlns:a16="http://schemas.microsoft.com/office/drawing/2014/main" id="{7AC674AC-1AB4-4FD9-8E28-0EFF500531AB}"/>
                </a:ext>
              </a:extLst>
            </p:cNvPr>
            <p:cNvSpPr>
              <a:spLocks noChangeArrowheads="1"/>
            </p:cNvSpPr>
            <p:nvPr/>
          </p:nvSpPr>
          <p:spPr bwMode="auto">
            <a:xfrm>
              <a:off x="7046" y="7545"/>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98" name="Oval 100">
              <a:extLst>
                <a:ext uri="{FF2B5EF4-FFF2-40B4-BE49-F238E27FC236}">
                  <a16:creationId xmlns:a16="http://schemas.microsoft.com/office/drawing/2014/main" id="{4D95C193-022C-44D6-B9CE-A2F99E5F1542}"/>
                </a:ext>
              </a:extLst>
            </p:cNvPr>
            <p:cNvSpPr>
              <a:spLocks noChangeArrowheads="1"/>
            </p:cNvSpPr>
            <p:nvPr/>
          </p:nvSpPr>
          <p:spPr bwMode="auto">
            <a:xfrm>
              <a:off x="6264" y="7545"/>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99" name="Oval 101">
              <a:extLst>
                <a:ext uri="{FF2B5EF4-FFF2-40B4-BE49-F238E27FC236}">
                  <a16:creationId xmlns:a16="http://schemas.microsoft.com/office/drawing/2014/main" id="{25C8B43F-32B9-4D69-BCF0-18D42A3F0404}"/>
                </a:ext>
              </a:extLst>
            </p:cNvPr>
            <p:cNvSpPr>
              <a:spLocks noChangeArrowheads="1"/>
            </p:cNvSpPr>
            <p:nvPr/>
          </p:nvSpPr>
          <p:spPr bwMode="auto">
            <a:xfrm>
              <a:off x="8141" y="7545"/>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100" name="Oval 102">
              <a:extLst>
                <a:ext uri="{FF2B5EF4-FFF2-40B4-BE49-F238E27FC236}">
                  <a16:creationId xmlns:a16="http://schemas.microsoft.com/office/drawing/2014/main" id="{9F84DB3D-F9EF-4820-8DF1-5F9842CF66BE}"/>
                </a:ext>
              </a:extLst>
            </p:cNvPr>
            <p:cNvSpPr>
              <a:spLocks noChangeArrowheads="1"/>
            </p:cNvSpPr>
            <p:nvPr/>
          </p:nvSpPr>
          <p:spPr bwMode="auto">
            <a:xfrm>
              <a:off x="8767" y="7545"/>
              <a:ext cx="470"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101" name="Oval 103">
              <a:extLst>
                <a:ext uri="{FF2B5EF4-FFF2-40B4-BE49-F238E27FC236}">
                  <a16:creationId xmlns:a16="http://schemas.microsoft.com/office/drawing/2014/main" id="{5749BE0F-02D9-4B38-B30D-55F6E917B020}"/>
                </a:ext>
              </a:extLst>
            </p:cNvPr>
            <p:cNvSpPr>
              <a:spLocks noChangeArrowheads="1"/>
            </p:cNvSpPr>
            <p:nvPr/>
          </p:nvSpPr>
          <p:spPr bwMode="auto">
            <a:xfrm>
              <a:off x="8454" y="6867"/>
              <a:ext cx="470" cy="406"/>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102" name="AutoShape 104">
              <a:extLst>
                <a:ext uri="{FF2B5EF4-FFF2-40B4-BE49-F238E27FC236}">
                  <a16:creationId xmlns:a16="http://schemas.microsoft.com/office/drawing/2014/main" id="{395916F5-3BF3-4565-9D3E-C92F306BED05}"/>
                </a:ext>
              </a:extLst>
            </p:cNvPr>
            <p:cNvCxnSpPr>
              <a:cxnSpLocks noChangeShapeType="1"/>
              <a:stCxn id="101" idx="3"/>
              <a:endCxn id="99" idx="0"/>
            </p:cNvCxnSpPr>
            <p:nvPr/>
          </p:nvCxnSpPr>
          <p:spPr bwMode="auto">
            <a:xfrm flipH="1">
              <a:off x="8375" y="7214"/>
              <a:ext cx="148"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3" name="AutoShape 105">
              <a:extLst>
                <a:ext uri="{FF2B5EF4-FFF2-40B4-BE49-F238E27FC236}">
                  <a16:creationId xmlns:a16="http://schemas.microsoft.com/office/drawing/2014/main" id="{F862AF30-8908-411C-828F-5E5CB5C5AD0C}"/>
                </a:ext>
              </a:extLst>
            </p:cNvPr>
            <p:cNvCxnSpPr>
              <a:cxnSpLocks noChangeShapeType="1"/>
              <a:stCxn id="101" idx="5"/>
              <a:endCxn id="100" idx="0"/>
            </p:cNvCxnSpPr>
            <p:nvPr/>
          </p:nvCxnSpPr>
          <p:spPr bwMode="auto">
            <a:xfrm>
              <a:off x="8855" y="7214"/>
              <a:ext cx="147" cy="3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4" name="Rectangle 106">
              <a:extLst>
                <a:ext uri="{FF2B5EF4-FFF2-40B4-BE49-F238E27FC236}">
                  <a16:creationId xmlns:a16="http://schemas.microsoft.com/office/drawing/2014/main" id="{FE8959D5-9CEE-4D1D-A526-B7B57D4F46FC}"/>
                </a:ext>
              </a:extLst>
            </p:cNvPr>
            <p:cNvSpPr>
              <a:spLocks noChangeArrowheads="1"/>
            </p:cNvSpPr>
            <p:nvPr/>
          </p:nvSpPr>
          <p:spPr bwMode="auto">
            <a:xfrm>
              <a:off x="8454" y="7274"/>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105" name="Rectangle 107">
              <a:extLst>
                <a:ext uri="{FF2B5EF4-FFF2-40B4-BE49-F238E27FC236}">
                  <a16:creationId xmlns:a16="http://schemas.microsoft.com/office/drawing/2014/main" id="{A6F26516-2A2C-4D63-8406-DA36C3A272BA}"/>
                </a:ext>
              </a:extLst>
            </p:cNvPr>
            <p:cNvSpPr>
              <a:spLocks noChangeArrowheads="1"/>
            </p:cNvSpPr>
            <p:nvPr/>
          </p:nvSpPr>
          <p:spPr bwMode="auto">
            <a:xfrm>
              <a:off x="7515" y="7545"/>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t1,t3</a:t>
              </a:r>
            </a:p>
          </p:txBody>
        </p:sp>
        <p:sp>
          <p:nvSpPr>
            <p:cNvPr id="106" name="Rectangle 108">
              <a:extLst>
                <a:ext uri="{FF2B5EF4-FFF2-40B4-BE49-F238E27FC236}">
                  <a16:creationId xmlns:a16="http://schemas.microsoft.com/office/drawing/2014/main" id="{A9FE84AD-9829-4637-9585-6E53BC653066}"/>
                </a:ext>
              </a:extLst>
            </p:cNvPr>
            <p:cNvSpPr>
              <a:spLocks noChangeArrowheads="1"/>
            </p:cNvSpPr>
            <p:nvPr/>
          </p:nvSpPr>
          <p:spPr bwMode="auto">
            <a:xfrm>
              <a:off x="8924" y="6866"/>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t2,t4</a:t>
              </a:r>
            </a:p>
          </p:txBody>
        </p:sp>
        <p:sp>
          <p:nvSpPr>
            <p:cNvPr id="107" name="Rectangle 109">
              <a:extLst>
                <a:ext uri="{FF2B5EF4-FFF2-40B4-BE49-F238E27FC236}">
                  <a16:creationId xmlns:a16="http://schemas.microsoft.com/office/drawing/2014/main" id="{D05B1C88-FF45-42CA-9631-0A2DAFD0C95F}"/>
                </a:ext>
              </a:extLst>
            </p:cNvPr>
            <p:cNvSpPr>
              <a:spLocks noChangeArrowheads="1"/>
            </p:cNvSpPr>
            <p:nvPr/>
          </p:nvSpPr>
          <p:spPr bwMode="auto">
            <a:xfrm>
              <a:off x="6577" y="7545"/>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108" name="Rectangle 110">
              <a:extLst>
                <a:ext uri="{FF2B5EF4-FFF2-40B4-BE49-F238E27FC236}">
                  <a16:creationId xmlns:a16="http://schemas.microsoft.com/office/drawing/2014/main" id="{33DBA244-A313-40EF-B404-677F0FA17D75}"/>
                </a:ext>
              </a:extLst>
            </p:cNvPr>
            <p:cNvSpPr>
              <a:spLocks noChangeArrowheads="1"/>
            </p:cNvSpPr>
            <p:nvPr/>
          </p:nvSpPr>
          <p:spPr bwMode="auto">
            <a:xfrm>
              <a:off x="6264"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109" name="Rectangle 111">
              <a:extLst>
                <a:ext uri="{FF2B5EF4-FFF2-40B4-BE49-F238E27FC236}">
                  <a16:creationId xmlns:a16="http://schemas.microsoft.com/office/drawing/2014/main" id="{8E578187-DF59-40B4-A8BD-561814293CDE}"/>
                </a:ext>
              </a:extLst>
            </p:cNvPr>
            <p:cNvSpPr>
              <a:spLocks noChangeArrowheads="1"/>
            </p:cNvSpPr>
            <p:nvPr/>
          </p:nvSpPr>
          <p:spPr bwMode="auto">
            <a:xfrm>
              <a:off x="7046"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110" name="Rectangle 112">
              <a:extLst>
                <a:ext uri="{FF2B5EF4-FFF2-40B4-BE49-F238E27FC236}">
                  <a16:creationId xmlns:a16="http://schemas.microsoft.com/office/drawing/2014/main" id="{459415BF-7FB0-456F-B0D9-99EAD32F87DE}"/>
                </a:ext>
              </a:extLst>
            </p:cNvPr>
            <p:cNvSpPr>
              <a:spLocks noChangeArrowheads="1"/>
            </p:cNvSpPr>
            <p:nvPr/>
          </p:nvSpPr>
          <p:spPr bwMode="auto">
            <a:xfrm>
              <a:off x="8141"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111" name="Rectangle 113">
              <a:extLst>
                <a:ext uri="{FF2B5EF4-FFF2-40B4-BE49-F238E27FC236}">
                  <a16:creationId xmlns:a16="http://schemas.microsoft.com/office/drawing/2014/main" id="{4EBBE43D-3772-4DEB-9440-CC0432F43F36}"/>
                </a:ext>
              </a:extLst>
            </p:cNvPr>
            <p:cNvSpPr>
              <a:spLocks noChangeArrowheads="1"/>
            </p:cNvSpPr>
            <p:nvPr/>
          </p:nvSpPr>
          <p:spPr bwMode="auto">
            <a:xfrm>
              <a:off x="8767" y="7953"/>
              <a:ext cx="4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112" name="Rectangle 114">
              <a:extLst>
                <a:ext uri="{FF2B5EF4-FFF2-40B4-BE49-F238E27FC236}">
                  <a16:creationId xmlns:a16="http://schemas.microsoft.com/office/drawing/2014/main" id="{EFC8E674-4541-4E00-933B-9E5C064CCE4E}"/>
                </a:ext>
              </a:extLst>
            </p:cNvPr>
            <p:cNvSpPr>
              <a:spLocks noChangeArrowheads="1"/>
            </p:cNvSpPr>
            <p:nvPr/>
          </p:nvSpPr>
          <p:spPr bwMode="auto">
            <a:xfrm>
              <a:off x="7515" y="8224"/>
              <a:ext cx="46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(g)</a:t>
              </a:r>
            </a:p>
          </p:txBody>
        </p:sp>
        <p:sp>
          <p:nvSpPr>
            <p:cNvPr id="113" name="Oval 115">
              <a:extLst>
                <a:ext uri="{FF2B5EF4-FFF2-40B4-BE49-F238E27FC236}">
                  <a16:creationId xmlns:a16="http://schemas.microsoft.com/office/drawing/2014/main" id="{C16556B4-67F8-4F48-B281-72B172FFBF15}"/>
                </a:ext>
              </a:extLst>
            </p:cNvPr>
            <p:cNvSpPr>
              <a:spLocks noChangeArrowheads="1"/>
            </p:cNvSpPr>
            <p:nvPr/>
          </p:nvSpPr>
          <p:spPr bwMode="auto">
            <a:xfrm>
              <a:off x="7515" y="6184"/>
              <a:ext cx="470"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n6</a:t>
              </a:r>
            </a:p>
          </p:txBody>
        </p:sp>
        <p:sp>
          <p:nvSpPr>
            <p:cNvPr id="114" name="Rectangle 116">
              <a:extLst>
                <a:ext uri="{FF2B5EF4-FFF2-40B4-BE49-F238E27FC236}">
                  <a16:creationId xmlns:a16="http://schemas.microsoft.com/office/drawing/2014/main" id="{26F8EBA9-FB77-413B-8CBF-F625D80BFEFC}"/>
                </a:ext>
              </a:extLst>
            </p:cNvPr>
            <p:cNvSpPr>
              <a:spLocks noChangeArrowheads="1"/>
            </p:cNvSpPr>
            <p:nvPr/>
          </p:nvSpPr>
          <p:spPr bwMode="auto">
            <a:xfrm>
              <a:off x="7985" y="6186"/>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A,t5</a:t>
              </a:r>
            </a:p>
          </p:txBody>
        </p:sp>
        <p:cxnSp>
          <p:nvCxnSpPr>
            <p:cNvPr id="115" name="AutoShape 117">
              <a:extLst>
                <a:ext uri="{FF2B5EF4-FFF2-40B4-BE49-F238E27FC236}">
                  <a16:creationId xmlns:a16="http://schemas.microsoft.com/office/drawing/2014/main" id="{5E14E611-9426-4246-90BB-A72883CA282E}"/>
                </a:ext>
              </a:extLst>
            </p:cNvPr>
            <p:cNvCxnSpPr>
              <a:cxnSpLocks noChangeShapeType="1"/>
              <a:stCxn id="113" idx="3"/>
              <a:endCxn id="97" idx="0"/>
            </p:cNvCxnSpPr>
            <p:nvPr/>
          </p:nvCxnSpPr>
          <p:spPr bwMode="auto">
            <a:xfrm flipH="1">
              <a:off x="7280" y="6532"/>
              <a:ext cx="304"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6" name="AutoShape 118">
              <a:extLst>
                <a:ext uri="{FF2B5EF4-FFF2-40B4-BE49-F238E27FC236}">
                  <a16:creationId xmlns:a16="http://schemas.microsoft.com/office/drawing/2014/main" id="{D52444CF-5FE6-4BA5-A5A9-78F84F04F0AC}"/>
                </a:ext>
              </a:extLst>
            </p:cNvPr>
            <p:cNvCxnSpPr>
              <a:cxnSpLocks noChangeShapeType="1"/>
              <a:stCxn id="113" idx="5"/>
              <a:endCxn id="101" idx="1"/>
            </p:cNvCxnSpPr>
            <p:nvPr/>
          </p:nvCxnSpPr>
          <p:spPr bwMode="auto">
            <a:xfrm>
              <a:off x="7916" y="6532"/>
              <a:ext cx="607"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7" name="Rectangle 119">
              <a:extLst>
                <a:ext uri="{FF2B5EF4-FFF2-40B4-BE49-F238E27FC236}">
                  <a16:creationId xmlns:a16="http://schemas.microsoft.com/office/drawing/2014/main" id="{B289FCD7-57A4-4398-B4AB-6E2E0CBFD023}"/>
                </a:ext>
              </a:extLst>
            </p:cNvPr>
            <p:cNvSpPr>
              <a:spLocks noChangeArrowheads="1"/>
            </p:cNvSpPr>
            <p:nvPr/>
          </p:nvSpPr>
          <p:spPr bwMode="auto">
            <a:xfrm>
              <a:off x="7515" y="6594"/>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118" name="Oval 120">
              <a:extLst>
                <a:ext uri="{FF2B5EF4-FFF2-40B4-BE49-F238E27FC236}">
                  <a16:creationId xmlns:a16="http://schemas.microsoft.com/office/drawing/2014/main" id="{6DF7AEFA-E6B0-4B94-87F4-5271370ABB23}"/>
                </a:ext>
              </a:extLst>
            </p:cNvPr>
            <p:cNvSpPr>
              <a:spLocks noChangeArrowheads="1"/>
            </p:cNvSpPr>
            <p:nvPr/>
          </p:nvSpPr>
          <p:spPr bwMode="auto">
            <a:xfrm>
              <a:off x="3602" y="9991"/>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n2</a:t>
              </a:r>
            </a:p>
          </p:txBody>
        </p:sp>
        <p:sp>
          <p:nvSpPr>
            <p:cNvPr id="119" name="Oval 121">
              <a:extLst>
                <a:ext uri="{FF2B5EF4-FFF2-40B4-BE49-F238E27FC236}">
                  <a16:creationId xmlns:a16="http://schemas.microsoft.com/office/drawing/2014/main" id="{C821BFED-7C36-415F-B414-4CDA39B2854E}"/>
                </a:ext>
              </a:extLst>
            </p:cNvPr>
            <p:cNvSpPr>
              <a:spLocks noChangeArrowheads="1"/>
            </p:cNvSpPr>
            <p:nvPr/>
          </p:nvSpPr>
          <p:spPr bwMode="auto">
            <a:xfrm>
              <a:off x="2820" y="9991"/>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n1</a:t>
              </a:r>
            </a:p>
          </p:txBody>
        </p:sp>
        <p:sp>
          <p:nvSpPr>
            <p:cNvPr id="120" name="Oval 122">
              <a:extLst>
                <a:ext uri="{FF2B5EF4-FFF2-40B4-BE49-F238E27FC236}">
                  <a16:creationId xmlns:a16="http://schemas.microsoft.com/office/drawing/2014/main" id="{14D7D6A3-C827-4A8A-99B5-8AC275B84D5C}"/>
                </a:ext>
              </a:extLst>
            </p:cNvPr>
            <p:cNvSpPr>
              <a:spLocks noChangeArrowheads="1"/>
            </p:cNvSpPr>
            <p:nvPr/>
          </p:nvSpPr>
          <p:spPr bwMode="auto">
            <a:xfrm>
              <a:off x="4698" y="9991"/>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n3</a:t>
              </a:r>
            </a:p>
          </p:txBody>
        </p:sp>
        <p:sp>
          <p:nvSpPr>
            <p:cNvPr id="121" name="Oval 123">
              <a:extLst>
                <a:ext uri="{FF2B5EF4-FFF2-40B4-BE49-F238E27FC236}">
                  <a16:creationId xmlns:a16="http://schemas.microsoft.com/office/drawing/2014/main" id="{82D24FF6-88A2-4FB0-871E-C05801E3900C}"/>
                </a:ext>
              </a:extLst>
            </p:cNvPr>
            <p:cNvSpPr>
              <a:spLocks noChangeArrowheads="1"/>
            </p:cNvSpPr>
            <p:nvPr/>
          </p:nvSpPr>
          <p:spPr bwMode="auto">
            <a:xfrm>
              <a:off x="5637" y="9991"/>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n4</a:t>
              </a:r>
            </a:p>
          </p:txBody>
        </p:sp>
        <p:sp>
          <p:nvSpPr>
            <p:cNvPr id="122" name="Oval 124">
              <a:extLst>
                <a:ext uri="{FF2B5EF4-FFF2-40B4-BE49-F238E27FC236}">
                  <a16:creationId xmlns:a16="http://schemas.microsoft.com/office/drawing/2014/main" id="{754BD485-C2F2-41FB-8E5D-99FE89DDCC38}"/>
                </a:ext>
              </a:extLst>
            </p:cNvPr>
            <p:cNvSpPr>
              <a:spLocks noChangeArrowheads="1"/>
            </p:cNvSpPr>
            <p:nvPr/>
          </p:nvSpPr>
          <p:spPr bwMode="auto">
            <a:xfrm>
              <a:off x="4698" y="9312"/>
              <a:ext cx="469"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n5</a:t>
              </a:r>
            </a:p>
          </p:txBody>
        </p:sp>
        <p:cxnSp>
          <p:nvCxnSpPr>
            <p:cNvPr id="123" name="AutoShape 125">
              <a:extLst>
                <a:ext uri="{FF2B5EF4-FFF2-40B4-BE49-F238E27FC236}">
                  <a16:creationId xmlns:a16="http://schemas.microsoft.com/office/drawing/2014/main" id="{B09D8E36-1360-42E0-A205-F335B80CBF76}"/>
                </a:ext>
              </a:extLst>
            </p:cNvPr>
            <p:cNvCxnSpPr>
              <a:cxnSpLocks noChangeShapeType="1"/>
              <a:stCxn id="122" idx="4"/>
              <a:endCxn id="120" idx="0"/>
            </p:cNvCxnSpPr>
            <p:nvPr/>
          </p:nvCxnSpPr>
          <p:spPr bwMode="auto">
            <a:xfrm flipH="1">
              <a:off x="4932" y="9717"/>
              <a:ext cx="1" cy="2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4" name="AutoShape 126">
              <a:extLst>
                <a:ext uri="{FF2B5EF4-FFF2-40B4-BE49-F238E27FC236}">
                  <a16:creationId xmlns:a16="http://schemas.microsoft.com/office/drawing/2014/main" id="{C344C246-C9CD-43CC-B5E2-695F8BAAA079}"/>
                </a:ext>
              </a:extLst>
            </p:cNvPr>
            <p:cNvCxnSpPr>
              <a:cxnSpLocks noChangeShapeType="1"/>
              <a:stCxn id="122" idx="5"/>
              <a:endCxn id="121" idx="1"/>
            </p:cNvCxnSpPr>
            <p:nvPr/>
          </p:nvCxnSpPr>
          <p:spPr bwMode="auto">
            <a:xfrm>
              <a:off x="5099" y="9658"/>
              <a:ext cx="607" cy="3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5" name="Rectangle 127">
              <a:extLst>
                <a:ext uri="{FF2B5EF4-FFF2-40B4-BE49-F238E27FC236}">
                  <a16:creationId xmlns:a16="http://schemas.microsoft.com/office/drawing/2014/main" id="{886C9D45-96E1-433B-86A2-1FB47E3AAF33}"/>
                </a:ext>
              </a:extLst>
            </p:cNvPr>
            <p:cNvSpPr>
              <a:spLocks noChangeArrowheads="1"/>
            </p:cNvSpPr>
            <p:nvPr/>
          </p:nvSpPr>
          <p:spPr bwMode="auto">
            <a:xfrm>
              <a:off x="4854" y="9583"/>
              <a:ext cx="4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126" name="Rectangle 128">
              <a:extLst>
                <a:ext uri="{FF2B5EF4-FFF2-40B4-BE49-F238E27FC236}">
                  <a16:creationId xmlns:a16="http://schemas.microsoft.com/office/drawing/2014/main" id="{96CD54E9-6221-46F6-AFC9-43BBAC7C4BBC}"/>
                </a:ext>
              </a:extLst>
            </p:cNvPr>
            <p:cNvSpPr>
              <a:spLocks noChangeArrowheads="1"/>
            </p:cNvSpPr>
            <p:nvPr/>
          </p:nvSpPr>
          <p:spPr bwMode="auto">
            <a:xfrm>
              <a:off x="4072" y="999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t1,t3</a:t>
              </a:r>
            </a:p>
          </p:txBody>
        </p:sp>
        <p:sp>
          <p:nvSpPr>
            <p:cNvPr id="127" name="Rectangle 129">
              <a:extLst>
                <a:ext uri="{FF2B5EF4-FFF2-40B4-BE49-F238E27FC236}">
                  <a16:creationId xmlns:a16="http://schemas.microsoft.com/office/drawing/2014/main" id="{29A9B3F4-9DDE-4298-A16F-F23301E1AB5B}"/>
                </a:ext>
              </a:extLst>
            </p:cNvPr>
            <p:cNvSpPr>
              <a:spLocks noChangeArrowheads="1"/>
            </p:cNvSpPr>
            <p:nvPr/>
          </p:nvSpPr>
          <p:spPr bwMode="auto">
            <a:xfrm>
              <a:off x="5011" y="9312"/>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t2,t4</a:t>
              </a:r>
            </a:p>
          </p:txBody>
        </p:sp>
        <p:sp>
          <p:nvSpPr>
            <p:cNvPr id="128" name="Rectangle 130">
              <a:extLst>
                <a:ext uri="{FF2B5EF4-FFF2-40B4-BE49-F238E27FC236}">
                  <a16:creationId xmlns:a16="http://schemas.microsoft.com/office/drawing/2014/main" id="{24EBCCE4-C503-4883-BF23-5EB8E98AB0B0}"/>
                </a:ext>
              </a:extLst>
            </p:cNvPr>
            <p:cNvSpPr>
              <a:spLocks noChangeArrowheads="1"/>
            </p:cNvSpPr>
            <p:nvPr/>
          </p:nvSpPr>
          <p:spPr bwMode="auto">
            <a:xfrm>
              <a:off x="3133" y="9991"/>
              <a:ext cx="4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pi</a:t>
              </a:r>
            </a:p>
          </p:txBody>
        </p:sp>
        <p:sp>
          <p:nvSpPr>
            <p:cNvPr id="129" name="Rectangle 131">
              <a:extLst>
                <a:ext uri="{FF2B5EF4-FFF2-40B4-BE49-F238E27FC236}">
                  <a16:creationId xmlns:a16="http://schemas.microsoft.com/office/drawing/2014/main" id="{473363D1-3395-4F50-8B91-96E61BF6304A}"/>
                </a:ext>
              </a:extLst>
            </p:cNvPr>
            <p:cNvSpPr>
              <a:spLocks noChangeArrowheads="1"/>
            </p:cNvSpPr>
            <p:nvPr/>
          </p:nvSpPr>
          <p:spPr bwMode="auto">
            <a:xfrm>
              <a:off x="2820" y="10399"/>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3.14</a:t>
              </a:r>
            </a:p>
          </p:txBody>
        </p:sp>
        <p:sp>
          <p:nvSpPr>
            <p:cNvPr id="130" name="Rectangle 132">
              <a:extLst>
                <a:ext uri="{FF2B5EF4-FFF2-40B4-BE49-F238E27FC236}">
                  <a16:creationId xmlns:a16="http://schemas.microsoft.com/office/drawing/2014/main" id="{32B9E505-4378-4F29-99DA-6ECE0898A5BC}"/>
                </a:ext>
              </a:extLst>
            </p:cNvPr>
            <p:cNvSpPr>
              <a:spLocks noChangeArrowheads="1"/>
            </p:cNvSpPr>
            <p:nvPr/>
          </p:nvSpPr>
          <p:spPr bwMode="auto">
            <a:xfrm>
              <a:off x="3602" y="10399"/>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6.28</a:t>
              </a:r>
            </a:p>
          </p:txBody>
        </p:sp>
        <p:sp>
          <p:nvSpPr>
            <p:cNvPr id="131" name="Rectangle 133">
              <a:extLst>
                <a:ext uri="{FF2B5EF4-FFF2-40B4-BE49-F238E27FC236}">
                  <a16:creationId xmlns:a16="http://schemas.microsoft.com/office/drawing/2014/main" id="{FE455476-75F1-4E9C-A968-B3217D1286BF}"/>
                </a:ext>
              </a:extLst>
            </p:cNvPr>
            <p:cNvSpPr>
              <a:spLocks noChangeArrowheads="1"/>
            </p:cNvSpPr>
            <p:nvPr/>
          </p:nvSpPr>
          <p:spPr bwMode="auto">
            <a:xfrm>
              <a:off x="4698" y="10399"/>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132" name="Rectangle 134">
              <a:extLst>
                <a:ext uri="{FF2B5EF4-FFF2-40B4-BE49-F238E27FC236}">
                  <a16:creationId xmlns:a16="http://schemas.microsoft.com/office/drawing/2014/main" id="{70BABBF9-58D4-4141-89F1-FC0C247068BB}"/>
                </a:ext>
              </a:extLst>
            </p:cNvPr>
            <p:cNvSpPr>
              <a:spLocks noChangeArrowheads="1"/>
            </p:cNvSpPr>
            <p:nvPr/>
          </p:nvSpPr>
          <p:spPr bwMode="auto">
            <a:xfrm>
              <a:off x="5637" y="10399"/>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r</a:t>
              </a:r>
            </a:p>
          </p:txBody>
        </p:sp>
        <p:sp>
          <p:nvSpPr>
            <p:cNvPr id="133" name="Rectangle 135">
              <a:extLst>
                <a:ext uri="{FF2B5EF4-FFF2-40B4-BE49-F238E27FC236}">
                  <a16:creationId xmlns:a16="http://schemas.microsoft.com/office/drawing/2014/main" id="{1B514B7D-0091-49A3-9A9F-B9ADDF9716B9}"/>
                </a:ext>
              </a:extLst>
            </p:cNvPr>
            <p:cNvSpPr>
              <a:spLocks noChangeArrowheads="1"/>
            </p:cNvSpPr>
            <p:nvPr/>
          </p:nvSpPr>
          <p:spPr bwMode="auto">
            <a:xfrm>
              <a:off x="4072" y="10669"/>
              <a:ext cx="46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(h)</a:t>
              </a:r>
            </a:p>
          </p:txBody>
        </p:sp>
        <p:sp>
          <p:nvSpPr>
            <p:cNvPr id="134" name="Oval 136">
              <a:extLst>
                <a:ext uri="{FF2B5EF4-FFF2-40B4-BE49-F238E27FC236}">
                  <a16:creationId xmlns:a16="http://schemas.microsoft.com/office/drawing/2014/main" id="{560C87C2-BA2D-4AB7-B9B5-C3A3D74C2016}"/>
                </a:ext>
              </a:extLst>
            </p:cNvPr>
            <p:cNvSpPr>
              <a:spLocks noChangeArrowheads="1"/>
            </p:cNvSpPr>
            <p:nvPr/>
          </p:nvSpPr>
          <p:spPr bwMode="auto">
            <a:xfrm>
              <a:off x="4072" y="8630"/>
              <a:ext cx="469"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n6</a:t>
              </a:r>
            </a:p>
          </p:txBody>
        </p:sp>
        <p:sp>
          <p:nvSpPr>
            <p:cNvPr id="135" name="Rectangle 137">
              <a:extLst>
                <a:ext uri="{FF2B5EF4-FFF2-40B4-BE49-F238E27FC236}">
                  <a16:creationId xmlns:a16="http://schemas.microsoft.com/office/drawing/2014/main" id="{A3FAEF08-1C27-4D26-AB0A-398E923B2463}"/>
                </a:ext>
              </a:extLst>
            </p:cNvPr>
            <p:cNvSpPr>
              <a:spLocks noChangeArrowheads="1"/>
            </p:cNvSpPr>
            <p:nvPr/>
          </p:nvSpPr>
          <p:spPr bwMode="auto">
            <a:xfrm>
              <a:off x="4541" y="8632"/>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A,t5</a:t>
              </a:r>
            </a:p>
          </p:txBody>
        </p:sp>
        <p:cxnSp>
          <p:nvCxnSpPr>
            <p:cNvPr id="136" name="AutoShape 138">
              <a:extLst>
                <a:ext uri="{FF2B5EF4-FFF2-40B4-BE49-F238E27FC236}">
                  <a16:creationId xmlns:a16="http://schemas.microsoft.com/office/drawing/2014/main" id="{FCD92B01-7687-4228-9ABB-D74FADDEF7CC}"/>
                </a:ext>
              </a:extLst>
            </p:cNvPr>
            <p:cNvCxnSpPr>
              <a:cxnSpLocks noChangeShapeType="1"/>
              <a:stCxn id="134" idx="3"/>
              <a:endCxn id="118" idx="0"/>
            </p:cNvCxnSpPr>
            <p:nvPr/>
          </p:nvCxnSpPr>
          <p:spPr bwMode="auto">
            <a:xfrm flipH="1">
              <a:off x="3837" y="8978"/>
              <a:ext cx="303"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7" name="AutoShape 139">
              <a:extLst>
                <a:ext uri="{FF2B5EF4-FFF2-40B4-BE49-F238E27FC236}">
                  <a16:creationId xmlns:a16="http://schemas.microsoft.com/office/drawing/2014/main" id="{1DE51FA9-F730-4AF8-A1D5-61306C0F3857}"/>
                </a:ext>
              </a:extLst>
            </p:cNvPr>
            <p:cNvCxnSpPr>
              <a:cxnSpLocks noChangeShapeType="1"/>
              <a:stCxn id="134" idx="5"/>
              <a:endCxn id="122" idx="1"/>
            </p:cNvCxnSpPr>
            <p:nvPr/>
          </p:nvCxnSpPr>
          <p:spPr bwMode="auto">
            <a:xfrm>
              <a:off x="4473" y="8978"/>
              <a:ext cx="294" cy="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8" name="Rectangle 140">
              <a:extLst>
                <a:ext uri="{FF2B5EF4-FFF2-40B4-BE49-F238E27FC236}">
                  <a16:creationId xmlns:a16="http://schemas.microsoft.com/office/drawing/2014/main" id="{B8F3A634-3021-4088-9335-E0EC74E51CD3}"/>
                </a:ext>
              </a:extLst>
            </p:cNvPr>
            <p:cNvSpPr>
              <a:spLocks noChangeArrowheads="1"/>
            </p:cNvSpPr>
            <p:nvPr/>
          </p:nvSpPr>
          <p:spPr bwMode="auto">
            <a:xfrm>
              <a:off x="4072" y="9040"/>
              <a:ext cx="4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sp>
          <p:nvSpPr>
            <p:cNvPr id="139" name="Oval 141">
              <a:extLst>
                <a:ext uri="{FF2B5EF4-FFF2-40B4-BE49-F238E27FC236}">
                  <a16:creationId xmlns:a16="http://schemas.microsoft.com/office/drawing/2014/main" id="{CCADE4D9-6117-4BFC-815D-F399701E2508}"/>
                </a:ext>
              </a:extLst>
            </p:cNvPr>
            <p:cNvSpPr>
              <a:spLocks noChangeArrowheads="1"/>
            </p:cNvSpPr>
            <p:nvPr/>
          </p:nvSpPr>
          <p:spPr bwMode="auto">
            <a:xfrm>
              <a:off x="5637" y="9312"/>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n7</a:t>
              </a:r>
            </a:p>
          </p:txBody>
        </p:sp>
        <p:cxnSp>
          <p:nvCxnSpPr>
            <p:cNvPr id="140" name="AutoShape 142">
              <a:extLst>
                <a:ext uri="{FF2B5EF4-FFF2-40B4-BE49-F238E27FC236}">
                  <a16:creationId xmlns:a16="http://schemas.microsoft.com/office/drawing/2014/main" id="{182B157C-13F3-4A3B-AC2D-200002FE7FA3}"/>
                </a:ext>
              </a:extLst>
            </p:cNvPr>
            <p:cNvCxnSpPr>
              <a:cxnSpLocks noChangeShapeType="1"/>
              <a:stCxn id="139" idx="3"/>
              <a:endCxn id="120" idx="7"/>
            </p:cNvCxnSpPr>
            <p:nvPr/>
          </p:nvCxnSpPr>
          <p:spPr bwMode="auto">
            <a:xfrm flipH="1">
              <a:off x="5097" y="9658"/>
              <a:ext cx="609" cy="3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1" name="AutoShape 143">
              <a:extLst>
                <a:ext uri="{FF2B5EF4-FFF2-40B4-BE49-F238E27FC236}">
                  <a16:creationId xmlns:a16="http://schemas.microsoft.com/office/drawing/2014/main" id="{BBB9E93B-7493-453C-BFB4-F2215593261E}"/>
                </a:ext>
              </a:extLst>
            </p:cNvPr>
            <p:cNvCxnSpPr>
              <a:cxnSpLocks noChangeShapeType="1"/>
              <a:stCxn id="139" idx="4"/>
              <a:endCxn id="121" idx="0"/>
            </p:cNvCxnSpPr>
            <p:nvPr/>
          </p:nvCxnSpPr>
          <p:spPr bwMode="auto">
            <a:xfrm flipH="1">
              <a:off x="5872" y="9717"/>
              <a:ext cx="1" cy="2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2" name="Rectangle 144">
              <a:extLst>
                <a:ext uri="{FF2B5EF4-FFF2-40B4-BE49-F238E27FC236}">
                  <a16:creationId xmlns:a16="http://schemas.microsoft.com/office/drawing/2014/main" id="{0F7C12C5-8601-4580-8631-DFA7397B25D8}"/>
                </a:ext>
              </a:extLst>
            </p:cNvPr>
            <p:cNvSpPr>
              <a:spLocks noChangeArrowheads="1"/>
            </p:cNvSpPr>
            <p:nvPr/>
          </p:nvSpPr>
          <p:spPr bwMode="auto">
            <a:xfrm>
              <a:off x="5950" y="9312"/>
              <a:ext cx="46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t6</a:t>
              </a:r>
            </a:p>
          </p:txBody>
        </p:sp>
        <p:sp>
          <p:nvSpPr>
            <p:cNvPr id="143" name="Rectangle 145">
              <a:extLst>
                <a:ext uri="{FF2B5EF4-FFF2-40B4-BE49-F238E27FC236}">
                  <a16:creationId xmlns:a16="http://schemas.microsoft.com/office/drawing/2014/main" id="{C35AB215-C443-48A5-BBD6-B3A4F7255CF5}"/>
                </a:ext>
              </a:extLst>
            </p:cNvPr>
            <p:cNvSpPr>
              <a:spLocks noChangeArrowheads="1"/>
            </p:cNvSpPr>
            <p:nvPr/>
          </p:nvSpPr>
          <p:spPr bwMode="auto">
            <a:xfrm>
              <a:off x="5480" y="9583"/>
              <a:ext cx="4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400" b="1">
                  <a:solidFill>
                    <a:schemeClr val="tx1"/>
                  </a:solidFill>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4" y="784157"/>
            <a:ext cx="8372163" cy="574183"/>
          </a:xfrm>
        </p:spPr>
        <p:txBody>
          <a:bodyPr/>
          <a:lstStyle/>
          <a:p>
            <a:endParaRPr lang="zh-CN" altLang="en-US" dirty="0"/>
          </a:p>
        </p:txBody>
      </p:sp>
      <p:grpSp>
        <p:nvGrpSpPr>
          <p:cNvPr id="6" name="Group 146">
            <a:extLst>
              <a:ext uri="{FF2B5EF4-FFF2-40B4-BE49-F238E27FC236}">
                <a16:creationId xmlns:a16="http://schemas.microsoft.com/office/drawing/2014/main" id="{390D75EF-D71C-43BA-8B77-605E639A6B5F}"/>
              </a:ext>
            </a:extLst>
          </p:cNvPr>
          <p:cNvGrpSpPr>
            <a:grpSpLocks noChangeAspect="1"/>
          </p:cNvGrpSpPr>
          <p:nvPr/>
        </p:nvGrpSpPr>
        <p:grpSpPr bwMode="auto">
          <a:xfrm>
            <a:off x="3962400" y="1921164"/>
            <a:ext cx="4903787" cy="4598988"/>
            <a:chOff x="2350" y="-783"/>
            <a:chExt cx="7200" cy="4350"/>
          </a:xfrm>
        </p:grpSpPr>
        <p:sp>
          <p:nvSpPr>
            <p:cNvPr id="7" name="AutoShape 147">
              <a:extLst>
                <a:ext uri="{FF2B5EF4-FFF2-40B4-BE49-F238E27FC236}">
                  <a16:creationId xmlns:a16="http://schemas.microsoft.com/office/drawing/2014/main" id="{A1A917F2-ECAD-4A10-83A6-33EB07CD9858}"/>
                </a:ext>
              </a:extLst>
            </p:cNvPr>
            <p:cNvSpPr>
              <a:spLocks noChangeAspect="1" noChangeArrowheads="1"/>
            </p:cNvSpPr>
            <p:nvPr/>
          </p:nvSpPr>
          <p:spPr bwMode="auto">
            <a:xfrm>
              <a:off x="2350" y="-783"/>
              <a:ext cx="7200" cy="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0"/>
                </a:spcBef>
                <a:buClrTx/>
                <a:buSzTx/>
                <a:buFontTx/>
                <a:buNone/>
              </a:pP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8" name="Oval 148">
              <a:extLst>
                <a:ext uri="{FF2B5EF4-FFF2-40B4-BE49-F238E27FC236}">
                  <a16:creationId xmlns:a16="http://schemas.microsoft.com/office/drawing/2014/main" id="{59F76BD5-C69A-461B-9843-FED7D959F92F}"/>
                </a:ext>
              </a:extLst>
            </p:cNvPr>
            <p:cNvSpPr>
              <a:spLocks noChangeArrowheads="1"/>
            </p:cNvSpPr>
            <p:nvPr/>
          </p:nvSpPr>
          <p:spPr bwMode="auto">
            <a:xfrm>
              <a:off x="3289" y="2208"/>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n2</a:t>
              </a:r>
            </a:p>
          </p:txBody>
        </p:sp>
        <p:sp>
          <p:nvSpPr>
            <p:cNvPr id="9" name="Oval 149">
              <a:extLst>
                <a:ext uri="{FF2B5EF4-FFF2-40B4-BE49-F238E27FC236}">
                  <a16:creationId xmlns:a16="http://schemas.microsoft.com/office/drawing/2014/main" id="{5943E4C7-F61C-42DB-978E-C5AE377321EC}"/>
                </a:ext>
              </a:extLst>
            </p:cNvPr>
            <p:cNvSpPr>
              <a:spLocks noChangeArrowheads="1"/>
            </p:cNvSpPr>
            <p:nvPr/>
          </p:nvSpPr>
          <p:spPr bwMode="auto">
            <a:xfrm>
              <a:off x="2507" y="2208"/>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n1</a:t>
              </a:r>
            </a:p>
          </p:txBody>
        </p:sp>
        <p:sp>
          <p:nvSpPr>
            <p:cNvPr id="10" name="Oval 150">
              <a:extLst>
                <a:ext uri="{FF2B5EF4-FFF2-40B4-BE49-F238E27FC236}">
                  <a16:creationId xmlns:a16="http://schemas.microsoft.com/office/drawing/2014/main" id="{D710453E-79B5-4623-9340-B518CC64F5D7}"/>
                </a:ext>
              </a:extLst>
            </p:cNvPr>
            <p:cNvSpPr>
              <a:spLocks noChangeArrowheads="1"/>
            </p:cNvSpPr>
            <p:nvPr/>
          </p:nvSpPr>
          <p:spPr bwMode="auto">
            <a:xfrm>
              <a:off x="4385" y="2208"/>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n3</a:t>
              </a:r>
            </a:p>
          </p:txBody>
        </p:sp>
        <p:sp>
          <p:nvSpPr>
            <p:cNvPr id="11" name="Oval 151">
              <a:extLst>
                <a:ext uri="{FF2B5EF4-FFF2-40B4-BE49-F238E27FC236}">
                  <a16:creationId xmlns:a16="http://schemas.microsoft.com/office/drawing/2014/main" id="{41EB0AAE-94CB-49DF-9574-797BCA967DF3}"/>
                </a:ext>
              </a:extLst>
            </p:cNvPr>
            <p:cNvSpPr>
              <a:spLocks noChangeArrowheads="1"/>
            </p:cNvSpPr>
            <p:nvPr/>
          </p:nvSpPr>
          <p:spPr bwMode="auto">
            <a:xfrm>
              <a:off x="5324" y="2208"/>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n4</a:t>
              </a:r>
            </a:p>
          </p:txBody>
        </p:sp>
        <p:sp>
          <p:nvSpPr>
            <p:cNvPr id="12" name="Oval 152">
              <a:extLst>
                <a:ext uri="{FF2B5EF4-FFF2-40B4-BE49-F238E27FC236}">
                  <a16:creationId xmlns:a16="http://schemas.microsoft.com/office/drawing/2014/main" id="{4178E06F-AE62-4E93-BBA0-5AC2EEEC3135}"/>
                </a:ext>
              </a:extLst>
            </p:cNvPr>
            <p:cNvSpPr>
              <a:spLocks noChangeArrowheads="1"/>
            </p:cNvSpPr>
            <p:nvPr/>
          </p:nvSpPr>
          <p:spPr bwMode="auto">
            <a:xfrm>
              <a:off x="4385" y="1529"/>
              <a:ext cx="470"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n5</a:t>
              </a:r>
            </a:p>
          </p:txBody>
        </p:sp>
        <p:cxnSp>
          <p:nvCxnSpPr>
            <p:cNvPr id="13" name="AutoShape 153">
              <a:extLst>
                <a:ext uri="{FF2B5EF4-FFF2-40B4-BE49-F238E27FC236}">
                  <a16:creationId xmlns:a16="http://schemas.microsoft.com/office/drawing/2014/main" id="{E37E0DFD-5625-4C48-AFC9-3B28B2400FA7}"/>
                </a:ext>
              </a:extLst>
            </p:cNvPr>
            <p:cNvCxnSpPr>
              <a:cxnSpLocks noChangeShapeType="1"/>
              <a:stCxn id="12" idx="4"/>
              <a:endCxn id="10" idx="0"/>
            </p:cNvCxnSpPr>
            <p:nvPr/>
          </p:nvCxnSpPr>
          <p:spPr bwMode="auto">
            <a:xfrm flipH="1">
              <a:off x="4619" y="1934"/>
              <a:ext cx="1" cy="2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4">
              <a:extLst>
                <a:ext uri="{FF2B5EF4-FFF2-40B4-BE49-F238E27FC236}">
                  <a16:creationId xmlns:a16="http://schemas.microsoft.com/office/drawing/2014/main" id="{85FC0F5A-21C5-4BDB-AE0C-13251A19082A}"/>
                </a:ext>
              </a:extLst>
            </p:cNvPr>
            <p:cNvCxnSpPr>
              <a:cxnSpLocks noChangeShapeType="1"/>
              <a:stCxn id="12" idx="5"/>
              <a:endCxn id="11" idx="1"/>
            </p:cNvCxnSpPr>
            <p:nvPr/>
          </p:nvCxnSpPr>
          <p:spPr bwMode="auto">
            <a:xfrm>
              <a:off x="4787" y="1875"/>
              <a:ext cx="606" cy="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Rectangle 155">
              <a:extLst>
                <a:ext uri="{FF2B5EF4-FFF2-40B4-BE49-F238E27FC236}">
                  <a16:creationId xmlns:a16="http://schemas.microsoft.com/office/drawing/2014/main" id="{CAF2B165-ACE2-41C8-AD21-7679F89CAA4D}"/>
                </a:ext>
              </a:extLst>
            </p:cNvPr>
            <p:cNvSpPr>
              <a:spLocks noChangeArrowheads="1"/>
            </p:cNvSpPr>
            <p:nvPr/>
          </p:nvSpPr>
          <p:spPr bwMode="auto">
            <a:xfrm>
              <a:off x="4542" y="1800"/>
              <a:ext cx="46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16" name="Rectangle 156">
              <a:extLst>
                <a:ext uri="{FF2B5EF4-FFF2-40B4-BE49-F238E27FC236}">
                  <a16:creationId xmlns:a16="http://schemas.microsoft.com/office/drawing/2014/main" id="{0314B7EC-F466-41AD-B0E4-E1C8D6A46BE6}"/>
                </a:ext>
              </a:extLst>
            </p:cNvPr>
            <p:cNvSpPr>
              <a:spLocks noChangeArrowheads="1"/>
            </p:cNvSpPr>
            <p:nvPr/>
          </p:nvSpPr>
          <p:spPr bwMode="auto">
            <a:xfrm>
              <a:off x="3759" y="2208"/>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t1,t3</a:t>
              </a:r>
            </a:p>
          </p:txBody>
        </p:sp>
        <p:sp>
          <p:nvSpPr>
            <p:cNvPr id="17" name="Rectangle 157">
              <a:extLst>
                <a:ext uri="{FF2B5EF4-FFF2-40B4-BE49-F238E27FC236}">
                  <a16:creationId xmlns:a16="http://schemas.microsoft.com/office/drawing/2014/main" id="{21491733-ED0F-4180-907E-965DB9D95D34}"/>
                </a:ext>
              </a:extLst>
            </p:cNvPr>
            <p:cNvSpPr>
              <a:spLocks noChangeArrowheads="1"/>
            </p:cNvSpPr>
            <p:nvPr/>
          </p:nvSpPr>
          <p:spPr bwMode="auto">
            <a:xfrm>
              <a:off x="4821" y="1530"/>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t2,t4</a:t>
              </a:r>
            </a:p>
          </p:txBody>
        </p:sp>
        <p:sp>
          <p:nvSpPr>
            <p:cNvPr id="18" name="Rectangle 158">
              <a:extLst>
                <a:ext uri="{FF2B5EF4-FFF2-40B4-BE49-F238E27FC236}">
                  <a16:creationId xmlns:a16="http://schemas.microsoft.com/office/drawing/2014/main" id="{0E2788A6-D785-4E07-A804-CFDB51027DF6}"/>
                </a:ext>
              </a:extLst>
            </p:cNvPr>
            <p:cNvSpPr>
              <a:spLocks noChangeArrowheads="1"/>
            </p:cNvSpPr>
            <p:nvPr/>
          </p:nvSpPr>
          <p:spPr bwMode="auto">
            <a:xfrm>
              <a:off x="2820" y="2208"/>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pi</a:t>
              </a:r>
            </a:p>
          </p:txBody>
        </p:sp>
        <p:sp>
          <p:nvSpPr>
            <p:cNvPr id="19" name="Rectangle 159">
              <a:extLst>
                <a:ext uri="{FF2B5EF4-FFF2-40B4-BE49-F238E27FC236}">
                  <a16:creationId xmlns:a16="http://schemas.microsoft.com/office/drawing/2014/main" id="{E5828FCC-3A11-4399-8491-A88B0690079E}"/>
                </a:ext>
              </a:extLst>
            </p:cNvPr>
            <p:cNvSpPr>
              <a:spLocks noChangeArrowheads="1"/>
            </p:cNvSpPr>
            <p:nvPr/>
          </p:nvSpPr>
          <p:spPr bwMode="auto">
            <a:xfrm>
              <a:off x="2507" y="2615"/>
              <a:ext cx="4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3.14</a:t>
              </a:r>
            </a:p>
          </p:txBody>
        </p:sp>
        <p:sp>
          <p:nvSpPr>
            <p:cNvPr id="20" name="Rectangle 160">
              <a:extLst>
                <a:ext uri="{FF2B5EF4-FFF2-40B4-BE49-F238E27FC236}">
                  <a16:creationId xmlns:a16="http://schemas.microsoft.com/office/drawing/2014/main" id="{22359019-EFAD-4604-A7D7-A982C7B21280}"/>
                </a:ext>
              </a:extLst>
            </p:cNvPr>
            <p:cNvSpPr>
              <a:spLocks noChangeArrowheads="1"/>
            </p:cNvSpPr>
            <p:nvPr/>
          </p:nvSpPr>
          <p:spPr bwMode="auto">
            <a:xfrm>
              <a:off x="3289" y="2615"/>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6.28</a:t>
              </a:r>
            </a:p>
          </p:txBody>
        </p:sp>
        <p:sp>
          <p:nvSpPr>
            <p:cNvPr id="21" name="Rectangle 161">
              <a:extLst>
                <a:ext uri="{FF2B5EF4-FFF2-40B4-BE49-F238E27FC236}">
                  <a16:creationId xmlns:a16="http://schemas.microsoft.com/office/drawing/2014/main" id="{63F6277D-E133-4ABA-9376-87A4698B4447}"/>
                </a:ext>
              </a:extLst>
            </p:cNvPr>
            <p:cNvSpPr>
              <a:spLocks noChangeArrowheads="1"/>
            </p:cNvSpPr>
            <p:nvPr/>
          </p:nvSpPr>
          <p:spPr bwMode="auto">
            <a:xfrm>
              <a:off x="4385" y="2615"/>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R</a:t>
              </a:r>
            </a:p>
          </p:txBody>
        </p:sp>
        <p:sp>
          <p:nvSpPr>
            <p:cNvPr id="22" name="Rectangle 162">
              <a:extLst>
                <a:ext uri="{FF2B5EF4-FFF2-40B4-BE49-F238E27FC236}">
                  <a16:creationId xmlns:a16="http://schemas.microsoft.com/office/drawing/2014/main" id="{BE177939-227A-4D39-A928-838BD40979AE}"/>
                </a:ext>
              </a:extLst>
            </p:cNvPr>
            <p:cNvSpPr>
              <a:spLocks noChangeArrowheads="1"/>
            </p:cNvSpPr>
            <p:nvPr/>
          </p:nvSpPr>
          <p:spPr bwMode="auto">
            <a:xfrm>
              <a:off x="5324" y="2613"/>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r</a:t>
              </a:r>
            </a:p>
          </p:txBody>
        </p:sp>
        <p:sp>
          <p:nvSpPr>
            <p:cNvPr id="23" name="Rectangle 163">
              <a:extLst>
                <a:ext uri="{FF2B5EF4-FFF2-40B4-BE49-F238E27FC236}">
                  <a16:creationId xmlns:a16="http://schemas.microsoft.com/office/drawing/2014/main" id="{107B0CC9-5E29-4570-B006-03E61C19C75C}"/>
                </a:ext>
              </a:extLst>
            </p:cNvPr>
            <p:cNvSpPr>
              <a:spLocks noChangeArrowheads="1"/>
            </p:cNvSpPr>
            <p:nvPr/>
          </p:nvSpPr>
          <p:spPr bwMode="auto">
            <a:xfrm>
              <a:off x="3759" y="2885"/>
              <a:ext cx="46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(h)</a:t>
              </a:r>
            </a:p>
          </p:txBody>
        </p:sp>
        <p:sp>
          <p:nvSpPr>
            <p:cNvPr id="24" name="Oval 164">
              <a:extLst>
                <a:ext uri="{FF2B5EF4-FFF2-40B4-BE49-F238E27FC236}">
                  <a16:creationId xmlns:a16="http://schemas.microsoft.com/office/drawing/2014/main" id="{065D733B-8AE7-45FA-9045-66FB664019FB}"/>
                </a:ext>
              </a:extLst>
            </p:cNvPr>
            <p:cNvSpPr>
              <a:spLocks noChangeArrowheads="1"/>
            </p:cNvSpPr>
            <p:nvPr/>
          </p:nvSpPr>
          <p:spPr bwMode="auto">
            <a:xfrm>
              <a:off x="3759" y="847"/>
              <a:ext cx="468"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n6</a:t>
              </a:r>
            </a:p>
          </p:txBody>
        </p:sp>
        <p:sp>
          <p:nvSpPr>
            <p:cNvPr id="25" name="Rectangle 165">
              <a:extLst>
                <a:ext uri="{FF2B5EF4-FFF2-40B4-BE49-F238E27FC236}">
                  <a16:creationId xmlns:a16="http://schemas.microsoft.com/office/drawing/2014/main" id="{38B62FDB-3A3E-465B-9786-E61F059BEAFC}"/>
                </a:ext>
              </a:extLst>
            </p:cNvPr>
            <p:cNvSpPr>
              <a:spLocks noChangeArrowheads="1"/>
            </p:cNvSpPr>
            <p:nvPr/>
          </p:nvSpPr>
          <p:spPr bwMode="auto">
            <a:xfrm>
              <a:off x="4227" y="849"/>
              <a:ext cx="4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A,t5</a:t>
              </a:r>
            </a:p>
          </p:txBody>
        </p:sp>
        <p:cxnSp>
          <p:nvCxnSpPr>
            <p:cNvPr id="26" name="AutoShape 166">
              <a:extLst>
                <a:ext uri="{FF2B5EF4-FFF2-40B4-BE49-F238E27FC236}">
                  <a16:creationId xmlns:a16="http://schemas.microsoft.com/office/drawing/2014/main" id="{4D64B409-CF52-4FD5-9702-B10B2F403EAE}"/>
                </a:ext>
              </a:extLst>
            </p:cNvPr>
            <p:cNvCxnSpPr>
              <a:cxnSpLocks noChangeShapeType="1"/>
              <a:stCxn id="24" idx="3"/>
              <a:endCxn id="8" idx="0"/>
            </p:cNvCxnSpPr>
            <p:nvPr/>
          </p:nvCxnSpPr>
          <p:spPr bwMode="auto">
            <a:xfrm flipH="1">
              <a:off x="3524" y="1195"/>
              <a:ext cx="303" cy="10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67">
              <a:extLst>
                <a:ext uri="{FF2B5EF4-FFF2-40B4-BE49-F238E27FC236}">
                  <a16:creationId xmlns:a16="http://schemas.microsoft.com/office/drawing/2014/main" id="{3BE30A13-453E-4586-AA20-1116CFEF78B8}"/>
                </a:ext>
              </a:extLst>
            </p:cNvPr>
            <p:cNvCxnSpPr>
              <a:cxnSpLocks noChangeShapeType="1"/>
              <a:stCxn id="24" idx="5"/>
              <a:endCxn id="12" idx="1"/>
            </p:cNvCxnSpPr>
            <p:nvPr/>
          </p:nvCxnSpPr>
          <p:spPr bwMode="auto">
            <a:xfrm>
              <a:off x="4159" y="1195"/>
              <a:ext cx="294" cy="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8" name="Rectangle 168">
              <a:extLst>
                <a:ext uri="{FF2B5EF4-FFF2-40B4-BE49-F238E27FC236}">
                  <a16:creationId xmlns:a16="http://schemas.microsoft.com/office/drawing/2014/main" id="{F56AB2D7-287E-4DB4-B5A3-78B638283460}"/>
                </a:ext>
              </a:extLst>
            </p:cNvPr>
            <p:cNvSpPr>
              <a:spLocks noChangeArrowheads="1"/>
            </p:cNvSpPr>
            <p:nvPr/>
          </p:nvSpPr>
          <p:spPr bwMode="auto">
            <a:xfrm>
              <a:off x="3759" y="1256"/>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29" name="Oval 169">
              <a:extLst>
                <a:ext uri="{FF2B5EF4-FFF2-40B4-BE49-F238E27FC236}">
                  <a16:creationId xmlns:a16="http://schemas.microsoft.com/office/drawing/2014/main" id="{DE805807-A760-4031-B766-708F19D5D093}"/>
                </a:ext>
              </a:extLst>
            </p:cNvPr>
            <p:cNvSpPr>
              <a:spLocks noChangeArrowheads="1"/>
            </p:cNvSpPr>
            <p:nvPr/>
          </p:nvSpPr>
          <p:spPr bwMode="auto">
            <a:xfrm>
              <a:off x="5324" y="1529"/>
              <a:ext cx="471"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n7</a:t>
              </a:r>
            </a:p>
          </p:txBody>
        </p:sp>
        <p:cxnSp>
          <p:nvCxnSpPr>
            <p:cNvPr id="30" name="AutoShape 170">
              <a:extLst>
                <a:ext uri="{FF2B5EF4-FFF2-40B4-BE49-F238E27FC236}">
                  <a16:creationId xmlns:a16="http://schemas.microsoft.com/office/drawing/2014/main" id="{1CD54A9F-2616-4D38-AC3C-7DC2F87DAA17}"/>
                </a:ext>
              </a:extLst>
            </p:cNvPr>
            <p:cNvCxnSpPr>
              <a:cxnSpLocks noChangeShapeType="1"/>
              <a:stCxn id="29" idx="3"/>
              <a:endCxn id="10" idx="7"/>
            </p:cNvCxnSpPr>
            <p:nvPr/>
          </p:nvCxnSpPr>
          <p:spPr bwMode="auto">
            <a:xfrm flipH="1">
              <a:off x="4784" y="1875"/>
              <a:ext cx="609" cy="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171">
              <a:extLst>
                <a:ext uri="{FF2B5EF4-FFF2-40B4-BE49-F238E27FC236}">
                  <a16:creationId xmlns:a16="http://schemas.microsoft.com/office/drawing/2014/main" id="{E290D64C-D47A-4FB4-B848-EBE63E1903AE}"/>
                </a:ext>
              </a:extLst>
            </p:cNvPr>
            <p:cNvCxnSpPr>
              <a:cxnSpLocks noChangeShapeType="1"/>
              <a:stCxn id="29" idx="4"/>
              <a:endCxn id="11" idx="0"/>
            </p:cNvCxnSpPr>
            <p:nvPr/>
          </p:nvCxnSpPr>
          <p:spPr bwMode="auto">
            <a:xfrm flipH="1">
              <a:off x="5559" y="1934"/>
              <a:ext cx="1" cy="2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Rectangle 172">
              <a:extLst>
                <a:ext uri="{FF2B5EF4-FFF2-40B4-BE49-F238E27FC236}">
                  <a16:creationId xmlns:a16="http://schemas.microsoft.com/office/drawing/2014/main" id="{CA8C2753-575C-4EC9-81FE-4D2FF07C8806}"/>
                </a:ext>
              </a:extLst>
            </p:cNvPr>
            <p:cNvSpPr>
              <a:spLocks noChangeArrowheads="1"/>
            </p:cNvSpPr>
            <p:nvPr/>
          </p:nvSpPr>
          <p:spPr bwMode="auto">
            <a:xfrm>
              <a:off x="5637" y="1529"/>
              <a:ext cx="46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t6</a:t>
              </a:r>
            </a:p>
          </p:txBody>
        </p:sp>
        <p:sp>
          <p:nvSpPr>
            <p:cNvPr id="33" name="Rectangle 173">
              <a:extLst>
                <a:ext uri="{FF2B5EF4-FFF2-40B4-BE49-F238E27FC236}">
                  <a16:creationId xmlns:a16="http://schemas.microsoft.com/office/drawing/2014/main" id="{5CFD5A1D-FA27-4970-8EBB-F89B8DA2E8D8}"/>
                </a:ext>
              </a:extLst>
            </p:cNvPr>
            <p:cNvSpPr>
              <a:spLocks noChangeArrowheads="1"/>
            </p:cNvSpPr>
            <p:nvPr/>
          </p:nvSpPr>
          <p:spPr bwMode="auto">
            <a:xfrm>
              <a:off x="5167" y="1800"/>
              <a:ext cx="4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34" name="Oval 174">
              <a:extLst>
                <a:ext uri="{FF2B5EF4-FFF2-40B4-BE49-F238E27FC236}">
                  <a16:creationId xmlns:a16="http://schemas.microsoft.com/office/drawing/2014/main" id="{C2B67442-C961-4008-9D97-B6CB7642071F}"/>
                </a:ext>
              </a:extLst>
            </p:cNvPr>
            <p:cNvSpPr>
              <a:spLocks noChangeArrowheads="1"/>
            </p:cNvSpPr>
            <p:nvPr/>
          </p:nvSpPr>
          <p:spPr bwMode="auto">
            <a:xfrm>
              <a:off x="4541" y="32"/>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n8</a:t>
              </a:r>
            </a:p>
          </p:txBody>
        </p:sp>
        <p:cxnSp>
          <p:nvCxnSpPr>
            <p:cNvPr id="35" name="AutoShape 175">
              <a:extLst>
                <a:ext uri="{FF2B5EF4-FFF2-40B4-BE49-F238E27FC236}">
                  <a16:creationId xmlns:a16="http://schemas.microsoft.com/office/drawing/2014/main" id="{58928BA9-21FA-4E03-942B-930D6DA6C8CB}"/>
                </a:ext>
              </a:extLst>
            </p:cNvPr>
            <p:cNvCxnSpPr>
              <a:cxnSpLocks noChangeShapeType="1"/>
              <a:stCxn id="34" idx="3"/>
              <a:endCxn id="24" idx="0"/>
            </p:cNvCxnSpPr>
            <p:nvPr/>
          </p:nvCxnSpPr>
          <p:spPr bwMode="auto">
            <a:xfrm flipH="1">
              <a:off x="3993" y="380"/>
              <a:ext cx="617" cy="4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76">
              <a:extLst>
                <a:ext uri="{FF2B5EF4-FFF2-40B4-BE49-F238E27FC236}">
                  <a16:creationId xmlns:a16="http://schemas.microsoft.com/office/drawing/2014/main" id="{2E45481C-F32D-4FFC-9CFA-5F638BF5972E}"/>
                </a:ext>
              </a:extLst>
            </p:cNvPr>
            <p:cNvCxnSpPr>
              <a:cxnSpLocks noChangeShapeType="1"/>
              <a:stCxn id="34" idx="5"/>
              <a:endCxn id="29" idx="0"/>
            </p:cNvCxnSpPr>
            <p:nvPr/>
          </p:nvCxnSpPr>
          <p:spPr bwMode="auto">
            <a:xfrm>
              <a:off x="4941" y="380"/>
              <a:ext cx="619" cy="114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7" name="Rectangle 177">
              <a:extLst>
                <a:ext uri="{FF2B5EF4-FFF2-40B4-BE49-F238E27FC236}">
                  <a16:creationId xmlns:a16="http://schemas.microsoft.com/office/drawing/2014/main" id="{7B2532FB-5237-4A57-9908-F5C1C4AEED13}"/>
                </a:ext>
              </a:extLst>
            </p:cNvPr>
            <p:cNvSpPr>
              <a:spLocks noChangeArrowheads="1"/>
            </p:cNvSpPr>
            <p:nvPr/>
          </p:nvSpPr>
          <p:spPr bwMode="auto">
            <a:xfrm>
              <a:off x="4541" y="439"/>
              <a:ext cx="4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38" name="Rectangle 178">
              <a:extLst>
                <a:ext uri="{FF2B5EF4-FFF2-40B4-BE49-F238E27FC236}">
                  <a16:creationId xmlns:a16="http://schemas.microsoft.com/office/drawing/2014/main" id="{94DBEF58-CE51-439F-8D1B-1ABF6A7CB9C8}"/>
                </a:ext>
              </a:extLst>
            </p:cNvPr>
            <p:cNvSpPr>
              <a:spLocks noChangeArrowheads="1"/>
            </p:cNvSpPr>
            <p:nvPr/>
          </p:nvSpPr>
          <p:spPr bwMode="auto">
            <a:xfrm>
              <a:off x="4854" y="32"/>
              <a:ext cx="46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t7</a:t>
              </a:r>
            </a:p>
          </p:txBody>
        </p:sp>
        <p:sp>
          <p:nvSpPr>
            <p:cNvPr id="39" name="Oval 179">
              <a:extLst>
                <a:ext uri="{FF2B5EF4-FFF2-40B4-BE49-F238E27FC236}">
                  <a16:creationId xmlns:a16="http://schemas.microsoft.com/office/drawing/2014/main" id="{E1194AA9-48C8-4DE1-BAA3-8C7394117248}"/>
                </a:ext>
              </a:extLst>
            </p:cNvPr>
            <p:cNvSpPr>
              <a:spLocks noChangeArrowheads="1"/>
            </p:cNvSpPr>
            <p:nvPr/>
          </p:nvSpPr>
          <p:spPr bwMode="auto">
            <a:xfrm>
              <a:off x="6733" y="2206"/>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n2</a:t>
              </a:r>
            </a:p>
          </p:txBody>
        </p:sp>
        <p:sp>
          <p:nvSpPr>
            <p:cNvPr id="40" name="Oval 180">
              <a:extLst>
                <a:ext uri="{FF2B5EF4-FFF2-40B4-BE49-F238E27FC236}">
                  <a16:creationId xmlns:a16="http://schemas.microsoft.com/office/drawing/2014/main" id="{317FA167-FCCD-42FB-8166-B6734BAB7F3C}"/>
                </a:ext>
              </a:extLst>
            </p:cNvPr>
            <p:cNvSpPr>
              <a:spLocks noChangeArrowheads="1"/>
            </p:cNvSpPr>
            <p:nvPr/>
          </p:nvSpPr>
          <p:spPr bwMode="auto">
            <a:xfrm>
              <a:off x="5951" y="2206"/>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n1</a:t>
              </a:r>
            </a:p>
          </p:txBody>
        </p:sp>
        <p:sp>
          <p:nvSpPr>
            <p:cNvPr id="41" name="Oval 181">
              <a:extLst>
                <a:ext uri="{FF2B5EF4-FFF2-40B4-BE49-F238E27FC236}">
                  <a16:creationId xmlns:a16="http://schemas.microsoft.com/office/drawing/2014/main" id="{29763DE9-9E6F-4FA5-8679-99773326A069}"/>
                </a:ext>
              </a:extLst>
            </p:cNvPr>
            <p:cNvSpPr>
              <a:spLocks noChangeArrowheads="1"/>
            </p:cNvSpPr>
            <p:nvPr/>
          </p:nvSpPr>
          <p:spPr bwMode="auto">
            <a:xfrm>
              <a:off x="7828" y="2206"/>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n3</a:t>
              </a:r>
            </a:p>
          </p:txBody>
        </p:sp>
        <p:sp>
          <p:nvSpPr>
            <p:cNvPr id="42" name="Oval 182">
              <a:extLst>
                <a:ext uri="{FF2B5EF4-FFF2-40B4-BE49-F238E27FC236}">
                  <a16:creationId xmlns:a16="http://schemas.microsoft.com/office/drawing/2014/main" id="{5E6B75AF-A080-4FF8-9443-00637673F050}"/>
                </a:ext>
              </a:extLst>
            </p:cNvPr>
            <p:cNvSpPr>
              <a:spLocks noChangeArrowheads="1"/>
            </p:cNvSpPr>
            <p:nvPr/>
          </p:nvSpPr>
          <p:spPr bwMode="auto">
            <a:xfrm>
              <a:off x="8767" y="2206"/>
              <a:ext cx="469"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n4</a:t>
              </a:r>
            </a:p>
          </p:txBody>
        </p:sp>
        <p:sp>
          <p:nvSpPr>
            <p:cNvPr id="43" name="Oval 183">
              <a:extLst>
                <a:ext uri="{FF2B5EF4-FFF2-40B4-BE49-F238E27FC236}">
                  <a16:creationId xmlns:a16="http://schemas.microsoft.com/office/drawing/2014/main" id="{4DB86B25-85FD-4E7F-8F37-514CE876884F}"/>
                </a:ext>
              </a:extLst>
            </p:cNvPr>
            <p:cNvSpPr>
              <a:spLocks noChangeArrowheads="1"/>
            </p:cNvSpPr>
            <p:nvPr/>
          </p:nvSpPr>
          <p:spPr bwMode="auto">
            <a:xfrm>
              <a:off x="7828" y="1526"/>
              <a:ext cx="471"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n5</a:t>
              </a:r>
            </a:p>
          </p:txBody>
        </p:sp>
        <p:cxnSp>
          <p:nvCxnSpPr>
            <p:cNvPr id="44" name="AutoShape 184">
              <a:extLst>
                <a:ext uri="{FF2B5EF4-FFF2-40B4-BE49-F238E27FC236}">
                  <a16:creationId xmlns:a16="http://schemas.microsoft.com/office/drawing/2014/main" id="{022018F7-A2E1-4E62-8AE4-A503CAB8F7ED}"/>
                </a:ext>
              </a:extLst>
            </p:cNvPr>
            <p:cNvCxnSpPr>
              <a:cxnSpLocks noChangeShapeType="1"/>
              <a:stCxn id="43" idx="4"/>
              <a:endCxn id="41" idx="0"/>
            </p:cNvCxnSpPr>
            <p:nvPr/>
          </p:nvCxnSpPr>
          <p:spPr bwMode="auto">
            <a:xfrm flipH="1">
              <a:off x="8062" y="1931"/>
              <a:ext cx="2" cy="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185">
              <a:extLst>
                <a:ext uri="{FF2B5EF4-FFF2-40B4-BE49-F238E27FC236}">
                  <a16:creationId xmlns:a16="http://schemas.microsoft.com/office/drawing/2014/main" id="{E136B8EF-2B7C-4FAA-88EC-2EB2270C8691}"/>
                </a:ext>
              </a:extLst>
            </p:cNvPr>
            <p:cNvCxnSpPr>
              <a:cxnSpLocks noChangeShapeType="1"/>
              <a:stCxn id="43" idx="5"/>
              <a:endCxn id="42" idx="1"/>
            </p:cNvCxnSpPr>
            <p:nvPr/>
          </p:nvCxnSpPr>
          <p:spPr bwMode="auto">
            <a:xfrm>
              <a:off x="8230" y="1871"/>
              <a:ext cx="606"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6" name="Rectangle 186">
              <a:extLst>
                <a:ext uri="{FF2B5EF4-FFF2-40B4-BE49-F238E27FC236}">
                  <a16:creationId xmlns:a16="http://schemas.microsoft.com/office/drawing/2014/main" id="{A96F4A1B-A97E-41CE-AB08-80A08497E79C}"/>
                </a:ext>
              </a:extLst>
            </p:cNvPr>
            <p:cNvSpPr>
              <a:spLocks noChangeArrowheads="1"/>
            </p:cNvSpPr>
            <p:nvPr/>
          </p:nvSpPr>
          <p:spPr bwMode="auto">
            <a:xfrm>
              <a:off x="7986" y="1797"/>
              <a:ext cx="46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47" name="Rectangle 187">
              <a:extLst>
                <a:ext uri="{FF2B5EF4-FFF2-40B4-BE49-F238E27FC236}">
                  <a16:creationId xmlns:a16="http://schemas.microsoft.com/office/drawing/2014/main" id="{D9161D85-C746-42F1-AF3F-0BE3968406C6}"/>
                </a:ext>
              </a:extLst>
            </p:cNvPr>
            <p:cNvSpPr>
              <a:spLocks noChangeArrowheads="1"/>
            </p:cNvSpPr>
            <p:nvPr/>
          </p:nvSpPr>
          <p:spPr bwMode="auto">
            <a:xfrm>
              <a:off x="7202" y="2206"/>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t1,t3</a:t>
              </a:r>
            </a:p>
          </p:txBody>
        </p:sp>
        <p:sp>
          <p:nvSpPr>
            <p:cNvPr id="48" name="Rectangle 188">
              <a:extLst>
                <a:ext uri="{FF2B5EF4-FFF2-40B4-BE49-F238E27FC236}">
                  <a16:creationId xmlns:a16="http://schemas.microsoft.com/office/drawing/2014/main" id="{CCF89264-CABC-47C5-B2C9-E8D648BCAB0E}"/>
                </a:ext>
              </a:extLst>
            </p:cNvPr>
            <p:cNvSpPr>
              <a:spLocks noChangeArrowheads="1"/>
            </p:cNvSpPr>
            <p:nvPr/>
          </p:nvSpPr>
          <p:spPr bwMode="auto">
            <a:xfrm>
              <a:off x="8229" y="1499"/>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rPr>
                <a:t>t2,t4</a:t>
              </a:r>
            </a:p>
          </p:txBody>
        </p:sp>
        <p:sp>
          <p:nvSpPr>
            <p:cNvPr id="49" name="Rectangle 189">
              <a:extLst>
                <a:ext uri="{FF2B5EF4-FFF2-40B4-BE49-F238E27FC236}">
                  <a16:creationId xmlns:a16="http://schemas.microsoft.com/office/drawing/2014/main" id="{C0D86C1A-F8E4-42C9-BE3D-C8FA75AC212F}"/>
                </a:ext>
              </a:extLst>
            </p:cNvPr>
            <p:cNvSpPr>
              <a:spLocks noChangeArrowheads="1"/>
            </p:cNvSpPr>
            <p:nvPr/>
          </p:nvSpPr>
          <p:spPr bwMode="auto">
            <a:xfrm>
              <a:off x="6264" y="2206"/>
              <a:ext cx="4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pi</a:t>
              </a:r>
            </a:p>
          </p:txBody>
        </p:sp>
        <p:sp>
          <p:nvSpPr>
            <p:cNvPr id="50" name="Rectangle 190">
              <a:extLst>
                <a:ext uri="{FF2B5EF4-FFF2-40B4-BE49-F238E27FC236}">
                  <a16:creationId xmlns:a16="http://schemas.microsoft.com/office/drawing/2014/main" id="{989C89DF-42E3-4DA7-8B88-479BD277FA92}"/>
                </a:ext>
              </a:extLst>
            </p:cNvPr>
            <p:cNvSpPr>
              <a:spLocks noChangeArrowheads="1"/>
            </p:cNvSpPr>
            <p:nvPr/>
          </p:nvSpPr>
          <p:spPr bwMode="auto">
            <a:xfrm>
              <a:off x="5951" y="2613"/>
              <a:ext cx="4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3.14</a:t>
              </a:r>
            </a:p>
          </p:txBody>
        </p:sp>
        <p:sp>
          <p:nvSpPr>
            <p:cNvPr id="51" name="Rectangle 191">
              <a:extLst>
                <a:ext uri="{FF2B5EF4-FFF2-40B4-BE49-F238E27FC236}">
                  <a16:creationId xmlns:a16="http://schemas.microsoft.com/office/drawing/2014/main" id="{0DAE2A5D-B53B-42B2-B1F8-FE77BE84CF36}"/>
                </a:ext>
              </a:extLst>
            </p:cNvPr>
            <p:cNvSpPr>
              <a:spLocks noChangeArrowheads="1"/>
            </p:cNvSpPr>
            <p:nvPr/>
          </p:nvSpPr>
          <p:spPr bwMode="auto">
            <a:xfrm>
              <a:off x="6733" y="2613"/>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6.28</a:t>
              </a:r>
            </a:p>
          </p:txBody>
        </p:sp>
        <p:sp>
          <p:nvSpPr>
            <p:cNvPr id="52" name="Rectangle 192">
              <a:extLst>
                <a:ext uri="{FF2B5EF4-FFF2-40B4-BE49-F238E27FC236}">
                  <a16:creationId xmlns:a16="http://schemas.microsoft.com/office/drawing/2014/main" id="{4115EB22-B57F-4CA6-9179-6C768D74A6E3}"/>
                </a:ext>
              </a:extLst>
            </p:cNvPr>
            <p:cNvSpPr>
              <a:spLocks noChangeArrowheads="1"/>
            </p:cNvSpPr>
            <p:nvPr/>
          </p:nvSpPr>
          <p:spPr bwMode="auto">
            <a:xfrm>
              <a:off x="7828" y="2613"/>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R</a:t>
              </a:r>
            </a:p>
          </p:txBody>
        </p:sp>
        <p:sp>
          <p:nvSpPr>
            <p:cNvPr id="53" name="Rectangle 193">
              <a:extLst>
                <a:ext uri="{FF2B5EF4-FFF2-40B4-BE49-F238E27FC236}">
                  <a16:creationId xmlns:a16="http://schemas.microsoft.com/office/drawing/2014/main" id="{91AAAE10-29D5-4BA6-B5A4-817AE4A02C4B}"/>
                </a:ext>
              </a:extLst>
            </p:cNvPr>
            <p:cNvSpPr>
              <a:spLocks noChangeArrowheads="1"/>
            </p:cNvSpPr>
            <p:nvPr/>
          </p:nvSpPr>
          <p:spPr bwMode="auto">
            <a:xfrm>
              <a:off x="8767" y="2611"/>
              <a:ext cx="46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r</a:t>
              </a:r>
            </a:p>
          </p:txBody>
        </p:sp>
        <p:sp>
          <p:nvSpPr>
            <p:cNvPr id="54" name="Rectangle 194">
              <a:extLst>
                <a:ext uri="{FF2B5EF4-FFF2-40B4-BE49-F238E27FC236}">
                  <a16:creationId xmlns:a16="http://schemas.microsoft.com/office/drawing/2014/main" id="{075D97D7-D452-4FA1-A06C-2DBDDBC21978}"/>
                </a:ext>
              </a:extLst>
            </p:cNvPr>
            <p:cNvSpPr>
              <a:spLocks noChangeArrowheads="1"/>
            </p:cNvSpPr>
            <p:nvPr/>
          </p:nvSpPr>
          <p:spPr bwMode="auto">
            <a:xfrm>
              <a:off x="7202" y="2883"/>
              <a:ext cx="46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(g)</a:t>
              </a:r>
            </a:p>
          </p:txBody>
        </p:sp>
        <p:sp>
          <p:nvSpPr>
            <p:cNvPr id="55" name="Oval 195">
              <a:extLst>
                <a:ext uri="{FF2B5EF4-FFF2-40B4-BE49-F238E27FC236}">
                  <a16:creationId xmlns:a16="http://schemas.microsoft.com/office/drawing/2014/main" id="{34ECAAA7-10CA-4731-AB79-583BB944EDED}"/>
                </a:ext>
              </a:extLst>
            </p:cNvPr>
            <p:cNvSpPr>
              <a:spLocks noChangeArrowheads="1"/>
            </p:cNvSpPr>
            <p:nvPr/>
          </p:nvSpPr>
          <p:spPr bwMode="auto">
            <a:xfrm>
              <a:off x="7202" y="844"/>
              <a:ext cx="469"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n6</a:t>
              </a:r>
            </a:p>
          </p:txBody>
        </p:sp>
        <p:sp>
          <p:nvSpPr>
            <p:cNvPr id="56" name="Rectangle 196">
              <a:extLst>
                <a:ext uri="{FF2B5EF4-FFF2-40B4-BE49-F238E27FC236}">
                  <a16:creationId xmlns:a16="http://schemas.microsoft.com/office/drawing/2014/main" id="{ADDF6AB5-D2BF-421C-9A52-DC611BA6158F}"/>
                </a:ext>
              </a:extLst>
            </p:cNvPr>
            <p:cNvSpPr>
              <a:spLocks noChangeArrowheads="1"/>
            </p:cNvSpPr>
            <p:nvPr/>
          </p:nvSpPr>
          <p:spPr bwMode="auto">
            <a:xfrm>
              <a:off x="7671" y="846"/>
              <a:ext cx="46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rgbClr val="FF0000"/>
                  </a:solidFill>
                  <a:latin typeface="Times New Roman" panose="02020603050405020304" pitchFamily="18" charset="0"/>
                  <a:ea typeface="宋体" panose="02010600030101010101" pitchFamily="2" charset="-122"/>
                </a:rPr>
                <a:t>A,</a:t>
              </a:r>
              <a:r>
                <a:rPr kumimoji="1" lang="en-US" altLang="zh-CN" sz="1600" b="1">
                  <a:solidFill>
                    <a:schemeClr val="tx1"/>
                  </a:solidFill>
                  <a:latin typeface="Times New Roman" panose="02020603050405020304" pitchFamily="18" charset="0"/>
                  <a:ea typeface="宋体" panose="02010600030101010101" pitchFamily="2" charset="-122"/>
                </a:rPr>
                <a:t>t5</a:t>
              </a:r>
            </a:p>
          </p:txBody>
        </p:sp>
        <p:cxnSp>
          <p:nvCxnSpPr>
            <p:cNvPr id="57" name="AutoShape 197">
              <a:extLst>
                <a:ext uri="{FF2B5EF4-FFF2-40B4-BE49-F238E27FC236}">
                  <a16:creationId xmlns:a16="http://schemas.microsoft.com/office/drawing/2014/main" id="{56501472-5AEC-42FF-B36F-BEBB1E886349}"/>
                </a:ext>
              </a:extLst>
            </p:cNvPr>
            <p:cNvCxnSpPr>
              <a:cxnSpLocks noChangeShapeType="1"/>
              <a:stCxn id="55" idx="3"/>
              <a:endCxn id="39" idx="0"/>
            </p:cNvCxnSpPr>
            <p:nvPr/>
          </p:nvCxnSpPr>
          <p:spPr bwMode="auto">
            <a:xfrm flipH="1">
              <a:off x="6967" y="1192"/>
              <a:ext cx="304" cy="10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98">
              <a:extLst>
                <a:ext uri="{FF2B5EF4-FFF2-40B4-BE49-F238E27FC236}">
                  <a16:creationId xmlns:a16="http://schemas.microsoft.com/office/drawing/2014/main" id="{134299B0-CC8A-4198-BE54-6EDD4105CC61}"/>
                </a:ext>
              </a:extLst>
            </p:cNvPr>
            <p:cNvCxnSpPr>
              <a:cxnSpLocks noChangeShapeType="1"/>
              <a:stCxn id="55" idx="5"/>
              <a:endCxn id="43" idx="1"/>
            </p:cNvCxnSpPr>
            <p:nvPr/>
          </p:nvCxnSpPr>
          <p:spPr bwMode="auto">
            <a:xfrm>
              <a:off x="7602" y="1192"/>
              <a:ext cx="295" cy="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9" name="Rectangle 199">
              <a:extLst>
                <a:ext uri="{FF2B5EF4-FFF2-40B4-BE49-F238E27FC236}">
                  <a16:creationId xmlns:a16="http://schemas.microsoft.com/office/drawing/2014/main" id="{D9C8C92E-F8E3-4864-BF49-83E9985F2C3A}"/>
                </a:ext>
              </a:extLst>
            </p:cNvPr>
            <p:cNvSpPr>
              <a:spLocks noChangeArrowheads="1"/>
            </p:cNvSpPr>
            <p:nvPr/>
          </p:nvSpPr>
          <p:spPr bwMode="auto">
            <a:xfrm>
              <a:off x="7202" y="1253"/>
              <a:ext cx="46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60" name="Oval 200">
              <a:extLst>
                <a:ext uri="{FF2B5EF4-FFF2-40B4-BE49-F238E27FC236}">
                  <a16:creationId xmlns:a16="http://schemas.microsoft.com/office/drawing/2014/main" id="{AD738110-4FD3-40B6-AF7C-14E5B5C554D2}"/>
                </a:ext>
              </a:extLst>
            </p:cNvPr>
            <p:cNvSpPr>
              <a:spLocks noChangeArrowheads="1"/>
            </p:cNvSpPr>
            <p:nvPr/>
          </p:nvSpPr>
          <p:spPr bwMode="auto">
            <a:xfrm>
              <a:off x="8767" y="1526"/>
              <a:ext cx="472" cy="405"/>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n7</a:t>
              </a:r>
            </a:p>
          </p:txBody>
        </p:sp>
        <p:cxnSp>
          <p:nvCxnSpPr>
            <p:cNvPr id="61" name="AutoShape 201">
              <a:extLst>
                <a:ext uri="{FF2B5EF4-FFF2-40B4-BE49-F238E27FC236}">
                  <a16:creationId xmlns:a16="http://schemas.microsoft.com/office/drawing/2014/main" id="{F5FA65DB-7037-4480-87FC-44B2855B67BE}"/>
                </a:ext>
              </a:extLst>
            </p:cNvPr>
            <p:cNvCxnSpPr>
              <a:cxnSpLocks noChangeShapeType="1"/>
              <a:stCxn id="60" idx="3"/>
              <a:endCxn id="41" idx="7"/>
            </p:cNvCxnSpPr>
            <p:nvPr/>
          </p:nvCxnSpPr>
          <p:spPr bwMode="auto">
            <a:xfrm flipH="1">
              <a:off x="8227" y="1871"/>
              <a:ext cx="609"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202">
              <a:extLst>
                <a:ext uri="{FF2B5EF4-FFF2-40B4-BE49-F238E27FC236}">
                  <a16:creationId xmlns:a16="http://schemas.microsoft.com/office/drawing/2014/main" id="{CE96B26A-BF96-4209-B4E7-DF1F757EBE06}"/>
                </a:ext>
              </a:extLst>
            </p:cNvPr>
            <p:cNvCxnSpPr>
              <a:cxnSpLocks noChangeShapeType="1"/>
              <a:stCxn id="60" idx="4"/>
              <a:endCxn id="42" idx="0"/>
            </p:cNvCxnSpPr>
            <p:nvPr/>
          </p:nvCxnSpPr>
          <p:spPr bwMode="auto">
            <a:xfrm flipH="1">
              <a:off x="9002" y="1931"/>
              <a:ext cx="1" cy="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3" name="Rectangle 203">
              <a:extLst>
                <a:ext uri="{FF2B5EF4-FFF2-40B4-BE49-F238E27FC236}">
                  <a16:creationId xmlns:a16="http://schemas.microsoft.com/office/drawing/2014/main" id="{EE92AA1A-4670-424B-8E11-E1CC9ED532B0}"/>
                </a:ext>
              </a:extLst>
            </p:cNvPr>
            <p:cNvSpPr>
              <a:spLocks noChangeArrowheads="1"/>
            </p:cNvSpPr>
            <p:nvPr/>
          </p:nvSpPr>
          <p:spPr bwMode="auto">
            <a:xfrm>
              <a:off x="9080" y="1526"/>
              <a:ext cx="46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t6</a:t>
              </a:r>
            </a:p>
          </p:txBody>
        </p:sp>
        <p:sp>
          <p:nvSpPr>
            <p:cNvPr id="64" name="Rectangle 204">
              <a:extLst>
                <a:ext uri="{FF2B5EF4-FFF2-40B4-BE49-F238E27FC236}">
                  <a16:creationId xmlns:a16="http://schemas.microsoft.com/office/drawing/2014/main" id="{3F3E7888-BCA4-425C-A165-E7A90C2175B9}"/>
                </a:ext>
              </a:extLst>
            </p:cNvPr>
            <p:cNvSpPr>
              <a:spLocks noChangeArrowheads="1"/>
            </p:cNvSpPr>
            <p:nvPr/>
          </p:nvSpPr>
          <p:spPr bwMode="auto">
            <a:xfrm>
              <a:off x="8611" y="1797"/>
              <a:ext cx="4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65" name="Oval 205">
              <a:extLst>
                <a:ext uri="{FF2B5EF4-FFF2-40B4-BE49-F238E27FC236}">
                  <a16:creationId xmlns:a16="http://schemas.microsoft.com/office/drawing/2014/main" id="{069C7F27-CD1F-4600-A7DC-24B70C9CDD23}"/>
                </a:ext>
              </a:extLst>
            </p:cNvPr>
            <p:cNvSpPr>
              <a:spLocks noChangeArrowheads="1"/>
            </p:cNvSpPr>
            <p:nvPr/>
          </p:nvSpPr>
          <p:spPr bwMode="auto">
            <a:xfrm>
              <a:off x="7985" y="29"/>
              <a:ext cx="468" cy="407"/>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n8</a:t>
              </a:r>
            </a:p>
          </p:txBody>
        </p:sp>
        <p:cxnSp>
          <p:nvCxnSpPr>
            <p:cNvPr id="66" name="AutoShape 206">
              <a:extLst>
                <a:ext uri="{FF2B5EF4-FFF2-40B4-BE49-F238E27FC236}">
                  <a16:creationId xmlns:a16="http://schemas.microsoft.com/office/drawing/2014/main" id="{09F8C9B9-1C15-4BDD-9CCE-2EC4656DEDB9}"/>
                </a:ext>
              </a:extLst>
            </p:cNvPr>
            <p:cNvCxnSpPr>
              <a:cxnSpLocks noChangeShapeType="1"/>
              <a:stCxn id="65" idx="3"/>
              <a:endCxn id="55" idx="7"/>
            </p:cNvCxnSpPr>
            <p:nvPr/>
          </p:nvCxnSpPr>
          <p:spPr bwMode="auto">
            <a:xfrm flipH="1">
              <a:off x="7602" y="376"/>
              <a:ext cx="451" cy="52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207">
              <a:extLst>
                <a:ext uri="{FF2B5EF4-FFF2-40B4-BE49-F238E27FC236}">
                  <a16:creationId xmlns:a16="http://schemas.microsoft.com/office/drawing/2014/main" id="{00320060-68CC-4845-8C1B-8290DA6562D2}"/>
                </a:ext>
              </a:extLst>
            </p:cNvPr>
            <p:cNvCxnSpPr>
              <a:cxnSpLocks noChangeShapeType="1"/>
              <a:stCxn id="65" idx="5"/>
              <a:endCxn id="60" idx="0"/>
            </p:cNvCxnSpPr>
            <p:nvPr/>
          </p:nvCxnSpPr>
          <p:spPr bwMode="auto">
            <a:xfrm>
              <a:off x="8384" y="376"/>
              <a:ext cx="619" cy="11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8" name="Rectangle 208">
              <a:extLst>
                <a:ext uri="{FF2B5EF4-FFF2-40B4-BE49-F238E27FC236}">
                  <a16:creationId xmlns:a16="http://schemas.microsoft.com/office/drawing/2014/main" id="{EE6CFBF8-FA9C-4BB6-B42A-FAE3140E76AB}"/>
                </a:ext>
              </a:extLst>
            </p:cNvPr>
            <p:cNvSpPr>
              <a:spLocks noChangeArrowheads="1"/>
            </p:cNvSpPr>
            <p:nvPr/>
          </p:nvSpPr>
          <p:spPr bwMode="auto">
            <a:xfrm>
              <a:off x="7985" y="436"/>
              <a:ext cx="46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69" name="Rectangle 209">
              <a:extLst>
                <a:ext uri="{FF2B5EF4-FFF2-40B4-BE49-F238E27FC236}">
                  <a16:creationId xmlns:a16="http://schemas.microsoft.com/office/drawing/2014/main" id="{35C14F9E-9842-49E6-B48F-D7405952FFC4}"/>
                </a:ext>
              </a:extLst>
            </p:cNvPr>
            <p:cNvSpPr>
              <a:spLocks noChangeArrowheads="1"/>
            </p:cNvSpPr>
            <p:nvPr/>
          </p:nvSpPr>
          <p:spPr bwMode="auto">
            <a:xfrm>
              <a:off x="8298" y="29"/>
              <a:ext cx="46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t7</a:t>
              </a:r>
            </a:p>
          </p:txBody>
        </p:sp>
        <p:sp>
          <p:nvSpPr>
            <p:cNvPr id="70" name="Oval 210">
              <a:extLst>
                <a:ext uri="{FF2B5EF4-FFF2-40B4-BE49-F238E27FC236}">
                  <a16:creationId xmlns:a16="http://schemas.microsoft.com/office/drawing/2014/main" id="{81BC695E-152C-406D-B902-E9AD3200400F}"/>
                </a:ext>
              </a:extLst>
            </p:cNvPr>
            <p:cNvSpPr>
              <a:spLocks noChangeArrowheads="1"/>
            </p:cNvSpPr>
            <p:nvPr/>
          </p:nvSpPr>
          <p:spPr bwMode="auto">
            <a:xfrm>
              <a:off x="7515" y="-648"/>
              <a:ext cx="469" cy="408"/>
            </a:xfrm>
            <a:prstGeom prst="ellipse">
              <a:avLst/>
            </a:prstGeom>
            <a:solidFill>
              <a:srgbClr val="FFFFFF"/>
            </a:solidFill>
            <a:ln w="9525">
              <a:solidFill>
                <a:srgbClr val="000000"/>
              </a:solidFill>
              <a:round/>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n9</a:t>
              </a:r>
            </a:p>
          </p:txBody>
        </p:sp>
        <p:cxnSp>
          <p:nvCxnSpPr>
            <p:cNvPr id="71" name="AutoShape 211">
              <a:extLst>
                <a:ext uri="{FF2B5EF4-FFF2-40B4-BE49-F238E27FC236}">
                  <a16:creationId xmlns:a16="http://schemas.microsoft.com/office/drawing/2014/main" id="{CDB5E4A6-2E76-4718-8776-D159023CB381}"/>
                </a:ext>
              </a:extLst>
            </p:cNvPr>
            <p:cNvCxnSpPr>
              <a:cxnSpLocks noChangeShapeType="1"/>
              <a:stCxn id="65" idx="2"/>
              <a:endCxn id="70" idx="3"/>
            </p:cNvCxnSpPr>
            <p:nvPr/>
          </p:nvCxnSpPr>
          <p:spPr bwMode="auto">
            <a:xfrm rot="10800000">
              <a:off x="7584" y="-300"/>
              <a:ext cx="401" cy="532"/>
            </a:xfrm>
            <a:prstGeom prst="curvedConnector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212">
              <a:extLst>
                <a:ext uri="{FF2B5EF4-FFF2-40B4-BE49-F238E27FC236}">
                  <a16:creationId xmlns:a16="http://schemas.microsoft.com/office/drawing/2014/main" id="{398F0F3F-DA5E-4C89-9A44-111FF93B36E2}"/>
                </a:ext>
              </a:extLst>
            </p:cNvPr>
            <p:cNvCxnSpPr>
              <a:cxnSpLocks noChangeShapeType="1"/>
              <a:stCxn id="70" idx="5"/>
              <a:endCxn id="55" idx="0"/>
            </p:cNvCxnSpPr>
            <p:nvPr/>
          </p:nvCxnSpPr>
          <p:spPr bwMode="auto">
            <a:xfrm rot="5400000">
              <a:off x="7104" y="33"/>
              <a:ext cx="1144" cy="478"/>
            </a:xfrm>
            <a:prstGeom prst="curvedConnector3">
              <a:avLst>
                <a:gd name="adj1" fmla="val 52630"/>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3" name="Rectangle 213">
              <a:extLst>
                <a:ext uri="{FF2B5EF4-FFF2-40B4-BE49-F238E27FC236}">
                  <a16:creationId xmlns:a16="http://schemas.microsoft.com/office/drawing/2014/main" id="{0BB42C96-C048-48F1-85D1-C94FED89306D}"/>
                </a:ext>
              </a:extLst>
            </p:cNvPr>
            <p:cNvSpPr>
              <a:spLocks noChangeArrowheads="1"/>
            </p:cNvSpPr>
            <p:nvPr/>
          </p:nvSpPr>
          <p:spPr bwMode="auto">
            <a:xfrm>
              <a:off x="7515" y="-240"/>
              <a:ext cx="4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t>
              </a:r>
            </a:p>
          </p:txBody>
        </p:sp>
        <p:sp>
          <p:nvSpPr>
            <p:cNvPr id="74" name="Rectangle 214">
              <a:extLst>
                <a:ext uri="{FF2B5EF4-FFF2-40B4-BE49-F238E27FC236}">
                  <a16:creationId xmlns:a16="http://schemas.microsoft.com/office/drawing/2014/main" id="{A8A63D6D-339B-44D6-8DB6-A494B9C8DCE3}"/>
                </a:ext>
              </a:extLst>
            </p:cNvPr>
            <p:cNvSpPr>
              <a:spLocks noChangeArrowheads="1"/>
            </p:cNvSpPr>
            <p:nvPr/>
          </p:nvSpPr>
          <p:spPr bwMode="auto">
            <a:xfrm>
              <a:off x="7828" y="-648"/>
              <a:ext cx="46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en-US" altLang="zh-CN" sz="1600" b="1">
                  <a:solidFill>
                    <a:schemeClr val="tx1"/>
                  </a:solidFill>
                  <a:latin typeface="Times New Roman" panose="02020603050405020304" pitchFamily="18" charset="0"/>
                  <a:ea typeface="宋体" panose="02010600030101010101" pitchFamily="2" charset="-122"/>
                </a:rPr>
                <a:t>A</a:t>
              </a:r>
            </a:p>
          </p:txBody>
        </p:sp>
        <p:sp>
          <p:nvSpPr>
            <p:cNvPr id="75" name="Rectangle 215">
              <a:extLst>
                <a:ext uri="{FF2B5EF4-FFF2-40B4-BE49-F238E27FC236}">
                  <a16:creationId xmlns:a16="http://schemas.microsoft.com/office/drawing/2014/main" id="{6C9903E7-5F0F-444F-8285-C7C5F1C95134}"/>
                </a:ext>
              </a:extLst>
            </p:cNvPr>
            <p:cNvSpPr>
              <a:spLocks noChangeArrowheads="1"/>
            </p:cNvSpPr>
            <p:nvPr/>
          </p:nvSpPr>
          <p:spPr bwMode="auto">
            <a:xfrm>
              <a:off x="2820" y="3293"/>
              <a:ext cx="62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rPr>
                <a:t>图</a:t>
              </a:r>
              <a:r>
                <a:rPr kumimoji="1" lang="en-US" altLang="zh-CN" sz="1600" b="1" dirty="0">
                  <a:solidFill>
                    <a:schemeClr val="tx1"/>
                  </a:solidFill>
                  <a:latin typeface="Times New Roman" panose="02020603050405020304" pitchFamily="18" charset="0"/>
                  <a:ea typeface="宋体" panose="02010600030101010101" pitchFamily="2" charset="-122"/>
                </a:rPr>
                <a:t>8.4 </a:t>
              </a:r>
              <a:r>
                <a:rPr kumimoji="1" lang="en-US" altLang="zh-CN" sz="1600" b="1" dirty="0" err="1">
                  <a:solidFill>
                    <a:schemeClr val="tx1"/>
                  </a:solidFill>
                  <a:latin typeface="Times New Roman" panose="02020603050405020304" pitchFamily="18" charset="0"/>
                  <a:ea typeface="宋体" panose="02010600030101010101" pitchFamily="2" charset="-122"/>
                </a:rPr>
                <a:t>dag</a:t>
              </a:r>
              <a:r>
                <a:rPr kumimoji="1" lang="zh-CN" altLang="en-US" sz="1600" b="1" dirty="0">
                  <a:solidFill>
                    <a:schemeClr val="tx1"/>
                  </a:solidFill>
                  <a:latin typeface="Times New Roman" panose="02020603050405020304" pitchFamily="18" charset="0"/>
                  <a:ea typeface="宋体" panose="02010600030101010101" pitchFamily="2" charset="-122"/>
                </a:rPr>
                <a:t>的构造过程</a:t>
              </a:r>
            </a:p>
          </p:txBody>
        </p:sp>
      </p:grpSp>
      <p:sp>
        <p:nvSpPr>
          <p:cNvPr id="76" name="Rectangle 7">
            <a:extLst>
              <a:ext uri="{FF2B5EF4-FFF2-40B4-BE49-F238E27FC236}">
                <a16:creationId xmlns:a16="http://schemas.microsoft.com/office/drawing/2014/main" id="{B3E734AB-52D1-46D2-8679-F01FE738A056}"/>
              </a:ext>
            </a:extLst>
          </p:cNvPr>
          <p:cNvSpPr>
            <a:spLocks noChangeArrowheads="1"/>
          </p:cNvSpPr>
          <p:nvPr/>
        </p:nvSpPr>
        <p:spPr bwMode="auto">
          <a:xfrm>
            <a:off x="236681" y="1511527"/>
            <a:ext cx="342929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rPr>
              <a:t>图</a:t>
            </a:r>
            <a:r>
              <a:rPr kumimoji="1" lang="en-US" altLang="zh-CN" sz="1600" b="1" dirty="0">
                <a:solidFill>
                  <a:schemeClr val="tx1"/>
                </a:solidFill>
                <a:latin typeface="Times New Roman" panose="02020603050405020304" pitchFamily="18" charset="0"/>
                <a:ea typeface="宋体" panose="02010600030101010101" pitchFamily="2" charset="-122"/>
              </a:rPr>
              <a:t>8.4</a:t>
            </a:r>
            <a:r>
              <a:rPr kumimoji="1" lang="zh-CN" altLang="en-US" sz="1600" b="1" dirty="0">
                <a:solidFill>
                  <a:schemeClr val="tx1"/>
                </a:solidFill>
                <a:latin typeface="Times New Roman" panose="02020603050405020304" pitchFamily="18" charset="0"/>
                <a:ea typeface="宋体" panose="02010600030101010101" pitchFamily="2" charset="-122"/>
              </a:rPr>
              <a:t>的</a:t>
            </a:r>
            <a:r>
              <a:rPr kumimoji="1" lang="en-US" altLang="zh-CN" sz="1600" b="1" dirty="0" err="1">
                <a:solidFill>
                  <a:schemeClr val="tx1"/>
                </a:solidFill>
                <a:latin typeface="Times New Roman" panose="02020603050405020304" pitchFamily="18" charset="0"/>
                <a:ea typeface="宋体" panose="02010600030101010101" pitchFamily="2" charset="-122"/>
              </a:rPr>
              <a:t>dag</a:t>
            </a:r>
            <a:r>
              <a:rPr kumimoji="1" lang="zh-CN" altLang="en-US" sz="1600" b="1" dirty="0">
                <a:solidFill>
                  <a:schemeClr val="tx1"/>
                </a:solidFill>
                <a:latin typeface="Times New Roman" panose="02020603050405020304" pitchFamily="18" charset="0"/>
                <a:ea typeface="宋体" panose="02010600030101010101" pitchFamily="2" charset="-122"/>
              </a:rPr>
              <a:t>按结点建立次序重构基本块，则可得到经上述优化后的基本块。</a:t>
            </a:r>
            <a:endParaRPr kumimoji="1" lang="zh-CN" altLang="en-US"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zh-CN" altLang="en-US" sz="1600" b="1" dirty="0">
                <a:solidFill>
                  <a:schemeClr val="tx1"/>
                </a:solidFill>
                <a:latin typeface="Times New Roman" panose="02020603050405020304" pitchFamily="18" charset="0"/>
                <a:ea typeface="宋体" panose="02010600030101010101" pitchFamily="2" charset="-122"/>
              </a:rPr>
              <a:t>  </a:t>
            </a:r>
            <a:r>
              <a:rPr kumimoji="1" lang="en-US" altLang="zh-CN" sz="1600" b="1" dirty="0">
                <a:solidFill>
                  <a:schemeClr val="tx1"/>
                </a:solidFill>
                <a:latin typeface="Times New Roman" panose="02020603050405020304" pitchFamily="18" charset="0"/>
                <a:ea typeface="宋体" panose="02010600030101010101" pitchFamily="2" charset="-122"/>
              </a:rPr>
              <a:t>pi:=3.14</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t1:=6.28</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t3:=6.28</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t2:=</a:t>
            </a:r>
            <a:r>
              <a:rPr kumimoji="1" lang="en-US" altLang="zh-CN" sz="1600" b="1" dirty="0" err="1">
                <a:solidFill>
                  <a:schemeClr val="tx1"/>
                </a:solidFill>
                <a:latin typeface="Times New Roman" panose="02020603050405020304" pitchFamily="18" charset="0"/>
                <a:ea typeface="宋体" panose="02010600030101010101" pitchFamily="2" charset="-122"/>
              </a:rPr>
              <a:t>R+r</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t4:=t2</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t5:=6.28*t2</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t6:=R-r</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t7:=t5*t6</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A:=t7-t5</a:t>
            </a:r>
          </a:p>
          <a:p>
            <a:pP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rPr>
              <a:t>如果</a:t>
            </a:r>
            <a:r>
              <a:rPr kumimoji="1" lang="en-US" altLang="zh-CN" sz="1600" b="1" dirty="0">
                <a:solidFill>
                  <a:schemeClr val="tx1"/>
                </a:solidFill>
                <a:latin typeface="Times New Roman" panose="02020603050405020304" pitchFamily="18" charset="0"/>
                <a:ea typeface="宋体" panose="02010600030101010101" pitchFamily="2" charset="-122"/>
              </a:rPr>
              <a:t>pi</a:t>
            </a:r>
            <a:r>
              <a:rPr kumimoji="1" lang="zh-CN" altLang="en-US" sz="1600" b="1" dirty="0">
                <a:solidFill>
                  <a:schemeClr val="tx1"/>
                </a:solidFill>
                <a:latin typeface="Times New Roman" panose="02020603050405020304" pitchFamily="18" charset="0"/>
                <a:ea typeface="宋体" panose="02010600030101010101" pitchFamily="2" charset="-122"/>
              </a:rPr>
              <a:t>及</a:t>
            </a:r>
            <a:r>
              <a:rPr kumimoji="1" lang="en-US" altLang="zh-CN" sz="1600" b="1" dirty="0">
                <a:solidFill>
                  <a:schemeClr val="tx1"/>
                </a:solidFill>
                <a:latin typeface="Times New Roman" panose="02020603050405020304" pitchFamily="18" charset="0"/>
                <a:ea typeface="宋体" panose="02010600030101010101" pitchFamily="2" charset="-122"/>
              </a:rPr>
              <a:t>t1-t7</a:t>
            </a:r>
            <a:r>
              <a:rPr kumimoji="1" lang="zh-CN" altLang="en-US" sz="1600" b="1" dirty="0">
                <a:solidFill>
                  <a:schemeClr val="tx1"/>
                </a:solidFill>
                <a:latin typeface="Times New Roman" panose="02020603050405020304" pitchFamily="18" charset="0"/>
                <a:ea typeface="宋体" panose="02010600030101010101" pitchFamily="2" charset="-122"/>
              </a:rPr>
              <a:t>出基本块不活跃</a:t>
            </a:r>
            <a:r>
              <a:rPr kumimoji="1" lang="en-US" altLang="zh-CN" sz="1600" b="1" dirty="0">
                <a:solidFill>
                  <a:schemeClr val="tx1"/>
                </a:solidFill>
                <a:latin typeface="Times New Roman" panose="02020603050405020304" pitchFamily="18" charset="0"/>
                <a:ea typeface="宋体" panose="02010600030101010101" pitchFamily="2" charset="-122"/>
              </a:rPr>
              <a:t>(</a:t>
            </a:r>
            <a:r>
              <a:rPr kumimoji="1" lang="zh-CN" altLang="en-US" sz="1600" b="1" dirty="0">
                <a:solidFill>
                  <a:schemeClr val="tx1"/>
                </a:solidFill>
                <a:latin typeface="Times New Roman" panose="02020603050405020304" pitchFamily="18" charset="0"/>
                <a:ea typeface="宋体" panose="02010600030101010101" pitchFamily="2" charset="-122"/>
              </a:rPr>
              <a:t>它们只是在计算表达式时使用的临时变量</a:t>
            </a:r>
            <a:r>
              <a:rPr kumimoji="1" lang="en-US" altLang="zh-CN" sz="1600" b="1" dirty="0">
                <a:solidFill>
                  <a:schemeClr val="tx1"/>
                </a:solidFill>
                <a:latin typeface="Times New Roman" panose="02020603050405020304" pitchFamily="18" charset="0"/>
                <a:ea typeface="宋体" panose="02010600030101010101" pitchFamily="2" charset="-122"/>
              </a:rPr>
              <a:t>)</a:t>
            </a:r>
            <a:r>
              <a:rPr kumimoji="1" lang="zh-CN" altLang="en-US" sz="1600" b="1" dirty="0">
                <a:solidFill>
                  <a:schemeClr val="tx1"/>
                </a:solidFill>
                <a:latin typeface="Times New Roman" panose="02020603050405020304" pitchFamily="18" charset="0"/>
                <a:ea typeface="宋体" panose="02010600030101010101" pitchFamily="2" charset="-122"/>
              </a:rPr>
              <a:t>，则重构的基本块可进一步优化为：</a:t>
            </a:r>
            <a:endParaRPr kumimoji="1" lang="zh-CN" altLang="en-US"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zh-CN" altLang="en-US"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zh-CN" altLang="en-US" sz="1600" b="1" dirty="0">
                <a:solidFill>
                  <a:schemeClr val="tx1"/>
                </a:solidFill>
                <a:latin typeface="Times New Roman" panose="02020603050405020304" pitchFamily="18" charset="0"/>
                <a:ea typeface="宋体" panose="02010600030101010101" pitchFamily="2" charset="-122"/>
              </a:rPr>
              <a:t>  </a:t>
            </a:r>
            <a:r>
              <a:rPr kumimoji="1" lang="en-US" altLang="zh-CN" sz="1600" b="1" dirty="0">
                <a:solidFill>
                  <a:schemeClr val="tx1"/>
                </a:solidFill>
                <a:latin typeface="Times New Roman" panose="02020603050405020304" pitchFamily="18" charset="0"/>
                <a:ea typeface="宋体" panose="02010600030101010101" pitchFamily="2" charset="-122"/>
              </a:rPr>
              <a:t>t1:=</a:t>
            </a:r>
            <a:r>
              <a:rPr kumimoji="1" lang="en-US" altLang="zh-CN" sz="1600" b="1" dirty="0" err="1">
                <a:solidFill>
                  <a:schemeClr val="tx1"/>
                </a:solidFill>
                <a:latin typeface="Times New Roman" panose="02020603050405020304" pitchFamily="18" charset="0"/>
                <a:ea typeface="宋体" panose="02010600030101010101" pitchFamily="2" charset="-122"/>
              </a:rPr>
              <a:t>R+r</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t5:=6.28*t2</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t6:=R-r</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t7:=t5*t6</a:t>
            </a:r>
            <a:endPar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eaLnBrk="1" hangingPunct="1">
              <a:spcBef>
                <a:spcPct val="0"/>
              </a:spcBef>
              <a:buClrTx/>
              <a:buSzTx/>
              <a:buFontTx/>
              <a:buNone/>
            </a:pPr>
            <a:r>
              <a:rPr kumimoji="1" lang="en-US" altLang="zh-CN" sz="16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a:t>
            </a:r>
            <a:r>
              <a:rPr kumimoji="1" lang="en-US" altLang="zh-CN" sz="1600" b="1" dirty="0">
                <a:solidFill>
                  <a:schemeClr val="tx1"/>
                </a:solidFill>
                <a:latin typeface="Times New Roman" panose="02020603050405020304" pitchFamily="18" charset="0"/>
                <a:ea typeface="宋体" panose="02010600030101010101" pitchFamily="2" charset="-122"/>
              </a:rPr>
              <a:t>  A:=t7-t5</a:t>
            </a:r>
          </a:p>
        </p:txBody>
      </p:sp>
    </p:spTree>
    <p:extLst>
      <p:ext uri="{BB962C8B-B14F-4D97-AF65-F5344CB8AC3E}">
        <p14:creationId xmlns:p14="http://schemas.microsoft.com/office/powerpoint/2010/main" val="561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55479" y="1548462"/>
            <a:ext cx="3828595" cy="4921498"/>
          </a:xfrm>
        </p:spPr>
        <p:txBody>
          <a:bodyPr>
            <a:normAutofit fontScale="85000" lnSpcReduction="10000"/>
          </a:bodyPr>
          <a:lstStyle/>
          <a:p>
            <a:pPr marL="0" indent="0">
              <a:lnSpc>
                <a:spcPct val="150000"/>
              </a:lnSpc>
              <a:buNone/>
            </a:pPr>
            <a:r>
              <a:rPr lang="zh-CN" altLang="en-US" sz="2400" dirty="0"/>
              <a:t>    </a:t>
            </a:r>
            <a:r>
              <a:rPr lang="zh-CN" altLang="en-US" sz="1900" dirty="0"/>
              <a:t>本章将介绍编译器中的最后一个阶段</a:t>
            </a:r>
            <a:r>
              <a:rPr lang="en-US" altLang="zh-CN" sz="1900" dirty="0"/>
              <a:t>——</a:t>
            </a:r>
            <a:r>
              <a:rPr lang="zh-CN" altLang="en-US" sz="1900" dirty="0"/>
              <a:t>代码生成器，它将源程序的中间表示作为输入，并产生等价有效的目标程序作为输出，如图</a:t>
            </a:r>
            <a:r>
              <a:rPr lang="en-US" altLang="zh-CN" sz="1900" dirty="0"/>
              <a:t>8-1</a:t>
            </a:r>
            <a:r>
              <a:rPr lang="zh-CN" altLang="en-US" sz="1900" dirty="0"/>
              <a:t>所示。其中：</a:t>
            </a:r>
            <a:endParaRPr lang="en-US" altLang="zh-CN" sz="1900" dirty="0"/>
          </a:p>
          <a:p>
            <a:r>
              <a:rPr lang="zh-CN" altLang="en-US" sz="1900" dirty="0"/>
              <a:t>代码优化阶段试图将中间表示转换成一种可以生成更有效率的目标代码的形式。</a:t>
            </a:r>
          </a:p>
          <a:p>
            <a:r>
              <a:rPr lang="zh-CN" altLang="en-US" sz="1900" dirty="0"/>
              <a:t>代码生成器输出的代码必须正确而且质量高。质量高的含义是它应该有效地利用目标机器的资源，此外，代码生成器本身也应该高效地运行。</a:t>
            </a:r>
          </a:p>
          <a:p>
            <a:r>
              <a:rPr lang="zh-CN" altLang="en-US" sz="1900" dirty="0"/>
              <a:t>理论上，产生最优代码的问题是不可判定的。在实践中，要选择能够产生好的（而不必是最优的）代码的启发式技术。</a:t>
            </a:r>
            <a:endParaRPr lang="zh-CN" altLang="en-US" sz="1900" b="1" dirty="0"/>
          </a:p>
        </p:txBody>
      </p:sp>
      <p:sp>
        <p:nvSpPr>
          <p:cNvPr id="3" name="标题 2"/>
          <p:cNvSpPr>
            <a:spLocks noGrp="1"/>
          </p:cNvSpPr>
          <p:nvPr>
            <p:ph type="title"/>
          </p:nvPr>
        </p:nvSpPr>
        <p:spPr/>
        <p:txBody>
          <a:bodyPr/>
          <a:lstStyle/>
          <a:p>
            <a:r>
              <a:rPr lang="zh-CN" altLang="en-US" dirty="0"/>
              <a:t>第</a:t>
            </a:r>
            <a:r>
              <a:rPr lang="en-US" altLang="zh-CN" dirty="0"/>
              <a:t>8</a:t>
            </a:r>
            <a:r>
              <a:rPr lang="zh-CN" altLang="en-US" dirty="0"/>
              <a:t>章 </a:t>
            </a:r>
            <a:r>
              <a:rPr kumimoji="1" lang="zh-CN" altLang="en-US" dirty="0">
                <a:solidFill>
                  <a:schemeClr val="tx1"/>
                </a:solidFill>
                <a:latin typeface="Times New Roman" panose="02020603050405020304" pitchFamily="18" charset="0"/>
                <a:ea typeface="宋体" panose="02010600030101010101" pitchFamily="2" charset="-122"/>
              </a:rPr>
              <a:t>  </a:t>
            </a:r>
            <a:r>
              <a:rPr kumimoji="1" lang="zh-CN" altLang="en-US" dirty="0">
                <a:solidFill>
                  <a:srgbClr val="C00000"/>
                </a:solidFill>
                <a:latin typeface="Times New Roman" panose="02020603050405020304" pitchFamily="18" charset="0"/>
                <a:ea typeface="宋体" panose="02010600030101010101" pitchFamily="2" charset="-122"/>
              </a:rPr>
              <a:t>代码生成</a:t>
            </a:r>
            <a:endParaRPr lang="zh-CN" altLang="en-US" dirty="0"/>
          </a:p>
        </p:txBody>
      </p:sp>
      <p:graphicFrame>
        <p:nvGraphicFramePr>
          <p:cNvPr id="5" name="Object 6">
            <a:extLst>
              <a:ext uri="{FF2B5EF4-FFF2-40B4-BE49-F238E27FC236}">
                <a16:creationId xmlns:a16="http://schemas.microsoft.com/office/drawing/2014/main" id="{647298DA-E5F5-49D9-B2E5-1198088537DC}"/>
              </a:ext>
            </a:extLst>
          </p:cNvPr>
          <p:cNvGraphicFramePr>
            <a:graphicFrameLocks noChangeAspect="1"/>
          </p:cNvGraphicFramePr>
          <p:nvPr>
            <p:extLst>
              <p:ext uri="{D42A27DB-BD31-4B8C-83A1-F6EECF244321}">
                <p14:modId xmlns:p14="http://schemas.microsoft.com/office/powerpoint/2010/main" val="2827477934"/>
              </p:ext>
            </p:extLst>
          </p:nvPr>
        </p:nvGraphicFramePr>
        <p:xfrm>
          <a:off x="4082473" y="2281382"/>
          <a:ext cx="5061527" cy="2294804"/>
        </p:xfrm>
        <a:graphic>
          <a:graphicData uri="http://schemas.openxmlformats.org/presentationml/2006/ole">
            <mc:AlternateContent xmlns:mc="http://schemas.openxmlformats.org/markup-compatibility/2006">
              <mc:Choice xmlns:v="urn:schemas-microsoft-com:vml" Requires="v">
                <p:oleObj spid="_x0000_s2066" name="位图图像" r:id="rId3" imgW="55638095" imgH="16809524" progId="Paint.Picture">
                  <p:embed/>
                </p:oleObj>
              </mc:Choice>
              <mc:Fallback>
                <p:oleObj name="位图图像" r:id="rId3" imgW="55638095" imgH="16809524" progId="Paint.Picture">
                  <p:embed/>
                  <p:pic>
                    <p:nvPicPr>
                      <p:cNvPr id="11268" name="Object 6">
                        <a:extLst>
                          <a:ext uri="{FF2B5EF4-FFF2-40B4-BE49-F238E27FC236}">
                            <a16:creationId xmlns:a16="http://schemas.microsoft.com/office/drawing/2014/main" id="{20F766E4-22D1-4180-8506-CD9554F30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473" y="2281382"/>
                        <a:ext cx="5061527" cy="2294804"/>
                      </a:xfrm>
                      <a:prstGeom prst="rect">
                        <a:avLst/>
                      </a:prstGeom>
                      <a:noFill/>
                      <a:ln>
                        <a:noFill/>
                      </a:ln>
                      <a:effectLst/>
                    </p:spPr>
                  </p:pic>
                </p:oleObj>
              </mc:Fallback>
            </mc:AlternateContent>
          </a:graphicData>
        </a:graphic>
      </p:graphicFrame>
      <p:sp>
        <p:nvSpPr>
          <p:cNvPr id="2" name="Text Box 2">
            <a:extLst>
              <a:ext uri="{FF2B5EF4-FFF2-40B4-BE49-F238E27FC236}">
                <a16:creationId xmlns:a16="http://schemas.microsoft.com/office/drawing/2014/main" id="{2F689712-77EA-4829-A0AD-FA039C7920EA}"/>
              </a:ext>
            </a:extLst>
          </p:cNvPr>
          <p:cNvSpPr txBox="1">
            <a:spLocks noChangeArrowheads="1"/>
          </p:cNvSpPr>
          <p:nvPr/>
        </p:nvSpPr>
        <p:spPr bwMode="auto">
          <a:xfrm>
            <a:off x="4959927" y="5315463"/>
            <a:ext cx="3160135" cy="41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zh-CN" altLang="en-US"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图</a:t>
            </a:r>
            <a:r>
              <a:rPr kumimoji="0" lang="en-US" altLang="zh-CN"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8-1</a:t>
            </a:r>
            <a:r>
              <a:rPr lang="zh-CN" altLang="en-US" dirty="0"/>
              <a:t>代码生成器在整个编译中的位置</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85000" lnSpcReduction="20000"/>
          </a:bodyPr>
          <a:lstStyle/>
          <a:p>
            <a:pPr marL="0" indent="0">
              <a:lnSpc>
                <a:spcPct val="150000"/>
              </a:lnSpc>
              <a:buNone/>
            </a:pPr>
            <a:r>
              <a:rPr lang="zh-CN" altLang="en-US" dirty="0"/>
              <a:t>本节中的代码生成策略为三地址语句序列生成目标代码，它依次考虑每条语句，记住该语句当前是否有操作数在寄存器中，如果有的话，尽量利用这一点。为简单起见，我们假设三地址语句的每种算符都有对应的目标机器算符。还假定将计算结果尽可能长时间地保留在寄存器中，只有在下面两种情况下才将其存入内存：。</a:t>
            </a:r>
          </a:p>
          <a:p>
            <a:pPr>
              <a:lnSpc>
                <a:spcPct val="150000"/>
              </a:lnSpc>
              <a:defRPr/>
            </a:pPr>
            <a:r>
              <a:rPr lang="en-US" altLang="zh-CN" dirty="0"/>
              <a:t>(a) </a:t>
            </a:r>
            <a:r>
              <a:rPr lang="zh-CN" altLang="en-US" dirty="0"/>
              <a:t>如果此寄存器要用于其他计算。 </a:t>
            </a:r>
          </a:p>
          <a:p>
            <a:pPr>
              <a:lnSpc>
                <a:spcPct val="150000"/>
              </a:lnSpc>
              <a:defRPr/>
            </a:pPr>
            <a:r>
              <a:rPr lang="en-US" altLang="zh-CN" dirty="0"/>
              <a:t>(b) </a:t>
            </a:r>
            <a:r>
              <a:rPr lang="zh-CN" altLang="en-US" dirty="0"/>
              <a:t>正好在过程调用、转移语句之前。</a:t>
            </a:r>
            <a:endParaRPr lang="en-US" altLang="zh-CN" dirty="0"/>
          </a:p>
          <a:p>
            <a:pPr>
              <a:lnSpc>
                <a:spcPct val="150000"/>
              </a:lnSpc>
              <a:defRPr/>
            </a:pPr>
            <a:r>
              <a:rPr lang="zh-CN" altLang="en-US" dirty="0"/>
              <a:t>条件</a:t>
            </a:r>
            <a:r>
              <a:rPr lang="en-US" altLang="zh-CN" dirty="0"/>
              <a:t>(b)</a:t>
            </a:r>
            <a:r>
              <a:rPr lang="zh-CN" altLang="en-US" dirty="0"/>
              <a:t>暗示在基本块的结尾，必须将所有的东西都保存起来。必须这样做的原因是，离开一个基本块后，可能进入几个不同的基本块中的一个，或者进入一个还可以从其他块进入的基本块。在这两种情况下，没有额外的工作，就认为不管控制怎样到达某基本块，该块引用的数据总是处于相同的寄存器中是不妥的。因此，为避免可能的错误，这个简单的代码生成算法在穿越基本块或调用过程时，存储所有的东西。</a:t>
            </a:r>
          </a:p>
          <a:p>
            <a:pPr>
              <a:lnSpc>
                <a:spcPct val="150000"/>
              </a:lnSpc>
              <a:defRPr/>
            </a:pPr>
            <a:r>
              <a:rPr lang="zh-CN" altLang="en-US" dirty="0"/>
              <a:t> </a:t>
            </a:r>
          </a:p>
          <a:p>
            <a:pPr marL="0" indent="0">
              <a:lnSpc>
                <a:spcPct val="90000"/>
              </a:lnSpc>
              <a:buNone/>
            </a:pPr>
            <a:endParaRPr lang="en-US" altLang="zh-CN" dirty="0"/>
          </a:p>
        </p:txBody>
      </p:sp>
      <p:sp>
        <p:nvSpPr>
          <p:cNvPr id="3" name="标题 2"/>
          <p:cNvSpPr>
            <a:spLocks noGrp="1"/>
          </p:cNvSpPr>
          <p:nvPr>
            <p:ph type="title"/>
          </p:nvPr>
        </p:nvSpPr>
        <p:spPr/>
        <p:txBody>
          <a:bodyPr/>
          <a:lstStyle/>
          <a:p>
            <a:r>
              <a:rPr lang="en-US" altLang="zh-CN" dirty="0"/>
              <a:t>8.6   </a:t>
            </a:r>
            <a:r>
              <a:rPr lang="zh-CN" altLang="en-US" dirty="0"/>
              <a:t>一个简单的代码生成器 </a:t>
            </a:r>
          </a:p>
        </p:txBody>
      </p:sp>
    </p:spTree>
    <p:extLst>
      <p:ext uri="{BB962C8B-B14F-4D97-AF65-F5344CB8AC3E}">
        <p14:creationId xmlns:p14="http://schemas.microsoft.com/office/powerpoint/2010/main" val="297173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58618" y="1685678"/>
            <a:ext cx="8607569" cy="4921498"/>
          </a:xfrm>
        </p:spPr>
        <p:txBody>
          <a:bodyPr>
            <a:normAutofit/>
          </a:bodyPr>
          <a:lstStyle/>
          <a:p>
            <a:pPr marL="0" indent="0">
              <a:lnSpc>
                <a:spcPct val="100000"/>
              </a:lnSpc>
              <a:buNone/>
            </a:pPr>
            <a:r>
              <a:rPr lang="zh-CN" altLang="en-US" dirty="0"/>
              <a:t>对每个形如</a:t>
            </a:r>
            <a:r>
              <a:rPr lang="en-US" altLang="zh-CN" dirty="0"/>
              <a:t>x = y op z</a:t>
            </a:r>
            <a:r>
              <a:rPr lang="zh-CN" altLang="en-US" dirty="0"/>
              <a:t>的三地址指令</a:t>
            </a:r>
            <a:r>
              <a:rPr lang="en-US" altLang="zh-CN" dirty="0"/>
              <a:t>I</a:t>
            </a:r>
            <a:r>
              <a:rPr lang="zh-CN" altLang="en-US" dirty="0"/>
              <a:t>，执行如下动作 ：</a:t>
            </a:r>
            <a:endParaRPr lang="en-US" altLang="zh-CN" dirty="0"/>
          </a:p>
          <a:p>
            <a:pPr>
              <a:lnSpc>
                <a:spcPct val="100000"/>
              </a:lnSpc>
            </a:pPr>
            <a:r>
              <a:rPr lang="zh-CN" altLang="en-US" dirty="0"/>
              <a:t>调用函数</a:t>
            </a:r>
            <a:r>
              <a:rPr lang="en-US" altLang="zh-CN" dirty="0" err="1"/>
              <a:t>getreg</a:t>
            </a:r>
            <a:r>
              <a:rPr lang="en-US" altLang="zh-CN" dirty="0"/>
              <a:t>( I )</a:t>
            </a:r>
            <a:r>
              <a:rPr lang="zh-CN" altLang="en-US" dirty="0"/>
              <a:t>来为</a:t>
            </a:r>
            <a:r>
              <a:rPr lang="en-US" altLang="zh-CN" dirty="0"/>
              <a:t>x,</a:t>
            </a:r>
            <a:r>
              <a:rPr lang="zh-CN" altLang="en-US" dirty="0"/>
              <a:t> </a:t>
            </a:r>
            <a:r>
              <a:rPr lang="en-US" altLang="zh-CN" dirty="0"/>
              <a:t>y,</a:t>
            </a:r>
            <a:r>
              <a:rPr lang="zh-CN" altLang="en-US" dirty="0"/>
              <a:t> </a:t>
            </a:r>
            <a:r>
              <a:rPr lang="en-US" altLang="zh-CN" dirty="0"/>
              <a:t>z</a:t>
            </a:r>
            <a:r>
              <a:rPr lang="zh-CN" altLang="en-US" dirty="0"/>
              <a:t>选择寄存器，把这些寄存器 称为</a:t>
            </a:r>
            <a:r>
              <a:rPr lang="en-US" altLang="zh-CN" dirty="0"/>
              <a:t>Rx,</a:t>
            </a:r>
            <a:r>
              <a:rPr lang="zh-CN" altLang="en-US" dirty="0"/>
              <a:t> </a:t>
            </a:r>
            <a:r>
              <a:rPr lang="en-US" altLang="zh-CN" dirty="0"/>
              <a:t>Ry </a:t>
            </a:r>
            <a:r>
              <a:rPr lang="zh-CN" altLang="en-US" dirty="0"/>
              <a:t>、 </a:t>
            </a:r>
            <a:r>
              <a:rPr lang="en-US" altLang="zh-CN" dirty="0"/>
              <a:t>Rz</a:t>
            </a:r>
          </a:p>
          <a:p>
            <a:pPr>
              <a:lnSpc>
                <a:spcPct val="100000"/>
              </a:lnSpc>
            </a:pPr>
            <a:r>
              <a:rPr lang="zh-CN" altLang="en-US" dirty="0"/>
              <a:t>如果</a:t>
            </a:r>
            <a:r>
              <a:rPr lang="en-US" altLang="zh-CN" dirty="0"/>
              <a:t>Ry</a:t>
            </a:r>
            <a:r>
              <a:rPr lang="zh-CN" altLang="en-US" dirty="0"/>
              <a:t>中存放的不是</a:t>
            </a:r>
            <a:r>
              <a:rPr lang="en-US" altLang="zh-CN" dirty="0"/>
              <a:t>y </a:t>
            </a:r>
            <a:r>
              <a:rPr lang="zh-CN" altLang="en-US" dirty="0"/>
              <a:t>，则生成指令“</a:t>
            </a:r>
            <a:r>
              <a:rPr lang="en-US" altLang="zh-CN" dirty="0"/>
              <a:t>LD Ry, y′”</a:t>
            </a:r>
            <a:r>
              <a:rPr lang="zh-CN" altLang="en-US" dirty="0"/>
              <a:t>。</a:t>
            </a:r>
            <a:r>
              <a:rPr lang="en-US" altLang="zh-CN" dirty="0"/>
              <a:t>y′</a:t>
            </a:r>
            <a:r>
              <a:rPr lang="zh-CN" altLang="en-US" dirty="0"/>
              <a:t>是存 放</a:t>
            </a:r>
            <a:r>
              <a:rPr lang="en-US" altLang="zh-CN" dirty="0"/>
              <a:t>y</a:t>
            </a:r>
            <a:r>
              <a:rPr lang="zh-CN" altLang="en-US" dirty="0"/>
              <a:t>的内存位置之</a:t>
            </a:r>
            <a:endParaRPr lang="en-US" altLang="zh-CN" dirty="0"/>
          </a:p>
          <a:p>
            <a:pPr>
              <a:lnSpc>
                <a:spcPct val="100000"/>
              </a:lnSpc>
            </a:pPr>
            <a:r>
              <a:rPr lang="zh-CN" altLang="en-US" dirty="0"/>
              <a:t>类似的，如果</a:t>
            </a:r>
            <a:r>
              <a:rPr lang="en-US" altLang="zh-CN" dirty="0"/>
              <a:t>Rz</a:t>
            </a:r>
            <a:r>
              <a:rPr lang="zh-CN" altLang="en-US" dirty="0"/>
              <a:t>中存放的不是</a:t>
            </a:r>
            <a:r>
              <a:rPr lang="en-US" altLang="zh-CN" dirty="0"/>
              <a:t>z</a:t>
            </a:r>
            <a:r>
              <a:rPr lang="zh-CN" altLang="en-US" dirty="0"/>
              <a:t>，</a:t>
            </a:r>
            <a:endParaRPr lang="en-US" altLang="zh-CN" dirty="0"/>
          </a:p>
          <a:p>
            <a:pPr>
              <a:lnSpc>
                <a:spcPct val="100000"/>
              </a:lnSpc>
            </a:pPr>
            <a:r>
              <a:rPr lang="zh-CN" altLang="en-US" dirty="0"/>
              <a:t>生成指令“</a:t>
            </a:r>
            <a:r>
              <a:rPr lang="en-US" altLang="zh-CN" dirty="0"/>
              <a:t>LD Rz, z′”</a:t>
            </a:r>
            <a:r>
              <a:rPr lang="zh-CN" altLang="en-US" dirty="0"/>
              <a:t>生成目标指令“</a:t>
            </a:r>
            <a:r>
              <a:rPr lang="en-US" altLang="zh-CN" dirty="0"/>
              <a:t>OP </a:t>
            </a:r>
            <a:r>
              <a:rPr lang="en-US" altLang="zh-CN" dirty="0" err="1"/>
              <a:t>Rx,Ry,Rz</a:t>
            </a:r>
            <a:r>
              <a:rPr lang="en-US" altLang="zh-CN" dirty="0"/>
              <a:t>”</a:t>
            </a:r>
          </a:p>
          <a:p>
            <a:pPr marL="0" indent="0">
              <a:lnSpc>
                <a:spcPct val="100000"/>
              </a:lnSpc>
              <a:buNone/>
            </a:pPr>
            <a:r>
              <a:rPr lang="zh-CN" altLang="en-US" dirty="0"/>
              <a:t>寄存器描述符</a:t>
            </a:r>
            <a:r>
              <a:rPr lang="en-US" altLang="zh-CN" dirty="0"/>
              <a:t>(</a:t>
            </a:r>
            <a:r>
              <a:rPr lang="en-US" altLang="zh-CN" dirty="0" err="1"/>
              <a:t>registerdescriptor</a:t>
            </a:r>
            <a:r>
              <a:rPr lang="en-US" altLang="zh-CN" dirty="0"/>
              <a:t>):</a:t>
            </a:r>
          </a:p>
          <a:p>
            <a:pPr>
              <a:lnSpc>
                <a:spcPct val="100000"/>
              </a:lnSpc>
            </a:pPr>
            <a:r>
              <a:rPr lang="zh-CN" altLang="en-US" dirty="0"/>
              <a:t>记录每个寄存器当前存放的是哪些变量的值</a:t>
            </a:r>
            <a:endParaRPr lang="en-US" altLang="zh-CN" dirty="0"/>
          </a:p>
          <a:p>
            <a:pPr marL="0" indent="0">
              <a:lnSpc>
                <a:spcPct val="100000"/>
              </a:lnSpc>
              <a:buNone/>
            </a:pPr>
            <a:r>
              <a:rPr lang="zh-CN" altLang="en-US" dirty="0"/>
              <a:t>地址描述符</a:t>
            </a:r>
            <a:r>
              <a:rPr lang="en-US" altLang="zh-CN" dirty="0"/>
              <a:t>(</a:t>
            </a:r>
            <a:r>
              <a:rPr lang="en-US" altLang="zh-CN" dirty="0" err="1"/>
              <a:t>addressdescriptor</a:t>
            </a:r>
            <a:r>
              <a:rPr lang="en-US" altLang="zh-CN" dirty="0"/>
              <a:t>):</a:t>
            </a:r>
          </a:p>
          <a:p>
            <a:pPr>
              <a:lnSpc>
                <a:spcPct val="100000"/>
              </a:lnSpc>
            </a:pPr>
            <a:r>
              <a:rPr lang="zh-CN" altLang="en-US" dirty="0"/>
              <a:t>记录运行时每个名字的当前值存放在哪个或哪些位置该位置可能是寄存器、栈单元、内存地址或者是它们的某个集合这些信息可以存放在该变量名对应的符号表条目中</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8.6.1</a:t>
            </a:r>
            <a:r>
              <a:rPr lang="zh-CN" altLang="en-US" dirty="0"/>
              <a:t>寄存器描述符和地址描述符</a:t>
            </a:r>
          </a:p>
        </p:txBody>
      </p:sp>
    </p:spTree>
    <p:extLst>
      <p:ext uri="{BB962C8B-B14F-4D97-AF65-F5344CB8AC3E}">
        <p14:creationId xmlns:p14="http://schemas.microsoft.com/office/powerpoint/2010/main" val="39416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B6F034C1-FBD5-4BE5-B14F-B79F351A46CA}"/>
              </a:ext>
            </a:extLst>
          </p:cNvPr>
          <p:cNvSpPr>
            <a:spLocks noGrp="1" noRot="1"/>
          </p:cNvSpPr>
          <p:nvPr>
            <p:ph idx="1"/>
          </p:nvPr>
        </p:nvSpPr>
        <p:spPr>
          <a:xfrm>
            <a:off x="301625" y="765175"/>
            <a:ext cx="4270375" cy="5746461"/>
          </a:xfrm>
        </p:spPr>
        <p:txBody>
          <a:bodyPr>
            <a:noAutofit/>
          </a:bodyPr>
          <a:lstStyle/>
          <a:p>
            <a:pPr marL="0" indent="0">
              <a:lnSpc>
                <a:spcPct val="90000"/>
              </a:lnSpc>
              <a:buNone/>
            </a:pPr>
            <a:r>
              <a:rPr lang="zh-CN" altLang="en-US" sz="1600" dirty="0"/>
              <a:t>基本块的收尾处理</a:t>
            </a:r>
            <a:endParaRPr lang="en-US" altLang="zh-CN" sz="1600" dirty="0"/>
          </a:p>
          <a:p>
            <a:pPr>
              <a:lnSpc>
                <a:spcPct val="90000"/>
              </a:lnSpc>
            </a:pPr>
            <a:r>
              <a:rPr lang="zh-CN" altLang="en-US" sz="1600" dirty="0"/>
              <a:t>对于一个在基本块的出口处可能活跃的变量</a:t>
            </a:r>
            <a:r>
              <a:rPr lang="en-US" altLang="zh-CN" sz="1600" dirty="0"/>
              <a:t>x ,  </a:t>
            </a:r>
            <a:r>
              <a:rPr lang="zh-CN" altLang="en-US" sz="1600" dirty="0"/>
              <a:t>如果它 的地址描述符表明它的值没有存放在</a:t>
            </a:r>
            <a:r>
              <a:rPr lang="en-US" altLang="zh-CN" sz="1600" dirty="0"/>
              <a:t>x</a:t>
            </a:r>
            <a:r>
              <a:rPr lang="zh-CN" altLang="en-US" sz="1600" dirty="0"/>
              <a:t>的内存位置上</a:t>
            </a:r>
            <a:r>
              <a:rPr lang="en-US" altLang="zh-CN" sz="1600" dirty="0"/>
              <a:t>,  </a:t>
            </a:r>
            <a:r>
              <a:rPr lang="zh-CN" altLang="en-US" sz="1600" dirty="0"/>
              <a:t>则生成指令“</a:t>
            </a:r>
            <a:r>
              <a:rPr lang="en-US" altLang="zh-CN" sz="1600" dirty="0"/>
              <a:t>ST </a:t>
            </a:r>
            <a:r>
              <a:rPr lang="en-US" altLang="zh-CN" sz="1600" dirty="0" err="1"/>
              <a:t>x,R</a:t>
            </a:r>
            <a:r>
              <a:rPr lang="en-US" altLang="zh-CN" sz="1600" dirty="0"/>
              <a:t>”( R</a:t>
            </a:r>
            <a:r>
              <a:rPr lang="zh-CN" altLang="en-US" sz="1600" dirty="0"/>
              <a:t>是在基本块结尾处存放</a:t>
            </a:r>
            <a:r>
              <a:rPr lang="en-US" altLang="zh-CN" sz="1600" dirty="0"/>
              <a:t>x</a:t>
            </a:r>
            <a:r>
              <a:rPr lang="zh-CN" altLang="en-US" sz="1600" dirty="0"/>
              <a:t>值 的寄存器</a:t>
            </a:r>
            <a:r>
              <a:rPr lang="en-US" altLang="zh-CN" sz="1600" dirty="0"/>
              <a:t>)</a:t>
            </a:r>
          </a:p>
          <a:p>
            <a:pPr marL="0" indent="0">
              <a:lnSpc>
                <a:spcPct val="90000"/>
              </a:lnSpc>
              <a:buNone/>
            </a:pPr>
            <a:r>
              <a:rPr lang="zh-CN" altLang="en-US" sz="1600" dirty="0"/>
              <a:t>管理寄存器和地址描述符</a:t>
            </a:r>
            <a:endParaRPr lang="en-US" altLang="zh-CN" sz="1600" dirty="0"/>
          </a:p>
          <a:p>
            <a:pPr>
              <a:lnSpc>
                <a:spcPct val="90000"/>
              </a:lnSpc>
            </a:pPr>
            <a:r>
              <a:rPr lang="zh-CN" altLang="en-US" sz="1600" dirty="0"/>
              <a:t>当代码生成算法生成加载、保存和其他指令时，它必须同 时更新寄存器和地址描述符</a:t>
            </a:r>
            <a:endParaRPr lang="en-US" altLang="zh-CN" sz="1600" dirty="0"/>
          </a:p>
          <a:p>
            <a:pPr marL="0" indent="0">
              <a:lnSpc>
                <a:spcPct val="90000"/>
              </a:lnSpc>
              <a:buNone/>
            </a:pPr>
            <a:r>
              <a:rPr lang="zh-CN" altLang="en-US" sz="1600" dirty="0"/>
              <a:t>对于指令“</a:t>
            </a:r>
            <a:r>
              <a:rPr lang="en-US" altLang="zh-CN" sz="1600" dirty="0"/>
              <a:t>LD R, x”</a:t>
            </a:r>
          </a:p>
          <a:p>
            <a:pPr>
              <a:lnSpc>
                <a:spcPct val="90000"/>
              </a:lnSpc>
            </a:pPr>
            <a:r>
              <a:rPr lang="zh-CN" altLang="en-US" sz="1600" dirty="0"/>
              <a:t>修改</a:t>
            </a:r>
            <a:r>
              <a:rPr lang="en-US" altLang="zh-CN" sz="1600" dirty="0"/>
              <a:t>R</a:t>
            </a:r>
            <a:r>
              <a:rPr lang="zh-CN" altLang="en-US" sz="1600" dirty="0"/>
              <a:t>的寄存器描述符，使之只包含</a:t>
            </a:r>
            <a:r>
              <a:rPr lang="en-US" altLang="zh-CN" sz="1600" dirty="0"/>
              <a:t>x</a:t>
            </a:r>
          </a:p>
          <a:p>
            <a:pPr>
              <a:lnSpc>
                <a:spcPct val="90000"/>
              </a:lnSpc>
            </a:pPr>
            <a:r>
              <a:rPr lang="zh-CN" altLang="en-US" sz="1600" dirty="0"/>
              <a:t>修改</a:t>
            </a:r>
            <a:r>
              <a:rPr lang="en-US" altLang="zh-CN" sz="1600" dirty="0"/>
              <a:t>x</a:t>
            </a:r>
            <a:r>
              <a:rPr lang="zh-CN" altLang="en-US" sz="1600" dirty="0"/>
              <a:t>的地址描述符，把</a:t>
            </a:r>
            <a:r>
              <a:rPr lang="en-US" altLang="zh-CN" sz="1600" dirty="0"/>
              <a:t>R </a:t>
            </a:r>
            <a:r>
              <a:rPr lang="zh-CN" altLang="en-US" sz="1600" dirty="0"/>
              <a:t>作为新增位置加入到</a:t>
            </a:r>
            <a:r>
              <a:rPr lang="en-US" altLang="zh-CN" sz="1600" dirty="0"/>
              <a:t>x</a:t>
            </a:r>
            <a:r>
              <a:rPr lang="zh-CN" altLang="en-US" sz="1600" dirty="0"/>
              <a:t>的位置集合中</a:t>
            </a:r>
            <a:endParaRPr lang="en-US" altLang="zh-CN" sz="1600" dirty="0"/>
          </a:p>
          <a:p>
            <a:pPr>
              <a:lnSpc>
                <a:spcPct val="90000"/>
              </a:lnSpc>
            </a:pPr>
            <a:r>
              <a:rPr lang="zh-CN" altLang="en-US" sz="1600" dirty="0"/>
              <a:t>从任何不同于</a:t>
            </a:r>
            <a:r>
              <a:rPr lang="en-US" altLang="zh-CN" sz="1600" dirty="0"/>
              <a:t>x</a:t>
            </a:r>
            <a:r>
              <a:rPr lang="zh-CN" altLang="en-US" sz="1600" dirty="0"/>
              <a:t>的地址描述符中删除</a:t>
            </a:r>
            <a:r>
              <a:rPr lang="en-US" altLang="zh-CN" sz="1600" dirty="0"/>
              <a:t>R</a:t>
            </a:r>
          </a:p>
          <a:p>
            <a:pPr marL="0" indent="0">
              <a:lnSpc>
                <a:spcPct val="90000"/>
              </a:lnSpc>
              <a:buNone/>
            </a:pPr>
            <a:r>
              <a:rPr lang="zh-CN" altLang="en-US" sz="1600" dirty="0"/>
              <a:t>对于指令“</a:t>
            </a:r>
            <a:r>
              <a:rPr lang="en-US" altLang="zh-CN" sz="1600" dirty="0"/>
              <a:t>OP Rx ,</a:t>
            </a:r>
            <a:r>
              <a:rPr lang="en-US" altLang="zh-CN" sz="1600" dirty="0" err="1"/>
              <a:t>Ry,Rz</a:t>
            </a:r>
            <a:r>
              <a:rPr lang="en-US" altLang="zh-CN" sz="1600" dirty="0"/>
              <a:t>”</a:t>
            </a:r>
          </a:p>
          <a:p>
            <a:pPr>
              <a:lnSpc>
                <a:spcPct val="90000"/>
              </a:lnSpc>
            </a:pPr>
            <a:r>
              <a:rPr lang="zh-CN" altLang="en-US" sz="1600" dirty="0"/>
              <a:t>修改</a:t>
            </a:r>
            <a:r>
              <a:rPr lang="en-US" altLang="zh-CN" sz="1600" dirty="0"/>
              <a:t>Rx</a:t>
            </a:r>
            <a:r>
              <a:rPr lang="zh-CN" altLang="en-US" sz="1600" dirty="0"/>
              <a:t>的寄存器描述符，使之只包含</a:t>
            </a:r>
            <a:r>
              <a:rPr lang="en-US" altLang="zh-CN" sz="1600" dirty="0"/>
              <a:t>x</a:t>
            </a:r>
          </a:p>
          <a:p>
            <a:pPr>
              <a:lnSpc>
                <a:spcPct val="90000"/>
              </a:lnSpc>
            </a:pPr>
            <a:r>
              <a:rPr lang="zh-CN" altLang="en-US" sz="1600" dirty="0"/>
              <a:t>从任何不同于</a:t>
            </a:r>
            <a:r>
              <a:rPr lang="en-US" altLang="zh-CN" sz="1600" dirty="0"/>
              <a:t>Rx</a:t>
            </a:r>
            <a:r>
              <a:rPr lang="zh-CN" altLang="en-US" sz="1600" dirty="0"/>
              <a:t>的寄存器描述符中删除</a:t>
            </a:r>
            <a:r>
              <a:rPr lang="en-US" altLang="zh-CN" sz="1600" dirty="0"/>
              <a:t>x</a:t>
            </a:r>
          </a:p>
          <a:p>
            <a:pPr>
              <a:lnSpc>
                <a:spcPct val="90000"/>
              </a:lnSpc>
            </a:pPr>
            <a:r>
              <a:rPr lang="zh-CN" altLang="en-US" sz="1600" dirty="0"/>
              <a:t>修改</a:t>
            </a:r>
            <a:r>
              <a:rPr lang="en-US" altLang="zh-CN" sz="1600" dirty="0"/>
              <a:t>x</a:t>
            </a:r>
            <a:r>
              <a:rPr lang="zh-CN" altLang="en-US" sz="1600" dirty="0"/>
              <a:t>的地址描述符，使之只包含位置</a:t>
            </a:r>
            <a:r>
              <a:rPr lang="en-US" altLang="zh-CN" sz="1600" dirty="0"/>
              <a:t>Rx</a:t>
            </a:r>
          </a:p>
          <a:p>
            <a:pPr>
              <a:lnSpc>
                <a:spcPct val="90000"/>
              </a:lnSpc>
            </a:pPr>
            <a:r>
              <a:rPr lang="zh-CN" altLang="en-US" sz="1600" dirty="0"/>
              <a:t>从任何不同于</a:t>
            </a:r>
            <a:r>
              <a:rPr lang="en-US" altLang="zh-CN" sz="1600" dirty="0"/>
              <a:t>x</a:t>
            </a:r>
            <a:r>
              <a:rPr lang="zh-CN" altLang="en-US" sz="1600" dirty="0"/>
              <a:t>的地址描述符中删除</a:t>
            </a:r>
            <a:r>
              <a:rPr lang="en-US" altLang="zh-CN" sz="1600" dirty="0"/>
              <a:t>Rx</a:t>
            </a:r>
          </a:p>
        </p:txBody>
      </p:sp>
      <p:sp>
        <p:nvSpPr>
          <p:cNvPr id="3" name="Rectangle 6">
            <a:extLst>
              <a:ext uri="{FF2B5EF4-FFF2-40B4-BE49-F238E27FC236}">
                <a16:creationId xmlns:a16="http://schemas.microsoft.com/office/drawing/2014/main" id="{4007A847-4038-43E9-AD05-E2B563A3A756}"/>
              </a:ext>
            </a:extLst>
          </p:cNvPr>
          <p:cNvSpPr txBox="1">
            <a:spLocks noRot="1"/>
          </p:cNvSpPr>
          <p:nvPr/>
        </p:nvSpPr>
        <p:spPr>
          <a:xfrm>
            <a:off x="4675043" y="982229"/>
            <a:ext cx="4270375" cy="53340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t>对于指令“</a:t>
            </a:r>
            <a:r>
              <a:rPr lang="en-US" altLang="zh-CN" sz="2000" dirty="0"/>
              <a:t>ST x , R”</a:t>
            </a:r>
          </a:p>
          <a:p>
            <a:pPr>
              <a:lnSpc>
                <a:spcPct val="90000"/>
              </a:lnSpc>
            </a:pPr>
            <a:r>
              <a:rPr lang="zh-CN" altLang="en-US" sz="2000" dirty="0"/>
              <a:t>修改</a:t>
            </a:r>
            <a:r>
              <a:rPr lang="en-US" altLang="zh-CN" sz="2000" dirty="0"/>
              <a:t>x</a:t>
            </a:r>
            <a:r>
              <a:rPr lang="zh-CN" altLang="en-US" sz="2000" dirty="0"/>
              <a:t>的地址描述符，使之包含自己的内存位置</a:t>
            </a:r>
            <a:endParaRPr lang="en-US" altLang="zh-CN" sz="2000" dirty="0"/>
          </a:p>
          <a:p>
            <a:pPr marL="0" indent="0">
              <a:lnSpc>
                <a:spcPct val="90000"/>
              </a:lnSpc>
              <a:buNone/>
            </a:pPr>
            <a:r>
              <a:rPr lang="zh-CN" altLang="en-US" sz="2000" dirty="0"/>
              <a:t>对于复制语句</a:t>
            </a:r>
            <a:r>
              <a:rPr lang="en-US" altLang="zh-CN" sz="2000" dirty="0"/>
              <a:t>x=y</a:t>
            </a:r>
            <a:r>
              <a:rPr lang="zh-CN" altLang="en-US" sz="2000" dirty="0"/>
              <a:t>，如果需要生成加载指令“</a:t>
            </a:r>
            <a:r>
              <a:rPr lang="en-US" altLang="zh-CN" sz="2000" dirty="0"/>
              <a:t>LD Ry, y′ ”</a:t>
            </a:r>
            <a:r>
              <a:rPr lang="zh-CN" altLang="en-US" sz="2000" dirty="0"/>
              <a:t>则</a:t>
            </a:r>
            <a:endParaRPr lang="en-US" altLang="zh-CN" sz="2000" dirty="0"/>
          </a:p>
          <a:p>
            <a:pPr>
              <a:lnSpc>
                <a:spcPct val="90000"/>
              </a:lnSpc>
            </a:pPr>
            <a:r>
              <a:rPr lang="zh-CN" altLang="en-US" sz="2000" dirty="0"/>
              <a:t>修改</a:t>
            </a:r>
            <a:r>
              <a:rPr lang="en-US" altLang="zh-CN" sz="2000" dirty="0"/>
              <a:t>Ry</a:t>
            </a:r>
            <a:r>
              <a:rPr lang="zh-CN" altLang="en-US" sz="2000" dirty="0"/>
              <a:t>的寄存器描述符，使之只包含</a:t>
            </a:r>
            <a:r>
              <a:rPr lang="en-US" altLang="zh-CN" sz="2000" dirty="0"/>
              <a:t>y</a:t>
            </a:r>
          </a:p>
          <a:p>
            <a:pPr>
              <a:lnSpc>
                <a:spcPct val="90000"/>
              </a:lnSpc>
            </a:pPr>
            <a:r>
              <a:rPr lang="zh-CN" altLang="en-US" sz="2000" dirty="0"/>
              <a:t>修改</a:t>
            </a:r>
            <a:r>
              <a:rPr lang="en-US" altLang="zh-CN" sz="2000" dirty="0"/>
              <a:t>y</a:t>
            </a:r>
            <a:r>
              <a:rPr lang="zh-CN" altLang="en-US" sz="2000" dirty="0"/>
              <a:t>的地址描述符，把</a:t>
            </a:r>
            <a:r>
              <a:rPr lang="en-US" altLang="zh-CN" sz="2000" dirty="0"/>
              <a:t>Ry</a:t>
            </a:r>
            <a:r>
              <a:rPr lang="zh-CN" altLang="en-US" sz="2000" dirty="0"/>
              <a:t>作为新增位置加入到</a:t>
            </a:r>
            <a:r>
              <a:rPr lang="en-US" altLang="zh-CN" sz="2000" dirty="0"/>
              <a:t>y</a:t>
            </a:r>
            <a:r>
              <a:rPr lang="zh-CN" altLang="en-US" sz="2000" dirty="0"/>
              <a:t>的位置集合中</a:t>
            </a:r>
            <a:endParaRPr lang="en-US" altLang="zh-CN" sz="2000" dirty="0"/>
          </a:p>
          <a:p>
            <a:pPr>
              <a:lnSpc>
                <a:spcPct val="90000"/>
              </a:lnSpc>
            </a:pPr>
            <a:r>
              <a:rPr lang="zh-CN" altLang="en-US" sz="2000" dirty="0"/>
              <a:t>从任何不同于</a:t>
            </a:r>
            <a:r>
              <a:rPr lang="en-US" altLang="zh-CN" sz="2000" dirty="0"/>
              <a:t>y</a:t>
            </a:r>
            <a:r>
              <a:rPr lang="zh-CN" altLang="en-US" sz="2000" dirty="0"/>
              <a:t>的变量的地址描述符中删除</a:t>
            </a:r>
            <a:r>
              <a:rPr lang="en-US" altLang="zh-CN" sz="2000" dirty="0"/>
              <a:t>Ry</a:t>
            </a:r>
          </a:p>
          <a:p>
            <a:pPr>
              <a:lnSpc>
                <a:spcPct val="90000"/>
              </a:lnSpc>
            </a:pPr>
            <a:r>
              <a:rPr lang="zh-CN" altLang="en-US" sz="2000" dirty="0"/>
              <a:t>修改</a:t>
            </a:r>
            <a:r>
              <a:rPr lang="en-US" altLang="zh-CN" sz="2000" dirty="0"/>
              <a:t>Ry</a:t>
            </a:r>
            <a:r>
              <a:rPr lang="zh-CN" altLang="en-US" sz="2000" dirty="0"/>
              <a:t>的寄存器描述符，使之也包含</a:t>
            </a:r>
            <a:r>
              <a:rPr lang="en-US" altLang="zh-CN" sz="2000" dirty="0"/>
              <a:t>x</a:t>
            </a:r>
          </a:p>
          <a:p>
            <a:pPr>
              <a:lnSpc>
                <a:spcPct val="90000"/>
              </a:lnSpc>
            </a:pPr>
            <a:r>
              <a:rPr lang="zh-CN" altLang="en-US" sz="2000" dirty="0"/>
              <a:t>修改</a:t>
            </a:r>
            <a:r>
              <a:rPr lang="en-US" altLang="zh-CN" sz="2000" dirty="0"/>
              <a:t>x</a:t>
            </a:r>
            <a:r>
              <a:rPr lang="zh-CN" altLang="en-US" sz="2000" dirty="0"/>
              <a:t>的地址描述符，使之只包含</a:t>
            </a:r>
            <a:r>
              <a:rPr lang="en-US" altLang="zh-CN" sz="2000" dirty="0"/>
              <a:t>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r>
              <a:rPr lang="zh-CN" altLang="en-US" dirty="0"/>
              <a:t>例</a:t>
            </a:r>
            <a:r>
              <a:rPr lang="en-US" altLang="zh-CN" dirty="0"/>
              <a:t>8.5 </a:t>
            </a:r>
            <a:endParaRPr lang="zh-CN" altLang="en-US" dirty="0"/>
          </a:p>
        </p:txBody>
      </p:sp>
      <p:pic>
        <p:nvPicPr>
          <p:cNvPr id="8" name="图片 7">
            <a:extLst>
              <a:ext uri="{FF2B5EF4-FFF2-40B4-BE49-F238E27FC236}">
                <a16:creationId xmlns:a16="http://schemas.microsoft.com/office/drawing/2014/main" id="{32CB34B0-70D0-4660-9F84-11B5A1D4B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5" y="1548462"/>
            <a:ext cx="9144000" cy="4616750"/>
          </a:xfrm>
          <a:prstGeom prst="rect">
            <a:avLst/>
          </a:prstGeom>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主要内容：</a:t>
            </a:r>
            <a:endParaRPr lang="en-US" altLang="zh-CN" dirty="0"/>
          </a:p>
          <a:p>
            <a:r>
              <a:rPr lang="zh-CN" altLang="en-US" dirty="0"/>
              <a:t>目标语言与指令选择</a:t>
            </a:r>
            <a:endParaRPr lang="en-US" altLang="zh-CN" dirty="0"/>
          </a:p>
          <a:p>
            <a:r>
              <a:rPr lang="zh-CN" altLang="en-US" dirty="0"/>
              <a:t>基本块划分与流图构造</a:t>
            </a:r>
            <a:endParaRPr lang="en-US" altLang="zh-CN" dirty="0"/>
          </a:p>
          <a:p>
            <a:r>
              <a:rPr lang="zh-CN" altLang="en-US" dirty="0"/>
              <a:t>后续使用信息</a:t>
            </a:r>
            <a:r>
              <a:rPr lang="en-US" altLang="zh-CN" dirty="0"/>
              <a:t>(</a:t>
            </a:r>
            <a:r>
              <a:rPr lang="zh-CN" altLang="en-US" dirty="0"/>
              <a:t>下次引用信息</a:t>
            </a:r>
            <a:r>
              <a:rPr lang="en-US" altLang="zh-CN" dirty="0"/>
              <a:t>)</a:t>
            </a:r>
            <a:r>
              <a:rPr lang="zh-CN" altLang="en-US" dirty="0"/>
              <a:t>的求解</a:t>
            </a:r>
            <a:endParaRPr lang="en-US" altLang="zh-CN" dirty="0"/>
          </a:p>
          <a:p>
            <a:r>
              <a:rPr lang="zh-CN" altLang="en-US" dirty="0"/>
              <a:t>循环体查找</a:t>
            </a:r>
            <a:endParaRPr lang="en-US" altLang="zh-CN" dirty="0"/>
          </a:p>
          <a:p>
            <a:r>
              <a:rPr lang="zh-CN" altLang="en-US" dirty="0"/>
              <a:t>基本块</a:t>
            </a:r>
            <a:r>
              <a:rPr lang="en-US" altLang="zh-CN" dirty="0"/>
              <a:t>DAG</a:t>
            </a:r>
            <a:r>
              <a:rPr lang="zh-CN" altLang="en-US" dirty="0"/>
              <a:t>优化</a:t>
            </a:r>
            <a:endParaRPr lang="en-US" altLang="zh-CN" dirty="0"/>
          </a:p>
          <a:p>
            <a:r>
              <a:rPr lang="zh-CN" altLang="en-US" dirty="0"/>
              <a:t>目标代码生成</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第八章 总结</a:t>
            </a:r>
            <a:endParaRPr lang="zh-CN" altLang="en-US" dirty="0"/>
          </a:p>
        </p:txBody>
      </p:sp>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290411" cy="4921498"/>
          </a:xfrm>
        </p:spPr>
        <p:txBody>
          <a:bodyPr>
            <a:normAutofit fontScale="92500" lnSpcReduction="20000"/>
          </a:bodyPr>
          <a:lstStyle/>
          <a:p>
            <a:pPr>
              <a:spcBef>
                <a:spcPct val="0"/>
              </a:spcBef>
              <a:buClrTx/>
              <a:buSzTx/>
              <a:buNone/>
              <a:defRPr/>
            </a:pPr>
            <a:r>
              <a:rPr lang="en-US" altLang="zh-CN" b="1" dirty="0"/>
              <a:t>1.</a:t>
            </a:r>
            <a:r>
              <a:rPr lang="zh-CN" altLang="zh-CN" dirty="0"/>
              <a:t>请对</a:t>
            </a:r>
            <a:r>
              <a:rPr lang="zh-CN" altLang="en-US" dirty="0"/>
              <a:t>右</a:t>
            </a:r>
            <a:r>
              <a:rPr lang="zh-CN" altLang="zh-CN" dirty="0"/>
              <a:t>列程序在划分基本块的基础上构造程序流图</a:t>
            </a:r>
            <a:r>
              <a:rPr lang="zh-CN" altLang="en-US" dirty="0"/>
              <a:t>。</a:t>
            </a:r>
            <a:endParaRPr lang="en-US" altLang="zh-CN" dirty="0"/>
          </a:p>
          <a:p>
            <a:pPr>
              <a:spcBef>
                <a:spcPct val="0"/>
              </a:spcBef>
              <a:buClrTx/>
              <a:buSzTx/>
              <a:buNone/>
              <a:defRPr/>
            </a:pPr>
            <a:r>
              <a:rPr lang="en-US" altLang="zh-CN" dirty="0"/>
              <a:t>2.</a:t>
            </a:r>
            <a:r>
              <a:rPr lang="zh-CN" altLang="zh-CN" dirty="0"/>
              <a:t>请对</a:t>
            </a:r>
            <a:r>
              <a:rPr lang="en-US" altLang="zh-CN" dirty="0"/>
              <a:t>B1</a:t>
            </a:r>
            <a:r>
              <a:rPr lang="zh-CN" altLang="zh-CN" dirty="0"/>
              <a:t>基本块内的代码分别</a:t>
            </a:r>
            <a:endParaRPr lang="en-US" altLang="zh-CN" dirty="0"/>
          </a:p>
          <a:p>
            <a:pPr>
              <a:spcBef>
                <a:spcPct val="0"/>
              </a:spcBef>
              <a:buClrTx/>
              <a:buSzTx/>
              <a:buNone/>
              <a:defRPr/>
            </a:pPr>
            <a:r>
              <a:rPr lang="en-US" altLang="zh-CN" dirty="0"/>
              <a:t>   </a:t>
            </a:r>
            <a:r>
              <a:rPr lang="zh-CN" altLang="zh-CN" dirty="0"/>
              <a:t>应用</a:t>
            </a:r>
            <a:r>
              <a:rPr lang="en-US" altLang="zh-CN" dirty="0" err="1"/>
              <a:t>dag</a:t>
            </a:r>
            <a:r>
              <a:rPr lang="zh-CN" altLang="zh-CN" dirty="0"/>
              <a:t>进行局部优化；</a:t>
            </a:r>
            <a:endParaRPr lang="en-US" altLang="zh-CN" dirty="0"/>
          </a:p>
          <a:p>
            <a:pPr>
              <a:spcBef>
                <a:spcPct val="0"/>
              </a:spcBef>
              <a:buClrTx/>
              <a:buSzTx/>
              <a:buNone/>
              <a:defRPr/>
            </a:pPr>
            <a:r>
              <a:rPr lang="en-US" altLang="zh-CN" dirty="0"/>
              <a:t>   </a:t>
            </a:r>
            <a:r>
              <a:rPr lang="zh-CN" altLang="zh-CN" dirty="0"/>
              <a:t>写出优化后的代码序列；</a:t>
            </a:r>
            <a:endParaRPr lang="en-US" altLang="zh-CN" dirty="0"/>
          </a:p>
          <a:p>
            <a:pPr>
              <a:spcBef>
                <a:spcPct val="0"/>
              </a:spcBef>
              <a:buClrTx/>
              <a:buSzTx/>
              <a:buNone/>
              <a:defRPr/>
            </a:pPr>
            <a:r>
              <a:rPr lang="en-US" altLang="zh-CN" dirty="0"/>
              <a:t>   </a:t>
            </a:r>
            <a:r>
              <a:rPr lang="zh-CN" altLang="zh-CN" dirty="0"/>
              <a:t>如果只有</a:t>
            </a:r>
            <a:r>
              <a:rPr lang="en-US" altLang="zh-CN" dirty="0"/>
              <a:t>L</a:t>
            </a:r>
            <a:r>
              <a:rPr lang="zh-CN" altLang="zh-CN" dirty="0"/>
              <a:t>是在基本块后活跃的，</a:t>
            </a:r>
            <a:endParaRPr lang="en-US" altLang="zh-CN" dirty="0"/>
          </a:p>
          <a:p>
            <a:pPr>
              <a:spcBef>
                <a:spcPct val="0"/>
              </a:spcBef>
              <a:buClrTx/>
              <a:buSzTx/>
              <a:buNone/>
              <a:defRPr/>
            </a:pPr>
            <a:r>
              <a:rPr lang="en-US" altLang="zh-CN" dirty="0"/>
              <a:t>   </a:t>
            </a:r>
            <a:r>
              <a:rPr lang="zh-CN" altLang="zh-CN" dirty="0"/>
              <a:t>写出相应的优化代码序列。</a:t>
            </a:r>
            <a:endParaRPr lang="en-US" altLang="zh-CN" dirty="0"/>
          </a:p>
          <a:p>
            <a:pPr>
              <a:spcBef>
                <a:spcPct val="0"/>
              </a:spcBef>
              <a:buClrTx/>
              <a:buSzTx/>
              <a:buNone/>
              <a:defRPr/>
            </a:pPr>
            <a:r>
              <a:rPr lang="en-US" altLang="zh-CN" dirty="0"/>
              <a:t>3.</a:t>
            </a:r>
            <a:r>
              <a:rPr lang="zh-CN" altLang="en-US" dirty="0"/>
              <a:t>对题</a:t>
            </a:r>
            <a:r>
              <a:rPr lang="en-US" altLang="zh-CN" dirty="0"/>
              <a:t>1</a:t>
            </a:r>
            <a:r>
              <a:rPr lang="zh-CN" altLang="en-US" dirty="0"/>
              <a:t>构造</a:t>
            </a:r>
            <a:r>
              <a:rPr lang="zh-CN" altLang="zh-CN" dirty="0"/>
              <a:t>的流图</a:t>
            </a:r>
            <a:r>
              <a:rPr lang="en-US" altLang="zh-CN" dirty="0"/>
              <a:t>     </a:t>
            </a:r>
            <a:r>
              <a:rPr lang="zh-CN" altLang="en-US" dirty="0"/>
              <a:t>分别：</a:t>
            </a:r>
            <a:endParaRPr lang="en-US" altLang="zh-CN" dirty="0"/>
          </a:p>
          <a:p>
            <a:pPr indent="0">
              <a:buFont typeface="Wingdings" panose="05000000000000000000" pitchFamily="2" charset="2"/>
              <a:buNone/>
              <a:defRPr/>
            </a:pPr>
            <a:r>
              <a:rPr lang="zh-CN" altLang="en-US" dirty="0"/>
              <a:t>（</a:t>
            </a:r>
            <a:r>
              <a:rPr lang="en-US" altLang="zh-CN" dirty="0"/>
              <a:t>a</a:t>
            </a:r>
            <a:r>
              <a:rPr lang="zh-CN" altLang="en-US" dirty="0"/>
              <a:t>）</a:t>
            </a:r>
            <a:r>
              <a:rPr lang="zh-CN" altLang="zh-CN" dirty="0"/>
              <a:t>求各结点的必经结点集；</a:t>
            </a:r>
          </a:p>
          <a:p>
            <a:pPr indent="0">
              <a:buFont typeface="Wingdings" panose="05000000000000000000" pitchFamily="2" charset="2"/>
              <a:buNone/>
              <a:defRPr/>
            </a:pPr>
            <a:r>
              <a:rPr lang="en-US" altLang="zh-CN" dirty="0"/>
              <a:t>   (b)  </a:t>
            </a:r>
            <a:r>
              <a:rPr lang="zh-CN" altLang="zh-CN" dirty="0"/>
              <a:t>求流图中的回边；</a:t>
            </a:r>
          </a:p>
          <a:p>
            <a:pPr indent="0">
              <a:buFont typeface="Wingdings" panose="05000000000000000000" pitchFamily="2" charset="2"/>
              <a:buNone/>
              <a:defRPr/>
            </a:pPr>
            <a:r>
              <a:rPr lang="en-US" altLang="zh-CN" dirty="0"/>
              <a:t>   (c)  </a:t>
            </a:r>
            <a:r>
              <a:rPr lang="zh-CN" altLang="zh-CN" dirty="0"/>
              <a:t>求由回边组成的循环；</a:t>
            </a:r>
            <a:endParaRPr lang="en-US" altLang="zh-CN" dirty="0"/>
          </a:p>
          <a:p>
            <a:pPr>
              <a:spcBef>
                <a:spcPct val="0"/>
              </a:spcBef>
              <a:buClrTx/>
              <a:buSzTx/>
              <a:buNone/>
              <a:defRPr/>
            </a:pPr>
            <a:endParaRPr lang="en-US" altLang="zh-CN" dirty="0"/>
          </a:p>
          <a:p>
            <a:pPr>
              <a:spcBef>
                <a:spcPct val="0"/>
              </a:spcBef>
              <a:buClrTx/>
              <a:buSzTx/>
              <a:buNone/>
              <a:defRPr/>
            </a:pPr>
            <a:r>
              <a:rPr lang="en-US" altLang="zh-CN" dirty="0"/>
              <a:t>4.</a:t>
            </a:r>
            <a:r>
              <a:rPr lang="zh-CN" altLang="en-US" dirty="0"/>
              <a:t>将</a:t>
            </a:r>
            <a:r>
              <a:rPr lang="en-US" altLang="zh-CN" dirty="0"/>
              <a:t>x=a/(</a:t>
            </a:r>
            <a:r>
              <a:rPr lang="en-US" altLang="zh-CN" dirty="0" err="1"/>
              <a:t>b+c</a:t>
            </a:r>
            <a:r>
              <a:rPr lang="en-US" altLang="zh-CN" dirty="0"/>
              <a:t>)-d*(</a:t>
            </a:r>
            <a:r>
              <a:rPr lang="en-US" altLang="zh-CN" dirty="0" err="1"/>
              <a:t>e+f</a:t>
            </a:r>
            <a:r>
              <a:rPr lang="en-US" altLang="zh-CN" dirty="0"/>
              <a:t>)</a:t>
            </a:r>
            <a:r>
              <a:rPr lang="zh-CN" altLang="en-US" dirty="0"/>
              <a:t>生成三地址代码后生成目标代码，设有任意多可用寄存器，乘法和除法助记符为</a:t>
            </a:r>
            <a:r>
              <a:rPr lang="en-US" altLang="zh-CN" dirty="0" err="1"/>
              <a:t>mul</a:t>
            </a:r>
            <a:r>
              <a:rPr lang="zh-CN" altLang="en-US" dirty="0"/>
              <a:t>和</a:t>
            </a:r>
            <a:r>
              <a:rPr lang="en-US" altLang="zh-CN" dirty="0"/>
              <a:t>div</a:t>
            </a:r>
          </a:p>
          <a:p>
            <a:pPr indent="0">
              <a:buFont typeface="Wingdings" panose="05000000000000000000" pitchFamily="2" charset="2"/>
              <a:buNone/>
              <a:defRP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第八</a:t>
            </a:r>
            <a:r>
              <a:rPr lang="zh-CN" altLang="en-US">
                <a:latin typeface="黑体" panose="02010609060101010101" pitchFamily="49" charset="-122"/>
                <a:ea typeface="黑体" panose="02010609060101010101" pitchFamily="49" charset="-122"/>
              </a:rPr>
              <a:t>章 作业</a:t>
            </a:r>
            <a:endParaRPr lang="zh-CN" altLang="en-US" dirty="0"/>
          </a:p>
        </p:txBody>
      </p:sp>
      <p:graphicFrame>
        <p:nvGraphicFramePr>
          <p:cNvPr id="5" name="表格 4">
            <a:extLst>
              <a:ext uri="{FF2B5EF4-FFF2-40B4-BE49-F238E27FC236}">
                <a16:creationId xmlns:a16="http://schemas.microsoft.com/office/drawing/2014/main" id="{89FC8B61-F2C3-4E5A-AF1D-16903DDFAF36}"/>
              </a:ext>
            </a:extLst>
          </p:cNvPr>
          <p:cNvGraphicFramePr>
            <a:graphicFrameLocks noGrp="1"/>
          </p:cNvGraphicFramePr>
          <p:nvPr>
            <p:extLst>
              <p:ext uri="{D42A27DB-BD31-4B8C-83A1-F6EECF244321}">
                <p14:modId xmlns:p14="http://schemas.microsoft.com/office/powerpoint/2010/main" val="1424658143"/>
              </p:ext>
            </p:extLst>
          </p:nvPr>
        </p:nvGraphicFramePr>
        <p:xfrm>
          <a:off x="4784436" y="1777278"/>
          <a:ext cx="4187826" cy="1462089"/>
        </p:xfrm>
        <a:graphic>
          <a:graphicData uri="http://schemas.openxmlformats.org/drawingml/2006/table">
            <a:tbl>
              <a:tblPr>
                <a:tableStyleId>{5C22544A-7EE6-4342-B048-85BDC9FD1C3A}</a:tableStyleId>
              </a:tblPr>
              <a:tblGrid>
                <a:gridCol w="2093913">
                  <a:extLst>
                    <a:ext uri="{9D8B030D-6E8A-4147-A177-3AD203B41FA5}">
                      <a16:colId xmlns:a16="http://schemas.microsoft.com/office/drawing/2014/main" val="20000"/>
                    </a:ext>
                  </a:extLst>
                </a:gridCol>
                <a:gridCol w="2093913">
                  <a:extLst>
                    <a:ext uri="{9D8B030D-6E8A-4147-A177-3AD203B41FA5}">
                      <a16:colId xmlns:a16="http://schemas.microsoft.com/office/drawing/2014/main" val="20001"/>
                    </a:ext>
                  </a:extLst>
                </a:gridCol>
              </a:tblGrid>
              <a:tr h="167638">
                <a:tc>
                  <a:txBody>
                    <a:bodyPr/>
                    <a:lstStyle/>
                    <a:p>
                      <a:pPr algn="just">
                        <a:spcAft>
                          <a:spcPts val="0"/>
                        </a:spcAft>
                      </a:pPr>
                      <a:r>
                        <a:rPr lang="en-US" sz="1100" kern="100" dirty="0">
                          <a:effectLst/>
                        </a:rPr>
                        <a:t>(1) i:=1</a:t>
                      </a:r>
                      <a:endParaRPr lang="zh-CN" sz="1100" kern="100" dirty="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dirty="0">
                          <a:effectLst/>
                        </a:rPr>
                        <a:t>(8) J:=2*J</a:t>
                      </a:r>
                      <a:endParaRPr lang="zh-CN" sz="1100" kern="100" dirty="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0"/>
                  </a:ext>
                </a:extLst>
              </a:tr>
              <a:tr h="222043">
                <a:tc>
                  <a:txBody>
                    <a:bodyPr/>
                    <a:lstStyle/>
                    <a:p>
                      <a:pPr algn="just">
                        <a:spcAft>
                          <a:spcPts val="0"/>
                        </a:spcAft>
                      </a:pPr>
                      <a:r>
                        <a:rPr lang="en-US" sz="1100" kern="100" dirty="0">
                          <a:effectLst/>
                        </a:rPr>
                        <a:t>(2) if I&gt;5 </a:t>
                      </a:r>
                      <a:r>
                        <a:rPr lang="en-US" sz="1100" kern="100" dirty="0" err="1">
                          <a:effectLst/>
                        </a:rPr>
                        <a:t>goto</a:t>
                      </a:r>
                      <a:r>
                        <a:rPr lang="en-US" sz="1100" kern="100" dirty="0">
                          <a:effectLst/>
                        </a:rPr>
                        <a:t>(4)</a:t>
                      </a:r>
                      <a:endParaRPr lang="zh-CN" sz="1100" kern="100" dirty="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a:effectLst/>
                        </a:rPr>
                        <a:t>(9) if J</a:t>
                      </a:r>
                      <a:r>
                        <a:rPr lang="zh-CN" sz="1100" kern="100">
                          <a:effectLst/>
                        </a:rPr>
                        <a:t>≥</a:t>
                      </a:r>
                      <a:r>
                        <a:rPr lang="en-US" sz="1100" kern="100">
                          <a:effectLst/>
                        </a:rPr>
                        <a:t>8 goto(12)</a:t>
                      </a:r>
                      <a:endParaRPr lang="zh-CN" sz="1100" kern="10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1"/>
                  </a:ext>
                </a:extLst>
              </a:tr>
              <a:tr h="222043">
                <a:tc>
                  <a:txBody>
                    <a:bodyPr/>
                    <a:lstStyle/>
                    <a:p>
                      <a:pPr algn="just">
                        <a:spcAft>
                          <a:spcPts val="0"/>
                        </a:spcAft>
                      </a:pPr>
                      <a:r>
                        <a:rPr lang="en-US" sz="1100" kern="100" dirty="0">
                          <a:effectLst/>
                        </a:rPr>
                        <a:t>(3) J:=j</a:t>
                      </a:r>
                      <a:endParaRPr lang="zh-CN" sz="1100" kern="100" dirty="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a:effectLst/>
                        </a:rPr>
                        <a:t>(10) goto(14)</a:t>
                      </a:r>
                      <a:endParaRPr lang="zh-CN" sz="1100" kern="10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2"/>
                  </a:ext>
                </a:extLst>
              </a:tr>
              <a:tr h="222043">
                <a:tc>
                  <a:txBody>
                    <a:bodyPr/>
                    <a:lstStyle/>
                    <a:p>
                      <a:pPr algn="just">
                        <a:spcAft>
                          <a:spcPts val="0"/>
                        </a:spcAft>
                      </a:pPr>
                      <a:r>
                        <a:rPr lang="en-US" sz="1100" kern="100">
                          <a:effectLst/>
                        </a:rPr>
                        <a:t>(4) if J&lt;6 goto(1)</a:t>
                      </a:r>
                      <a:endParaRPr lang="zh-CN" sz="1100" kern="10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a:effectLst/>
                        </a:rPr>
                        <a:t>(11) if I=4 goto(4)</a:t>
                      </a:r>
                      <a:endParaRPr lang="zh-CN" sz="1100" kern="10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3"/>
                  </a:ext>
                </a:extLst>
              </a:tr>
              <a:tr h="222043">
                <a:tc>
                  <a:txBody>
                    <a:bodyPr/>
                    <a:lstStyle/>
                    <a:p>
                      <a:pPr algn="just">
                        <a:spcAft>
                          <a:spcPts val="0"/>
                        </a:spcAft>
                      </a:pPr>
                      <a:r>
                        <a:rPr lang="en-US" sz="1100" kern="100" dirty="0">
                          <a:effectLst/>
                        </a:rPr>
                        <a:t>(5) i:=i*2</a:t>
                      </a:r>
                      <a:endParaRPr lang="zh-CN" sz="1100" kern="100" dirty="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a:effectLst/>
                        </a:rPr>
                        <a:t>(12) I:=I-1</a:t>
                      </a:r>
                      <a:endParaRPr lang="zh-CN" sz="1100" kern="10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4"/>
                  </a:ext>
                </a:extLst>
              </a:tr>
              <a:tr h="222043">
                <a:tc>
                  <a:txBody>
                    <a:bodyPr/>
                    <a:lstStyle/>
                    <a:p>
                      <a:pPr algn="just">
                        <a:spcAft>
                          <a:spcPts val="0"/>
                        </a:spcAft>
                      </a:pPr>
                      <a:r>
                        <a:rPr lang="en-US" sz="1100" kern="100">
                          <a:effectLst/>
                        </a:rPr>
                        <a:t>(6) if I&lt;4 goto(11)</a:t>
                      </a:r>
                      <a:endParaRPr lang="zh-CN" sz="1100" kern="10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a:effectLst/>
                        </a:rPr>
                        <a:t>(13) if J=7 goto(11)</a:t>
                      </a:r>
                      <a:endParaRPr lang="zh-CN" sz="1100" kern="10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5"/>
                  </a:ext>
                </a:extLst>
              </a:tr>
              <a:tr h="184234">
                <a:tc>
                  <a:txBody>
                    <a:bodyPr/>
                    <a:lstStyle/>
                    <a:p>
                      <a:pPr algn="just">
                        <a:spcAft>
                          <a:spcPts val="0"/>
                        </a:spcAft>
                      </a:pPr>
                      <a:r>
                        <a:rPr lang="en-US" sz="1100" kern="100" dirty="0">
                          <a:effectLst/>
                        </a:rPr>
                        <a:t>(7)J:=J/2</a:t>
                      </a:r>
                      <a:endParaRPr lang="zh-CN" sz="1100" kern="100" dirty="0">
                        <a:effectLst/>
                        <a:latin typeface="Times New Roman" panose="02020603050405020304" pitchFamily="18" charset="0"/>
                        <a:ea typeface="宋体" panose="02010600030101010101" pitchFamily="2" charset="-122"/>
                      </a:endParaRPr>
                    </a:p>
                  </a:txBody>
                  <a:tcPr marL="68570" marR="68570" marT="0" marB="0"/>
                </a:tc>
                <a:tc>
                  <a:txBody>
                    <a:bodyPr/>
                    <a:lstStyle/>
                    <a:p>
                      <a:pPr algn="just">
                        <a:spcAft>
                          <a:spcPts val="0"/>
                        </a:spcAft>
                      </a:pPr>
                      <a:r>
                        <a:rPr lang="en-US" sz="1100" kern="100" dirty="0">
                          <a:effectLst/>
                        </a:rPr>
                        <a:t>(14) halt</a:t>
                      </a:r>
                      <a:endParaRPr lang="zh-CN" sz="1100" kern="100" dirty="0">
                        <a:effectLst/>
                        <a:latin typeface="Times New Roman" panose="02020603050405020304" pitchFamily="18" charset="0"/>
                        <a:ea typeface="宋体" panose="02010600030101010101" pitchFamily="2" charset="-122"/>
                      </a:endParaRPr>
                    </a:p>
                  </a:txBody>
                  <a:tcPr marL="68570" marR="68570" marT="0" marB="0"/>
                </a:tc>
                <a:extLst>
                  <a:ext uri="{0D108BD9-81ED-4DB2-BD59-A6C34878D82A}">
                    <a16:rowId xmlns:a16="http://schemas.microsoft.com/office/drawing/2014/main" val="10006"/>
                  </a:ext>
                </a:extLst>
              </a:tr>
            </a:tbl>
          </a:graphicData>
        </a:graphic>
      </p:graphicFrame>
      <p:graphicFrame>
        <p:nvGraphicFramePr>
          <p:cNvPr id="6" name="表格 5">
            <a:extLst>
              <a:ext uri="{FF2B5EF4-FFF2-40B4-BE49-F238E27FC236}">
                <a16:creationId xmlns:a16="http://schemas.microsoft.com/office/drawing/2014/main" id="{9809B4A6-876C-441B-9F86-7003581ACFCA}"/>
              </a:ext>
            </a:extLst>
          </p:cNvPr>
          <p:cNvGraphicFramePr>
            <a:graphicFrameLocks noGrp="1"/>
          </p:cNvGraphicFramePr>
          <p:nvPr>
            <p:extLst>
              <p:ext uri="{D42A27DB-BD31-4B8C-83A1-F6EECF244321}">
                <p14:modId xmlns:p14="http://schemas.microsoft.com/office/powerpoint/2010/main" val="1509399280"/>
              </p:ext>
            </p:extLst>
          </p:nvPr>
        </p:nvGraphicFramePr>
        <p:xfrm>
          <a:off x="4969163" y="3468183"/>
          <a:ext cx="2736850" cy="2390773"/>
        </p:xfrm>
        <a:graphic>
          <a:graphicData uri="http://schemas.openxmlformats.org/drawingml/2006/table">
            <a:tbl>
              <a:tblPr>
                <a:tableStyleId>{5C22544A-7EE6-4342-B048-85BDC9FD1C3A}</a:tableStyleId>
              </a:tblPr>
              <a:tblGrid>
                <a:gridCol w="2736850">
                  <a:extLst>
                    <a:ext uri="{9D8B030D-6E8A-4147-A177-3AD203B41FA5}">
                      <a16:colId xmlns:a16="http://schemas.microsoft.com/office/drawing/2014/main" val="20000"/>
                    </a:ext>
                  </a:extLst>
                </a:gridCol>
              </a:tblGrid>
              <a:tr h="167663">
                <a:tc>
                  <a:txBody>
                    <a:bodyPr/>
                    <a:lstStyle/>
                    <a:p>
                      <a:pPr algn="just">
                        <a:spcAft>
                          <a:spcPts val="0"/>
                        </a:spcAft>
                      </a:pPr>
                      <a:r>
                        <a:rPr lang="en-US" sz="1100" kern="100" dirty="0">
                          <a:effectLst/>
                        </a:rPr>
                        <a:t>B1</a:t>
                      </a:r>
                      <a:r>
                        <a:rPr lang="zh-CN" sz="1100" kern="100" dirty="0">
                          <a:effectLst/>
                        </a:rPr>
                        <a:t>：</a:t>
                      </a:r>
                      <a:r>
                        <a:rPr lang="en-US" sz="1100" kern="100" dirty="0">
                          <a:effectLst/>
                        </a:rPr>
                        <a:t>F:=1</a:t>
                      </a:r>
                      <a:endParaRPr lang="zh-CN" sz="1100" kern="100" dirty="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0"/>
                  </a:ext>
                </a:extLst>
              </a:tr>
              <a:tr h="222311">
                <a:tc>
                  <a:txBody>
                    <a:bodyPr/>
                    <a:lstStyle/>
                    <a:p>
                      <a:pPr indent="266700" algn="just">
                        <a:spcAft>
                          <a:spcPts val="0"/>
                        </a:spcAft>
                      </a:pPr>
                      <a:r>
                        <a:rPr lang="en-US" sz="1100" kern="100">
                          <a:effectLst/>
                        </a:rPr>
                        <a:t>C:=F+E</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1"/>
                  </a:ext>
                </a:extLst>
              </a:tr>
              <a:tr h="222311">
                <a:tc>
                  <a:txBody>
                    <a:bodyPr/>
                    <a:lstStyle/>
                    <a:p>
                      <a:pPr indent="266700" algn="just">
                        <a:spcAft>
                          <a:spcPts val="0"/>
                        </a:spcAft>
                      </a:pPr>
                      <a:r>
                        <a:rPr lang="en-US" sz="1100" kern="100" dirty="0">
                          <a:effectLst/>
                        </a:rPr>
                        <a:t>D:=F+3</a:t>
                      </a:r>
                      <a:endParaRPr lang="zh-CN" sz="1100" kern="100" dirty="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2"/>
                  </a:ext>
                </a:extLst>
              </a:tr>
              <a:tr h="222311">
                <a:tc>
                  <a:txBody>
                    <a:bodyPr/>
                    <a:lstStyle/>
                    <a:p>
                      <a:pPr indent="266700" algn="just">
                        <a:spcAft>
                          <a:spcPts val="0"/>
                        </a:spcAft>
                      </a:pPr>
                      <a:r>
                        <a:rPr lang="en-US" sz="1100" kern="100">
                          <a:effectLst/>
                        </a:rPr>
                        <a:t>B:=A*A</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3"/>
                  </a:ext>
                </a:extLst>
              </a:tr>
              <a:tr h="222311">
                <a:tc>
                  <a:txBody>
                    <a:bodyPr/>
                    <a:lstStyle/>
                    <a:p>
                      <a:pPr indent="266700" algn="just">
                        <a:spcAft>
                          <a:spcPts val="0"/>
                        </a:spcAft>
                      </a:pPr>
                      <a:r>
                        <a:rPr lang="en-US" sz="1100" kern="100">
                          <a:effectLst/>
                        </a:rPr>
                        <a:t>G:=B-D</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4"/>
                  </a:ext>
                </a:extLst>
              </a:tr>
              <a:tr h="222311">
                <a:tc>
                  <a:txBody>
                    <a:bodyPr/>
                    <a:lstStyle/>
                    <a:p>
                      <a:pPr indent="266700" algn="just">
                        <a:spcAft>
                          <a:spcPts val="0"/>
                        </a:spcAft>
                      </a:pPr>
                      <a:r>
                        <a:rPr lang="en-US" sz="1100" kern="100" dirty="0">
                          <a:effectLst/>
                        </a:rPr>
                        <a:t>H:=E</a:t>
                      </a:r>
                      <a:endParaRPr lang="zh-CN" sz="1100" kern="100" dirty="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5"/>
                  </a:ext>
                </a:extLst>
              </a:tr>
              <a:tr h="222311">
                <a:tc>
                  <a:txBody>
                    <a:bodyPr/>
                    <a:lstStyle/>
                    <a:p>
                      <a:pPr indent="266700" algn="just">
                        <a:spcAft>
                          <a:spcPts val="0"/>
                        </a:spcAft>
                      </a:pPr>
                      <a:r>
                        <a:rPr lang="en-US" sz="1100" kern="100">
                          <a:effectLst/>
                        </a:rPr>
                        <a:t>I:=H*G</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6"/>
                  </a:ext>
                </a:extLst>
              </a:tr>
              <a:tr h="222311">
                <a:tc>
                  <a:txBody>
                    <a:bodyPr/>
                    <a:lstStyle/>
                    <a:p>
                      <a:pPr indent="266700" algn="just">
                        <a:spcAft>
                          <a:spcPts val="0"/>
                        </a:spcAft>
                      </a:pPr>
                      <a:r>
                        <a:rPr lang="en-US" sz="1100" kern="100">
                          <a:effectLst/>
                        </a:rPr>
                        <a:t>J:=D/4</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7"/>
                  </a:ext>
                </a:extLst>
              </a:tr>
              <a:tr h="222311">
                <a:tc>
                  <a:txBody>
                    <a:bodyPr/>
                    <a:lstStyle/>
                    <a:p>
                      <a:pPr indent="266700" algn="just">
                        <a:spcAft>
                          <a:spcPts val="0"/>
                        </a:spcAft>
                      </a:pPr>
                      <a:r>
                        <a:rPr lang="en-US" sz="1100" kern="100">
                          <a:effectLst/>
                        </a:rPr>
                        <a:t>K:=J+G</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8"/>
                  </a:ext>
                </a:extLst>
              </a:tr>
              <a:tr h="222311">
                <a:tc>
                  <a:txBody>
                    <a:bodyPr/>
                    <a:lstStyle/>
                    <a:p>
                      <a:pPr indent="266700" algn="just">
                        <a:spcAft>
                          <a:spcPts val="0"/>
                        </a:spcAft>
                      </a:pPr>
                      <a:r>
                        <a:rPr lang="en-US" sz="1100" kern="100">
                          <a:effectLst/>
                        </a:rPr>
                        <a:t>L:=H</a:t>
                      </a:r>
                      <a:endParaRPr lang="zh-CN" sz="1100" kern="10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09"/>
                  </a:ext>
                </a:extLst>
              </a:tr>
              <a:tr h="222311">
                <a:tc>
                  <a:txBody>
                    <a:bodyPr/>
                    <a:lstStyle/>
                    <a:p>
                      <a:pPr indent="266700" algn="just">
                        <a:spcAft>
                          <a:spcPts val="0"/>
                        </a:spcAft>
                      </a:pPr>
                      <a:r>
                        <a:rPr lang="en-US" sz="1100" kern="100" dirty="0">
                          <a:effectLst/>
                        </a:rPr>
                        <a:t>L:=I-L</a:t>
                      </a:r>
                      <a:endParaRPr lang="zh-CN" sz="1100" kern="100" dirty="0">
                        <a:effectLst/>
                        <a:latin typeface="Times New Roman" panose="02020603050405020304" pitchFamily="18" charset="0"/>
                        <a:ea typeface="宋体" panose="02010600030101010101" pitchFamily="2" charset="-122"/>
                      </a:endParaRPr>
                    </a:p>
                  </a:txBody>
                  <a:tcPr marL="68594" marR="68594"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3620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虽然代码生成器的具体细节依赖于中间表示形式，目标语言和操作系统，但很多问题（如存储管理、指令选择、寄存器分配和计算次序等）几乎是所有的代码生成器所固有和公共的问题。代码生成器的主要设计目标：</a:t>
            </a:r>
            <a:endParaRPr lang="en-US" altLang="zh-CN" sz="2400" dirty="0"/>
          </a:p>
          <a:p>
            <a:r>
              <a:rPr lang="zh-CN" altLang="en-US" sz="2400" dirty="0"/>
              <a:t>目标代码正确</a:t>
            </a:r>
            <a:endParaRPr lang="en-US" altLang="zh-CN" sz="2400" dirty="0"/>
          </a:p>
          <a:p>
            <a:r>
              <a:rPr lang="zh-CN" altLang="en-US" sz="2400" dirty="0"/>
              <a:t>易于实现，测试和维护。</a:t>
            </a:r>
          </a:p>
          <a:p>
            <a:pPr marL="0" indent="0">
              <a:lnSpc>
                <a:spcPct val="150000"/>
              </a:lnSpc>
              <a:buNone/>
            </a:pPr>
            <a:endParaRPr lang="zh-CN" altLang="en-US" sz="2400" dirty="0"/>
          </a:p>
          <a:p>
            <a:pPr marL="0" indent="0">
              <a:lnSpc>
                <a:spcPct val="150000"/>
              </a:lnSpc>
              <a:buNone/>
            </a:pPr>
            <a:r>
              <a:rPr lang="zh-CN" altLang="en-US" sz="2400" dirty="0"/>
              <a:t>。</a:t>
            </a:r>
          </a:p>
        </p:txBody>
      </p:sp>
      <p:sp>
        <p:nvSpPr>
          <p:cNvPr id="3" name="标题 2"/>
          <p:cNvSpPr>
            <a:spLocks noGrp="1"/>
          </p:cNvSpPr>
          <p:nvPr>
            <p:ph type="title"/>
          </p:nvPr>
        </p:nvSpPr>
        <p:spPr/>
        <p:txBody>
          <a:bodyPr/>
          <a:lstStyle/>
          <a:p>
            <a:r>
              <a:rPr lang="en-US" altLang="zh-CN" dirty="0"/>
              <a:t> 8.1   </a:t>
            </a:r>
            <a:r>
              <a:rPr lang="zh-CN" altLang="en-US" dirty="0"/>
              <a:t>代码生成器设计中的问题</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代码生成器的输入包括：源程序的中间表示和符号表信息。</a:t>
            </a:r>
            <a:endParaRPr lang="en-US" altLang="zh-CN" dirty="0"/>
          </a:p>
          <a:p>
            <a:pPr marL="0" indent="0">
              <a:buNone/>
            </a:pPr>
            <a:r>
              <a:rPr lang="zh-CN" altLang="en-US" dirty="0"/>
              <a:t>  代码生成阶段可以认为其输入中没有错误的条件：</a:t>
            </a:r>
            <a:endParaRPr lang="en-US" altLang="zh-CN" dirty="0"/>
          </a:p>
          <a:p>
            <a:r>
              <a:rPr lang="zh-CN" altLang="en-US" dirty="0"/>
              <a:t>假定中间表示足够详细，这样，中间语言中名字的值可以表示为目标机器能够直接操作的量</a:t>
            </a:r>
            <a:r>
              <a:rPr lang="en-US" altLang="zh-CN" dirty="0"/>
              <a:t>(</a:t>
            </a:r>
            <a:r>
              <a:rPr lang="zh-CN" altLang="en-US" dirty="0"/>
              <a:t>位、整数、实数、指针等</a:t>
            </a:r>
            <a:r>
              <a:rPr lang="en-US" altLang="zh-CN" dirty="0"/>
              <a:t>)</a:t>
            </a:r>
            <a:r>
              <a:rPr lang="zh-CN" altLang="en-US" dirty="0"/>
              <a:t>。</a:t>
            </a:r>
            <a:endParaRPr lang="en-US" altLang="zh-CN" dirty="0"/>
          </a:p>
          <a:p>
            <a:r>
              <a:rPr lang="zh-CN" altLang="en-US" dirty="0"/>
              <a:t>假定已经完成了必要的类型检查，因此类型转换算符已插在需要的地方，而且明显的语义错误</a:t>
            </a:r>
            <a:r>
              <a:rPr lang="en-US" altLang="zh-CN" dirty="0"/>
              <a:t>(</a:t>
            </a:r>
            <a:r>
              <a:rPr lang="zh-CN" altLang="en-US" dirty="0"/>
              <a:t>如试图把浮点数作为数组下标</a:t>
            </a:r>
            <a:r>
              <a:rPr lang="en-US" altLang="zh-CN" dirty="0"/>
              <a:t>)</a:t>
            </a:r>
            <a:r>
              <a:rPr lang="zh-CN" altLang="en-US" dirty="0"/>
              <a:t>等都已经被检测出来了。</a:t>
            </a:r>
            <a:endParaRPr lang="en-US" altLang="zh-CN" dirty="0"/>
          </a:p>
        </p:txBody>
      </p:sp>
      <p:sp>
        <p:nvSpPr>
          <p:cNvPr id="3" name="标题 2"/>
          <p:cNvSpPr>
            <a:spLocks noGrp="1"/>
          </p:cNvSpPr>
          <p:nvPr>
            <p:ph type="title"/>
          </p:nvPr>
        </p:nvSpPr>
        <p:spPr/>
        <p:txBody>
          <a:bodyPr/>
          <a:lstStyle/>
          <a:p>
            <a:r>
              <a:rPr lang="en-US" altLang="zh-CN" sz="2800" dirty="0"/>
              <a:t>8.1.1   </a:t>
            </a:r>
            <a:r>
              <a:rPr lang="zh-CN" altLang="en-US" sz="2800" dirty="0"/>
              <a:t>代码生成器的输入</a:t>
            </a:r>
          </a:p>
        </p:txBody>
      </p:sp>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06400" y="1685678"/>
            <a:ext cx="8562109" cy="4921498"/>
          </a:xfrm>
        </p:spPr>
        <p:txBody>
          <a:bodyPr>
            <a:normAutofit/>
          </a:bodyPr>
          <a:lstStyle/>
          <a:p>
            <a:pPr marL="0" indent="0">
              <a:lnSpc>
                <a:spcPct val="150000"/>
              </a:lnSpc>
              <a:buNone/>
            </a:pPr>
            <a:r>
              <a:rPr lang="zh-CN" altLang="en-US" sz="2400" dirty="0"/>
              <a:t>       </a:t>
            </a:r>
            <a:r>
              <a:rPr lang="zh-CN" altLang="en-US" dirty="0"/>
              <a:t>代码生成器的输出是目标程序</a:t>
            </a:r>
            <a:r>
              <a:rPr lang="en-US" altLang="zh-CN" dirty="0"/>
              <a:t>,</a:t>
            </a:r>
            <a:r>
              <a:rPr lang="zh-CN" altLang="en-US" dirty="0"/>
              <a:t>其输出的形式也是多种多样的，</a:t>
            </a:r>
            <a:endParaRPr lang="en-US" altLang="zh-CN" dirty="0"/>
          </a:p>
          <a:p>
            <a:pPr marL="0" indent="0">
              <a:lnSpc>
                <a:spcPct val="150000"/>
              </a:lnSpc>
              <a:buNone/>
            </a:pPr>
            <a:r>
              <a:rPr lang="zh-CN" altLang="en-US" dirty="0"/>
              <a:t>包括：</a:t>
            </a:r>
            <a:endParaRPr lang="en-US" altLang="zh-CN" dirty="0"/>
          </a:p>
          <a:p>
            <a:pPr>
              <a:lnSpc>
                <a:spcPct val="150000"/>
              </a:lnSpc>
            </a:pPr>
            <a:r>
              <a:rPr lang="zh-CN" altLang="en-US" dirty="0"/>
              <a:t>绝对机器语言：可以被放在内存中的固定地方并且立即被执行</a:t>
            </a:r>
            <a:endParaRPr lang="en-US" altLang="zh-CN" dirty="0"/>
          </a:p>
          <a:p>
            <a:pPr>
              <a:lnSpc>
                <a:spcPct val="150000"/>
              </a:lnSpc>
            </a:pPr>
            <a:r>
              <a:rPr lang="zh-CN" altLang="en-US" dirty="0"/>
              <a:t>可重定位的机器语言：允许分别编译子程序。</a:t>
            </a:r>
            <a:endParaRPr lang="en-US" altLang="zh-CN" dirty="0"/>
          </a:p>
          <a:p>
            <a:pPr>
              <a:lnSpc>
                <a:spcPct val="150000"/>
              </a:lnSpc>
            </a:pPr>
            <a:r>
              <a:rPr lang="zh-CN" altLang="en-US" dirty="0"/>
              <a:t>汇编语言：是可以使代码生成的过程变得容易一些。</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sz="2800" dirty="0"/>
              <a:t>8.1.2   </a:t>
            </a:r>
            <a:r>
              <a:rPr lang="zh-CN" altLang="en-US" sz="2800" dirty="0"/>
              <a:t>目标程序</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9"/>
            <a:ext cx="8225102" cy="2803194"/>
          </a:xfrm>
        </p:spPr>
        <p:txBody>
          <a:bodyPr>
            <a:normAutofit fontScale="92500"/>
          </a:bodyPr>
          <a:lstStyle/>
          <a:p>
            <a:pPr>
              <a:lnSpc>
                <a:spcPct val="150000"/>
              </a:lnSpc>
            </a:pPr>
            <a:r>
              <a:rPr lang="zh-CN" altLang="en-US" sz="1600" dirty="0"/>
              <a:t>选择适当的目标机指令来实现中间表示</a:t>
            </a:r>
            <a:r>
              <a:rPr lang="en-US" altLang="zh-CN" sz="1600" dirty="0"/>
              <a:t>(Intermediate </a:t>
            </a:r>
            <a:r>
              <a:rPr lang="en-US" altLang="zh-CN" sz="1600" dirty="0" err="1"/>
              <a:t>Representation,IR</a:t>
            </a:r>
            <a:r>
              <a:rPr lang="en-US" altLang="zh-CN" sz="1600" dirty="0"/>
              <a:t>)</a:t>
            </a:r>
            <a:r>
              <a:rPr lang="zh-CN" altLang="en-US" sz="1600" dirty="0"/>
              <a:t>语句</a:t>
            </a:r>
            <a:r>
              <a:rPr lang="en-US" altLang="zh-CN" sz="1600" dirty="0"/>
              <a:t>,</a:t>
            </a:r>
            <a:r>
              <a:rPr lang="zh-CN" altLang="en-US" sz="1600" dirty="0"/>
              <a:t>例如：三地址语句 </a:t>
            </a:r>
            <a:r>
              <a:rPr lang="en-US" altLang="zh-CN" sz="1600" dirty="0"/>
              <a:t>x= y+ z </a:t>
            </a:r>
            <a:r>
              <a:rPr lang="zh-CN" altLang="en-US" sz="1600" dirty="0"/>
              <a:t>生成的目标代码为：</a:t>
            </a:r>
            <a:endParaRPr lang="en-US" altLang="zh-CN" sz="1600" dirty="0"/>
          </a:p>
          <a:p>
            <a:pPr>
              <a:lnSpc>
                <a:spcPct val="150000"/>
              </a:lnSpc>
            </a:pPr>
            <a:r>
              <a:rPr lang="zh-CN" altLang="en-US" sz="1600" dirty="0"/>
              <a:t>   </a:t>
            </a:r>
            <a:r>
              <a:rPr lang="en-US" altLang="zh-CN" sz="1600" dirty="0"/>
              <a:t>1</a:t>
            </a:r>
            <a:r>
              <a:rPr lang="zh-CN" altLang="en-US" sz="1600" dirty="0"/>
              <a:t>：</a:t>
            </a:r>
            <a:r>
              <a:rPr lang="en-US" altLang="zh-CN" sz="1600" dirty="0"/>
              <a:t> LD R0</a:t>
            </a:r>
            <a:r>
              <a:rPr lang="zh-CN" altLang="en-US" sz="1600" dirty="0"/>
              <a:t>，</a:t>
            </a:r>
            <a:r>
              <a:rPr lang="en-US" altLang="zh-CN" sz="1600" dirty="0"/>
              <a:t>y     /* </a:t>
            </a:r>
            <a:r>
              <a:rPr lang="zh-CN" altLang="en-US" sz="1600" dirty="0"/>
              <a:t>把</a:t>
            </a:r>
            <a:r>
              <a:rPr lang="en-US" altLang="zh-CN" sz="1600" dirty="0"/>
              <a:t>y</a:t>
            </a:r>
            <a:r>
              <a:rPr lang="zh-CN" altLang="en-US" sz="1600" dirty="0"/>
              <a:t>的值加载到寄存器</a:t>
            </a:r>
            <a:r>
              <a:rPr lang="en-US" altLang="zh-CN" sz="1600" dirty="0"/>
              <a:t>R0</a:t>
            </a:r>
            <a:r>
              <a:rPr lang="zh-CN" altLang="en-US" sz="1600" dirty="0"/>
              <a:t>中*</a:t>
            </a:r>
            <a:r>
              <a:rPr lang="en-US" altLang="zh-CN" sz="1600" dirty="0"/>
              <a:t>/ </a:t>
            </a:r>
          </a:p>
          <a:p>
            <a:pPr>
              <a:lnSpc>
                <a:spcPct val="150000"/>
              </a:lnSpc>
            </a:pPr>
            <a:r>
              <a:rPr lang="en-US" altLang="zh-CN" sz="1600" dirty="0"/>
              <a:t>   2</a:t>
            </a:r>
            <a:r>
              <a:rPr lang="zh-CN" altLang="en-US" sz="1600" dirty="0"/>
              <a:t>： </a:t>
            </a:r>
            <a:r>
              <a:rPr lang="en-US" altLang="zh-CN" sz="1600" dirty="0"/>
              <a:t>ADD R0</a:t>
            </a:r>
            <a:r>
              <a:rPr lang="zh-CN" altLang="en-US" sz="1600" dirty="0"/>
              <a:t>，</a:t>
            </a:r>
            <a:r>
              <a:rPr lang="en-US" altLang="zh-CN" sz="1600" dirty="0"/>
              <a:t>R0 </a:t>
            </a:r>
            <a:r>
              <a:rPr lang="zh-CN" altLang="en-US" sz="1600" dirty="0"/>
              <a:t>，</a:t>
            </a:r>
            <a:r>
              <a:rPr lang="en-US" altLang="zh-CN" sz="1600" dirty="0"/>
              <a:t>z     /* z</a:t>
            </a:r>
            <a:r>
              <a:rPr lang="zh-CN" altLang="en-US" sz="1600" dirty="0"/>
              <a:t>加到</a:t>
            </a:r>
            <a:r>
              <a:rPr lang="en-US" altLang="zh-CN" sz="1600" dirty="0"/>
              <a:t>R0</a:t>
            </a:r>
            <a:r>
              <a:rPr lang="zh-CN" altLang="en-US" sz="1600" dirty="0"/>
              <a:t>上*</a:t>
            </a:r>
            <a:r>
              <a:rPr lang="en-US" altLang="zh-CN" sz="1600" dirty="0"/>
              <a:t>/ </a:t>
            </a:r>
          </a:p>
          <a:p>
            <a:pPr>
              <a:lnSpc>
                <a:spcPct val="150000"/>
              </a:lnSpc>
            </a:pPr>
            <a:r>
              <a:rPr lang="en-US" altLang="zh-CN" sz="1600" dirty="0"/>
              <a:t>   3</a:t>
            </a:r>
            <a:r>
              <a:rPr lang="zh-CN" altLang="en-US" sz="1600" dirty="0"/>
              <a:t>： </a:t>
            </a:r>
            <a:r>
              <a:rPr lang="en-US" altLang="zh-CN" sz="1600" dirty="0"/>
              <a:t>ST x </a:t>
            </a:r>
            <a:r>
              <a:rPr lang="zh-CN" altLang="en-US" sz="1600" dirty="0"/>
              <a:t>，</a:t>
            </a:r>
            <a:r>
              <a:rPr lang="en-US" altLang="zh-CN" sz="1600" dirty="0"/>
              <a:t>R0       /* </a:t>
            </a:r>
            <a:r>
              <a:rPr lang="zh-CN" altLang="en-US" sz="1600" dirty="0"/>
              <a:t>把</a:t>
            </a:r>
            <a:r>
              <a:rPr lang="en-US" altLang="zh-CN" sz="1600" dirty="0"/>
              <a:t>R0</a:t>
            </a:r>
            <a:r>
              <a:rPr lang="zh-CN" altLang="en-US" sz="1600" dirty="0"/>
              <a:t>的值保存到</a:t>
            </a:r>
            <a:r>
              <a:rPr lang="en-US" altLang="zh-CN" sz="1600" dirty="0"/>
              <a:t>x</a:t>
            </a:r>
            <a:r>
              <a:rPr lang="zh-CN" altLang="en-US" sz="1600" dirty="0"/>
              <a:t>中*</a:t>
            </a:r>
            <a:r>
              <a:rPr lang="en-US" altLang="zh-CN" sz="1600" dirty="0"/>
              <a:t>/ </a:t>
            </a:r>
          </a:p>
          <a:p>
            <a:pPr>
              <a:lnSpc>
                <a:spcPct val="150000"/>
              </a:lnSpc>
            </a:pPr>
            <a:r>
              <a:rPr lang="zh-CN" altLang="en-US" sz="1600" dirty="0"/>
              <a:t>例如：但如上图所示，目标代码中可能有冗余现象，如</a:t>
            </a:r>
            <a:r>
              <a:rPr lang="en-US" altLang="zh-CN" sz="1600" dirty="0"/>
              <a:t>a</a:t>
            </a:r>
            <a:r>
              <a:rPr lang="zh-CN" altLang="en-US" sz="1600" dirty="0"/>
              <a:t>已经保存到</a:t>
            </a:r>
            <a:r>
              <a:rPr lang="en-US" altLang="zh-CN" sz="1600" dirty="0"/>
              <a:t>R0</a:t>
            </a:r>
            <a:r>
              <a:rPr lang="zh-CN" altLang="en-US" sz="1600" dirty="0"/>
              <a:t>中，不需要在加载一次。</a:t>
            </a:r>
            <a:endParaRPr lang="en-US" altLang="zh-CN" sz="1600" dirty="0"/>
          </a:p>
          <a:p>
            <a:pPr>
              <a:lnSpc>
                <a:spcPct val="150000"/>
              </a:lnSpc>
            </a:pPr>
            <a:endParaRPr lang="zh-CN" altLang="en-US" sz="16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8.1.3 </a:t>
            </a:r>
            <a:r>
              <a:rPr lang="zh-CN" altLang="en-US" dirty="0"/>
              <a:t>指令选择</a:t>
            </a:r>
          </a:p>
        </p:txBody>
      </p:sp>
      <p:pic>
        <p:nvPicPr>
          <p:cNvPr id="8" name="图片 7">
            <a:extLst>
              <a:ext uri="{FF2B5EF4-FFF2-40B4-BE49-F238E27FC236}">
                <a16:creationId xmlns:a16="http://schemas.microsoft.com/office/drawing/2014/main" id="{8809E2BB-432F-4FFA-BC02-F3BB56207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949" y="4488873"/>
            <a:ext cx="5534025" cy="2171700"/>
          </a:xfrm>
          <a:prstGeom prst="rect">
            <a:avLst/>
          </a:prstGeom>
        </p:spPr>
      </p:pic>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dirty="0"/>
              <a:t>       </a:t>
            </a:r>
            <a:r>
              <a:rPr lang="zh-CN" altLang="en-US" sz="2400" dirty="0"/>
              <a:t>操作数在寄存器中的指令通常要比操作数在内存中的指令短一些，执行也要快一些。因此，充分利用寄存器对生成好的代码尤其重要。寄存器的使用可以分成两个子问题：</a:t>
            </a:r>
          </a:p>
          <a:p>
            <a:pPr>
              <a:lnSpc>
                <a:spcPct val="150000"/>
              </a:lnSpc>
            </a:pPr>
            <a:r>
              <a:rPr lang="en-US" altLang="zh-CN" sz="2400" dirty="0"/>
              <a:t>1. </a:t>
            </a:r>
            <a:r>
              <a:rPr lang="zh-CN" altLang="en-US" sz="2400" dirty="0"/>
              <a:t>在寄存器分配期间，在程序的某一点选择要驻留在寄存器中的</a:t>
            </a:r>
            <a:r>
              <a:rPr lang="zh-CN" altLang="en-US" sz="2400" dirty="0">
                <a:solidFill>
                  <a:srgbClr val="C00000"/>
                </a:solidFill>
              </a:rPr>
              <a:t>变量集</a:t>
            </a:r>
            <a:r>
              <a:rPr lang="zh-CN" altLang="en-US" sz="2400" dirty="0"/>
              <a:t>。</a:t>
            </a:r>
            <a:endParaRPr lang="en-US" altLang="zh-CN" sz="2400" dirty="0"/>
          </a:p>
          <a:p>
            <a:pPr>
              <a:lnSpc>
                <a:spcPct val="150000"/>
              </a:lnSpc>
            </a:pPr>
            <a:r>
              <a:rPr lang="en-US" altLang="zh-CN" sz="2400" dirty="0"/>
              <a:t>2. </a:t>
            </a:r>
            <a:r>
              <a:rPr lang="zh-CN" altLang="en-US" sz="2400" dirty="0"/>
              <a:t>在随后的寄存器指派阶段，挑出变量将要驻留的具体寄存器。</a:t>
            </a:r>
            <a:endParaRPr lang="en-US" altLang="zh-CN" sz="2400" dirty="0"/>
          </a:p>
        </p:txBody>
      </p:sp>
      <p:sp>
        <p:nvSpPr>
          <p:cNvPr id="3" name="标题 2"/>
          <p:cNvSpPr>
            <a:spLocks noGrp="1"/>
          </p:cNvSpPr>
          <p:nvPr>
            <p:ph type="title"/>
          </p:nvPr>
        </p:nvSpPr>
        <p:spPr/>
        <p:txBody>
          <a:bodyPr/>
          <a:lstStyle/>
          <a:p>
            <a:r>
              <a:rPr lang="en-US" altLang="zh-CN" dirty="0"/>
              <a:t>8.1.4 </a:t>
            </a:r>
            <a:r>
              <a:rPr lang="zh-CN" altLang="en-US" sz="2800" dirty="0"/>
              <a:t>寄存器分配与指派</a:t>
            </a:r>
            <a:endParaRPr lang="zh-CN" altLang="en-US" dirty="0"/>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031139" cy="4921498"/>
          </a:xfrm>
        </p:spPr>
        <p:txBody>
          <a:bodyPr>
            <a:normAutofit/>
          </a:bodyPr>
          <a:lstStyle/>
          <a:p>
            <a:r>
              <a:rPr lang="zh-CN" altLang="en-US" sz="2400" dirty="0"/>
              <a:t>熟悉目标机器及其指令集是设计一个好的代码生成器的先决条件。</a:t>
            </a:r>
            <a:endParaRPr lang="en-US" altLang="zh-CN" sz="2400" dirty="0"/>
          </a:p>
          <a:p>
            <a:r>
              <a:rPr lang="zh-CN" altLang="en-US" sz="2400" dirty="0"/>
              <a:t>本章使用一个简单计算机的汇编代码作为目标语言。</a:t>
            </a:r>
            <a:endParaRPr lang="en-US" altLang="zh-CN" sz="2400" dirty="0"/>
          </a:p>
          <a:p>
            <a:r>
              <a:rPr lang="zh-CN" altLang="en-US" sz="2400" dirty="0"/>
              <a:t>这个计算机是很多寄存器机器的代表。</a:t>
            </a:r>
            <a:endParaRPr lang="en-US" altLang="zh-CN" sz="2400"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 8.2   </a:t>
            </a:r>
            <a:r>
              <a:rPr lang="zh-CN" altLang="en-US" dirty="0"/>
              <a:t>目标语言</a:t>
            </a:r>
          </a:p>
        </p:txBody>
      </p:sp>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11918</TotalTime>
  <Words>5070</Words>
  <Application>Microsoft Office PowerPoint</Application>
  <PresentationFormat>全屏显示(4:3)</PresentationFormat>
  <Paragraphs>576</Paragraphs>
  <Slides>36</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等线</vt:lpstr>
      <vt:lpstr>等线 Light</vt:lpstr>
      <vt:lpstr>黑体</vt:lpstr>
      <vt:lpstr>微软雅黑</vt:lpstr>
      <vt:lpstr>Arial</vt:lpstr>
      <vt:lpstr>Calibri</vt:lpstr>
      <vt:lpstr>Times New Roman</vt:lpstr>
      <vt:lpstr>Wingdings</vt:lpstr>
      <vt:lpstr>Wingdings 2</vt:lpstr>
      <vt:lpstr>2016-VI主题</vt:lpstr>
      <vt:lpstr>位图图像</vt:lpstr>
      <vt:lpstr>编译原理</vt:lpstr>
      <vt:lpstr>PowerPoint 演示文稿</vt:lpstr>
      <vt:lpstr>第8章   代码生成</vt:lpstr>
      <vt:lpstr> 8.1   代码生成器设计中的问题</vt:lpstr>
      <vt:lpstr>8.1.1   代码生成器的输入</vt:lpstr>
      <vt:lpstr>8.1.2   目标程序</vt:lpstr>
      <vt:lpstr>8.1.3 指令选择</vt:lpstr>
      <vt:lpstr>8.1.4 寄存器分配与指派</vt:lpstr>
      <vt:lpstr> 8.2   目标语言</vt:lpstr>
      <vt:lpstr> 8.2.1 一个简单的目标机模型</vt:lpstr>
      <vt:lpstr>8.2.2寻址模式和指令开销</vt:lpstr>
      <vt:lpstr> 8.2.2 指令开销</vt:lpstr>
      <vt:lpstr>8.4   基本块和流图 </vt:lpstr>
      <vt:lpstr>8.4.1   基本块 </vt:lpstr>
      <vt:lpstr>例8.1</vt:lpstr>
      <vt:lpstr>8.4.2   后续使用信息(下次引用信息)  </vt:lpstr>
      <vt:lpstr>后续使用信息(待用信息)的计算 </vt:lpstr>
      <vt:lpstr>PowerPoint 演示文稿</vt:lpstr>
      <vt:lpstr>8.4.3   流图 </vt:lpstr>
      <vt:lpstr>8.4.4   流图的表示</vt:lpstr>
      <vt:lpstr>8.4.5   循环 </vt:lpstr>
      <vt:lpstr>   循环的查找 </vt:lpstr>
      <vt:lpstr>   必经结点集的性质及求解</vt:lpstr>
      <vt:lpstr>例8.3</vt:lpstr>
      <vt:lpstr>8.5   基本块的优化 </vt:lpstr>
      <vt:lpstr>基本块的dag表示及构造</vt:lpstr>
      <vt:lpstr>PowerPoint 演示文稿</vt:lpstr>
      <vt:lpstr>例8.4</vt:lpstr>
      <vt:lpstr>PowerPoint 演示文稿</vt:lpstr>
      <vt:lpstr>8.6   一个简单的代码生成器 </vt:lpstr>
      <vt:lpstr>8.6.1寄存器描述符和地址描述符</vt:lpstr>
      <vt:lpstr>PowerPoint 演示文稿</vt:lpstr>
      <vt:lpstr> 例8.5 </vt:lpstr>
      <vt:lpstr>第八章 总结</vt:lpstr>
      <vt:lpstr>第八章 作业</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547</cp:revision>
  <dcterms:created xsi:type="dcterms:W3CDTF">2016-01-21T16:32:22Z</dcterms:created>
  <dcterms:modified xsi:type="dcterms:W3CDTF">2020-06-12T02:20:06Z</dcterms:modified>
</cp:coreProperties>
</file>