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1"/>
  </p:notesMasterIdLst>
  <p:sldIdLst>
    <p:sldId id="261" r:id="rId2"/>
    <p:sldId id="332" r:id="rId3"/>
    <p:sldId id="263" r:id="rId4"/>
    <p:sldId id="408" r:id="rId5"/>
    <p:sldId id="294" r:id="rId6"/>
    <p:sldId id="409" r:id="rId7"/>
    <p:sldId id="410" r:id="rId8"/>
    <p:sldId id="295" r:id="rId9"/>
    <p:sldId id="333" r:id="rId10"/>
    <p:sldId id="411" r:id="rId11"/>
    <p:sldId id="412" r:id="rId12"/>
    <p:sldId id="414" r:id="rId13"/>
    <p:sldId id="413" r:id="rId14"/>
    <p:sldId id="415" r:id="rId15"/>
    <p:sldId id="335" r:id="rId16"/>
    <p:sldId id="399" r:id="rId17"/>
    <p:sldId id="416" r:id="rId18"/>
    <p:sldId id="401" r:id="rId19"/>
    <p:sldId id="336" r:id="rId20"/>
    <p:sldId id="402" r:id="rId21"/>
    <p:sldId id="293" r:id="rId22"/>
    <p:sldId id="417" r:id="rId23"/>
    <p:sldId id="289" r:id="rId24"/>
    <p:sldId id="403" r:id="rId25"/>
    <p:sldId id="418" r:id="rId26"/>
    <p:sldId id="290" r:id="rId27"/>
    <p:sldId id="404" r:id="rId28"/>
    <p:sldId id="405" r:id="rId29"/>
    <p:sldId id="420" r:id="rId30"/>
    <p:sldId id="421" r:id="rId31"/>
    <p:sldId id="419" r:id="rId32"/>
    <p:sldId id="297" r:id="rId33"/>
    <p:sldId id="406" r:id="rId34"/>
    <p:sldId id="407" r:id="rId35"/>
    <p:sldId id="344" r:id="rId36"/>
    <p:sldId id="422" r:id="rId37"/>
    <p:sldId id="423" r:id="rId38"/>
    <p:sldId id="424" r:id="rId39"/>
    <p:sldId id="425" r:id="rId40"/>
    <p:sldId id="313" r:id="rId41"/>
    <p:sldId id="427" r:id="rId42"/>
    <p:sldId id="429" r:id="rId43"/>
    <p:sldId id="343" r:id="rId44"/>
    <p:sldId id="315" r:id="rId45"/>
    <p:sldId id="426" r:id="rId46"/>
    <p:sldId id="428" r:id="rId47"/>
    <p:sldId id="338" r:id="rId48"/>
    <p:sldId id="430" r:id="rId49"/>
    <p:sldId id="339" r:id="rId50"/>
    <p:sldId id="431" r:id="rId51"/>
    <p:sldId id="331" r:id="rId52"/>
    <p:sldId id="432" r:id="rId53"/>
    <p:sldId id="433" r:id="rId54"/>
    <p:sldId id="318" r:id="rId55"/>
    <p:sldId id="435" r:id="rId56"/>
    <p:sldId id="436" r:id="rId57"/>
    <p:sldId id="439" r:id="rId58"/>
    <p:sldId id="438" r:id="rId59"/>
    <p:sldId id="259"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ser" initials="C" lastIdx="1" clrIdx="0">
    <p:extLst>
      <p:ext uri="{19B8F6BF-5375-455C-9EA6-DF929625EA0E}">
        <p15:presenceInfo xmlns:p15="http://schemas.microsoft.com/office/powerpoint/2012/main" userId="Chaser" providerId="None"/>
      </p:ext>
    </p:extLst>
  </p:cmAuthor>
  <p:cmAuthor id="2" name="Yuan Tian" initials="YT" lastIdx="1" clrIdx="1">
    <p:extLst>
      <p:ext uri="{19B8F6BF-5375-455C-9EA6-DF929625EA0E}">
        <p15:presenceInfo xmlns:p15="http://schemas.microsoft.com/office/powerpoint/2012/main" userId="f444057b6beacd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4796" autoAdjust="0"/>
  </p:normalViewPr>
  <p:slideViewPr>
    <p:cSldViewPr snapToGrid="0">
      <p:cViewPr varScale="1">
        <p:scale>
          <a:sx n="104" d="100"/>
          <a:sy n="104" d="100"/>
        </p:scale>
        <p:origin x="114" y="1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2020/5/29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此页可以删除</a:t>
            </a:r>
          </a:p>
        </p:txBody>
      </p:sp>
      <p:sp>
        <p:nvSpPr>
          <p:cNvPr id="4" name="灯片编号占位符 3"/>
          <p:cNvSpPr>
            <a:spLocks noGrp="1"/>
          </p:cNvSpPr>
          <p:nvPr>
            <p:ph type="sldNum" sz="quarter" idx="10"/>
          </p:nvPr>
        </p:nvSpPr>
        <p:spPr/>
        <p:txBody>
          <a:bodyPr/>
          <a:lstStyle/>
          <a:p>
            <a:fld id="{684B1CD8-9F96-4F1D-A5B8-2D9E0ECCEB33}" type="slidenum">
              <a:rPr lang="zh-CN" altLang="en-US" smtClean="0"/>
              <a:t>1</a:t>
            </a:fld>
            <a:endParaRPr lang="zh-CN" altLang="en-US"/>
          </a:p>
        </p:txBody>
      </p:sp>
    </p:spTree>
    <p:extLst>
      <p:ext uri="{BB962C8B-B14F-4D97-AF65-F5344CB8AC3E}">
        <p14:creationId xmlns:p14="http://schemas.microsoft.com/office/powerpoint/2010/main" val="286309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54</a:t>
            </a:fld>
            <a:endParaRPr lang="zh-CN" altLang="en-US"/>
          </a:p>
        </p:txBody>
      </p:sp>
    </p:spTree>
    <p:extLst>
      <p:ext uri="{BB962C8B-B14F-4D97-AF65-F5344CB8AC3E}">
        <p14:creationId xmlns:p14="http://schemas.microsoft.com/office/powerpoint/2010/main" val="267207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55</a:t>
            </a:fld>
            <a:endParaRPr lang="zh-CN" altLang="en-US"/>
          </a:p>
        </p:txBody>
      </p:sp>
    </p:spTree>
    <p:extLst>
      <p:ext uri="{BB962C8B-B14F-4D97-AF65-F5344CB8AC3E}">
        <p14:creationId xmlns:p14="http://schemas.microsoft.com/office/powerpoint/2010/main" val="3834471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56</a:t>
            </a:fld>
            <a:endParaRPr lang="zh-CN" altLang="en-US"/>
          </a:p>
        </p:txBody>
      </p:sp>
    </p:spTree>
    <p:extLst>
      <p:ext uri="{BB962C8B-B14F-4D97-AF65-F5344CB8AC3E}">
        <p14:creationId xmlns:p14="http://schemas.microsoft.com/office/powerpoint/2010/main" val="192619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57</a:t>
            </a:fld>
            <a:endParaRPr lang="zh-CN" altLang="en-US"/>
          </a:p>
        </p:txBody>
      </p:sp>
    </p:spTree>
    <p:extLst>
      <p:ext uri="{BB962C8B-B14F-4D97-AF65-F5344CB8AC3E}">
        <p14:creationId xmlns:p14="http://schemas.microsoft.com/office/powerpoint/2010/main" val="235672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58</a:t>
            </a:fld>
            <a:endParaRPr lang="zh-CN" altLang="en-US"/>
          </a:p>
        </p:txBody>
      </p:sp>
    </p:spTree>
    <p:extLst>
      <p:ext uri="{BB962C8B-B14F-4D97-AF65-F5344CB8AC3E}">
        <p14:creationId xmlns:p14="http://schemas.microsoft.com/office/powerpoint/2010/main" val="4272724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4.wmf"/><Relationship Id="rId5" Type="http://schemas.openxmlformats.org/officeDocument/2006/relationships/oleObject" Target="../embeddings/oleObject2.bin"/><Relationship Id="rId4" Type="http://schemas.openxmlformats.org/officeDocument/2006/relationships/image" Target="../media/image2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0" dirty="0">
                <a:latin typeface="+mn-ea"/>
                <a:ea typeface="+mn-ea"/>
              </a:rPr>
              <a:t>编译原理</a:t>
            </a:r>
          </a:p>
        </p:txBody>
      </p:sp>
      <p:sp>
        <p:nvSpPr>
          <p:cNvPr id="2" name="副标题 1"/>
          <p:cNvSpPr>
            <a:spLocks noGrp="1"/>
          </p:cNvSpPr>
          <p:nvPr>
            <p:ph type="subTitle" idx="1"/>
          </p:nvPr>
        </p:nvSpPr>
        <p:spPr/>
        <p:txBody>
          <a:bodyPr/>
          <a:lstStyle/>
          <a:p>
            <a:r>
              <a:rPr lang="en-US" altLang="zh-CN" dirty="0"/>
              <a:t>2020</a:t>
            </a:r>
            <a:r>
              <a:rPr lang="zh-CN" altLang="en-US" dirty="0"/>
              <a:t>年</a:t>
            </a:r>
            <a:r>
              <a:rPr lang="en-US" altLang="zh-CN" dirty="0"/>
              <a:t>5</a:t>
            </a:r>
            <a:r>
              <a:rPr lang="zh-CN" altLang="en-US" dirty="0"/>
              <a:t>月</a:t>
            </a:r>
          </a:p>
        </p:txBody>
      </p:sp>
    </p:spTree>
    <p:extLst>
      <p:ext uri="{BB962C8B-B14F-4D97-AF65-F5344CB8AC3E}">
        <p14:creationId xmlns:p14="http://schemas.microsoft.com/office/powerpoint/2010/main" val="172288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459852" cy="4921498"/>
          </a:xfrm>
        </p:spPr>
        <p:txBody>
          <a:bodyPr>
            <a:normAutofit/>
          </a:bodyPr>
          <a:lstStyle/>
          <a:p>
            <a:pPr marL="0" indent="0">
              <a:lnSpc>
                <a:spcPct val="80000"/>
              </a:lnSpc>
              <a:buNone/>
            </a:pPr>
            <a:r>
              <a:rPr lang="zh-CN" altLang="en-US" sz="2400" dirty="0"/>
              <a:t>一个四元式是一条表示三地址指令的记录，它有</a:t>
            </a:r>
            <a:r>
              <a:rPr lang="en-US" altLang="zh-CN" sz="2400" dirty="0"/>
              <a:t>4</a:t>
            </a:r>
            <a:r>
              <a:rPr lang="zh-CN" altLang="en-US" sz="2400" dirty="0"/>
              <a:t>个字段：</a:t>
            </a:r>
            <a:endParaRPr lang="en-US" altLang="zh-CN" sz="2400" dirty="0"/>
          </a:p>
          <a:p>
            <a:pPr>
              <a:lnSpc>
                <a:spcPct val="80000"/>
              </a:lnSpc>
            </a:pPr>
            <a:r>
              <a:rPr lang="en-US" altLang="zh-CN" sz="2400" dirty="0"/>
              <a:t>op</a:t>
            </a:r>
            <a:r>
              <a:rPr lang="zh-CN" altLang="en-US" sz="2400" dirty="0"/>
              <a:t>：表示一个运算符；</a:t>
            </a:r>
            <a:endParaRPr lang="en-US" altLang="zh-CN" sz="2400" dirty="0"/>
          </a:p>
          <a:p>
            <a:pPr>
              <a:lnSpc>
                <a:spcPct val="80000"/>
              </a:lnSpc>
            </a:pPr>
            <a:r>
              <a:rPr lang="en-US" altLang="zh-CN" sz="2400" dirty="0"/>
              <a:t>arg1</a:t>
            </a:r>
            <a:r>
              <a:rPr lang="zh-CN" altLang="en-US" sz="2400" dirty="0"/>
              <a:t>：表示第一个运算分量；</a:t>
            </a:r>
            <a:endParaRPr lang="en-US" altLang="zh-CN" sz="2400" dirty="0"/>
          </a:p>
          <a:p>
            <a:pPr>
              <a:lnSpc>
                <a:spcPct val="80000"/>
              </a:lnSpc>
            </a:pPr>
            <a:r>
              <a:rPr lang="en-US" altLang="zh-CN" sz="2400" dirty="0"/>
              <a:t>arg2</a:t>
            </a:r>
            <a:r>
              <a:rPr lang="zh-CN" altLang="en-US" sz="2400" dirty="0"/>
              <a:t>：表示第二个运算分量；</a:t>
            </a:r>
            <a:endParaRPr lang="en-US" altLang="zh-CN" sz="2400" dirty="0"/>
          </a:p>
          <a:p>
            <a:pPr>
              <a:lnSpc>
                <a:spcPct val="80000"/>
              </a:lnSpc>
            </a:pPr>
            <a:r>
              <a:rPr lang="en-US" altLang="zh-CN" sz="2400" dirty="0"/>
              <a:t>result</a:t>
            </a:r>
            <a:r>
              <a:rPr lang="zh-CN" altLang="en-US" sz="2400" dirty="0"/>
              <a:t>：表示结果变量。</a:t>
            </a:r>
            <a:endParaRPr lang="en-US" altLang="zh-CN" sz="2400" dirty="0"/>
          </a:p>
          <a:p>
            <a:pPr marL="0" indent="0">
              <a:lnSpc>
                <a:spcPct val="80000"/>
              </a:lnSpc>
              <a:buNone/>
            </a:pPr>
            <a:r>
              <a:rPr lang="zh-CN" altLang="en-US" sz="2400" dirty="0"/>
              <a:t>          </a:t>
            </a:r>
          </a:p>
        </p:txBody>
      </p:sp>
      <p:sp>
        <p:nvSpPr>
          <p:cNvPr id="3" name="标题 2"/>
          <p:cNvSpPr>
            <a:spLocks noGrp="1"/>
          </p:cNvSpPr>
          <p:nvPr>
            <p:ph type="title"/>
          </p:nvPr>
        </p:nvSpPr>
        <p:spPr/>
        <p:txBody>
          <a:bodyPr/>
          <a:lstStyle/>
          <a:p>
            <a:r>
              <a:rPr lang="en-US" altLang="zh-CN" sz="2800" dirty="0"/>
              <a:t>6.2.2</a:t>
            </a:r>
            <a:r>
              <a:rPr lang="zh-CN" altLang="en-US" dirty="0"/>
              <a:t>三地址代码的数据结构</a:t>
            </a:r>
            <a:r>
              <a:rPr lang="en-US" altLang="zh-CN" dirty="0"/>
              <a:t>——</a:t>
            </a:r>
            <a:r>
              <a:rPr lang="zh-CN" altLang="en-US" dirty="0"/>
              <a:t>四元式</a:t>
            </a:r>
            <a:endParaRPr lang="zh-CN" altLang="en-US" sz="2800" dirty="0"/>
          </a:p>
        </p:txBody>
      </p:sp>
    </p:spTree>
    <p:extLst>
      <p:ext uri="{BB962C8B-B14F-4D97-AF65-F5344CB8AC3E}">
        <p14:creationId xmlns:p14="http://schemas.microsoft.com/office/powerpoint/2010/main" val="116598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26750" y="1685678"/>
            <a:ext cx="4789282" cy="4262449"/>
          </a:xfrm>
        </p:spPr>
        <p:txBody>
          <a:bodyPr>
            <a:normAutofit fontScale="92500" lnSpcReduction="20000"/>
          </a:bodyPr>
          <a:lstStyle/>
          <a:p>
            <a:pPr marL="0" indent="0">
              <a:lnSpc>
                <a:spcPct val="80000"/>
              </a:lnSpc>
              <a:buNone/>
            </a:pPr>
            <a:r>
              <a:rPr lang="zh-CN" altLang="en-US" dirty="0"/>
              <a:t>       一个四元式中可能用到了所有</a:t>
            </a:r>
            <a:r>
              <a:rPr lang="en-US" altLang="zh-CN" dirty="0"/>
              <a:t>4</a:t>
            </a:r>
            <a:r>
              <a:rPr lang="zh-CN" altLang="en-US" dirty="0"/>
              <a:t>个</a:t>
            </a:r>
            <a:endParaRPr lang="en-US" altLang="zh-CN" dirty="0"/>
          </a:p>
          <a:p>
            <a:pPr marL="0" indent="0">
              <a:lnSpc>
                <a:spcPct val="80000"/>
              </a:lnSpc>
              <a:buNone/>
            </a:pPr>
            <a:r>
              <a:rPr lang="zh-CN" altLang="en-US" dirty="0"/>
              <a:t>字段，也可能只用到了其中几个字段，</a:t>
            </a:r>
            <a:endParaRPr lang="en-US" altLang="zh-CN" dirty="0"/>
          </a:p>
          <a:p>
            <a:pPr marL="0" indent="0">
              <a:lnSpc>
                <a:spcPct val="80000"/>
              </a:lnSpc>
              <a:buNone/>
            </a:pPr>
            <a:r>
              <a:rPr lang="zh-CN" altLang="en-US" dirty="0"/>
              <a:t>它的几个特例如下：</a:t>
            </a:r>
            <a:endParaRPr lang="en-US" altLang="zh-CN" dirty="0"/>
          </a:p>
          <a:p>
            <a:pPr>
              <a:lnSpc>
                <a:spcPct val="80000"/>
              </a:lnSpc>
            </a:pPr>
            <a:r>
              <a:rPr lang="zh-CN" altLang="en-US" dirty="0"/>
              <a:t>形如</a:t>
            </a:r>
            <a:r>
              <a:rPr lang="en-US" altLang="zh-CN" dirty="0"/>
              <a:t>x = minus y</a:t>
            </a:r>
            <a:r>
              <a:rPr lang="zh-CN" altLang="en-US" dirty="0"/>
              <a:t>的单目运算符指令不</a:t>
            </a:r>
            <a:endParaRPr lang="en-US" altLang="zh-CN" dirty="0"/>
          </a:p>
          <a:p>
            <a:pPr marL="0" indent="0">
              <a:lnSpc>
                <a:spcPct val="80000"/>
              </a:lnSpc>
              <a:buNone/>
            </a:pPr>
            <a:r>
              <a:rPr lang="zh-CN" altLang="en-US" dirty="0"/>
              <a:t>使用</a:t>
            </a:r>
            <a:r>
              <a:rPr lang="en-US" altLang="zh-CN" dirty="0"/>
              <a:t>arg2</a:t>
            </a:r>
            <a:r>
              <a:rPr lang="zh-CN" altLang="en-US" dirty="0"/>
              <a:t>字段，”</a:t>
            </a:r>
            <a:r>
              <a:rPr lang="en-US" altLang="zh-CN" dirty="0"/>
              <a:t>minus”</a:t>
            </a:r>
            <a:r>
              <a:rPr lang="zh-CN" altLang="en-US" dirty="0"/>
              <a:t>表示单目减运算符；</a:t>
            </a:r>
            <a:endParaRPr lang="en-US" altLang="zh-CN" dirty="0"/>
          </a:p>
          <a:p>
            <a:pPr>
              <a:lnSpc>
                <a:spcPct val="80000"/>
              </a:lnSpc>
            </a:pPr>
            <a:r>
              <a:rPr lang="zh-CN" altLang="en-US" dirty="0"/>
              <a:t>形如</a:t>
            </a:r>
            <a:r>
              <a:rPr lang="en-US" altLang="zh-CN" dirty="0"/>
              <a:t>x = y</a:t>
            </a:r>
            <a:r>
              <a:rPr lang="zh-CN" altLang="en-US" dirty="0"/>
              <a:t>的赋值指令不使用</a:t>
            </a:r>
            <a:r>
              <a:rPr lang="en-US" altLang="zh-CN" dirty="0"/>
              <a:t>arg2</a:t>
            </a:r>
            <a:r>
              <a:rPr lang="zh-CN" altLang="en-US" dirty="0"/>
              <a:t>字段，</a:t>
            </a:r>
            <a:endParaRPr lang="en-US" altLang="zh-CN" dirty="0"/>
          </a:p>
          <a:p>
            <a:pPr marL="0" indent="0">
              <a:lnSpc>
                <a:spcPct val="80000"/>
              </a:lnSpc>
              <a:buNone/>
            </a:pPr>
            <a:r>
              <a:rPr lang="zh-CN" altLang="en-US" dirty="0"/>
              <a:t>并且它的</a:t>
            </a:r>
            <a:r>
              <a:rPr lang="en-US" altLang="zh-CN" dirty="0"/>
              <a:t>op</a:t>
            </a:r>
            <a:r>
              <a:rPr lang="zh-CN" altLang="en-US" dirty="0"/>
              <a:t>字段是”</a:t>
            </a:r>
            <a:r>
              <a:rPr lang="en-US" altLang="zh-CN" dirty="0"/>
              <a:t>=”</a:t>
            </a:r>
            <a:r>
              <a:rPr lang="zh-CN" altLang="en-US" dirty="0"/>
              <a:t>；</a:t>
            </a:r>
            <a:endParaRPr lang="en-US" altLang="zh-CN" dirty="0"/>
          </a:p>
          <a:p>
            <a:pPr>
              <a:lnSpc>
                <a:spcPct val="80000"/>
              </a:lnSpc>
            </a:pPr>
            <a:r>
              <a:rPr lang="zh-CN" altLang="en-US" dirty="0"/>
              <a:t>形如</a:t>
            </a:r>
            <a:r>
              <a:rPr lang="en-US" altLang="zh-CN" dirty="0"/>
              <a:t>param x</a:t>
            </a:r>
            <a:r>
              <a:rPr lang="zh-CN" altLang="en-US" dirty="0"/>
              <a:t>的参数传递指令不使</a:t>
            </a:r>
            <a:r>
              <a:rPr lang="en-US" altLang="zh-CN" dirty="0"/>
              <a:t>arg2</a:t>
            </a:r>
          </a:p>
          <a:p>
            <a:pPr marL="0" indent="0">
              <a:lnSpc>
                <a:spcPct val="80000"/>
              </a:lnSpc>
              <a:buNone/>
            </a:pPr>
            <a:r>
              <a:rPr lang="zh-CN" altLang="en-US" dirty="0"/>
              <a:t>和</a:t>
            </a:r>
            <a:r>
              <a:rPr lang="en-US" altLang="zh-CN" dirty="0"/>
              <a:t>result</a:t>
            </a:r>
            <a:r>
              <a:rPr lang="zh-CN" altLang="en-US" dirty="0"/>
              <a:t>字段；条件和非条件转移指令将</a:t>
            </a:r>
            <a:endParaRPr lang="en-US" altLang="zh-CN" dirty="0"/>
          </a:p>
          <a:p>
            <a:pPr marL="0" indent="0">
              <a:lnSpc>
                <a:spcPct val="80000"/>
              </a:lnSpc>
              <a:buNone/>
            </a:pPr>
            <a:r>
              <a:rPr lang="zh-CN" altLang="en-US" dirty="0"/>
              <a:t>目标标号放入</a:t>
            </a:r>
            <a:r>
              <a:rPr lang="en-US" altLang="zh-CN" dirty="0"/>
              <a:t>result</a:t>
            </a:r>
            <a:r>
              <a:rPr lang="zh-CN" altLang="en-US" dirty="0"/>
              <a:t>字段。</a:t>
            </a:r>
            <a:endParaRPr lang="en-US" altLang="zh-CN" dirty="0"/>
          </a:p>
          <a:p>
            <a:pPr marL="0" indent="0">
              <a:lnSpc>
                <a:spcPct val="80000"/>
              </a:lnSpc>
              <a:buNone/>
            </a:pPr>
            <a:endParaRPr lang="en-US" altLang="zh-CN" dirty="0"/>
          </a:p>
          <a:p>
            <a:pPr marL="0" indent="0">
              <a:lnSpc>
                <a:spcPct val="80000"/>
              </a:lnSpc>
              <a:buNone/>
            </a:pPr>
            <a:r>
              <a:rPr lang="zh-CN" altLang="en-US" dirty="0"/>
              <a:t>图</a:t>
            </a:r>
            <a:r>
              <a:rPr lang="en-US" altLang="zh-CN" dirty="0"/>
              <a:t>2</a:t>
            </a:r>
            <a:r>
              <a:rPr lang="zh-CN" altLang="en-US" dirty="0"/>
              <a:t>是一个例子，左边给出了三地址代码，</a:t>
            </a:r>
            <a:endParaRPr lang="en-US" altLang="zh-CN" dirty="0"/>
          </a:p>
          <a:p>
            <a:pPr marL="0" indent="0">
              <a:lnSpc>
                <a:spcPct val="80000"/>
              </a:lnSpc>
              <a:buNone/>
            </a:pPr>
            <a:r>
              <a:rPr lang="zh-CN" altLang="en-US" dirty="0"/>
              <a:t>右边是对应的四元式表示：</a:t>
            </a:r>
          </a:p>
        </p:txBody>
      </p:sp>
      <p:sp>
        <p:nvSpPr>
          <p:cNvPr id="3" name="标题 2"/>
          <p:cNvSpPr>
            <a:spLocks noGrp="1"/>
          </p:cNvSpPr>
          <p:nvPr>
            <p:ph type="title"/>
          </p:nvPr>
        </p:nvSpPr>
        <p:spPr/>
        <p:txBody>
          <a:bodyPr/>
          <a:lstStyle/>
          <a:p>
            <a:endParaRPr lang="zh-CN" altLang="en-US" sz="2800" dirty="0"/>
          </a:p>
        </p:txBody>
      </p:sp>
      <p:pic>
        <p:nvPicPr>
          <p:cNvPr id="5" name="图片 4">
            <a:extLst>
              <a:ext uri="{FF2B5EF4-FFF2-40B4-BE49-F238E27FC236}">
                <a16:creationId xmlns:a16="http://schemas.microsoft.com/office/drawing/2014/main" id="{B118235A-FEB9-4FBF-8165-556A0A59C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29" y="1919335"/>
            <a:ext cx="3847722" cy="3964386"/>
          </a:xfrm>
          <a:prstGeom prst="rect">
            <a:avLst/>
          </a:prstGeom>
        </p:spPr>
      </p:pic>
    </p:spTree>
    <p:extLst>
      <p:ext uri="{BB962C8B-B14F-4D97-AF65-F5344CB8AC3E}">
        <p14:creationId xmlns:p14="http://schemas.microsoft.com/office/powerpoint/2010/main" val="421304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077975" cy="4921498"/>
          </a:xfrm>
        </p:spPr>
        <p:txBody>
          <a:bodyPr>
            <a:normAutofit/>
          </a:bodyPr>
          <a:lstStyle/>
          <a:p>
            <a:pPr marL="0" indent="0">
              <a:lnSpc>
                <a:spcPct val="80000"/>
              </a:lnSpc>
              <a:buNone/>
            </a:pPr>
            <a:r>
              <a:rPr lang="zh-CN" altLang="en-US" dirty="0"/>
              <a:t>       如果我们仿照</a:t>
            </a:r>
            <a:r>
              <a:rPr lang="en-US" altLang="zh-CN" dirty="0"/>
              <a:t>DAG</a:t>
            </a:r>
            <a:r>
              <a:rPr lang="zh-CN" altLang="en-US" dirty="0"/>
              <a:t>的记录数组</a:t>
            </a:r>
            <a:endParaRPr lang="en-US" altLang="zh-CN" dirty="0"/>
          </a:p>
          <a:p>
            <a:pPr marL="0" indent="0">
              <a:lnSpc>
                <a:spcPct val="80000"/>
              </a:lnSpc>
              <a:buNone/>
            </a:pPr>
            <a:r>
              <a:rPr lang="zh-CN" altLang="en-US" dirty="0"/>
              <a:t>用值编码表示临时变量的地址，那</a:t>
            </a:r>
            <a:endParaRPr lang="en-US" altLang="zh-CN" dirty="0"/>
          </a:p>
          <a:p>
            <a:pPr marL="0" indent="0">
              <a:lnSpc>
                <a:spcPct val="80000"/>
              </a:lnSpc>
              <a:buNone/>
            </a:pPr>
            <a:r>
              <a:rPr lang="zh-CN" altLang="en-US" dirty="0"/>
              <a:t>么就可以省略四元式中的</a:t>
            </a:r>
            <a:r>
              <a:rPr lang="en-US" altLang="zh-CN" dirty="0"/>
              <a:t>result</a:t>
            </a:r>
            <a:r>
              <a:rPr lang="zh-CN" altLang="en-US" dirty="0"/>
              <a:t>字段，</a:t>
            </a:r>
            <a:endParaRPr lang="en-US" altLang="zh-CN" dirty="0"/>
          </a:p>
          <a:p>
            <a:pPr marL="0" indent="0">
              <a:lnSpc>
                <a:spcPct val="80000"/>
              </a:lnSpc>
              <a:buNone/>
            </a:pPr>
            <a:r>
              <a:rPr lang="zh-CN" altLang="en-US" dirty="0"/>
              <a:t>三元式就是由此而来的。</a:t>
            </a:r>
            <a:endParaRPr lang="en-US" altLang="zh-CN" dirty="0"/>
          </a:p>
          <a:p>
            <a:pPr marL="0" indent="0">
              <a:lnSpc>
                <a:spcPct val="80000"/>
              </a:lnSpc>
              <a:buNone/>
            </a:pPr>
            <a:r>
              <a:rPr lang="zh-CN" altLang="en-US" dirty="0"/>
              <a:t>一个三元式只有</a:t>
            </a:r>
            <a:r>
              <a:rPr lang="en-US" altLang="zh-CN" dirty="0"/>
              <a:t>3</a:t>
            </a:r>
            <a:r>
              <a:rPr lang="zh-CN" altLang="en-US" dirty="0"/>
              <a:t>个字段：</a:t>
            </a:r>
            <a:endParaRPr lang="en-US" altLang="zh-CN" dirty="0"/>
          </a:p>
          <a:p>
            <a:pPr marL="0" indent="0">
              <a:lnSpc>
                <a:spcPct val="80000"/>
              </a:lnSpc>
              <a:buNone/>
            </a:pPr>
            <a:r>
              <a:rPr lang="en-US" altLang="zh-CN" dirty="0"/>
              <a:t>        op</a:t>
            </a:r>
            <a:r>
              <a:rPr lang="zh-CN" altLang="en-US" dirty="0"/>
              <a:t>、</a:t>
            </a:r>
            <a:r>
              <a:rPr lang="en-US" altLang="zh-CN" dirty="0"/>
              <a:t>arg1</a:t>
            </a:r>
            <a:r>
              <a:rPr lang="zh-CN" altLang="en-US" dirty="0"/>
              <a:t>和</a:t>
            </a:r>
            <a:r>
              <a:rPr lang="en-US" altLang="zh-CN" dirty="0"/>
              <a:t>arg2</a:t>
            </a:r>
            <a:r>
              <a:rPr lang="zh-CN" altLang="en-US" dirty="0"/>
              <a:t>：</a:t>
            </a:r>
          </a:p>
          <a:p>
            <a:pPr>
              <a:lnSpc>
                <a:spcPct val="80000"/>
              </a:lnSpc>
            </a:pPr>
            <a:r>
              <a:rPr lang="en-US" altLang="zh-CN" dirty="0"/>
              <a:t>op:</a:t>
            </a:r>
            <a:r>
              <a:rPr lang="zh-CN" altLang="en-US" dirty="0"/>
              <a:t>表示一个运算符；</a:t>
            </a:r>
            <a:endParaRPr lang="en-US" altLang="zh-CN" dirty="0"/>
          </a:p>
          <a:p>
            <a:pPr>
              <a:lnSpc>
                <a:spcPct val="80000"/>
              </a:lnSpc>
            </a:pPr>
            <a:r>
              <a:rPr lang="en-US" altLang="zh-CN" dirty="0"/>
              <a:t>arg1</a:t>
            </a:r>
            <a:r>
              <a:rPr lang="zh-CN" altLang="en-US" dirty="0"/>
              <a:t>：表示第一个运算分量；</a:t>
            </a:r>
            <a:endParaRPr lang="en-US" altLang="zh-CN" dirty="0"/>
          </a:p>
          <a:p>
            <a:pPr>
              <a:lnSpc>
                <a:spcPct val="80000"/>
              </a:lnSpc>
            </a:pPr>
            <a:r>
              <a:rPr lang="en-US" altLang="zh-CN" dirty="0"/>
              <a:t>arg2</a:t>
            </a:r>
            <a:r>
              <a:rPr lang="zh-CN" altLang="en-US" dirty="0"/>
              <a:t>：表示第二个运算分量；</a:t>
            </a:r>
            <a:endParaRPr lang="en-US" altLang="zh-CN" dirty="0"/>
          </a:p>
          <a:p>
            <a:pPr marL="0" indent="0">
              <a:lnSpc>
                <a:spcPct val="80000"/>
              </a:lnSpc>
              <a:buNone/>
            </a:pPr>
            <a:r>
              <a:rPr lang="zh-CN" altLang="en-US" dirty="0"/>
              <a:t>它们的含义和在四元式中相同。为</a:t>
            </a:r>
            <a:endParaRPr lang="en-US" altLang="zh-CN" dirty="0"/>
          </a:p>
          <a:p>
            <a:pPr marL="0" indent="0">
              <a:lnSpc>
                <a:spcPct val="80000"/>
              </a:lnSpc>
              <a:buNone/>
            </a:pPr>
            <a:r>
              <a:rPr lang="zh-CN" altLang="en-US" dirty="0"/>
              <a:t>了取代四元式中的</a:t>
            </a:r>
            <a:r>
              <a:rPr lang="en-US" altLang="zh-CN" dirty="0"/>
              <a:t>result</a:t>
            </a:r>
            <a:r>
              <a:rPr lang="zh-CN" altLang="en-US" dirty="0"/>
              <a:t>字段，三元</a:t>
            </a:r>
            <a:endParaRPr lang="en-US" altLang="zh-CN" dirty="0"/>
          </a:p>
          <a:p>
            <a:pPr marL="0" indent="0">
              <a:lnSpc>
                <a:spcPct val="80000"/>
              </a:lnSpc>
              <a:buNone/>
            </a:pPr>
            <a:r>
              <a:rPr lang="zh-CN" altLang="en-US" dirty="0"/>
              <a:t>式用值编码表示结果变量的地址。</a:t>
            </a:r>
            <a:endParaRPr lang="en-US" altLang="zh-CN" dirty="0"/>
          </a:p>
          <a:p>
            <a:pPr marL="0" indent="0">
              <a:lnSpc>
                <a:spcPct val="80000"/>
              </a:lnSpc>
              <a:buNone/>
            </a:pPr>
            <a:r>
              <a:rPr lang="zh-CN" altLang="en-US" dirty="0"/>
              <a:t>图</a:t>
            </a:r>
            <a:r>
              <a:rPr lang="en-US" altLang="zh-CN" dirty="0"/>
              <a:t>3</a:t>
            </a:r>
            <a:r>
              <a:rPr lang="zh-CN" altLang="en-US" dirty="0"/>
              <a:t>中三地址代码的三元式表示</a:t>
            </a:r>
            <a:endParaRPr lang="en-US" altLang="zh-CN" dirty="0"/>
          </a:p>
          <a:p>
            <a:pPr>
              <a:lnSpc>
                <a:spcPct val="80000"/>
              </a:lnSpc>
            </a:pPr>
            <a:endParaRPr lang="zh-CN" altLang="en-US" sz="2400" dirty="0"/>
          </a:p>
        </p:txBody>
      </p:sp>
      <p:sp>
        <p:nvSpPr>
          <p:cNvPr id="3" name="标题 2"/>
          <p:cNvSpPr>
            <a:spLocks noGrp="1"/>
          </p:cNvSpPr>
          <p:nvPr>
            <p:ph type="title"/>
          </p:nvPr>
        </p:nvSpPr>
        <p:spPr/>
        <p:txBody>
          <a:bodyPr/>
          <a:lstStyle/>
          <a:p>
            <a:r>
              <a:rPr lang="en-US" altLang="zh-CN" dirty="0"/>
              <a:t>//6.2.3</a:t>
            </a:r>
            <a:r>
              <a:rPr lang="zh-CN" altLang="en-US" dirty="0"/>
              <a:t>三地址代码的三元式表示</a:t>
            </a:r>
            <a:endParaRPr lang="zh-CN" altLang="en-US" sz="2800" dirty="0"/>
          </a:p>
        </p:txBody>
      </p:sp>
      <p:pic>
        <p:nvPicPr>
          <p:cNvPr id="5" name="图片 4">
            <a:extLst>
              <a:ext uri="{FF2B5EF4-FFF2-40B4-BE49-F238E27FC236}">
                <a16:creationId xmlns:a16="http://schemas.microsoft.com/office/drawing/2014/main" id="{ED2359E7-8519-4CE5-BCFA-3F351249D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36" y="1982709"/>
            <a:ext cx="3620005" cy="3485583"/>
          </a:xfrm>
          <a:prstGeom prst="rect">
            <a:avLst/>
          </a:prstGeom>
        </p:spPr>
      </p:pic>
    </p:spTree>
    <p:extLst>
      <p:ext uri="{BB962C8B-B14F-4D97-AF65-F5344CB8AC3E}">
        <p14:creationId xmlns:p14="http://schemas.microsoft.com/office/powerpoint/2010/main" val="427053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26750" y="1685678"/>
            <a:ext cx="4789282" cy="4262449"/>
          </a:xfrm>
        </p:spPr>
        <p:txBody>
          <a:bodyPr>
            <a:normAutofit fontScale="92500" lnSpcReduction="20000"/>
          </a:bodyPr>
          <a:lstStyle/>
          <a:p>
            <a:pPr marL="0" indent="0">
              <a:lnSpc>
                <a:spcPct val="80000"/>
              </a:lnSpc>
              <a:buNone/>
            </a:pPr>
            <a:r>
              <a:rPr lang="zh-CN" altLang="en-US" dirty="0"/>
              <a:t>       一个四元式中可能用到了所有</a:t>
            </a:r>
            <a:r>
              <a:rPr lang="en-US" altLang="zh-CN" dirty="0"/>
              <a:t>4</a:t>
            </a:r>
            <a:r>
              <a:rPr lang="zh-CN" altLang="en-US" dirty="0"/>
              <a:t>个</a:t>
            </a:r>
            <a:endParaRPr lang="en-US" altLang="zh-CN" dirty="0"/>
          </a:p>
          <a:p>
            <a:pPr marL="0" indent="0">
              <a:lnSpc>
                <a:spcPct val="80000"/>
              </a:lnSpc>
              <a:buNone/>
            </a:pPr>
            <a:r>
              <a:rPr lang="zh-CN" altLang="en-US" dirty="0"/>
              <a:t>字段，也可能只用到了其中几个字段，</a:t>
            </a:r>
            <a:endParaRPr lang="en-US" altLang="zh-CN" dirty="0"/>
          </a:p>
          <a:p>
            <a:pPr marL="0" indent="0">
              <a:lnSpc>
                <a:spcPct val="80000"/>
              </a:lnSpc>
              <a:buNone/>
            </a:pPr>
            <a:r>
              <a:rPr lang="zh-CN" altLang="en-US" dirty="0"/>
              <a:t>它的几个特例如下：</a:t>
            </a:r>
            <a:endParaRPr lang="en-US" altLang="zh-CN" dirty="0"/>
          </a:p>
          <a:p>
            <a:pPr>
              <a:lnSpc>
                <a:spcPct val="80000"/>
              </a:lnSpc>
            </a:pPr>
            <a:r>
              <a:rPr lang="zh-CN" altLang="en-US" dirty="0"/>
              <a:t>形如</a:t>
            </a:r>
            <a:r>
              <a:rPr lang="en-US" altLang="zh-CN" dirty="0"/>
              <a:t>x = minus y</a:t>
            </a:r>
            <a:r>
              <a:rPr lang="zh-CN" altLang="en-US" dirty="0"/>
              <a:t>的单目运算符指令不</a:t>
            </a:r>
            <a:endParaRPr lang="en-US" altLang="zh-CN" dirty="0"/>
          </a:p>
          <a:p>
            <a:pPr marL="0" indent="0">
              <a:lnSpc>
                <a:spcPct val="80000"/>
              </a:lnSpc>
              <a:buNone/>
            </a:pPr>
            <a:r>
              <a:rPr lang="zh-CN" altLang="en-US" dirty="0"/>
              <a:t>使用</a:t>
            </a:r>
            <a:r>
              <a:rPr lang="en-US" altLang="zh-CN" dirty="0"/>
              <a:t>arg2</a:t>
            </a:r>
            <a:r>
              <a:rPr lang="zh-CN" altLang="en-US" dirty="0"/>
              <a:t>字段，”</a:t>
            </a:r>
            <a:r>
              <a:rPr lang="en-US" altLang="zh-CN" dirty="0"/>
              <a:t>minus”</a:t>
            </a:r>
            <a:r>
              <a:rPr lang="zh-CN" altLang="en-US" dirty="0"/>
              <a:t>表示单目减运算符；</a:t>
            </a:r>
            <a:endParaRPr lang="en-US" altLang="zh-CN" dirty="0"/>
          </a:p>
          <a:p>
            <a:pPr>
              <a:lnSpc>
                <a:spcPct val="80000"/>
              </a:lnSpc>
            </a:pPr>
            <a:r>
              <a:rPr lang="zh-CN" altLang="en-US" dirty="0"/>
              <a:t>形如</a:t>
            </a:r>
            <a:r>
              <a:rPr lang="en-US" altLang="zh-CN" dirty="0"/>
              <a:t>x = y</a:t>
            </a:r>
            <a:r>
              <a:rPr lang="zh-CN" altLang="en-US" dirty="0"/>
              <a:t>的赋值指令不使用</a:t>
            </a:r>
            <a:r>
              <a:rPr lang="en-US" altLang="zh-CN" dirty="0"/>
              <a:t>arg2</a:t>
            </a:r>
            <a:r>
              <a:rPr lang="zh-CN" altLang="en-US" dirty="0"/>
              <a:t>字段，</a:t>
            </a:r>
            <a:endParaRPr lang="en-US" altLang="zh-CN" dirty="0"/>
          </a:p>
          <a:p>
            <a:pPr marL="0" indent="0">
              <a:lnSpc>
                <a:spcPct val="80000"/>
              </a:lnSpc>
              <a:buNone/>
            </a:pPr>
            <a:r>
              <a:rPr lang="zh-CN" altLang="en-US" dirty="0"/>
              <a:t>并且它的</a:t>
            </a:r>
            <a:r>
              <a:rPr lang="en-US" altLang="zh-CN" dirty="0"/>
              <a:t>op</a:t>
            </a:r>
            <a:r>
              <a:rPr lang="zh-CN" altLang="en-US" dirty="0"/>
              <a:t>字段是”</a:t>
            </a:r>
            <a:r>
              <a:rPr lang="en-US" altLang="zh-CN" dirty="0"/>
              <a:t>=”</a:t>
            </a:r>
            <a:r>
              <a:rPr lang="zh-CN" altLang="en-US" dirty="0"/>
              <a:t>；</a:t>
            </a:r>
            <a:endParaRPr lang="en-US" altLang="zh-CN" dirty="0"/>
          </a:p>
          <a:p>
            <a:pPr>
              <a:lnSpc>
                <a:spcPct val="80000"/>
              </a:lnSpc>
            </a:pPr>
            <a:r>
              <a:rPr lang="zh-CN" altLang="en-US" dirty="0"/>
              <a:t>形如</a:t>
            </a:r>
            <a:r>
              <a:rPr lang="en-US" altLang="zh-CN" dirty="0"/>
              <a:t>param x</a:t>
            </a:r>
            <a:r>
              <a:rPr lang="zh-CN" altLang="en-US" dirty="0"/>
              <a:t>的参数传递指令不使</a:t>
            </a:r>
            <a:r>
              <a:rPr lang="en-US" altLang="zh-CN" dirty="0"/>
              <a:t>arg2</a:t>
            </a:r>
          </a:p>
          <a:p>
            <a:pPr marL="0" indent="0">
              <a:lnSpc>
                <a:spcPct val="80000"/>
              </a:lnSpc>
              <a:buNone/>
            </a:pPr>
            <a:r>
              <a:rPr lang="zh-CN" altLang="en-US" dirty="0"/>
              <a:t>和</a:t>
            </a:r>
            <a:r>
              <a:rPr lang="en-US" altLang="zh-CN" dirty="0"/>
              <a:t>result</a:t>
            </a:r>
            <a:r>
              <a:rPr lang="zh-CN" altLang="en-US" dirty="0"/>
              <a:t>字段；条件和非条件转移指令将</a:t>
            </a:r>
            <a:endParaRPr lang="en-US" altLang="zh-CN" dirty="0"/>
          </a:p>
          <a:p>
            <a:pPr marL="0" indent="0">
              <a:lnSpc>
                <a:spcPct val="80000"/>
              </a:lnSpc>
              <a:buNone/>
            </a:pPr>
            <a:r>
              <a:rPr lang="zh-CN" altLang="en-US" dirty="0"/>
              <a:t>目标标号放入</a:t>
            </a:r>
            <a:r>
              <a:rPr lang="en-US" altLang="zh-CN" dirty="0"/>
              <a:t>result</a:t>
            </a:r>
            <a:r>
              <a:rPr lang="zh-CN" altLang="en-US" dirty="0"/>
              <a:t>字段。</a:t>
            </a:r>
            <a:endParaRPr lang="en-US" altLang="zh-CN" dirty="0"/>
          </a:p>
          <a:p>
            <a:pPr marL="0" indent="0">
              <a:lnSpc>
                <a:spcPct val="80000"/>
              </a:lnSpc>
              <a:buNone/>
            </a:pPr>
            <a:endParaRPr lang="en-US" altLang="zh-CN" dirty="0"/>
          </a:p>
          <a:p>
            <a:pPr marL="0" indent="0">
              <a:lnSpc>
                <a:spcPct val="80000"/>
              </a:lnSpc>
              <a:buNone/>
            </a:pPr>
            <a:r>
              <a:rPr lang="zh-CN" altLang="en-US" dirty="0"/>
              <a:t>图</a:t>
            </a:r>
            <a:r>
              <a:rPr lang="en-US" altLang="zh-CN" dirty="0"/>
              <a:t>2</a:t>
            </a:r>
            <a:r>
              <a:rPr lang="zh-CN" altLang="en-US" dirty="0"/>
              <a:t>是一个例子，左边给出了三地址代码，</a:t>
            </a:r>
            <a:endParaRPr lang="en-US" altLang="zh-CN" dirty="0"/>
          </a:p>
          <a:p>
            <a:pPr marL="0" indent="0">
              <a:lnSpc>
                <a:spcPct val="80000"/>
              </a:lnSpc>
              <a:buNone/>
            </a:pPr>
            <a:r>
              <a:rPr lang="zh-CN" altLang="en-US" dirty="0"/>
              <a:t>右边是对应的四元式表示：</a:t>
            </a:r>
          </a:p>
        </p:txBody>
      </p:sp>
      <p:sp>
        <p:nvSpPr>
          <p:cNvPr id="3" name="标题 2"/>
          <p:cNvSpPr>
            <a:spLocks noGrp="1"/>
          </p:cNvSpPr>
          <p:nvPr>
            <p:ph type="title"/>
          </p:nvPr>
        </p:nvSpPr>
        <p:spPr/>
        <p:txBody>
          <a:bodyPr/>
          <a:lstStyle/>
          <a:p>
            <a:endParaRPr lang="zh-CN" altLang="en-US" sz="2800" dirty="0"/>
          </a:p>
        </p:txBody>
      </p:sp>
      <p:pic>
        <p:nvPicPr>
          <p:cNvPr id="5" name="图片 4">
            <a:extLst>
              <a:ext uri="{FF2B5EF4-FFF2-40B4-BE49-F238E27FC236}">
                <a16:creationId xmlns:a16="http://schemas.microsoft.com/office/drawing/2014/main" id="{B118235A-FEB9-4FBF-8165-556A0A59C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29" y="1919335"/>
            <a:ext cx="3847722" cy="3964386"/>
          </a:xfrm>
          <a:prstGeom prst="rect">
            <a:avLst/>
          </a:prstGeom>
        </p:spPr>
      </p:pic>
    </p:spTree>
    <p:extLst>
      <p:ext uri="{BB962C8B-B14F-4D97-AF65-F5344CB8AC3E}">
        <p14:creationId xmlns:p14="http://schemas.microsoft.com/office/powerpoint/2010/main" val="98995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26749" y="1656784"/>
            <a:ext cx="8899556" cy="2779414"/>
          </a:xfrm>
        </p:spPr>
        <p:txBody>
          <a:bodyPr>
            <a:normAutofit fontScale="92500" lnSpcReduction="20000"/>
          </a:bodyPr>
          <a:lstStyle/>
          <a:p>
            <a:pPr marL="0" indent="0">
              <a:lnSpc>
                <a:spcPct val="80000"/>
              </a:lnSpc>
              <a:buNone/>
            </a:pPr>
            <a:r>
              <a:rPr lang="zh-CN" altLang="en-US" dirty="0"/>
              <a:t>        三地址代码的三元式表示存在一个问题，如果记录数组中的某条记录</a:t>
            </a:r>
            <a:r>
              <a:rPr lang="en-US" altLang="zh-CN" dirty="0"/>
              <a:t>R</a:t>
            </a:r>
          </a:p>
          <a:p>
            <a:pPr marL="0" indent="0">
              <a:lnSpc>
                <a:spcPct val="80000"/>
              </a:lnSpc>
              <a:buNone/>
            </a:pPr>
            <a:r>
              <a:rPr lang="zh-CN" altLang="en-US" dirty="0"/>
              <a:t>的位置发生改变，那么所有使用到记录</a:t>
            </a:r>
            <a:r>
              <a:rPr lang="en-US" altLang="zh-CN" dirty="0"/>
              <a:t>R</a:t>
            </a:r>
            <a:r>
              <a:rPr lang="zh-CN" altLang="en-US" dirty="0"/>
              <a:t>的值编码的记录都需要更新。举个例</a:t>
            </a:r>
            <a:endParaRPr lang="en-US" altLang="zh-CN" dirty="0"/>
          </a:p>
          <a:p>
            <a:pPr marL="0" indent="0">
              <a:lnSpc>
                <a:spcPct val="80000"/>
              </a:lnSpc>
              <a:buNone/>
            </a:pPr>
            <a:r>
              <a:rPr lang="zh-CN" altLang="en-US" dirty="0"/>
              <a:t>子，在图</a:t>
            </a:r>
            <a:r>
              <a:rPr lang="en-US" altLang="zh-CN" dirty="0"/>
              <a:t>3(b)</a:t>
            </a:r>
            <a:r>
              <a:rPr lang="zh-CN" altLang="en-US" dirty="0"/>
              <a:t>中，如果把第</a:t>
            </a:r>
            <a:r>
              <a:rPr lang="en-US" altLang="zh-CN" dirty="0"/>
              <a:t>1</a:t>
            </a:r>
            <a:r>
              <a:rPr lang="zh-CN" altLang="en-US" dirty="0"/>
              <a:t>和第</a:t>
            </a:r>
            <a:r>
              <a:rPr lang="en-US" altLang="zh-CN" dirty="0"/>
              <a:t>2</a:t>
            </a:r>
            <a:r>
              <a:rPr lang="zh-CN" altLang="en-US" dirty="0"/>
              <a:t>条记录的位置互换，那么第</a:t>
            </a:r>
            <a:r>
              <a:rPr lang="en-US" altLang="zh-CN" dirty="0"/>
              <a:t>3</a:t>
            </a:r>
            <a:r>
              <a:rPr lang="zh-CN" altLang="en-US" dirty="0"/>
              <a:t>和第</a:t>
            </a:r>
            <a:r>
              <a:rPr lang="en-US" altLang="zh-CN" dirty="0"/>
              <a:t>4</a:t>
            </a:r>
            <a:r>
              <a:rPr lang="zh-CN" altLang="en-US" dirty="0"/>
              <a:t>条记录的内</a:t>
            </a:r>
            <a:endParaRPr lang="en-US" altLang="zh-CN" dirty="0"/>
          </a:p>
          <a:p>
            <a:pPr marL="0" indent="0">
              <a:lnSpc>
                <a:spcPct val="80000"/>
              </a:lnSpc>
              <a:buNone/>
            </a:pPr>
            <a:r>
              <a:rPr lang="zh-CN" altLang="en-US" dirty="0"/>
              <a:t>容都会发生改变。为了解决这个问题，提出了用间接三元式来表示三地址代码。</a:t>
            </a:r>
            <a:endParaRPr lang="en-US" altLang="zh-CN" dirty="0"/>
          </a:p>
          <a:p>
            <a:pPr marL="0" indent="0">
              <a:lnSpc>
                <a:spcPct val="80000"/>
              </a:lnSpc>
              <a:buNone/>
            </a:pPr>
            <a:r>
              <a:rPr lang="zh-CN" altLang="en-US" dirty="0"/>
              <a:t>       一个间接三元式在三元式的基础上增加了一个列表，这个列表包含了指向三</a:t>
            </a:r>
            <a:endParaRPr lang="en-US" altLang="zh-CN" dirty="0"/>
          </a:p>
          <a:p>
            <a:pPr marL="0" indent="0">
              <a:lnSpc>
                <a:spcPct val="80000"/>
              </a:lnSpc>
              <a:buNone/>
            </a:pPr>
            <a:r>
              <a:rPr lang="zh-CN" altLang="en-US" dirty="0"/>
              <a:t>元式的指针。仍以例子说明，图</a:t>
            </a:r>
            <a:r>
              <a:rPr lang="en-US" altLang="zh-CN" dirty="0"/>
              <a:t>4</a:t>
            </a:r>
            <a:r>
              <a:rPr lang="zh-CN" altLang="en-US" dirty="0"/>
              <a:t>是图</a:t>
            </a:r>
            <a:r>
              <a:rPr lang="en-US" altLang="zh-CN" dirty="0"/>
              <a:t>3</a:t>
            </a:r>
            <a:r>
              <a:rPr lang="zh-CN" altLang="en-US" dirty="0"/>
              <a:t>中三元式的间接三元式：</a:t>
            </a:r>
            <a:endParaRPr lang="en-US" altLang="zh-CN" dirty="0"/>
          </a:p>
          <a:p>
            <a:pPr marL="0" indent="0">
              <a:lnSpc>
                <a:spcPct val="80000"/>
              </a:lnSpc>
              <a:buNone/>
            </a:pPr>
            <a:r>
              <a:rPr lang="zh-CN" altLang="en-US" dirty="0"/>
              <a:t>图</a:t>
            </a:r>
            <a:r>
              <a:rPr lang="en-US" altLang="zh-CN" dirty="0"/>
              <a:t>4(a)</a:t>
            </a:r>
            <a:r>
              <a:rPr lang="zh-CN" altLang="en-US" dirty="0"/>
              <a:t>是图</a:t>
            </a:r>
            <a:r>
              <a:rPr lang="en-US" altLang="zh-CN" dirty="0"/>
              <a:t>3(b)</a:t>
            </a:r>
            <a:r>
              <a:rPr lang="zh-CN" altLang="en-US" dirty="0"/>
              <a:t>的间接三元式，它使用了一个</a:t>
            </a:r>
            <a:r>
              <a:rPr lang="en-US" altLang="zh-CN" dirty="0"/>
              <a:t>instruction</a:t>
            </a:r>
            <a:r>
              <a:rPr lang="zh-CN" altLang="en-US" dirty="0"/>
              <a:t>数组保存要执行的指令，每</a:t>
            </a:r>
            <a:endParaRPr lang="en-US" altLang="zh-CN" dirty="0"/>
          </a:p>
          <a:p>
            <a:pPr marL="0" indent="0">
              <a:lnSpc>
                <a:spcPct val="80000"/>
              </a:lnSpc>
              <a:buNone/>
            </a:pPr>
            <a:r>
              <a:rPr lang="zh-CN" altLang="en-US" dirty="0"/>
              <a:t>条指令是一个指向某个三元式的指针。这样的话，当我们改变指令顺序时，就不用</a:t>
            </a:r>
            <a:endParaRPr lang="en-US" altLang="zh-CN" dirty="0"/>
          </a:p>
          <a:p>
            <a:pPr marL="0" indent="0">
              <a:lnSpc>
                <a:spcPct val="80000"/>
              </a:lnSpc>
              <a:buNone/>
            </a:pPr>
            <a:r>
              <a:rPr lang="zh-CN" altLang="en-US" dirty="0"/>
              <a:t>再更新三元式了，如图</a:t>
            </a:r>
            <a:r>
              <a:rPr lang="en-US" altLang="zh-CN" dirty="0"/>
              <a:t>4(b)</a:t>
            </a:r>
            <a:r>
              <a:rPr lang="zh-CN" altLang="en-US" dirty="0"/>
              <a:t>所示。</a:t>
            </a:r>
          </a:p>
        </p:txBody>
      </p:sp>
      <p:sp>
        <p:nvSpPr>
          <p:cNvPr id="3" name="标题 2"/>
          <p:cNvSpPr>
            <a:spLocks noGrp="1"/>
          </p:cNvSpPr>
          <p:nvPr>
            <p:ph type="title"/>
          </p:nvPr>
        </p:nvSpPr>
        <p:spPr/>
        <p:txBody>
          <a:bodyPr/>
          <a:lstStyle/>
          <a:p>
            <a:r>
              <a:rPr lang="en-US" altLang="zh-CN" dirty="0"/>
              <a:t>//</a:t>
            </a:r>
            <a:r>
              <a:rPr lang="zh-CN" altLang="en-US" dirty="0"/>
              <a:t>三地址代码的间接三元式表示</a:t>
            </a:r>
            <a:endParaRPr lang="zh-CN" altLang="en-US" sz="2800" dirty="0"/>
          </a:p>
        </p:txBody>
      </p:sp>
      <p:pic>
        <p:nvPicPr>
          <p:cNvPr id="6" name="图片 5">
            <a:extLst>
              <a:ext uri="{FF2B5EF4-FFF2-40B4-BE49-F238E27FC236}">
                <a16:creationId xmlns:a16="http://schemas.microsoft.com/office/drawing/2014/main" id="{1DF6E980-9091-4ECB-BB74-991FBA28F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890" y="4544839"/>
            <a:ext cx="6592220" cy="2109457"/>
          </a:xfrm>
          <a:prstGeom prst="rect">
            <a:avLst/>
          </a:prstGeom>
        </p:spPr>
      </p:pic>
    </p:spTree>
    <p:extLst>
      <p:ext uri="{BB962C8B-B14F-4D97-AF65-F5344CB8AC3E}">
        <p14:creationId xmlns:p14="http://schemas.microsoft.com/office/powerpoint/2010/main" val="347198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467526" cy="4921498"/>
          </a:xfrm>
        </p:spPr>
        <p:txBody>
          <a:bodyPr>
            <a:normAutofit fontScale="92500"/>
          </a:bodyPr>
          <a:lstStyle/>
          <a:p>
            <a:r>
              <a:rPr lang="zh-CN" altLang="en-US" dirty="0"/>
              <a:t>静态单赋值（</a:t>
            </a:r>
            <a:r>
              <a:rPr lang="en-US" altLang="zh-CN" dirty="0"/>
              <a:t>Static Single Assignment</a:t>
            </a:r>
            <a:r>
              <a:rPr lang="zh-CN" altLang="en-US" dirty="0"/>
              <a:t>，简称</a:t>
            </a:r>
            <a:r>
              <a:rPr lang="en-US" altLang="zh-CN" dirty="0"/>
              <a:t>SSA</a:t>
            </a:r>
            <a:r>
              <a:rPr lang="zh-CN" altLang="en-US" dirty="0"/>
              <a:t>）形式是另一种中间表示形式，它和三地址代码的主要区别在于：</a:t>
            </a:r>
          </a:p>
          <a:p>
            <a:r>
              <a:rPr lang="zh-CN" altLang="en-US" dirty="0"/>
              <a:t>第一，</a:t>
            </a:r>
            <a:r>
              <a:rPr lang="en-US" altLang="zh-CN" dirty="0"/>
              <a:t>SSA</a:t>
            </a:r>
            <a:r>
              <a:rPr lang="zh-CN" altLang="en-US" dirty="0"/>
              <a:t>中的所有赋值都是针对具有不同名字的变量的，这也是“静态单赋值”名字的由来。这一特性如下图</a:t>
            </a:r>
            <a:r>
              <a:rPr lang="en-US" altLang="zh-CN" dirty="0"/>
              <a:t>5</a:t>
            </a:r>
            <a:r>
              <a:rPr lang="zh-CN" altLang="en-US" dirty="0"/>
              <a:t>中表示：</a:t>
            </a:r>
          </a:p>
          <a:p>
            <a:pPr>
              <a:lnSpc>
                <a:spcPct val="150000"/>
              </a:lnSpc>
            </a:pPr>
            <a:r>
              <a:rPr lang="zh-CN" altLang="en-US" dirty="0"/>
              <a:t>第二，由于同一个变量可能在两个不同的控制流路径中被定值，因此</a:t>
            </a:r>
            <a:r>
              <a:rPr lang="en-US" altLang="zh-CN" dirty="0"/>
              <a:t>SSA</a:t>
            </a:r>
            <a:r>
              <a:rPr lang="zh-CN" altLang="en-US" dirty="0"/>
              <a:t>使用一种被称为</a:t>
            </a:r>
            <a:r>
              <a:rPr lang="en-US" altLang="zh-CN" dirty="0"/>
              <a:t>φ</a:t>
            </a:r>
            <a:r>
              <a:rPr lang="zh-CN" altLang="en-US" dirty="0"/>
              <a:t>函数的表示规则将这个变量的两处定值合并起来。这一特性如图</a:t>
            </a:r>
            <a:r>
              <a:rPr lang="en-US" altLang="zh-CN" dirty="0"/>
              <a:t>6</a:t>
            </a:r>
            <a:r>
              <a:rPr lang="zh-CN" altLang="en-US" dirty="0"/>
              <a:t>所示：</a:t>
            </a:r>
            <a:r>
              <a:rPr lang="en-US" altLang="zh-CN" dirty="0"/>
              <a:t>X3</a:t>
            </a:r>
            <a:r>
              <a:rPr lang="zh-CN" altLang="en-US" dirty="0"/>
              <a:t>的值取决于</a:t>
            </a:r>
            <a:r>
              <a:rPr lang="en-US" altLang="zh-CN" dirty="0"/>
              <a:t>X1</a:t>
            </a:r>
            <a:r>
              <a:rPr lang="zh-CN" altLang="en-US" dirty="0"/>
              <a:t>和</a:t>
            </a:r>
            <a:r>
              <a:rPr lang="en-US" altLang="zh-CN" dirty="0"/>
              <a:t>X2</a:t>
            </a:r>
            <a:r>
              <a:rPr lang="zh-CN" altLang="en-US" dirty="0"/>
              <a:t>的值</a:t>
            </a:r>
            <a:endParaRPr lang="en-US" altLang="zh-CN" dirty="0"/>
          </a:p>
        </p:txBody>
      </p:sp>
      <p:sp>
        <p:nvSpPr>
          <p:cNvPr id="3" name="标题 2"/>
          <p:cNvSpPr>
            <a:spLocks noGrp="1"/>
          </p:cNvSpPr>
          <p:nvPr>
            <p:ph type="title"/>
          </p:nvPr>
        </p:nvSpPr>
        <p:spPr/>
        <p:txBody>
          <a:bodyPr/>
          <a:lstStyle/>
          <a:p>
            <a:r>
              <a:rPr lang="en-US" altLang="zh-CN" dirty="0"/>
              <a:t>//6.2.4</a:t>
            </a:r>
            <a:r>
              <a:rPr lang="zh-CN" altLang="en-US" dirty="0"/>
              <a:t>静态单赋值形式</a:t>
            </a:r>
          </a:p>
        </p:txBody>
      </p:sp>
      <p:pic>
        <p:nvPicPr>
          <p:cNvPr id="5" name="图片 4">
            <a:extLst>
              <a:ext uri="{FF2B5EF4-FFF2-40B4-BE49-F238E27FC236}">
                <a16:creationId xmlns:a16="http://schemas.microsoft.com/office/drawing/2014/main" id="{552D0157-B84B-4B59-9FFF-9A3687BB2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129" y="2118626"/>
            <a:ext cx="3820058" cy="2027801"/>
          </a:xfrm>
          <a:prstGeom prst="rect">
            <a:avLst/>
          </a:prstGeom>
        </p:spPr>
      </p:pic>
      <p:pic>
        <p:nvPicPr>
          <p:cNvPr id="7" name="图片 6">
            <a:extLst>
              <a:ext uri="{FF2B5EF4-FFF2-40B4-BE49-F238E27FC236}">
                <a16:creationId xmlns:a16="http://schemas.microsoft.com/office/drawing/2014/main" id="{427869FC-AB1D-441F-B03E-3C4EF6258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809" y="4739374"/>
            <a:ext cx="3151166" cy="1471303"/>
          </a:xfrm>
          <a:prstGeom prst="rect">
            <a:avLst/>
          </a:prstGeom>
        </p:spPr>
      </p:pic>
    </p:spTree>
    <p:extLst>
      <p:ext uri="{BB962C8B-B14F-4D97-AF65-F5344CB8AC3E}">
        <p14:creationId xmlns:p14="http://schemas.microsoft.com/office/powerpoint/2010/main" val="78046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85000" lnSpcReduction="20000"/>
          </a:bodyPr>
          <a:lstStyle/>
          <a:p>
            <a:pPr marL="0" indent="0">
              <a:buNone/>
            </a:pPr>
            <a:r>
              <a:rPr lang="zh-CN" altLang="en-US" dirty="0"/>
              <a:t>       类型的应用分为类型检查和翻译：</a:t>
            </a:r>
            <a:endParaRPr lang="en-US" altLang="zh-CN" dirty="0"/>
          </a:p>
          <a:p>
            <a:r>
              <a:rPr lang="zh-CN" altLang="en-US" dirty="0"/>
              <a:t>    类型检查具有发现程序中错误的作用。如果一个语言能够在编译期间进行类型检查，从而保证不会在运行期间发生类型错误，那么这个语言是强类型的。类型检查有两种方式，综合和推导：</a:t>
            </a:r>
            <a:endParaRPr lang="en-US" altLang="zh-CN" dirty="0"/>
          </a:p>
          <a:p>
            <a:r>
              <a:rPr lang="zh-CN" altLang="en-US" dirty="0"/>
              <a:t>       类型综合：根据子表达式的类型构造出父表达式的类型，它要求名       </a:t>
            </a:r>
            <a:r>
              <a:rPr lang="en-US" altLang="zh-CN" dirty="0"/>
              <a:t> </a:t>
            </a:r>
          </a:p>
          <a:p>
            <a:pPr marL="0" indent="0">
              <a:buNone/>
            </a:pPr>
            <a:r>
              <a:rPr lang="en-US" altLang="zh-CN" dirty="0"/>
              <a:t>                             </a:t>
            </a:r>
            <a:r>
              <a:rPr lang="zh-CN" altLang="en-US" dirty="0"/>
              <a:t>字先声明再使用。例如，表达式</a:t>
            </a:r>
            <a:r>
              <a:rPr lang="en-US" altLang="zh-CN" dirty="0"/>
              <a:t>A+B</a:t>
            </a:r>
            <a:r>
              <a:rPr lang="zh-CN" altLang="en-US" dirty="0"/>
              <a:t>的类型是根据</a:t>
            </a:r>
            <a:r>
              <a:rPr lang="en-US" altLang="zh-CN" dirty="0"/>
              <a:t>A</a:t>
            </a:r>
            <a:r>
              <a:rPr lang="zh-CN" altLang="en-US" dirty="0"/>
              <a:t>和</a:t>
            </a:r>
            <a:r>
              <a:rPr lang="en-US" altLang="zh-CN" dirty="0"/>
              <a:t>B</a:t>
            </a:r>
            <a:r>
              <a:rPr lang="zh-CN" altLang="en-US" dirty="0"/>
              <a:t>的</a:t>
            </a:r>
            <a:endParaRPr lang="en-US" altLang="zh-CN" dirty="0"/>
          </a:p>
          <a:p>
            <a:pPr marL="0" indent="0">
              <a:buNone/>
            </a:pPr>
            <a:r>
              <a:rPr lang="zh-CN" altLang="en-US" dirty="0"/>
              <a:t>                             类型定义的；</a:t>
            </a:r>
            <a:endParaRPr lang="en-US" altLang="zh-CN" dirty="0"/>
          </a:p>
          <a:p>
            <a:r>
              <a:rPr lang="zh-CN" altLang="en-US" dirty="0"/>
              <a:t>        类型推导：根据一个语言中结构的使用方式来确定该结构的类型，它</a:t>
            </a:r>
            <a:endParaRPr lang="en-US" altLang="zh-CN" dirty="0"/>
          </a:p>
          <a:p>
            <a:pPr marL="0" indent="0">
              <a:buNone/>
            </a:pPr>
            <a:r>
              <a:rPr lang="en-US" altLang="zh-CN" dirty="0"/>
              <a:t>                              </a:t>
            </a:r>
            <a:r>
              <a:rPr lang="zh-CN" altLang="en-US" dirty="0"/>
              <a:t>不要求名字在使用前先进行声明。例如，如果</a:t>
            </a:r>
            <a:r>
              <a:rPr lang="en-US" altLang="zh-CN" dirty="0"/>
              <a:t>empty</a:t>
            </a:r>
            <a:r>
              <a:rPr lang="zh-CN" altLang="en-US" dirty="0"/>
              <a:t>是一个</a:t>
            </a:r>
            <a:endParaRPr lang="en-US" altLang="zh-CN" dirty="0"/>
          </a:p>
          <a:p>
            <a:pPr marL="0" indent="0">
              <a:buNone/>
            </a:pPr>
            <a:r>
              <a:rPr lang="en-US" altLang="zh-CN" dirty="0"/>
              <a:t>                              </a:t>
            </a:r>
            <a:r>
              <a:rPr lang="zh-CN" altLang="en-US" dirty="0"/>
              <a:t>测试列表是否为空的函数，那么表达式</a:t>
            </a:r>
            <a:r>
              <a:rPr lang="en-US" altLang="zh-CN" dirty="0"/>
              <a:t>empty(x)</a:t>
            </a:r>
            <a:r>
              <a:rPr lang="zh-CN" altLang="en-US" dirty="0"/>
              <a:t>中的</a:t>
            </a:r>
            <a:r>
              <a:rPr lang="en-US" altLang="zh-CN" dirty="0"/>
              <a:t>x</a:t>
            </a:r>
            <a:r>
              <a:rPr lang="zh-CN" altLang="en-US" dirty="0"/>
              <a:t>必须</a:t>
            </a:r>
            <a:endParaRPr lang="en-US" altLang="zh-CN" dirty="0"/>
          </a:p>
          <a:p>
            <a:pPr marL="0" indent="0">
              <a:buNone/>
            </a:pPr>
            <a:r>
              <a:rPr lang="zh-CN" altLang="en-US" dirty="0"/>
              <a:t>                              是一个列表类型。</a:t>
            </a:r>
            <a:endParaRPr lang="en-US" altLang="zh-CN" dirty="0"/>
          </a:p>
          <a:p>
            <a:r>
              <a:rPr lang="zh-CN" altLang="en-US" dirty="0"/>
              <a:t>     类型翻译时的应用：根据一个名字的类型，编译器可以确定这个名字在运行时需要多大的存储空间，类型信息还会在其他很多地方的翻译时被用到。</a:t>
            </a:r>
            <a:endParaRPr lang="en-US" altLang="zh-CN" dirty="0"/>
          </a:p>
        </p:txBody>
      </p:sp>
      <p:sp>
        <p:nvSpPr>
          <p:cNvPr id="3" name="标题 2"/>
          <p:cNvSpPr>
            <a:spLocks noGrp="1"/>
          </p:cNvSpPr>
          <p:nvPr>
            <p:ph type="title"/>
          </p:nvPr>
        </p:nvSpPr>
        <p:spPr/>
        <p:txBody>
          <a:bodyPr/>
          <a:lstStyle/>
          <a:p>
            <a:r>
              <a:rPr lang="en-US" altLang="zh-CN" dirty="0"/>
              <a:t>//6.3 </a:t>
            </a:r>
            <a:r>
              <a:rPr lang="zh-CN" altLang="en-US" dirty="0"/>
              <a:t>类型和声明</a:t>
            </a:r>
          </a:p>
        </p:txBody>
      </p:sp>
    </p:spTree>
    <p:extLst>
      <p:ext uri="{BB962C8B-B14F-4D97-AF65-F5344CB8AC3E}">
        <p14:creationId xmlns:p14="http://schemas.microsoft.com/office/powerpoint/2010/main" val="306835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92500"/>
          </a:bodyPr>
          <a:lstStyle/>
          <a:p>
            <a:pPr marL="0" indent="0">
              <a:buNone/>
            </a:pPr>
            <a:r>
              <a:rPr lang="zh-CN" altLang="en-US" dirty="0"/>
              <a:t>       类型表达式可以是基本类型，也可以是通过把称为类型构造算子的运算符作用于类型表达式得到的。不同语言的基本类型和类型构造算子可能不同。具体地，一个类型表达式可以是：</a:t>
            </a:r>
          </a:p>
          <a:p>
            <a:r>
              <a:rPr lang="zh-CN" altLang="en-US" dirty="0"/>
              <a:t>基本类型：例如</a:t>
            </a:r>
            <a:r>
              <a:rPr lang="en-US" altLang="zh-CN" dirty="0"/>
              <a:t>C</a:t>
            </a:r>
            <a:r>
              <a:rPr lang="zh-CN" altLang="en-US" dirty="0"/>
              <a:t>语言的基本类型包括</a:t>
            </a:r>
            <a:r>
              <a:rPr lang="en-US" altLang="zh-CN" dirty="0"/>
              <a:t>int</a:t>
            </a:r>
            <a:r>
              <a:rPr lang="zh-CN" altLang="en-US" dirty="0"/>
              <a:t>、</a:t>
            </a:r>
            <a:r>
              <a:rPr lang="en-US" altLang="zh-CN" dirty="0"/>
              <a:t>float</a:t>
            </a:r>
            <a:r>
              <a:rPr lang="zh-CN" altLang="en-US" dirty="0"/>
              <a:t>、</a:t>
            </a:r>
            <a:r>
              <a:rPr lang="en-US" altLang="zh-CN" dirty="0"/>
              <a:t>double</a:t>
            </a:r>
            <a:r>
              <a:rPr lang="zh-CN" altLang="en-US" dirty="0"/>
              <a:t>、</a:t>
            </a:r>
            <a:r>
              <a:rPr lang="en-US" altLang="zh-CN" dirty="0"/>
              <a:t>char</a:t>
            </a:r>
            <a:r>
              <a:rPr lang="zh-CN" altLang="en-US" dirty="0"/>
              <a:t>等；</a:t>
            </a:r>
            <a:endParaRPr lang="en-US" altLang="zh-CN" dirty="0"/>
          </a:p>
          <a:p>
            <a:r>
              <a:rPr lang="zh-CN" altLang="en-US" dirty="0"/>
              <a:t>数组：将类型构造算子</a:t>
            </a:r>
            <a:r>
              <a:rPr lang="en-US" altLang="zh-CN" dirty="0"/>
              <a:t>array</a:t>
            </a:r>
            <a:r>
              <a:rPr lang="zh-CN" altLang="en-US" dirty="0"/>
              <a:t>作用于一个数字和一个类型表达式可以得到一个类型表达式；</a:t>
            </a:r>
            <a:endParaRPr lang="en-US" altLang="zh-CN" dirty="0"/>
          </a:p>
          <a:p>
            <a:r>
              <a:rPr lang="zh-CN" altLang="en-US" dirty="0"/>
              <a:t>记录：一个记录是包含一个或多个字段的数据结构，这些字段都有一个唯一的名字。将类型构造算子</a:t>
            </a:r>
            <a:r>
              <a:rPr lang="en-US" altLang="zh-CN" dirty="0"/>
              <a:t>record(struct)</a:t>
            </a:r>
            <a:r>
              <a:rPr lang="zh-CN" altLang="en-US" dirty="0"/>
              <a:t>作用于字段的名字和类型可以得到一个类型表达式；</a:t>
            </a:r>
            <a:endParaRPr lang="en-US" altLang="zh-CN" dirty="0"/>
          </a:p>
          <a:p>
            <a:r>
              <a:rPr lang="zh-CN" altLang="en-US" dirty="0"/>
              <a:t>函数。使用类型构造算子→可以构造得到函数类型的类型表达式，“从类型</a:t>
            </a:r>
            <a:r>
              <a:rPr lang="en-US" altLang="zh-CN" dirty="0"/>
              <a:t>s</a:t>
            </a:r>
            <a:r>
              <a:rPr lang="zh-CN" altLang="en-US" dirty="0"/>
              <a:t>到类型</a:t>
            </a:r>
            <a:r>
              <a:rPr lang="en-US" altLang="zh-CN" dirty="0"/>
              <a:t>t</a:t>
            </a:r>
            <a:r>
              <a:rPr lang="zh-CN" altLang="en-US" dirty="0"/>
              <a:t>的函数”记作“</a:t>
            </a:r>
            <a:r>
              <a:rPr lang="en-US" altLang="zh-CN" dirty="0" err="1"/>
              <a:t>s→t</a:t>
            </a:r>
            <a:r>
              <a:rPr lang="en-US" altLang="zh-CN" dirty="0"/>
              <a:t>”</a:t>
            </a:r>
            <a:r>
              <a:rPr lang="zh-CN" altLang="en-US" dirty="0"/>
              <a:t>；</a:t>
            </a:r>
            <a:endParaRPr lang="en-US" altLang="zh-CN" dirty="0"/>
          </a:p>
          <a:p>
            <a:r>
              <a:rPr lang="zh-CN" altLang="en-US" dirty="0"/>
              <a:t>类。在面向对象的编程语言中用来封装数据和方法的抽象数据类型（</a:t>
            </a:r>
            <a:r>
              <a:rPr lang="en-US" altLang="zh-CN" dirty="0"/>
              <a:t>ADT</a:t>
            </a:r>
            <a:r>
              <a:rPr lang="zh-CN" altLang="en-US" dirty="0"/>
              <a:t>）。</a:t>
            </a:r>
            <a:endParaRPr lang="en-US" altLang="zh-CN" dirty="0"/>
          </a:p>
        </p:txBody>
      </p:sp>
      <p:sp>
        <p:nvSpPr>
          <p:cNvPr id="3" name="标题 2"/>
          <p:cNvSpPr>
            <a:spLocks noGrp="1"/>
          </p:cNvSpPr>
          <p:nvPr>
            <p:ph type="title"/>
          </p:nvPr>
        </p:nvSpPr>
        <p:spPr/>
        <p:txBody>
          <a:bodyPr/>
          <a:lstStyle/>
          <a:p>
            <a:r>
              <a:rPr lang="en-US" altLang="zh-CN" dirty="0"/>
              <a:t>//6.3.1 </a:t>
            </a:r>
            <a:r>
              <a:rPr lang="zh-CN" altLang="en-US" dirty="0"/>
              <a:t>类型表达式</a:t>
            </a:r>
          </a:p>
        </p:txBody>
      </p:sp>
    </p:spTree>
    <p:extLst>
      <p:ext uri="{BB962C8B-B14F-4D97-AF65-F5344CB8AC3E}">
        <p14:creationId xmlns:p14="http://schemas.microsoft.com/office/powerpoint/2010/main" val="320183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可以使用与</a:t>
            </a:r>
            <a:r>
              <a:rPr lang="en-US" altLang="zh-CN" dirty="0"/>
              <a:t>DAG</a:t>
            </a:r>
            <a:r>
              <a:rPr lang="zh-CN" altLang="en-US" dirty="0"/>
              <a:t>相似的方式表示一个类型表达式：叶子结点可以是基本类型、类和类型变量，内部结点是类型构造算子。例如，类型 </a:t>
            </a:r>
            <a:r>
              <a:rPr lang="en-US" altLang="zh-CN" dirty="0"/>
              <a:t>int[3][4] </a:t>
            </a:r>
            <a:r>
              <a:rPr lang="zh-CN" altLang="en-US" dirty="0"/>
              <a:t>可以表示成：</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a:t>
            </a:r>
            <a:r>
              <a:rPr lang="zh-CN" altLang="en-US" dirty="0"/>
              <a:t>例</a:t>
            </a:r>
            <a:r>
              <a:rPr lang="en-US" altLang="zh-CN" dirty="0"/>
              <a:t>6.1</a:t>
            </a:r>
            <a:endParaRPr lang="zh-CN" altLang="en-US" dirty="0"/>
          </a:p>
        </p:txBody>
      </p:sp>
      <p:pic>
        <p:nvPicPr>
          <p:cNvPr id="5" name="图片 4">
            <a:extLst>
              <a:ext uri="{FF2B5EF4-FFF2-40B4-BE49-F238E27FC236}">
                <a16:creationId xmlns:a16="http://schemas.microsoft.com/office/drawing/2014/main" id="{4165B70F-3D58-483C-ADA3-EF5DB8BBD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590" y="3429000"/>
            <a:ext cx="2457793" cy="1190791"/>
          </a:xfrm>
          <a:prstGeom prst="rect">
            <a:avLst/>
          </a:prstGeom>
        </p:spPr>
      </p:pic>
    </p:spTree>
    <p:extLst>
      <p:ext uri="{BB962C8B-B14F-4D97-AF65-F5344CB8AC3E}">
        <p14:creationId xmlns:p14="http://schemas.microsoft.com/office/powerpoint/2010/main" val="184204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dirty="0"/>
              <a:t>  两种类型的结构等价，当且仅当下面的某个条件为真：</a:t>
            </a:r>
          </a:p>
          <a:p>
            <a:pPr lvl="1"/>
            <a:r>
              <a:rPr lang="zh-CN" altLang="en-US" sz="2000" dirty="0"/>
              <a:t>它们是相同的基本类型；</a:t>
            </a:r>
            <a:endParaRPr lang="en-US" altLang="zh-CN" sz="2000" dirty="0"/>
          </a:p>
          <a:p>
            <a:pPr lvl="1"/>
            <a:r>
              <a:rPr lang="zh-CN" altLang="en-US" sz="2000" dirty="0"/>
              <a:t>它们是相同的类型构造算子应用于结构等价的类型而构造得到的；</a:t>
            </a:r>
            <a:endParaRPr lang="en-US" altLang="zh-CN" sz="2000" dirty="0"/>
          </a:p>
          <a:p>
            <a:pPr lvl="1"/>
            <a:r>
              <a:rPr lang="zh-CN" altLang="en-US" sz="2000" dirty="0"/>
              <a:t>一个类型是另一个类型表达式的名字；</a:t>
            </a:r>
            <a:endParaRPr lang="en-US" altLang="zh-CN" sz="2000" dirty="0"/>
          </a:p>
          <a:p>
            <a:pPr marL="457200" lvl="1" indent="0">
              <a:buNone/>
            </a:pPr>
            <a:r>
              <a:rPr lang="zh-CN" altLang="en-US" sz="2000" dirty="0"/>
              <a:t>其中：如果一个类型的名字仅仅代表它自身，则前两个条件定义了类型表达式的名字等价。</a:t>
            </a:r>
            <a:endParaRPr lang="en-US" altLang="zh-CN" sz="2000" dirty="0"/>
          </a:p>
          <a:p>
            <a:pPr marL="457200" lvl="1" indent="0">
              <a:buNone/>
            </a:pPr>
            <a:r>
              <a:rPr lang="zh-CN" altLang="en-US" sz="2000" dirty="0"/>
              <a:t>注意：类型等价的原则在翻译是必须是确定的。</a:t>
            </a:r>
            <a:endParaRPr lang="zh-CN" altLang="en-US" dirty="0"/>
          </a:p>
          <a:p>
            <a:pPr>
              <a:lnSpc>
                <a:spcPct val="150000"/>
              </a:lnSpc>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//6.3.2 </a:t>
            </a:r>
            <a:r>
              <a:rPr lang="zh-CN" altLang="en-US" dirty="0"/>
              <a:t> 类型等价</a:t>
            </a:r>
          </a:p>
        </p:txBody>
      </p:sp>
    </p:spTree>
    <p:extLst>
      <p:ext uri="{BB962C8B-B14F-4D97-AF65-F5344CB8AC3E}">
        <p14:creationId xmlns:p14="http://schemas.microsoft.com/office/powerpoint/2010/main" val="5499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a:extLst>
              <a:ext uri="{FF2B5EF4-FFF2-40B4-BE49-F238E27FC236}">
                <a16:creationId xmlns:a16="http://schemas.microsoft.com/office/drawing/2014/main" id="{364C0A55-E365-4578-876A-0C1FF535A381}"/>
              </a:ext>
            </a:extLst>
          </p:cNvPr>
          <p:cNvSpPr txBox="1">
            <a:spLocks noChangeArrowheads="1"/>
          </p:cNvSpPr>
          <p:nvPr/>
        </p:nvSpPr>
        <p:spPr bwMode="auto">
          <a:xfrm>
            <a:off x="2286000" y="1405582"/>
            <a:ext cx="4572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zh-CN" altLang="en-US" sz="7200" dirty="0">
                <a:solidFill>
                  <a:schemeClr val="tx1"/>
                </a:solidFill>
                <a:latin typeface="Times New Roman" panose="02020603050405020304" pitchFamily="18" charset="0"/>
                <a:ea typeface="宋体" panose="02010600030101010101" pitchFamily="2" charset="-122"/>
              </a:rPr>
              <a:t>编译原理第六章</a:t>
            </a:r>
          </a:p>
        </p:txBody>
      </p:sp>
      <p:sp>
        <p:nvSpPr>
          <p:cNvPr id="10243" name="Text Box 6">
            <a:extLst>
              <a:ext uri="{FF2B5EF4-FFF2-40B4-BE49-F238E27FC236}">
                <a16:creationId xmlns:a16="http://schemas.microsoft.com/office/drawing/2014/main" id="{A7419982-1FE9-420A-94D1-B363E134B501}"/>
              </a:ext>
            </a:extLst>
          </p:cNvPr>
          <p:cNvSpPr txBox="1">
            <a:spLocks noChangeArrowheads="1"/>
          </p:cNvSpPr>
          <p:nvPr/>
        </p:nvSpPr>
        <p:spPr bwMode="auto">
          <a:xfrm>
            <a:off x="2618582" y="3899843"/>
            <a:ext cx="41767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    </a:t>
            </a:r>
            <a:r>
              <a:rPr kumimoji="1" lang="zh-CN" altLang="en-US" sz="2400" dirty="0">
                <a:solidFill>
                  <a:schemeClr val="tx1"/>
                </a:solidFill>
                <a:latin typeface="Times New Roman" panose="02020603050405020304" pitchFamily="18" charset="0"/>
                <a:ea typeface="宋体" panose="02010600030101010101" pitchFamily="2" charset="-122"/>
              </a:rPr>
              <a:t>上海交通大学</a:t>
            </a:r>
          </a:p>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ea typeface="宋体" panose="02010600030101010101" pitchFamily="2" charset="-122"/>
              </a:rPr>
              <a:t>张冬茉</a:t>
            </a:r>
          </a:p>
          <a:p>
            <a:pPr algn="ctr" eaLnBrk="1" hangingPunct="1">
              <a:spcBef>
                <a:spcPct val="50000"/>
              </a:spcBef>
              <a:buClrTx/>
              <a:buSzTx/>
              <a:buFontTx/>
              <a:buNone/>
            </a:pPr>
            <a:r>
              <a:rPr kumimoji="1" lang="en-US" altLang="zh-CN" sz="2400" dirty="0" err="1">
                <a:solidFill>
                  <a:schemeClr val="tx1"/>
                </a:solidFill>
                <a:latin typeface="Times New Roman" panose="02020603050405020304" pitchFamily="18" charset="0"/>
                <a:ea typeface="宋体" panose="02010600030101010101" pitchFamily="2" charset="-122"/>
              </a:rPr>
              <a:t>Email:zhang-dm@cs.sjtu.edu.cn</a:t>
            </a:r>
            <a:endParaRPr kumimoji="1" lang="en-US" altLang="zh-CN" sz="2400" dirty="0">
              <a:solidFill>
                <a:schemeClr val="tx1"/>
              </a:solidFill>
              <a:latin typeface="Times New Roman" panose="02020603050405020304" pitchFamily="18" charset="0"/>
              <a:ea typeface="宋体" panose="02010600030101010101" pitchFamily="2" charset="-122"/>
            </a:endParaRPr>
          </a:p>
        </p:txBody>
      </p:sp>
      <p:sp>
        <p:nvSpPr>
          <p:cNvPr id="10244" name="Text Box 7">
            <a:extLst>
              <a:ext uri="{FF2B5EF4-FFF2-40B4-BE49-F238E27FC236}">
                <a16:creationId xmlns:a16="http://schemas.microsoft.com/office/drawing/2014/main" id="{26446C58-467F-4A36-8F99-33A6C17B0DCC}"/>
              </a:ext>
            </a:extLst>
          </p:cNvPr>
          <p:cNvSpPr txBox="1">
            <a:spLocks noChangeArrowheads="1"/>
          </p:cNvSpPr>
          <p:nvPr/>
        </p:nvSpPr>
        <p:spPr bwMode="auto">
          <a:xfrm>
            <a:off x="3563938" y="5646987"/>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2020</a:t>
            </a:r>
            <a:r>
              <a:rPr kumimoji="1" lang="zh-CN" altLang="en-US" sz="2400" dirty="0">
                <a:solidFill>
                  <a:schemeClr val="tx1"/>
                </a:solidFill>
                <a:latin typeface="Times New Roman" panose="02020603050405020304" pitchFamily="18" charset="0"/>
                <a:ea typeface="宋体" panose="02010600030101010101" pitchFamily="2" charset="-122"/>
              </a:rPr>
              <a:t>年</a:t>
            </a:r>
            <a:r>
              <a:rPr kumimoji="1" lang="en-US" altLang="zh-CN" sz="2400" dirty="0">
                <a:solidFill>
                  <a:schemeClr val="tx1"/>
                </a:solidFill>
                <a:latin typeface="Times New Roman" panose="02020603050405020304" pitchFamily="18" charset="0"/>
                <a:ea typeface="宋体" panose="02010600030101010101" pitchFamily="2" charset="-122"/>
              </a:rPr>
              <a:t>5</a:t>
            </a:r>
            <a:r>
              <a:rPr kumimoji="1" lang="zh-CN" altLang="en-US" sz="2400" dirty="0">
                <a:solidFill>
                  <a:schemeClr val="tx1"/>
                </a:solidFill>
                <a:latin typeface="Times New Roman" panose="02020603050405020304" pitchFamily="18" charset="0"/>
                <a:ea typeface="宋体" panose="02010600030101010101" pitchFamily="2" charset="-122"/>
              </a:rPr>
              <a:t>月</a:t>
            </a:r>
          </a:p>
        </p:txBody>
      </p:sp>
    </p:spTree>
  </p:cSld>
  <p:clrMapOvr>
    <a:masterClrMapping/>
  </p:clrMapOvr>
  <mc:AlternateContent xmlns:mc="http://schemas.openxmlformats.org/markup-compatibility/2006" xmlns:p14="http://schemas.microsoft.com/office/powerpoint/2010/main">
    <mc:Choice Requires="p14">
      <p:transition spd="med" p14:dur="700" advTm="2084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457200" lvl="1" indent="0">
              <a:buNone/>
            </a:pPr>
            <a:r>
              <a:rPr lang="zh-CN" altLang="en-US" sz="2000" dirty="0"/>
              <a:t>       我们考虑一次只声明一个变量的情况（多个变量的情况用第五章的方法）。这种情况下，一次声明包括一个变量类型和一个变量名并以一个”</a:t>
            </a:r>
            <a:r>
              <a:rPr lang="en-US" altLang="zh-CN" sz="2000" dirty="0"/>
              <a:t>;”</a:t>
            </a:r>
            <a:r>
              <a:rPr lang="zh-CN" altLang="en-US" sz="2000" dirty="0"/>
              <a:t>结尾，如</a:t>
            </a:r>
            <a:r>
              <a:rPr lang="en-US" altLang="zh-CN" sz="2000" dirty="0"/>
              <a:t>int x;</a:t>
            </a:r>
            <a:r>
              <a:rPr lang="zh-CN" altLang="en-US" sz="2000" dirty="0"/>
              <a:t>。这种声明方式可以扩展成序列的形式，如</a:t>
            </a:r>
            <a:r>
              <a:rPr lang="en-US" altLang="zh-CN" sz="2000" dirty="0"/>
              <a:t>int x; float y; char z;</a:t>
            </a:r>
            <a:r>
              <a:rPr lang="zh-CN" altLang="en-US" sz="2000" dirty="0"/>
              <a:t>，这种形式通常用于声明记录中的字段。</a:t>
            </a:r>
            <a:endParaRPr lang="en-US" altLang="zh-CN" sz="2000" dirty="0"/>
          </a:p>
          <a:p>
            <a:pPr lvl="1"/>
            <a:r>
              <a:rPr lang="zh-CN" altLang="en-US" sz="2000" dirty="0"/>
              <a:t>变量的声明可以用下面的文法表示：</a:t>
            </a:r>
            <a:endParaRPr lang="en-US" altLang="zh-CN" sz="2000" dirty="0"/>
          </a:p>
          <a:p>
            <a:pPr lvl="1"/>
            <a:r>
              <a:rPr lang="zh-CN" altLang="en-US" sz="2000" dirty="0"/>
              <a:t>    </a:t>
            </a:r>
            <a:r>
              <a:rPr lang="en-US" altLang="zh-CN" sz="2000" dirty="0"/>
              <a:t>D → T </a:t>
            </a:r>
            <a:r>
              <a:rPr lang="en-US" altLang="zh-CN" sz="2000" dirty="0" err="1"/>
              <a:t>id;D</a:t>
            </a:r>
            <a:r>
              <a:rPr lang="en-US" altLang="zh-CN" sz="2000" dirty="0"/>
              <a:t> | ε</a:t>
            </a:r>
          </a:p>
          <a:p>
            <a:pPr marL="457200" lvl="1" indent="0">
              <a:buNone/>
            </a:pPr>
            <a:r>
              <a:rPr lang="zh-CN" altLang="en-US" sz="2000" dirty="0"/>
              <a:t>在这个文法中：</a:t>
            </a:r>
            <a:endParaRPr lang="en-US" altLang="zh-CN" sz="2000" dirty="0"/>
          </a:p>
          <a:p>
            <a:pPr lvl="1"/>
            <a:r>
              <a:rPr lang="zh-CN" altLang="en-US" sz="2000" dirty="0"/>
              <a:t>符号</a:t>
            </a:r>
            <a:r>
              <a:rPr lang="en-US" altLang="zh-CN" sz="2000" dirty="0"/>
              <a:t>T</a:t>
            </a:r>
            <a:r>
              <a:rPr lang="zh-CN" altLang="en-US" sz="2000" dirty="0"/>
              <a:t>表示基本类型、数组类型和记录类型；</a:t>
            </a:r>
            <a:endParaRPr lang="en-US" altLang="zh-CN" sz="2000" dirty="0"/>
          </a:p>
          <a:p>
            <a:pPr lvl="1"/>
            <a:r>
              <a:rPr lang="zh-CN" altLang="en-US" sz="2000" dirty="0"/>
              <a:t>符号</a:t>
            </a:r>
            <a:r>
              <a:rPr lang="en-US" altLang="zh-CN" sz="2000" dirty="0"/>
              <a:t>D</a:t>
            </a:r>
            <a:r>
              <a:rPr lang="zh-CN" altLang="en-US" sz="2000" dirty="0"/>
              <a:t>表示声明序列，这个序列中至少声明了一个变量；</a:t>
            </a:r>
            <a:endParaRPr lang="en-US" altLang="zh-CN" sz="2000" dirty="0"/>
          </a:p>
          <a:p>
            <a:pPr lvl="1"/>
            <a:r>
              <a:rPr lang="zh-CN" altLang="en-US" sz="2000" dirty="0"/>
              <a:t>符号</a:t>
            </a:r>
            <a:r>
              <a:rPr lang="en-US" altLang="zh-CN" sz="2000" dirty="0"/>
              <a:t>id</a:t>
            </a:r>
            <a:r>
              <a:rPr lang="zh-CN" altLang="en-US" sz="2000" dirty="0"/>
              <a:t>表示变量名，严格地说，在声明序列中的任何两个变量的名字都不相同。</a:t>
            </a:r>
          </a:p>
          <a:p>
            <a:pPr marL="0" indent="0">
              <a:buNone/>
            </a:pPr>
            <a:endParaRPr lang="en-US" altLang="zh-CN" b="1" dirty="0">
              <a:cs typeface="Times New Roman" panose="02020603050405020304" pitchFamily="18" charset="0"/>
            </a:endParaRP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//6.3.3 </a:t>
            </a:r>
            <a:r>
              <a:rPr lang="zh-CN" altLang="en-US" dirty="0"/>
              <a:t>声明</a:t>
            </a:r>
          </a:p>
        </p:txBody>
      </p:sp>
    </p:spTree>
    <p:extLst>
      <p:ext uri="{BB962C8B-B14F-4D97-AF65-F5344CB8AC3E}">
        <p14:creationId xmlns:p14="http://schemas.microsoft.com/office/powerpoint/2010/main" val="10199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90000"/>
              </a:lnSpc>
            </a:pPr>
            <a:r>
              <a:rPr lang="zh-CN" altLang="en-US" dirty="0"/>
              <a:t>      变量的类型告诉我们它在运行时刻需要多大的内存空间，在编译时</a:t>
            </a:r>
            <a:endParaRPr lang="en-US" altLang="zh-CN" dirty="0"/>
          </a:p>
          <a:p>
            <a:pPr marL="0" indent="0">
              <a:lnSpc>
                <a:spcPct val="90000"/>
              </a:lnSpc>
              <a:buNone/>
            </a:pPr>
            <a:r>
              <a:rPr lang="en-US" altLang="zh-CN" dirty="0"/>
              <a:t>   </a:t>
            </a:r>
            <a:r>
              <a:rPr lang="zh-CN" altLang="en-US" dirty="0"/>
              <a:t>刻，我们可以使用变量的内存大小信息为每个变量分配一个相对地址。</a:t>
            </a:r>
            <a:endParaRPr lang="en-US" altLang="zh-CN" dirty="0"/>
          </a:p>
          <a:p>
            <a:pPr>
              <a:lnSpc>
                <a:spcPct val="90000"/>
              </a:lnSpc>
            </a:pPr>
            <a:r>
              <a:rPr lang="zh-CN" altLang="en-US" dirty="0"/>
              <a:t>      一个变量的相对地址需要用该变量的起始地址和该变量的类型宽度</a:t>
            </a:r>
            <a:endParaRPr lang="en-US" altLang="zh-CN" dirty="0"/>
          </a:p>
          <a:p>
            <a:pPr marL="0" indent="0">
              <a:lnSpc>
                <a:spcPct val="90000"/>
              </a:lnSpc>
              <a:buNone/>
            </a:pPr>
            <a:r>
              <a:rPr lang="en-US" altLang="zh-CN" dirty="0"/>
              <a:t>   </a:t>
            </a:r>
            <a:r>
              <a:rPr lang="zh-CN" altLang="en-US" dirty="0"/>
              <a:t>来刻画。其中，起始地址是用于存储变量的字节块的第一个字节的地址，</a:t>
            </a:r>
            <a:endParaRPr lang="en-US" altLang="zh-CN" dirty="0"/>
          </a:p>
          <a:p>
            <a:pPr marL="0" indent="0">
              <a:lnSpc>
                <a:spcPct val="90000"/>
              </a:lnSpc>
              <a:buNone/>
            </a:pPr>
            <a:r>
              <a:rPr lang="en-US" altLang="zh-CN" dirty="0"/>
              <a:t>   </a:t>
            </a:r>
            <a:r>
              <a:rPr lang="zh-CN" altLang="en-US" dirty="0"/>
              <a:t>类型宽度是用于存储变量的字节块包含的字节数。</a:t>
            </a:r>
            <a:endParaRPr lang="en-US" altLang="zh-CN" dirty="0"/>
          </a:p>
          <a:p>
            <a:pPr>
              <a:lnSpc>
                <a:spcPct val="90000"/>
              </a:lnSpc>
            </a:pPr>
            <a:r>
              <a:rPr lang="zh-CN" altLang="en-US" dirty="0"/>
              <a:t>      例如，假设</a:t>
            </a:r>
            <a:r>
              <a:rPr lang="en-US" altLang="zh-CN" dirty="0"/>
              <a:t>x</a:t>
            </a:r>
            <a:r>
              <a:rPr lang="zh-CN" altLang="en-US" dirty="0"/>
              <a:t>是一个整型变量并且它的起始地址为</a:t>
            </a:r>
            <a:r>
              <a:rPr lang="en-US" altLang="zh-CN" dirty="0"/>
              <a:t>100</a:t>
            </a:r>
            <a:r>
              <a:rPr lang="zh-CN" altLang="en-US" dirty="0"/>
              <a:t>，那么</a:t>
            </a:r>
            <a:r>
              <a:rPr lang="en-US" altLang="zh-CN" dirty="0"/>
              <a:t>x</a:t>
            </a:r>
            <a:r>
              <a:rPr lang="zh-CN" altLang="en-US" dirty="0"/>
              <a:t>的相对</a:t>
            </a:r>
            <a:endParaRPr lang="en-US" altLang="zh-CN" dirty="0"/>
          </a:p>
          <a:p>
            <a:pPr marL="0" indent="0">
              <a:lnSpc>
                <a:spcPct val="90000"/>
              </a:lnSpc>
              <a:buNone/>
            </a:pPr>
            <a:r>
              <a:rPr lang="en-US" altLang="zh-CN" dirty="0"/>
              <a:t>   </a:t>
            </a:r>
            <a:r>
              <a:rPr lang="zh-CN" altLang="en-US" dirty="0"/>
              <a:t>地址是从</a:t>
            </a:r>
            <a:r>
              <a:rPr lang="en-US" altLang="zh-CN" dirty="0"/>
              <a:t>100</a:t>
            </a:r>
            <a:r>
              <a:rPr lang="zh-CN" altLang="en-US" dirty="0"/>
              <a:t>开始，到</a:t>
            </a:r>
            <a:r>
              <a:rPr lang="en-US" altLang="zh-CN" dirty="0"/>
              <a:t>103</a:t>
            </a:r>
            <a:r>
              <a:rPr lang="zh-CN" altLang="en-US" dirty="0"/>
              <a:t>结束的</a:t>
            </a:r>
            <a:r>
              <a:rPr lang="en-US" altLang="zh-CN" dirty="0"/>
              <a:t>4</a:t>
            </a:r>
            <a:r>
              <a:rPr lang="zh-CN" altLang="en-US" dirty="0"/>
              <a:t>字节的字节块。</a:t>
            </a:r>
            <a:endParaRPr lang="en-US" altLang="zh-CN" dirty="0"/>
          </a:p>
          <a:p>
            <a:pPr>
              <a:lnSpc>
                <a:spcPct val="90000"/>
              </a:lnSpc>
            </a:pPr>
            <a:r>
              <a:rPr lang="zh-CN" altLang="en-US" dirty="0"/>
              <a:t>      假设存储变量的方式是连续的（即对变量</a:t>
            </a:r>
            <a:r>
              <a:rPr lang="en-US" altLang="zh-CN" dirty="0"/>
              <a:t>x</a:t>
            </a:r>
            <a:r>
              <a:rPr lang="zh-CN" altLang="en-US" dirty="0"/>
              <a:t>和</a:t>
            </a:r>
            <a:r>
              <a:rPr lang="en-US" altLang="zh-CN" dirty="0"/>
              <a:t>y</a:t>
            </a:r>
            <a:r>
              <a:rPr lang="zh-CN" altLang="en-US" dirty="0"/>
              <a:t>，</a:t>
            </a:r>
            <a:r>
              <a:rPr lang="en-US" altLang="zh-CN" dirty="0"/>
              <a:t>x</a:t>
            </a:r>
            <a:r>
              <a:rPr lang="zh-CN" altLang="en-US" dirty="0"/>
              <a:t>的相对地址是从</a:t>
            </a:r>
            <a:r>
              <a:rPr lang="en-US" altLang="zh-CN" dirty="0"/>
              <a:t>d1</a:t>
            </a:r>
          </a:p>
          <a:p>
            <a:pPr marL="0" indent="0">
              <a:lnSpc>
                <a:spcPct val="90000"/>
              </a:lnSpc>
              <a:buNone/>
            </a:pPr>
            <a:r>
              <a:rPr lang="en-US" altLang="zh-CN" dirty="0"/>
              <a:t>   </a:t>
            </a:r>
            <a:r>
              <a:rPr lang="zh-CN" altLang="en-US" dirty="0"/>
              <a:t>到</a:t>
            </a:r>
            <a:r>
              <a:rPr lang="en-US" altLang="zh-CN" dirty="0"/>
              <a:t>di</a:t>
            </a:r>
            <a:r>
              <a:rPr lang="zh-CN" altLang="en-US" dirty="0"/>
              <a:t>的字节块，那么</a:t>
            </a:r>
            <a:r>
              <a:rPr lang="en-US" altLang="zh-CN" dirty="0"/>
              <a:t>y</a:t>
            </a:r>
            <a:r>
              <a:rPr lang="zh-CN" altLang="en-US" dirty="0"/>
              <a:t>的起始地址是</a:t>
            </a:r>
            <a:r>
              <a:rPr lang="en-US" altLang="zh-CN" dirty="0"/>
              <a:t>di+1</a:t>
            </a:r>
            <a:r>
              <a:rPr lang="zh-CN" altLang="en-US" dirty="0"/>
              <a:t>），则存储变量的关键问题变成</a:t>
            </a:r>
            <a:endParaRPr lang="en-US" altLang="zh-CN" dirty="0"/>
          </a:p>
          <a:p>
            <a:pPr marL="0" indent="0">
              <a:lnSpc>
                <a:spcPct val="90000"/>
              </a:lnSpc>
              <a:buNone/>
            </a:pPr>
            <a:r>
              <a:rPr lang="en-US" altLang="zh-CN" dirty="0"/>
              <a:t>   </a:t>
            </a:r>
            <a:r>
              <a:rPr lang="zh-CN" altLang="en-US" dirty="0"/>
              <a:t>了确定每个变量需要多大的存储空间（说白了就是确定每个类型的宽</a:t>
            </a:r>
            <a:endParaRPr lang="en-US" altLang="zh-CN" dirty="0"/>
          </a:p>
          <a:p>
            <a:pPr marL="0" indent="0">
              <a:lnSpc>
                <a:spcPct val="90000"/>
              </a:lnSpc>
              <a:buNone/>
            </a:pPr>
            <a:r>
              <a:rPr lang="en-US" altLang="zh-CN" dirty="0"/>
              <a:t>    </a:t>
            </a:r>
            <a:r>
              <a:rPr lang="zh-CN" altLang="en-US" dirty="0"/>
              <a:t>度）。</a:t>
            </a:r>
            <a:endParaRPr lang="en-US" altLang="zh-CN" dirty="0"/>
          </a:p>
        </p:txBody>
      </p:sp>
      <p:sp>
        <p:nvSpPr>
          <p:cNvPr id="3" name="标题 2"/>
          <p:cNvSpPr>
            <a:spLocks noGrp="1"/>
          </p:cNvSpPr>
          <p:nvPr>
            <p:ph type="title"/>
          </p:nvPr>
        </p:nvSpPr>
        <p:spPr/>
        <p:txBody>
          <a:bodyPr/>
          <a:lstStyle/>
          <a:p>
            <a:r>
              <a:rPr lang="en-US" altLang="zh-CN" dirty="0"/>
              <a:t>//6.3.4</a:t>
            </a:r>
            <a:r>
              <a:rPr lang="zh-CN" altLang="en-US" dirty="0"/>
              <a:t>局部变量名的存储布局</a:t>
            </a:r>
          </a:p>
        </p:txBody>
      </p:sp>
    </p:spTree>
    <p:extLst>
      <p:ext uri="{BB962C8B-B14F-4D97-AF65-F5344CB8AC3E}">
        <p14:creationId xmlns:p14="http://schemas.microsoft.com/office/powerpoint/2010/main" val="428106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pPr>
            <a:r>
              <a:rPr lang="zh-CN" altLang="en-US" dirty="0"/>
              <a:t>     下面我们对计算基本类型、数组类型和记录类型的宽度分别进行说明：</a:t>
            </a:r>
            <a:endParaRPr lang="en-US" altLang="zh-CN" dirty="0"/>
          </a:p>
          <a:p>
            <a:pPr>
              <a:lnSpc>
                <a:spcPct val="90000"/>
              </a:lnSpc>
            </a:pPr>
            <a:r>
              <a:rPr lang="zh-CN" altLang="en-US" dirty="0"/>
              <a:t>基本类型：</a:t>
            </a:r>
            <a:endParaRPr lang="en-US" altLang="zh-CN" dirty="0"/>
          </a:p>
          <a:p>
            <a:pPr marL="0" indent="0">
              <a:lnSpc>
                <a:spcPct val="90000"/>
              </a:lnSpc>
              <a:buNone/>
            </a:pPr>
            <a:r>
              <a:rPr lang="en-US" altLang="zh-CN" dirty="0"/>
              <a:t>                   </a:t>
            </a:r>
            <a:r>
              <a:rPr lang="zh-CN" altLang="en-US" dirty="0"/>
              <a:t>基本类型的宽度是由语言事先定义好的，比如</a:t>
            </a:r>
            <a:r>
              <a:rPr lang="en-US" altLang="zh-CN" dirty="0"/>
              <a:t>Java</a:t>
            </a:r>
            <a:r>
              <a:rPr lang="zh-CN" altLang="en-US" dirty="0"/>
              <a:t>的</a:t>
            </a:r>
            <a:r>
              <a:rPr lang="en-US" altLang="zh-CN" dirty="0"/>
              <a:t>int</a:t>
            </a:r>
            <a:r>
              <a:rPr lang="zh-CN" altLang="en-US" dirty="0"/>
              <a:t>类型的</a:t>
            </a:r>
            <a:endParaRPr lang="en-US" altLang="zh-CN" dirty="0"/>
          </a:p>
          <a:p>
            <a:pPr marL="0" indent="0">
              <a:lnSpc>
                <a:spcPct val="90000"/>
              </a:lnSpc>
              <a:buNone/>
            </a:pPr>
            <a:r>
              <a:rPr lang="en-US" altLang="zh-CN" dirty="0"/>
              <a:t>                   </a:t>
            </a:r>
            <a:r>
              <a:rPr lang="zh-CN" altLang="en-US" dirty="0"/>
              <a:t>宽度是</a:t>
            </a:r>
            <a:r>
              <a:rPr lang="en-US" altLang="zh-CN" dirty="0"/>
              <a:t>4</a:t>
            </a:r>
            <a:r>
              <a:rPr lang="zh-CN" altLang="en-US" dirty="0"/>
              <a:t>个字节；</a:t>
            </a:r>
            <a:endParaRPr lang="en-US" altLang="zh-CN" dirty="0"/>
          </a:p>
          <a:p>
            <a:pPr>
              <a:lnSpc>
                <a:spcPct val="90000"/>
              </a:lnSpc>
            </a:pPr>
            <a:r>
              <a:rPr lang="zh-CN" altLang="en-US" dirty="0"/>
              <a:t>数组类型：</a:t>
            </a:r>
            <a:endParaRPr lang="en-US" altLang="zh-CN" dirty="0"/>
          </a:p>
          <a:p>
            <a:pPr marL="0" indent="0">
              <a:lnSpc>
                <a:spcPct val="90000"/>
              </a:lnSpc>
              <a:buNone/>
            </a:pPr>
            <a:r>
              <a:rPr lang="en-US" altLang="zh-CN" dirty="0"/>
              <a:t>                   </a:t>
            </a:r>
            <a:r>
              <a:rPr lang="zh-CN" altLang="en-US" dirty="0"/>
              <a:t>数组类型的宽度是由元素的类型宽度和元素的数量共同决定的，</a:t>
            </a:r>
            <a:endParaRPr lang="en-US" altLang="zh-CN" dirty="0"/>
          </a:p>
          <a:p>
            <a:pPr marL="0" indent="0">
              <a:lnSpc>
                <a:spcPct val="90000"/>
              </a:lnSpc>
              <a:buNone/>
            </a:pPr>
            <a:r>
              <a:rPr lang="en-US" altLang="zh-CN" dirty="0"/>
              <a:t>                   </a:t>
            </a:r>
            <a:r>
              <a:rPr lang="zh-CN" altLang="en-US" dirty="0"/>
              <a:t>比如数组类型</a:t>
            </a:r>
            <a:r>
              <a:rPr lang="en-US" altLang="zh-CN" dirty="0"/>
              <a:t>int[3]</a:t>
            </a:r>
            <a:r>
              <a:rPr lang="zh-CN" altLang="en-US" dirty="0"/>
              <a:t>的宽度是</a:t>
            </a:r>
            <a:r>
              <a:rPr lang="en-US" altLang="zh-CN" dirty="0"/>
              <a:t>4*3=12</a:t>
            </a:r>
            <a:r>
              <a:rPr lang="zh-CN" altLang="en-US" dirty="0"/>
              <a:t>个字节；</a:t>
            </a:r>
            <a:endParaRPr lang="en-US" altLang="zh-CN" dirty="0"/>
          </a:p>
          <a:p>
            <a:pPr>
              <a:lnSpc>
                <a:spcPct val="90000"/>
              </a:lnSpc>
            </a:pPr>
            <a:r>
              <a:rPr lang="zh-CN" altLang="en-US" dirty="0"/>
              <a:t>记录类型：</a:t>
            </a:r>
            <a:endParaRPr lang="en-US" altLang="zh-CN" dirty="0"/>
          </a:p>
          <a:p>
            <a:pPr marL="0" indent="0">
              <a:lnSpc>
                <a:spcPct val="90000"/>
              </a:lnSpc>
              <a:buNone/>
            </a:pPr>
            <a:r>
              <a:rPr lang="en-US" altLang="zh-CN" dirty="0"/>
              <a:t>                   </a:t>
            </a:r>
            <a:r>
              <a:rPr lang="zh-CN" altLang="en-US" dirty="0"/>
              <a:t>记录类型的宽度是由该记录中所有字段的类型宽度共同决定的，</a:t>
            </a:r>
            <a:endParaRPr lang="en-US" altLang="zh-CN" dirty="0"/>
          </a:p>
          <a:p>
            <a:pPr marL="0" indent="0">
              <a:lnSpc>
                <a:spcPct val="90000"/>
              </a:lnSpc>
              <a:buNone/>
            </a:pPr>
            <a:r>
              <a:rPr lang="en-US" altLang="zh-CN" dirty="0"/>
              <a:t>                   </a:t>
            </a:r>
            <a:r>
              <a:rPr lang="zh-CN" altLang="en-US" dirty="0"/>
              <a:t>比如记录类型</a:t>
            </a:r>
            <a:r>
              <a:rPr lang="en-US" altLang="zh-CN" dirty="0"/>
              <a:t>record{ int x; int y; }</a:t>
            </a:r>
            <a:r>
              <a:rPr lang="zh-CN" altLang="en-US" dirty="0"/>
              <a:t>的宽度是</a:t>
            </a:r>
            <a:r>
              <a:rPr lang="en-US" altLang="zh-CN" dirty="0"/>
              <a:t>4+4=8</a:t>
            </a:r>
            <a:r>
              <a:rPr lang="zh-CN" altLang="en-US" dirty="0"/>
              <a:t>个字节。</a:t>
            </a:r>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//6.3.4</a:t>
            </a:r>
            <a:r>
              <a:rPr lang="zh-CN" altLang="en-US" dirty="0"/>
              <a:t>局部变量名的存储布局</a:t>
            </a:r>
          </a:p>
        </p:txBody>
      </p:sp>
    </p:spTree>
    <p:extLst>
      <p:ext uri="{BB962C8B-B14F-4D97-AF65-F5344CB8AC3E}">
        <p14:creationId xmlns:p14="http://schemas.microsoft.com/office/powerpoint/2010/main" val="39757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a:lnSpc>
                <a:spcPct val="80000"/>
              </a:lnSpc>
              <a:buNone/>
            </a:pPr>
            <a:r>
              <a:rPr lang="zh-CN" altLang="en-US" dirty="0"/>
              <a:t>            包括基本类型、数组类型和记录类型在内的声明语句的一个可行</a:t>
            </a:r>
            <a:endParaRPr lang="en-US" altLang="zh-CN" dirty="0"/>
          </a:p>
          <a:p>
            <a:pPr>
              <a:lnSpc>
                <a:spcPct val="80000"/>
              </a:lnSpc>
              <a:buNone/>
            </a:pPr>
            <a:r>
              <a:rPr lang="en-US" altLang="zh-CN" dirty="0"/>
              <a:t>    </a:t>
            </a:r>
            <a:r>
              <a:rPr lang="zh-CN" altLang="en-US" dirty="0"/>
              <a:t>的</a:t>
            </a:r>
            <a:r>
              <a:rPr lang="en-US" altLang="zh-CN" dirty="0"/>
              <a:t>SDT</a:t>
            </a:r>
            <a:r>
              <a:rPr lang="zh-CN" altLang="en-US" dirty="0"/>
              <a:t>如下：</a:t>
            </a:r>
            <a:endParaRPr lang="en-US" altLang="zh-CN" dirty="0"/>
          </a:p>
        </p:txBody>
      </p:sp>
      <p:sp>
        <p:nvSpPr>
          <p:cNvPr id="3" name="标题 2"/>
          <p:cNvSpPr>
            <a:spLocks noGrp="1"/>
          </p:cNvSpPr>
          <p:nvPr>
            <p:ph type="title"/>
          </p:nvPr>
        </p:nvSpPr>
        <p:spPr/>
        <p:txBody>
          <a:bodyPr/>
          <a:lstStyle/>
          <a:p>
            <a:r>
              <a:rPr lang="en-US" altLang="zh-CN" dirty="0"/>
              <a:t>//</a:t>
            </a:r>
            <a:r>
              <a:rPr lang="zh-CN" altLang="en-US" dirty="0"/>
              <a:t>例</a:t>
            </a:r>
            <a:r>
              <a:rPr lang="en-US" altLang="zh-CN" dirty="0"/>
              <a:t>6.2</a:t>
            </a:r>
            <a:endParaRPr lang="zh-CN" altLang="en-US" dirty="0"/>
          </a:p>
        </p:txBody>
      </p:sp>
      <p:pic>
        <p:nvPicPr>
          <p:cNvPr id="5" name="图片 4">
            <a:extLst>
              <a:ext uri="{FF2B5EF4-FFF2-40B4-BE49-F238E27FC236}">
                <a16:creationId xmlns:a16="http://schemas.microsoft.com/office/drawing/2014/main" id="{565760A1-AE9C-4BD6-AEF7-0DF067F98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419" y="2058692"/>
            <a:ext cx="6215892" cy="4548484"/>
          </a:xfrm>
          <a:prstGeom prst="rect">
            <a:avLst/>
          </a:prstGeom>
        </p:spPr>
      </p:pic>
    </p:spTree>
    <p:extLst>
      <p:ext uri="{BB962C8B-B14F-4D97-AF65-F5344CB8AC3E}">
        <p14:creationId xmlns:p14="http://schemas.microsoft.com/office/powerpoint/2010/main" val="411220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38906" y="1649464"/>
            <a:ext cx="8866187" cy="4921498"/>
          </a:xfrm>
        </p:spPr>
        <p:txBody>
          <a:bodyPr>
            <a:normAutofit/>
          </a:bodyPr>
          <a:lstStyle/>
          <a:p>
            <a:pPr marL="457200" lvl="1" indent="0">
              <a:lnSpc>
                <a:spcPct val="90000"/>
              </a:lnSpc>
              <a:buNone/>
            </a:pPr>
            <a:endParaRPr lang="en-US" altLang="zh-CN" sz="2400" dirty="0"/>
          </a:p>
          <a:p>
            <a:pPr marL="457200" lvl="1" indent="0">
              <a:lnSpc>
                <a:spcPct val="90000"/>
              </a:lnSpc>
              <a:buNone/>
            </a:pPr>
            <a:r>
              <a:rPr lang="zh-CN" altLang="en-US" sz="2400" dirty="0"/>
              <a:t>在表</a:t>
            </a:r>
            <a:r>
              <a:rPr lang="en-US" altLang="zh-CN" sz="2400" dirty="0"/>
              <a:t>0</a:t>
            </a:r>
            <a:r>
              <a:rPr lang="zh-CN" altLang="en-US" sz="2400" dirty="0"/>
              <a:t>中，每个符号的含义是：</a:t>
            </a:r>
            <a:endParaRPr lang="en-US" altLang="zh-CN" sz="2400" dirty="0"/>
          </a:p>
          <a:p>
            <a:pPr marL="457200" lvl="1" indent="0">
              <a:lnSpc>
                <a:spcPct val="90000"/>
              </a:lnSpc>
              <a:buNone/>
            </a:pPr>
            <a:endParaRPr lang="en-US" altLang="zh-CN" sz="2400" dirty="0"/>
          </a:p>
          <a:p>
            <a:pPr lvl="1">
              <a:lnSpc>
                <a:spcPct val="90000"/>
              </a:lnSpc>
            </a:pPr>
            <a:r>
              <a:rPr lang="zh-CN" altLang="en-US" sz="2400" dirty="0"/>
              <a:t>       每个非终结符号都有两个综合属性</a:t>
            </a:r>
            <a:r>
              <a:rPr lang="en-US" altLang="zh-CN" sz="2400" dirty="0"/>
              <a:t>type</a:t>
            </a:r>
            <a:r>
              <a:rPr lang="zh-CN" altLang="en-US" sz="2400" dirty="0"/>
              <a:t>和</a:t>
            </a:r>
            <a:r>
              <a:rPr lang="en-US" altLang="zh-CN" sz="2400" dirty="0"/>
              <a:t>width</a:t>
            </a:r>
            <a:r>
              <a:rPr lang="zh-CN" altLang="en-US" sz="2400" dirty="0"/>
              <a:t>，前者表</a:t>
            </a:r>
            <a:endParaRPr lang="en-US" altLang="zh-CN" sz="2400" dirty="0"/>
          </a:p>
          <a:p>
            <a:pPr marL="457200" lvl="1" indent="0">
              <a:lnSpc>
                <a:spcPct val="90000"/>
              </a:lnSpc>
              <a:buNone/>
            </a:pPr>
            <a:r>
              <a:rPr lang="en-US" altLang="zh-CN" sz="2400" dirty="0"/>
              <a:t>   </a:t>
            </a:r>
            <a:r>
              <a:rPr lang="zh-CN" altLang="en-US" sz="2400" dirty="0"/>
              <a:t>示类型，后者表示类型宽度；</a:t>
            </a:r>
            <a:endParaRPr lang="en-US" altLang="zh-CN" sz="2400" dirty="0"/>
          </a:p>
          <a:p>
            <a:pPr lvl="1">
              <a:lnSpc>
                <a:spcPct val="90000"/>
              </a:lnSpc>
            </a:pPr>
            <a:r>
              <a:rPr lang="zh-CN" altLang="en-US" sz="2400" dirty="0"/>
              <a:t>       非终结符号</a:t>
            </a:r>
            <a:r>
              <a:rPr lang="en-US" altLang="zh-CN" sz="2400" dirty="0"/>
              <a:t>C</a:t>
            </a:r>
            <a:r>
              <a:rPr lang="zh-CN" altLang="en-US" sz="2400" dirty="0"/>
              <a:t>还有两个继承属性</a:t>
            </a:r>
            <a:r>
              <a:rPr lang="en-US" altLang="zh-CN" sz="2400" dirty="0"/>
              <a:t>t</a:t>
            </a:r>
            <a:r>
              <a:rPr lang="zh-CN" altLang="en-US" sz="2400" dirty="0"/>
              <a:t>和</a:t>
            </a:r>
            <a:r>
              <a:rPr lang="en-US" altLang="zh-CN" sz="2400" dirty="0"/>
              <a:t>w</a:t>
            </a:r>
            <a:r>
              <a:rPr lang="zh-CN" altLang="en-US" sz="2400" dirty="0"/>
              <a:t>，它们的作用是将</a:t>
            </a:r>
            <a:endParaRPr lang="en-US" altLang="zh-CN" sz="2400" dirty="0"/>
          </a:p>
          <a:p>
            <a:pPr marL="457200" lvl="1" indent="0">
              <a:lnSpc>
                <a:spcPct val="90000"/>
              </a:lnSpc>
              <a:buNone/>
            </a:pPr>
            <a:r>
              <a:rPr lang="en-US" altLang="zh-CN" sz="2400" dirty="0"/>
              <a:t>   </a:t>
            </a:r>
            <a:r>
              <a:rPr lang="zh-CN" altLang="en-US" sz="2400" dirty="0"/>
              <a:t>类型和宽度信息从语法分析树的</a:t>
            </a:r>
            <a:r>
              <a:rPr lang="en-US" altLang="zh-CN" sz="2400" dirty="0"/>
              <a:t>B</a:t>
            </a:r>
            <a:r>
              <a:rPr lang="zh-CN" altLang="en-US" sz="2400" dirty="0"/>
              <a:t>结点传递到对应于产生式</a:t>
            </a:r>
            <a:endParaRPr lang="en-US" altLang="zh-CN" sz="2400" dirty="0"/>
          </a:p>
          <a:p>
            <a:pPr marL="457200" lvl="1" indent="0">
              <a:lnSpc>
                <a:spcPct val="90000"/>
              </a:lnSpc>
              <a:buNone/>
            </a:pPr>
            <a:r>
              <a:rPr lang="en-US" altLang="zh-CN" sz="2400" dirty="0"/>
              <a:t>   </a:t>
            </a:r>
            <a:r>
              <a:rPr lang="en-US" altLang="zh-CN" sz="2400" dirty="0" err="1"/>
              <a:t>C→ε</a:t>
            </a:r>
            <a:r>
              <a:rPr lang="zh-CN" altLang="en-US" sz="2400" dirty="0"/>
              <a:t>的结点；</a:t>
            </a:r>
            <a:endParaRPr lang="en-US" altLang="zh-CN" sz="2400" dirty="0"/>
          </a:p>
          <a:p>
            <a:pPr lvl="1">
              <a:lnSpc>
                <a:spcPct val="90000"/>
              </a:lnSpc>
            </a:pPr>
            <a:r>
              <a:rPr lang="zh-CN" altLang="en-US" sz="2400" dirty="0"/>
              <a:t>       变量</a:t>
            </a:r>
            <a:r>
              <a:rPr lang="en-US" altLang="zh-CN" sz="2400" dirty="0"/>
              <a:t>Env</a:t>
            </a:r>
            <a:r>
              <a:rPr lang="zh-CN" altLang="en-US" sz="2400" dirty="0"/>
              <a:t>表示符号表，</a:t>
            </a:r>
            <a:r>
              <a:rPr lang="en-US" altLang="zh-CN" sz="2400" dirty="0"/>
              <a:t>top</a:t>
            </a:r>
            <a:r>
              <a:rPr lang="zh-CN" altLang="en-US" sz="2400" dirty="0"/>
              <a:t>表示指向符号表的指针，</a:t>
            </a:r>
            <a:r>
              <a:rPr lang="en-US" altLang="zh-CN" sz="2400" dirty="0"/>
              <a:t>offset</a:t>
            </a:r>
          </a:p>
          <a:p>
            <a:pPr marL="457200" lvl="1" indent="0">
              <a:lnSpc>
                <a:spcPct val="90000"/>
              </a:lnSpc>
              <a:buNone/>
            </a:pPr>
            <a:r>
              <a:rPr lang="en-US" altLang="zh-CN" sz="2400" dirty="0"/>
              <a:t>   </a:t>
            </a:r>
            <a:r>
              <a:rPr lang="zh-CN" altLang="en-US" sz="2400" dirty="0"/>
              <a:t>表示记录中的字段相对记录首地址的偏移量，</a:t>
            </a:r>
            <a:r>
              <a:rPr lang="en-US" altLang="zh-CN" sz="2400" dirty="0"/>
              <a:t>Stack</a:t>
            </a:r>
            <a:r>
              <a:rPr lang="zh-CN" altLang="en-US" sz="2400" dirty="0"/>
              <a:t>表示用</a:t>
            </a:r>
            <a:endParaRPr lang="en-US" altLang="zh-CN" sz="2400" dirty="0"/>
          </a:p>
          <a:p>
            <a:pPr marL="457200" lvl="1" indent="0">
              <a:lnSpc>
                <a:spcPct val="90000"/>
              </a:lnSpc>
              <a:buNone/>
            </a:pPr>
            <a:r>
              <a:rPr lang="en-US" altLang="zh-CN" sz="2400" dirty="0"/>
              <a:t>   </a:t>
            </a:r>
            <a:r>
              <a:rPr lang="zh-CN" altLang="en-US" sz="2400" dirty="0"/>
              <a:t>于存放</a:t>
            </a:r>
            <a:r>
              <a:rPr lang="en-US" altLang="zh-CN" sz="2400" dirty="0"/>
              <a:t>top</a:t>
            </a:r>
            <a:r>
              <a:rPr lang="zh-CN" altLang="en-US" sz="2400" dirty="0"/>
              <a:t>和</a:t>
            </a:r>
            <a:r>
              <a:rPr lang="en-US" altLang="zh-CN" sz="2400" dirty="0"/>
              <a:t>offset</a:t>
            </a:r>
            <a:r>
              <a:rPr lang="zh-CN" altLang="en-US" sz="2400" dirty="0"/>
              <a:t>的栈。</a:t>
            </a:r>
            <a:endParaRPr lang="en-US" altLang="zh-CN" sz="2400" dirty="0"/>
          </a:p>
          <a:p>
            <a:pPr>
              <a:lnSpc>
                <a:spcPct val="80000"/>
              </a:lnSpc>
              <a:buNone/>
            </a:pPr>
            <a:endParaRPr lang="en-US" altLang="zh-CN" dirty="0"/>
          </a:p>
        </p:txBody>
      </p:sp>
      <p:sp>
        <p:nvSpPr>
          <p:cNvPr id="3" name="标题 2"/>
          <p:cNvSpPr>
            <a:spLocks noGrp="1"/>
          </p:cNvSpPr>
          <p:nvPr>
            <p:ph type="title"/>
          </p:nvPr>
        </p:nvSpPr>
        <p:spPr/>
        <p:txBody>
          <a:bodyPr/>
          <a:lstStyle/>
          <a:p>
            <a:br>
              <a:rPr lang="en-US" altLang="zh-CN" dirty="0">
                <a:solidFill>
                  <a:srgbClr val="C00000"/>
                </a:solidFill>
              </a:rPr>
            </a:br>
            <a:endParaRPr lang="zh-CN" altLang="en-US" dirty="0"/>
          </a:p>
        </p:txBody>
      </p:sp>
    </p:spTree>
    <p:extLst>
      <p:ext uri="{BB962C8B-B14F-4D97-AF65-F5344CB8AC3E}">
        <p14:creationId xmlns:p14="http://schemas.microsoft.com/office/powerpoint/2010/main" val="117933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92500" lnSpcReduction="10000"/>
          </a:bodyPr>
          <a:lstStyle/>
          <a:p>
            <a:pPr marL="457200" lvl="1" indent="0">
              <a:lnSpc>
                <a:spcPct val="90000"/>
              </a:lnSpc>
              <a:buNone/>
            </a:pPr>
            <a:r>
              <a:rPr lang="zh-CN" altLang="en-US" sz="2000" b="1" dirty="0"/>
              <a:t>        </a:t>
            </a:r>
            <a:r>
              <a:rPr lang="zh-CN" altLang="en-US" sz="2000" dirty="0"/>
              <a:t>对记录类型的宽度进行计算是一个比较复杂的过程，这种情况下，</a:t>
            </a:r>
            <a:endParaRPr lang="en-US" altLang="zh-CN" sz="2000" dirty="0"/>
          </a:p>
          <a:p>
            <a:pPr marL="457200" lvl="1" indent="0">
              <a:lnSpc>
                <a:spcPct val="90000"/>
              </a:lnSpc>
              <a:buNone/>
            </a:pPr>
            <a:r>
              <a:rPr lang="zh-CN" altLang="en-US" sz="2000" dirty="0"/>
              <a:t>需要把记录中的字段保存到一个新的符号表中（相近的概念是变量的</a:t>
            </a:r>
            <a:endParaRPr lang="en-US" altLang="zh-CN" sz="2000" dirty="0"/>
          </a:p>
          <a:p>
            <a:pPr marL="457200" lvl="1" indent="0">
              <a:lnSpc>
                <a:spcPct val="90000"/>
              </a:lnSpc>
              <a:buNone/>
            </a:pPr>
            <a:r>
              <a:rPr lang="zh-CN" altLang="en-US" sz="2000" dirty="0"/>
              <a:t>作用域）：</a:t>
            </a:r>
            <a:endParaRPr lang="en-US" altLang="zh-CN" sz="2000" dirty="0"/>
          </a:p>
          <a:p>
            <a:pPr marL="457200" lvl="1" indent="0">
              <a:lnSpc>
                <a:spcPct val="90000"/>
              </a:lnSpc>
              <a:buNone/>
            </a:pPr>
            <a:endParaRPr lang="en-US" altLang="zh-CN" sz="2000" dirty="0"/>
          </a:p>
          <a:p>
            <a:pPr lvl="1">
              <a:lnSpc>
                <a:spcPct val="90000"/>
              </a:lnSpc>
            </a:pPr>
            <a:r>
              <a:rPr lang="zh-CN" altLang="en-US" sz="2000" dirty="0"/>
              <a:t>（</a:t>
            </a:r>
            <a:r>
              <a:rPr lang="en-US" altLang="zh-CN" sz="2000" dirty="0"/>
              <a:t>1</a:t>
            </a:r>
            <a:r>
              <a:rPr lang="zh-CN" altLang="en-US" sz="2000" dirty="0"/>
              <a:t>）首先，在产生式</a:t>
            </a:r>
            <a:r>
              <a:rPr lang="en-US" altLang="zh-CN" sz="2000" dirty="0" err="1"/>
              <a:t>T→record</a:t>
            </a:r>
            <a:r>
              <a:rPr lang="en-US" altLang="zh-CN" sz="2000" dirty="0"/>
              <a:t>'{'P'}'</a:t>
            </a:r>
            <a:r>
              <a:rPr lang="zh-CN" altLang="en-US" sz="2000" dirty="0"/>
              <a:t>中，第一个动作对当前的上下</a:t>
            </a:r>
            <a:endParaRPr lang="en-US" altLang="zh-CN" sz="2000" dirty="0"/>
          </a:p>
          <a:p>
            <a:pPr marL="457200" lvl="1" indent="0">
              <a:lnSpc>
                <a:spcPct val="90000"/>
              </a:lnSpc>
              <a:buNone/>
            </a:pPr>
            <a:r>
              <a:rPr lang="zh-CN" altLang="en-US" sz="2000" dirty="0"/>
              <a:t>   文环境进行保存，该动作把指向当前符号表的指针</a:t>
            </a:r>
            <a:r>
              <a:rPr lang="en-US" altLang="zh-CN" sz="2000" dirty="0"/>
              <a:t>top</a:t>
            </a:r>
            <a:r>
              <a:rPr lang="zh-CN" altLang="en-US" sz="2000" dirty="0"/>
              <a:t>和记录字段偏</a:t>
            </a:r>
            <a:endParaRPr lang="en-US" altLang="zh-CN" sz="2000" dirty="0"/>
          </a:p>
          <a:p>
            <a:pPr marL="457200" lvl="1" indent="0">
              <a:lnSpc>
                <a:spcPct val="90000"/>
              </a:lnSpc>
              <a:buNone/>
            </a:pPr>
            <a:r>
              <a:rPr lang="zh-CN" altLang="en-US" sz="2000" dirty="0"/>
              <a:t>   移量的变量</a:t>
            </a:r>
            <a:r>
              <a:rPr lang="en-US" altLang="zh-CN" sz="2000" dirty="0"/>
              <a:t>offset</a:t>
            </a:r>
            <a:r>
              <a:rPr lang="zh-CN" altLang="en-US" sz="2000" dirty="0"/>
              <a:t>保存到</a:t>
            </a:r>
            <a:r>
              <a:rPr lang="en-US" altLang="zh-CN" sz="2000" dirty="0"/>
              <a:t>Stack</a:t>
            </a:r>
            <a:r>
              <a:rPr lang="zh-CN" altLang="en-US" sz="2000" dirty="0"/>
              <a:t>中，并把</a:t>
            </a:r>
            <a:r>
              <a:rPr lang="en-US" altLang="zh-CN" sz="2000" dirty="0"/>
              <a:t>top</a:t>
            </a:r>
            <a:r>
              <a:rPr lang="zh-CN" altLang="en-US" sz="2000" dirty="0"/>
              <a:t>指向一个新符号表，</a:t>
            </a:r>
            <a:endParaRPr lang="en-US" altLang="zh-CN" sz="2000" dirty="0"/>
          </a:p>
          <a:p>
            <a:pPr marL="457200" lvl="1" indent="0">
              <a:lnSpc>
                <a:spcPct val="90000"/>
              </a:lnSpc>
              <a:buNone/>
            </a:pPr>
            <a:r>
              <a:rPr lang="zh-CN" altLang="en-US" sz="2000" dirty="0"/>
              <a:t>   把</a:t>
            </a:r>
            <a:r>
              <a:rPr lang="en-US" altLang="zh-CN" sz="2000" dirty="0"/>
              <a:t>offset</a:t>
            </a:r>
            <a:r>
              <a:rPr lang="zh-CN" altLang="en-US" sz="2000" dirty="0"/>
              <a:t>重置为</a:t>
            </a:r>
            <a:r>
              <a:rPr lang="en-US" altLang="zh-CN" sz="2000" dirty="0"/>
              <a:t>0</a:t>
            </a:r>
            <a:r>
              <a:rPr lang="zh-CN" altLang="en-US" sz="2000" dirty="0"/>
              <a:t>；</a:t>
            </a:r>
            <a:endParaRPr lang="en-US" altLang="zh-CN" sz="2000" dirty="0"/>
          </a:p>
          <a:p>
            <a:pPr lvl="1">
              <a:lnSpc>
                <a:spcPct val="90000"/>
              </a:lnSpc>
            </a:pPr>
            <a:r>
              <a:rPr lang="zh-CN" altLang="en-US" sz="2000" dirty="0"/>
              <a:t>（</a:t>
            </a:r>
            <a:r>
              <a:rPr lang="en-US" altLang="zh-CN" sz="2000" dirty="0"/>
              <a:t>2</a:t>
            </a:r>
            <a:r>
              <a:rPr lang="zh-CN" altLang="en-US" sz="2000" dirty="0"/>
              <a:t>）然后，在产生式</a:t>
            </a:r>
            <a:r>
              <a:rPr lang="en-US" altLang="zh-CN" sz="2000" dirty="0"/>
              <a:t>D→T id;D1</a:t>
            </a:r>
            <a:r>
              <a:rPr lang="zh-CN" altLang="en-US" sz="2000" dirty="0"/>
              <a:t>中，动作把名为</a:t>
            </a:r>
            <a:r>
              <a:rPr lang="en-US" altLang="zh-CN" sz="2000" dirty="0" err="1"/>
              <a:t>id.lexeme</a:t>
            </a:r>
            <a:r>
              <a:rPr lang="zh-CN" altLang="en-US" sz="2000" dirty="0"/>
              <a:t>的变量加</a:t>
            </a:r>
            <a:endParaRPr lang="en-US" altLang="zh-CN" sz="2000" dirty="0"/>
          </a:p>
          <a:p>
            <a:pPr marL="457200" lvl="1" indent="0">
              <a:lnSpc>
                <a:spcPct val="90000"/>
              </a:lnSpc>
              <a:buNone/>
            </a:pPr>
            <a:r>
              <a:rPr lang="zh-CN" altLang="en-US" sz="2000" dirty="0"/>
              <a:t>   入到符号表中，并将</a:t>
            </a:r>
            <a:r>
              <a:rPr lang="en-US" altLang="zh-CN" sz="2000" dirty="0"/>
              <a:t>offset</a:t>
            </a:r>
            <a:r>
              <a:rPr lang="zh-CN" altLang="en-US" sz="2000" dirty="0"/>
              <a:t>加上该变量的类型宽度；</a:t>
            </a:r>
            <a:endParaRPr lang="en-US" altLang="zh-CN" sz="2000" dirty="0"/>
          </a:p>
          <a:p>
            <a:pPr lvl="1">
              <a:lnSpc>
                <a:spcPct val="90000"/>
              </a:lnSpc>
            </a:pPr>
            <a:r>
              <a:rPr lang="zh-CN" altLang="en-US" sz="2000" dirty="0"/>
              <a:t>（</a:t>
            </a:r>
            <a:r>
              <a:rPr lang="en-US" altLang="zh-CN" sz="2000" dirty="0"/>
              <a:t>3</a:t>
            </a:r>
            <a:r>
              <a:rPr lang="zh-CN" altLang="en-US" sz="2000" dirty="0"/>
              <a:t>） 接着，重复第</a:t>
            </a:r>
            <a:r>
              <a:rPr lang="en-US" altLang="zh-CN" sz="2000" dirty="0"/>
              <a:t>2</a:t>
            </a:r>
            <a:r>
              <a:rPr lang="zh-CN" altLang="en-US" sz="2000" dirty="0"/>
              <a:t>步直到没有新的变量被声明，即到达产生式</a:t>
            </a:r>
            <a:endParaRPr lang="en-US" altLang="zh-CN" sz="2000" dirty="0"/>
          </a:p>
          <a:p>
            <a:pPr marL="457200" lvl="1" indent="0">
              <a:lnSpc>
                <a:spcPct val="90000"/>
              </a:lnSpc>
              <a:buNone/>
            </a:pPr>
            <a:r>
              <a:rPr lang="en-US" altLang="zh-CN" sz="2000" dirty="0"/>
              <a:t>    </a:t>
            </a:r>
            <a:r>
              <a:rPr lang="en-US" altLang="zh-CN" sz="2000" dirty="0" err="1"/>
              <a:t>D→ε</a:t>
            </a:r>
            <a:r>
              <a:rPr lang="zh-CN" altLang="en-US" sz="2000" dirty="0"/>
              <a:t>；</a:t>
            </a:r>
            <a:endParaRPr lang="en-US" altLang="zh-CN" sz="2000" dirty="0"/>
          </a:p>
          <a:p>
            <a:pPr lvl="1">
              <a:lnSpc>
                <a:spcPct val="90000"/>
              </a:lnSpc>
            </a:pPr>
            <a:r>
              <a:rPr lang="zh-CN" altLang="en-US" sz="2000" dirty="0"/>
              <a:t> （</a:t>
            </a:r>
            <a:r>
              <a:rPr lang="en-US" altLang="zh-CN" sz="2000" dirty="0"/>
              <a:t>4</a:t>
            </a:r>
            <a:r>
              <a:rPr lang="zh-CN" altLang="en-US" sz="2000" dirty="0"/>
              <a:t>）最后，在产生式</a:t>
            </a:r>
            <a:r>
              <a:rPr lang="en-US" altLang="zh-CN" sz="2000" dirty="0" err="1"/>
              <a:t>T→record</a:t>
            </a:r>
            <a:r>
              <a:rPr lang="en-US" altLang="zh-CN" sz="2000" dirty="0"/>
              <a:t>'{'P'}'</a:t>
            </a:r>
            <a:r>
              <a:rPr lang="zh-CN" altLang="en-US" sz="2000" dirty="0"/>
              <a:t>中，第二个动作计算记录类型的</a:t>
            </a:r>
            <a:endParaRPr lang="en-US" altLang="zh-CN" sz="2000" dirty="0"/>
          </a:p>
          <a:p>
            <a:pPr marL="457200" lvl="1" indent="0">
              <a:lnSpc>
                <a:spcPct val="90000"/>
              </a:lnSpc>
              <a:buNone/>
            </a:pPr>
            <a:r>
              <a:rPr lang="zh-CN" altLang="en-US" sz="2000" dirty="0"/>
              <a:t>   宽度并对之前的上下文环境进行还原，该动作把记录的类型设为</a:t>
            </a:r>
            <a:endParaRPr lang="en-US" altLang="zh-CN" sz="2000" dirty="0"/>
          </a:p>
          <a:p>
            <a:pPr marL="457200" lvl="1" indent="0">
              <a:lnSpc>
                <a:spcPct val="90000"/>
              </a:lnSpc>
              <a:buNone/>
            </a:pPr>
            <a:r>
              <a:rPr lang="en-US" altLang="zh-CN" sz="2000" dirty="0"/>
              <a:t>   record(top)</a:t>
            </a:r>
            <a:r>
              <a:rPr lang="zh-CN" altLang="en-US" sz="2000" dirty="0"/>
              <a:t>，把记录的宽度设为</a:t>
            </a:r>
            <a:r>
              <a:rPr lang="en-US" altLang="zh-CN" sz="2000" dirty="0"/>
              <a:t>offset</a:t>
            </a:r>
            <a:r>
              <a:rPr lang="zh-CN" altLang="en-US" sz="2000" dirty="0"/>
              <a:t>，并把</a:t>
            </a:r>
            <a:r>
              <a:rPr lang="en-US" altLang="zh-CN" sz="2000" dirty="0"/>
              <a:t>top</a:t>
            </a:r>
            <a:r>
              <a:rPr lang="zh-CN" altLang="en-US" sz="2000" dirty="0"/>
              <a:t>指向第</a:t>
            </a:r>
            <a:r>
              <a:rPr lang="en-US" altLang="zh-CN" sz="2000" dirty="0"/>
              <a:t>1</a:t>
            </a:r>
            <a:r>
              <a:rPr lang="zh-CN" altLang="en-US" sz="2000" dirty="0"/>
              <a:t>步保存在</a:t>
            </a:r>
            <a:endParaRPr lang="en-US" altLang="zh-CN" sz="2000" dirty="0"/>
          </a:p>
          <a:p>
            <a:pPr marL="457200" lvl="1" indent="0">
              <a:lnSpc>
                <a:spcPct val="90000"/>
              </a:lnSpc>
              <a:buNone/>
            </a:pPr>
            <a:r>
              <a:rPr lang="en-US" altLang="zh-CN" sz="2000" dirty="0"/>
              <a:t>   Stack</a:t>
            </a:r>
            <a:r>
              <a:rPr lang="zh-CN" altLang="en-US" sz="2000" dirty="0"/>
              <a:t>中的符号表，把</a:t>
            </a:r>
            <a:r>
              <a:rPr lang="en-US" altLang="zh-CN" sz="2000" dirty="0"/>
              <a:t>offset</a:t>
            </a:r>
            <a:r>
              <a:rPr lang="zh-CN" altLang="en-US" sz="2000" dirty="0"/>
              <a:t>设为第</a:t>
            </a:r>
            <a:r>
              <a:rPr lang="en-US" altLang="zh-CN" sz="2000" dirty="0"/>
              <a:t>1</a:t>
            </a:r>
            <a:r>
              <a:rPr lang="zh-CN" altLang="en-US" sz="2000" dirty="0"/>
              <a:t>步保存在</a:t>
            </a:r>
            <a:r>
              <a:rPr lang="en-US" altLang="zh-CN" sz="2000" dirty="0"/>
              <a:t>Stack</a:t>
            </a:r>
            <a:r>
              <a:rPr lang="zh-CN" altLang="en-US" sz="2000" dirty="0"/>
              <a:t>中的值。</a:t>
            </a:r>
          </a:p>
          <a:p>
            <a:pPr marL="457200" lvl="1" indent="0">
              <a:lnSpc>
                <a:spcPct val="90000"/>
              </a:lnSpc>
              <a:buNone/>
            </a:pPr>
            <a:endParaRPr lang="zh-CN" altLang="en-US" sz="2000" dirty="0"/>
          </a:p>
          <a:p>
            <a:pPr>
              <a:lnSpc>
                <a:spcPct val="80000"/>
              </a:lnSpc>
              <a:buNone/>
            </a:pPr>
            <a:endParaRPr lang="en-US" altLang="zh-CN" dirty="0"/>
          </a:p>
        </p:txBody>
      </p:sp>
      <p:sp>
        <p:nvSpPr>
          <p:cNvPr id="3" name="标题 2"/>
          <p:cNvSpPr>
            <a:spLocks noGrp="1"/>
          </p:cNvSpPr>
          <p:nvPr>
            <p:ph type="title"/>
          </p:nvPr>
        </p:nvSpPr>
        <p:spPr/>
        <p:txBody>
          <a:bodyPr/>
          <a:lstStyle/>
          <a:p>
            <a:br>
              <a:rPr lang="en-US" altLang="zh-CN" dirty="0">
                <a:solidFill>
                  <a:srgbClr val="C00000"/>
                </a:solidFill>
              </a:rPr>
            </a:br>
            <a:endParaRPr lang="zh-CN" altLang="en-US" dirty="0"/>
          </a:p>
        </p:txBody>
      </p:sp>
    </p:spTree>
    <p:extLst>
      <p:ext uri="{BB962C8B-B14F-4D97-AF65-F5344CB8AC3E}">
        <p14:creationId xmlns:p14="http://schemas.microsoft.com/office/powerpoint/2010/main" val="17470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277813" y="1685678"/>
            <a:ext cx="4819288" cy="4968619"/>
          </a:xfrm>
        </p:spPr>
        <p:txBody>
          <a:bodyPr>
            <a:normAutofit fontScale="85000" lnSpcReduction="20000"/>
          </a:bodyPr>
          <a:lstStyle/>
          <a:p>
            <a:pPr marL="0" indent="0">
              <a:buNone/>
            </a:pPr>
            <a:r>
              <a:rPr lang="zh-CN" altLang="en-US" dirty="0"/>
              <a:t>      包括赋值运算、加法运算和取负运算在内的表达式的一个可行的</a:t>
            </a:r>
            <a:r>
              <a:rPr lang="en-US" altLang="zh-CN" dirty="0"/>
              <a:t>SDT</a:t>
            </a:r>
            <a:r>
              <a:rPr lang="zh-CN" altLang="en-US" dirty="0"/>
              <a:t>如下：</a:t>
            </a:r>
          </a:p>
          <a:p>
            <a:pPr marL="0" indent="0">
              <a:lnSpc>
                <a:spcPct val="90000"/>
              </a:lnSpc>
              <a:buNone/>
            </a:pPr>
            <a:r>
              <a:rPr lang="zh-CN" altLang="en-US" dirty="0"/>
              <a:t>      在表</a:t>
            </a:r>
            <a:r>
              <a:rPr lang="en-US" altLang="zh-CN" dirty="0"/>
              <a:t>1</a:t>
            </a:r>
            <a:r>
              <a:rPr lang="zh-CN" altLang="en-US" dirty="0"/>
              <a:t>中，每个符号的含义是：</a:t>
            </a:r>
            <a:endParaRPr lang="en-US" altLang="zh-CN" dirty="0"/>
          </a:p>
          <a:p>
            <a:pPr>
              <a:lnSpc>
                <a:spcPct val="90000"/>
              </a:lnSpc>
            </a:pPr>
            <a:r>
              <a:rPr lang="zh-CN" altLang="en-US" dirty="0"/>
              <a:t>非终结符号</a:t>
            </a:r>
            <a:r>
              <a:rPr lang="en-US" altLang="zh-CN" dirty="0"/>
              <a:t>S</a:t>
            </a:r>
            <a:r>
              <a:rPr lang="zh-CN" altLang="en-US" dirty="0"/>
              <a:t>表示一个表达式；非终结符号</a:t>
            </a:r>
            <a:r>
              <a:rPr lang="en-US" altLang="zh-CN" dirty="0"/>
              <a:t>E</a:t>
            </a:r>
            <a:r>
              <a:rPr lang="zh-CN" altLang="en-US" dirty="0"/>
              <a:t>表</a:t>
            </a:r>
            <a:endParaRPr lang="en-US" altLang="zh-CN" dirty="0"/>
          </a:p>
          <a:p>
            <a:pPr marL="0" indent="0">
              <a:lnSpc>
                <a:spcPct val="90000"/>
              </a:lnSpc>
              <a:buNone/>
            </a:pPr>
            <a:r>
              <a:rPr lang="zh-CN" altLang="en-US" dirty="0"/>
              <a:t>示一个子表达式，它的</a:t>
            </a:r>
            <a:r>
              <a:rPr lang="en-US" altLang="zh-CN" dirty="0" err="1"/>
              <a:t>addr</a:t>
            </a:r>
            <a:r>
              <a:rPr lang="zh-CN" altLang="en-US" dirty="0"/>
              <a:t>属性表示对应变量的</a:t>
            </a:r>
            <a:endParaRPr lang="en-US" altLang="zh-CN" dirty="0"/>
          </a:p>
          <a:p>
            <a:pPr marL="0" indent="0">
              <a:lnSpc>
                <a:spcPct val="90000"/>
              </a:lnSpc>
              <a:buNone/>
            </a:pPr>
            <a:r>
              <a:rPr lang="zh-CN" altLang="en-US" dirty="0"/>
              <a:t>代数值；终结符号</a:t>
            </a:r>
            <a:r>
              <a:rPr lang="en-US" altLang="zh-CN" dirty="0"/>
              <a:t>id</a:t>
            </a:r>
            <a:r>
              <a:rPr lang="zh-CN" altLang="en-US" dirty="0"/>
              <a:t>表示一个运算分量，它的</a:t>
            </a:r>
            <a:endParaRPr lang="en-US" altLang="zh-CN" dirty="0"/>
          </a:p>
          <a:p>
            <a:pPr marL="0" indent="0">
              <a:lnSpc>
                <a:spcPct val="90000"/>
              </a:lnSpc>
              <a:buNone/>
            </a:pPr>
            <a:r>
              <a:rPr lang="en-US" altLang="zh-CN" dirty="0"/>
              <a:t>lexeme</a:t>
            </a:r>
            <a:r>
              <a:rPr lang="zh-CN" altLang="en-US" dirty="0"/>
              <a:t>属性是由词法分析器返回的值；</a:t>
            </a:r>
            <a:endParaRPr lang="en-US" altLang="zh-CN" dirty="0"/>
          </a:p>
          <a:p>
            <a:pPr>
              <a:lnSpc>
                <a:spcPct val="90000"/>
              </a:lnSpc>
            </a:pPr>
            <a:r>
              <a:rPr lang="en-US" altLang="zh-CN" dirty="0"/>
              <a:t>top</a:t>
            </a:r>
            <a:r>
              <a:rPr lang="zh-CN" altLang="en-US" dirty="0"/>
              <a:t>是一个指向当前符号表的指针，</a:t>
            </a:r>
            <a:r>
              <a:rPr lang="en-US" altLang="zh-CN" dirty="0" err="1"/>
              <a:t>top.get</a:t>
            </a:r>
            <a:r>
              <a:rPr lang="en-US" altLang="zh-CN" dirty="0"/>
              <a:t>(x)</a:t>
            </a:r>
            <a:r>
              <a:rPr lang="zh-CN" altLang="en-US" dirty="0"/>
              <a:t>表</a:t>
            </a:r>
            <a:endParaRPr lang="en-US" altLang="zh-CN" dirty="0"/>
          </a:p>
          <a:p>
            <a:pPr marL="0" indent="0">
              <a:lnSpc>
                <a:spcPct val="90000"/>
              </a:lnSpc>
              <a:buNone/>
            </a:pPr>
            <a:r>
              <a:rPr lang="zh-CN" altLang="en-US" dirty="0"/>
              <a:t>示从符号表中取得标号为</a:t>
            </a:r>
            <a:r>
              <a:rPr lang="en-US" altLang="zh-CN" dirty="0"/>
              <a:t>x</a:t>
            </a:r>
            <a:r>
              <a:rPr lang="zh-CN" altLang="en-US" dirty="0"/>
              <a:t>的记录；</a:t>
            </a:r>
            <a:endParaRPr lang="en-US" altLang="zh-CN" dirty="0"/>
          </a:p>
          <a:p>
            <a:pPr>
              <a:lnSpc>
                <a:spcPct val="90000"/>
              </a:lnSpc>
            </a:pPr>
            <a:r>
              <a:rPr lang="en-US" altLang="zh-CN" dirty="0"/>
              <a:t>gen</a:t>
            </a:r>
            <a:r>
              <a:rPr lang="zh-CN" altLang="en-US" dirty="0"/>
              <a:t>是一个负责生成三地址代码的函数，传递</a:t>
            </a:r>
            <a:endParaRPr lang="en-US" altLang="zh-CN" dirty="0"/>
          </a:p>
          <a:p>
            <a:pPr marL="0" indent="0">
              <a:lnSpc>
                <a:spcPct val="90000"/>
              </a:lnSpc>
              <a:buNone/>
            </a:pPr>
            <a:r>
              <a:rPr lang="zh-CN" altLang="en-US" dirty="0"/>
              <a:t>给它的参数就是需要生成的三地址代码。参数中</a:t>
            </a:r>
            <a:endParaRPr lang="en-US" altLang="zh-CN" dirty="0"/>
          </a:p>
          <a:p>
            <a:pPr marL="0" indent="0">
              <a:lnSpc>
                <a:spcPct val="90000"/>
              </a:lnSpc>
              <a:buNone/>
            </a:pPr>
            <a:r>
              <a:rPr lang="zh-CN" altLang="en-US" dirty="0"/>
              <a:t>包括变量和字面常量，字面常量需要在左右加上</a:t>
            </a:r>
            <a:endParaRPr lang="en-US" altLang="zh-CN" dirty="0"/>
          </a:p>
          <a:p>
            <a:pPr marL="0" indent="0">
              <a:lnSpc>
                <a:spcPct val="90000"/>
              </a:lnSpc>
              <a:buNone/>
            </a:pPr>
            <a:r>
              <a:rPr lang="zh-CN" altLang="en-US" dirty="0"/>
              <a:t>单引号；</a:t>
            </a:r>
            <a:endParaRPr lang="en-US" altLang="zh-CN" dirty="0"/>
          </a:p>
          <a:p>
            <a:pPr>
              <a:lnSpc>
                <a:spcPct val="90000"/>
              </a:lnSpc>
            </a:pPr>
            <a:r>
              <a:rPr lang="en-US" altLang="zh-CN" dirty="0"/>
              <a:t>Temp</a:t>
            </a:r>
            <a:r>
              <a:rPr lang="zh-CN" altLang="en-US" dirty="0"/>
              <a:t>是一个负责生成临时地址的函数，这个临</a:t>
            </a:r>
            <a:endParaRPr lang="en-US" altLang="zh-CN" dirty="0"/>
          </a:p>
          <a:p>
            <a:pPr marL="0" indent="0">
              <a:lnSpc>
                <a:spcPct val="90000"/>
              </a:lnSpc>
              <a:buNone/>
            </a:pPr>
            <a:r>
              <a:rPr lang="zh-CN" altLang="en-US" dirty="0"/>
              <a:t>时地址通常用于编译器产生的临时变量。</a:t>
            </a:r>
          </a:p>
          <a:p>
            <a:pPr marL="0" indent="0">
              <a:lnSpc>
                <a:spcPct val="80000"/>
              </a:lnSpc>
              <a:buNone/>
            </a:pPr>
            <a:endParaRPr lang="en-US" altLang="zh-CN" sz="3200" dirty="0">
              <a:solidFill>
                <a:schemeClr val="accent1"/>
              </a:solidFill>
            </a:endParaRPr>
          </a:p>
        </p:txBody>
      </p:sp>
      <p:sp>
        <p:nvSpPr>
          <p:cNvPr id="3" name="标题 2"/>
          <p:cNvSpPr>
            <a:spLocks noGrp="1"/>
          </p:cNvSpPr>
          <p:nvPr>
            <p:ph type="title"/>
          </p:nvPr>
        </p:nvSpPr>
        <p:spPr/>
        <p:txBody>
          <a:bodyPr/>
          <a:lstStyle/>
          <a:p>
            <a:r>
              <a:rPr lang="en-US" altLang="zh-CN" dirty="0"/>
              <a:t>6.4 </a:t>
            </a:r>
            <a:r>
              <a:rPr lang="zh-CN" altLang="en-US" dirty="0"/>
              <a:t>表达式的翻译</a:t>
            </a:r>
            <a:br>
              <a:rPr lang="zh-CN" altLang="en-US" dirty="0"/>
            </a:br>
            <a:endParaRPr lang="zh-CN" altLang="en-US" dirty="0"/>
          </a:p>
        </p:txBody>
      </p:sp>
      <p:pic>
        <p:nvPicPr>
          <p:cNvPr id="5" name="图片 4">
            <a:extLst>
              <a:ext uri="{FF2B5EF4-FFF2-40B4-BE49-F238E27FC236}">
                <a16:creationId xmlns:a16="http://schemas.microsoft.com/office/drawing/2014/main" id="{091863C0-7B8D-4DF9-938A-37993DFA0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4918" y="2210779"/>
            <a:ext cx="3560857" cy="3672942"/>
          </a:xfrm>
          <a:prstGeom prst="rect">
            <a:avLst/>
          </a:prstGeom>
        </p:spPr>
      </p:pic>
    </p:spTree>
    <p:extLst>
      <p:ext uri="{BB962C8B-B14F-4D97-AF65-F5344CB8AC3E}">
        <p14:creationId xmlns:p14="http://schemas.microsoft.com/office/powerpoint/2010/main" val="1780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6.4.1</a:t>
            </a:r>
            <a:r>
              <a:rPr lang="zh-CN" altLang="en-US" dirty="0"/>
              <a:t>表达式的计算</a:t>
            </a:r>
          </a:p>
        </p:txBody>
      </p:sp>
      <p:pic>
        <p:nvPicPr>
          <p:cNvPr id="5" name="图片 4">
            <a:extLst>
              <a:ext uri="{FF2B5EF4-FFF2-40B4-BE49-F238E27FC236}">
                <a16:creationId xmlns:a16="http://schemas.microsoft.com/office/drawing/2014/main" id="{FF4A8FFF-9163-4D16-B37D-ADCDE0555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449" y="1685678"/>
            <a:ext cx="4086795" cy="4686954"/>
          </a:xfrm>
          <a:prstGeom prst="rect">
            <a:avLst/>
          </a:prstGeom>
        </p:spPr>
      </p:pic>
      <p:sp>
        <p:nvSpPr>
          <p:cNvPr id="11" name="内容占位符 10">
            <a:extLst>
              <a:ext uri="{FF2B5EF4-FFF2-40B4-BE49-F238E27FC236}">
                <a16:creationId xmlns:a16="http://schemas.microsoft.com/office/drawing/2014/main" id="{53419B83-9C94-42B1-BFC4-3833104E04E3}"/>
              </a:ext>
            </a:extLst>
          </p:cNvPr>
          <p:cNvSpPr>
            <a:spLocks noGrp="1"/>
          </p:cNvSpPr>
          <p:nvPr>
            <p:ph sz="quarter" idx="10"/>
          </p:nvPr>
        </p:nvSpPr>
        <p:spPr>
          <a:xfrm>
            <a:off x="331064" y="1568406"/>
            <a:ext cx="4412952" cy="4921498"/>
          </a:xfrm>
        </p:spPr>
        <p:txBody>
          <a:bodyPr>
            <a:normAutofit fontScale="92500" lnSpcReduction="20000"/>
          </a:bodyPr>
          <a:lstStyle/>
          <a:p>
            <a:pPr marL="0" indent="0">
              <a:buNone/>
            </a:pPr>
            <a:r>
              <a:rPr lang="zh-CN" altLang="en-US" dirty="0"/>
              <a:t>以表达式</a:t>
            </a:r>
            <a:r>
              <a:rPr lang="en-US" altLang="zh-CN" dirty="0"/>
              <a:t>x=a+(-b)</a:t>
            </a:r>
            <a:r>
              <a:rPr lang="zh-CN" altLang="en-US" dirty="0"/>
              <a:t>为例，它的注释语法分析树（图</a:t>
            </a:r>
            <a:r>
              <a:rPr lang="en-US" altLang="zh-CN" dirty="0"/>
              <a:t>1a)</a:t>
            </a:r>
            <a:r>
              <a:rPr lang="zh-CN" altLang="en-US" dirty="0"/>
              <a:t>和三地址代码</a:t>
            </a:r>
            <a:r>
              <a:rPr lang="en-US" altLang="zh-CN" dirty="0"/>
              <a:t>(</a:t>
            </a:r>
            <a:r>
              <a:rPr lang="zh-CN" altLang="en-US" dirty="0"/>
              <a:t>图</a:t>
            </a:r>
            <a:r>
              <a:rPr lang="en-US" altLang="zh-CN" dirty="0"/>
              <a:t>1b)</a:t>
            </a:r>
            <a:r>
              <a:rPr lang="zh-CN" altLang="en-US" dirty="0"/>
              <a:t>：</a:t>
            </a:r>
            <a:endParaRPr lang="en-US" altLang="zh-CN" dirty="0"/>
          </a:p>
          <a:p>
            <a:pPr marL="0" indent="0">
              <a:buNone/>
            </a:pPr>
            <a:r>
              <a:rPr lang="en-US" altLang="zh-CN" dirty="0"/>
              <a:t>(1)    </a:t>
            </a:r>
            <a:r>
              <a:rPr lang="zh-CN" altLang="en-US" dirty="0"/>
              <a:t>由于每个语义动作都在产生式的最右端，因此这个</a:t>
            </a:r>
            <a:r>
              <a:rPr lang="en-US" altLang="zh-CN" dirty="0"/>
              <a:t>SDT</a:t>
            </a:r>
            <a:r>
              <a:rPr lang="zh-CN" altLang="en-US" dirty="0"/>
              <a:t>可以在自底向上的语法分析过程中实现；</a:t>
            </a:r>
            <a:endParaRPr lang="en-US" altLang="zh-CN" dirty="0"/>
          </a:p>
          <a:p>
            <a:pPr marL="0" indent="0">
              <a:buNone/>
            </a:pPr>
            <a:r>
              <a:rPr lang="en-US" altLang="zh-CN" dirty="0"/>
              <a:t>(2)   </a:t>
            </a:r>
            <a:r>
              <a:rPr lang="zh-CN" altLang="en-US" dirty="0"/>
              <a:t>第一次归约发生在图</a:t>
            </a:r>
            <a:r>
              <a:rPr lang="en-US" altLang="zh-CN" dirty="0"/>
              <a:t>1(a)</a:t>
            </a:r>
            <a:r>
              <a:rPr lang="zh-CN" altLang="en-US" dirty="0"/>
              <a:t>中的标记</a:t>
            </a:r>
            <a:r>
              <a:rPr lang="en-US" altLang="zh-CN" dirty="0"/>
              <a:t>1</a:t>
            </a:r>
            <a:r>
              <a:rPr lang="zh-CN" altLang="en-US" dirty="0"/>
              <a:t>处，这里使用了产生式</a:t>
            </a:r>
            <a:r>
              <a:rPr lang="en-US" altLang="zh-CN" dirty="0"/>
              <a:t>E→-E</a:t>
            </a:r>
            <a:r>
              <a:rPr lang="zh-CN" altLang="en-US" dirty="0"/>
              <a:t>，相应的语义动作生成了图</a:t>
            </a:r>
            <a:r>
              <a:rPr lang="en-US" altLang="zh-CN" dirty="0"/>
              <a:t>1(b)</a:t>
            </a:r>
            <a:r>
              <a:rPr lang="zh-CN" altLang="en-US" dirty="0"/>
              <a:t>中的第</a:t>
            </a:r>
            <a:r>
              <a:rPr lang="en-US" altLang="zh-CN" dirty="0"/>
              <a:t>1</a:t>
            </a:r>
            <a:r>
              <a:rPr lang="zh-CN" altLang="en-US" dirty="0"/>
              <a:t>条指令；</a:t>
            </a:r>
            <a:endParaRPr lang="en-US" altLang="zh-CN" dirty="0"/>
          </a:p>
          <a:p>
            <a:pPr marL="0" indent="0">
              <a:buNone/>
            </a:pPr>
            <a:r>
              <a:rPr lang="en-US" altLang="zh-CN" dirty="0"/>
              <a:t>(3)   </a:t>
            </a:r>
            <a:r>
              <a:rPr lang="zh-CN" altLang="en-US" dirty="0"/>
              <a:t>第二次归约发生在图</a:t>
            </a:r>
            <a:r>
              <a:rPr lang="en-US" altLang="zh-CN" dirty="0"/>
              <a:t>1(a)</a:t>
            </a:r>
            <a:r>
              <a:rPr lang="zh-CN" altLang="en-US" dirty="0"/>
              <a:t>中的标记</a:t>
            </a:r>
            <a:r>
              <a:rPr lang="en-US" altLang="zh-CN" dirty="0"/>
              <a:t>2</a:t>
            </a:r>
            <a:r>
              <a:rPr lang="zh-CN" altLang="en-US" dirty="0"/>
              <a:t>处，这里使用了产生式</a:t>
            </a:r>
            <a:r>
              <a:rPr lang="en-US" altLang="zh-CN" dirty="0"/>
              <a:t>E→E+E</a:t>
            </a:r>
            <a:r>
              <a:rPr lang="zh-CN" altLang="en-US" dirty="0"/>
              <a:t>，相应的语义动作生成了图</a:t>
            </a:r>
            <a:r>
              <a:rPr lang="en-US" altLang="zh-CN" dirty="0"/>
              <a:t>1(b)</a:t>
            </a:r>
            <a:r>
              <a:rPr lang="zh-CN" altLang="en-US" dirty="0"/>
              <a:t>中的第</a:t>
            </a:r>
            <a:r>
              <a:rPr lang="en-US" altLang="zh-CN" dirty="0"/>
              <a:t>2</a:t>
            </a:r>
            <a:r>
              <a:rPr lang="zh-CN" altLang="en-US" dirty="0"/>
              <a:t>条指令；</a:t>
            </a:r>
            <a:endParaRPr lang="en-US" altLang="zh-CN" dirty="0"/>
          </a:p>
          <a:p>
            <a:pPr marL="0" indent="0">
              <a:buNone/>
            </a:pPr>
            <a:r>
              <a:rPr lang="en-US" altLang="zh-CN" dirty="0"/>
              <a:t>(4)   </a:t>
            </a:r>
            <a:r>
              <a:rPr lang="zh-CN" altLang="en-US" dirty="0"/>
              <a:t>第三次归约发生在图</a:t>
            </a:r>
            <a:r>
              <a:rPr lang="en-US" altLang="zh-CN" dirty="0"/>
              <a:t>1(a)</a:t>
            </a:r>
            <a:r>
              <a:rPr lang="zh-CN" altLang="en-US" dirty="0"/>
              <a:t>中的标记</a:t>
            </a:r>
            <a:r>
              <a:rPr lang="en-US" altLang="zh-CN" dirty="0"/>
              <a:t>3</a:t>
            </a:r>
            <a:r>
              <a:rPr lang="zh-CN" altLang="en-US" dirty="0"/>
              <a:t>处，这里使用了产生式</a:t>
            </a:r>
            <a:r>
              <a:rPr lang="en-US" altLang="zh-CN" dirty="0" err="1"/>
              <a:t>S→id</a:t>
            </a:r>
            <a:r>
              <a:rPr lang="en-US" altLang="zh-CN" dirty="0"/>
              <a:t>=E</a:t>
            </a:r>
            <a:r>
              <a:rPr lang="zh-CN" altLang="en-US" dirty="0"/>
              <a:t>，相应的语义动作生成了图</a:t>
            </a:r>
            <a:r>
              <a:rPr lang="en-US" altLang="zh-CN" dirty="0"/>
              <a:t>1(b)</a:t>
            </a:r>
            <a:r>
              <a:rPr lang="zh-CN" altLang="en-US" dirty="0"/>
              <a:t>中的第</a:t>
            </a:r>
            <a:r>
              <a:rPr lang="en-US" altLang="zh-CN" dirty="0"/>
              <a:t>3</a:t>
            </a:r>
            <a:r>
              <a:rPr lang="zh-CN" altLang="en-US" dirty="0"/>
              <a:t>条指令。</a:t>
            </a:r>
          </a:p>
        </p:txBody>
      </p:sp>
    </p:spTree>
    <p:extLst>
      <p:ext uri="{BB962C8B-B14F-4D97-AF65-F5344CB8AC3E}">
        <p14:creationId xmlns:p14="http://schemas.microsoft.com/office/powerpoint/2010/main" val="118443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980019" cy="1741734"/>
          </a:xfrm>
        </p:spPr>
        <p:txBody>
          <a:bodyPr>
            <a:normAutofit lnSpcReduction="10000"/>
          </a:bodyPr>
          <a:lstStyle/>
          <a:p>
            <a:pPr>
              <a:spcBef>
                <a:spcPct val="0"/>
              </a:spcBef>
              <a:buClrTx/>
              <a:buSzTx/>
              <a:buNone/>
            </a:pPr>
            <a:r>
              <a:rPr lang="zh-CN" altLang="en-US" b="1" dirty="0">
                <a:latin typeface="Times New Roman" panose="02020603050405020304" pitchFamily="18" charset="0"/>
                <a:ea typeface="宋体" panose="02010600030101010101" pitchFamily="2" charset="-122"/>
                <a:cs typeface="Arial" panose="020B0604020202020204" pitchFamily="34" charset="0"/>
              </a:rPr>
              <a:t>            </a:t>
            </a:r>
            <a:r>
              <a:rPr lang="zh-CN" altLang="en-US" sz="1800" b="1" dirty="0">
                <a:latin typeface="Times New Roman" panose="02020603050405020304" pitchFamily="18" charset="0"/>
                <a:ea typeface="宋体" panose="02010600030101010101" pitchFamily="2" charset="-122"/>
                <a:cs typeface="Arial" panose="020B0604020202020204" pitchFamily="34" charset="0"/>
              </a:rPr>
              <a:t>相同类型的一组数据形成数组。数组总是存放在一片连续单元里。   一维数组的元素是线性序的，所以与所分配的连续空间极易建立一一对应关系。二维数组形式上可以用两种形式之一来保存，或者行优先（一行接一行），或者列优先（一列接一列）。下图给出了一个</a:t>
            </a:r>
            <a:r>
              <a:rPr lang="en-US" altLang="zh-CN" sz="1800" b="1" dirty="0">
                <a:latin typeface="Times New Roman" panose="02020603050405020304" pitchFamily="18" charset="0"/>
                <a:ea typeface="宋体" panose="02010600030101010101" pitchFamily="2" charset="-122"/>
                <a:cs typeface="Arial" panose="020B0604020202020204" pitchFamily="34" charset="0"/>
              </a:rPr>
              <a:t>2×3</a:t>
            </a:r>
            <a:r>
              <a:rPr lang="zh-CN" altLang="en-US" sz="1800" b="1" dirty="0">
                <a:latin typeface="Times New Roman" panose="02020603050405020304" pitchFamily="18" charset="0"/>
                <a:ea typeface="宋体" panose="02010600030101010101" pitchFamily="2" charset="-122"/>
                <a:cs typeface="Arial" panose="020B0604020202020204" pitchFamily="34" charset="0"/>
              </a:rPr>
              <a:t>数组的</a:t>
            </a:r>
            <a:r>
              <a:rPr lang="en-US" altLang="zh-CN" sz="1800" b="1" dirty="0">
                <a:latin typeface="Times New Roman" panose="02020603050405020304" pitchFamily="18" charset="0"/>
                <a:ea typeface="宋体" panose="02010600030101010101" pitchFamily="2" charset="-122"/>
                <a:cs typeface="Arial" panose="020B0604020202020204" pitchFamily="34" charset="0"/>
              </a:rPr>
              <a:t>(a)</a:t>
            </a:r>
            <a:r>
              <a:rPr lang="zh-CN" altLang="en-US" sz="1800" b="1" dirty="0">
                <a:latin typeface="Times New Roman" panose="02020603050405020304" pitchFamily="18" charset="0"/>
                <a:ea typeface="宋体" panose="02010600030101010101" pitchFamily="2" charset="-122"/>
                <a:cs typeface="Arial" panose="020B0604020202020204" pitchFamily="34" charset="0"/>
              </a:rPr>
              <a:t>行优先形式和</a:t>
            </a:r>
            <a:r>
              <a:rPr lang="en-US" altLang="zh-CN" sz="1800" b="1" dirty="0">
                <a:latin typeface="Times New Roman" panose="02020603050405020304" pitchFamily="18" charset="0"/>
                <a:ea typeface="宋体" panose="02010600030101010101" pitchFamily="2" charset="-122"/>
                <a:cs typeface="Arial" panose="020B0604020202020204" pitchFamily="34" charset="0"/>
              </a:rPr>
              <a:t>(b)</a:t>
            </a:r>
            <a:r>
              <a:rPr lang="zh-CN" altLang="en-US" sz="1800" b="1" dirty="0">
                <a:latin typeface="Times New Roman" panose="02020603050405020304" pitchFamily="18" charset="0"/>
                <a:ea typeface="宋体" panose="02010600030101010101" pitchFamily="2" charset="-122"/>
                <a:cs typeface="Arial" panose="020B0604020202020204" pitchFamily="34" charset="0"/>
              </a:rPr>
              <a:t>列优先形式。</a:t>
            </a:r>
          </a:p>
          <a:p>
            <a:pPr>
              <a:spcBef>
                <a:spcPct val="0"/>
              </a:spcBef>
              <a:buClrTx/>
              <a:buSzTx/>
              <a:buNone/>
            </a:pPr>
            <a:endParaRPr lang="zh-CN" altLang="en-US" b="1" dirty="0">
              <a:latin typeface="Times New Roman" panose="02020603050405020304" pitchFamily="18" charset="0"/>
              <a:ea typeface="宋体" panose="02010600030101010101" pitchFamily="2" charset="-122"/>
              <a:cs typeface="Arial" panose="020B0604020202020204" pitchFamily="34" charset="0"/>
            </a:endParaRPr>
          </a:p>
          <a:p>
            <a:pPr marL="0" indent="0">
              <a:buNone/>
            </a:pPr>
            <a:endParaRPr lang="en-US" altLang="zh-CN" sz="3200" b="1" dirty="0">
              <a:solidFill>
                <a:srgbClr val="C00000"/>
              </a:solidFill>
              <a:latin typeface="+mj-lt"/>
              <a:ea typeface="+mj-ea"/>
              <a:cs typeface="+mj-cs"/>
            </a:endParaRPr>
          </a:p>
        </p:txBody>
      </p:sp>
      <p:sp>
        <p:nvSpPr>
          <p:cNvPr id="3" name="标题 2"/>
          <p:cNvSpPr>
            <a:spLocks noGrp="1"/>
          </p:cNvSpPr>
          <p:nvPr>
            <p:ph type="title"/>
          </p:nvPr>
        </p:nvSpPr>
        <p:spPr/>
        <p:txBody>
          <a:bodyPr/>
          <a:lstStyle/>
          <a:p>
            <a:r>
              <a:rPr lang="en-US" altLang="zh-CN" dirty="0">
                <a:solidFill>
                  <a:srgbClr val="C00000"/>
                </a:solidFill>
              </a:rPr>
              <a:t>6.4.2</a:t>
            </a:r>
            <a:r>
              <a:rPr lang="zh-CN" altLang="en-US" dirty="0"/>
              <a:t>数组元素的寻址</a:t>
            </a:r>
          </a:p>
        </p:txBody>
      </p:sp>
      <p:pic>
        <p:nvPicPr>
          <p:cNvPr id="7" name="Picture 9">
            <a:extLst>
              <a:ext uri="{FF2B5EF4-FFF2-40B4-BE49-F238E27FC236}">
                <a16:creationId xmlns:a16="http://schemas.microsoft.com/office/drawing/2014/main" id="{771BC9E4-DDFE-426B-B007-2C52E59F76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694" y="3432614"/>
            <a:ext cx="2924175" cy="317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0">
            <a:extLst>
              <a:ext uri="{FF2B5EF4-FFF2-40B4-BE49-F238E27FC236}">
                <a16:creationId xmlns:a16="http://schemas.microsoft.com/office/drawing/2014/main" id="{340767F8-5F64-45FF-AE2D-BA68DF82B2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0105" y="3455633"/>
            <a:ext cx="3349625"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5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pPr>
            <a:r>
              <a:rPr lang="zh-CN" altLang="en-US" sz="2400" dirty="0"/>
              <a:t>       </a:t>
            </a:r>
            <a:r>
              <a:rPr lang="zh-CN" altLang="en-US" dirty="0"/>
              <a:t>如果二维数组采用行优先形式存储，</a:t>
            </a:r>
            <a:endParaRPr lang="en-US" altLang="zh-CN" dirty="0"/>
          </a:p>
          <a:p>
            <a:pPr marL="0" indent="0">
              <a:lnSpc>
                <a:spcPct val="90000"/>
              </a:lnSpc>
              <a:buNone/>
            </a:pPr>
            <a:r>
              <a:rPr lang="en-US" altLang="zh-CN" dirty="0"/>
              <a:t>       </a:t>
            </a:r>
            <a:r>
              <a:rPr lang="zh-CN" altLang="en-US" dirty="0"/>
              <a:t>可用如下公式计算</a:t>
            </a:r>
            <a:r>
              <a:rPr lang="en-US" altLang="zh-CN" dirty="0"/>
              <a:t>A[i1][ i2 ]</a:t>
            </a:r>
            <a:r>
              <a:rPr lang="zh-CN" altLang="en-US" dirty="0"/>
              <a:t>的相对地址</a:t>
            </a:r>
            <a:r>
              <a:rPr lang="zh-CN" altLang="en-US" sz="2400" dirty="0"/>
              <a:t>：</a:t>
            </a:r>
            <a:endParaRPr lang="en-US" altLang="zh-CN" sz="2400" dirty="0"/>
          </a:p>
          <a:p>
            <a:pPr>
              <a:lnSpc>
                <a:spcPct val="90000"/>
              </a:lnSpc>
            </a:pPr>
            <a:r>
              <a:rPr lang="en-US" altLang="zh-CN" sz="2400" dirty="0"/>
              <a:t> </a:t>
            </a:r>
          </a:p>
          <a:p>
            <a:pPr marL="0" indent="0">
              <a:lnSpc>
                <a:spcPct val="90000"/>
              </a:lnSpc>
              <a:buNone/>
            </a:pPr>
            <a:r>
              <a:rPr lang="en-US" altLang="zh-CN" sz="2400" dirty="0"/>
              <a:t>   </a:t>
            </a:r>
            <a:r>
              <a:rPr lang="zh-CN" altLang="en-US" sz="2400" dirty="0"/>
              <a:t>    </a:t>
            </a:r>
            <a:r>
              <a:rPr lang="zh-CN" altLang="en-US" dirty="0"/>
              <a:t>其中</a:t>
            </a:r>
            <a:r>
              <a:rPr lang="en-US" altLang="zh-CN" dirty="0"/>
              <a:t>:low1 </a:t>
            </a:r>
            <a:r>
              <a:rPr lang="zh-CN" altLang="en-US" dirty="0"/>
              <a:t>和 </a:t>
            </a:r>
            <a:r>
              <a:rPr lang="en-US" altLang="zh-CN" dirty="0"/>
              <a:t>low2 </a:t>
            </a:r>
            <a:r>
              <a:rPr lang="zh-CN" altLang="en-US" dirty="0"/>
              <a:t>分别是 </a:t>
            </a:r>
            <a:r>
              <a:rPr lang="en-US" altLang="zh-CN" dirty="0"/>
              <a:t>i1</a:t>
            </a:r>
            <a:r>
              <a:rPr lang="zh-CN" altLang="en-US" dirty="0"/>
              <a:t>，</a:t>
            </a:r>
            <a:r>
              <a:rPr lang="en-US" altLang="zh-CN" dirty="0"/>
              <a:t>i2 </a:t>
            </a:r>
            <a:r>
              <a:rPr lang="zh-CN" altLang="en-US" dirty="0"/>
              <a:t>的下界，</a:t>
            </a:r>
            <a:r>
              <a:rPr lang="en-US" altLang="zh-CN" dirty="0"/>
              <a:t>n2 </a:t>
            </a:r>
            <a:r>
              <a:rPr lang="zh-CN" altLang="en-US" dirty="0"/>
              <a:t>是 </a:t>
            </a:r>
            <a:r>
              <a:rPr lang="en-US" altLang="zh-CN" dirty="0"/>
              <a:t>i2 </a:t>
            </a:r>
            <a:r>
              <a:rPr lang="zh-CN" altLang="en-US" dirty="0"/>
              <a:t>可取值的个数。也</a:t>
            </a:r>
            <a:endParaRPr lang="en-US" altLang="zh-CN" dirty="0"/>
          </a:p>
          <a:p>
            <a:pPr marL="0" indent="0">
              <a:lnSpc>
                <a:spcPct val="90000"/>
              </a:lnSpc>
              <a:buNone/>
            </a:pPr>
            <a:r>
              <a:rPr lang="zh-CN" altLang="en-US" dirty="0"/>
              <a:t>   就是说，如果 </a:t>
            </a:r>
            <a:r>
              <a:rPr lang="en-US" altLang="zh-CN" dirty="0"/>
              <a:t>high2 </a:t>
            </a:r>
            <a:r>
              <a:rPr lang="zh-CN" altLang="en-US" dirty="0"/>
              <a:t>是 </a:t>
            </a:r>
            <a:r>
              <a:rPr lang="en-US" altLang="zh-CN" dirty="0"/>
              <a:t>i2 </a:t>
            </a:r>
            <a:r>
              <a:rPr lang="zh-CN" altLang="en-US" dirty="0"/>
              <a:t>的上界，那么 </a:t>
            </a:r>
            <a:r>
              <a:rPr lang="en-US" altLang="zh-CN" dirty="0"/>
              <a:t>n2 = high2-low2 + 1</a:t>
            </a:r>
            <a:r>
              <a:rPr lang="zh-CN" altLang="en-US" dirty="0"/>
              <a:t>。因为一般 </a:t>
            </a:r>
            <a:endParaRPr lang="en-US" altLang="zh-CN" dirty="0"/>
          </a:p>
          <a:p>
            <a:pPr marL="0" indent="0">
              <a:lnSpc>
                <a:spcPct val="90000"/>
              </a:lnSpc>
              <a:buNone/>
            </a:pPr>
            <a:r>
              <a:rPr lang="en-US" altLang="zh-CN" dirty="0"/>
              <a:t>   i1</a:t>
            </a:r>
            <a:r>
              <a:rPr lang="zh-CN" altLang="en-US" dirty="0"/>
              <a:t>，</a:t>
            </a:r>
            <a:r>
              <a:rPr lang="en-US" altLang="zh-CN" dirty="0"/>
              <a:t>i2 </a:t>
            </a:r>
            <a:r>
              <a:rPr lang="zh-CN" altLang="en-US" dirty="0"/>
              <a:t>是编译时惟一尚未知道的值，可把上述表达式重写成</a:t>
            </a:r>
            <a:r>
              <a:rPr lang="zh-CN" altLang="en-US" sz="2400" dirty="0"/>
              <a:t>：</a:t>
            </a:r>
            <a:endParaRPr lang="en-US" altLang="zh-CN" sz="2400" dirty="0"/>
          </a:p>
          <a:p>
            <a:pPr>
              <a:lnSpc>
                <a:spcPct val="90000"/>
              </a:lnSpc>
            </a:pPr>
            <a:r>
              <a:rPr lang="en-US" altLang="zh-CN" sz="2400" dirty="0"/>
              <a:t> </a:t>
            </a:r>
            <a:r>
              <a:rPr lang="zh-CN" altLang="en-US" sz="2400" dirty="0"/>
              <a:t>	                                                         </a:t>
            </a:r>
            <a:endParaRPr lang="en-US" altLang="zh-CN" sz="2400" dirty="0"/>
          </a:p>
          <a:p>
            <a:pPr marL="0" indent="0">
              <a:lnSpc>
                <a:spcPct val="90000"/>
              </a:lnSpc>
              <a:buNone/>
            </a:pPr>
            <a:r>
              <a:rPr lang="zh-CN" altLang="en-US" sz="2400" dirty="0"/>
              <a:t>       </a:t>
            </a:r>
            <a:r>
              <a:rPr lang="zh-CN" altLang="en-US" dirty="0"/>
              <a:t>其中：该表达式的后一项</a:t>
            </a:r>
            <a:r>
              <a:rPr lang="en-US" altLang="zh-CN" dirty="0"/>
              <a:t>W</a:t>
            </a:r>
            <a:r>
              <a:rPr lang="zh-CN" altLang="en-US" dirty="0"/>
              <a:t>可以在编译时确定。</a:t>
            </a:r>
          </a:p>
          <a:p>
            <a:pPr>
              <a:lnSpc>
                <a:spcPct val="80000"/>
              </a:lnSpc>
              <a:buNone/>
            </a:pPr>
            <a:endParaRPr lang="en-US" altLang="zh-CN" dirty="0"/>
          </a:p>
        </p:txBody>
      </p:sp>
      <p:sp>
        <p:nvSpPr>
          <p:cNvPr id="3" name="标题 2"/>
          <p:cNvSpPr>
            <a:spLocks noGrp="1"/>
          </p:cNvSpPr>
          <p:nvPr>
            <p:ph type="title"/>
          </p:nvPr>
        </p:nvSpPr>
        <p:spPr/>
        <p:txBody>
          <a:bodyPr/>
          <a:lstStyle/>
          <a:p>
            <a:br>
              <a:rPr lang="en-US" altLang="zh-CN" dirty="0">
                <a:solidFill>
                  <a:srgbClr val="C00000"/>
                </a:solidFill>
              </a:rPr>
            </a:br>
            <a:endParaRPr lang="zh-CN" altLang="en-US" dirty="0"/>
          </a:p>
        </p:txBody>
      </p:sp>
      <p:graphicFrame>
        <p:nvGraphicFramePr>
          <p:cNvPr id="5" name="Object 6">
            <a:extLst>
              <a:ext uri="{FF2B5EF4-FFF2-40B4-BE49-F238E27FC236}">
                <a16:creationId xmlns:a16="http://schemas.microsoft.com/office/drawing/2014/main" id="{52CE9815-B33A-4420-9AB3-5F33F87887FD}"/>
              </a:ext>
            </a:extLst>
          </p:cNvPr>
          <p:cNvGraphicFramePr>
            <a:graphicFrameLocks noChangeAspect="1"/>
          </p:cNvGraphicFramePr>
          <p:nvPr>
            <p:extLst>
              <p:ext uri="{D42A27DB-BD31-4B8C-83A1-F6EECF244321}">
                <p14:modId xmlns:p14="http://schemas.microsoft.com/office/powerpoint/2010/main" val="1666855897"/>
              </p:ext>
            </p:extLst>
          </p:nvPr>
        </p:nvGraphicFramePr>
        <p:xfrm>
          <a:off x="1297475" y="2672061"/>
          <a:ext cx="4321175" cy="298451"/>
        </p:xfrm>
        <a:graphic>
          <a:graphicData uri="http://schemas.openxmlformats.org/presentationml/2006/ole">
            <mc:AlternateContent xmlns:mc="http://schemas.openxmlformats.org/markup-compatibility/2006">
              <mc:Choice xmlns:v="urn:schemas-microsoft-com:vml" Requires="v">
                <p:oleObj spid="_x0000_s3102" name="公式" r:id="rId3" imgW="2247900" imgH="203200" progId="Equation.3">
                  <p:embed/>
                </p:oleObj>
              </mc:Choice>
              <mc:Fallback>
                <p:oleObj name="公式" r:id="rId3" imgW="2247900" imgH="203200" progId="Equation.3">
                  <p:embed/>
                  <p:pic>
                    <p:nvPicPr>
                      <p:cNvPr id="37893" name="Object 6">
                        <a:extLst>
                          <a:ext uri="{FF2B5EF4-FFF2-40B4-BE49-F238E27FC236}">
                            <a16:creationId xmlns:a16="http://schemas.microsoft.com/office/drawing/2014/main" id="{5E634BD7-DABB-4918-8FCC-12D522815A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7475" y="2672061"/>
                        <a:ext cx="4321175" cy="298451"/>
                      </a:xfrm>
                      <a:prstGeom prst="rect">
                        <a:avLst/>
                      </a:prstGeom>
                      <a:noFill/>
                      <a:ln>
                        <a:noFill/>
                      </a:ln>
                      <a:effectLst/>
                    </p:spPr>
                  </p:pic>
                </p:oleObj>
              </mc:Fallback>
            </mc:AlternateContent>
          </a:graphicData>
        </a:graphic>
      </p:graphicFrame>
      <p:graphicFrame>
        <p:nvGraphicFramePr>
          <p:cNvPr id="7" name="Object 8">
            <a:extLst>
              <a:ext uri="{FF2B5EF4-FFF2-40B4-BE49-F238E27FC236}">
                <a16:creationId xmlns:a16="http://schemas.microsoft.com/office/drawing/2014/main" id="{D3BFAD41-CE4E-48B8-BDBA-E9B59B6A8485}"/>
              </a:ext>
            </a:extLst>
          </p:cNvPr>
          <p:cNvGraphicFramePr>
            <a:graphicFrameLocks noChangeAspect="1"/>
          </p:cNvGraphicFramePr>
          <p:nvPr>
            <p:extLst>
              <p:ext uri="{D42A27DB-BD31-4B8C-83A1-F6EECF244321}">
                <p14:modId xmlns:p14="http://schemas.microsoft.com/office/powerpoint/2010/main" val="1511968836"/>
              </p:ext>
            </p:extLst>
          </p:nvPr>
        </p:nvGraphicFramePr>
        <p:xfrm>
          <a:off x="1377573" y="4490394"/>
          <a:ext cx="4319588" cy="298450"/>
        </p:xfrm>
        <a:graphic>
          <a:graphicData uri="http://schemas.openxmlformats.org/presentationml/2006/ole">
            <mc:AlternateContent xmlns:mc="http://schemas.openxmlformats.org/markup-compatibility/2006">
              <mc:Choice xmlns:v="urn:schemas-microsoft-com:vml" Requires="v">
                <p:oleObj spid="_x0000_s3103" name="公式" r:id="rId5" imgW="2933700" imgH="203200" progId="Equation.3">
                  <p:embed/>
                </p:oleObj>
              </mc:Choice>
              <mc:Fallback>
                <p:oleObj name="公式" r:id="rId5" imgW="2933700" imgH="203200" progId="Equation.3">
                  <p:embed/>
                  <p:pic>
                    <p:nvPicPr>
                      <p:cNvPr id="37894" name="Object 8">
                        <a:extLst>
                          <a:ext uri="{FF2B5EF4-FFF2-40B4-BE49-F238E27FC236}">
                            <a16:creationId xmlns:a16="http://schemas.microsoft.com/office/drawing/2014/main" id="{BB59911F-E29D-448C-A3FF-69C5389B26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7573" y="4490394"/>
                        <a:ext cx="4319588"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8620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fontScale="85000" lnSpcReduction="10000"/>
          </a:bodyPr>
          <a:lstStyle/>
          <a:p>
            <a:pPr marL="0" indent="0">
              <a:lnSpc>
                <a:spcPct val="150000"/>
              </a:lnSpc>
              <a:buNone/>
            </a:pPr>
            <a:r>
              <a:rPr lang="zh-CN" altLang="en-US" sz="2400" dirty="0"/>
              <a:t>       在编译器的分析</a:t>
            </a:r>
            <a:r>
              <a:rPr lang="en-US" altLang="zh-CN" sz="2400" dirty="0"/>
              <a:t>-</a:t>
            </a:r>
            <a:r>
              <a:rPr lang="zh-CN" altLang="en-US" sz="2400" dirty="0"/>
              <a:t>综合模型中，前端对源程序进行分析并产生中间表示，后端在此基础上生成目标代码。理想情况下，和源语言相关的细节在前端分析中处理，而关于目标机器的细节则在后端处理。</a:t>
            </a:r>
            <a:endParaRPr lang="en-US" altLang="zh-CN" sz="2400" dirty="0"/>
          </a:p>
          <a:p>
            <a:pPr marL="0" indent="0">
              <a:buNone/>
            </a:pPr>
            <a:r>
              <a:rPr lang="zh-CN" altLang="en-US" sz="2400" dirty="0"/>
              <a:t>将源程序翻译成一种中间表示具有如下优点： </a:t>
            </a:r>
          </a:p>
          <a:p>
            <a:r>
              <a:rPr lang="zh-CN" altLang="en-US" sz="2400" b="1" dirty="0"/>
              <a:t>    编译逻辑结构简单明确，与机器相关的工作集中到目标代码生成阶段，难度和工作量下降。</a:t>
            </a:r>
          </a:p>
          <a:p>
            <a:r>
              <a:rPr lang="zh-CN" altLang="en-US" sz="2400" b="1" dirty="0"/>
              <a:t>    便于移植和维护。</a:t>
            </a:r>
          </a:p>
          <a:p>
            <a:r>
              <a:rPr lang="zh-CN" altLang="en-US" sz="2400" b="1" dirty="0"/>
              <a:t>    利于优化。代码优化将分成与机器无关的中间代码优化及与机器相关的目标代码优化两个阶段，是优化更有效。</a:t>
            </a:r>
          </a:p>
          <a:p>
            <a:pPr marL="0" indent="0">
              <a:lnSpc>
                <a:spcPct val="150000"/>
              </a:lnSpc>
              <a:buNone/>
            </a:pPr>
            <a:r>
              <a:rPr lang="zh-CN" altLang="en-US" sz="2400" b="1" dirty="0"/>
              <a:t>      </a:t>
            </a:r>
            <a:r>
              <a:rPr lang="zh-CN" altLang="en-US" sz="2400" dirty="0"/>
              <a:t>如果有</a:t>
            </a:r>
            <a:r>
              <a:rPr lang="en-US" altLang="zh-CN" sz="2400" dirty="0"/>
              <a:t>m</a:t>
            </a:r>
            <a:r>
              <a:rPr lang="zh-CN" altLang="en-US" sz="2400" dirty="0"/>
              <a:t>种语言需要</a:t>
            </a:r>
            <a:r>
              <a:rPr lang="en-US" altLang="zh-CN" sz="2400" dirty="0"/>
              <a:t>n</a:t>
            </a:r>
            <a:r>
              <a:rPr lang="zh-CN" altLang="en-US" sz="2400" dirty="0"/>
              <a:t>种机型的编译器，只要写出</a:t>
            </a:r>
            <a:r>
              <a:rPr lang="en-US" altLang="zh-CN" sz="2400" dirty="0"/>
              <a:t>m</a:t>
            </a:r>
            <a:r>
              <a:rPr lang="zh-CN" altLang="en-US" sz="2400" dirty="0"/>
              <a:t>种前端和</a:t>
            </a:r>
            <a:r>
              <a:rPr lang="en-US" altLang="zh-CN" sz="2400" dirty="0"/>
              <a:t>n</a:t>
            </a:r>
            <a:r>
              <a:rPr lang="zh-CN" altLang="en-US" sz="2400" dirty="0"/>
              <a:t>种后端即可</a:t>
            </a:r>
          </a:p>
        </p:txBody>
      </p:sp>
      <p:sp>
        <p:nvSpPr>
          <p:cNvPr id="3" name="标题 2"/>
          <p:cNvSpPr>
            <a:spLocks noGrp="1"/>
          </p:cNvSpPr>
          <p:nvPr>
            <p:ph type="title"/>
          </p:nvPr>
        </p:nvSpPr>
        <p:spPr/>
        <p:txBody>
          <a:bodyPr/>
          <a:lstStyle/>
          <a:p>
            <a:r>
              <a:rPr lang="zh-CN" altLang="en-US" dirty="0"/>
              <a:t>第</a:t>
            </a:r>
            <a:r>
              <a:rPr lang="en-US" altLang="zh-CN" dirty="0"/>
              <a:t>6</a:t>
            </a:r>
            <a:r>
              <a:rPr lang="zh-CN" altLang="en-US" dirty="0"/>
              <a:t>章  中间代码生成</a:t>
            </a:r>
          </a:p>
        </p:txBody>
      </p:sp>
    </p:spTree>
    <p:extLst>
      <p:ext uri="{BB962C8B-B14F-4D97-AF65-F5344CB8AC3E}">
        <p14:creationId xmlns:p14="http://schemas.microsoft.com/office/powerpoint/2010/main" val="49206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457200" lvl="1" indent="0">
              <a:lnSpc>
                <a:spcPct val="90000"/>
              </a:lnSpc>
              <a:buNone/>
            </a:pPr>
            <a:r>
              <a:rPr lang="zh-CN" altLang="en-US" sz="2000" dirty="0"/>
              <a:t>     将行优先形式推广到多维数组。</a:t>
            </a:r>
            <a:endParaRPr lang="en-US" altLang="zh-CN" sz="2000" dirty="0"/>
          </a:p>
          <a:p>
            <a:pPr marL="457200" lvl="1" indent="0">
              <a:lnSpc>
                <a:spcPct val="90000"/>
              </a:lnSpc>
              <a:buNone/>
            </a:pPr>
            <a:r>
              <a:rPr lang="zh-CN" altLang="en-US" sz="2000" dirty="0"/>
              <a:t>表达式可推广成如下表达式以计算 </a:t>
            </a:r>
            <a:r>
              <a:rPr lang="en-US" altLang="zh-CN" sz="2000" dirty="0"/>
              <a:t>A[i1] [ i2] …[ </a:t>
            </a:r>
            <a:r>
              <a:rPr lang="en-US" altLang="zh-CN" sz="2000" dirty="0" err="1"/>
              <a:t>ik</a:t>
            </a:r>
            <a:r>
              <a:rPr lang="en-US" altLang="zh-CN" sz="2000" dirty="0"/>
              <a:t> ] </a:t>
            </a:r>
            <a:r>
              <a:rPr lang="zh-CN" altLang="en-US" sz="2000" dirty="0"/>
              <a:t>的相对地址：</a:t>
            </a:r>
            <a:endParaRPr lang="en-US" altLang="zh-CN" sz="2000" dirty="0"/>
          </a:p>
          <a:p>
            <a:pPr marL="457200" lvl="1" indent="0">
              <a:lnSpc>
                <a:spcPct val="90000"/>
              </a:lnSpc>
              <a:buNone/>
            </a:pPr>
            <a:endParaRPr lang="en-US" altLang="zh-CN" sz="2000" dirty="0"/>
          </a:p>
          <a:p>
            <a:pPr lvl="1">
              <a:lnSpc>
                <a:spcPct val="90000"/>
              </a:lnSpc>
            </a:pPr>
            <a:endParaRPr lang="en-US" altLang="zh-CN" sz="2000" dirty="0"/>
          </a:p>
          <a:p>
            <a:pPr lvl="1">
              <a:lnSpc>
                <a:spcPct val="90000"/>
              </a:lnSpc>
            </a:pPr>
            <a:endParaRPr lang="en-US" altLang="zh-CN" sz="2000" dirty="0"/>
          </a:p>
          <a:p>
            <a:pPr marL="457200" lvl="1" indent="0">
              <a:lnSpc>
                <a:spcPct val="90000"/>
              </a:lnSpc>
              <a:buNone/>
            </a:pPr>
            <a:r>
              <a:rPr lang="zh-CN" altLang="en-US" sz="2000" dirty="0"/>
              <a:t>     因为对任何 </a:t>
            </a:r>
            <a:r>
              <a:rPr lang="en-US" altLang="zh-CN" sz="2000" dirty="0"/>
              <a:t>j</a:t>
            </a:r>
            <a:r>
              <a:rPr lang="zh-CN" altLang="en-US" sz="2000" dirty="0"/>
              <a:t>，</a:t>
            </a:r>
            <a:r>
              <a:rPr lang="en-US" altLang="zh-CN" sz="2000" dirty="0" err="1"/>
              <a:t>nj</a:t>
            </a:r>
            <a:r>
              <a:rPr lang="en-US" altLang="zh-CN" sz="2000" dirty="0"/>
              <a:t> =</a:t>
            </a:r>
            <a:r>
              <a:rPr lang="en-US" altLang="zh-CN" sz="2000" dirty="0" err="1"/>
              <a:t>highj</a:t>
            </a:r>
            <a:r>
              <a:rPr lang="en-US" altLang="zh-CN" sz="2000" dirty="0"/>
              <a:t> -</a:t>
            </a:r>
            <a:r>
              <a:rPr lang="en-US" altLang="zh-CN" sz="2000" dirty="0" err="1"/>
              <a:t>lowj</a:t>
            </a:r>
            <a:r>
              <a:rPr lang="en-US" altLang="zh-CN" sz="2000" dirty="0"/>
              <a:t> +1 </a:t>
            </a:r>
            <a:r>
              <a:rPr lang="zh-CN" altLang="en-US" sz="2000" dirty="0"/>
              <a:t>是固定的，第二行的项可以由编</a:t>
            </a:r>
            <a:endParaRPr lang="en-US" altLang="zh-CN" sz="2000" dirty="0"/>
          </a:p>
          <a:p>
            <a:pPr marL="457200" lvl="1" indent="0">
              <a:lnSpc>
                <a:spcPct val="90000"/>
              </a:lnSpc>
              <a:buNone/>
            </a:pPr>
            <a:r>
              <a:rPr lang="zh-CN" altLang="en-US" sz="2000" dirty="0"/>
              <a:t>译器计算出来。</a:t>
            </a:r>
            <a:endParaRPr lang="en-US" altLang="zh-CN" sz="2000" dirty="0"/>
          </a:p>
          <a:p>
            <a:pPr marL="457200" lvl="1" indent="0">
              <a:lnSpc>
                <a:spcPct val="90000"/>
              </a:lnSpc>
              <a:buNone/>
            </a:pPr>
            <a:r>
              <a:rPr lang="en-US" altLang="zh-CN" sz="2000" dirty="0"/>
              <a:t>      </a:t>
            </a:r>
            <a:r>
              <a:rPr lang="zh-CN" altLang="en-US" sz="2000" dirty="0"/>
              <a:t>对于</a:t>
            </a:r>
            <a:r>
              <a:rPr lang="en-US" altLang="zh-CN" sz="2000" dirty="0"/>
              <a:t>C</a:t>
            </a:r>
            <a:r>
              <a:rPr lang="zh-CN" altLang="en-US" sz="2000" dirty="0"/>
              <a:t>语言系列的数组，</a:t>
            </a:r>
            <a:r>
              <a:rPr lang="en-US" altLang="zh-CN" sz="2000" dirty="0"/>
              <a:t>low=0, </a:t>
            </a:r>
            <a:r>
              <a:rPr lang="zh-CN" altLang="en-US" sz="2000" dirty="0"/>
              <a:t>所以第二行为</a:t>
            </a:r>
            <a:r>
              <a:rPr lang="en-US" altLang="zh-CN" sz="2000" dirty="0"/>
              <a:t>base, </a:t>
            </a:r>
            <a:r>
              <a:rPr lang="zh-CN" altLang="en-US" sz="2000" dirty="0"/>
              <a:t>而</a:t>
            </a:r>
            <a:r>
              <a:rPr lang="en-US" altLang="zh-CN" sz="2000" dirty="0" err="1"/>
              <a:t>nj</a:t>
            </a:r>
            <a:r>
              <a:rPr lang="zh-CN" altLang="en-US" sz="2000" dirty="0"/>
              <a:t>为定义时给出。</a:t>
            </a:r>
          </a:p>
          <a:p>
            <a:pPr>
              <a:lnSpc>
                <a:spcPct val="80000"/>
              </a:lnSpc>
              <a:buNone/>
            </a:pPr>
            <a:endParaRPr lang="en-US" altLang="zh-CN" dirty="0"/>
          </a:p>
        </p:txBody>
      </p:sp>
      <p:sp>
        <p:nvSpPr>
          <p:cNvPr id="3" name="标题 2"/>
          <p:cNvSpPr>
            <a:spLocks noGrp="1"/>
          </p:cNvSpPr>
          <p:nvPr>
            <p:ph type="title"/>
          </p:nvPr>
        </p:nvSpPr>
        <p:spPr/>
        <p:txBody>
          <a:bodyPr/>
          <a:lstStyle/>
          <a:p>
            <a:br>
              <a:rPr lang="en-US" altLang="zh-CN" dirty="0">
                <a:solidFill>
                  <a:srgbClr val="C00000"/>
                </a:solidFill>
              </a:rPr>
            </a:br>
            <a:endParaRPr lang="zh-CN" altLang="en-US" dirty="0"/>
          </a:p>
        </p:txBody>
      </p:sp>
      <p:graphicFrame>
        <p:nvGraphicFramePr>
          <p:cNvPr id="5" name="Object 5">
            <a:extLst>
              <a:ext uri="{FF2B5EF4-FFF2-40B4-BE49-F238E27FC236}">
                <a16:creationId xmlns:a16="http://schemas.microsoft.com/office/drawing/2014/main" id="{4B5FF352-40DD-4195-944F-390AA58AD7AD}"/>
              </a:ext>
            </a:extLst>
          </p:cNvPr>
          <p:cNvGraphicFramePr>
            <a:graphicFrameLocks noChangeAspect="1"/>
          </p:cNvGraphicFramePr>
          <p:nvPr>
            <p:extLst>
              <p:ext uri="{D42A27DB-BD31-4B8C-83A1-F6EECF244321}">
                <p14:modId xmlns:p14="http://schemas.microsoft.com/office/powerpoint/2010/main" val="3978088361"/>
              </p:ext>
            </p:extLst>
          </p:nvPr>
        </p:nvGraphicFramePr>
        <p:xfrm>
          <a:off x="1712802" y="2444829"/>
          <a:ext cx="5248275" cy="692150"/>
        </p:xfrm>
        <a:graphic>
          <a:graphicData uri="http://schemas.openxmlformats.org/presentationml/2006/ole">
            <mc:AlternateContent xmlns:mc="http://schemas.openxmlformats.org/markup-compatibility/2006">
              <mc:Choice xmlns:v="urn:schemas-microsoft-com:vml" Requires="v">
                <p:oleObj spid="_x0000_s4112" name="公式" r:id="rId3" imgW="3276600" imgH="431800" progId="Equation.3">
                  <p:embed/>
                </p:oleObj>
              </mc:Choice>
              <mc:Fallback>
                <p:oleObj name="公式" r:id="rId3" imgW="3276600" imgH="431800" progId="Equation.3">
                  <p:embed/>
                  <p:pic>
                    <p:nvPicPr>
                      <p:cNvPr id="38918" name="Object 5">
                        <a:extLst>
                          <a:ext uri="{FF2B5EF4-FFF2-40B4-BE49-F238E27FC236}">
                            <a16:creationId xmlns:a16="http://schemas.microsoft.com/office/drawing/2014/main" id="{66816E1E-889F-4AFF-A543-50EFBC1B2A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802" y="2444829"/>
                        <a:ext cx="5248275"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056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1814609" cy="4921498"/>
          </a:xfrm>
        </p:spPr>
        <p:txBody>
          <a:bodyPr>
            <a:normAutofit/>
          </a:bodyPr>
          <a:lstStyle/>
          <a:p>
            <a:pPr marL="0" indent="0">
              <a:buNone/>
            </a:pPr>
            <a:r>
              <a:rPr lang="zh-CN" altLang="en-US" dirty="0"/>
              <a:t>数组引用的一个可行的</a:t>
            </a:r>
            <a:r>
              <a:rPr lang="en-US" altLang="zh-CN" dirty="0"/>
              <a:t>SDT</a:t>
            </a:r>
            <a:r>
              <a:rPr lang="zh-CN" altLang="en-US" dirty="0"/>
              <a:t>如表</a:t>
            </a:r>
            <a:r>
              <a:rPr lang="en-US" altLang="zh-CN" dirty="0"/>
              <a:t>2</a:t>
            </a:r>
            <a:r>
              <a:rPr lang="zh-CN" altLang="en-US" dirty="0"/>
              <a:t>：</a:t>
            </a:r>
            <a:endParaRPr lang="en-US" altLang="zh-CN" sz="3200" b="1" dirty="0">
              <a:solidFill>
                <a:srgbClr val="C00000"/>
              </a:solidFill>
              <a:latin typeface="+mj-lt"/>
              <a:ea typeface="+mj-ea"/>
              <a:cs typeface="+mj-cs"/>
            </a:endParaRPr>
          </a:p>
        </p:txBody>
      </p:sp>
      <p:sp>
        <p:nvSpPr>
          <p:cNvPr id="3" name="标题 2"/>
          <p:cNvSpPr>
            <a:spLocks noGrp="1"/>
          </p:cNvSpPr>
          <p:nvPr>
            <p:ph type="title"/>
          </p:nvPr>
        </p:nvSpPr>
        <p:spPr/>
        <p:txBody>
          <a:bodyPr/>
          <a:lstStyle/>
          <a:p>
            <a:r>
              <a:rPr lang="en-US" altLang="zh-CN" dirty="0">
                <a:solidFill>
                  <a:srgbClr val="C00000"/>
                </a:solidFill>
              </a:rPr>
              <a:t>6.4.3</a:t>
            </a:r>
            <a:r>
              <a:rPr lang="zh-CN" altLang="en-US" dirty="0"/>
              <a:t>数组引用的翻译</a:t>
            </a:r>
          </a:p>
        </p:txBody>
      </p:sp>
      <p:pic>
        <p:nvPicPr>
          <p:cNvPr id="6" name="图片 5">
            <a:extLst>
              <a:ext uri="{FF2B5EF4-FFF2-40B4-BE49-F238E27FC236}">
                <a16:creationId xmlns:a16="http://schemas.microsoft.com/office/drawing/2014/main" id="{97B5F029-31CB-48CA-98A5-A0F7938BE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633" y="1631476"/>
            <a:ext cx="6436554" cy="5029902"/>
          </a:xfrm>
          <a:prstGeom prst="rect">
            <a:avLst/>
          </a:prstGeom>
        </p:spPr>
      </p:pic>
    </p:spTree>
    <p:extLst>
      <p:ext uri="{BB962C8B-B14F-4D97-AF65-F5344CB8AC3E}">
        <p14:creationId xmlns:p14="http://schemas.microsoft.com/office/powerpoint/2010/main" val="306041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lnSpcReduction="10000"/>
          </a:bodyPr>
          <a:lstStyle/>
          <a:p>
            <a:pPr marL="0" indent="0">
              <a:lnSpc>
                <a:spcPct val="80000"/>
              </a:lnSpc>
              <a:buNone/>
            </a:pPr>
            <a:r>
              <a:rPr lang="zh-CN" altLang="en-US" dirty="0"/>
              <a:t>   在表</a:t>
            </a:r>
            <a:r>
              <a:rPr lang="en-US" altLang="zh-CN" dirty="0"/>
              <a:t>2</a:t>
            </a:r>
            <a:r>
              <a:rPr lang="zh-CN" altLang="en-US" dirty="0"/>
              <a:t>中，每个符号的含义是：</a:t>
            </a:r>
            <a:endParaRPr lang="en-US" altLang="zh-CN" dirty="0"/>
          </a:p>
          <a:p>
            <a:pPr>
              <a:lnSpc>
                <a:spcPct val="80000"/>
              </a:lnSpc>
            </a:pPr>
            <a:r>
              <a:rPr lang="zh-CN" altLang="en-US" dirty="0"/>
              <a:t>     非终结符号</a:t>
            </a:r>
            <a:r>
              <a:rPr lang="en-US" altLang="zh-CN" dirty="0"/>
              <a:t>S</a:t>
            </a:r>
            <a:r>
              <a:rPr lang="zh-CN" altLang="en-US" dirty="0"/>
              <a:t>和</a:t>
            </a:r>
            <a:r>
              <a:rPr lang="en-US" altLang="zh-CN" dirty="0"/>
              <a:t>E</a:t>
            </a:r>
            <a:r>
              <a:rPr lang="zh-CN" altLang="en-US" dirty="0"/>
              <a:t>、终结符号</a:t>
            </a:r>
            <a:r>
              <a:rPr lang="en-US" altLang="zh-CN" dirty="0"/>
              <a:t>id</a:t>
            </a:r>
            <a:r>
              <a:rPr lang="zh-CN" altLang="en-US" dirty="0"/>
              <a:t>、变量</a:t>
            </a:r>
            <a:r>
              <a:rPr lang="en-US" altLang="zh-CN" dirty="0"/>
              <a:t>top</a:t>
            </a:r>
            <a:r>
              <a:rPr lang="zh-CN" altLang="en-US" dirty="0"/>
              <a:t>、函数</a:t>
            </a:r>
            <a:r>
              <a:rPr lang="en-US" altLang="zh-CN" dirty="0"/>
              <a:t>gen</a:t>
            </a:r>
            <a:r>
              <a:rPr lang="zh-CN" altLang="en-US" dirty="0"/>
              <a:t>和</a:t>
            </a:r>
            <a:r>
              <a:rPr lang="en-US" altLang="zh-CN" dirty="0"/>
              <a:t>Temp</a:t>
            </a:r>
            <a:r>
              <a:rPr lang="zh-CN" altLang="en-US" dirty="0"/>
              <a:t>的含义与</a:t>
            </a:r>
            <a:endParaRPr lang="en-US" altLang="zh-CN" dirty="0"/>
          </a:p>
          <a:p>
            <a:pPr marL="0" indent="0">
              <a:lnSpc>
                <a:spcPct val="80000"/>
              </a:lnSpc>
              <a:buNone/>
            </a:pPr>
            <a:r>
              <a:rPr lang="en-US" altLang="zh-CN" dirty="0"/>
              <a:t>    </a:t>
            </a:r>
            <a:r>
              <a:rPr lang="zh-CN" altLang="en-US" dirty="0"/>
              <a:t>表</a:t>
            </a:r>
            <a:r>
              <a:rPr lang="en-US" altLang="zh-CN" dirty="0"/>
              <a:t>1</a:t>
            </a:r>
            <a:r>
              <a:rPr lang="zh-CN" altLang="en-US" dirty="0"/>
              <a:t>中的相同，非终结符号</a:t>
            </a:r>
            <a:r>
              <a:rPr lang="en-US" altLang="zh-CN" dirty="0"/>
              <a:t>L</a:t>
            </a:r>
            <a:r>
              <a:rPr lang="zh-CN" altLang="en-US" dirty="0"/>
              <a:t>表示一个数组变量；</a:t>
            </a:r>
            <a:endParaRPr lang="en-US" altLang="zh-CN" dirty="0"/>
          </a:p>
          <a:p>
            <a:pPr>
              <a:lnSpc>
                <a:spcPct val="80000"/>
              </a:lnSpc>
            </a:pPr>
            <a:r>
              <a:rPr lang="en-US" altLang="zh-CN" dirty="0"/>
              <a:t>     </a:t>
            </a:r>
            <a:r>
              <a:rPr lang="en-US" altLang="zh-CN" dirty="0" err="1"/>
              <a:t>L.array</a:t>
            </a:r>
            <a:r>
              <a:rPr lang="zh-CN" altLang="en-US" dirty="0"/>
              <a:t>是指向数组名字对应的符号表条目的指针，假设</a:t>
            </a:r>
            <a:r>
              <a:rPr lang="en-US" altLang="zh-CN" dirty="0" err="1"/>
              <a:t>L.array</a:t>
            </a:r>
            <a:r>
              <a:rPr lang="zh-CN" altLang="en-US" dirty="0"/>
              <a:t>指向条</a:t>
            </a:r>
            <a:endParaRPr lang="en-US" altLang="zh-CN" dirty="0"/>
          </a:p>
          <a:p>
            <a:pPr marL="0" indent="0">
              <a:lnSpc>
                <a:spcPct val="80000"/>
              </a:lnSpc>
              <a:buNone/>
            </a:pPr>
            <a:r>
              <a:rPr lang="en-US" altLang="zh-CN" dirty="0"/>
              <a:t>    </a:t>
            </a:r>
            <a:r>
              <a:rPr lang="zh-CN" altLang="en-US" dirty="0"/>
              <a:t>目</a:t>
            </a:r>
            <a:r>
              <a:rPr lang="en-US" altLang="zh-CN" dirty="0"/>
              <a:t>a</a:t>
            </a:r>
            <a:r>
              <a:rPr lang="zh-CN" altLang="en-US" dirty="0"/>
              <a:t>，</a:t>
            </a:r>
            <a:r>
              <a:rPr lang="en-US" altLang="zh-CN" dirty="0" err="1"/>
              <a:t>a.base</a:t>
            </a:r>
            <a:r>
              <a:rPr lang="zh-CN" altLang="en-US" dirty="0"/>
              <a:t>是数组的基地址，</a:t>
            </a:r>
            <a:r>
              <a:rPr lang="en-US" altLang="zh-CN" dirty="0" err="1"/>
              <a:t>a.type</a:t>
            </a:r>
            <a:r>
              <a:rPr lang="zh-CN" altLang="en-US" dirty="0"/>
              <a:t>是数组的类型，</a:t>
            </a:r>
            <a:r>
              <a:rPr lang="en-US" altLang="zh-CN" dirty="0" err="1"/>
              <a:t>a.type.elem</a:t>
            </a:r>
            <a:r>
              <a:rPr lang="zh-CN" altLang="en-US" dirty="0"/>
              <a:t>是数组</a:t>
            </a:r>
            <a:endParaRPr lang="en-US" altLang="zh-CN" dirty="0"/>
          </a:p>
          <a:p>
            <a:pPr marL="0" indent="0">
              <a:lnSpc>
                <a:spcPct val="80000"/>
              </a:lnSpc>
              <a:buNone/>
            </a:pPr>
            <a:r>
              <a:rPr lang="en-US" altLang="zh-CN" dirty="0"/>
              <a:t>    </a:t>
            </a:r>
            <a:r>
              <a:rPr lang="zh-CN" altLang="en-US" dirty="0"/>
              <a:t>中元素的类型。例如</a:t>
            </a:r>
            <a:r>
              <a:rPr lang="en-US" altLang="zh-CN" dirty="0"/>
              <a:t>:</a:t>
            </a:r>
          </a:p>
          <a:p>
            <a:pPr marL="0" indent="0">
              <a:lnSpc>
                <a:spcPct val="80000"/>
              </a:lnSpc>
              <a:buNone/>
            </a:pPr>
            <a:r>
              <a:rPr lang="en-US" altLang="zh-CN" dirty="0"/>
              <a:t>        </a:t>
            </a:r>
            <a:r>
              <a:rPr lang="zh-CN" altLang="en-US" dirty="0"/>
              <a:t>对类型为</a:t>
            </a:r>
            <a:r>
              <a:rPr lang="en-US" altLang="zh-CN" dirty="0"/>
              <a:t>int[2]</a:t>
            </a:r>
            <a:r>
              <a:rPr lang="zh-CN" altLang="en-US" dirty="0"/>
              <a:t>的数组</a:t>
            </a:r>
            <a:r>
              <a:rPr lang="en-US" altLang="zh-CN" dirty="0"/>
              <a:t>a</a:t>
            </a:r>
            <a:r>
              <a:rPr lang="zh-CN" altLang="en-US" dirty="0"/>
              <a:t>，有</a:t>
            </a:r>
            <a:r>
              <a:rPr lang="en-US" altLang="zh-CN" dirty="0" err="1"/>
              <a:t>L.array</a:t>
            </a:r>
            <a:r>
              <a:rPr lang="en-US" altLang="zh-CN" dirty="0"/>
              <a:t>=a</a:t>
            </a:r>
            <a:r>
              <a:rPr lang="zh-CN" altLang="en-US" dirty="0"/>
              <a:t>，</a:t>
            </a:r>
            <a:r>
              <a:rPr lang="en-US" altLang="zh-CN" dirty="0" err="1"/>
              <a:t>L.array.base</a:t>
            </a:r>
            <a:r>
              <a:rPr lang="en-US" altLang="zh-CN" dirty="0"/>
              <a:t>=a[0]</a:t>
            </a:r>
            <a:r>
              <a:rPr lang="zh-CN" altLang="en-US" dirty="0"/>
              <a:t>，</a:t>
            </a:r>
            <a:endParaRPr lang="en-US" altLang="zh-CN" dirty="0"/>
          </a:p>
          <a:p>
            <a:pPr marL="0" indent="0">
              <a:lnSpc>
                <a:spcPct val="80000"/>
              </a:lnSpc>
              <a:buNone/>
            </a:pPr>
            <a:r>
              <a:rPr lang="en-US" altLang="zh-CN" dirty="0"/>
              <a:t>                                                  </a:t>
            </a:r>
            <a:r>
              <a:rPr lang="en-US" altLang="zh-CN" dirty="0" err="1"/>
              <a:t>L.array.type</a:t>
            </a:r>
            <a:r>
              <a:rPr lang="en-US" altLang="zh-CN" dirty="0"/>
              <a:t>=int[2]</a:t>
            </a:r>
            <a:r>
              <a:rPr lang="zh-CN" altLang="en-US" dirty="0"/>
              <a:t>，</a:t>
            </a:r>
            <a:r>
              <a:rPr lang="en-US" altLang="zh-CN" dirty="0" err="1"/>
              <a:t>L.array.type.elem</a:t>
            </a:r>
            <a:r>
              <a:rPr lang="en-US" altLang="zh-CN" dirty="0"/>
              <a:t>=int</a:t>
            </a:r>
            <a:r>
              <a:rPr lang="zh-CN" altLang="en-US" dirty="0"/>
              <a:t>；</a:t>
            </a:r>
            <a:endParaRPr lang="en-US" altLang="zh-CN" dirty="0"/>
          </a:p>
          <a:p>
            <a:pPr>
              <a:lnSpc>
                <a:spcPct val="80000"/>
              </a:lnSpc>
            </a:pPr>
            <a:r>
              <a:rPr lang="en-US" altLang="zh-CN" dirty="0"/>
              <a:t>     </a:t>
            </a:r>
            <a:r>
              <a:rPr lang="en-US" altLang="zh-CN" dirty="0" err="1"/>
              <a:t>L.addr</a:t>
            </a:r>
            <a:r>
              <a:rPr lang="zh-CN" altLang="en-US" dirty="0"/>
              <a:t>是相对数组基地址偏移的字节数，对距离数组基地址</a:t>
            </a:r>
            <a:r>
              <a:rPr lang="en-US" altLang="zh-CN" dirty="0" err="1"/>
              <a:t>L.addr</a:t>
            </a:r>
            <a:r>
              <a:rPr lang="zh-CN" altLang="en-US" dirty="0"/>
              <a:t>个</a:t>
            </a:r>
            <a:endParaRPr lang="en-US" altLang="zh-CN" dirty="0"/>
          </a:p>
          <a:p>
            <a:pPr marL="0" indent="0">
              <a:lnSpc>
                <a:spcPct val="80000"/>
              </a:lnSpc>
              <a:buNone/>
            </a:pPr>
            <a:r>
              <a:rPr lang="en-US" altLang="zh-CN" dirty="0"/>
              <a:t>    </a:t>
            </a:r>
            <a:r>
              <a:rPr lang="zh-CN" altLang="en-US" dirty="0"/>
              <a:t>字节的元素的引用是</a:t>
            </a:r>
            <a:r>
              <a:rPr lang="en-US" altLang="zh-CN" dirty="0" err="1"/>
              <a:t>L.array.base</a:t>
            </a:r>
            <a:r>
              <a:rPr lang="en-US" altLang="zh-CN" dirty="0"/>
              <a:t>[</a:t>
            </a:r>
            <a:r>
              <a:rPr lang="en-US" altLang="zh-CN" dirty="0" err="1"/>
              <a:t>L.addr</a:t>
            </a:r>
            <a:r>
              <a:rPr lang="en-US" altLang="zh-CN" dirty="0"/>
              <a:t>]</a:t>
            </a:r>
            <a:r>
              <a:rPr lang="zh-CN" altLang="en-US" dirty="0"/>
              <a:t>；</a:t>
            </a:r>
            <a:endParaRPr lang="en-US" altLang="zh-CN" dirty="0"/>
          </a:p>
          <a:p>
            <a:pPr>
              <a:lnSpc>
                <a:spcPct val="80000"/>
              </a:lnSpc>
            </a:pPr>
            <a:r>
              <a:rPr lang="en-US" altLang="zh-CN" dirty="0"/>
              <a:t>       </a:t>
            </a:r>
            <a:r>
              <a:rPr lang="en-US" altLang="zh-CN" dirty="0" err="1"/>
              <a:t>L.type</a:t>
            </a:r>
            <a:r>
              <a:rPr lang="zh-CN" altLang="en-US" dirty="0"/>
              <a:t>是数组中元素的类型，等同于</a:t>
            </a:r>
            <a:r>
              <a:rPr lang="en-US" altLang="zh-CN" dirty="0" err="1"/>
              <a:t>L.array.type.elem</a:t>
            </a:r>
            <a:r>
              <a:rPr lang="zh-CN" altLang="en-US" dirty="0"/>
              <a:t>，</a:t>
            </a:r>
            <a:r>
              <a:rPr lang="en-US" altLang="zh-CN" dirty="0" err="1"/>
              <a:t>L.type.width</a:t>
            </a:r>
            <a:endParaRPr lang="en-US" altLang="zh-CN" dirty="0"/>
          </a:p>
          <a:p>
            <a:pPr marL="0" indent="0">
              <a:lnSpc>
                <a:spcPct val="80000"/>
              </a:lnSpc>
              <a:buNone/>
            </a:pPr>
            <a:r>
              <a:rPr lang="en-US" altLang="zh-CN" dirty="0"/>
              <a:t>    </a:t>
            </a:r>
            <a:r>
              <a:rPr lang="zh-CN" altLang="en-US" dirty="0"/>
              <a:t>表示数组中元素的类型宽度。例如</a:t>
            </a:r>
            <a:r>
              <a:rPr lang="en-US" altLang="zh-CN" dirty="0"/>
              <a:t>:</a:t>
            </a:r>
          </a:p>
          <a:p>
            <a:pPr marL="0" indent="0">
              <a:lnSpc>
                <a:spcPct val="80000"/>
              </a:lnSpc>
              <a:buNone/>
            </a:pPr>
            <a:r>
              <a:rPr lang="zh-CN" altLang="en-US" dirty="0"/>
              <a:t>        对类型为</a:t>
            </a:r>
            <a:r>
              <a:rPr lang="en-US" altLang="zh-CN" dirty="0"/>
              <a:t>int[2]</a:t>
            </a:r>
            <a:r>
              <a:rPr lang="zh-CN" altLang="en-US" dirty="0"/>
              <a:t>的数组</a:t>
            </a:r>
            <a:r>
              <a:rPr lang="en-US" altLang="zh-CN" dirty="0"/>
              <a:t>a</a:t>
            </a:r>
            <a:r>
              <a:rPr lang="zh-CN" altLang="en-US" dirty="0"/>
              <a:t>，有</a:t>
            </a:r>
            <a:r>
              <a:rPr lang="en-US" altLang="zh-CN" dirty="0" err="1"/>
              <a:t>L.type</a:t>
            </a:r>
            <a:r>
              <a:rPr lang="en-US" altLang="zh-CN" dirty="0"/>
              <a:t>=int</a:t>
            </a:r>
            <a:r>
              <a:rPr lang="zh-CN" altLang="en-US" dirty="0"/>
              <a:t>，</a:t>
            </a:r>
            <a:r>
              <a:rPr lang="en-US" altLang="zh-CN" dirty="0" err="1"/>
              <a:t>L.type.width</a:t>
            </a:r>
            <a:r>
              <a:rPr lang="en-US" altLang="zh-CN" dirty="0"/>
              <a:t>=4</a:t>
            </a:r>
            <a:r>
              <a:rPr lang="zh-CN" altLang="en-US" dirty="0"/>
              <a:t>；</a:t>
            </a:r>
            <a:endParaRPr lang="en-US" altLang="zh-CN" dirty="0"/>
          </a:p>
          <a:p>
            <a:pPr marL="0" indent="0">
              <a:lnSpc>
                <a:spcPct val="80000"/>
              </a:lnSpc>
              <a:buNone/>
            </a:pPr>
            <a:r>
              <a:rPr lang="en-US" altLang="zh-CN" dirty="0"/>
              <a:t>        </a:t>
            </a:r>
            <a:r>
              <a:rPr lang="zh-CN" altLang="en-US" dirty="0"/>
              <a:t>对类型为</a:t>
            </a:r>
            <a:r>
              <a:rPr lang="en-US" altLang="zh-CN" dirty="0"/>
              <a:t>int[3][4]</a:t>
            </a:r>
            <a:r>
              <a:rPr lang="zh-CN" altLang="en-US" dirty="0"/>
              <a:t>的数组</a:t>
            </a:r>
            <a:r>
              <a:rPr lang="en-US" altLang="zh-CN" dirty="0"/>
              <a:t>b</a:t>
            </a:r>
            <a:r>
              <a:rPr lang="zh-CN" altLang="en-US" dirty="0"/>
              <a:t>，有</a:t>
            </a:r>
            <a:r>
              <a:rPr lang="en-US" altLang="zh-CN" dirty="0" err="1"/>
              <a:t>L.type</a:t>
            </a:r>
            <a:r>
              <a:rPr lang="en-US" altLang="zh-CN" dirty="0"/>
              <a:t>=int[4]</a:t>
            </a:r>
            <a:r>
              <a:rPr lang="zh-CN" altLang="en-US" dirty="0"/>
              <a:t>，</a:t>
            </a:r>
            <a:r>
              <a:rPr lang="en-US" altLang="zh-CN" dirty="0" err="1"/>
              <a:t>L.type.width</a:t>
            </a:r>
            <a:r>
              <a:rPr lang="en-US" altLang="zh-CN" dirty="0"/>
              <a:t>=16</a:t>
            </a:r>
            <a:r>
              <a:rPr lang="zh-CN" altLang="en-US" dirty="0"/>
              <a:t>。</a:t>
            </a:r>
          </a:p>
          <a:p>
            <a:pPr>
              <a:lnSpc>
                <a:spcPct val="150000"/>
              </a:lnSpc>
            </a:pPr>
            <a:endParaRPr lang="en-US"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39753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以表达式 </a:t>
            </a:r>
            <a:r>
              <a:rPr lang="en-US" altLang="zh-CN" i="1" dirty="0">
                <a:latin typeface="Adobe Devanagari" panose="02040503050201020203" pitchFamily="18" charset="0"/>
                <a:cs typeface="Adobe Devanagari" panose="02040503050201020203" pitchFamily="18" charset="0"/>
              </a:rPr>
              <a:t>a[k]=b[</a:t>
            </a:r>
            <a:r>
              <a:rPr lang="en-US" altLang="zh-CN" i="1" dirty="0" err="1">
                <a:latin typeface="Adobe Devanagari" panose="02040503050201020203" pitchFamily="18" charset="0"/>
                <a:cs typeface="Adobe Devanagari" panose="02040503050201020203" pitchFamily="18" charset="0"/>
              </a:rPr>
              <a:t>i</a:t>
            </a:r>
            <a:r>
              <a:rPr lang="en-US" altLang="zh-CN" i="1" dirty="0">
                <a:latin typeface="Adobe Devanagari" panose="02040503050201020203" pitchFamily="18" charset="0"/>
                <a:cs typeface="Adobe Devanagari" panose="02040503050201020203" pitchFamily="18" charset="0"/>
              </a:rPr>
              <a:t>][j] </a:t>
            </a:r>
            <a:r>
              <a:rPr lang="zh-CN" altLang="en-US" dirty="0"/>
              <a:t>为例，它的注释语法分析树和三地址代码如下：</a:t>
            </a:r>
            <a:endParaRPr lang="en-US" altLang="zh-CN" sz="3200" b="1" dirty="0">
              <a:solidFill>
                <a:srgbClr val="C00000"/>
              </a:solidFill>
              <a:latin typeface="+mj-lt"/>
              <a:ea typeface="+mj-ea"/>
              <a:cs typeface="+mj-cs"/>
            </a:endParaRPr>
          </a:p>
        </p:txBody>
      </p:sp>
      <p:sp>
        <p:nvSpPr>
          <p:cNvPr id="3" name="标题 2"/>
          <p:cNvSpPr>
            <a:spLocks noGrp="1"/>
          </p:cNvSpPr>
          <p:nvPr>
            <p:ph type="title"/>
          </p:nvPr>
        </p:nvSpPr>
        <p:spPr>
          <a:xfrm>
            <a:off x="277813" y="893285"/>
            <a:ext cx="8372163" cy="574183"/>
          </a:xfrm>
        </p:spPr>
        <p:txBody>
          <a:bodyPr/>
          <a:lstStyle/>
          <a:p>
            <a:r>
              <a:rPr lang="en-US" altLang="zh-CN" dirty="0">
                <a:solidFill>
                  <a:srgbClr val="C00000"/>
                </a:solidFill>
              </a:rPr>
              <a:t> </a:t>
            </a:r>
            <a:r>
              <a:rPr lang="zh-CN" altLang="en-US" dirty="0">
                <a:solidFill>
                  <a:srgbClr val="C00000"/>
                </a:solidFill>
              </a:rPr>
              <a:t>例</a:t>
            </a:r>
            <a:r>
              <a:rPr lang="en-US" altLang="zh-CN" dirty="0">
                <a:solidFill>
                  <a:srgbClr val="C00000"/>
                </a:solidFill>
              </a:rPr>
              <a:t>6.3</a:t>
            </a:r>
            <a:endParaRPr lang="zh-CN" altLang="en-US" dirty="0"/>
          </a:p>
        </p:txBody>
      </p:sp>
      <p:pic>
        <p:nvPicPr>
          <p:cNvPr id="8" name="图片 7">
            <a:extLst>
              <a:ext uri="{FF2B5EF4-FFF2-40B4-BE49-F238E27FC236}">
                <a16:creationId xmlns:a16="http://schemas.microsoft.com/office/drawing/2014/main" id="{6C1C4CC2-6322-401D-B4B4-7586C60D28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812" y="2118511"/>
            <a:ext cx="7315200" cy="4083113"/>
          </a:xfrm>
          <a:prstGeom prst="rect">
            <a:avLst/>
          </a:prstGeom>
        </p:spPr>
      </p:pic>
    </p:spTree>
    <p:extLst>
      <p:ext uri="{BB962C8B-B14F-4D97-AF65-F5344CB8AC3E}">
        <p14:creationId xmlns:p14="http://schemas.microsoft.com/office/powerpoint/2010/main" val="142654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86207" y="1676624"/>
            <a:ext cx="8372162" cy="4921498"/>
          </a:xfrm>
        </p:spPr>
        <p:txBody>
          <a:bodyPr>
            <a:normAutofit/>
          </a:bodyPr>
          <a:lstStyle/>
          <a:p>
            <a:pPr>
              <a:lnSpc>
                <a:spcPct val="90000"/>
              </a:lnSpc>
            </a:pPr>
            <a:r>
              <a:rPr lang="zh-CN" altLang="en-US" dirty="0"/>
              <a:t>在图</a:t>
            </a:r>
            <a:r>
              <a:rPr lang="en-US" altLang="zh-CN" dirty="0"/>
              <a:t>2</a:t>
            </a:r>
            <a:r>
              <a:rPr lang="zh-CN" altLang="en-US" dirty="0"/>
              <a:t>中，详细的翻译过程如下：</a:t>
            </a:r>
            <a:endParaRPr lang="en-US" altLang="zh-CN" dirty="0"/>
          </a:p>
          <a:p>
            <a:pPr>
              <a:lnSpc>
                <a:spcPct val="90000"/>
              </a:lnSpc>
            </a:pPr>
            <a:r>
              <a:rPr lang="zh-CN" altLang="en-US" dirty="0"/>
              <a:t>由于每个语义动作都在产生式的最右端，因此这个</a:t>
            </a:r>
            <a:r>
              <a:rPr lang="en-US" altLang="zh-CN" dirty="0"/>
              <a:t>SDT</a:t>
            </a:r>
            <a:r>
              <a:rPr lang="zh-CN" altLang="en-US" dirty="0"/>
              <a:t>可以在自底向上的语法分析过程中实现；</a:t>
            </a:r>
            <a:endParaRPr lang="en-US" altLang="zh-CN" dirty="0"/>
          </a:p>
          <a:p>
            <a:pPr>
              <a:lnSpc>
                <a:spcPct val="90000"/>
              </a:lnSpc>
            </a:pPr>
            <a:r>
              <a:rPr lang="zh-CN" altLang="en-US" dirty="0"/>
              <a:t>第一次归约发生在图</a:t>
            </a:r>
            <a:r>
              <a:rPr lang="en-US" altLang="zh-CN" dirty="0"/>
              <a:t>2(a)</a:t>
            </a:r>
            <a:r>
              <a:rPr lang="zh-CN" altLang="en-US" dirty="0"/>
              <a:t>中的标记</a:t>
            </a:r>
            <a:r>
              <a:rPr lang="en-US" altLang="zh-CN" dirty="0"/>
              <a:t>1</a:t>
            </a:r>
            <a:r>
              <a:rPr lang="zh-CN" altLang="en-US" dirty="0"/>
              <a:t>处，这里使用了产生式</a:t>
            </a:r>
            <a:r>
              <a:rPr lang="en-US" altLang="zh-CN" dirty="0" err="1"/>
              <a:t>L→id</a:t>
            </a:r>
            <a:r>
              <a:rPr lang="en-US" altLang="zh-CN" dirty="0"/>
              <a:t>[E]</a:t>
            </a:r>
            <a:r>
              <a:rPr lang="zh-CN" altLang="en-US" dirty="0"/>
              <a:t>，相应的语义动作生成了图</a:t>
            </a:r>
            <a:r>
              <a:rPr lang="en-US" altLang="zh-CN" dirty="0"/>
              <a:t>2(b)</a:t>
            </a:r>
            <a:r>
              <a:rPr lang="zh-CN" altLang="en-US" dirty="0"/>
              <a:t>中的第</a:t>
            </a:r>
            <a:r>
              <a:rPr lang="en-US" altLang="zh-CN" dirty="0"/>
              <a:t>1</a:t>
            </a:r>
            <a:r>
              <a:rPr lang="zh-CN" altLang="en-US" dirty="0"/>
              <a:t>条指令；</a:t>
            </a:r>
            <a:endParaRPr lang="en-US" altLang="zh-CN" dirty="0"/>
          </a:p>
          <a:p>
            <a:pPr>
              <a:lnSpc>
                <a:spcPct val="90000"/>
              </a:lnSpc>
            </a:pPr>
            <a:r>
              <a:rPr lang="zh-CN" altLang="en-US" dirty="0"/>
              <a:t>第二次归约发生在图</a:t>
            </a:r>
            <a:r>
              <a:rPr lang="en-US" altLang="zh-CN" dirty="0"/>
              <a:t>2(a)</a:t>
            </a:r>
            <a:r>
              <a:rPr lang="zh-CN" altLang="en-US" dirty="0"/>
              <a:t>中的标记</a:t>
            </a:r>
            <a:r>
              <a:rPr lang="en-US" altLang="zh-CN" dirty="0"/>
              <a:t>2</a:t>
            </a:r>
            <a:r>
              <a:rPr lang="zh-CN" altLang="en-US" dirty="0"/>
              <a:t>处，这里使用了产生式</a:t>
            </a:r>
            <a:r>
              <a:rPr lang="en-US" altLang="zh-CN" dirty="0" err="1"/>
              <a:t>L→id</a:t>
            </a:r>
            <a:r>
              <a:rPr lang="en-US" altLang="zh-CN" dirty="0"/>
              <a:t>[E]</a:t>
            </a:r>
            <a:r>
              <a:rPr lang="zh-CN" altLang="en-US" dirty="0"/>
              <a:t>，相应的语义动作生成了图</a:t>
            </a:r>
            <a:r>
              <a:rPr lang="en-US" altLang="zh-CN" dirty="0"/>
              <a:t>2(b)</a:t>
            </a:r>
            <a:r>
              <a:rPr lang="zh-CN" altLang="en-US" dirty="0"/>
              <a:t>中的第</a:t>
            </a:r>
            <a:r>
              <a:rPr lang="en-US" altLang="zh-CN" dirty="0"/>
              <a:t>2</a:t>
            </a:r>
            <a:r>
              <a:rPr lang="zh-CN" altLang="en-US" dirty="0"/>
              <a:t>条指令；</a:t>
            </a:r>
            <a:endParaRPr lang="en-US" altLang="zh-CN" dirty="0"/>
          </a:p>
          <a:p>
            <a:pPr>
              <a:lnSpc>
                <a:spcPct val="90000"/>
              </a:lnSpc>
            </a:pPr>
            <a:r>
              <a:rPr lang="zh-CN" altLang="en-US" dirty="0"/>
              <a:t>第三次归约发生在图</a:t>
            </a:r>
            <a:r>
              <a:rPr lang="en-US" altLang="zh-CN" dirty="0"/>
              <a:t>2(a)</a:t>
            </a:r>
            <a:r>
              <a:rPr lang="zh-CN" altLang="en-US" dirty="0"/>
              <a:t>中的标记</a:t>
            </a:r>
            <a:r>
              <a:rPr lang="en-US" altLang="zh-CN" dirty="0"/>
              <a:t>3</a:t>
            </a:r>
            <a:r>
              <a:rPr lang="zh-CN" altLang="en-US" dirty="0"/>
              <a:t>处，这里使用了产生式</a:t>
            </a:r>
            <a:r>
              <a:rPr lang="en-US" altLang="zh-CN" dirty="0"/>
              <a:t>L→L[E]</a:t>
            </a:r>
            <a:r>
              <a:rPr lang="zh-CN" altLang="en-US" dirty="0"/>
              <a:t>，相应的语义动作生成了图</a:t>
            </a:r>
            <a:r>
              <a:rPr lang="en-US" altLang="zh-CN" dirty="0"/>
              <a:t>2(b)</a:t>
            </a:r>
            <a:r>
              <a:rPr lang="zh-CN" altLang="en-US" dirty="0"/>
              <a:t>中的第</a:t>
            </a:r>
            <a:r>
              <a:rPr lang="en-US" altLang="zh-CN" dirty="0"/>
              <a:t>3</a:t>
            </a:r>
            <a:r>
              <a:rPr lang="zh-CN" altLang="en-US" dirty="0"/>
              <a:t>和第</a:t>
            </a:r>
            <a:r>
              <a:rPr lang="en-US" altLang="zh-CN" dirty="0"/>
              <a:t>4</a:t>
            </a:r>
            <a:r>
              <a:rPr lang="zh-CN" altLang="en-US" dirty="0"/>
              <a:t>条指令；</a:t>
            </a:r>
            <a:endParaRPr lang="en-US" altLang="zh-CN" dirty="0"/>
          </a:p>
          <a:p>
            <a:pPr>
              <a:lnSpc>
                <a:spcPct val="90000"/>
              </a:lnSpc>
            </a:pPr>
            <a:r>
              <a:rPr lang="zh-CN" altLang="en-US" dirty="0"/>
              <a:t>第四次归约发生在图</a:t>
            </a:r>
            <a:r>
              <a:rPr lang="en-US" altLang="zh-CN" dirty="0"/>
              <a:t>2(a)</a:t>
            </a:r>
            <a:r>
              <a:rPr lang="zh-CN" altLang="en-US" dirty="0"/>
              <a:t>中的标记</a:t>
            </a:r>
            <a:r>
              <a:rPr lang="en-US" altLang="zh-CN" dirty="0"/>
              <a:t>4</a:t>
            </a:r>
            <a:r>
              <a:rPr lang="zh-CN" altLang="en-US" dirty="0"/>
              <a:t>处，这里使用了产生式</a:t>
            </a:r>
            <a:r>
              <a:rPr lang="en-US" altLang="zh-CN" dirty="0"/>
              <a:t>E→L</a:t>
            </a:r>
            <a:r>
              <a:rPr lang="zh-CN" altLang="en-US" dirty="0"/>
              <a:t>，相应的语义动作生成了图</a:t>
            </a:r>
            <a:r>
              <a:rPr lang="en-US" altLang="zh-CN" dirty="0"/>
              <a:t>2(b)</a:t>
            </a:r>
            <a:r>
              <a:rPr lang="zh-CN" altLang="en-US" dirty="0"/>
              <a:t>中的第</a:t>
            </a:r>
            <a:r>
              <a:rPr lang="en-US" altLang="zh-CN" dirty="0"/>
              <a:t>5</a:t>
            </a:r>
            <a:r>
              <a:rPr lang="zh-CN" altLang="en-US" dirty="0"/>
              <a:t>条指令；</a:t>
            </a:r>
            <a:endParaRPr lang="en-US" altLang="zh-CN" dirty="0"/>
          </a:p>
          <a:p>
            <a:pPr>
              <a:lnSpc>
                <a:spcPct val="90000"/>
              </a:lnSpc>
            </a:pPr>
            <a:r>
              <a:rPr lang="zh-CN" altLang="en-US" dirty="0"/>
              <a:t>第五次归约发生在图</a:t>
            </a:r>
            <a:r>
              <a:rPr lang="en-US" altLang="zh-CN" dirty="0"/>
              <a:t>2(a)</a:t>
            </a:r>
            <a:r>
              <a:rPr lang="zh-CN" altLang="en-US" dirty="0"/>
              <a:t>中的标记</a:t>
            </a:r>
            <a:r>
              <a:rPr lang="en-US" altLang="zh-CN" dirty="0"/>
              <a:t>5</a:t>
            </a:r>
            <a:r>
              <a:rPr lang="zh-CN" altLang="en-US" dirty="0"/>
              <a:t>处，这里使用了产生式</a:t>
            </a:r>
            <a:r>
              <a:rPr lang="en-US" altLang="zh-CN" dirty="0"/>
              <a:t>S→L=E</a:t>
            </a:r>
            <a:r>
              <a:rPr lang="zh-CN" altLang="en-US" dirty="0"/>
              <a:t>，相应的语义动作生成了图</a:t>
            </a:r>
            <a:r>
              <a:rPr lang="en-US" altLang="zh-CN" dirty="0"/>
              <a:t>2(b)</a:t>
            </a:r>
            <a:r>
              <a:rPr lang="zh-CN" altLang="en-US" dirty="0"/>
              <a:t>中的第</a:t>
            </a:r>
            <a:r>
              <a:rPr lang="en-US" altLang="zh-CN" dirty="0"/>
              <a:t>6</a:t>
            </a:r>
            <a:r>
              <a:rPr lang="zh-CN" altLang="en-US" dirty="0"/>
              <a:t>条指令。</a:t>
            </a:r>
          </a:p>
          <a:p>
            <a:pPr>
              <a:lnSpc>
                <a:spcPct val="8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364598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en-US" dirty="0"/>
              <a:t>       类型检查具有发现程序中错误的作用。如果一个语言能够在编译期间进行类型检查，从而保证不会在运行期间发生类型错误，那么这个语言是强类型的。</a:t>
            </a:r>
            <a:endParaRPr lang="en-US" altLang="zh-CN" dirty="0"/>
          </a:p>
          <a:p>
            <a:r>
              <a:rPr lang="en-US" altLang="zh-CN" dirty="0"/>
              <a:t>       </a:t>
            </a:r>
            <a:r>
              <a:rPr lang="zh-CN" altLang="en-US" dirty="0"/>
              <a:t>类型检查的思想还可用于提高系统的安全性，可安全地导入和执行软件模块。</a:t>
            </a:r>
          </a:p>
        </p:txBody>
      </p:sp>
      <p:sp>
        <p:nvSpPr>
          <p:cNvPr id="3" name="标题 2"/>
          <p:cNvSpPr>
            <a:spLocks noGrp="1"/>
          </p:cNvSpPr>
          <p:nvPr>
            <p:ph type="title"/>
          </p:nvPr>
        </p:nvSpPr>
        <p:spPr/>
        <p:txBody>
          <a:bodyPr/>
          <a:lstStyle/>
          <a:p>
            <a:r>
              <a:rPr lang="en-US" altLang="zh-CN" dirty="0"/>
              <a:t>//6.5</a:t>
            </a:r>
            <a:r>
              <a:rPr lang="zh-CN" altLang="en-US" dirty="0"/>
              <a:t> 类型检查</a:t>
            </a:r>
            <a:br>
              <a:rPr lang="en-US" altLang="zh-CN" dirty="0"/>
            </a:br>
            <a:endParaRPr lang="zh-CN" altLang="en-US" dirty="0"/>
          </a:p>
        </p:txBody>
      </p:sp>
    </p:spTree>
    <p:extLst>
      <p:ext uri="{BB962C8B-B14F-4D97-AF65-F5344CB8AC3E}">
        <p14:creationId xmlns:p14="http://schemas.microsoft.com/office/powerpoint/2010/main" val="37649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dirty="0"/>
              <a:t>           类型检查有两种方式，综合和推导：</a:t>
            </a:r>
          </a:p>
          <a:p>
            <a:pPr>
              <a:lnSpc>
                <a:spcPct val="150000"/>
              </a:lnSpc>
            </a:pPr>
            <a:r>
              <a:rPr lang="zh-CN" altLang="en-US" dirty="0"/>
              <a:t>类型综合：根据子表达式的类型构造出父表达式的类型，它要求名字先声明再使用。例如，表达式</a:t>
            </a:r>
            <a:r>
              <a:rPr lang="en-US" altLang="zh-CN" dirty="0"/>
              <a:t>A+B</a:t>
            </a:r>
            <a:r>
              <a:rPr lang="zh-CN" altLang="en-US" dirty="0"/>
              <a:t>的类型是根据</a:t>
            </a:r>
            <a:r>
              <a:rPr lang="en-US" altLang="zh-CN" dirty="0"/>
              <a:t>A</a:t>
            </a:r>
            <a:r>
              <a:rPr lang="zh-CN" altLang="en-US" dirty="0"/>
              <a:t>和</a:t>
            </a:r>
            <a:r>
              <a:rPr lang="en-US" altLang="zh-CN" dirty="0"/>
              <a:t>B</a:t>
            </a:r>
            <a:r>
              <a:rPr lang="zh-CN" altLang="en-US" dirty="0"/>
              <a:t>的类型定义的；</a:t>
            </a:r>
            <a:endParaRPr lang="en-US" altLang="zh-CN" dirty="0"/>
          </a:p>
          <a:p>
            <a:pPr>
              <a:lnSpc>
                <a:spcPct val="150000"/>
              </a:lnSpc>
            </a:pPr>
            <a:r>
              <a:rPr lang="zh-CN" altLang="en-US" dirty="0"/>
              <a:t>类型推导：根据一个语言中结构的使用方式来确定该结构的类型，它不要求名字在使用前先进行声明。例如，如果</a:t>
            </a:r>
            <a:r>
              <a:rPr lang="en-US" altLang="zh-CN" dirty="0"/>
              <a:t>empty</a:t>
            </a:r>
            <a:r>
              <a:rPr lang="zh-CN" altLang="en-US" dirty="0"/>
              <a:t>是一个测试列表是否为空的函数，那么表达式</a:t>
            </a:r>
            <a:r>
              <a:rPr lang="en-US" altLang="zh-CN" dirty="0"/>
              <a:t>empty(x)</a:t>
            </a:r>
            <a:r>
              <a:rPr lang="zh-CN" altLang="en-US" dirty="0"/>
              <a:t>中的</a:t>
            </a:r>
            <a:r>
              <a:rPr lang="en-US" altLang="zh-CN" dirty="0"/>
              <a:t>x</a:t>
            </a:r>
            <a:r>
              <a:rPr lang="zh-CN" altLang="en-US" dirty="0"/>
              <a:t>必须是一个列表类型。</a:t>
            </a:r>
            <a:endParaRPr lang="en-US" altLang="zh-CN" dirty="0"/>
          </a:p>
        </p:txBody>
      </p:sp>
      <p:sp>
        <p:nvSpPr>
          <p:cNvPr id="3" name="标题 2"/>
          <p:cNvSpPr>
            <a:spLocks noGrp="1"/>
          </p:cNvSpPr>
          <p:nvPr>
            <p:ph type="title"/>
          </p:nvPr>
        </p:nvSpPr>
        <p:spPr/>
        <p:txBody>
          <a:bodyPr/>
          <a:lstStyle/>
          <a:p>
            <a:r>
              <a:rPr lang="en-US" altLang="zh-CN" dirty="0"/>
              <a:t>6.5.1</a:t>
            </a:r>
            <a:r>
              <a:rPr lang="zh-CN" altLang="en-US" dirty="0"/>
              <a:t> 类型检查规则</a:t>
            </a:r>
            <a:br>
              <a:rPr lang="en-US" altLang="zh-CN" dirty="0"/>
            </a:br>
            <a:endParaRPr lang="zh-CN" altLang="en-US" dirty="0"/>
          </a:p>
        </p:txBody>
      </p:sp>
    </p:spTree>
    <p:extLst>
      <p:ext uri="{BB962C8B-B14F-4D97-AF65-F5344CB8AC3E}">
        <p14:creationId xmlns:p14="http://schemas.microsoft.com/office/powerpoint/2010/main" val="297319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150000"/>
              </a:lnSpc>
              <a:buNone/>
            </a:pPr>
            <a:r>
              <a:rPr lang="zh-CN" altLang="en-US" dirty="0"/>
              <a:t>           类型转换有两种方式，拓宽和窄化：</a:t>
            </a:r>
            <a:endParaRPr lang="en-US" altLang="zh-CN" dirty="0"/>
          </a:p>
          <a:p>
            <a:pPr>
              <a:lnSpc>
                <a:spcPct val="150000"/>
              </a:lnSpc>
            </a:pPr>
            <a:r>
              <a:rPr lang="zh-CN" altLang="en-US" dirty="0"/>
              <a:t>拓宽转换：把范围较小的类型拓宽为范围较大的类型，这种转换能够保留所有原有的信息，通常由编译器自动完成，因此也称为自动类型转换。例如，把</a:t>
            </a:r>
            <a:r>
              <a:rPr lang="en-US" altLang="zh-CN" dirty="0"/>
              <a:t>int</a:t>
            </a:r>
            <a:r>
              <a:rPr lang="zh-CN" altLang="en-US" dirty="0"/>
              <a:t>类型转换为</a:t>
            </a:r>
            <a:r>
              <a:rPr lang="en-US" altLang="zh-CN" dirty="0"/>
              <a:t>float</a:t>
            </a:r>
            <a:r>
              <a:rPr lang="zh-CN" altLang="en-US" dirty="0"/>
              <a:t>类型；</a:t>
            </a:r>
            <a:endParaRPr lang="en-US" altLang="zh-CN" dirty="0"/>
          </a:p>
          <a:p>
            <a:pPr>
              <a:lnSpc>
                <a:spcPct val="150000"/>
              </a:lnSpc>
            </a:pPr>
            <a:r>
              <a:rPr lang="zh-CN" altLang="en-US" dirty="0"/>
              <a:t>窄化转换：把范围较大的类型拓宽为范围较小的类型，这种转换可能丢失一些原有的信息，通常由开发者手动完成，因此也称为强制类型转换。例如，把</a:t>
            </a:r>
            <a:r>
              <a:rPr lang="en-US" altLang="zh-CN" dirty="0"/>
              <a:t>float</a:t>
            </a:r>
            <a:r>
              <a:rPr lang="zh-CN" altLang="en-US" dirty="0"/>
              <a:t>类型转换为</a:t>
            </a:r>
            <a:r>
              <a:rPr lang="en-US" altLang="zh-CN" dirty="0"/>
              <a:t>int</a:t>
            </a:r>
            <a:r>
              <a:rPr lang="zh-CN" altLang="en-US" dirty="0"/>
              <a:t>类型。</a:t>
            </a:r>
          </a:p>
        </p:txBody>
      </p:sp>
      <p:sp>
        <p:nvSpPr>
          <p:cNvPr id="3" name="标题 2"/>
          <p:cNvSpPr>
            <a:spLocks noGrp="1"/>
          </p:cNvSpPr>
          <p:nvPr>
            <p:ph type="title"/>
          </p:nvPr>
        </p:nvSpPr>
        <p:spPr/>
        <p:txBody>
          <a:bodyPr/>
          <a:lstStyle/>
          <a:p>
            <a:r>
              <a:rPr lang="en-US" altLang="zh-CN" dirty="0"/>
              <a:t>6.5.2</a:t>
            </a:r>
            <a:r>
              <a:rPr lang="zh-CN" altLang="en-US" dirty="0"/>
              <a:t> 类型转换</a:t>
            </a:r>
          </a:p>
        </p:txBody>
      </p:sp>
    </p:spTree>
    <p:extLst>
      <p:ext uri="{BB962C8B-B14F-4D97-AF65-F5344CB8AC3E}">
        <p14:creationId xmlns:p14="http://schemas.microsoft.com/office/powerpoint/2010/main" val="260567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277813" y="1685678"/>
            <a:ext cx="7969894" cy="4968619"/>
          </a:xfrm>
        </p:spPr>
        <p:txBody>
          <a:bodyPr>
            <a:normAutofit fontScale="92500" lnSpcReduction="10000"/>
          </a:bodyPr>
          <a:lstStyle/>
          <a:p>
            <a:pPr marL="0" indent="0">
              <a:buNone/>
            </a:pPr>
            <a:r>
              <a:rPr lang="zh-CN" altLang="en-US" dirty="0"/>
              <a:t>       控制流语句和布尔表达式的翻译是结合在一起的，布尔表达式的值被用于：</a:t>
            </a:r>
          </a:p>
          <a:p>
            <a:pPr algn="ctr">
              <a:buFontTx/>
              <a:buChar char="•"/>
            </a:pPr>
            <a:r>
              <a:rPr lang="zh-CN" altLang="en-US" dirty="0"/>
              <a:t>改变控制流：即用程序到达的位置来表示布尔表达式的值。用这种方法实现控制流语句中的布尔表达式尤其方便。</a:t>
            </a:r>
            <a:endParaRPr lang="en-US" altLang="zh-CN" dirty="0"/>
          </a:p>
          <a:p>
            <a:pPr marL="0" indent="0" algn="ctr">
              <a:buNone/>
            </a:pPr>
            <a:r>
              <a:rPr lang="en-US" altLang="zh-CN" dirty="0"/>
              <a:t>              </a:t>
            </a:r>
            <a:r>
              <a:rPr lang="zh-CN" altLang="en-US" dirty="0"/>
              <a:t>例如：对于表达式 </a:t>
            </a:r>
            <a:r>
              <a:rPr lang="en-US" altLang="zh-CN" dirty="0"/>
              <a:t>E1 or E2</a:t>
            </a:r>
            <a:r>
              <a:rPr lang="zh-CN" altLang="en-US" dirty="0"/>
              <a:t>，如果确定了 </a:t>
            </a:r>
            <a:r>
              <a:rPr lang="en-US" altLang="zh-CN" dirty="0"/>
              <a:t>E1 </a:t>
            </a:r>
            <a:r>
              <a:rPr lang="zh-CN" altLang="en-US" dirty="0"/>
              <a:t>是真，那么可以肯</a:t>
            </a:r>
            <a:endParaRPr lang="en-US" altLang="zh-CN" dirty="0"/>
          </a:p>
          <a:p>
            <a:pPr marL="0" indent="0" algn="ctr">
              <a:buNone/>
            </a:pPr>
            <a:r>
              <a:rPr lang="zh-CN" altLang="en-US" dirty="0"/>
              <a:t>整个表达式为真，而不必再去计算 </a:t>
            </a:r>
            <a:r>
              <a:rPr lang="en-US" altLang="zh-CN" dirty="0"/>
              <a:t>E2</a:t>
            </a:r>
            <a:r>
              <a:rPr lang="zh-CN" altLang="en-US" dirty="0"/>
              <a:t>。 </a:t>
            </a:r>
          </a:p>
          <a:p>
            <a:pPr>
              <a:buFontTx/>
              <a:buChar char="•"/>
            </a:pPr>
            <a:r>
              <a:rPr lang="zh-CN" altLang="en-US" dirty="0"/>
              <a:t>计算逻辑值：将真和假按数值编码，这样的布尔表达式的计算类似于对 </a:t>
            </a:r>
            <a:endParaRPr lang="en-US" altLang="zh-CN" dirty="0"/>
          </a:p>
          <a:p>
            <a:pPr marL="0" indent="0">
              <a:buNone/>
            </a:pPr>
            <a:r>
              <a:rPr lang="zh-CN" altLang="en-US" dirty="0"/>
              <a:t>                         算术表达式的计算。</a:t>
            </a:r>
            <a:endParaRPr lang="en-US" altLang="zh-CN" dirty="0"/>
          </a:p>
          <a:p>
            <a:pPr marL="0" indent="0" algn="ctr">
              <a:buNone/>
            </a:pPr>
            <a:r>
              <a:rPr lang="zh-CN" altLang="en-US" dirty="0"/>
              <a:t>                      例如：可以用非</a:t>
            </a:r>
            <a:r>
              <a:rPr lang="en-US" altLang="zh-CN" dirty="0"/>
              <a:t>0</a:t>
            </a:r>
            <a:r>
              <a:rPr lang="zh-CN" altLang="en-US" dirty="0"/>
              <a:t>表示真，</a:t>
            </a:r>
            <a:r>
              <a:rPr lang="en-US" altLang="zh-CN" dirty="0"/>
              <a:t>0</a:t>
            </a:r>
            <a:r>
              <a:rPr lang="zh-CN" altLang="en-US" dirty="0"/>
              <a:t>表示假；或者非负数表示真，负数表示假。 </a:t>
            </a:r>
          </a:p>
          <a:p>
            <a:pPr marL="0" indent="0" algn="ctr">
              <a:buNone/>
            </a:pPr>
            <a:r>
              <a:rPr lang="zh-CN" altLang="en-US" dirty="0"/>
              <a:t>上述两种方法中，不能绝对地说某一种优于另一种。本节将讨论把布尔表达式翻译成三地址码的控制流方法。 </a:t>
            </a:r>
          </a:p>
          <a:p>
            <a:pPr marL="0" indent="0">
              <a:lnSpc>
                <a:spcPct val="80000"/>
              </a:lnSpc>
              <a:buNone/>
            </a:pPr>
            <a:endParaRPr lang="en-US" altLang="zh-CN" sz="3200" dirty="0">
              <a:solidFill>
                <a:schemeClr val="accent1"/>
              </a:solidFill>
            </a:endParaRPr>
          </a:p>
        </p:txBody>
      </p:sp>
      <p:sp>
        <p:nvSpPr>
          <p:cNvPr id="3" name="标题 2"/>
          <p:cNvSpPr>
            <a:spLocks noGrp="1"/>
          </p:cNvSpPr>
          <p:nvPr>
            <p:ph type="title"/>
          </p:nvPr>
        </p:nvSpPr>
        <p:spPr/>
        <p:txBody>
          <a:bodyPr/>
          <a:lstStyle/>
          <a:p>
            <a:r>
              <a:rPr lang="en-US" altLang="zh-CN" dirty="0"/>
              <a:t>6.6 </a:t>
            </a:r>
            <a:r>
              <a:rPr lang="zh-CN" altLang="en-US" dirty="0"/>
              <a:t>控制流</a:t>
            </a:r>
          </a:p>
        </p:txBody>
      </p:sp>
    </p:spTree>
    <p:extLst>
      <p:ext uri="{BB962C8B-B14F-4D97-AF65-F5344CB8AC3E}">
        <p14:creationId xmlns:p14="http://schemas.microsoft.com/office/powerpoint/2010/main" val="97303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277812" y="1685679"/>
            <a:ext cx="5643153" cy="306083"/>
          </a:xfrm>
        </p:spPr>
        <p:txBody>
          <a:bodyPr>
            <a:normAutofit fontScale="85000" lnSpcReduction="10000"/>
          </a:bodyPr>
          <a:lstStyle/>
          <a:p>
            <a:pPr marL="0" indent="0">
              <a:lnSpc>
                <a:spcPct val="90000"/>
              </a:lnSpc>
              <a:buNone/>
            </a:pPr>
            <a:r>
              <a:rPr lang="zh-CN" altLang="en-US" dirty="0"/>
              <a:t>布尔表达式的一个可行的</a:t>
            </a:r>
            <a:r>
              <a:rPr lang="en-US" altLang="zh-CN" dirty="0"/>
              <a:t>SDT</a:t>
            </a:r>
            <a:r>
              <a:rPr lang="zh-CN" altLang="en-US" dirty="0"/>
              <a:t>如下：</a:t>
            </a:r>
            <a:endParaRPr lang="en-US" altLang="zh-CN" sz="3200" dirty="0">
              <a:solidFill>
                <a:schemeClr val="accent1"/>
              </a:solidFill>
            </a:endParaRPr>
          </a:p>
        </p:txBody>
      </p:sp>
      <p:sp>
        <p:nvSpPr>
          <p:cNvPr id="3" name="标题 2"/>
          <p:cNvSpPr>
            <a:spLocks noGrp="1"/>
          </p:cNvSpPr>
          <p:nvPr>
            <p:ph type="title"/>
          </p:nvPr>
        </p:nvSpPr>
        <p:spPr/>
        <p:txBody>
          <a:bodyPr/>
          <a:lstStyle/>
          <a:p>
            <a:r>
              <a:rPr lang="en-US" altLang="zh-CN" dirty="0"/>
              <a:t>6.6 .1</a:t>
            </a:r>
            <a:r>
              <a:rPr lang="zh-CN" altLang="en-US" dirty="0"/>
              <a:t>布尔表达式</a:t>
            </a:r>
          </a:p>
        </p:txBody>
      </p:sp>
      <p:pic>
        <p:nvPicPr>
          <p:cNvPr id="7" name="图片 6">
            <a:extLst>
              <a:ext uri="{FF2B5EF4-FFF2-40B4-BE49-F238E27FC236}">
                <a16:creationId xmlns:a16="http://schemas.microsoft.com/office/drawing/2014/main" id="{0C5DE900-79FD-472C-857C-F7B38DB5F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60" y="2082298"/>
            <a:ext cx="7608827" cy="4612211"/>
          </a:xfrm>
          <a:prstGeom prst="rect">
            <a:avLst/>
          </a:prstGeom>
        </p:spPr>
      </p:pic>
    </p:spTree>
    <p:extLst>
      <p:ext uri="{BB962C8B-B14F-4D97-AF65-F5344CB8AC3E}">
        <p14:creationId xmlns:p14="http://schemas.microsoft.com/office/powerpoint/2010/main" val="32361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150000"/>
              </a:lnSpc>
              <a:buNone/>
            </a:pPr>
            <a:r>
              <a:rPr lang="zh-CN" altLang="en-US" sz="2400" dirty="0"/>
              <a:t>       与中间代码相关的内容包括：</a:t>
            </a:r>
            <a:endParaRPr lang="en-US" altLang="zh-CN" sz="2400" dirty="0"/>
          </a:p>
          <a:p>
            <a:pPr algn="ctr"/>
            <a:r>
              <a:rPr lang="zh-CN" altLang="en-US" sz="2400" dirty="0"/>
              <a:t>中间代码表示</a:t>
            </a:r>
          </a:p>
          <a:p>
            <a:pPr algn="ctr"/>
            <a:r>
              <a:rPr lang="zh-CN" altLang="en-US" sz="2400" dirty="0"/>
              <a:t>静态类型检查</a:t>
            </a:r>
            <a:endParaRPr lang="en-US" altLang="zh-CN" sz="2400" dirty="0"/>
          </a:p>
          <a:p>
            <a:pPr algn="ctr"/>
            <a:r>
              <a:rPr lang="zh-CN" altLang="en-US" sz="2400" dirty="0"/>
              <a:t>中间代码生成</a:t>
            </a:r>
            <a:endParaRPr lang="en-US" altLang="zh-CN" sz="2400" dirty="0"/>
          </a:p>
          <a:p>
            <a:pPr marL="0" indent="0">
              <a:buNone/>
            </a:pPr>
            <a:r>
              <a:rPr lang="zh-CN" altLang="en-US" sz="2400" dirty="0"/>
              <a:t>      理论上说，编译器中除了源程序和目标程序外的所有中间结果都可以说是中间代码表示，主要包括：</a:t>
            </a:r>
            <a:endParaRPr lang="en-US" altLang="zh-CN" sz="2400" dirty="0"/>
          </a:p>
          <a:p>
            <a:pPr algn="ctr"/>
            <a:r>
              <a:rPr lang="zh-CN" altLang="en-US" sz="2400" dirty="0"/>
              <a:t>语法树（高层中间表示形式）</a:t>
            </a:r>
          </a:p>
          <a:p>
            <a:pPr algn="ctr"/>
            <a:r>
              <a:rPr lang="zh-CN" altLang="en-US" sz="2400" dirty="0"/>
              <a:t>三地址代码（低层中间形式）</a:t>
            </a:r>
            <a:endParaRPr lang="en-US" altLang="zh-CN" sz="2400" dirty="0"/>
          </a:p>
          <a:p>
            <a:pPr marL="0" indent="0" algn="ctr">
              <a:buNone/>
            </a:pPr>
            <a:endParaRPr lang="zh-CN" altLang="en-US" sz="2400" b="1"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403189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581715" y="1548462"/>
            <a:ext cx="7828954" cy="5187316"/>
          </a:xfrm>
        </p:spPr>
        <p:txBody>
          <a:bodyPr>
            <a:noAutofit/>
          </a:bodyPr>
          <a:lstStyle/>
          <a:p>
            <a:pPr marL="0" indent="0">
              <a:lnSpc>
                <a:spcPct val="100000"/>
              </a:lnSpc>
              <a:buNone/>
            </a:pPr>
            <a:r>
              <a:rPr lang="zh-CN" altLang="en-US" dirty="0"/>
              <a:t>在表</a:t>
            </a:r>
            <a:r>
              <a:rPr lang="en-US" altLang="zh-CN" dirty="0"/>
              <a:t>3</a:t>
            </a:r>
            <a:r>
              <a:rPr lang="zh-CN" altLang="en-US" dirty="0"/>
              <a:t>中，每个符号的含义是：</a:t>
            </a:r>
            <a:endParaRPr lang="en-US" altLang="zh-CN" dirty="0"/>
          </a:p>
          <a:p>
            <a:pPr>
              <a:lnSpc>
                <a:spcPct val="100000"/>
              </a:lnSpc>
            </a:pPr>
            <a:r>
              <a:rPr lang="zh-CN" altLang="en-US" dirty="0"/>
              <a:t>     非终结符号</a:t>
            </a:r>
            <a:r>
              <a:rPr lang="en-US" altLang="zh-CN" dirty="0"/>
              <a:t>B</a:t>
            </a:r>
            <a:r>
              <a:rPr lang="zh-CN" altLang="en-US" dirty="0"/>
              <a:t>表示一个布尔表达式，它的</a:t>
            </a:r>
            <a:r>
              <a:rPr lang="en-US" altLang="zh-CN" dirty="0" err="1"/>
              <a:t>truelist</a:t>
            </a:r>
            <a:r>
              <a:rPr lang="zh-CN" altLang="en-US" dirty="0"/>
              <a:t>属性是一个包含</a:t>
            </a:r>
            <a:endParaRPr lang="en-US" altLang="zh-CN" dirty="0"/>
          </a:p>
          <a:p>
            <a:pPr marL="0" indent="0">
              <a:lnSpc>
                <a:spcPct val="100000"/>
              </a:lnSpc>
              <a:buNone/>
            </a:pPr>
            <a:r>
              <a:rPr lang="en-US" altLang="zh-CN" dirty="0"/>
              <a:t>  </a:t>
            </a:r>
            <a:r>
              <a:rPr lang="zh-CN" altLang="en-US" dirty="0"/>
              <a:t>指令地址的列表，这些地址是当</a:t>
            </a:r>
            <a:r>
              <a:rPr lang="en-US" altLang="zh-CN" dirty="0"/>
              <a:t>B</a:t>
            </a:r>
            <a:r>
              <a:rPr lang="zh-CN" altLang="en-US" dirty="0"/>
              <a:t>为真时控制流应该跳转到的指令地</a:t>
            </a:r>
            <a:endParaRPr lang="en-US" altLang="zh-CN" dirty="0"/>
          </a:p>
          <a:p>
            <a:pPr marL="0" indent="0">
              <a:lnSpc>
                <a:spcPct val="100000"/>
              </a:lnSpc>
              <a:buNone/>
            </a:pPr>
            <a:r>
              <a:rPr lang="en-US" altLang="zh-CN" dirty="0"/>
              <a:t>  </a:t>
            </a:r>
            <a:r>
              <a:rPr lang="zh-CN" altLang="en-US" dirty="0"/>
              <a:t>址，它的</a:t>
            </a:r>
            <a:r>
              <a:rPr lang="en-US" altLang="zh-CN" dirty="0" err="1"/>
              <a:t>falselist</a:t>
            </a:r>
            <a:r>
              <a:rPr lang="zh-CN" altLang="en-US" dirty="0"/>
              <a:t>属性也是一个包含指令地址的列表，这些地址是当</a:t>
            </a:r>
            <a:r>
              <a:rPr lang="en-US" altLang="zh-CN" dirty="0"/>
              <a:t>B</a:t>
            </a:r>
          </a:p>
          <a:p>
            <a:pPr marL="0" indent="0">
              <a:lnSpc>
                <a:spcPct val="100000"/>
              </a:lnSpc>
              <a:buNone/>
            </a:pPr>
            <a:r>
              <a:rPr lang="en-US" altLang="zh-CN" dirty="0"/>
              <a:t>  </a:t>
            </a:r>
            <a:r>
              <a:rPr lang="zh-CN" altLang="en-US" dirty="0"/>
              <a:t>为假时控制流应该跳转到的指令地址；非终结符号</a:t>
            </a:r>
            <a:r>
              <a:rPr lang="en-US" altLang="zh-CN" dirty="0"/>
              <a:t>E</a:t>
            </a:r>
            <a:r>
              <a:rPr lang="zh-CN" altLang="en-US" dirty="0"/>
              <a:t>表示一个表达式，</a:t>
            </a:r>
            <a:endParaRPr lang="en-US" altLang="zh-CN" dirty="0"/>
          </a:p>
          <a:p>
            <a:pPr marL="0" indent="0">
              <a:lnSpc>
                <a:spcPct val="100000"/>
              </a:lnSpc>
              <a:buNone/>
            </a:pPr>
            <a:r>
              <a:rPr lang="en-US" altLang="zh-CN" dirty="0"/>
              <a:t>  </a:t>
            </a:r>
            <a:r>
              <a:rPr lang="zh-CN" altLang="en-US" dirty="0"/>
              <a:t>它的</a:t>
            </a:r>
            <a:r>
              <a:rPr lang="en-US" altLang="zh-CN" dirty="0" err="1"/>
              <a:t>addr</a:t>
            </a:r>
            <a:r>
              <a:rPr lang="zh-CN" altLang="en-US" dirty="0"/>
              <a:t>属性表示对应变量的代数值；</a:t>
            </a:r>
            <a:endParaRPr lang="en-US" altLang="zh-CN" dirty="0"/>
          </a:p>
          <a:p>
            <a:pPr>
              <a:lnSpc>
                <a:spcPct val="100000"/>
              </a:lnSpc>
            </a:pPr>
            <a:r>
              <a:rPr lang="zh-CN" altLang="en-US" dirty="0"/>
              <a:t>     符号</a:t>
            </a:r>
            <a:r>
              <a:rPr lang="en-US" altLang="zh-CN" dirty="0"/>
              <a:t>M</a:t>
            </a:r>
            <a:r>
              <a:rPr lang="zh-CN" altLang="en-US" dirty="0"/>
              <a:t>是一个标记非终结符号，它的</a:t>
            </a:r>
            <a:r>
              <a:rPr lang="en-US" altLang="zh-CN" dirty="0" err="1"/>
              <a:t>instr</a:t>
            </a:r>
            <a:r>
              <a:rPr lang="zh-CN" altLang="en-US" dirty="0"/>
              <a:t>属性负责记录下一条指</a:t>
            </a:r>
            <a:endParaRPr lang="en-US" altLang="zh-CN" dirty="0"/>
          </a:p>
          <a:p>
            <a:pPr marL="0" indent="0">
              <a:lnSpc>
                <a:spcPct val="100000"/>
              </a:lnSpc>
              <a:buNone/>
            </a:pPr>
            <a:r>
              <a:rPr lang="en-US" altLang="zh-CN" dirty="0"/>
              <a:t>  </a:t>
            </a:r>
            <a:r>
              <a:rPr lang="zh-CN" altLang="en-US" dirty="0"/>
              <a:t>令的地址；</a:t>
            </a:r>
            <a:endParaRPr lang="en-US" altLang="zh-CN" dirty="0"/>
          </a:p>
          <a:p>
            <a:pPr>
              <a:lnSpc>
                <a:spcPct val="100000"/>
              </a:lnSpc>
            </a:pPr>
            <a:r>
              <a:rPr lang="zh-CN" altLang="en-US" dirty="0"/>
              <a:t>     变量</a:t>
            </a:r>
            <a:r>
              <a:rPr lang="en-US" altLang="zh-CN" dirty="0" err="1"/>
              <a:t>nextinstr</a:t>
            </a:r>
            <a:r>
              <a:rPr lang="zh-CN" altLang="en-US" dirty="0"/>
              <a:t>表示下一条指令的地址，即下一次生成的三地址代</a:t>
            </a:r>
            <a:endParaRPr lang="en-US" altLang="zh-CN" dirty="0"/>
          </a:p>
          <a:p>
            <a:pPr marL="0" indent="0">
              <a:lnSpc>
                <a:spcPct val="100000"/>
              </a:lnSpc>
              <a:buNone/>
            </a:pPr>
            <a:r>
              <a:rPr lang="en-US" altLang="zh-CN" dirty="0"/>
              <a:t>   </a:t>
            </a:r>
            <a:r>
              <a:rPr lang="zh-CN" altLang="en-US" dirty="0"/>
              <a:t>码会被放在</a:t>
            </a:r>
            <a:r>
              <a:rPr lang="en-US" altLang="zh-CN" dirty="0" err="1"/>
              <a:t>nextinstr</a:t>
            </a:r>
            <a:r>
              <a:rPr lang="zh-CN" altLang="en-US" dirty="0"/>
              <a:t>所指向的地址上；</a:t>
            </a:r>
            <a:endParaRPr lang="en-US" altLang="zh-CN" dirty="0"/>
          </a:p>
          <a:p>
            <a:pPr marL="0" indent="0">
              <a:lnSpc>
                <a:spcPct val="100000"/>
              </a:lnSpc>
              <a:buNone/>
            </a:pPr>
            <a:endParaRPr lang="en-US" altLang="zh-CN" sz="1600"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187876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769545" y="1548462"/>
            <a:ext cx="7668285" cy="5187316"/>
          </a:xfrm>
        </p:spPr>
        <p:txBody>
          <a:bodyPr>
            <a:noAutofit/>
          </a:bodyPr>
          <a:lstStyle/>
          <a:p>
            <a:pPr marL="0" indent="0">
              <a:lnSpc>
                <a:spcPct val="100000"/>
              </a:lnSpc>
              <a:buNone/>
            </a:pPr>
            <a:endParaRPr lang="en-US" altLang="zh-CN" sz="1600" dirty="0"/>
          </a:p>
          <a:p>
            <a:pPr>
              <a:lnSpc>
                <a:spcPct val="100000"/>
              </a:lnSpc>
            </a:pPr>
            <a:r>
              <a:rPr lang="zh-CN" altLang="en-US" sz="1600" dirty="0"/>
              <a:t>     </a:t>
            </a:r>
            <a:r>
              <a:rPr lang="zh-CN" altLang="en-US" dirty="0"/>
              <a:t>函数</a:t>
            </a:r>
            <a:r>
              <a:rPr lang="en-US" altLang="zh-CN" dirty="0" err="1"/>
              <a:t>makelist</a:t>
            </a:r>
            <a:r>
              <a:rPr lang="en-US" altLang="zh-CN" dirty="0"/>
              <a:t>(</a:t>
            </a:r>
            <a:r>
              <a:rPr lang="en-US" altLang="zh-CN" dirty="0" err="1"/>
              <a:t>i</a:t>
            </a:r>
            <a:r>
              <a:rPr lang="en-US" altLang="zh-CN" dirty="0"/>
              <a:t>)</a:t>
            </a:r>
            <a:r>
              <a:rPr lang="zh-CN" altLang="en-US" dirty="0"/>
              <a:t>负责创建一个只包含指令地址</a:t>
            </a:r>
            <a:r>
              <a:rPr lang="en-US" altLang="zh-CN" dirty="0" err="1"/>
              <a:t>i</a:t>
            </a:r>
            <a:r>
              <a:rPr lang="zh-CN" altLang="en-US" dirty="0"/>
              <a:t>的列表，并返回一</a:t>
            </a:r>
            <a:endParaRPr lang="en-US" altLang="zh-CN" dirty="0"/>
          </a:p>
          <a:p>
            <a:pPr marL="0" indent="0">
              <a:lnSpc>
                <a:spcPct val="100000"/>
              </a:lnSpc>
              <a:buNone/>
            </a:pPr>
            <a:r>
              <a:rPr lang="en-US" altLang="zh-CN" dirty="0"/>
              <a:t>  </a:t>
            </a:r>
            <a:r>
              <a:rPr lang="zh-CN" altLang="en-US" dirty="0"/>
              <a:t>个指向新创建列表的指针；</a:t>
            </a:r>
            <a:endParaRPr lang="en-US" altLang="zh-CN" dirty="0"/>
          </a:p>
          <a:p>
            <a:pPr>
              <a:lnSpc>
                <a:spcPct val="100000"/>
              </a:lnSpc>
            </a:pPr>
            <a:r>
              <a:rPr lang="zh-CN" altLang="en-US" dirty="0"/>
              <a:t>     函数</a:t>
            </a:r>
            <a:r>
              <a:rPr lang="en-US" altLang="zh-CN" dirty="0"/>
              <a:t>merge(p, q)</a:t>
            </a:r>
            <a:r>
              <a:rPr lang="zh-CN" altLang="en-US" dirty="0"/>
              <a:t>负责将</a:t>
            </a:r>
            <a:r>
              <a:rPr lang="en-US" altLang="zh-CN" dirty="0"/>
              <a:t>p</a:t>
            </a:r>
            <a:r>
              <a:rPr lang="zh-CN" altLang="en-US" dirty="0"/>
              <a:t>和</a:t>
            </a:r>
            <a:r>
              <a:rPr lang="en-US" altLang="zh-CN" dirty="0"/>
              <a:t>q</a:t>
            </a:r>
            <a:r>
              <a:rPr lang="zh-CN" altLang="en-US" dirty="0"/>
              <a:t>指向的列表进行合并，并返回一个</a:t>
            </a:r>
            <a:endParaRPr lang="en-US" altLang="zh-CN" dirty="0"/>
          </a:p>
          <a:p>
            <a:pPr marL="0" indent="0">
              <a:lnSpc>
                <a:spcPct val="100000"/>
              </a:lnSpc>
              <a:buNone/>
            </a:pPr>
            <a:r>
              <a:rPr lang="en-US" altLang="zh-CN" dirty="0"/>
              <a:t>   </a:t>
            </a:r>
            <a:r>
              <a:rPr lang="zh-CN" altLang="en-US" dirty="0"/>
              <a:t>指向合并的列表的指针；</a:t>
            </a:r>
            <a:endParaRPr lang="en-US" altLang="zh-CN" dirty="0"/>
          </a:p>
          <a:p>
            <a:pPr>
              <a:lnSpc>
                <a:spcPct val="100000"/>
              </a:lnSpc>
            </a:pPr>
            <a:r>
              <a:rPr lang="zh-CN" altLang="en-US" dirty="0"/>
              <a:t>    函数</a:t>
            </a:r>
            <a:r>
              <a:rPr lang="en-US" altLang="zh-CN" dirty="0"/>
              <a:t>backpatch(p, </a:t>
            </a:r>
            <a:r>
              <a:rPr lang="en-US" altLang="zh-CN" dirty="0" err="1"/>
              <a:t>i</a:t>
            </a:r>
            <a:r>
              <a:rPr lang="en-US" altLang="zh-CN" dirty="0"/>
              <a:t>)</a:t>
            </a:r>
            <a:r>
              <a:rPr lang="zh-CN" altLang="en-US" dirty="0"/>
              <a:t>的功能比较复杂，首先，</a:t>
            </a:r>
            <a:r>
              <a:rPr lang="en-US" altLang="zh-CN" dirty="0"/>
              <a:t>p</a:t>
            </a:r>
            <a:r>
              <a:rPr lang="zh-CN" altLang="en-US" dirty="0"/>
              <a:t>是一个指向列表</a:t>
            </a:r>
            <a:endParaRPr lang="en-US" altLang="zh-CN" dirty="0"/>
          </a:p>
          <a:p>
            <a:pPr marL="0" indent="0">
              <a:lnSpc>
                <a:spcPct val="100000"/>
              </a:lnSpc>
              <a:buNone/>
            </a:pPr>
            <a:r>
              <a:rPr lang="en-US" altLang="zh-CN" dirty="0"/>
              <a:t>   </a:t>
            </a:r>
            <a:r>
              <a:rPr lang="zh-CN" altLang="en-US" dirty="0"/>
              <a:t>的指针，对</a:t>
            </a:r>
            <a:r>
              <a:rPr lang="en-US" altLang="zh-CN" dirty="0"/>
              <a:t>p</a:t>
            </a:r>
            <a:r>
              <a:rPr lang="zh-CN" altLang="en-US" dirty="0"/>
              <a:t>指向的列表中的每个指令地址</a:t>
            </a:r>
            <a:r>
              <a:rPr lang="en-US" altLang="zh-CN" dirty="0"/>
              <a:t>j</a:t>
            </a:r>
            <a:r>
              <a:rPr lang="zh-CN" altLang="en-US" dirty="0"/>
              <a:t>，地址</a:t>
            </a:r>
            <a:r>
              <a:rPr lang="en-US" altLang="zh-CN" dirty="0"/>
              <a:t>j</a:t>
            </a:r>
            <a:r>
              <a:rPr lang="zh-CN" altLang="en-US" dirty="0"/>
              <a:t>上的指令是一</a:t>
            </a:r>
            <a:endParaRPr lang="en-US" altLang="zh-CN" dirty="0"/>
          </a:p>
          <a:p>
            <a:pPr marL="0" indent="0">
              <a:lnSpc>
                <a:spcPct val="100000"/>
              </a:lnSpc>
              <a:buNone/>
            </a:pPr>
            <a:r>
              <a:rPr lang="en-US" altLang="zh-CN" dirty="0"/>
              <a:t>   </a:t>
            </a:r>
            <a:r>
              <a:rPr lang="zh-CN" altLang="en-US" dirty="0"/>
              <a:t>个未填写目标跳转地址的转移指令（如</a:t>
            </a:r>
            <a:r>
              <a:rPr lang="en-US" altLang="zh-CN" dirty="0" err="1"/>
              <a:t>goto</a:t>
            </a:r>
            <a:r>
              <a:rPr lang="en-US" altLang="zh-CN" dirty="0"/>
              <a:t> _</a:t>
            </a:r>
            <a:r>
              <a:rPr lang="zh-CN" altLang="en-US" dirty="0"/>
              <a:t>）；其次，</a:t>
            </a:r>
            <a:r>
              <a:rPr lang="en-US" altLang="zh-CN" dirty="0" err="1"/>
              <a:t>i</a:t>
            </a:r>
            <a:r>
              <a:rPr lang="zh-CN" altLang="en-US" dirty="0"/>
              <a:t>是一个</a:t>
            </a:r>
            <a:endParaRPr lang="en-US" altLang="zh-CN" dirty="0"/>
          </a:p>
          <a:p>
            <a:pPr marL="0" indent="0">
              <a:lnSpc>
                <a:spcPct val="100000"/>
              </a:lnSpc>
              <a:buNone/>
            </a:pPr>
            <a:r>
              <a:rPr lang="en-US" altLang="zh-CN" dirty="0"/>
              <a:t>   </a:t>
            </a:r>
            <a:r>
              <a:rPr lang="zh-CN" altLang="en-US" dirty="0"/>
              <a:t>地址，这个地址是一个目标跳转地址；最后，函数</a:t>
            </a:r>
            <a:r>
              <a:rPr lang="en-US" altLang="zh-CN" dirty="0"/>
              <a:t>backpatch</a:t>
            </a:r>
            <a:r>
              <a:rPr lang="zh-CN" altLang="en-US" dirty="0"/>
              <a:t>用</a:t>
            </a:r>
            <a:r>
              <a:rPr lang="en-US" altLang="zh-CN" dirty="0" err="1"/>
              <a:t>i</a:t>
            </a:r>
            <a:r>
              <a:rPr lang="zh-CN" altLang="en-US" dirty="0"/>
              <a:t>填</a:t>
            </a:r>
            <a:endParaRPr lang="en-US" altLang="zh-CN" dirty="0"/>
          </a:p>
          <a:p>
            <a:pPr marL="0" indent="0">
              <a:lnSpc>
                <a:spcPct val="100000"/>
              </a:lnSpc>
              <a:buNone/>
            </a:pPr>
            <a:r>
              <a:rPr lang="en-US" altLang="zh-CN" dirty="0"/>
              <a:t>   </a:t>
            </a:r>
            <a:r>
              <a:rPr lang="zh-CN" altLang="en-US" dirty="0"/>
              <a:t>写每个</a:t>
            </a:r>
            <a:r>
              <a:rPr lang="en-US" altLang="zh-CN" dirty="0"/>
              <a:t>j</a:t>
            </a:r>
            <a:r>
              <a:rPr lang="zh-CN" altLang="en-US" dirty="0"/>
              <a:t>上的转移指令的标跳转地址。</a:t>
            </a:r>
            <a:endParaRPr lang="en-US"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40728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769545" y="1548462"/>
            <a:ext cx="7668285" cy="5187316"/>
          </a:xfrm>
        </p:spPr>
        <p:txBody>
          <a:bodyPr>
            <a:noAutofit/>
          </a:bodyPr>
          <a:lstStyle/>
          <a:p>
            <a:pPr marL="0" indent="0">
              <a:lnSpc>
                <a:spcPct val="100000"/>
              </a:lnSpc>
              <a:buNone/>
            </a:pPr>
            <a:r>
              <a:rPr lang="zh-CN" altLang="en-US" dirty="0"/>
              <a:t>       即使不对布尔运算符生成代码并且不必生成整个表达式的代码，我们也可以把布尔表达式翻译成的三地址码。这种风格的计算有时叫做“短路”或“跳转”代码。如果用代码序列中的位置来表示表达式的值，那么不用为布尔运算符 </a:t>
            </a:r>
            <a:r>
              <a:rPr lang="en-US" altLang="zh-CN" sz="2400" b="1" dirty="0"/>
              <a:t>||,&amp;&amp;</a:t>
            </a:r>
            <a:r>
              <a:rPr lang="zh-CN" altLang="en-US" sz="2400" dirty="0"/>
              <a:t>和 </a:t>
            </a:r>
            <a:r>
              <a:rPr lang="en-US" altLang="zh-CN" sz="2400" dirty="0"/>
              <a:t>! </a:t>
            </a:r>
            <a:r>
              <a:rPr lang="zh-CN" altLang="en-US" sz="2400" dirty="0"/>
              <a:t>生成代码就可以计算表达式的值。</a:t>
            </a:r>
            <a:endParaRPr lang="en-US" altLang="zh-CN" sz="2400" dirty="0"/>
          </a:p>
          <a:p>
            <a:pPr marL="0" indent="0">
              <a:lnSpc>
                <a:spcPct val="100000"/>
              </a:lnSpc>
              <a:buNone/>
            </a:pPr>
            <a:r>
              <a:rPr lang="zh-CN" altLang="en-US" b="1" dirty="0"/>
              <a:t>以语句  </a:t>
            </a:r>
            <a:r>
              <a:rPr lang="en-US" altLang="zh-CN" b="1" i="1" dirty="0"/>
              <a:t>if ( x&lt;100 || x &gt;200 &amp;&amp; x!=y)  x=0 </a:t>
            </a:r>
            <a:r>
              <a:rPr lang="zh-CN" altLang="en-US" b="1" dirty="0"/>
              <a:t>为例：逻辑跳转代码为：</a:t>
            </a:r>
            <a:endParaRPr lang="en-US" altLang="zh-CN" b="1" dirty="0"/>
          </a:p>
          <a:p>
            <a:pPr>
              <a:lnSpc>
                <a:spcPct val="100000"/>
              </a:lnSpc>
            </a:pPr>
            <a:r>
              <a:rPr lang="zh-CN" altLang="en-US" sz="2400" b="1" i="1" dirty="0"/>
              <a:t>         </a:t>
            </a:r>
            <a:r>
              <a:rPr lang="en-US" altLang="zh-CN" sz="2400" b="1" i="1" dirty="0"/>
              <a:t>if x&lt;100   </a:t>
            </a:r>
            <a:r>
              <a:rPr lang="en-US" altLang="zh-CN" sz="2400" b="1" i="1" dirty="0" err="1"/>
              <a:t>goto</a:t>
            </a:r>
            <a:r>
              <a:rPr lang="en-US" altLang="zh-CN" sz="2400" b="1" i="1" dirty="0"/>
              <a:t> L2</a:t>
            </a:r>
          </a:p>
          <a:p>
            <a:pPr>
              <a:lnSpc>
                <a:spcPct val="100000"/>
              </a:lnSpc>
            </a:pPr>
            <a:r>
              <a:rPr lang="en-US" altLang="zh-CN" sz="2400" b="1" i="1" dirty="0"/>
              <a:t>        If False x&gt;200  </a:t>
            </a:r>
            <a:r>
              <a:rPr lang="en-US" altLang="zh-CN" sz="2400" b="1" i="1" dirty="0" err="1"/>
              <a:t>goto</a:t>
            </a:r>
            <a:r>
              <a:rPr lang="en-US" altLang="zh-CN" sz="2400" b="1" i="1" dirty="0"/>
              <a:t> L1</a:t>
            </a:r>
            <a:r>
              <a:rPr lang="zh-CN" altLang="en-US" sz="2400" b="1" i="1" dirty="0"/>
              <a:t>   </a:t>
            </a:r>
            <a:endParaRPr lang="en-US" altLang="zh-CN" sz="2400" b="1" i="1" dirty="0"/>
          </a:p>
          <a:p>
            <a:pPr>
              <a:lnSpc>
                <a:spcPct val="100000"/>
              </a:lnSpc>
            </a:pPr>
            <a:r>
              <a:rPr lang="en-US" altLang="zh-CN" sz="2400" b="1" i="1" dirty="0"/>
              <a:t>       If False x!=y  </a:t>
            </a:r>
            <a:r>
              <a:rPr lang="en-US" altLang="zh-CN" sz="2400" b="1" i="1" dirty="0" err="1"/>
              <a:t>goto</a:t>
            </a:r>
            <a:r>
              <a:rPr lang="en-US" altLang="zh-CN" sz="2400" b="1" i="1" dirty="0"/>
              <a:t> L1</a:t>
            </a:r>
          </a:p>
          <a:p>
            <a:pPr>
              <a:lnSpc>
                <a:spcPct val="100000"/>
              </a:lnSpc>
            </a:pPr>
            <a:r>
              <a:rPr lang="en-US" altLang="zh-CN" sz="2400" b="1" i="1" dirty="0"/>
              <a:t> L2:  x=0</a:t>
            </a:r>
          </a:p>
          <a:p>
            <a:pPr>
              <a:lnSpc>
                <a:spcPct val="100000"/>
              </a:lnSpc>
            </a:pPr>
            <a:r>
              <a:rPr lang="en-US" altLang="zh-CN" sz="2400" b="1" i="1" dirty="0"/>
              <a:t>L1:</a:t>
            </a:r>
          </a:p>
        </p:txBody>
      </p:sp>
      <p:sp>
        <p:nvSpPr>
          <p:cNvPr id="3" name="标题 2"/>
          <p:cNvSpPr>
            <a:spLocks noGrp="1"/>
          </p:cNvSpPr>
          <p:nvPr>
            <p:ph type="title"/>
          </p:nvPr>
        </p:nvSpPr>
        <p:spPr/>
        <p:txBody>
          <a:bodyPr/>
          <a:lstStyle/>
          <a:p>
            <a:r>
              <a:rPr lang="en-US" altLang="zh-CN" dirty="0"/>
              <a:t>6.6.2  </a:t>
            </a:r>
            <a:r>
              <a:rPr lang="zh-CN" altLang="en-US" dirty="0"/>
              <a:t>短路代码</a:t>
            </a:r>
          </a:p>
        </p:txBody>
      </p:sp>
    </p:spTree>
    <p:extLst>
      <p:ext uri="{BB962C8B-B14F-4D97-AF65-F5344CB8AC3E}">
        <p14:creationId xmlns:p14="http://schemas.microsoft.com/office/powerpoint/2010/main" val="105955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77566" y="1668968"/>
            <a:ext cx="8459852" cy="920323"/>
          </a:xfrm>
        </p:spPr>
        <p:txBody>
          <a:bodyPr>
            <a:normAutofit/>
          </a:bodyPr>
          <a:lstStyle/>
          <a:p>
            <a:pPr>
              <a:spcBef>
                <a:spcPct val="0"/>
              </a:spcBef>
              <a:buClrTx/>
              <a:buSzTx/>
              <a:buNone/>
            </a:pPr>
            <a:r>
              <a:rPr lang="zh-CN" altLang="en-US" dirty="0"/>
              <a:t>   以表达式：</a:t>
            </a:r>
            <a:r>
              <a:rPr lang="en-US" altLang="zh-CN" i="1" dirty="0">
                <a:latin typeface="Arial" panose="020B0604020202020204" pitchFamily="34" charset="0"/>
                <a:cs typeface="Arial" panose="020B0604020202020204" pitchFamily="34" charset="0"/>
              </a:rPr>
              <a:t>x&lt;100||x&gt;200&amp;&amp;x!=y</a:t>
            </a:r>
            <a:r>
              <a:rPr lang="zh-CN" altLang="en-US" dirty="0"/>
              <a:t>为例，它的注释语法分析树和三地址代码如下：</a:t>
            </a: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6.4</a:t>
            </a:r>
            <a:endParaRPr lang="zh-CN" altLang="en-US" dirty="0"/>
          </a:p>
        </p:txBody>
      </p:sp>
      <p:pic>
        <p:nvPicPr>
          <p:cNvPr id="7" name="图片 6">
            <a:extLst>
              <a:ext uri="{FF2B5EF4-FFF2-40B4-BE49-F238E27FC236}">
                <a16:creationId xmlns:a16="http://schemas.microsoft.com/office/drawing/2014/main" id="{64FA4A38-1D8F-4FB7-83FE-B66A01BB24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4233" y="2206227"/>
            <a:ext cx="7550590" cy="4267002"/>
          </a:xfrm>
          <a:prstGeom prst="rect">
            <a:avLst/>
          </a:prstGeom>
        </p:spPr>
      </p:pic>
    </p:spTree>
    <p:extLst>
      <p:ext uri="{BB962C8B-B14F-4D97-AF65-F5344CB8AC3E}">
        <p14:creationId xmlns:p14="http://schemas.microsoft.com/office/powerpoint/2010/main" val="268334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640411"/>
            <a:ext cx="8372163" cy="4921498"/>
          </a:xfrm>
        </p:spPr>
        <p:txBody>
          <a:bodyPr>
            <a:normAutofit/>
          </a:bodyPr>
          <a:lstStyle/>
          <a:p>
            <a:pPr marL="457200" lvl="1" indent="0">
              <a:lnSpc>
                <a:spcPct val="100000"/>
              </a:lnSpc>
              <a:buNone/>
            </a:pPr>
            <a:r>
              <a:rPr lang="zh-CN" altLang="en-US" sz="2000" dirty="0"/>
              <a:t>在图</a:t>
            </a:r>
            <a:r>
              <a:rPr lang="en-US" altLang="zh-CN" sz="2000" dirty="0"/>
              <a:t>3</a:t>
            </a:r>
            <a:r>
              <a:rPr lang="zh-CN" altLang="en-US" sz="2000" dirty="0"/>
              <a:t>中，详细的翻译过程如下：</a:t>
            </a:r>
            <a:endParaRPr lang="en-US" altLang="zh-CN" sz="2000" dirty="0"/>
          </a:p>
          <a:p>
            <a:pPr lvl="1">
              <a:lnSpc>
                <a:spcPct val="100000"/>
              </a:lnSpc>
            </a:pPr>
            <a:r>
              <a:rPr lang="zh-CN" altLang="en-US" sz="2000" dirty="0"/>
              <a:t>       由于每个语义动作都在产生式的最右端，因此这个</a:t>
            </a:r>
            <a:r>
              <a:rPr lang="en-US" altLang="zh-CN" sz="2000" dirty="0"/>
              <a:t>SDT</a:t>
            </a:r>
            <a:r>
              <a:rPr lang="zh-CN" altLang="en-US" sz="2000" dirty="0"/>
              <a:t>可以在自底向上的语法分析过程中实现并假设初始时指令地址从</a:t>
            </a:r>
            <a:r>
              <a:rPr lang="en-US" altLang="zh-CN" sz="2000" dirty="0"/>
              <a:t>100</a:t>
            </a:r>
            <a:r>
              <a:rPr lang="zh-CN" altLang="en-US" sz="2000" dirty="0"/>
              <a:t>开始；</a:t>
            </a:r>
            <a:endParaRPr lang="en-US" altLang="zh-CN" sz="2000" dirty="0"/>
          </a:p>
          <a:p>
            <a:pPr lvl="1">
              <a:lnSpc>
                <a:spcPct val="100000"/>
              </a:lnSpc>
            </a:pPr>
            <a:r>
              <a:rPr lang="zh-CN" altLang="en-US" sz="2000" dirty="0"/>
              <a:t>      第一次归约发生在图</a:t>
            </a:r>
            <a:r>
              <a:rPr lang="en-US" altLang="zh-CN" sz="2000" dirty="0"/>
              <a:t>3(a)</a:t>
            </a:r>
            <a:r>
              <a:rPr lang="zh-CN" altLang="en-US" sz="2000" dirty="0"/>
              <a:t>中的标记</a:t>
            </a:r>
            <a:r>
              <a:rPr lang="en-US" altLang="zh-CN" sz="2000" dirty="0"/>
              <a:t>1</a:t>
            </a:r>
            <a:r>
              <a:rPr lang="zh-CN" altLang="en-US" sz="2000" dirty="0"/>
              <a:t>处，此时</a:t>
            </a:r>
            <a:r>
              <a:rPr lang="en-US" altLang="zh-CN" sz="2000" dirty="0" err="1"/>
              <a:t>nextinstr</a:t>
            </a:r>
            <a:r>
              <a:rPr lang="zh-CN" altLang="en-US" sz="2000" dirty="0"/>
              <a:t>指向地址</a:t>
            </a:r>
            <a:r>
              <a:rPr lang="en-US" altLang="zh-CN" sz="2000" dirty="0"/>
              <a:t>100</a:t>
            </a:r>
            <a:r>
              <a:rPr lang="zh-CN" altLang="en-US" sz="2000" dirty="0"/>
              <a:t>。这里使用了产生式</a:t>
            </a:r>
            <a:r>
              <a:rPr lang="en-US" altLang="zh-CN" sz="2000" dirty="0"/>
              <a:t>B→E </a:t>
            </a:r>
            <a:r>
              <a:rPr lang="en-US" altLang="zh-CN" sz="2000" dirty="0" err="1"/>
              <a:t>rel</a:t>
            </a:r>
            <a:r>
              <a:rPr lang="en-US" altLang="zh-CN" sz="2000" dirty="0"/>
              <a:t> E</a:t>
            </a:r>
            <a:r>
              <a:rPr lang="zh-CN" altLang="en-US" sz="2000" dirty="0"/>
              <a:t>，相应的语义动作把地址</a:t>
            </a:r>
            <a:r>
              <a:rPr lang="en-US" altLang="zh-CN" sz="2000" dirty="0"/>
              <a:t>100</a:t>
            </a:r>
            <a:r>
              <a:rPr lang="zh-CN" altLang="en-US" sz="2000" dirty="0"/>
              <a:t>放入</a:t>
            </a:r>
            <a:r>
              <a:rPr lang="en-US" altLang="zh-CN" sz="2000" dirty="0" err="1"/>
              <a:t>B.truelist</a:t>
            </a:r>
            <a:r>
              <a:rPr lang="zh-CN" altLang="en-US" sz="2000" dirty="0"/>
              <a:t>中，把地址</a:t>
            </a:r>
            <a:r>
              <a:rPr lang="en-US" altLang="zh-CN" sz="2000" dirty="0"/>
              <a:t>101</a:t>
            </a:r>
            <a:r>
              <a:rPr lang="zh-CN" altLang="en-US" sz="2000" dirty="0"/>
              <a:t>放入</a:t>
            </a:r>
            <a:r>
              <a:rPr lang="en-US" altLang="zh-CN" sz="2000" dirty="0" err="1"/>
              <a:t>B.falselist</a:t>
            </a:r>
            <a:r>
              <a:rPr lang="zh-CN" altLang="en-US" sz="2000" dirty="0"/>
              <a:t>中，并生成了图</a:t>
            </a:r>
            <a:r>
              <a:rPr lang="en-US" altLang="zh-CN" sz="2000" dirty="0"/>
              <a:t>3(b)(2)</a:t>
            </a:r>
            <a:r>
              <a:rPr lang="zh-CN" altLang="en-US" sz="2000" dirty="0"/>
              <a:t>中的两条转移指令，这两条转移指令的目标跳转地址都未被填写；</a:t>
            </a:r>
            <a:endParaRPr lang="en-US" altLang="zh-CN" sz="2000" dirty="0"/>
          </a:p>
          <a:p>
            <a:pPr lvl="1">
              <a:lnSpc>
                <a:spcPct val="100000"/>
              </a:lnSpc>
            </a:pPr>
            <a:r>
              <a:rPr lang="zh-CN" altLang="en-US" sz="2000" dirty="0"/>
              <a:t>     第二次归约发生在图</a:t>
            </a:r>
            <a:r>
              <a:rPr lang="en-US" altLang="zh-CN" sz="2000" dirty="0"/>
              <a:t>3(a)</a:t>
            </a:r>
            <a:r>
              <a:rPr lang="zh-CN" altLang="en-US" sz="2000" dirty="0"/>
              <a:t>中的标记</a:t>
            </a:r>
            <a:r>
              <a:rPr lang="en-US" altLang="zh-CN" sz="2000" dirty="0"/>
              <a:t>2</a:t>
            </a:r>
            <a:r>
              <a:rPr lang="zh-CN" altLang="en-US" sz="2000" dirty="0"/>
              <a:t>处，此时</a:t>
            </a:r>
            <a:r>
              <a:rPr lang="en-US" altLang="zh-CN" sz="2000" dirty="0" err="1"/>
              <a:t>nextinstr</a:t>
            </a:r>
            <a:r>
              <a:rPr lang="zh-CN" altLang="en-US" sz="2000" dirty="0"/>
              <a:t>指向地址</a:t>
            </a:r>
            <a:r>
              <a:rPr lang="en-US" altLang="zh-CN" sz="2000" dirty="0"/>
              <a:t>102</a:t>
            </a:r>
            <a:r>
              <a:rPr lang="zh-CN" altLang="en-US" sz="2000" dirty="0"/>
              <a:t>。这里使用了产生式</a:t>
            </a:r>
            <a:r>
              <a:rPr lang="en-US" altLang="zh-CN" sz="2000" dirty="0" err="1"/>
              <a:t>M→ε</a:t>
            </a:r>
            <a:r>
              <a:rPr lang="zh-CN" altLang="en-US" sz="2000" dirty="0"/>
              <a:t>，相应的语义动作把</a:t>
            </a:r>
            <a:r>
              <a:rPr lang="en-US" altLang="zh-CN" sz="2000" dirty="0" err="1"/>
              <a:t>M.instr</a:t>
            </a:r>
            <a:r>
              <a:rPr lang="zh-CN" altLang="en-US" sz="2000" dirty="0"/>
              <a:t>设为</a:t>
            </a:r>
            <a:r>
              <a:rPr lang="en-US" altLang="zh-CN" sz="2000" dirty="0"/>
              <a:t>102</a:t>
            </a:r>
            <a:r>
              <a:rPr lang="zh-CN" altLang="en-US" sz="2000" dirty="0"/>
              <a:t>；</a:t>
            </a:r>
            <a:endParaRPr lang="en-US" altLang="zh-CN" sz="2000" dirty="0"/>
          </a:p>
          <a:p>
            <a:pPr lvl="1">
              <a:lnSpc>
                <a:spcPct val="100000"/>
              </a:lnSpc>
            </a:pPr>
            <a:r>
              <a:rPr lang="zh-CN" altLang="en-US" sz="2000" dirty="0"/>
              <a:t>     第三次归约发生在图</a:t>
            </a:r>
            <a:r>
              <a:rPr lang="en-US" altLang="zh-CN" sz="2000" dirty="0"/>
              <a:t>3(a)</a:t>
            </a:r>
            <a:r>
              <a:rPr lang="zh-CN" altLang="en-US" sz="2000" dirty="0"/>
              <a:t>中的标记</a:t>
            </a:r>
            <a:r>
              <a:rPr lang="en-US" altLang="zh-CN" sz="2000" dirty="0"/>
              <a:t>3</a:t>
            </a:r>
            <a:r>
              <a:rPr lang="zh-CN" altLang="en-US" sz="2000" dirty="0"/>
              <a:t>处，此时</a:t>
            </a:r>
            <a:r>
              <a:rPr lang="en-US" altLang="zh-CN" sz="2000" dirty="0" err="1"/>
              <a:t>nextinstr</a:t>
            </a:r>
            <a:r>
              <a:rPr lang="zh-CN" altLang="en-US" sz="2000" dirty="0"/>
              <a:t>指向地址</a:t>
            </a:r>
            <a:r>
              <a:rPr lang="en-US" altLang="zh-CN" sz="2000" dirty="0"/>
              <a:t>102</a:t>
            </a:r>
            <a:r>
              <a:rPr lang="zh-CN" altLang="en-US" sz="2000" dirty="0"/>
              <a:t>。这里使用了产生式</a:t>
            </a:r>
            <a:r>
              <a:rPr lang="en-US" altLang="zh-CN" sz="2000" dirty="0"/>
              <a:t>B→E </a:t>
            </a:r>
            <a:r>
              <a:rPr lang="en-US" altLang="zh-CN" sz="2000" dirty="0" err="1"/>
              <a:t>rel</a:t>
            </a:r>
            <a:r>
              <a:rPr lang="en-US" altLang="zh-CN" sz="2000" dirty="0"/>
              <a:t> E</a:t>
            </a:r>
            <a:r>
              <a:rPr lang="zh-CN" altLang="en-US" sz="2000" dirty="0"/>
              <a:t>，相应的语义动作把地址</a:t>
            </a:r>
            <a:r>
              <a:rPr lang="en-US" altLang="zh-CN" sz="2000" dirty="0"/>
              <a:t>102</a:t>
            </a:r>
            <a:r>
              <a:rPr lang="zh-CN" altLang="en-US" sz="2000" dirty="0"/>
              <a:t>放入</a:t>
            </a:r>
            <a:r>
              <a:rPr lang="en-US" altLang="zh-CN" sz="2000" dirty="0" err="1"/>
              <a:t>B.truelist</a:t>
            </a:r>
            <a:r>
              <a:rPr lang="zh-CN" altLang="en-US" sz="2000" dirty="0"/>
              <a:t>中，把地址</a:t>
            </a:r>
            <a:r>
              <a:rPr lang="en-US" altLang="zh-CN" sz="2000" dirty="0"/>
              <a:t>103</a:t>
            </a:r>
            <a:r>
              <a:rPr lang="zh-CN" altLang="en-US" sz="2000" dirty="0"/>
              <a:t>放入</a:t>
            </a:r>
            <a:r>
              <a:rPr lang="en-US" altLang="zh-CN" sz="2000" dirty="0" err="1"/>
              <a:t>B.falselist</a:t>
            </a:r>
            <a:r>
              <a:rPr lang="zh-CN" altLang="en-US" sz="2000" dirty="0"/>
              <a:t>中，并生成了图</a:t>
            </a:r>
            <a:r>
              <a:rPr lang="en-US" altLang="zh-CN" sz="2000" dirty="0"/>
              <a:t>3(b)(3)</a:t>
            </a:r>
            <a:r>
              <a:rPr lang="zh-CN" altLang="en-US" sz="2000" dirty="0"/>
              <a:t>中的两条转移指令，这两条转移指令的目标跳转地址都未被填写；</a:t>
            </a:r>
            <a:endParaRPr lang="en-US" altLang="zh-CN" sz="2000"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149753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640411"/>
            <a:ext cx="8372163" cy="4921498"/>
          </a:xfrm>
        </p:spPr>
        <p:txBody>
          <a:bodyPr>
            <a:normAutofit/>
          </a:bodyPr>
          <a:lstStyle/>
          <a:p>
            <a:pPr lvl="1">
              <a:lnSpc>
                <a:spcPct val="150000"/>
              </a:lnSpc>
            </a:pPr>
            <a:r>
              <a:rPr lang="zh-CN" altLang="en-US" sz="2000" dirty="0"/>
              <a:t>      第四次归约发生在图</a:t>
            </a:r>
            <a:r>
              <a:rPr lang="en-US" altLang="zh-CN" sz="2000" dirty="0"/>
              <a:t>3(a)</a:t>
            </a:r>
            <a:r>
              <a:rPr lang="zh-CN" altLang="en-US" sz="2000" dirty="0"/>
              <a:t>中的标记</a:t>
            </a:r>
            <a:r>
              <a:rPr lang="en-US" altLang="zh-CN" sz="2000" dirty="0"/>
              <a:t>4</a:t>
            </a:r>
            <a:r>
              <a:rPr lang="zh-CN" altLang="en-US" sz="2000" dirty="0"/>
              <a:t>处，此时</a:t>
            </a:r>
            <a:r>
              <a:rPr lang="en-US" altLang="zh-CN" sz="2000" dirty="0" err="1"/>
              <a:t>nextinstr</a:t>
            </a:r>
            <a:r>
              <a:rPr lang="zh-CN" altLang="en-US" sz="2000" dirty="0"/>
              <a:t>指向地址</a:t>
            </a:r>
            <a:r>
              <a:rPr lang="en-US" altLang="zh-CN" sz="2000" dirty="0"/>
              <a:t>104</a:t>
            </a:r>
            <a:r>
              <a:rPr lang="zh-CN" altLang="en-US" sz="2000" dirty="0"/>
              <a:t>。这里使用了产生式</a:t>
            </a:r>
            <a:r>
              <a:rPr lang="en-US" altLang="zh-CN" sz="2000" dirty="0" err="1"/>
              <a:t>M→ε</a:t>
            </a:r>
            <a:r>
              <a:rPr lang="zh-CN" altLang="en-US" sz="2000" dirty="0"/>
              <a:t>，相应的语义动作把</a:t>
            </a:r>
            <a:r>
              <a:rPr lang="en-US" altLang="zh-CN" sz="2000" dirty="0" err="1"/>
              <a:t>M.instr</a:t>
            </a:r>
            <a:r>
              <a:rPr lang="zh-CN" altLang="en-US" sz="2000" dirty="0"/>
              <a:t>设为</a:t>
            </a:r>
            <a:r>
              <a:rPr lang="en-US" altLang="zh-CN" sz="2000" dirty="0"/>
              <a:t>104</a:t>
            </a:r>
            <a:r>
              <a:rPr lang="zh-CN" altLang="en-US" sz="2000" dirty="0"/>
              <a:t>；</a:t>
            </a:r>
            <a:endParaRPr lang="en-US" altLang="zh-CN" sz="2000" dirty="0"/>
          </a:p>
          <a:p>
            <a:pPr lvl="1">
              <a:lnSpc>
                <a:spcPct val="150000"/>
              </a:lnSpc>
            </a:pPr>
            <a:r>
              <a:rPr lang="zh-CN" altLang="en-US" sz="2000" dirty="0"/>
              <a:t>     第五次归约发生在图</a:t>
            </a:r>
            <a:r>
              <a:rPr lang="en-US" altLang="zh-CN" sz="2000" dirty="0"/>
              <a:t>3(a)</a:t>
            </a:r>
            <a:r>
              <a:rPr lang="zh-CN" altLang="en-US" sz="2000" dirty="0"/>
              <a:t>中的标记</a:t>
            </a:r>
            <a:r>
              <a:rPr lang="en-US" altLang="zh-CN" sz="2000" dirty="0"/>
              <a:t>5</a:t>
            </a:r>
            <a:r>
              <a:rPr lang="zh-CN" altLang="en-US" sz="2000" dirty="0"/>
              <a:t>处，此时</a:t>
            </a:r>
            <a:r>
              <a:rPr lang="en-US" altLang="zh-CN" sz="2000" dirty="0" err="1"/>
              <a:t>nextinstr</a:t>
            </a:r>
            <a:r>
              <a:rPr lang="zh-CN" altLang="en-US" sz="2000" dirty="0"/>
              <a:t>指向地址</a:t>
            </a:r>
            <a:r>
              <a:rPr lang="en-US" altLang="zh-CN" sz="2000" dirty="0"/>
              <a:t>104</a:t>
            </a:r>
            <a:r>
              <a:rPr lang="zh-CN" altLang="en-US" sz="2000" dirty="0"/>
              <a:t>。这里使用了产生式</a:t>
            </a:r>
            <a:r>
              <a:rPr lang="en-US" altLang="zh-CN" sz="2000" dirty="0"/>
              <a:t>B→E </a:t>
            </a:r>
            <a:r>
              <a:rPr lang="en-US" altLang="zh-CN" sz="2000" dirty="0" err="1"/>
              <a:t>rel</a:t>
            </a:r>
            <a:r>
              <a:rPr lang="en-US" altLang="zh-CN" sz="2000" dirty="0"/>
              <a:t> E</a:t>
            </a:r>
            <a:r>
              <a:rPr lang="zh-CN" altLang="en-US" sz="2000" dirty="0"/>
              <a:t>，相应的语义动作把地址</a:t>
            </a:r>
            <a:r>
              <a:rPr lang="en-US" altLang="zh-CN" sz="2000" dirty="0"/>
              <a:t>104</a:t>
            </a:r>
            <a:r>
              <a:rPr lang="zh-CN" altLang="en-US" sz="2000" dirty="0"/>
              <a:t>放入</a:t>
            </a:r>
            <a:r>
              <a:rPr lang="en-US" altLang="zh-CN" sz="2000" dirty="0" err="1"/>
              <a:t>B.truelist</a:t>
            </a:r>
            <a:r>
              <a:rPr lang="zh-CN" altLang="en-US" sz="2000" dirty="0"/>
              <a:t>中，把地址</a:t>
            </a:r>
            <a:r>
              <a:rPr lang="en-US" altLang="zh-CN" sz="2000" dirty="0"/>
              <a:t>105</a:t>
            </a:r>
            <a:r>
              <a:rPr lang="zh-CN" altLang="en-US" sz="2000" dirty="0"/>
              <a:t>放入</a:t>
            </a:r>
            <a:r>
              <a:rPr lang="en-US" altLang="zh-CN" sz="2000" dirty="0" err="1"/>
              <a:t>B.falselist</a:t>
            </a:r>
            <a:r>
              <a:rPr lang="zh-CN" altLang="en-US" sz="2000" dirty="0"/>
              <a:t>中，并生成了图</a:t>
            </a:r>
            <a:r>
              <a:rPr lang="en-US" altLang="zh-CN" sz="2000" dirty="0"/>
              <a:t>3(b)(4)</a:t>
            </a:r>
            <a:r>
              <a:rPr lang="zh-CN" altLang="en-US" sz="2000" dirty="0"/>
              <a:t>中的两条转移指令，这两条转移指令的目标跳转地址都未被填写；</a:t>
            </a:r>
            <a:endParaRPr lang="en-US" altLang="zh-CN" sz="2000" dirty="0"/>
          </a:p>
          <a:p>
            <a:pPr lvl="1">
              <a:lnSpc>
                <a:spcPct val="150000"/>
              </a:lnSpc>
            </a:pPr>
            <a:r>
              <a:rPr lang="zh-CN" altLang="en-US" sz="2000" dirty="0"/>
              <a:t>    第六次归约发生在图</a:t>
            </a:r>
            <a:r>
              <a:rPr lang="en-US" altLang="zh-CN" sz="2000" dirty="0"/>
              <a:t>3(a)</a:t>
            </a:r>
            <a:r>
              <a:rPr lang="zh-CN" altLang="en-US" sz="2000" dirty="0"/>
              <a:t>中的标记</a:t>
            </a:r>
            <a:r>
              <a:rPr lang="en-US" altLang="zh-CN" sz="2000" dirty="0"/>
              <a:t>6</a:t>
            </a:r>
            <a:r>
              <a:rPr lang="zh-CN" altLang="en-US" sz="2000" dirty="0"/>
              <a:t>处，此时</a:t>
            </a:r>
            <a:r>
              <a:rPr lang="en-US" altLang="zh-CN" sz="2000" dirty="0" err="1"/>
              <a:t>nextinstr</a:t>
            </a:r>
            <a:r>
              <a:rPr lang="zh-CN" altLang="en-US" sz="2000" dirty="0"/>
              <a:t>指向地址</a:t>
            </a:r>
            <a:r>
              <a:rPr lang="en-US" altLang="zh-CN" sz="2000" dirty="0"/>
              <a:t>106</a:t>
            </a:r>
            <a:r>
              <a:rPr lang="zh-CN" altLang="en-US" sz="2000" dirty="0"/>
              <a:t>。这里使用了产生式</a:t>
            </a:r>
            <a:r>
              <a:rPr lang="en-US" altLang="zh-CN" sz="2000" dirty="0"/>
              <a:t>B→B1 &amp;&amp; MB2</a:t>
            </a:r>
            <a:r>
              <a:rPr lang="zh-CN" altLang="en-US" sz="2000" dirty="0"/>
              <a:t>，相应的语义动作设置了</a:t>
            </a:r>
            <a:r>
              <a:rPr lang="en-US" altLang="zh-CN" sz="2000" dirty="0" err="1"/>
              <a:t>B.truelist</a:t>
            </a:r>
            <a:r>
              <a:rPr lang="zh-CN" altLang="en-US" sz="2000" dirty="0"/>
              <a:t>和</a:t>
            </a:r>
            <a:r>
              <a:rPr lang="en-US" altLang="zh-CN" sz="2000" dirty="0" err="1"/>
              <a:t>B.falselist</a:t>
            </a:r>
            <a:r>
              <a:rPr lang="zh-CN" altLang="en-US" sz="2000" dirty="0"/>
              <a:t>，并用地址</a:t>
            </a:r>
            <a:r>
              <a:rPr lang="en-US" altLang="zh-CN" sz="2000" dirty="0"/>
              <a:t>104</a:t>
            </a:r>
            <a:r>
              <a:rPr lang="zh-CN" altLang="en-US" sz="2000" dirty="0"/>
              <a:t>填充地址</a:t>
            </a:r>
            <a:r>
              <a:rPr lang="en-US" altLang="zh-CN" sz="2000" dirty="0"/>
              <a:t>102</a:t>
            </a:r>
            <a:r>
              <a:rPr lang="zh-CN" altLang="en-US" sz="2000" dirty="0"/>
              <a:t>上的转移指令的目标跳转地址，如图</a:t>
            </a:r>
            <a:r>
              <a:rPr lang="en-US" altLang="zh-CN" sz="2000" dirty="0"/>
              <a:t>3(b)(5)</a:t>
            </a:r>
            <a:r>
              <a:rPr lang="zh-CN" altLang="en-US" sz="2000" dirty="0"/>
              <a:t>所示；</a:t>
            </a:r>
            <a:endParaRPr lang="en-US" altLang="zh-CN" sz="2000"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214641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640411"/>
            <a:ext cx="8372163" cy="4921498"/>
          </a:xfrm>
        </p:spPr>
        <p:txBody>
          <a:bodyPr>
            <a:normAutofit/>
          </a:bodyPr>
          <a:lstStyle/>
          <a:p>
            <a:pPr lvl="1">
              <a:lnSpc>
                <a:spcPct val="150000"/>
              </a:lnSpc>
            </a:pPr>
            <a:r>
              <a:rPr lang="zh-CN" altLang="en-US" sz="2000" dirty="0"/>
              <a:t>      第七次归约发生在图</a:t>
            </a:r>
            <a:r>
              <a:rPr lang="en-US" altLang="zh-CN" sz="2000" dirty="0"/>
              <a:t>3(a)</a:t>
            </a:r>
            <a:r>
              <a:rPr lang="zh-CN" altLang="en-US" sz="2000" dirty="0"/>
              <a:t>中的标记</a:t>
            </a:r>
            <a:r>
              <a:rPr lang="en-US" altLang="zh-CN" sz="2000" dirty="0"/>
              <a:t>7</a:t>
            </a:r>
            <a:r>
              <a:rPr lang="zh-CN" altLang="en-US" sz="2000" dirty="0"/>
              <a:t>处，此时</a:t>
            </a:r>
            <a:r>
              <a:rPr lang="en-US" altLang="zh-CN" sz="2000" dirty="0" err="1"/>
              <a:t>nextinstr</a:t>
            </a:r>
            <a:r>
              <a:rPr lang="zh-CN" altLang="en-US" sz="2000" dirty="0"/>
              <a:t>指向地址</a:t>
            </a:r>
            <a:r>
              <a:rPr lang="en-US" altLang="zh-CN" sz="2000" dirty="0"/>
              <a:t>106</a:t>
            </a:r>
            <a:r>
              <a:rPr lang="zh-CN" altLang="en-US" sz="2000" dirty="0"/>
              <a:t>。这里使用了产生式</a:t>
            </a:r>
            <a:r>
              <a:rPr lang="en-US" altLang="zh-CN" sz="2000" dirty="0"/>
              <a:t>B→B1 || MB2</a:t>
            </a:r>
            <a:r>
              <a:rPr lang="zh-CN" altLang="en-US" sz="2000" dirty="0"/>
              <a:t>，相应的语义动作设置了</a:t>
            </a:r>
            <a:r>
              <a:rPr lang="en-US" altLang="zh-CN" sz="2000" dirty="0" err="1"/>
              <a:t>B.truelist</a:t>
            </a:r>
            <a:r>
              <a:rPr lang="zh-CN" altLang="en-US" sz="2000" dirty="0"/>
              <a:t>和</a:t>
            </a:r>
            <a:r>
              <a:rPr lang="en-US" altLang="zh-CN" sz="2000" dirty="0" err="1"/>
              <a:t>B.falselist</a:t>
            </a:r>
            <a:r>
              <a:rPr lang="zh-CN" altLang="en-US" sz="2000" dirty="0"/>
              <a:t>，并用地址</a:t>
            </a:r>
            <a:r>
              <a:rPr lang="en-US" altLang="zh-CN" sz="2000" dirty="0"/>
              <a:t>102</a:t>
            </a:r>
            <a:r>
              <a:rPr lang="zh-CN" altLang="en-US" sz="2000" dirty="0"/>
              <a:t>填充地址</a:t>
            </a:r>
            <a:r>
              <a:rPr lang="en-US" altLang="zh-CN" sz="2000" dirty="0"/>
              <a:t>101</a:t>
            </a:r>
            <a:r>
              <a:rPr lang="zh-CN" altLang="en-US" sz="2000" dirty="0"/>
              <a:t>上的转移指令的目标跳转地址，如图</a:t>
            </a:r>
            <a:r>
              <a:rPr lang="en-US" altLang="zh-CN" sz="2000" dirty="0"/>
              <a:t>3(b)(6)</a:t>
            </a:r>
            <a:r>
              <a:rPr lang="zh-CN" altLang="en-US" sz="2000" dirty="0"/>
              <a:t>所示；</a:t>
            </a:r>
            <a:endParaRPr lang="en-US" altLang="zh-CN" sz="2000" dirty="0"/>
          </a:p>
          <a:p>
            <a:pPr lvl="1">
              <a:lnSpc>
                <a:spcPct val="150000"/>
              </a:lnSpc>
            </a:pPr>
            <a:r>
              <a:rPr lang="zh-CN" altLang="en-US" sz="2000" dirty="0"/>
              <a:t>      最终的三地址代码如图</a:t>
            </a:r>
            <a:r>
              <a:rPr lang="en-US" altLang="zh-CN" sz="2000" dirty="0"/>
              <a:t>3(b)(7)</a:t>
            </a:r>
            <a:r>
              <a:rPr lang="zh-CN" altLang="en-US" sz="2000" dirty="0"/>
              <a:t>所示，在第六和第七次归约中填充转移指令的目标跳转地址的技术称为回填，回填技术用来在一趟扫描中完成对布尔表达式或控制流语句的目标代码生成。</a:t>
            </a:r>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5726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41886"/>
          </a:xfrm>
        </p:spPr>
        <p:txBody>
          <a:bodyPr>
            <a:normAutofit lnSpcReduction="10000"/>
          </a:bodyPr>
          <a:lstStyle/>
          <a:p>
            <a:pPr marL="0" indent="0">
              <a:buNone/>
            </a:pPr>
            <a:r>
              <a:rPr lang="zh-CN" altLang="en-US" dirty="0"/>
              <a:t>控制流语句的一个可行的</a:t>
            </a:r>
            <a:r>
              <a:rPr lang="en-US" altLang="zh-CN" dirty="0"/>
              <a:t>SDT</a:t>
            </a:r>
            <a:r>
              <a:rPr lang="zh-CN" altLang="en-US" dirty="0"/>
              <a:t>如下：</a:t>
            </a:r>
            <a:endParaRPr lang="en-US" altLang="zh-CN" sz="2400" dirty="0"/>
          </a:p>
          <a:p>
            <a:pPr marL="0" indent="0">
              <a:buNone/>
            </a:pPr>
            <a:endParaRPr lang="zh-CN" altLang="en-US" sz="2400" dirty="0"/>
          </a:p>
          <a:p>
            <a:endParaRPr lang="zh-CN" altLang="en-US"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6.6.3 </a:t>
            </a:r>
            <a:r>
              <a:rPr lang="zh-CN" altLang="en-US" dirty="0"/>
              <a:t>控制流语句</a:t>
            </a:r>
          </a:p>
        </p:txBody>
      </p:sp>
      <p:pic>
        <p:nvPicPr>
          <p:cNvPr id="5" name="图片 4">
            <a:extLst>
              <a:ext uri="{FF2B5EF4-FFF2-40B4-BE49-F238E27FC236}">
                <a16:creationId xmlns:a16="http://schemas.microsoft.com/office/drawing/2014/main" id="{F87FCD23-5974-4A3D-BB14-84E857632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29" y="2264780"/>
            <a:ext cx="8268658" cy="4063159"/>
          </a:xfrm>
          <a:prstGeom prst="rect">
            <a:avLst/>
          </a:prstGeom>
        </p:spPr>
      </p:pic>
    </p:spTree>
    <p:extLst>
      <p:ext uri="{BB962C8B-B14F-4D97-AF65-F5344CB8AC3E}">
        <p14:creationId xmlns:p14="http://schemas.microsoft.com/office/powerpoint/2010/main" val="68035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41886"/>
          </a:xfrm>
        </p:spPr>
        <p:txBody>
          <a:bodyPr>
            <a:normAutofit lnSpcReduction="10000"/>
          </a:bodyPr>
          <a:lstStyle/>
          <a:p>
            <a:pPr marL="0" indent="0">
              <a:buNone/>
            </a:pPr>
            <a:r>
              <a:rPr lang="zh-CN" altLang="en-US" dirty="0"/>
              <a:t>控制流语句的一个可行的</a:t>
            </a:r>
            <a:r>
              <a:rPr lang="en-US" altLang="zh-CN" dirty="0"/>
              <a:t>SDT</a:t>
            </a:r>
            <a:r>
              <a:rPr lang="zh-CN" altLang="en-US" dirty="0"/>
              <a:t>如下：</a:t>
            </a:r>
            <a:endParaRPr lang="en-US" altLang="zh-CN" sz="2400" dirty="0"/>
          </a:p>
          <a:p>
            <a:pPr marL="0" indent="0">
              <a:buNone/>
            </a:pPr>
            <a:endParaRPr lang="zh-CN" altLang="en-US" sz="2400" dirty="0"/>
          </a:p>
          <a:p>
            <a:endParaRPr lang="zh-CN" altLang="en-US" dirty="0"/>
          </a:p>
          <a:p>
            <a:pPr>
              <a:lnSpc>
                <a:spcPct val="150000"/>
              </a:lnSpc>
            </a:pPr>
            <a:endParaRPr lang="en-US" altLang="zh-CN" dirty="0"/>
          </a:p>
        </p:txBody>
      </p:sp>
      <p:sp>
        <p:nvSpPr>
          <p:cNvPr id="3" name="标题 2"/>
          <p:cNvSpPr>
            <a:spLocks noGrp="1"/>
          </p:cNvSpPr>
          <p:nvPr>
            <p:ph type="title"/>
          </p:nvPr>
        </p:nvSpPr>
        <p:spPr/>
        <p:txBody>
          <a:bodyPr/>
          <a:lstStyle/>
          <a:p>
            <a:r>
              <a:rPr lang="en-US" altLang="zh-CN" dirty="0"/>
              <a:t>6.6.3 </a:t>
            </a:r>
            <a:r>
              <a:rPr lang="zh-CN" altLang="en-US" dirty="0"/>
              <a:t>控制流语句</a:t>
            </a:r>
          </a:p>
        </p:txBody>
      </p:sp>
      <p:pic>
        <p:nvPicPr>
          <p:cNvPr id="5" name="图片 4">
            <a:extLst>
              <a:ext uri="{FF2B5EF4-FFF2-40B4-BE49-F238E27FC236}">
                <a16:creationId xmlns:a16="http://schemas.microsoft.com/office/drawing/2014/main" id="{F87FCD23-5974-4A3D-BB14-84E857632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29" y="2264780"/>
            <a:ext cx="8268658" cy="4063159"/>
          </a:xfrm>
          <a:prstGeom prst="rect">
            <a:avLst/>
          </a:prstGeom>
        </p:spPr>
      </p:pic>
    </p:spTree>
    <p:extLst>
      <p:ext uri="{BB962C8B-B14F-4D97-AF65-F5344CB8AC3E}">
        <p14:creationId xmlns:p14="http://schemas.microsoft.com/office/powerpoint/2010/main" val="388624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lnSpc>
                <a:spcPct val="90000"/>
              </a:lnSpc>
              <a:buNone/>
            </a:pPr>
            <a:r>
              <a:rPr lang="zh-CN" altLang="en-US" dirty="0"/>
              <a:t>               在表</a:t>
            </a:r>
            <a:r>
              <a:rPr lang="en-US" altLang="zh-CN" dirty="0"/>
              <a:t>4</a:t>
            </a:r>
            <a:r>
              <a:rPr lang="zh-CN" altLang="en-US" dirty="0"/>
              <a:t>中，每个符号的含义是：</a:t>
            </a:r>
            <a:endParaRPr lang="en-US" altLang="zh-CN" dirty="0"/>
          </a:p>
          <a:p>
            <a:pPr>
              <a:lnSpc>
                <a:spcPct val="90000"/>
              </a:lnSpc>
            </a:pPr>
            <a:r>
              <a:rPr lang="zh-CN" altLang="en-US" dirty="0"/>
              <a:t>      非终结符号</a:t>
            </a:r>
            <a:r>
              <a:rPr lang="en-US" altLang="zh-CN" dirty="0"/>
              <a:t>S</a:t>
            </a:r>
            <a:r>
              <a:rPr lang="zh-CN" altLang="en-US" dirty="0"/>
              <a:t>表示一个表达式，</a:t>
            </a:r>
            <a:r>
              <a:rPr lang="en-US" altLang="zh-CN" dirty="0"/>
              <a:t>L</a:t>
            </a:r>
            <a:r>
              <a:rPr lang="zh-CN" altLang="en-US" dirty="0"/>
              <a:t>表示一个语句列表，</a:t>
            </a:r>
            <a:r>
              <a:rPr lang="en-US" altLang="zh-CN" dirty="0"/>
              <a:t>A</a:t>
            </a:r>
            <a:r>
              <a:rPr lang="zh-CN" altLang="en-US" dirty="0"/>
              <a:t>表示一个赋值</a:t>
            </a:r>
            <a:endParaRPr lang="en-US" altLang="zh-CN" dirty="0"/>
          </a:p>
          <a:p>
            <a:pPr marL="0" indent="0">
              <a:lnSpc>
                <a:spcPct val="90000"/>
              </a:lnSpc>
              <a:buNone/>
            </a:pPr>
            <a:r>
              <a:rPr lang="en-US" altLang="zh-CN" dirty="0"/>
              <a:t>   </a:t>
            </a:r>
            <a:r>
              <a:rPr lang="zh-CN" altLang="en-US" dirty="0"/>
              <a:t>语句，</a:t>
            </a:r>
            <a:r>
              <a:rPr lang="en-US" altLang="zh-CN" dirty="0"/>
              <a:t>B</a:t>
            </a:r>
            <a:r>
              <a:rPr lang="zh-CN" altLang="en-US" dirty="0"/>
              <a:t>表示一个布尔表达式；</a:t>
            </a:r>
            <a:endParaRPr lang="en-US" altLang="zh-CN" dirty="0"/>
          </a:p>
          <a:p>
            <a:pPr>
              <a:lnSpc>
                <a:spcPct val="90000"/>
              </a:lnSpc>
            </a:pPr>
            <a:r>
              <a:rPr lang="en-US" altLang="zh-CN" dirty="0"/>
              <a:t>      S</a:t>
            </a:r>
            <a:r>
              <a:rPr lang="zh-CN" altLang="en-US" dirty="0"/>
              <a:t>的</a:t>
            </a:r>
            <a:r>
              <a:rPr lang="en-US" altLang="zh-CN" dirty="0" err="1"/>
              <a:t>nextlist</a:t>
            </a:r>
            <a:r>
              <a:rPr lang="zh-CN" altLang="en-US" dirty="0"/>
              <a:t>属性是一个包含指令地址的列表，这些地址是紧跟在</a:t>
            </a:r>
            <a:r>
              <a:rPr lang="en-US" altLang="zh-CN" dirty="0"/>
              <a:t>S</a:t>
            </a:r>
            <a:r>
              <a:rPr lang="zh-CN" altLang="en-US" dirty="0"/>
              <a:t>代</a:t>
            </a:r>
            <a:endParaRPr lang="en-US" altLang="zh-CN" dirty="0"/>
          </a:p>
          <a:p>
            <a:pPr marL="0" indent="0">
              <a:lnSpc>
                <a:spcPct val="90000"/>
              </a:lnSpc>
              <a:buNone/>
            </a:pPr>
            <a:r>
              <a:rPr lang="en-US" altLang="zh-CN" dirty="0"/>
              <a:t>   </a:t>
            </a:r>
            <a:r>
              <a:rPr lang="zh-CN" altLang="en-US" dirty="0"/>
              <a:t>码之后的转移指令的地址；</a:t>
            </a:r>
            <a:r>
              <a:rPr lang="en-US" altLang="zh-CN" dirty="0"/>
              <a:t>L</a:t>
            </a:r>
            <a:r>
              <a:rPr lang="zh-CN" altLang="en-US" dirty="0"/>
              <a:t>的</a:t>
            </a:r>
            <a:r>
              <a:rPr lang="en-US" altLang="zh-CN" dirty="0" err="1"/>
              <a:t>nextlist</a:t>
            </a:r>
            <a:r>
              <a:rPr lang="zh-CN" altLang="en-US" dirty="0"/>
              <a:t>属性与此类似；</a:t>
            </a:r>
            <a:endParaRPr lang="en-US" altLang="zh-CN" dirty="0"/>
          </a:p>
          <a:p>
            <a:pPr>
              <a:lnSpc>
                <a:spcPct val="90000"/>
              </a:lnSpc>
            </a:pPr>
            <a:r>
              <a:rPr lang="zh-CN" altLang="en-US" dirty="0"/>
              <a:t>      符号</a:t>
            </a:r>
            <a:r>
              <a:rPr lang="en-US" altLang="zh-CN" dirty="0"/>
              <a:t>M</a:t>
            </a:r>
            <a:r>
              <a:rPr lang="zh-CN" altLang="en-US" dirty="0"/>
              <a:t>是一个标记非终结符号，它的</a:t>
            </a:r>
            <a:r>
              <a:rPr lang="en-US" altLang="zh-CN" dirty="0" err="1"/>
              <a:t>instr</a:t>
            </a:r>
            <a:r>
              <a:rPr lang="zh-CN" altLang="en-US" dirty="0"/>
              <a:t>属性负责记录下一条指令的</a:t>
            </a:r>
            <a:endParaRPr lang="en-US" altLang="zh-CN" dirty="0"/>
          </a:p>
          <a:p>
            <a:pPr marL="0" indent="0">
              <a:lnSpc>
                <a:spcPct val="90000"/>
              </a:lnSpc>
              <a:buNone/>
            </a:pPr>
            <a:r>
              <a:rPr lang="en-US" altLang="zh-CN" dirty="0"/>
              <a:t>   </a:t>
            </a:r>
            <a:r>
              <a:rPr lang="zh-CN" altLang="en-US" dirty="0"/>
              <a:t>地址；</a:t>
            </a:r>
            <a:endParaRPr lang="en-US" altLang="zh-CN" dirty="0"/>
          </a:p>
          <a:p>
            <a:pPr>
              <a:lnSpc>
                <a:spcPct val="90000"/>
              </a:lnSpc>
            </a:pPr>
            <a:r>
              <a:rPr lang="zh-CN" altLang="en-US" dirty="0"/>
              <a:t>     符号</a:t>
            </a:r>
            <a:r>
              <a:rPr lang="en-US" altLang="zh-CN" dirty="0"/>
              <a:t>N</a:t>
            </a:r>
            <a:r>
              <a:rPr lang="zh-CN" altLang="en-US" dirty="0"/>
              <a:t>是一个标记非终结符号，它的</a:t>
            </a:r>
            <a:r>
              <a:rPr lang="en-US" altLang="zh-CN" dirty="0" err="1"/>
              <a:t>nextlist</a:t>
            </a:r>
            <a:r>
              <a:rPr lang="zh-CN" altLang="en-US" dirty="0"/>
              <a:t>属性是一个包含指令地址</a:t>
            </a:r>
            <a:endParaRPr lang="en-US" altLang="zh-CN" dirty="0"/>
          </a:p>
          <a:p>
            <a:pPr marL="0" indent="0">
              <a:lnSpc>
                <a:spcPct val="90000"/>
              </a:lnSpc>
              <a:buNone/>
            </a:pPr>
            <a:r>
              <a:rPr lang="en-US" altLang="zh-CN" dirty="0"/>
              <a:t>   </a:t>
            </a:r>
            <a:r>
              <a:rPr lang="zh-CN" altLang="en-US" dirty="0"/>
              <a:t>的列表，这些地址上的指令是无条件转移指令。</a:t>
            </a:r>
          </a:p>
          <a:p>
            <a:pPr marL="0" indent="0">
              <a:lnSpc>
                <a:spcPct val="80000"/>
              </a:lnSpc>
              <a:buNone/>
            </a:pPr>
            <a:endParaRPr lang="en-US" altLang="zh-CN" dirty="0"/>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47838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lnSpc>
                <a:spcPct val="150000"/>
              </a:lnSpc>
              <a:buNone/>
            </a:pPr>
            <a:r>
              <a:rPr lang="zh-CN" altLang="en-US" dirty="0"/>
              <a:t>       表达式的有向无环图（</a:t>
            </a:r>
            <a:r>
              <a:rPr lang="en-US" altLang="zh-CN" dirty="0"/>
              <a:t>Directed Acyclic Graph</a:t>
            </a:r>
            <a:r>
              <a:rPr lang="zh-CN" altLang="en-US" dirty="0"/>
              <a:t>，简称</a:t>
            </a:r>
            <a:r>
              <a:rPr lang="en-US" altLang="zh-CN" dirty="0"/>
              <a:t>DAG</a:t>
            </a:r>
            <a:r>
              <a:rPr lang="zh-CN" altLang="en-US" dirty="0"/>
              <a:t>）与语法分析树类似，一个</a:t>
            </a:r>
            <a:r>
              <a:rPr lang="en-US" altLang="zh-CN" dirty="0"/>
              <a:t>DAG</a:t>
            </a:r>
            <a:r>
              <a:rPr lang="zh-CN" altLang="en-US" dirty="0"/>
              <a:t>的叶子结点对应于原子运算分量，内部结点对应于运算符。与语法分析树不同的是，如果</a:t>
            </a:r>
            <a:r>
              <a:rPr lang="en-US" altLang="zh-CN" dirty="0"/>
              <a:t>DAG</a:t>
            </a:r>
            <a:r>
              <a:rPr lang="zh-CN" altLang="en-US" dirty="0"/>
              <a:t>中一个结点</a:t>
            </a:r>
            <a:r>
              <a:rPr lang="en-US" altLang="zh-CN" dirty="0"/>
              <a:t>N</a:t>
            </a:r>
            <a:r>
              <a:rPr lang="zh-CN" altLang="en-US" dirty="0"/>
              <a:t>表示一个公共子表达式，那么</a:t>
            </a:r>
            <a:r>
              <a:rPr lang="en-US" altLang="zh-CN" dirty="0"/>
              <a:t>N</a:t>
            </a:r>
            <a:r>
              <a:rPr lang="zh-CN" altLang="en-US" dirty="0"/>
              <a:t>可能有多个父结点。</a:t>
            </a:r>
            <a:endParaRPr lang="en-US" altLang="zh-CN" dirty="0"/>
          </a:p>
          <a:p>
            <a:pPr marL="0" indent="0">
              <a:lnSpc>
                <a:spcPct val="150000"/>
              </a:lnSpc>
              <a:buNone/>
            </a:pPr>
            <a:r>
              <a:rPr lang="zh-CN" altLang="en-US" dirty="0"/>
              <a:t>     例如：表达式</a:t>
            </a:r>
            <a:r>
              <a:rPr lang="en-US" altLang="zh-CN" dirty="0" err="1"/>
              <a:t>a+a</a:t>
            </a:r>
            <a:r>
              <a:rPr lang="en-US" altLang="zh-CN" dirty="0"/>
              <a:t>*(b-c)+(b-c)*d</a:t>
            </a:r>
            <a:r>
              <a:rPr lang="zh-CN" altLang="en-US" dirty="0"/>
              <a:t>的</a:t>
            </a:r>
            <a:r>
              <a:rPr lang="en-US" altLang="zh-CN" dirty="0"/>
              <a:t>DAG</a:t>
            </a:r>
            <a:r>
              <a:rPr lang="zh-CN" altLang="en-US" dirty="0"/>
              <a:t>如下：</a:t>
            </a:r>
            <a:endParaRPr lang="zh-CN" altLang="en-US" sz="2400" dirty="0"/>
          </a:p>
        </p:txBody>
      </p:sp>
      <p:sp>
        <p:nvSpPr>
          <p:cNvPr id="3" name="标题 2"/>
          <p:cNvSpPr>
            <a:spLocks noGrp="1"/>
          </p:cNvSpPr>
          <p:nvPr>
            <p:ph type="title"/>
          </p:nvPr>
        </p:nvSpPr>
        <p:spPr/>
        <p:txBody>
          <a:bodyPr/>
          <a:lstStyle/>
          <a:p>
            <a:r>
              <a:rPr lang="en-US" altLang="zh-CN" dirty="0"/>
              <a:t>6.1 </a:t>
            </a:r>
            <a:r>
              <a:rPr lang="zh-CN" altLang="en-US" dirty="0"/>
              <a:t>语法树的变体</a:t>
            </a:r>
            <a:r>
              <a:rPr lang="en-US" altLang="zh-CN" dirty="0"/>
              <a:t>——</a:t>
            </a:r>
            <a:r>
              <a:rPr lang="zh-CN" altLang="en-US" dirty="0"/>
              <a:t>有向无环图</a:t>
            </a:r>
          </a:p>
        </p:txBody>
      </p:sp>
      <p:pic>
        <p:nvPicPr>
          <p:cNvPr id="9" name="图片 8">
            <a:extLst>
              <a:ext uri="{FF2B5EF4-FFF2-40B4-BE49-F238E27FC236}">
                <a16:creationId xmlns:a16="http://schemas.microsoft.com/office/drawing/2014/main" id="{753C0A5C-F3F4-4AFF-99B4-AB5C20C77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896" y="4227968"/>
            <a:ext cx="3594226" cy="2089001"/>
          </a:xfrm>
          <a:prstGeom prst="rect">
            <a:avLst/>
          </a:prstGeom>
        </p:spPr>
      </p:pic>
    </p:spTree>
    <p:extLst>
      <p:ext uri="{BB962C8B-B14F-4D97-AF65-F5344CB8AC3E}">
        <p14:creationId xmlns:p14="http://schemas.microsoft.com/office/powerpoint/2010/main" val="23631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77566" y="1668968"/>
            <a:ext cx="9066434" cy="440489"/>
          </a:xfrm>
        </p:spPr>
        <p:txBody>
          <a:bodyPr>
            <a:normAutofit/>
          </a:bodyPr>
          <a:lstStyle/>
          <a:p>
            <a:pPr>
              <a:spcBef>
                <a:spcPct val="0"/>
              </a:spcBef>
              <a:buClrTx/>
              <a:buSzTx/>
              <a:buNone/>
            </a:pPr>
            <a:r>
              <a:rPr lang="zh-CN" altLang="en-US" dirty="0"/>
              <a:t> 以语句：</a:t>
            </a:r>
            <a:r>
              <a:rPr lang="en-US" altLang="zh-CN" dirty="0"/>
              <a:t>if(</a:t>
            </a:r>
            <a:r>
              <a:rPr lang="en-US" altLang="zh-CN" i="1" dirty="0">
                <a:latin typeface="Arial" panose="020B0604020202020204" pitchFamily="34" charset="0"/>
                <a:cs typeface="Arial" panose="020B0604020202020204" pitchFamily="34" charset="0"/>
              </a:rPr>
              <a:t>x&lt;100) y=1;else y=2;</a:t>
            </a:r>
            <a:r>
              <a:rPr lang="zh-CN" altLang="en-US" dirty="0"/>
              <a:t>为例，它的注释语法分析树和三地址代码如下：</a:t>
            </a:r>
            <a:endParaRPr lang="en-US" altLang="zh-CN" dirty="0"/>
          </a:p>
        </p:txBody>
      </p:sp>
      <p:sp>
        <p:nvSpPr>
          <p:cNvPr id="3" name="标题 2"/>
          <p:cNvSpPr>
            <a:spLocks noGrp="1"/>
          </p:cNvSpPr>
          <p:nvPr>
            <p:ph type="title"/>
          </p:nvPr>
        </p:nvSpPr>
        <p:spPr/>
        <p:txBody>
          <a:bodyPr/>
          <a:lstStyle/>
          <a:p>
            <a:r>
              <a:rPr lang="zh-CN" altLang="en-US" dirty="0"/>
              <a:t>例</a:t>
            </a:r>
            <a:r>
              <a:rPr lang="en-US" altLang="zh-CN" dirty="0"/>
              <a:t>6.5</a:t>
            </a:r>
            <a:endParaRPr lang="zh-CN" altLang="en-US" dirty="0"/>
          </a:p>
        </p:txBody>
      </p:sp>
      <p:pic>
        <p:nvPicPr>
          <p:cNvPr id="5" name="图片 4">
            <a:extLst>
              <a:ext uri="{FF2B5EF4-FFF2-40B4-BE49-F238E27FC236}">
                <a16:creationId xmlns:a16="http://schemas.microsoft.com/office/drawing/2014/main" id="{EBDC183F-C179-441B-83CF-A3B2D51F41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375" y="2136617"/>
            <a:ext cx="7867460" cy="4472412"/>
          </a:xfrm>
          <a:prstGeom prst="rect">
            <a:avLst/>
          </a:prstGeom>
        </p:spPr>
      </p:pic>
    </p:spTree>
    <p:extLst>
      <p:ext uri="{BB962C8B-B14F-4D97-AF65-F5344CB8AC3E}">
        <p14:creationId xmlns:p14="http://schemas.microsoft.com/office/powerpoint/2010/main" val="79464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756693"/>
            <a:ext cx="8372162" cy="4921498"/>
          </a:xfrm>
        </p:spPr>
        <p:txBody>
          <a:bodyPr>
            <a:normAutofit fontScale="85000" lnSpcReduction="10000"/>
          </a:bodyPr>
          <a:lstStyle/>
          <a:p>
            <a:pPr>
              <a:lnSpc>
                <a:spcPct val="150000"/>
              </a:lnSpc>
            </a:pPr>
            <a:r>
              <a:rPr lang="zh-CN" altLang="en-US" dirty="0"/>
              <a:t>在图</a:t>
            </a:r>
            <a:r>
              <a:rPr lang="en-US" altLang="zh-CN" dirty="0"/>
              <a:t>4</a:t>
            </a:r>
            <a:r>
              <a:rPr lang="zh-CN" altLang="en-US" dirty="0"/>
              <a:t>中，详细的翻译过程如下：</a:t>
            </a:r>
            <a:endParaRPr lang="en-US" altLang="zh-CN" dirty="0"/>
          </a:p>
          <a:p>
            <a:pPr>
              <a:lnSpc>
                <a:spcPct val="150000"/>
              </a:lnSpc>
            </a:pPr>
            <a:r>
              <a:rPr lang="zh-CN" altLang="en-US" dirty="0"/>
              <a:t>由于每个语义动作都在产生式的最右端，因此这个</a:t>
            </a:r>
            <a:r>
              <a:rPr lang="en-US" altLang="zh-CN" dirty="0"/>
              <a:t>SDT</a:t>
            </a:r>
            <a:r>
              <a:rPr lang="zh-CN" altLang="en-US" dirty="0"/>
              <a:t>可以在自底向上的语法分析过程中实现；</a:t>
            </a:r>
            <a:endParaRPr lang="en-US" altLang="zh-CN" dirty="0"/>
          </a:p>
          <a:p>
            <a:pPr>
              <a:lnSpc>
                <a:spcPct val="150000"/>
              </a:lnSpc>
            </a:pPr>
            <a:r>
              <a:rPr lang="zh-CN" altLang="en-US" dirty="0"/>
              <a:t>为了美观，</a:t>
            </a:r>
            <a:r>
              <a:rPr lang="en-US" altLang="zh-CN" dirty="0" err="1"/>
              <a:t>truelist</a:t>
            </a:r>
            <a:r>
              <a:rPr lang="zh-CN" altLang="en-US" dirty="0"/>
              <a:t>、</a:t>
            </a:r>
            <a:r>
              <a:rPr lang="en-US" altLang="zh-CN" dirty="0" err="1"/>
              <a:t>falselist</a:t>
            </a:r>
            <a:r>
              <a:rPr lang="zh-CN" altLang="en-US" dirty="0"/>
              <a:t>、</a:t>
            </a:r>
            <a:r>
              <a:rPr lang="en-US" altLang="zh-CN" dirty="0" err="1"/>
              <a:t>nextlist</a:t>
            </a:r>
            <a:r>
              <a:rPr lang="zh-CN" altLang="en-US" dirty="0"/>
              <a:t>和</a:t>
            </a:r>
            <a:r>
              <a:rPr lang="en-US" altLang="zh-CN" dirty="0" err="1"/>
              <a:t>instr</a:t>
            </a:r>
            <a:r>
              <a:rPr lang="zh-CN" altLang="en-US" dirty="0"/>
              <a:t>都用它们的首字母表示，</a:t>
            </a:r>
            <a:r>
              <a:rPr lang="en-US" altLang="zh-CN" dirty="0" err="1"/>
              <a:t>nextinstr</a:t>
            </a:r>
            <a:r>
              <a:rPr lang="zh-CN" altLang="en-US" dirty="0"/>
              <a:t>用</a:t>
            </a:r>
            <a:r>
              <a:rPr lang="en-US" altLang="zh-CN" dirty="0" err="1"/>
              <a:t>ni</a:t>
            </a:r>
            <a:r>
              <a:rPr lang="zh-CN" altLang="en-US" dirty="0"/>
              <a:t>表示。假设初始时指令地址从</a:t>
            </a:r>
            <a:r>
              <a:rPr lang="en-US" altLang="zh-CN" dirty="0"/>
              <a:t>100</a:t>
            </a:r>
            <a:r>
              <a:rPr lang="zh-CN" altLang="en-US" dirty="0"/>
              <a:t>开始，即</a:t>
            </a:r>
            <a:r>
              <a:rPr lang="en-US" altLang="zh-CN" dirty="0" err="1"/>
              <a:t>nextinstr</a:t>
            </a:r>
            <a:r>
              <a:rPr lang="zh-CN" altLang="en-US" dirty="0"/>
              <a:t>指向地址</a:t>
            </a:r>
            <a:r>
              <a:rPr lang="en-US" altLang="zh-CN" dirty="0"/>
              <a:t>100</a:t>
            </a:r>
            <a:r>
              <a:rPr lang="zh-CN" altLang="en-US" dirty="0"/>
              <a:t>，如图</a:t>
            </a:r>
            <a:r>
              <a:rPr lang="en-US" altLang="zh-CN" dirty="0"/>
              <a:t>4(b)(1)</a:t>
            </a:r>
            <a:r>
              <a:rPr lang="zh-CN" altLang="en-US" dirty="0"/>
              <a:t>所示；</a:t>
            </a:r>
            <a:endParaRPr lang="en-US" altLang="zh-CN" dirty="0"/>
          </a:p>
          <a:p>
            <a:pPr>
              <a:lnSpc>
                <a:spcPct val="150000"/>
              </a:lnSpc>
            </a:pPr>
            <a:r>
              <a:rPr lang="zh-CN" altLang="en-US" dirty="0"/>
              <a:t>第一次归约发生在图</a:t>
            </a:r>
            <a:r>
              <a:rPr lang="en-US" altLang="zh-CN" dirty="0"/>
              <a:t>4(a)</a:t>
            </a:r>
            <a:r>
              <a:rPr lang="zh-CN" altLang="en-US" dirty="0"/>
              <a:t>中的标记</a:t>
            </a:r>
            <a:r>
              <a:rPr lang="en-US" altLang="zh-CN" dirty="0"/>
              <a:t>1</a:t>
            </a:r>
            <a:r>
              <a:rPr lang="zh-CN" altLang="en-US" dirty="0"/>
              <a:t>处，此时</a:t>
            </a:r>
            <a:r>
              <a:rPr lang="en-US" altLang="zh-CN" dirty="0" err="1"/>
              <a:t>nextinstr</a:t>
            </a:r>
            <a:r>
              <a:rPr lang="zh-CN" altLang="en-US" dirty="0"/>
              <a:t>指向地址</a:t>
            </a:r>
            <a:r>
              <a:rPr lang="en-US" altLang="zh-CN" dirty="0"/>
              <a:t>100</a:t>
            </a:r>
            <a:r>
              <a:rPr lang="zh-CN" altLang="en-US" dirty="0"/>
              <a:t>。这里使用了产生式</a:t>
            </a:r>
            <a:r>
              <a:rPr lang="en-US" altLang="zh-CN" dirty="0"/>
              <a:t>B→E </a:t>
            </a:r>
            <a:r>
              <a:rPr lang="en-US" altLang="zh-CN" dirty="0" err="1"/>
              <a:t>rel</a:t>
            </a:r>
            <a:r>
              <a:rPr lang="en-US" altLang="zh-CN" dirty="0"/>
              <a:t> E</a:t>
            </a:r>
            <a:r>
              <a:rPr lang="zh-CN" altLang="en-US" dirty="0"/>
              <a:t>，相应的语义动作把地址</a:t>
            </a:r>
            <a:r>
              <a:rPr lang="en-US" altLang="zh-CN" dirty="0"/>
              <a:t>100</a:t>
            </a:r>
            <a:r>
              <a:rPr lang="zh-CN" altLang="en-US" dirty="0"/>
              <a:t>放入</a:t>
            </a:r>
            <a:r>
              <a:rPr lang="en-US" altLang="zh-CN" dirty="0" err="1"/>
              <a:t>B.truelist</a:t>
            </a:r>
            <a:r>
              <a:rPr lang="zh-CN" altLang="en-US" dirty="0"/>
              <a:t>中，把地址</a:t>
            </a:r>
            <a:r>
              <a:rPr lang="en-US" altLang="zh-CN" dirty="0"/>
              <a:t>101</a:t>
            </a:r>
            <a:r>
              <a:rPr lang="zh-CN" altLang="en-US" dirty="0"/>
              <a:t>放入</a:t>
            </a:r>
            <a:r>
              <a:rPr lang="en-US" altLang="zh-CN" dirty="0" err="1"/>
              <a:t>B.falselist</a:t>
            </a:r>
            <a:r>
              <a:rPr lang="zh-CN" altLang="en-US" dirty="0"/>
              <a:t>中，并生成了图</a:t>
            </a:r>
            <a:r>
              <a:rPr lang="en-US" altLang="zh-CN" dirty="0"/>
              <a:t>4(b)(2)</a:t>
            </a:r>
            <a:r>
              <a:rPr lang="zh-CN" altLang="en-US" dirty="0"/>
              <a:t>中的两条转移指令，这两条转移指令的目标跳转地址都未被填写；</a:t>
            </a:r>
            <a:endParaRPr lang="en-US" altLang="zh-CN" dirty="0"/>
          </a:p>
          <a:p>
            <a:pPr>
              <a:lnSpc>
                <a:spcPct val="150000"/>
              </a:lnSpc>
            </a:pPr>
            <a:r>
              <a:rPr lang="zh-CN" altLang="en-US" dirty="0"/>
              <a:t>第二次归约发生在图</a:t>
            </a:r>
            <a:r>
              <a:rPr lang="en-US" altLang="zh-CN" dirty="0"/>
              <a:t>4(a)</a:t>
            </a:r>
            <a:r>
              <a:rPr lang="zh-CN" altLang="en-US" dirty="0"/>
              <a:t>中的标记</a:t>
            </a:r>
            <a:r>
              <a:rPr lang="en-US" altLang="zh-CN" dirty="0"/>
              <a:t>2</a:t>
            </a:r>
            <a:r>
              <a:rPr lang="zh-CN" altLang="en-US" dirty="0"/>
              <a:t>处，此时</a:t>
            </a:r>
            <a:r>
              <a:rPr lang="en-US" altLang="zh-CN" dirty="0" err="1"/>
              <a:t>nextinstr</a:t>
            </a:r>
            <a:r>
              <a:rPr lang="zh-CN" altLang="en-US" dirty="0"/>
              <a:t>指向地址</a:t>
            </a:r>
            <a:r>
              <a:rPr lang="en-US" altLang="zh-CN" dirty="0"/>
              <a:t>102</a:t>
            </a:r>
            <a:r>
              <a:rPr lang="zh-CN" altLang="en-US" dirty="0"/>
              <a:t>。这里使用了产生式</a:t>
            </a:r>
            <a:r>
              <a:rPr lang="en-US" altLang="zh-CN" dirty="0" err="1"/>
              <a:t>M→ε</a:t>
            </a:r>
            <a:r>
              <a:rPr lang="zh-CN" altLang="en-US" dirty="0"/>
              <a:t>，相应的语义动作把</a:t>
            </a:r>
            <a:r>
              <a:rPr lang="en-US" altLang="zh-CN" dirty="0" err="1"/>
              <a:t>M.instr</a:t>
            </a:r>
            <a:r>
              <a:rPr lang="zh-CN" altLang="en-US" dirty="0"/>
              <a:t>设为</a:t>
            </a:r>
            <a:r>
              <a:rPr lang="en-US" altLang="zh-CN" dirty="0"/>
              <a:t>102</a:t>
            </a:r>
            <a:r>
              <a:rPr lang="zh-CN" altLang="en-US" dirty="0"/>
              <a:t>；</a:t>
            </a:r>
          </a:p>
        </p:txBody>
      </p:sp>
      <p:sp>
        <p:nvSpPr>
          <p:cNvPr id="3" name="标题 2"/>
          <p:cNvSpPr>
            <a:spLocks noGrp="1"/>
          </p:cNvSpPr>
          <p:nvPr>
            <p:ph type="title"/>
          </p:nvPr>
        </p:nvSpPr>
        <p:spPr>
          <a:xfrm>
            <a:off x="494024" y="784157"/>
            <a:ext cx="8372163" cy="574183"/>
          </a:xfrm>
        </p:spPr>
        <p:txBody>
          <a:bodyPr/>
          <a:lstStyle/>
          <a:p>
            <a:endParaRPr lang="zh-CN" altLang="en-US" dirty="0"/>
          </a:p>
        </p:txBody>
      </p:sp>
    </p:spTree>
    <p:extLst>
      <p:ext uri="{BB962C8B-B14F-4D97-AF65-F5344CB8AC3E}">
        <p14:creationId xmlns:p14="http://schemas.microsoft.com/office/powerpoint/2010/main" val="5619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756693"/>
            <a:ext cx="8372162" cy="4921498"/>
          </a:xfrm>
        </p:spPr>
        <p:txBody>
          <a:bodyPr>
            <a:normAutofit/>
          </a:bodyPr>
          <a:lstStyle/>
          <a:p>
            <a:pPr>
              <a:lnSpc>
                <a:spcPct val="150000"/>
              </a:lnSpc>
            </a:pPr>
            <a:r>
              <a:rPr lang="zh-CN" altLang="en-US" dirty="0"/>
              <a:t>第三次归约发生在图</a:t>
            </a:r>
            <a:r>
              <a:rPr lang="en-US" altLang="zh-CN" dirty="0"/>
              <a:t>4(a)</a:t>
            </a:r>
            <a:r>
              <a:rPr lang="zh-CN" altLang="en-US" dirty="0"/>
              <a:t>中的标记</a:t>
            </a:r>
            <a:r>
              <a:rPr lang="en-US" altLang="zh-CN" dirty="0"/>
              <a:t>3</a:t>
            </a:r>
            <a:r>
              <a:rPr lang="zh-CN" altLang="en-US" dirty="0"/>
              <a:t>处，此时</a:t>
            </a:r>
            <a:r>
              <a:rPr lang="en-US" altLang="zh-CN" dirty="0" err="1"/>
              <a:t>nextinstr</a:t>
            </a:r>
            <a:r>
              <a:rPr lang="zh-CN" altLang="en-US" dirty="0"/>
              <a:t>指向地址</a:t>
            </a:r>
            <a:r>
              <a:rPr lang="en-US" altLang="zh-CN" dirty="0"/>
              <a:t>102</a:t>
            </a:r>
            <a:r>
              <a:rPr lang="zh-CN" altLang="en-US" dirty="0"/>
              <a:t>。这里使用了产生式</a:t>
            </a:r>
            <a:r>
              <a:rPr lang="en-US" altLang="zh-CN" dirty="0"/>
              <a:t>S→A</a:t>
            </a:r>
            <a:r>
              <a:rPr lang="zh-CN" altLang="en-US" dirty="0"/>
              <a:t>，相应的语义动作把</a:t>
            </a:r>
            <a:r>
              <a:rPr lang="en-US" altLang="zh-CN" dirty="0" err="1"/>
              <a:t>S.nextlist</a:t>
            </a:r>
            <a:r>
              <a:rPr lang="zh-CN" altLang="en-US" dirty="0"/>
              <a:t>设为空，并生成了图</a:t>
            </a:r>
            <a:r>
              <a:rPr lang="en-US" altLang="zh-CN" dirty="0"/>
              <a:t>4(b)(3)</a:t>
            </a:r>
            <a:r>
              <a:rPr lang="zh-CN" altLang="en-US" dirty="0"/>
              <a:t>中的一条赋值指令；</a:t>
            </a:r>
            <a:endParaRPr lang="en-US" altLang="zh-CN" dirty="0"/>
          </a:p>
          <a:p>
            <a:pPr>
              <a:lnSpc>
                <a:spcPct val="150000"/>
              </a:lnSpc>
            </a:pPr>
            <a:r>
              <a:rPr lang="zh-CN" altLang="en-US" dirty="0"/>
              <a:t>第四次归约发生在图</a:t>
            </a:r>
            <a:r>
              <a:rPr lang="en-US" altLang="zh-CN" dirty="0"/>
              <a:t>4(a)</a:t>
            </a:r>
            <a:r>
              <a:rPr lang="zh-CN" altLang="en-US" dirty="0"/>
              <a:t>中的标记</a:t>
            </a:r>
            <a:r>
              <a:rPr lang="en-US" altLang="zh-CN" dirty="0"/>
              <a:t>4</a:t>
            </a:r>
            <a:r>
              <a:rPr lang="zh-CN" altLang="en-US" dirty="0"/>
              <a:t>处，此时</a:t>
            </a:r>
            <a:r>
              <a:rPr lang="en-US" altLang="zh-CN" dirty="0" err="1"/>
              <a:t>nextinstr</a:t>
            </a:r>
            <a:r>
              <a:rPr lang="zh-CN" altLang="en-US" dirty="0"/>
              <a:t>指向地址</a:t>
            </a:r>
            <a:r>
              <a:rPr lang="en-US" altLang="zh-CN" dirty="0"/>
              <a:t>103</a:t>
            </a:r>
            <a:r>
              <a:rPr lang="zh-CN" altLang="en-US" dirty="0"/>
              <a:t>。这里使用了产生式</a:t>
            </a:r>
            <a:r>
              <a:rPr lang="en-US" altLang="zh-CN" dirty="0" err="1"/>
              <a:t>N→ε</a:t>
            </a:r>
            <a:r>
              <a:rPr lang="zh-CN" altLang="en-US" dirty="0"/>
              <a:t>，相应的语义动作把地址</a:t>
            </a:r>
            <a:r>
              <a:rPr lang="en-US" altLang="zh-CN" dirty="0"/>
              <a:t>103</a:t>
            </a:r>
            <a:r>
              <a:rPr lang="zh-CN" altLang="en-US" dirty="0"/>
              <a:t>放入</a:t>
            </a:r>
            <a:r>
              <a:rPr lang="en-US" altLang="zh-CN" dirty="0" err="1"/>
              <a:t>N.nextlist</a:t>
            </a:r>
            <a:r>
              <a:rPr lang="zh-CN" altLang="en-US" dirty="0"/>
              <a:t>中，并生成了图</a:t>
            </a:r>
            <a:r>
              <a:rPr lang="en-US" altLang="zh-CN" dirty="0"/>
              <a:t>4(b)(4)</a:t>
            </a:r>
            <a:r>
              <a:rPr lang="zh-CN" altLang="en-US" dirty="0"/>
              <a:t>中的一条转移指令，这条转移指令的目标跳转地址未被填写；</a:t>
            </a:r>
            <a:endParaRPr lang="en-US" altLang="zh-CN" dirty="0"/>
          </a:p>
          <a:p>
            <a:pPr>
              <a:lnSpc>
                <a:spcPct val="150000"/>
              </a:lnSpc>
            </a:pPr>
            <a:r>
              <a:rPr lang="zh-CN" altLang="en-US" dirty="0"/>
              <a:t>第五次归约发生在图</a:t>
            </a:r>
            <a:r>
              <a:rPr lang="en-US" altLang="zh-CN" dirty="0"/>
              <a:t>4(a)</a:t>
            </a:r>
            <a:r>
              <a:rPr lang="zh-CN" altLang="en-US" dirty="0"/>
              <a:t>中的标记</a:t>
            </a:r>
            <a:r>
              <a:rPr lang="en-US" altLang="zh-CN" dirty="0"/>
              <a:t>5</a:t>
            </a:r>
            <a:r>
              <a:rPr lang="zh-CN" altLang="en-US" dirty="0"/>
              <a:t>处，此时</a:t>
            </a:r>
            <a:r>
              <a:rPr lang="en-US" altLang="zh-CN" dirty="0" err="1"/>
              <a:t>nextinstr</a:t>
            </a:r>
            <a:r>
              <a:rPr lang="zh-CN" altLang="en-US" dirty="0"/>
              <a:t>指向地址</a:t>
            </a:r>
            <a:r>
              <a:rPr lang="en-US" altLang="zh-CN" dirty="0"/>
              <a:t>104</a:t>
            </a:r>
            <a:r>
              <a:rPr lang="zh-CN" altLang="en-US" dirty="0"/>
              <a:t>。这里使用了产生式</a:t>
            </a:r>
            <a:r>
              <a:rPr lang="en-US" altLang="zh-CN" dirty="0" err="1"/>
              <a:t>M→ε</a:t>
            </a:r>
            <a:r>
              <a:rPr lang="zh-CN" altLang="en-US" dirty="0"/>
              <a:t>，相应的语义动作把</a:t>
            </a:r>
            <a:r>
              <a:rPr lang="en-US" altLang="zh-CN" dirty="0" err="1"/>
              <a:t>M.instr</a:t>
            </a:r>
            <a:r>
              <a:rPr lang="zh-CN" altLang="en-US" dirty="0"/>
              <a:t>设为</a:t>
            </a:r>
            <a:r>
              <a:rPr lang="en-US" altLang="zh-CN" dirty="0"/>
              <a:t>104</a:t>
            </a:r>
            <a:r>
              <a:rPr lang="zh-CN" altLang="en-US" dirty="0"/>
              <a:t>；</a:t>
            </a:r>
            <a:endParaRPr lang="en-US" altLang="zh-CN" dirty="0"/>
          </a:p>
          <a:p>
            <a:pPr>
              <a:lnSpc>
                <a:spcPct val="150000"/>
              </a:lnSpc>
            </a:pPr>
            <a:endParaRPr lang="zh-CN" altLang="en-US" dirty="0"/>
          </a:p>
        </p:txBody>
      </p:sp>
      <p:sp>
        <p:nvSpPr>
          <p:cNvPr id="3" name="标题 2"/>
          <p:cNvSpPr>
            <a:spLocks noGrp="1"/>
          </p:cNvSpPr>
          <p:nvPr>
            <p:ph type="title"/>
          </p:nvPr>
        </p:nvSpPr>
        <p:spPr>
          <a:xfrm>
            <a:off x="494024" y="784157"/>
            <a:ext cx="8372163" cy="574183"/>
          </a:xfrm>
        </p:spPr>
        <p:txBody>
          <a:bodyPr/>
          <a:lstStyle/>
          <a:p>
            <a:endParaRPr lang="zh-CN" altLang="en-US" dirty="0"/>
          </a:p>
        </p:txBody>
      </p:sp>
    </p:spTree>
    <p:extLst>
      <p:ext uri="{BB962C8B-B14F-4D97-AF65-F5344CB8AC3E}">
        <p14:creationId xmlns:p14="http://schemas.microsoft.com/office/powerpoint/2010/main" val="13701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756693"/>
            <a:ext cx="8372162" cy="4921498"/>
          </a:xfrm>
        </p:spPr>
        <p:txBody>
          <a:bodyPr>
            <a:normAutofit/>
          </a:bodyPr>
          <a:lstStyle/>
          <a:p>
            <a:pPr>
              <a:lnSpc>
                <a:spcPct val="150000"/>
              </a:lnSpc>
            </a:pPr>
            <a:r>
              <a:rPr lang="zh-CN" altLang="en-US" dirty="0"/>
              <a:t>第六次归约发生在图</a:t>
            </a:r>
            <a:r>
              <a:rPr lang="en-US" altLang="zh-CN" dirty="0"/>
              <a:t>4(a)</a:t>
            </a:r>
            <a:r>
              <a:rPr lang="zh-CN" altLang="en-US" dirty="0"/>
              <a:t>中的标记</a:t>
            </a:r>
            <a:r>
              <a:rPr lang="en-US" altLang="zh-CN" dirty="0"/>
              <a:t>6</a:t>
            </a:r>
            <a:r>
              <a:rPr lang="zh-CN" altLang="en-US" dirty="0"/>
              <a:t>处，此时</a:t>
            </a:r>
            <a:r>
              <a:rPr lang="en-US" altLang="zh-CN" dirty="0" err="1"/>
              <a:t>nextinstr</a:t>
            </a:r>
            <a:r>
              <a:rPr lang="zh-CN" altLang="en-US" dirty="0"/>
              <a:t>指向地址</a:t>
            </a:r>
            <a:r>
              <a:rPr lang="en-US" altLang="zh-CN" dirty="0"/>
              <a:t>104</a:t>
            </a:r>
            <a:r>
              <a:rPr lang="zh-CN" altLang="en-US" dirty="0"/>
              <a:t>。这里使用了产生式</a:t>
            </a:r>
            <a:r>
              <a:rPr lang="en-US" altLang="zh-CN" dirty="0"/>
              <a:t>S→A</a:t>
            </a:r>
            <a:r>
              <a:rPr lang="zh-CN" altLang="en-US" dirty="0"/>
              <a:t>，相应的语义动作把</a:t>
            </a:r>
            <a:r>
              <a:rPr lang="en-US" altLang="zh-CN" dirty="0" err="1"/>
              <a:t>S.nextlist</a:t>
            </a:r>
            <a:r>
              <a:rPr lang="zh-CN" altLang="en-US" dirty="0"/>
              <a:t>设为空，并生成了图</a:t>
            </a:r>
            <a:r>
              <a:rPr lang="en-US" altLang="zh-CN" dirty="0"/>
              <a:t>4(b)(5)</a:t>
            </a:r>
            <a:r>
              <a:rPr lang="zh-CN" altLang="en-US" dirty="0"/>
              <a:t>中的一条赋值指令；</a:t>
            </a:r>
            <a:endParaRPr lang="en-US" altLang="zh-CN" dirty="0"/>
          </a:p>
          <a:p>
            <a:pPr>
              <a:lnSpc>
                <a:spcPct val="150000"/>
              </a:lnSpc>
            </a:pPr>
            <a:r>
              <a:rPr lang="zh-CN" altLang="en-US" dirty="0"/>
              <a:t>第七次归约发生在图</a:t>
            </a:r>
            <a:r>
              <a:rPr lang="en-US" altLang="zh-CN" dirty="0"/>
              <a:t>4(a)</a:t>
            </a:r>
            <a:r>
              <a:rPr lang="zh-CN" altLang="en-US" dirty="0"/>
              <a:t>中的标记</a:t>
            </a:r>
            <a:r>
              <a:rPr lang="en-US" altLang="zh-CN" dirty="0"/>
              <a:t>7</a:t>
            </a:r>
            <a:r>
              <a:rPr lang="zh-CN" altLang="en-US" dirty="0"/>
              <a:t>处，此时</a:t>
            </a:r>
            <a:r>
              <a:rPr lang="en-US" altLang="zh-CN" dirty="0" err="1"/>
              <a:t>nextinstr</a:t>
            </a:r>
            <a:r>
              <a:rPr lang="zh-CN" altLang="en-US" dirty="0"/>
              <a:t>指向地址</a:t>
            </a:r>
            <a:r>
              <a:rPr lang="en-US" altLang="zh-CN" dirty="0"/>
              <a:t>105</a:t>
            </a:r>
            <a:r>
              <a:rPr lang="zh-CN" altLang="en-US" dirty="0"/>
              <a:t>。这里使用了产生式</a:t>
            </a:r>
            <a:r>
              <a:rPr lang="en-US" altLang="zh-CN" dirty="0" err="1"/>
              <a:t>S→if</a:t>
            </a:r>
            <a:r>
              <a:rPr lang="en-US" altLang="zh-CN" dirty="0"/>
              <a:t> (B) MS1N else MS2</a:t>
            </a:r>
            <a:r>
              <a:rPr lang="zh-CN" altLang="en-US" dirty="0"/>
              <a:t>，相应的语义动作设置了</a:t>
            </a:r>
            <a:r>
              <a:rPr lang="en-US" altLang="zh-CN" dirty="0" err="1"/>
              <a:t>S.nextlist</a:t>
            </a:r>
            <a:r>
              <a:rPr lang="zh-CN" altLang="en-US" dirty="0"/>
              <a:t>，并用地址</a:t>
            </a:r>
            <a:r>
              <a:rPr lang="en-US" altLang="zh-CN" dirty="0"/>
              <a:t>102</a:t>
            </a:r>
            <a:r>
              <a:rPr lang="zh-CN" altLang="en-US" dirty="0"/>
              <a:t>填充地址</a:t>
            </a:r>
            <a:r>
              <a:rPr lang="en-US" altLang="zh-CN" dirty="0"/>
              <a:t>100</a:t>
            </a:r>
            <a:r>
              <a:rPr lang="zh-CN" altLang="en-US" dirty="0"/>
              <a:t>上的转移指令的目标跳转地址，用地址</a:t>
            </a:r>
            <a:r>
              <a:rPr lang="en-US" altLang="zh-CN" dirty="0"/>
              <a:t>104</a:t>
            </a:r>
            <a:r>
              <a:rPr lang="zh-CN" altLang="en-US" dirty="0"/>
              <a:t>填充地址</a:t>
            </a:r>
            <a:r>
              <a:rPr lang="en-US" altLang="zh-CN" dirty="0"/>
              <a:t>101</a:t>
            </a:r>
            <a:r>
              <a:rPr lang="zh-CN" altLang="en-US" dirty="0"/>
              <a:t>上的转移指令的目标跳转地址，如图</a:t>
            </a:r>
            <a:r>
              <a:rPr lang="en-US" altLang="zh-CN" dirty="0"/>
              <a:t>4(b)(6)</a:t>
            </a:r>
            <a:r>
              <a:rPr lang="zh-CN" altLang="en-US" dirty="0"/>
              <a:t>所示；</a:t>
            </a:r>
            <a:endParaRPr lang="en-US" altLang="zh-CN" dirty="0"/>
          </a:p>
          <a:p>
            <a:pPr>
              <a:lnSpc>
                <a:spcPct val="150000"/>
              </a:lnSpc>
            </a:pPr>
            <a:r>
              <a:rPr lang="zh-CN" altLang="en-US" dirty="0"/>
              <a:t>最终的三地址代码如图</a:t>
            </a:r>
            <a:r>
              <a:rPr lang="en-US" altLang="zh-CN" dirty="0"/>
              <a:t>4(b)(7)</a:t>
            </a:r>
            <a:r>
              <a:rPr lang="zh-CN" altLang="en-US" dirty="0"/>
              <a:t>所示，在第六次归约中用到了回填技术。</a:t>
            </a:r>
          </a:p>
        </p:txBody>
      </p:sp>
      <p:sp>
        <p:nvSpPr>
          <p:cNvPr id="3" name="标题 2"/>
          <p:cNvSpPr>
            <a:spLocks noGrp="1"/>
          </p:cNvSpPr>
          <p:nvPr>
            <p:ph type="title"/>
          </p:nvPr>
        </p:nvSpPr>
        <p:spPr>
          <a:xfrm>
            <a:off x="494024" y="784157"/>
            <a:ext cx="8372163" cy="574183"/>
          </a:xfrm>
        </p:spPr>
        <p:txBody>
          <a:bodyPr/>
          <a:lstStyle/>
          <a:p>
            <a:endParaRPr lang="zh-CN" altLang="en-US" dirty="0"/>
          </a:p>
        </p:txBody>
      </p:sp>
    </p:spTree>
    <p:extLst>
      <p:ext uri="{BB962C8B-B14F-4D97-AF65-F5344CB8AC3E}">
        <p14:creationId xmlns:p14="http://schemas.microsoft.com/office/powerpoint/2010/main" val="379312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例 </a:t>
            </a:r>
            <a:r>
              <a:rPr lang="en-US" altLang="zh-CN" dirty="0">
                <a:latin typeface="黑体" panose="02010609060101010101" pitchFamily="49" charset="-122"/>
                <a:ea typeface="黑体" panose="02010609060101010101" pitchFamily="49" charset="-122"/>
              </a:rPr>
              <a:t>6.6</a:t>
            </a:r>
            <a:endParaRPr lang="zh-CN" altLang="en-US" dirty="0"/>
          </a:p>
        </p:txBody>
      </p:sp>
      <p:pic>
        <p:nvPicPr>
          <p:cNvPr id="10" name="内容占位符 12">
            <a:extLst>
              <a:ext uri="{FF2B5EF4-FFF2-40B4-BE49-F238E27FC236}">
                <a16:creationId xmlns:a16="http://schemas.microsoft.com/office/drawing/2014/main" id="{6F8C81B4-9912-4AD7-A254-6EE0391C3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117" y="1685925"/>
            <a:ext cx="6561666" cy="4921250"/>
          </a:xfrm>
          <a:prstGeom prst="rect">
            <a:avLst/>
          </a:prstGeom>
        </p:spPr>
      </p:pic>
    </p:spTree>
    <p:extLst>
      <p:ext uri="{BB962C8B-B14F-4D97-AF65-F5344CB8AC3E}">
        <p14:creationId xmlns:p14="http://schemas.microsoft.com/office/powerpoint/2010/main" val="115516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97418373-5706-4A5B-890F-E5536B5B354E}"/>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99117" y="1685925"/>
            <a:ext cx="6561666" cy="4921250"/>
          </a:xfrm>
        </p:spPr>
      </p:pic>
      <p:sp>
        <p:nvSpPr>
          <p:cNvPr id="3" name="标题 2"/>
          <p:cNvSpPr>
            <a:spLocks noGrp="1"/>
          </p:cNvSpPr>
          <p:nvPr>
            <p:ph type="title"/>
          </p:nvPr>
        </p:nvSpPr>
        <p:spPr/>
        <p:txBody>
          <a:bodyPr/>
          <a:lstStyle/>
          <a:p>
            <a:r>
              <a:rPr lang="zh-CN" altLang="en-US" dirty="0"/>
              <a:t>例</a:t>
            </a:r>
            <a:r>
              <a:rPr lang="en-US" altLang="zh-CN" dirty="0"/>
              <a:t>6.7</a:t>
            </a:r>
            <a:endParaRPr lang="zh-CN" altLang="en-US" dirty="0"/>
          </a:p>
        </p:txBody>
      </p:sp>
    </p:spTree>
    <p:extLst>
      <p:ext uri="{BB962C8B-B14F-4D97-AF65-F5344CB8AC3E}">
        <p14:creationId xmlns:p14="http://schemas.microsoft.com/office/powerpoint/2010/main" val="26702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26896" y="758521"/>
            <a:ext cx="8372163" cy="574183"/>
          </a:xfrm>
        </p:spPr>
        <p:txBody>
          <a:bodyPr/>
          <a:lstStyle/>
          <a:p>
            <a:r>
              <a:rPr lang="zh-CN" altLang="en-US" dirty="0"/>
              <a:t>例</a:t>
            </a:r>
            <a:r>
              <a:rPr lang="en-US" altLang="zh-CN" dirty="0"/>
              <a:t>6.8  </a:t>
            </a:r>
            <a:r>
              <a:rPr lang="en-US" altLang="zh-CN" sz="2400" dirty="0"/>
              <a:t>While (a&lt;b) if (c&lt;5) while (x&gt;y) z=x+1;else x=y;</a:t>
            </a:r>
            <a:br>
              <a:rPr lang="en-US" altLang="zh-CN" sz="2400" dirty="0"/>
            </a:br>
            <a:endParaRPr lang="zh-CN" altLang="en-US" sz="2400" dirty="0"/>
          </a:p>
        </p:txBody>
      </p:sp>
      <p:sp>
        <p:nvSpPr>
          <p:cNvPr id="10" name="内容占位符 9">
            <a:extLst>
              <a:ext uri="{FF2B5EF4-FFF2-40B4-BE49-F238E27FC236}">
                <a16:creationId xmlns:a16="http://schemas.microsoft.com/office/drawing/2014/main" id="{3CB728CD-66BB-4A45-A717-183A93B8F09E}"/>
              </a:ext>
            </a:extLst>
          </p:cNvPr>
          <p:cNvSpPr>
            <a:spLocks noGrp="1"/>
          </p:cNvSpPr>
          <p:nvPr>
            <p:ph sz="quarter" idx="10"/>
          </p:nvPr>
        </p:nvSpPr>
        <p:spPr>
          <a:xfrm>
            <a:off x="1582221" y="1644582"/>
            <a:ext cx="6466942" cy="4921498"/>
          </a:xfrm>
        </p:spPr>
        <p:txBody>
          <a:bodyPr>
            <a:normAutofit fontScale="77500" lnSpcReduction="20000"/>
          </a:bodyPr>
          <a:lstStyle/>
          <a:p>
            <a:pPr marL="0" indent="0">
              <a:buNone/>
            </a:pPr>
            <a:r>
              <a:rPr lang="en-US" altLang="zh-CN" b="1" dirty="0"/>
              <a:t>100:  if a&lt;b </a:t>
            </a:r>
            <a:r>
              <a:rPr lang="en-US" altLang="zh-CN" b="1" dirty="0" err="1"/>
              <a:t>goto</a:t>
            </a:r>
            <a:r>
              <a:rPr lang="en-US" altLang="zh-CN" b="1" dirty="0"/>
              <a:t> </a:t>
            </a:r>
            <a:r>
              <a:rPr lang="en-US" altLang="zh-CN" b="1" dirty="0">
                <a:solidFill>
                  <a:srgbClr val="C00000"/>
                </a:solidFill>
              </a:rPr>
              <a:t>102</a:t>
            </a:r>
          </a:p>
          <a:p>
            <a:pPr marL="0" indent="0">
              <a:buNone/>
            </a:pPr>
            <a:r>
              <a:rPr lang="en-US" altLang="zh-CN" b="1" dirty="0"/>
              <a:t>101:  </a:t>
            </a:r>
            <a:r>
              <a:rPr lang="en-US" altLang="zh-CN" b="1" dirty="0" err="1"/>
              <a:t>goto</a:t>
            </a:r>
            <a:r>
              <a:rPr lang="en-US" altLang="zh-CN" b="1" dirty="0"/>
              <a:t>  </a:t>
            </a:r>
            <a:r>
              <a:rPr lang="en-US" altLang="zh-CN" b="1" dirty="0">
                <a:solidFill>
                  <a:srgbClr val="C00000"/>
                </a:solidFill>
              </a:rPr>
              <a:t>112</a:t>
            </a:r>
          </a:p>
          <a:p>
            <a:pPr marL="0" indent="0">
              <a:buNone/>
            </a:pPr>
            <a:r>
              <a:rPr lang="en-US" altLang="zh-CN" b="1" dirty="0"/>
              <a:t>102:  if c&lt;5 </a:t>
            </a:r>
            <a:r>
              <a:rPr lang="en-US" altLang="zh-CN" b="1" dirty="0" err="1"/>
              <a:t>goto</a:t>
            </a:r>
            <a:r>
              <a:rPr lang="en-US" altLang="zh-CN" b="1" dirty="0"/>
              <a:t> </a:t>
            </a:r>
            <a:r>
              <a:rPr lang="en-US" altLang="zh-CN" b="1" dirty="0">
                <a:solidFill>
                  <a:srgbClr val="C00000"/>
                </a:solidFill>
              </a:rPr>
              <a:t>104</a:t>
            </a:r>
          </a:p>
          <a:p>
            <a:pPr marL="0" indent="0">
              <a:buNone/>
            </a:pPr>
            <a:r>
              <a:rPr lang="en-US" altLang="zh-CN" b="1" dirty="0"/>
              <a:t>103:  </a:t>
            </a:r>
            <a:r>
              <a:rPr lang="en-US" altLang="zh-CN" b="1" dirty="0" err="1"/>
              <a:t>goto</a:t>
            </a:r>
            <a:r>
              <a:rPr lang="en-US" altLang="zh-CN" b="1" dirty="0"/>
              <a:t> </a:t>
            </a:r>
            <a:r>
              <a:rPr lang="en-US" altLang="zh-CN" b="1" dirty="0">
                <a:solidFill>
                  <a:srgbClr val="C00000"/>
                </a:solidFill>
              </a:rPr>
              <a:t>110</a:t>
            </a:r>
          </a:p>
          <a:p>
            <a:pPr marL="0" indent="0">
              <a:buNone/>
            </a:pPr>
            <a:r>
              <a:rPr lang="en-US" altLang="zh-CN" b="1" dirty="0"/>
              <a:t>104:  if x&gt;y </a:t>
            </a:r>
            <a:r>
              <a:rPr lang="en-US" altLang="zh-CN" b="1" dirty="0" err="1"/>
              <a:t>goto</a:t>
            </a:r>
            <a:r>
              <a:rPr lang="en-US" altLang="zh-CN" b="1" dirty="0"/>
              <a:t> </a:t>
            </a:r>
            <a:r>
              <a:rPr lang="en-US" altLang="zh-CN" b="1" dirty="0">
                <a:solidFill>
                  <a:srgbClr val="C00000"/>
                </a:solidFill>
              </a:rPr>
              <a:t>106</a:t>
            </a:r>
          </a:p>
          <a:p>
            <a:pPr marL="0" indent="0">
              <a:buNone/>
            </a:pPr>
            <a:r>
              <a:rPr lang="en-US" altLang="zh-CN" b="1" dirty="0"/>
              <a:t>105:  </a:t>
            </a:r>
            <a:r>
              <a:rPr lang="en-US" altLang="zh-CN" b="1" dirty="0" err="1"/>
              <a:t>goto</a:t>
            </a:r>
            <a:r>
              <a:rPr lang="en-US" altLang="zh-CN" b="1" dirty="0"/>
              <a:t> </a:t>
            </a:r>
            <a:r>
              <a:rPr lang="en-US" altLang="zh-CN" b="1" dirty="0">
                <a:solidFill>
                  <a:srgbClr val="C00000"/>
                </a:solidFill>
              </a:rPr>
              <a:t>100</a:t>
            </a:r>
          </a:p>
          <a:p>
            <a:pPr marL="0" indent="0">
              <a:buNone/>
            </a:pPr>
            <a:r>
              <a:rPr lang="en-US" altLang="zh-CN" b="1" dirty="0"/>
              <a:t>106:  t1=x+1</a:t>
            </a:r>
          </a:p>
          <a:p>
            <a:pPr marL="0" indent="0">
              <a:buNone/>
            </a:pPr>
            <a:r>
              <a:rPr lang="en-US" altLang="zh-CN" b="1" dirty="0"/>
              <a:t>107:  z=t1</a:t>
            </a:r>
          </a:p>
          <a:p>
            <a:pPr marL="0" indent="0">
              <a:buNone/>
            </a:pPr>
            <a:r>
              <a:rPr lang="en-US" altLang="zh-CN" b="1" dirty="0"/>
              <a:t>108:  </a:t>
            </a:r>
            <a:r>
              <a:rPr lang="en-US" altLang="zh-CN" b="1" dirty="0" err="1"/>
              <a:t>goto</a:t>
            </a:r>
            <a:r>
              <a:rPr lang="en-US" altLang="zh-CN" b="1" dirty="0"/>
              <a:t> </a:t>
            </a:r>
            <a:r>
              <a:rPr lang="en-US" altLang="zh-CN" b="1" dirty="0">
                <a:solidFill>
                  <a:srgbClr val="C00000"/>
                </a:solidFill>
              </a:rPr>
              <a:t>104</a:t>
            </a:r>
          </a:p>
          <a:p>
            <a:pPr marL="0" indent="0">
              <a:buNone/>
            </a:pPr>
            <a:r>
              <a:rPr lang="en-US" altLang="zh-CN" b="1" dirty="0"/>
              <a:t>109:  </a:t>
            </a:r>
            <a:r>
              <a:rPr lang="en-US" altLang="zh-CN" b="1" dirty="0" err="1"/>
              <a:t>goto</a:t>
            </a:r>
            <a:r>
              <a:rPr lang="en-US" altLang="zh-CN" b="1" dirty="0"/>
              <a:t> </a:t>
            </a:r>
            <a:r>
              <a:rPr lang="en-US" altLang="zh-CN" b="1" dirty="0">
                <a:solidFill>
                  <a:srgbClr val="C00000"/>
                </a:solidFill>
              </a:rPr>
              <a:t>100</a:t>
            </a:r>
          </a:p>
          <a:p>
            <a:pPr marL="0" indent="0">
              <a:buNone/>
            </a:pPr>
            <a:r>
              <a:rPr lang="en-US" altLang="zh-CN" b="1" dirty="0"/>
              <a:t>110:  x=y</a:t>
            </a:r>
          </a:p>
          <a:p>
            <a:pPr marL="0" indent="0">
              <a:buNone/>
            </a:pPr>
            <a:r>
              <a:rPr lang="en-US" altLang="zh-CN" b="1" dirty="0"/>
              <a:t>111: </a:t>
            </a:r>
            <a:r>
              <a:rPr lang="en-US" altLang="zh-CN" b="1" dirty="0" err="1"/>
              <a:t>goto</a:t>
            </a:r>
            <a:r>
              <a:rPr lang="en-US" altLang="zh-CN" b="1" dirty="0"/>
              <a:t> </a:t>
            </a:r>
            <a:r>
              <a:rPr lang="en-US" altLang="zh-CN" b="1" dirty="0">
                <a:solidFill>
                  <a:srgbClr val="C00000"/>
                </a:solidFill>
              </a:rPr>
              <a:t>100</a:t>
            </a:r>
          </a:p>
          <a:p>
            <a:pPr marL="0" indent="0">
              <a:buNone/>
            </a:pPr>
            <a:r>
              <a:rPr lang="en-US" altLang="zh-CN" b="1" dirty="0"/>
              <a:t>112:</a:t>
            </a:r>
            <a:endParaRPr lang="zh-CN" altLang="en-US" b="1" dirty="0"/>
          </a:p>
        </p:txBody>
      </p:sp>
    </p:spTree>
    <p:extLst>
      <p:ext uri="{BB962C8B-B14F-4D97-AF65-F5344CB8AC3E}">
        <p14:creationId xmlns:p14="http://schemas.microsoft.com/office/powerpoint/2010/main" val="259152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pPr marL="0" indent="0">
              <a:buNone/>
            </a:pPr>
            <a:r>
              <a:rPr lang="zh-CN" altLang="en-US" dirty="0"/>
              <a:t>主要内容：</a:t>
            </a:r>
            <a:endParaRPr lang="en-US" altLang="zh-CN" dirty="0"/>
          </a:p>
          <a:p>
            <a:r>
              <a:rPr lang="zh-CN" altLang="en-US" dirty="0"/>
              <a:t>选择一种中间语言形式：有向无环图（</a:t>
            </a:r>
            <a:r>
              <a:rPr lang="en-US" altLang="zh-CN" dirty="0"/>
              <a:t>DAG</a:t>
            </a:r>
            <a:r>
              <a:rPr lang="zh-CN" altLang="en-US" dirty="0"/>
              <a:t>），三地址代码</a:t>
            </a:r>
            <a:endParaRPr lang="en-US" altLang="zh-CN" dirty="0"/>
          </a:p>
          <a:p>
            <a:r>
              <a:rPr lang="zh-CN" altLang="en-US" dirty="0"/>
              <a:t>表达式的翻译：只含简单变量的表达式，含数组元素的表达式，布尔表达式</a:t>
            </a:r>
            <a:endParaRPr lang="en-US" altLang="zh-CN" dirty="0"/>
          </a:p>
          <a:p>
            <a:r>
              <a:rPr lang="zh-CN" altLang="en-US" dirty="0"/>
              <a:t>控制流语句的翻译：</a:t>
            </a:r>
            <a:r>
              <a:rPr lang="en-US" altLang="zh-CN" dirty="0"/>
              <a:t>if </a:t>
            </a:r>
            <a:r>
              <a:rPr lang="zh-CN" altLang="en-US" dirty="0"/>
              <a:t>语句和 </a:t>
            </a:r>
            <a:r>
              <a:rPr lang="en-US" altLang="zh-CN" dirty="0"/>
              <a:t>while</a:t>
            </a:r>
            <a:r>
              <a:rPr lang="zh-CN" altLang="en-US" dirty="0"/>
              <a:t>语句的翻译</a:t>
            </a:r>
            <a:r>
              <a:rPr lang="en-US" altLang="zh-CN" dirty="0"/>
              <a:t> </a:t>
            </a:r>
          </a:p>
          <a:p>
            <a:endParaRPr lang="en-US" altLang="zh-CN" dirty="0"/>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第六章 总结</a:t>
            </a:r>
            <a:endParaRPr lang="zh-CN" altLang="en-US" dirty="0"/>
          </a:p>
        </p:txBody>
      </p:sp>
    </p:spTree>
    <p:extLst>
      <p:ext uri="{BB962C8B-B14F-4D97-AF65-F5344CB8AC3E}">
        <p14:creationId xmlns:p14="http://schemas.microsoft.com/office/powerpoint/2010/main" val="305694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normAutofit/>
          </a:bodyPr>
          <a:lstStyle/>
          <a:p>
            <a:r>
              <a:rPr lang="zh-CN" altLang="zh-CN" dirty="0"/>
              <a:t>构造下列表达式的无环有向图（</a:t>
            </a:r>
            <a:r>
              <a:rPr lang="en-US" altLang="zh-CN" dirty="0" err="1"/>
              <a:t>dag</a:t>
            </a:r>
            <a:r>
              <a:rPr lang="zh-CN" altLang="zh-CN" dirty="0"/>
              <a:t>），假设</a:t>
            </a:r>
            <a:r>
              <a:rPr lang="en-US" altLang="zh-CN" dirty="0"/>
              <a:t>+</a:t>
            </a:r>
            <a:r>
              <a:rPr lang="zh-CN" altLang="zh-CN" dirty="0"/>
              <a:t>是左结合的：</a:t>
            </a:r>
          </a:p>
          <a:p>
            <a:pPr marL="0" indent="0">
              <a:buNone/>
            </a:pPr>
            <a:r>
              <a:rPr lang="en-US" altLang="zh-CN" dirty="0"/>
              <a:t>      </a:t>
            </a:r>
            <a:r>
              <a:rPr lang="en-US" altLang="zh-CN" dirty="0" err="1"/>
              <a:t>a+a</a:t>
            </a:r>
            <a:r>
              <a:rPr lang="en-US" altLang="zh-CN" dirty="0"/>
              <a:t>+(</a:t>
            </a:r>
            <a:r>
              <a:rPr lang="en-US" altLang="zh-CN" dirty="0" err="1"/>
              <a:t>a+a+a</a:t>
            </a:r>
            <a:r>
              <a:rPr lang="en-US" altLang="zh-CN" dirty="0"/>
              <a:t>+( </a:t>
            </a:r>
            <a:r>
              <a:rPr lang="en-US" altLang="zh-CN" dirty="0" err="1"/>
              <a:t>a+a+a+a</a:t>
            </a:r>
            <a:r>
              <a:rPr lang="en-US" altLang="zh-CN" dirty="0"/>
              <a:t>))</a:t>
            </a:r>
          </a:p>
          <a:p>
            <a:r>
              <a:rPr lang="zh-CN" altLang="en-US" dirty="0">
                <a:sym typeface="Symbol" panose="05050102010706020507" pitchFamily="18" charset="2"/>
              </a:rPr>
              <a:t>分别将下面的</a:t>
            </a:r>
            <a:r>
              <a:rPr lang="en-US" altLang="zh-CN" dirty="0">
                <a:sym typeface="Symbol" panose="05050102010706020507" pitchFamily="18" charset="2"/>
              </a:rPr>
              <a:t>C++</a:t>
            </a:r>
            <a:r>
              <a:rPr lang="zh-CN" altLang="en-US" dirty="0">
                <a:sym typeface="Symbol" panose="05050102010706020507" pitchFamily="18" charset="2"/>
              </a:rPr>
              <a:t>语句翻译为三地址代码，设开始代码为</a:t>
            </a:r>
            <a:r>
              <a:rPr lang="en-US" altLang="zh-CN" dirty="0">
                <a:sym typeface="Symbol" panose="05050102010706020507" pitchFamily="18" charset="2"/>
              </a:rPr>
              <a:t>100</a:t>
            </a:r>
            <a:r>
              <a:rPr lang="zh-CN" altLang="en-US" dirty="0">
                <a:sym typeface="Symbol" panose="05050102010706020507" pitchFamily="18" charset="2"/>
              </a:rPr>
              <a:t>：</a:t>
            </a:r>
          </a:p>
          <a:p>
            <a:pPr algn="just">
              <a:spcBef>
                <a:spcPct val="0"/>
              </a:spcBef>
              <a:buClrTx/>
              <a:buSzTx/>
              <a:buNone/>
            </a:pPr>
            <a:endParaRPr lang="en-US" altLang="zh-CN" sz="2400" dirty="0">
              <a:sym typeface="Symbol" panose="05050102010706020507" pitchFamily="18" charset="2"/>
            </a:endParaRPr>
          </a:p>
          <a:p>
            <a:pPr algn="just">
              <a:spcBef>
                <a:spcPct val="0"/>
              </a:spcBef>
              <a:buClrTx/>
              <a:buSzTx/>
              <a:buNone/>
            </a:pPr>
            <a:r>
              <a:rPr lang="en-US" altLang="zh-CN" b="1" dirty="0">
                <a:sym typeface="Symbol" panose="05050102010706020507" pitchFamily="18" charset="2"/>
              </a:rPr>
              <a:t>    1.if (a&lt;b  &amp;&amp; e&lt;d || !e&lt;f+1) while(s&gt;0){s--;</a:t>
            </a:r>
            <a:r>
              <a:rPr lang="en-US" altLang="zh-CN" b="1" dirty="0" err="1">
                <a:sym typeface="Symbol" panose="05050102010706020507" pitchFamily="18" charset="2"/>
              </a:rPr>
              <a:t>i</a:t>
            </a:r>
            <a:r>
              <a:rPr lang="en-US" altLang="zh-CN" b="1" dirty="0">
                <a:sym typeface="Symbol" panose="05050102010706020507" pitchFamily="18" charset="2"/>
              </a:rPr>
              <a:t>++;} else </a:t>
            </a:r>
            <a:r>
              <a:rPr lang="en-US" altLang="zh-CN" b="1" dirty="0" err="1">
                <a:sym typeface="Symbol" panose="05050102010706020507" pitchFamily="18" charset="2"/>
              </a:rPr>
              <a:t>i</a:t>
            </a:r>
            <a:r>
              <a:rPr lang="en-US" altLang="zh-CN" b="1" dirty="0">
                <a:sym typeface="Symbol" panose="05050102010706020507" pitchFamily="18" charset="2"/>
              </a:rPr>
              <a:t>--;</a:t>
            </a:r>
          </a:p>
          <a:p>
            <a:pPr algn="just">
              <a:spcBef>
                <a:spcPct val="0"/>
              </a:spcBef>
              <a:buClrTx/>
              <a:buSzTx/>
              <a:buNone/>
            </a:pPr>
            <a:endParaRPr lang="en-US" altLang="zh-CN" b="1" dirty="0">
              <a:sym typeface="Symbol" panose="05050102010706020507" pitchFamily="18" charset="2"/>
            </a:endParaRPr>
          </a:p>
          <a:p>
            <a:pPr algn="just">
              <a:spcBef>
                <a:spcPct val="0"/>
              </a:spcBef>
              <a:buClrTx/>
              <a:buSzTx/>
              <a:buNone/>
            </a:pPr>
            <a:r>
              <a:rPr lang="en-US" altLang="zh-CN" b="1" dirty="0">
                <a:sym typeface="Symbol" panose="05050102010706020507" pitchFamily="18" charset="2"/>
              </a:rPr>
              <a:t>    2.X=a[b[</a:t>
            </a:r>
            <a:r>
              <a:rPr lang="en-US" altLang="zh-CN" b="1" dirty="0" err="1">
                <a:sym typeface="Symbol" panose="05050102010706020507" pitchFamily="18" charset="2"/>
              </a:rPr>
              <a:t>i</a:t>
            </a:r>
            <a:r>
              <a:rPr lang="en-US" altLang="zh-CN" b="1" dirty="0">
                <a:sym typeface="Symbol" panose="05050102010706020507" pitchFamily="18" charset="2"/>
              </a:rPr>
              <a:t>][j]]+c [b[</a:t>
            </a:r>
            <a:r>
              <a:rPr lang="en-US" altLang="zh-CN" b="1" dirty="0" err="1">
                <a:sym typeface="Symbol" panose="05050102010706020507" pitchFamily="18" charset="2"/>
              </a:rPr>
              <a:t>i</a:t>
            </a:r>
            <a:r>
              <a:rPr lang="en-US" altLang="zh-CN" b="1" dirty="0">
                <a:sym typeface="Symbol" panose="05050102010706020507" pitchFamily="18" charset="2"/>
              </a:rPr>
              <a:t>][j]];       </a:t>
            </a:r>
          </a:p>
          <a:p>
            <a:pPr algn="just">
              <a:spcBef>
                <a:spcPct val="0"/>
              </a:spcBef>
              <a:buClrTx/>
              <a:buSzTx/>
              <a:buNone/>
            </a:pPr>
            <a:r>
              <a:rPr lang="en-US" altLang="zh-CN" b="1" dirty="0">
                <a:sym typeface="Symbol" panose="05050102010706020507" pitchFamily="18" charset="2"/>
              </a:rPr>
              <a:t>     </a:t>
            </a:r>
            <a:r>
              <a:rPr lang="zh-CN" altLang="en-US" b="1" dirty="0">
                <a:sym typeface="Symbol" panose="05050102010706020507" pitchFamily="18" charset="2"/>
              </a:rPr>
              <a:t>其中：</a:t>
            </a:r>
            <a:r>
              <a:rPr lang="en-US" altLang="zh-CN" b="1" dirty="0" err="1">
                <a:sym typeface="Symbol" panose="05050102010706020507" pitchFamily="18" charset="2"/>
              </a:rPr>
              <a:t>a,b,c</a:t>
            </a:r>
            <a:r>
              <a:rPr lang="zh-CN" altLang="en-US" b="1" dirty="0">
                <a:sym typeface="Symbol" panose="05050102010706020507" pitchFamily="18" charset="2"/>
              </a:rPr>
              <a:t>数组均为整数数组（</a:t>
            </a:r>
            <a:r>
              <a:rPr lang="en-US" altLang="zh-CN" b="1" dirty="0">
                <a:sym typeface="Symbol" panose="05050102010706020507" pitchFamily="18" charset="2"/>
              </a:rPr>
              <a:t>W=</a:t>
            </a:r>
            <a:r>
              <a:rPr lang="en-US" altLang="zh-CN" b="1">
                <a:sym typeface="Symbol" panose="05050102010706020507" pitchFamily="18" charset="2"/>
              </a:rPr>
              <a:t>4), </a:t>
            </a:r>
            <a:r>
              <a:rPr lang="en-US" altLang="zh-CN" b="1" dirty="0">
                <a:sym typeface="Symbol" panose="05050102010706020507" pitchFamily="18" charset="2"/>
              </a:rPr>
              <a:t>b</a:t>
            </a:r>
            <a:r>
              <a:rPr lang="zh-CN" altLang="en-US" b="1" dirty="0">
                <a:sym typeface="Symbol" panose="05050102010706020507" pitchFamily="18" charset="2"/>
              </a:rPr>
              <a:t>数组为</a:t>
            </a:r>
            <a:r>
              <a:rPr lang="en-US" altLang="zh-CN" b="1" dirty="0">
                <a:sym typeface="Symbol" panose="05050102010706020507" pitchFamily="18" charset="2"/>
              </a:rPr>
              <a:t>2</a:t>
            </a:r>
            <a:r>
              <a:rPr lang="zh-CN" altLang="en-US" b="1" dirty="0">
                <a:sym typeface="Symbol" panose="05050102010706020507" pitchFamily="18" charset="2"/>
              </a:rPr>
              <a:t>行</a:t>
            </a:r>
            <a:r>
              <a:rPr lang="en-US" altLang="zh-CN" b="1" dirty="0">
                <a:sym typeface="Symbol" panose="05050102010706020507" pitchFamily="18" charset="2"/>
              </a:rPr>
              <a:t>3</a:t>
            </a:r>
            <a:r>
              <a:rPr lang="zh-CN" altLang="en-US" b="1" dirty="0">
                <a:sym typeface="Symbol" panose="05050102010706020507" pitchFamily="18" charset="2"/>
              </a:rPr>
              <a:t>列的二维数组。</a:t>
            </a:r>
            <a:endParaRPr lang="en-US" altLang="zh-CN" b="1" dirty="0">
              <a:sym typeface="Symbol" panose="05050102010706020507" pitchFamily="18" charset="2"/>
            </a:endParaRPr>
          </a:p>
          <a:p>
            <a:pPr marL="0" indent="0">
              <a:buNone/>
            </a:pPr>
            <a:endParaRPr lang="en-US" altLang="zh-CN" dirty="0"/>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第六章 作业</a:t>
            </a:r>
            <a:endParaRPr lang="zh-CN" altLang="en-US" dirty="0"/>
          </a:p>
        </p:txBody>
      </p:sp>
    </p:spTree>
    <p:extLst>
      <p:ext uri="{BB962C8B-B14F-4D97-AF65-F5344CB8AC3E}">
        <p14:creationId xmlns:p14="http://schemas.microsoft.com/office/powerpoint/2010/main" val="180352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4" y="1685678"/>
            <a:ext cx="8142981" cy="4921498"/>
          </a:xfrm>
        </p:spPr>
        <p:txBody>
          <a:bodyPr>
            <a:normAutofit fontScale="92500"/>
          </a:bodyPr>
          <a:lstStyle/>
          <a:p>
            <a:pPr marL="0" indent="0">
              <a:lnSpc>
                <a:spcPct val="150000"/>
              </a:lnSpc>
              <a:buNone/>
            </a:pPr>
            <a:r>
              <a:rPr lang="en-US" altLang="zh-CN" dirty="0"/>
              <a:t>        </a:t>
            </a:r>
            <a:r>
              <a:rPr lang="en-US" altLang="zh-CN" sz="2400" dirty="0"/>
              <a:t>DAG</a:t>
            </a:r>
            <a:r>
              <a:rPr lang="zh-CN" altLang="en-US" sz="2400" dirty="0"/>
              <a:t>的每个结点通常作为一条记录被存放在数组中，一个记录包括的结点信息有：</a:t>
            </a:r>
            <a:endParaRPr lang="en-US" altLang="zh-CN" sz="2400" dirty="0"/>
          </a:p>
          <a:p>
            <a:pPr>
              <a:lnSpc>
                <a:spcPct val="150000"/>
              </a:lnSpc>
              <a:buFont typeface="Wingdings" panose="05000000000000000000" pitchFamily="2" charset="2"/>
              <a:buChar char="n"/>
            </a:pPr>
            <a:r>
              <a:rPr lang="zh-CN" altLang="en-US" sz="2400" dirty="0"/>
              <a:t>结点标号：如果记录表示叶子结点，那么结点标号是该结点的文法符号；如果记录表示内部结点，那么结点标号是运算符；</a:t>
            </a:r>
            <a:endParaRPr lang="en-US" altLang="zh-CN" sz="2400" dirty="0"/>
          </a:p>
          <a:p>
            <a:pPr>
              <a:lnSpc>
                <a:spcPct val="150000"/>
              </a:lnSpc>
              <a:buFont typeface="Wingdings" panose="05000000000000000000" pitchFamily="2" charset="2"/>
              <a:buChar char="n"/>
            </a:pPr>
            <a:r>
              <a:rPr lang="zh-CN" altLang="en-US" sz="2400" dirty="0"/>
              <a:t>词法值：如果记录表示叶子结点，那么记录还包括该结点的词法值，通常是一个指向符号表的指针或者一个常量；</a:t>
            </a:r>
            <a:endParaRPr lang="en-US" altLang="zh-CN" sz="2400" dirty="0"/>
          </a:p>
          <a:p>
            <a:pPr>
              <a:lnSpc>
                <a:spcPct val="150000"/>
              </a:lnSpc>
              <a:buFont typeface="Wingdings" panose="05000000000000000000" pitchFamily="2" charset="2"/>
              <a:buChar char="n"/>
            </a:pPr>
            <a:r>
              <a:rPr lang="zh-CN" altLang="en-US" sz="2400" dirty="0"/>
              <a:t>左右子结点：如果记录表示内部结点，那么记录还包括该结点的左右子结点。</a:t>
            </a:r>
          </a:p>
        </p:txBody>
      </p:sp>
      <p:sp>
        <p:nvSpPr>
          <p:cNvPr id="3" name="标题 2"/>
          <p:cNvSpPr>
            <a:spLocks noGrp="1"/>
          </p:cNvSpPr>
          <p:nvPr>
            <p:ph type="title"/>
          </p:nvPr>
        </p:nvSpPr>
        <p:spPr/>
        <p:txBody>
          <a:bodyPr/>
          <a:lstStyle/>
          <a:p>
            <a:r>
              <a:rPr lang="zh-CN" altLang="en-US" dirty="0"/>
              <a:t>有向无环图</a:t>
            </a:r>
            <a:r>
              <a:rPr lang="en-US" altLang="zh-CN" dirty="0"/>
              <a:t>DAG</a:t>
            </a:r>
            <a:r>
              <a:rPr lang="zh-CN" altLang="en-US" dirty="0"/>
              <a:t>的值的编码</a:t>
            </a:r>
          </a:p>
        </p:txBody>
      </p:sp>
    </p:spTree>
    <p:extLst>
      <p:ext uri="{BB962C8B-B14F-4D97-AF65-F5344CB8AC3E}">
        <p14:creationId xmlns:p14="http://schemas.microsoft.com/office/powerpoint/2010/main" val="225441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16652" cy="4921498"/>
          </a:xfrm>
        </p:spPr>
        <p:txBody>
          <a:bodyPr>
            <a:normAutofit/>
          </a:bodyPr>
          <a:lstStyle/>
          <a:p>
            <a:pPr marL="0" indent="0">
              <a:lnSpc>
                <a:spcPct val="150000"/>
              </a:lnSpc>
              <a:buNone/>
            </a:pPr>
            <a:r>
              <a:rPr lang="zh-CN" altLang="en-US" dirty="0"/>
              <a:t>       由于一个</a:t>
            </a:r>
            <a:r>
              <a:rPr lang="en-US" altLang="zh-CN" dirty="0"/>
              <a:t>DAG</a:t>
            </a:r>
            <a:r>
              <a:rPr lang="zh-CN" altLang="en-US" dirty="0"/>
              <a:t>的结点都会保存在一个记录数组中，因此我们可以通过数组下标引用某个记录从而获取结点信息，这个数组下标称为相应结点的值编码。对图</a:t>
            </a:r>
            <a:r>
              <a:rPr lang="en-US" altLang="zh-CN" dirty="0"/>
              <a:t>1</a:t>
            </a:r>
            <a:r>
              <a:rPr lang="zh-CN" altLang="en-US" dirty="0"/>
              <a:t>的</a:t>
            </a:r>
            <a:r>
              <a:rPr lang="en-US" altLang="zh-CN" dirty="0"/>
              <a:t>DAG</a:t>
            </a:r>
            <a:r>
              <a:rPr lang="zh-CN" altLang="en-US" dirty="0"/>
              <a:t>，它的记录数组为表</a:t>
            </a:r>
            <a:r>
              <a:rPr lang="en-US" altLang="zh-CN" dirty="0"/>
              <a:t>1</a:t>
            </a:r>
            <a:r>
              <a:rPr lang="zh-CN" altLang="en-US" dirty="0"/>
              <a:t>：</a:t>
            </a:r>
            <a:endParaRPr lang="en-US" altLang="zh-CN" dirty="0"/>
          </a:p>
          <a:p>
            <a:pPr marL="0" indent="0">
              <a:lnSpc>
                <a:spcPct val="150000"/>
              </a:lnSpc>
              <a:buNone/>
            </a:pPr>
            <a:r>
              <a:rPr lang="zh-CN" altLang="en-US" dirty="0"/>
              <a:t>     其中，左边的下标是每个结点的值编码，并且在某些记录中可以包括值编码。例如：对于第</a:t>
            </a:r>
            <a:r>
              <a:rPr lang="en-US" altLang="zh-CN" dirty="0"/>
              <a:t>5</a:t>
            </a:r>
            <a:r>
              <a:rPr lang="zh-CN" altLang="en-US" dirty="0"/>
              <a:t>条记录，它表示内部结点”</a:t>
            </a:r>
            <a:r>
              <a:rPr lang="en-US" altLang="zh-CN" dirty="0"/>
              <a:t>-“</a:t>
            </a:r>
            <a:r>
              <a:rPr lang="zh-CN" altLang="en-US" dirty="0"/>
              <a:t>，该结点左边的子结点是叶子结点”</a:t>
            </a:r>
            <a:r>
              <a:rPr lang="en-US" altLang="zh-CN" dirty="0"/>
              <a:t>b”</a:t>
            </a:r>
            <a:r>
              <a:rPr lang="zh-CN" altLang="en-US" dirty="0"/>
              <a:t>，右边的子结点是叶子结点”</a:t>
            </a:r>
            <a:r>
              <a:rPr lang="en-US" altLang="zh-CN" dirty="0"/>
              <a:t>c”</a:t>
            </a:r>
            <a:r>
              <a:rPr lang="zh-CN" altLang="en-US" dirty="0"/>
              <a:t>，由于代表</a:t>
            </a:r>
            <a:r>
              <a:rPr lang="en-US" altLang="zh-CN" dirty="0"/>
              <a:t>b</a:t>
            </a:r>
            <a:r>
              <a:rPr lang="zh-CN" altLang="en-US" dirty="0"/>
              <a:t>和</a:t>
            </a:r>
            <a:r>
              <a:rPr lang="en-US" altLang="zh-CN" dirty="0"/>
              <a:t>c</a:t>
            </a:r>
            <a:r>
              <a:rPr lang="zh-CN" altLang="en-US" dirty="0"/>
              <a:t>的记录已经存在并且它们的值编码分别为</a:t>
            </a:r>
            <a:r>
              <a:rPr lang="en-US" altLang="zh-CN" dirty="0"/>
              <a:t>2</a:t>
            </a:r>
            <a:r>
              <a:rPr lang="zh-CN" altLang="en-US" dirty="0"/>
              <a:t>和</a:t>
            </a:r>
            <a:r>
              <a:rPr lang="en-US" altLang="zh-CN" dirty="0"/>
              <a:t>3</a:t>
            </a:r>
            <a:r>
              <a:rPr lang="zh-CN" altLang="en-US" dirty="0"/>
              <a:t>，因此内部结点”</a:t>
            </a:r>
            <a:r>
              <a:rPr lang="en-US" altLang="zh-CN" dirty="0"/>
              <a:t>-“</a:t>
            </a:r>
            <a:r>
              <a:rPr lang="zh-CN" altLang="en-US" dirty="0"/>
              <a:t>的记录为</a:t>
            </a:r>
            <a:r>
              <a:rPr lang="en-US" altLang="zh-CN" dirty="0"/>
              <a:t>(-, 2, 3)</a:t>
            </a:r>
            <a:r>
              <a:rPr lang="zh-CN" altLang="en-US" dirty="0"/>
              <a:t>。</a:t>
            </a:r>
          </a:p>
        </p:txBody>
      </p:sp>
      <p:sp>
        <p:nvSpPr>
          <p:cNvPr id="3" name="标题 2"/>
          <p:cNvSpPr>
            <a:spLocks noGrp="1"/>
          </p:cNvSpPr>
          <p:nvPr>
            <p:ph type="title"/>
          </p:nvPr>
        </p:nvSpPr>
        <p:spPr/>
        <p:txBody>
          <a:bodyPr/>
          <a:lstStyle/>
          <a:p>
            <a:endParaRPr lang="zh-CN" altLang="en-US" dirty="0"/>
          </a:p>
        </p:txBody>
      </p:sp>
      <p:pic>
        <p:nvPicPr>
          <p:cNvPr id="6" name="图片 5">
            <a:extLst>
              <a:ext uri="{FF2B5EF4-FFF2-40B4-BE49-F238E27FC236}">
                <a16:creationId xmlns:a16="http://schemas.microsoft.com/office/drawing/2014/main" id="{B7E60427-5E78-4AF2-A7A1-79A19EA19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929" y="2163778"/>
            <a:ext cx="2391109" cy="3197256"/>
          </a:xfrm>
          <a:prstGeom prst="rect">
            <a:avLst/>
          </a:prstGeom>
        </p:spPr>
      </p:pic>
    </p:spTree>
    <p:extLst>
      <p:ext uri="{BB962C8B-B14F-4D97-AF65-F5344CB8AC3E}">
        <p14:creationId xmlns:p14="http://schemas.microsoft.com/office/powerpoint/2010/main" val="408705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8372162" cy="4921498"/>
          </a:xfrm>
        </p:spPr>
        <p:txBody>
          <a:bodyPr/>
          <a:lstStyle/>
          <a:p>
            <a:pPr marL="0" indent="0">
              <a:buNone/>
            </a:pPr>
            <a:r>
              <a:rPr lang="zh-CN" altLang="en-US" dirty="0"/>
              <a:t>       三地址代码是形如</a:t>
            </a:r>
            <a:r>
              <a:rPr lang="en-US" altLang="zh-CN" dirty="0"/>
              <a:t>x = y op z</a:t>
            </a:r>
            <a:r>
              <a:rPr lang="zh-CN" altLang="en-US" dirty="0"/>
              <a:t>的指令集合，之所以名为“三地址代码”，是因为指令</a:t>
            </a:r>
            <a:r>
              <a:rPr lang="en-US" altLang="zh-CN" dirty="0"/>
              <a:t>x = y op z</a:t>
            </a:r>
            <a:r>
              <a:rPr lang="zh-CN" altLang="en-US" dirty="0"/>
              <a:t>具有三个地址：两个运算分量</a:t>
            </a:r>
            <a:r>
              <a:rPr lang="en-US" altLang="zh-CN" dirty="0"/>
              <a:t>y</a:t>
            </a:r>
            <a:r>
              <a:rPr lang="zh-CN" altLang="en-US" dirty="0"/>
              <a:t>和</a:t>
            </a:r>
            <a:r>
              <a:rPr lang="en-US" altLang="zh-CN" dirty="0"/>
              <a:t>z</a:t>
            </a:r>
            <a:r>
              <a:rPr lang="zh-CN" altLang="en-US" dirty="0"/>
              <a:t>，一个结果变量</a:t>
            </a:r>
            <a:r>
              <a:rPr lang="en-US" altLang="zh-CN" dirty="0"/>
              <a:t>x</a:t>
            </a:r>
            <a:r>
              <a:rPr lang="zh-CN" altLang="en-US" dirty="0"/>
              <a:t>。由于三地址代码会对多运算符算术表达式和控制流语句的嵌套结构进行拆分，因此适用于目标代码的生成和优化。三地址代码可以是</a:t>
            </a:r>
            <a:r>
              <a:rPr lang="en-US" altLang="zh-CN" dirty="0"/>
              <a:t>DAG</a:t>
            </a:r>
            <a:r>
              <a:rPr lang="zh-CN" altLang="en-US" dirty="0"/>
              <a:t>的线性表示，例如：与图</a:t>
            </a:r>
            <a:r>
              <a:rPr lang="en-US" altLang="zh-CN" dirty="0"/>
              <a:t>1</a:t>
            </a:r>
            <a:r>
              <a:rPr lang="zh-CN" altLang="en-US" dirty="0"/>
              <a:t>表达式</a:t>
            </a:r>
            <a:r>
              <a:rPr lang="en-US" altLang="zh-CN" dirty="0" err="1"/>
              <a:t>a+a</a:t>
            </a:r>
            <a:r>
              <a:rPr lang="en-US" altLang="zh-CN" dirty="0"/>
              <a:t>*(b-c)+(b-c)*d</a:t>
            </a:r>
            <a:r>
              <a:rPr lang="zh-CN" altLang="en-US" dirty="0"/>
              <a:t>的</a:t>
            </a:r>
            <a:r>
              <a:rPr lang="en-US" altLang="zh-CN" dirty="0"/>
              <a:t>DAG</a:t>
            </a:r>
            <a:r>
              <a:rPr lang="zh-CN" altLang="en-US" dirty="0"/>
              <a:t>对应的三地址代码如下：</a:t>
            </a:r>
            <a:endParaRPr lang="en-US" altLang="zh-CN" dirty="0"/>
          </a:p>
        </p:txBody>
      </p:sp>
      <p:sp>
        <p:nvSpPr>
          <p:cNvPr id="3" name="标题 2"/>
          <p:cNvSpPr>
            <a:spLocks noGrp="1"/>
          </p:cNvSpPr>
          <p:nvPr>
            <p:ph type="title"/>
          </p:nvPr>
        </p:nvSpPr>
        <p:spPr/>
        <p:txBody>
          <a:bodyPr/>
          <a:lstStyle/>
          <a:p>
            <a:r>
              <a:rPr lang="en-US" altLang="zh-CN" sz="2800" dirty="0"/>
              <a:t>6.2</a:t>
            </a:r>
            <a:r>
              <a:rPr lang="zh-CN" altLang="en-US" dirty="0"/>
              <a:t>三地址代码</a:t>
            </a:r>
            <a:endParaRPr lang="zh-CN" altLang="en-US" sz="2800" dirty="0"/>
          </a:p>
        </p:txBody>
      </p:sp>
      <p:pic>
        <p:nvPicPr>
          <p:cNvPr id="7" name="图片 6">
            <a:extLst>
              <a:ext uri="{FF2B5EF4-FFF2-40B4-BE49-F238E27FC236}">
                <a16:creationId xmlns:a16="http://schemas.microsoft.com/office/drawing/2014/main" id="{B64B33F5-5616-4250-9BA1-DC53BC1CD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25" y="4001632"/>
            <a:ext cx="3594226" cy="2089001"/>
          </a:xfrm>
          <a:prstGeom prst="rect">
            <a:avLst/>
          </a:prstGeom>
        </p:spPr>
      </p:pic>
      <p:sp>
        <p:nvSpPr>
          <p:cNvPr id="8" name="Rectangle 3">
            <a:extLst>
              <a:ext uri="{FF2B5EF4-FFF2-40B4-BE49-F238E27FC236}">
                <a16:creationId xmlns:a16="http://schemas.microsoft.com/office/drawing/2014/main" id="{F6BF55A1-84D8-41E4-AC5D-2D2578937AC7}"/>
              </a:ext>
            </a:extLst>
          </p:cNvPr>
          <p:cNvSpPr>
            <a:spLocks noChangeArrowheads="1"/>
          </p:cNvSpPr>
          <p:nvPr/>
        </p:nvSpPr>
        <p:spPr bwMode="auto">
          <a:xfrm>
            <a:off x="4926508" y="4146427"/>
            <a:ext cx="359422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ea typeface="华文楷体" panose="02010600040101010101" pitchFamily="2" charset="-122"/>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ea typeface="华文楷体" panose="02010600040101010101" pitchFamily="2" charset="-122"/>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ea typeface="华文楷体" panose="02010600040101010101" pitchFamily="2" charset="-122"/>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ea typeface="华文楷体" panose="02010600040101010101" pitchFamily="2" charset="-122"/>
              </a:defRPr>
            </a:lvl9pPr>
          </a:lstStyle>
          <a:p>
            <a:pPr algn="ctr" eaLnBrk="1" hangingPunct="1">
              <a:spcBef>
                <a:spcPct val="0"/>
              </a:spcBef>
              <a:buClrTx/>
              <a:buSzTx/>
              <a:buFontTx/>
              <a:buNone/>
            </a:pPr>
            <a:r>
              <a:rPr lang="en-US" altLang="zh-CN" sz="2000" b="1" dirty="0">
                <a:solidFill>
                  <a:schemeClr val="tx1"/>
                </a:solidFill>
                <a:latin typeface="Times New Roman" panose="02020603050405020304" pitchFamily="18" charset="0"/>
                <a:ea typeface="宋体" panose="02010600030101010101" pitchFamily="2" charset="-122"/>
                <a:cs typeface="Arial" panose="020B0604020202020204" pitchFamily="34" charset="0"/>
              </a:rPr>
              <a:t>t1:=b-c	</a:t>
            </a:r>
          </a:p>
          <a:p>
            <a:pPr algn="ctr" eaLnBrk="1" hangingPunct="1">
              <a:spcBef>
                <a:spcPct val="0"/>
              </a:spcBef>
              <a:buClrTx/>
              <a:buSzTx/>
              <a:buFontTx/>
              <a:buNone/>
            </a:pPr>
            <a:r>
              <a:rPr lang="en-US" altLang="zh-CN" sz="2000" b="1" dirty="0">
                <a:solidFill>
                  <a:schemeClr val="tx1"/>
                </a:solidFill>
                <a:latin typeface="Times New Roman" panose="02020603050405020304" pitchFamily="18" charset="0"/>
                <a:ea typeface="宋体" panose="02010600030101010101" pitchFamily="2" charset="-122"/>
                <a:cs typeface="Arial" panose="020B0604020202020204" pitchFamily="34" charset="0"/>
              </a:rPr>
              <a:t>t2:=a*t1	</a:t>
            </a:r>
          </a:p>
          <a:p>
            <a:pPr algn="ctr" eaLnBrk="1" hangingPunct="1">
              <a:spcBef>
                <a:spcPct val="0"/>
              </a:spcBef>
              <a:buClrTx/>
              <a:buSzTx/>
              <a:buFontTx/>
              <a:buNone/>
            </a:pPr>
            <a:r>
              <a:rPr lang="en-US" altLang="zh-CN" sz="2000" b="1" dirty="0">
                <a:solidFill>
                  <a:schemeClr val="tx1"/>
                </a:solidFill>
                <a:latin typeface="Times New Roman" panose="02020603050405020304" pitchFamily="18" charset="0"/>
                <a:ea typeface="宋体" panose="02010600030101010101" pitchFamily="2" charset="-122"/>
                <a:cs typeface="Arial" panose="020B0604020202020204" pitchFamily="34" charset="0"/>
              </a:rPr>
              <a:t>       t3:=a+t2	</a:t>
            </a:r>
          </a:p>
          <a:p>
            <a:pPr algn="ctr" eaLnBrk="1" hangingPunct="1">
              <a:spcBef>
                <a:spcPct val="0"/>
              </a:spcBef>
              <a:buClrTx/>
              <a:buSzTx/>
              <a:buFontTx/>
              <a:buNone/>
            </a:pPr>
            <a:r>
              <a:rPr lang="en-US" altLang="zh-CN" sz="2000" b="1" dirty="0">
                <a:solidFill>
                  <a:schemeClr val="tx1"/>
                </a:solidFill>
                <a:latin typeface="Times New Roman" panose="02020603050405020304" pitchFamily="18" charset="0"/>
                <a:ea typeface="宋体" panose="02010600030101010101" pitchFamily="2" charset="-122"/>
                <a:cs typeface="Arial" panose="020B0604020202020204" pitchFamily="34" charset="0"/>
              </a:rPr>
              <a:t>t4:=t1*d</a:t>
            </a:r>
          </a:p>
          <a:p>
            <a:pPr algn="ctr" eaLnBrk="1" hangingPunct="1">
              <a:spcBef>
                <a:spcPct val="0"/>
              </a:spcBef>
              <a:buClrTx/>
              <a:buSzTx/>
              <a:buFontTx/>
              <a:buNone/>
            </a:pPr>
            <a:r>
              <a:rPr lang="en-US" altLang="zh-CN" sz="2000" b="1" dirty="0">
                <a:solidFill>
                  <a:schemeClr val="tx1"/>
                </a:solidFill>
                <a:latin typeface="Times New Roman" panose="02020603050405020304" pitchFamily="18" charset="0"/>
                <a:ea typeface="宋体" panose="02010600030101010101" pitchFamily="2" charset="-122"/>
                <a:cs typeface="Arial" panose="020B0604020202020204" pitchFamily="34" charset="0"/>
              </a:rPr>
              <a:t>               t5:=t3+t4		</a:t>
            </a:r>
          </a:p>
          <a:p>
            <a:pPr>
              <a:spcBef>
                <a:spcPct val="0"/>
              </a:spcBef>
              <a:buClrTx/>
              <a:buSzTx/>
              <a:buNone/>
            </a:pPr>
            <a:r>
              <a:rPr lang="en-US" altLang="zh-CN" sz="2000" dirty="0" err="1">
                <a:solidFill>
                  <a:schemeClr val="tx1"/>
                </a:solidFill>
              </a:rPr>
              <a:t>a+a</a:t>
            </a:r>
            <a:r>
              <a:rPr lang="en-US" altLang="zh-CN" sz="2000" dirty="0">
                <a:solidFill>
                  <a:schemeClr val="tx1"/>
                </a:solidFill>
              </a:rPr>
              <a:t>*(b-c)+(b-c)*d</a:t>
            </a:r>
            <a:r>
              <a:rPr lang="zh-CN" altLang="en-US" sz="2000" b="1" dirty="0">
                <a:solidFill>
                  <a:schemeClr val="tx1"/>
                </a:solidFill>
                <a:latin typeface="Times New Roman" panose="02020603050405020304" pitchFamily="18" charset="0"/>
                <a:ea typeface="宋体" panose="02010600030101010101" pitchFamily="2" charset="-122"/>
                <a:cs typeface="Arial" panose="020B0604020202020204" pitchFamily="34" charset="0"/>
              </a:rPr>
              <a:t>三地址代码</a:t>
            </a:r>
          </a:p>
        </p:txBody>
      </p:sp>
    </p:spTree>
    <p:extLst>
      <p:ext uri="{BB962C8B-B14F-4D97-AF65-F5344CB8AC3E}">
        <p14:creationId xmlns:p14="http://schemas.microsoft.com/office/powerpoint/2010/main" val="424019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90122" y="1603739"/>
            <a:ext cx="2978591" cy="4921498"/>
          </a:xfrm>
        </p:spPr>
        <p:txBody>
          <a:bodyPr>
            <a:normAutofit/>
          </a:bodyPr>
          <a:lstStyle/>
          <a:p>
            <a:pPr marL="0" indent="0">
              <a:lnSpc>
                <a:spcPct val="80000"/>
              </a:lnSpc>
              <a:buNone/>
            </a:pPr>
            <a:r>
              <a:rPr lang="zh-CN" altLang="en-US" dirty="0"/>
              <a:t>三地址代码基于两个基本</a:t>
            </a:r>
            <a:endParaRPr lang="en-US" altLang="zh-CN" dirty="0"/>
          </a:p>
          <a:p>
            <a:pPr marL="0" indent="0">
              <a:lnSpc>
                <a:spcPct val="80000"/>
              </a:lnSpc>
              <a:buNone/>
            </a:pPr>
            <a:r>
              <a:rPr lang="zh-CN" altLang="en-US" dirty="0"/>
              <a:t>的概念：地址和指令。</a:t>
            </a:r>
            <a:endParaRPr lang="en-US" altLang="zh-CN" dirty="0"/>
          </a:p>
          <a:p>
            <a:pPr marL="0" indent="0">
              <a:lnSpc>
                <a:spcPct val="80000"/>
              </a:lnSpc>
              <a:buNone/>
            </a:pPr>
            <a:r>
              <a:rPr lang="zh-CN" altLang="en-US" dirty="0"/>
              <a:t>简单地说，</a:t>
            </a:r>
            <a:endParaRPr lang="en-US" altLang="zh-CN" dirty="0"/>
          </a:p>
          <a:p>
            <a:pPr>
              <a:lnSpc>
                <a:spcPct val="80000"/>
              </a:lnSpc>
            </a:pPr>
            <a:r>
              <a:rPr lang="zh-CN" altLang="en-US" dirty="0"/>
              <a:t>地址就是运算分量：</a:t>
            </a:r>
            <a:endParaRPr lang="en-US" altLang="zh-CN" dirty="0"/>
          </a:p>
          <a:p>
            <a:pPr marL="0" indent="0">
              <a:lnSpc>
                <a:spcPct val="80000"/>
              </a:lnSpc>
              <a:buNone/>
            </a:pPr>
            <a:r>
              <a:rPr lang="zh-CN" altLang="en-US" dirty="0"/>
              <a:t>一个地址的表现形式可以</a:t>
            </a:r>
            <a:endParaRPr lang="en-US" altLang="zh-CN" dirty="0"/>
          </a:p>
          <a:p>
            <a:pPr marL="0" indent="0">
              <a:lnSpc>
                <a:spcPct val="80000"/>
              </a:lnSpc>
              <a:buNone/>
            </a:pPr>
            <a:r>
              <a:rPr lang="zh-CN" altLang="en-US" dirty="0"/>
              <a:t>是变量名、常量或者编译</a:t>
            </a:r>
            <a:endParaRPr lang="en-US" altLang="zh-CN" dirty="0"/>
          </a:p>
          <a:p>
            <a:pPr marL="0" indent="0">
              <a:lnSpc>
                <a:spcPct val="80000"/>
              </a:lnSpc>
              <a:buNone/>
            </a:pPr>
            <a:r>
              <a:rPr lang="zh-CN" altLang="en-US" dirty="0"/>
              <a:t>器生成的临时变量。</a:t>
            </a:r>
            <a:endParaRPr lang="en-US" altLang="zh-CN" dirty="0"/>
          </a:p>
          <a:p>
            <a:pPr>
              <a:lnSpc>
                <a:spcPct val="80000"/>
              </a:lnSpc>
            </a:pPr>
            <a:r>
              <a:rPr lang="zh-CN" altLang="en-US" dirty="0"/>
              <a:t>指令就是运算符。</a:t>
            </a:r>
            <a:endParaRPr lang="en-US" altLang="zh-CN" dirty="0"/>
          </a:p>
          <a:p>
            <a:pPr marL="0" indent="0">
              <a:lnSpc>
                <a:spcPct val="80000"/>
              </a:lnSpc>
              <a:buNone/>
            </a:pPr>
            <a:endParaRPr lang="en-US" altLang="zh-CN" dirty="0"/>
          </a:p>
          <a:p>
            <a:pPr marL="0" indent="0">
              <a:lnSpc>
                <a:spcPct val="80000"/>
              </a:lnSpc>
              <a:buNone/>
            </a:pPr>
            <a:r>
              <a:rPr lang="zh-CN" altLang="en-US" dirty="0"/>
              <a:t>表</a:t>
            </a:r>
            <a:r>
              <a:rPr lang="en-US" altLang="zh-CN" dirty="0"/>
              <a:t>2</a:t>
            </a:r>
            <a:r>
              <a:rPr lang="zh-CN" altLang="en-US" dirty="0"/>
              <a:t>是几种常见的三地址</a:t>
            </a:r>
            <a:endParaRPr lang="en-US" altLang="zh-CN" dirty="0"/>
          </a:p>
          <a:p>
            <a:pPr marL="0" indent="0">
              <a:lnSpc>
                <a:spcPct val="80000"/>
              </a:lnSpc>
              <a:buNone/>
            </a:pPr>
            <a:r>
              <a:rPr lang="zh-CN" altLang="en-US" dirty="0"/>
              <a:t>指令形式：</a:t>
            </a:r>
            <a:endParaRPr lang="en-US" altLang="zh-CN" dirty="0"/>
          </a:p>
        </p:txBody>
      </p:sp>
      <p:sp>
        <p:nvSpPr>
          <p:cNvPr id="3" name="标题 2"/>
          <p:cNvSpPr>
            <a:spLocks noGrp="1"/>
          </p:cNvSpPr>
          <p:nvPr>
            <p:ph type="title"/>
          </p:nvPr>
        </p:nvSpPr>
        <p:spPr/>
        <p:txBody>
          <a:bodyPr/>
          <a:lstStyle/>
          <a:p>
            <a:r>
              <a:rPr lang="en-US" altLang="zh-CN" sz="2800" dirty="0"/>
              <a:t> 6.2.1  </a:t>
            </a:r>
            <a:r>
              <a:rPr lang="zh-CN" altLang="en-US" sz="2800" dirty="0"/>
              <a:t>地址和指令</a:t>
            </a:r>
          </a:p>
        </p:txBody>
      </p:sp>
      <p:pic>
        <p:nvPicPr>
          <p:cNvPr id="6" name="图片 5">
            <a:extLst>
              <a:ext uri="{FF2B5EF4-FFF2-40B4-BE49-F238E27FC236}">
                <a16:creationId xmlns:a16="http://schemas.microsoft.com/office/drawing/2014/main" id="{F415891F-63CD-4FB6-A4E4-5EE2DF9FE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797" y="1623351"/>
            <a:ext cx="5334744" cy="4867954"/>
          </a:xfrm>
          <a:prstGeom prst="rect">
            <a:avLst/>
          </a:prstGeom>
        </p:spPr>
      </p:pic>
    </p:spTree>
    <p:extLst>
      <p:ext uri="{BB962C8B-B14F-4D97-AF65-F5344CB8AC3E}">
        <p14:creationId xmlns:p14="http://schemas.microsoft.com/office/powerpoint/2010/main" val="211282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13243</TotalTime>
  <Words>7013</Words>
  <Application>Microsoft Office PowerPoint</Application>
  <PresentationFormat>全屏显示(4:3)</PresentationFormat>
  <Paragraphs>400</Paragraphs>
  <Slides>59</Slides>
  <Notes>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2" baseType="lpstr">
      <vt:lpstr>等线</vt:lpstr>
      <vt:lpstr>等线 Light</vt:lpstr>
      <vt:lpstr>黑体</vt:lpstr>
      <vt:lpstr>微软雅黑</vt:lpstr>
      <vt:lpstr>Adobe Devanagari</vt:lpstr>
      <vt:lpstr>Arial</vt:lpstr>
      <vt:lpstr>Calibri</vt:lpstr>
      <vt:lpstr>Franklin Gothic Book</vt:lpstr>
      <vt:lpstr>Times New Roman</vt:lpstr>
      <vt:lpstr>Wingdings</vt:lpstr>
      <vt:lpstr>Wingdings 2</vt:lpstr>
      <vt:lpstr>2016-VI主题</vt:lpstr>
      <vt:lpstr>公式</vt:lpstr>
      <vt:lpstr>编译原理</vt:lpstr>
      <vt:lpstr>PowerPoint 演示文稿</vt:lpstr>
      <vt:lpstr>第6章  中间代码生成</vt:lpstr>
      <vt:lpstr>PowerPoint 演示文稿</vt:lpstr>
      <vt:lpstr>6.1 语法树的变体——有向无环图</vt:lpstr>
      <vt:lpstr>有向无环图DAG的值的编码</vt:lpstr>
      <vt:lpstr>PowerPoint 演示文稿</vt:lpstr>
      <vt:lpstr>6.2三地址代码</vt:lpstr>
      <vt:lpstr> 6.2.1  地址和指令</vt:lpstr>
      <vt:lpstr>6.2.2三地址代码的数据结构——四元式</vt:lpstr>
      <vt:lpstr>PowerPoint 演示文稿</vt:lpstr>
      <vt:lpstr>//6.2.3三地址代码的三元式表示</vt:lpstr>
      <vt:lpstr>PowerPoint 演示文稿</vt:lpstr>
      <vt:lpstr>//三地址代码的间接三元式表示</vt:lpstr>
      <vt:lpstr>//6.2.4静态单赋值形式</vt:lpstr>
      <vt:lpstr>//6.3 类型和声明</vt:lpstr>
      <vt:lpstr>//6.3.1 类型表达式</vt:lpstr>
      <vt:lpstr> 例6.1</vt:lpstr>
      <vt:lpstr> //6.3.2  类型等价</vt:lpstr>
      <vt:lpstr> //6.3.3 声明</vt:lpstr>
      <vt:lpstr>//6.3.4局部变量名的存储布局</vt:lpstr>
      <vt:lpstr>//6.3.4局部变量名的存储布局</vt:lpstr>
      <vt:lpstr>//例6.2</vt:lpstr>
      <vt:lpstr> </vt:lpstr>
      <vt:lpstr> </vt:lpstr>
      <vt:lpstr>6.4 表达式的翻译 </vt:lpstr>
      <vt:lpstr>6.4.1表达式的计算</vt:lpstr>
      <vt:lpstr>6.4.2数组元素的寻址</vt:lpstr>
      <vt:lpstr> </vt:lpstr>
      <vt:lpstr> </vt:lpstr>
      <vt:lpstr>6.4.3数组引用的翻译</vt:lpstr>
      <vt:lpstr>PowerPoint 演示文稿</vt:lpstr>
      <vt:lpstr> 例6.3</vt:lpstr>
      <vt:lpstr> </vt:lpstr>
      <vt:lpstr>//6.5 类型检查 </vt:lpstr>
      <vt:lpstr>6.5.1 类型检查规则 </vt:lpstr>
      <vt:lpstr>6.5.2 类型转换</vt:lpstr>
      <vt:lpstr>6.6 控制流</vt:lpstr>
      <vt:lpstr>6.6 .1布尔表达式</vt:lpstr>
      <vt:lpstr>PowerPoint 演示文稿</vt:lpstr>
      <vt:lpstr>PowerPoint 演示文稿</vt:lpstr>
      <vt:lpstr>6.6.2  短路代码</vt:lpstr>
      <vt:lpstr>例6.4</vt:lpstr>
      <vt:lpstr> </vt:lpstr>
      <vt:lpstr> </vt:lpstr>
      <vt:lpstr> </vt:lpstr>
      <vt:lpstr>6.6.3 控制流语句</vt:lpstr>
      <vt:lpstr>6.6.3 控制流语句</vt:lpstr>
      <vt:lpstr>PowerPoint 演示文稿</vt:lpstr>
      <vt:lpstr>例6.5</vt:lpstr>
      <vt:lpstr>PowerPoint 演示文稿</vt:lpstr>
      <vt:lpstr>PowerPoint 演示文稿</vt:lpstr>
      <vt:lpstr>PowerPoint 演示文稿</vt:lpstr>
      <vt:lpstr>例 6.6</vt:lpstr>
      <vt:lpstr>例6.7</vt:lpstr>
      <vt:lpstr>例6.8  While (a&lt;b) if (c&lt;5) while (x&gt;y) z=x+1;else x=y; </vt:lpstr>
      <vt:lpstr>第六章 总结</vt:lpstr>
      <vt:lpstr>第六章 作业</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Yuan Tian</cp:lastModifiedBy>
  <cp:revision>577</cp:revision>
  <dcterms:created xsi:type="dcterms:W3CDTF">2016-01-21T16:32:22Z</dcterms:created>
  <dcterms:modified xsi:type="dcterms:W3CDTF">2020-05-29T02:08:52Z</dcterms:modified>
</cp:coreProperties>
</file>