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135"/>
  </p:notesMasterIdLst>
  <p:sldIdLst>
    <p:sldId id="261" r:id="rId2"/>
    <p:sldId id="332" r:id="rId3"/>
    <p:sldId id="263" r:id="rId4"/>
    <p:sldId id="294" r:id="rId5"/>
    <p:sldId id="295" r:id="rId6"/>
    <p:sldId id="397" r:id="rId7"/>
    <p:sldId id="333" r:id="rId8"/>
    <p:sldId id="335" r:id="rId9"/>
    <p:sldId id="399" r:id="rId10"/>
    <p:sldId id="401" r:id="rId11"/>
    <p:sldId id="336" r:id="rId12"/>
    <p:sldId id="402" r:id="rId13"/>
    <p:sldId id="293" r:id="rId14"/>
    <p:sldId id="289" r:id="rId15"/>
    <p:sldId id="403" r:id="rId16"/>
    <p:sldId id="290" r:id="rId17"/>
    <p:sldId id="404" r:id="rId18"/>
    <p:sldId id="405" r:id="rId19"/>
    <p:sldId id="297" r:id="rId20"/>
    <p:sldId id="406" r:id="rId21"/>
    <p:sldId id="407" r:id="rId22"/>
    <p:sldId id="344" r:id="rId23"/>
    <p:sldId id="313" r:id="rId24"/>
    <p:sldId id="343" r:id="rId25"/>
    <p:sldId id="315" r:id="rId26"/>
    <p:sldId id="338" r:id="rId27"/>
    <p:sldId id="475" r:id="rId28"/>
    <p:sldId id="476" r:id="rId29"/>
    <p:sldId id="477" r:id="rId30"/>
    <p:sldId id="478" r:id="rId31"/>
    <p:sldId id="479" r:id="rId32"/>
    <p:sldId id="339" r:id="rId33"/>
    <p:sldId id="480" r:id="rId34"/>
    <p:sldId id="299" r:id="rId35"/>
    <p:sldId id="346" r:id="rId36"/>
    <p:sldId id="300" r:id="rId37"/>
    <p:sldId id="347" r:id="rId38"/>
    <p:sldId id="345" r:id="rId39"/>
    <p:sldId id="303" r:id="rId40"/>
    <p:sldId id="304" r:id="rId41"/>
    <p:sldId id="305" r:id="rId42"/>
    <p:sldId id="306" r:id="rId43"/>
    <p:sldId id="410" r:id="rId44"/>
    <p:sldId id="422" r:id="rId45"/>
    <p:sldId id="423" r:id="rId46"/>
    <p:sldId id="482" r:id="rId47"/>
    <p:sldId id="301" r:id="rId48"/>
    <p:sldId id="349" r:id="rId49"/>
    <p:sldId id="307" r:id="rId50"/>
    <p:sldId id="314" r:id="rId51"/>
    <p:sldId id="342" r:id="rId52"/>
    <p:sldId id="411" r:id="rId53"/>
    <p:sldId id="412" r:id="rId54"/>
    <p:sldId id="311" r:id="rId55"/>
    <p:sldId id="312" r:id="rId56"/>
    <p:sldId id="420" r:id="rId57"/>
    <p:sldId id="302" r:id="rId58"/>
    <p:sldId id="310" r:id="rId59"/>
    <p:sldId id="320" r:id="rId60"/>
    <p:sldId id="352" r:id="rId61"/>
    <p:sldId id="324" r:id="rId62"/>
    <p:sldId id="326" r:id="rId63"/>
    <p:sldId id="327" r:id="rId64"/>
    <p:sldId id="413" r:id="rId65"/>
    <p:sldId id="385" r:id="rId66"/>
    <p:sldId id="328" r:id="rId67"/>
    <p:sldId id="329" r:id="rId68"/>
    <p:sldId id="421" r:id="rId69"/>
    <p:sldId id="414" r:id="rId70"/>
    <p:sldId id="415" r:id="rId71"/>
    <p:sldId id="416" r:id="rId72"/>
    <p:sldId id="417" r:id="rId73"/>
    <p:sldId id="418" r:id="rId74"/>
    <p:sldId id="419" r:id="rId75"/>
    <p:sldId id="318" r:id="rId76"/>
    <p:sldId id="424" r:id="rId77"/>
    <p:sldId id="425" r:id="rId78"/>
    <p:sldId id="426" r:id="rId79"/>
    <p:sldId id="427" r:id="rId80"/>
    <p:sldId id="428" r:id="rId81"/>
    <p:sldId id="429" r:id="rId82"/>
    <p:sldId id="431" r:id="rId83"/>
    <p:sldId id="432" r:id="rId84"/>
    <p:sldId id="433" r:id="rId85"/>
    <p:sldId id="434" r:id="rId86"/>
    <p:sldId id="435" r:id="rId87"/>
    <p:sldId id="436" r:id="rId88"/>
    <p:sldId id="437" r:id="rId89"/>
    <p:sldId id="438" r:id="rId90"/>
    <p:sldId id="439" r:id="rId91"/>
    <p:sldId id="440" r:id="rId92"/>
    <p:sldId id="441" r:id="rId93"/>
    <p:sldId id="442" r:id="rId94"/>
    <p:sldId id="443" r:id="rId95"/>
    <p:sldId id="444" r:id="rId96"/>
    <p:sldId id="446" r:id="rId97"/>
    <p:sldId id="447" r:id="rId98"/>
    <p:sldId id="448" r:id="rId99"/>
    <p:sldId id="449" r:id="rId100"/>
    <p:sldId id="450" r:id="rId101"/>
    <p:sldId id="452" r:id="rId102"/>
    <p:sldId id="451" r:id="rId103"/>
    <p:sldId id="453" r:id="rId104"/>
    <p:sldId id="454" r:id="rId105"/>
    <p:sldId id="455" r:id="rId106"/>
    <p:sldId id="456" r:id="rId107"/>
    <p:sldId id="457" r:id="rId108"/>
    <p:sldId id="458" r:id="rId109"/>
    <p:sldId id="464" r:id="rId110"/>
    <p:sldId id="459" r:id="rId111"/>
    <p:sldId id="460" r:id="rId112"/>
    <p:sldId id="461" r:id="rId113"/>
    <p:sldId id="462" r:id="rId114"/>
    <p:sldId id="463" r:id="rId115"/>
    <p:sldId id="465" r:id="rId116"/>
    <p:sldId id="466" r:id="rId117"/>
    <p:sldId id="467" r:id="rId118"/>
    <p:sldId id="468" r:id="rId119"/>
    <p:sldId id="469" r:id="rId120"/>
    <p:sldId id="470" r:id="rId121"/>
    <p:sldId id="471" r:id="rId122"/>
    <p:sldId id="472" r:id="rId123"/>
    <p:sldId id="483" r:id="rId124"/>
    <p:sldId id="481" r:id="rId125"/>
    <p:sldId id="484" r:id="rId126"/>
    <p:sldId id="473" r:id="rId127"/>
    <p:sldId id="485" r:id="rId128"/>
    <p:sldId id="474" r:id="rId129"/>
    <p:sldId id="486" r:id="rId130"/>
    <p:sldId id="487" r:id="rId131"/>
    <p:sldId id="488" r:id="rId132"/>
    <p:sldId id="489" r:id="rId133"/>
    <p:sldId id="259" r:id="rId1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ser" initials="C" lastIdx="1" clrIdx="0">
    <p:extLst>
      <p:ext uri="{19B8F6BF-5375-455C-9EA6-DF929625EA0E}">
        <p15:presenceInfo xmlns:p15="http://schemas.microsoft.com/office/powerpoint/2012/main" userId="Chaser" providerId="None"/>
      </p:ext>
    </p:extLst>
  </p:cmAuthor>
  <p:cmAuthor id="2" name="Yuan Tian" initials="YT" lastIdx="1" clrIdx="1">
    <p:extLst>
      <p:ext uri="{19B8F6BF-5375-455C-9EA6-DF929625EA0E}">
        <p15:presenceInfo xmlns:p15="http://schemas.microsoft.com/office/powerpoint/2012/main" userId="f444057b6beacd8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BFE2F3"/>
    <a:srgbClr val="C31823"/>
    <a:srgbClr val="C9151E"/>
    <a:srgbClr val="E9CBBC"/>
    <a:srgbClr val="E0A487"/>
    <a:srgbClr val="D97C5B"/>
    <a:srgbClr val="CC141E"/>
    <a:srgbClr val="D05035"/>
    <a:srgbClr val="C816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22" autoAdjust="0"/>
    <p:restoredTop sz="94796" autoAdjust="0"/>
  </p:normalViewPr>
  <p:slideViewPr>
    <p:cSldViewPr snapToGrid="0">
      <p:cViewPr varScale="1">
        <p:scale>
          <a:sx n="106" d="100"/>
          <a:sy n="106" d="100"/>
        </p:scale>
        <p:origin x="756"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0" d="100"/>
          <a:sy n="60" d="100"/>
        </p:scale>
        <p:origin x="1616" y="5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DFE78F-58BC-423A-A341-D0065C580108}" type="datetimeFigureOut">
              <a:rPr lang="zh-CN" altLang="en-US" smtClean="0"/>
              <a:t>2020/4/2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B1CD8-9F96-4F1D-A5B8-2D9E0ECCEB33}" type="slidenum">
              <a:rPr lang="zh-CN" altLang="en-US" smtClean="0"/>
              <a:t>‹#›</a:t>
            </a:fld>
            <a:endParaRPr lang="zh-CN" altLang="en-US"/>
          </a:p>
        </p:txBody>
      </p:sp>
    </p:spTree>
    <p:extLst>
      <p:ext uri="{BB962C8B-B14F-4D97-AF65-F5344CB8AC3E}">
        <p14:creationId xmlns:p14="http://schemas.microsoft.com/office/powerpoint/2010/main" val="2153916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此页可以删除</a:t>
            </a:r>
          </a:p>
        </p:txBody>
      </p:sp>
      <p:sp>
        <p:nvSpPr>
          <p:cNvPr id="4" name="灯片编号占位符 3"/>
          <p:cNvSpPr>
            <a:spLocks noGrp="1"/>
          </p:cNvSpPr>
          <p:nvPr>
            <p:ph type="sldNum" sz="quarter" idx="10"/>
          </p:nvPr>
        </p:nvSpPr>
        <p:spPr/>
        <p:txBody>
          <a:bodyPr/>
          <a:lstStyle/>
          <a:p>
            <a:fld id="{684B1CD8-9F96-4F1D-A5B8-2D9E0ECCEB33}" type="slidenum">
              <a:rPr lang="zh-CN" altLang="en-US" smtClean="0"/>
              <a:t>1</a:t>
            </a:fld>
            <a:endParaRPr lang="zh-CN" altLang="en-US"/>
          </a:p>
        </p:txBody>
      </p:sp>
    </p:spTree>
    <p:extLst>
      <p:ext uri="{BB962C8B-B14F-4D97-AF65-F5344CB8AC3E}">
        <p14:creationId xmlns:p14="http://schemas.microsoft.com/office/powerpoint/2010/main" val="2863091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77</a:t>
            </a:fld>
            <a:endParaRPr lang="zh-CN" altLang="en-US"/>
          </a:p>
        </p:txBody>
      </p:sp>
    </p:spTree>
    <p:extLst>
      <p:ext uri="{BB962C8B-B14F-4D97-AF65-F5344CB8AC3E}">
        <p14:creationId xmlns:p14="http://schemas.microsoft.com/office/powerpoint/2010/main" val="3044765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78</a:t>
            </a:fld>
            <a:endParaRPr lang="zh-CN" altLang="en-US"/>
          </a:p>
        </p:txBody>
      </p:sp>
    </p:spTree>
    <p:extLst>
      <p:ext uri="{BB962C8B-B14F-4D97-AF65-F5344CB8AC3E}">
        <p14:creationId xmlns:p14="http://schemas.microsoft.com/office/powerpoint/2010/main" val="3160440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90</a:t>
            </a:fld>
            <a:endParaRPr lang="zh-CN" altLang="en-US"/>
          </a:p>
        </p:txBody>
      </p:sp>
    </p:spTree>
    <p:extLst>
      <p:ext uri="{BB962C8B-B14F-4D97-AF65-F5344CB8AC3E}">
        <p14:creationId xmlns:p14="http://schemas.microsoft.com/office/powerpoint/2010/main" val="1721154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36</a:t>
            </a:fld>
            <a:endParaRPr lang="zh-CN" altLang="en-US"/>
          </a:p>
        </p:txBody>
      </p:sp>
    </p:spTree>
    <p:extLst>
      <p:ext uri="{BB962C8B-B14F-4D97-AF65-F5344CB8AC3E}">
        <p14:creationId xmlns:p14="http://schemas.microsoft.com/office/powerpoint/2010/main" val="2447902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37</a:t>
            </a:fld>
            <a:endParaRPr lang="zh-CN" altLang="en-US"/>
          </a:p>
        </p:txBody>
      </p:sp>
    </p:spTree>
    <p:extLst>
      <p:ext uri="{BB962C8B-B14F-4D97-AF65-F5344CB8AC3E}">
        <p14:creationId xmlns:p14="http://schemas.microsoft.com/office/powerpoint/2010/main" val="3948168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47</a:t>
            </a:fld>
            <a:endParaRPr lang="zh-CN" altLang="en-US"/>
          </a:p>
        </p:txBody>
      </p:sp>
    </p:spTree>
    <p:extLst>
      <p:ext uri="{BB962C8B-B14F-4D97-AF65-F5344CB8AC3E}">
        <p14:creationId xmlns:p14="http://schemas.microsoft.com/office/powerpoint/2010/main" val="1314628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48</a:t>
            </a:fld>
            <a:endParaRPr lang="zh-CN" altLang="en-US"/>
          </a:p>
        </p:txBody>
      </p:sp>
    </p:spTree>
    <p:extLst>
      <p:ext uri="{BB962C8B-B14F-4D97-AF65-F5344CB8AC3E}">
        <p14:creationId xmlns:p14="http://schemas.microsoft.com/office/powerpoint/2010/main" val="24598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59</a:t>
            </a:fld>
            <a:endParaRPr lang="zh-CN" altLang="en-US"/>
          </a:p>
        </p:txBody>
      </p:sp>
    </p:spTree>
    <p:extLst>
      <p:ext uri="{BB962C8B-B14F-4D97-AF65-F5344CB8AC3E}">
        <p14:creationId xmlns:p14="http://schemas.microsoft.com/office/powerpoint/2010/main" val="2695864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60</a:t>
            </a:fld>
            <a:endParaRPr lang="zh-CN" altLang="en-US"/>
          </a:p>
        </p:txBody>
      </p:sp>
    </p:spTree>
    <p:extLst>
      <p:ext uri="{BB962C8B-B14F-4D97-AF65-F5344CB8AC3E}">
        <p14:creationId xmlns:p14="http://schemas.microsoft.com/office/powerpoint/2010/main" val="1885004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75</a:t>
            </a:fld>
            <a:endParaRPr lang="zh-CN" altLang="en-US"/>
          </a:p>
        </p:txBody>
      </p:sp>
    </p:spTree>
    <p:extLst>
      <p:ext uri="{BB962C8B-B14F-4D97-AF65-F5344CB8AC3E}">
        <p14:creationId xmlns:p14="http://schemas.microsoft.com/office/powerpoint/2010/main" val="2672077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76</a:t>
            </a:fld>
            <a:endParaRPr lang="zh-CN" altLang="en-US"/>
          </a:p>
        </p:txBody>
      </p:sp>
    </p:spTree>
    <p:extLst>
      <p:ext uri="{BB962C8B-B14F-4D97-AF65-F5344CB8AC3E}">
        <p14:creationId xmlns:p14="http://schemas.microsoft.com/office/powerpoint/2010/main" val="34031664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628650" y="407005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628650" y="5034521"/>
            <a:ext cx="7886700" cy="604299"/>
          </a:xfrm>
        </p:spPr>
        <p:txBody>
          <a:bodyPr anchor="ctr">
            <a:noAutofit/>
          </a:bodyPr>
          <a:lstStyle>
            <a:lvl1pPr algn="ctr">
              <a:defRPr lang="zh-CN" altLang="en-US" sz="28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18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160">
          <p15:clr>
            <a:srgbClr val="FBAE40"/>
          </p15:clr>
        </p15:guide>
        <p15:guide id="2"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两栏-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6" y="313202"/>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4"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userDrawn="1"/>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175694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60">
          <p15:clr>
            <a:srgbClr val="FBAE40"/>
          </p15:clr>
        </p15:guide>
        <p15:guide id="2" pos="389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3" name="矩形 12"/>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userDrawn="1"/>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223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60">
          <p15:clr>
            <a:srgbClr val="FBAE40"/>
          </p15:clr>
        </p15:guide>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6" y="313202"/>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4" name="图片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userDrawn="1"/>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p:nvPr userDrawn="1"/>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4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60">
          <p15:clr>
            <a:srgbClr val="FBAE40"/>
          </p15:clr>
        </p15:guide>
        <p15:guide id="2" pos="3895">
          <p15:clr>
            <a:srgbClr val="FBAE40"/>
          </p15:clr>
        </p15:guide>
        <p15:guide id="3" pos="5193"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469124" y="4006448"/>
            <a:ext cx="8325019" cy="1114192"/>
          </a:xfrm>
          <a:prstGeom prst="rect">
            <a:avLst/>
          </a:prstGeom>
        </p:spPr>
        <p:txBody>
          <a:bodyPr anchor="ctr">
            <a:noAutofit/>
          </a:bodyPr>
          <a:lstStyle>
            <a:lvl1pPr algn="l">
              <a:lnSpc>
                <a:spcPct val="100000"/>
              </a:lnSpc>
              <a:defRPr sz="4000" b="1">
                <a:solidFill>
                  <a:schemeClr val="bg1"/>
                </a:solidFill>
                <a:latin typeface="+mn-ea"/>
                <a:ea typeface="+mn-ea"/>
              </a:defRPr>
            </a:lvl1pPr>
          </a:lstStyle>
          <a:p>
            <a:r>
              <a:rPr lang="zh-CN" altLang="en-US" dirty="0"/>
              <a:t>单击此处编辑母版标题样式</a:t>
            </a:r>
          </a:p>
        </p:txBody>
      </p:sp>
      <p:sp>
        <p:nvSpPr>
          <p:cNvPr id="6" name="副标题 2"/>
          <p:cNvSpPr>
            <a:spLocks noGrp="1"/>
          </p:cNvSpPr>
          <p:nvPr>
            <p:ph type="subTitle" idx="1"/>
          </p:nvPr>
        </p:nvSpPr>
        <p:spPr>
          <a:xfrm>
            <a:off x="469125" y="5245248"/>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dirty="0"/>
              <a:t>单击以编辑母版副标题样式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占位符 6"/>
          <p:cNvSpPr>
            <a:spLocks noGrp="1"/>
          </p:cNvSpPr>
          <p:nvPr>
            <p:ph type="body" sz="quarter" idx="10" hasCustomPrompt="1"/>
          </p:nvPr>
        </p:nvSpPr>
        <p:spPr>
          <a:xfrm>
            <a:off x="469125"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11" name="直接连接符 10"/>
          <p:cNvCxnSpPr/>
          <p:nvPr userDrawn="1"/>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099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21">
          <p15:clr>
            <a:srgbClr val="FBAE40"/>
          </p15:clr>
        </p15:guide>
        <p15:guide id="3" pos="29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212546"/>
            <a:ext cx="9144000" cy="2796540"/>
          </a:xfrm>
          <a:prstGeom prst="rect">
            <a:avLst/>
          </a:prstGeom>
        </p:spPr>
      </p:pic>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9991" y="4211593"/>
            <a:ext cx="3021843" cy="799946"/>
          </a:xfrm>
          <a:prstGeom prst="rect">
            <a:avLst/>
          </a:prstGeom>
        </p:spPr>
      </p:pic>
      <p:sp>
        <p:nvSpPr>
          <p:cNvPr id="3" name="标题 2"/>
          <p:cNvSpPr>
            <a:spLocks noGrp="1"/>
          </p:cNvSpPr>
          <p:nvPr>
            <p:ph type="title"/>
          </p:nvPr>
        </p:nvSpPr>
        <p:spPr>
          <a:xfrm>
            <a:off x="628650" y="1552217"/>
            <a:ext cx="7886700" cy="1325563"/>
          </a:xfrm>
          <a:prstGeom prst="rect">
            <a:avLst/>
          </a:prstGeom>
        </p:spPr>
        <p:txBody>
          <a:bodyPr anchor="ctr"/>
          <a:lstStyle>
            <a:lvl1pPr algn="ctr">
              <a:defRPr b="1">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35510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lang="zh-CN" altLang="en-US"/>
              <a:t>单击此处编辑母版标题样式</a:t>
            </a:r>
            <a:endParaRPr lang="en-US"/>
          </a:p>
        </p:txBody>
      </p:sp>
      <p:sp>
        <p:nvSpPr>
          <p:cNvPr id="27" name="内容占位符 26"/>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24">
            <a:extLst>
              <a:ext uri="{FF2B5EF4-FFF2-40B4-BE49-F238E27FC236}">
                <a16:creationId xmlns:a16="http://schemas.microsoft.com/office/drawing/2014/main" id="{4037D5BD-F29B-4360-B910-024291E8952E}"/>
              </a:ext>
            </a:extLst>
          </p:cNvPr>
          <p:cNvSpPr>
            <a:spLocks noGrp="1"/>
          </p:cNvSpPr>
          <p:nvPr>
            <p:ph type="dt" sz="half" idx="10"/>
          </p:nvPr>
        </p:nvSpPr>
        <p:spPr/>
        <p:txBody>
          <a:bodyPr/>
          <a:lstStyle>
            <a:lvl1pPr>
              <a:defRPr/>
            </a:lvl1pPr>
          </a:lstStyle>
          <a:p>
            <a:pPr>
              <a:defRPr/>
            </a:pPr>
            <a:endParaRPr lang="en-US" altLang="zh-CN"/>
          </a:p>
        </p:txBody>
      </p:sp>
      <p:sp>
        <p:nvSpPr>
          <p:cNvPr id="5" name="页脚占位符 18">
            <a:extLst>
              <a:ext uri="{FF2B5EF4-FFF2-40B4-BE49-F238E27FC236}">
                <a16:creationId xmlns:a16="http://schemas.microsoft.com/office/drawing/2014/main" id="{1F29A154-0691-4DFF-B2BB-9F3856ECAB76}"/>
              </a:ext>
            </a:extLst>
          </p:cNvPr>
          <p:cNvSpPr>
            <a:spLocks noGrp="1"/>
          </p:cNvSpPr>
          <p:nvPr>
            <p:ph type="ftr" sz="quarter" idx="11"/>
          </p:nvPr>
        </p:nvSpPr>
        <p:spPr>
          <a:xfrm>
            <a:off x="3581400" y="76200"/>
            <a:ext cx="2895600" cy="288925"/>
          </a:xfrm>
        </p:spPr>
        <p:txBody>
          <a:bodyPr/>
          <a:lstStyle>
            <a:lvl1pPr>
              <a:defRPr/>
            </a:lvl1pPr>
          </a:lstStyle>
          <a:p>
            <a:pPr>
              <a:defRPr/>
            </a:pPr>
            <a:endParaRPr lang="en-US" altLang="zh-CN"/>
          </a:p>
        </p:txBody>
      </p:sp>
      <p:sp>
        <p:nvSpPr>
          <p:cNvPr id="6" name="灯片编号占位符 15">
            <a:extLst>
              <a:ext uri="{FF2B5EF4-FFF2-40B4-BE49-F238E27FC236}">
                <a16:creationId xmlns:a16="http://schemas.microsoft.com/office/drawing/2014/main" id="{ACA817FD-5C89-4D47-92E0-49E73A6EC1C3}"/>
              </a:ext>
            </a:extLst>
          </p:cNvPr>
          <p:cNvSpPr>
            <a:spLocks noGrp="1"/>
          </p:cNvSpPr>
          <p:nvPr>
            <p:ph type="sldNum" sz="quarter" idx="12"/>
          </p:nvPr>
        </p:nvSpPr>
        <p:spPr>
          <a:xfrm>
            <a:off x="8229600" y="6473825"/>
            <a:ext cx="758825" cy="247650"/>
          </a:xfrm>
        </p:spPr>
        <p:txBody>
          <a:bodyPr/>
          <a:lstStyle>
            <a:lvl1pPr>
              <a:defRPr/>
            </a:lvl1pPr>
          </a:lstStyle>
          <a:p>
            <a:pPr>
              <a:defRPr/>
            </a:pPr>
            <a:fld id="{CE4C85A1-5959-4599-8292-F7AD2EA868C4}" type="slidenum">
              <a:rPr lang="en-US" altLang="zh-CN"/>
              <a:pPr>
                <a:defRPr/>
              </a:pPr>
              <a:t>‹#›</a:t>
            </a:fld>
            <a:endParaRPr lang="en-US" altLang="zh-CN"/>
          </a:p>
        </p:txBody>
      </p:sp>
    </p:spTree>
    <p:extLst>
      <p:ext uri="{BB962C8B-B14F-4D97-AF65-F5344CB8AC3E}">
        <p14:creationId xmlns:p14="http://schemas.microsoft.com/office/powerpoint/2010/main" val="371806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内页">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p:nvPr>
        </p:nvSpPr>
        <p:spPr>
          <a:xfrm>
            <a:off x="494026"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9"/>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4132269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p:nvPr>
        </p:nvSpPr>
        <p:spPr>
          <a:xfrm>
            <a:off x="494026"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9" name="文本框 8"/>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5"/>
          <p:cNvSpPr txBox="1">
            <a:spLocks/>
          </p:cNvSpPr>
          <p:nvPr/>
        </p:nvSpPr>
        <p:spPr>
          <a:xfrm>
            <a:off x="86976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3" name="矩形 12"/>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
        <p:nvSpPr>
          <p:cNvPr id="16" name="文本框 15"/>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userDrawn="1"/>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Tree>
    <p:extLst>
      <p:ext uri="{BB962C8B-B14F-4D97-AF65-F5344CB8AC3E}">
        <p14:creationId xmlns:p14="http://schemas.microsoft.com/office/powerpoint/2010/main" val="134762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7" name="矩形 6"/>
          <p:cNvSpPr/>
          <p:nvPr/>
        </p:nvSpPr>
        <p:spPr>
          <a:xfrm>
            <a:off x="0" y="5821680"/>
            <a:ext cx="9144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4" y="6100773"/>
            <a:ext cx="1958547" cy="518469"/>
          </a:xfrm>
          <a:prstGeom prst="rect">
            <a:avLst/>
          </a:prstGeom>
        </p:spPr>
      </p:pic>
      <p:sp>
        <p:nvSpPr>
          <p:cNvPr id="2" name="标题 1"/>
          <p:cNvSpPr>
            <a:spLocks noGrp="1"/>
          </p:cNvSpPr>
          <p:nvPr>
            <p:ph type="title"/>
          </p:nvPr>
        </p:nvSpPr>
        <p:spPr>
          <a:xfrm>
            <a:off x="323851" y="235137"/>
            <a:ext cx="6474515" cy="337358"/>
          </a:xfrm>
          <a:prstGeom prst="rect">
            <a:avLst/>
          </a:prstGeom>
        </p:spPr>
        <p:txBody>
          <a:bodyPr anchor="ctr"/>
          <a:lstStyle>
            <a:lvl1pPr>
              <a:defRPr sz="2000">
                <a:solidFill>
                  <a:schemeClr val="accent1"/>
                </a:solidFill>
                <a:effectLst>
                  <a:glow rad="25400">
                    <a:srgbClr val="BFE2F3"/>
                  </a:glow>
                </a:effectLst>
              </a:defRPr>
            </a:lvl1pPr>
          </a:lstStyle>
          <a:p>
            <a:r>
              <a:rPr lang="zh-CN" altLang="en-US"/>
              <a:t>单击此处编辑母版标题样式</a:t>
            </a:r>
            <a:endParaRPr lang="zh-CN" altLang="en-US" dirty="0"/>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80411"/>
            <a:ext cx="9144000" cy="5181600"/>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sp>
        <p:nvSpPr>
          <p:cNvPr id="10" name="矩形 9"/>
          <p:cNvSpPr/>
          <p:nvPr userDrawn="1"/>
        </p:nvSpPr>
        <p:spPr>
          <a:xfrm>
            <a:off x="0" y="5821680"/>
            <a:ext cx="9144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680411"/>
            <a:ext cx="9144000" cy="5181600"/>
          </a:xfrm>
          <a:prstGeom prst="rect">
            <a:avLst/>
          </a:prstGeom>
        </p:spPr>
      </p:pic>
    </p:spTree>
    <p:extLst>
      <p:ext uri="{BB962C8B-B14F-4D97-AF65-F5344CB8AC3E}">
        <p14:creationId xmlns:p14="http://schemas.microsoft.com/office/powerpoint/2010/main" val="1795392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167">
          <p15:clr>
            <a:srgbClr val="FBAE40"/>
          </p15:clr>
        </p15:guide>
        <p15:guide id="2" pos="153">
          <p15:clr>
            <a:srgbClr val="FBAE40"/>
          </p15:clr>
        </p15:guide>
        <p15:guide id="3" pos="5556" userDrawn="1">
          <p15:clr>
            <a:srgbClr val="FBAE40"/>
          </p15:clr>
        </p15:guide>
        <p15:guide id="4" pos="2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纯标题">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0" name="矩形 9"/>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3826052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纯标题-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6"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z="1200" smtClean="0"/>
              <a:pPr lvl="0"/>
              <a:t>‹#›</a:t>
            </a:fld>
            <a:endParaRPr lang="zh-CN" altLang="en-US" sz="1200" dirty="0"/>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4" name="矩形 13"/>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userDrawn="1"/>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pic>
        <p:nvPicPr>
          <p:cNvPr id="18" name="图片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309890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7" name="矩形 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18438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1" y="313202"/>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4775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两栏">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4"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1004343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5" name="标题 1"/>
          <p:cNvSpPr txBox="1">
            <a:spLocks/>
          </p:cNvSpPr>
          <p:nvPr/>
        </p:nvSpPr>
        <p:spPr>
          <a:xfrm>
            <a:off x="323851"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sz="2000" dirty="0">
                <a:solidFill>
                  <a:schemeClr val="accent1"/>
                </a:solidFill>
              </a:rPr>
              <a:t>单击此处编辑母版标题样式</a:t>
            </a:r>
          </a:p>
        </p:txBody>
      </p:sp>
      <p:sp>
        <p:nvSpPr>
          <p:cNvPr id="6" name="文本占位符 5"/>
          <p:cNvSpPr>
            <a:spLocks noGrp="1"/>
          </p:cNvSpPr>
          <p:nvPr>
            <p:ph type="body" idx="1"/>
          </p:nvPr>
        </p:nvSpPr>
        <p:spPr>
          <a:xfrm>
            <a:off x="413469" y="807632"/>
            <a:ext cx="8340421" cy="586556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sp>
        <p:nvSpPr>
          <p:cNvPr id="9" name="标题 1"/>
          <p:cNvSpPr txBox="1">
            <a:spLocks/>
          </p:cNvSpPr>
          <p:nvPr userDrawn="1"/>
        </p:nvSpPr>
        <p:spPr>
          <a:xfrm>
            <a:off x="323850"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dirty="0">
                <a:solidFill>
                  <a:schemeClr val="accent1"/>
                </a:solidFill>
              </a:rPr>
              <a:t>单击此处编辑母版标题样式</a:t>
            </a:r>
          </a:p>
        </p:txBody>
      </p:sp>
      <p:sp>
        <p:nvSpPr>
          <p:cNvPr id="10" name="矩形 9"/>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5387836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3" r:id="rId14"/>
    <p:sldLayoutId id="2147483694"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3.wmf"/><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3.wmf"/><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1.wmf"/><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7.wmf"/><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slideLayout" Target="../slideLayouts/slideLayout2.xml"/><Relationship Id="rId5" Type="http://schemas.openxmlformats.org/officeDocument/2006/relationships/image" Target="../media/image71.wmf"/><Relationship Id="rId4" Type="http://schemas.openxmlformats.org/officeDocument/2006/relationships/image" Target="../media/image70.wmf"/></Relationships>
</file>

<file path=ppt/slides/_rels/slide125.xml.rels><?xml version="1.0" encoding="UTF-8" standalone="yes"?>
<Relationships xmlns="http://schemas.openxmlformats.org/package/2006/relationships"><Relationship Id="rId8" Type="http://schemas.openxmlformats.org/officeDocument/2006/relationships/image" Target="../media/image78.wmf"/><Relationship Id="rId13" Type="http://schemas.openxmlformats.org/officeDocument/2006/relationships/image" Target="../media/image83.wmf"/><Relationship Id="rId3" Type="http://schemas.openxmlformats.org/officeDocument/2006/relationships/image" Target="../media/image73.wmf"/><Relationship Id="rId7" Type="http://schemas.openxmlformats.org/officeDocument/2006/relationships/image" Target="../media/image77.wmf"/><Relationship Id="rId12" Type="http://schemas.openxmlformats.org/officeDocument/2006/relationships/image" Target="../media/image82.wmf"/><Relationship Id="rId17" Type="http://schemas.openxmlformats.org/officeDocument/2006/relationships/image" Target="../media/image87.wmf"/><Relationship Id="rId2" Type="http://schemas.openxmlformats.org/officeDocument/2006/relationships/image" Target="../media/image72.wmf"/><Relationship Id="rId16" Type="http://schemas.openxmlformats.org/officeDocument/2006/relationships/image" Target="../media/image86.wmf"/><Relationship Id="rId1" Type="http://schemas.openxmlformats.org/officeDocument/2006/relationships/slideLayout" Target="../slideLayouts/slideLayout15.xml"/><Relationship Id="rId6" Type="http://schemas.openxmlformats.org/officeDocument/2006/relationships/image" Target="../media/image76.wmf"/><Relationship Id="rId11" Type="http://schemas.openxmlformats.org/officeDocument/2006/relationships/image" Target="../media/image81.wmf"/><Relationship Id="rId5" Type="http://schemas.openxmlformats.org/officeDocument/2006/relationships/image" Target="../media/image75.wmf"/><Relationship Id="rId15" Type="http://schemas.openxmlformats.org/officeDocument/2006/relationships/image" Target="../media/image85.wmf"/><Relationship Id="rId10" Type="http://schemas.openxmlformats.org/officeDocument/2006/relationships/image" Target="../media/image80.wmf"/><Relationship Id="rId4" Type="http://schemas.openxmlformats.org/officeDocument/2006/relationships/image" Target="../media/image74.wmf"/><Relationship Id="rId9" Type="http://schemas.openxmlformats.org/officeDocument/2006/relationships/image" Target="../media/image79.wmf"/><Relationship Id="rId14" Type="http://schemas.openxmlformats.org/officeDocument/2006/relationships/image" Target="../media/image84.wmf"/></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oleObject" Target="../embeddings/oleObject4.bin"/><Relationship Id="rId7" Type="http://schemas.openxmlformats.org/officeDocument/2006/relationships/image" Target="../media/image91.wmf"/><Relationship Id="rId12" Type="http://schemas.openxmlformats.org/officeDocument/2006/relationships/image" Target="../media/image9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0.wmf"/><Relationship Id="rId11" Type="http://schemas.openxmlformats.org/officeDocument/2006/relationships/image" Target="../media/image95.wmf"/><Relationship Id="rId5" Type="http://schemas.openxmlformats.org/officeDocument/2006/relationships/image" Target="../media/image89.wmf"/><Relationship Id="rId10" Type="http://schemas.openxmlformats.org/officeDocument/2006/relationships/image" Target="../media/image94.wmf"/><Relationship Id="rId4" Type="http://schemas.openxmlformats.org/officeDocument/2006/relationships/image" Target="../media/image88.wmf"/><Relationship Id="rId9" Type="http://schemas.openxmlformats.org/officeDocument/2006/relationships/image" Target="../media/image93.wmf"/></Relationships>
</file>

<file path=ppt/slides/_rels/slide129.x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slideLayout" Target="../slideLayouts/slideLayout2.xml"/><Relationship Id="rId4" Type="http://schemas.openxmlformats.org/officeDocument/2006/relationships/image" Target="../media/image99.wmf"/></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2.wmf"/><Relationship Id="rId4" Type="http://schemas.openxmlformats.org/officeDocument/2006/relationships/image" Target="../media/image21.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7.wmf"/></Relationships>
</file>

<file path=ppt/slides/_rels/slide7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79.x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image" Target="../media/image45.wmf"/><Relationship Id="rId7" Type="http://schemas.openxmlformats.org/officeDocument/2006/relationships/image" Target="../media/image4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3.wmf"/><Relationship Id="rId10" Type="http://schemas.openxmlformats.org/officeDocument/2006/relationships/oleObject" Target="../embeddings/oleObject3.bin"/><Relationship Id="rId4" Type="http://schemas.openxmlformats.org/officeDocument/2006/relationships/oleObject" Target="../embeddings/oleObject1.bin"/><Relationship Id="rId9" Type="http://schemas.openxmlformats.org/officeDocument/2006/relationships/image" Target="../media/image47.w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0" dirty="0">
                <a:latin typeface="+mn-ea"/>
                <a:ea typeface="+mn-ea"/>
              </a:rPr>
              <a:t>编译原理</a:t>
            </a:r>
          </a:p>
        </p:txBody>
      </p:sp>
      <p:sp>
        <p:nvSpPr>
          <p:cNvPr id="2" name="副标题 1"/>
          <p:cNvSpPr>
            <a:spLocks noGrp="1"/>
          </p:cNvSpPr>
          <p:nvPr>
            <p:ph type="subTitle" idx="1"/>
          </p:nvPr>
        </p:nvSpPr>
        <p:spPr/>
        <p:txBody>
          <a:bodyPr/>
          <a:lstStyle/>
          <a:p>
            <a:r>
              <a:rPr lang="en-US" altLang="zh-CN" dirty="0"/>
              <a:t>2020</a:t>
            </a:r>
            <a:r>
              <a:rPr lang="zh-CN" altLang="en-US" dirty="0"/>
              <a:t>年</a:t>
            </a:r>
            <a:r>
              <a:rPr lang="en-US" altLang="zh-CN" dirty="0"/>
              <a:t>4</a:t>
            </a:r>
            <a:r>
              <a:rPr lang="zh-CN" altLang="en-US"/>
              <a:t>月</a:t>
            </a:r>
            <a:endParaRPr lang="zh-CN" altLang="en-US" dirty="0"/>
          </a:p>
        </p:txBody>
      </p:sp>
    </p:spTree>
    <p:extLst>
      <p:ext uri="{BB962C8B-B14F-4D97-AF65-F5344CB8AC3E}">
        <p14:creationId xmlns:p14="http://schemas.microsoft.com/office/powerpoint/2010/main" val="1722887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r>
              <a:rPr lang="zh-CN" altLang="en-US" dirty="0"/>
              <a:t>   出错处理程序应该怎样报告错误呢？很多编译器普遍采用</a:t>
            </a:r>
            <a:endParaRPr lang="en-US" altLang="zh-CN" dirty="0"/>
          </a:p>
          <a:p>
            <a:pPr marL="0" indent="0">
              <a:buNone/>
            </a:pPr>
            <a:r>
              <a:rPr lang="en-US" altLang="zh-CN" dirty="0"/>
              <a:t>   </a:t>
            </a:r>
            <a:r>
              <a:rPr lang="zh-CN" altLang="en-US" dirty="0"/>
              <a:t>的方法是：显示错处的程序行，用指针指出检测到错误的位</a:t>
            </a:r>
            <a:endParaRPr lang="en-US" altLang="zh-CN" dirty="0"/>
          </a:p>
          <a:p>
            <a:pPr marL="0" indent="0">
              <a:buNone/>
            </a:pPr>
            <a:r>
              <a:rPr lang="en-US" altLang="zh-CN" dirty="0"/>
              <a:t>   </a:t>
            </a:r>
            <a:r>
              <a:rPr lang="zh-CN" altLang="en-US" dirty="0"/>
              <a:t>置。如果能够知道实际错误可能是什么，编译器还会显示附</a:t>
            </a:r>
            <a:endParaRPr lang="en-US" altLang="zh-CN" dirty="0"/>
          </a:p>
          <a:p>
            <a:pPr marL="0" indent="0">
              <a:buNone/>
            </a:pPr>
            <a:r>
              <a:rPr lang="en-US" altLang="zh-CN" dirty="0"/>
              <a:t>   </a:t>
            </a:r>
            <a:r>
              <a:rPr lang="zh-CN" altLang="en-US" dirty="0"/>
              <a:t>带的诊断信息，如“此处遗漏了分号”等。</a:t>
            </a:r>
            <a:endParaRPr lang="en-US" altLang="zh-CN" dirty="0"/>
          </a:p>
          <a:p>
            <a:pPr marL="0" indent="0">
              <a:buNone/>
            </a:pPr>
            <a:endParaRPr lang="zh-CN" altLang="en-US" dirty="0"/>
          </a:p>
          <a:p>
            <a:r>
              <a:rPr lang="zh-CN" altLang="en-US" dirty="0"/>
              <a:t>     一但检测出错误，语法分析器将如何恢复这个错误呢？有</a:t>
            </a:r>
            <a:endParaRPr lang="en-US" altLang="zh-CN" dirty="0"/>
          </a:p>
          <a:p>
            <a:pPr marL="0" indent="0">
              <a:buNone/>
            </a:pPr>
            <a:r>
              <a:rPr lang="en-US" altLang="zh-CN" dirty="0"/>
              <a:t>   </a:t>
            </a:r>
            <a:r>
              <a:rPr lang="zh-CN" altLang="en-US" dirty="0"/>
              <a:t>很多一般性的策略，但没有哪种策略占绝对优势。</a:t>
            </a:r>
            <a:endParaRPr lang="en-US" altLang="zh-CN" b="1" dirty="0">
              <a:cs typeface="Times New Roman" panose="02020603050405020304" pitchFamily="18" charset="0"/>
            </a:endParaRPr>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 </a:t>
            </a:r>
            <a:endParaRPr lang="zh-CN" altLang="en-US" dirty="0"/>
          </a:p>
        </p:txBody>
      </p:sp>
    </p:spTree>
    <p:extLst>
      <p:ext uri="{BB962C8B-B14F-4D97-AF65-F5344CB8AC3E}">
        <p14:creationId xmlns:p14="http://schemas.microsoft.com/office/powerpoint/2010/main" val="1842044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4.20</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1" y="1611518"/>
            <a:ext cx="2693972"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考虑拓广的表达式文法：</a:t>
            </a:r>
          </a:p>
          <a:p>
            <a:pPr>
              <a:buNone/>
            </a:pPr>
            <a:r>
              <a:rPr lang="zh-CN" altLang="en-US" sz="2400" dirty="0"/>
              <a:t>				</a:t>
            </a:r>
            <a:endParaRPr lang="en-US" altLang="zh-CN" sz="2400" dirty="0"/>
          </a:p>
          <a:p>
            <a:pPr>
              <a:buNone/>
            </a:pPr>
            <a:r>
              <a:rPr lang="zh-CN" altLang="en-US" sz="2400" dirty="0"/>
              <a:t>	</a:t>
            </a:r>
            <a:endParaRPr lang="en-US" altLang="zh-CN" sz="2400" dirty="0"/>
          </a:p>
          <a:p>
            <a:pPr>
              <a:lnSpc>
                <a:spcPct val="80000"/>
              </a:lnSpc>
            </a:pPr>
            <a:r>
              <a:rPr lang="zh-CN" altLang="en-US" sz="2400" dirty="0"/>
              <a:t>规范</a:t>
            </a:r>
            <a:r>
              <a:rPr lang="en-US" altLang="zh-CN" sz="2400" dirty="0"/>
              <a:t>LR(0)</a:t>
            </a:r>
            <a:r>
              <a:rPr lang="zh-CN" altLang="en-US" sz="2400" dirty="0"/>
              <a:t>项目集</a:t>
            </a:r>
            <a:endParaRPr lang="en-US" altLang="zh-CN" sz="2400" dirty="0"/>
          </a:p>
          <a:p>
            <a:pPr marL="0" indent="0">
              <a:lnSpc>
                <a:spcPct val="80000"/>
              </a:lnSpc>
              <a:buNone/>
            </a:pPr>
            <a:r>
              <a:rPr lang="zh-CN" altLang="en-US" sz="2400" dirty="0"/>
              <a:t>族如图</a:t>
            </a:r>
            <a:r>
              <a:rPr lang="en-US" altLang="zh-CN" sz="2400" dirty="0"/>
              <a:t>4-35</a:t>
            </a:r>
            <a:r>
              <a:rPr lang="zh-CN" altLang="en-US" sz="2400" dirty="0"/>
              <a:t>所示。</a:t>
            </a:r>
            <a:endParaRPr lang="en-US" altLang="zh-CN" sz="2400" dirty="0"/>
          </a:p>
          <a:p>
            <a:pPr marL="0" indent="0">
              <a:lnSpc>
                <a:spcPct val="80000"/>
              </a:lnSpc>
              <a:buNone/>
            </a:pPr>
            <a:endParaRPr lang="en-US" altLang="zh-CN" sz="2400" dirty="0"/>
          </a:p>
          <a:p>
            <a:pPr marL="0" indent="0">
              <a:lnSpc>
                <a:spcPct val="90000"/>
              </a:lnSpc>
              <a:buNone/>
            </a:pPr>
            <a:endParaRPr lang="zh-CN" altLang="en-US" sz="2300" dirty="0"/>
          </a:p>
          <a:p>
            <a:pPr marL="0" indent="0">
              <a:lnSpc>
                <a:spcPct val="90000"/>
              </a:lnSpc>
              <a:buNone/>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7" name="Picture 4">
            <a:extLst>
              <a:ext uri="{FF2B5EF4-FFF2-40B4-BE49-F238E27FC236}">
                <a16:creationId xmlns:a16="http://schemas.microsoft.com/office/drawing/2014/main" id="{0590C54D-6BFB-4EAE-9B00-4F4C19196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784" y="2558124"/>
            <a:ext cx="1873250"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a:extLst>
              <a:ext uri="{FF2B5EF4-FFF2-40B4-BE49-F238E27FC236}">
                <a16:creationId xmlns:a16="http://schemas.microsoft.com/office/drawing/2014/main" id="{29729A31-5966-4817-8727-D257629991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8756" y="1611518"/>
            <a:ext cx="4749800" cy="4987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33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1" y="1611518"/>
            <a:ext cx="2693972"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考虑拓广的表达式文法：</a:t>
            </a:r>
          </a:p>
          <a:p>
            <a:pPr>
              <a:buNone/>
            </a:pPr>
            <a:r>
              <a:rPr lang="zh-CN" altLang="en-US" sz="2400" dirty="0"/>
              <a:t>				</a:t>
            </a:r>
            <a:endParaRPr lang="en-US" altLang="zh-CN" sz="2400" dirty="0"/>
          </a:p>
          <a:p>
            <a:pPr>
              <a:buNone/>
            </a:pPr>
            <a:r>
              <a:rPr lang="zh-CN" altLang="en-US" sz="2400" dirty="0"/>
              <a:t>	</a:t>
            </a:r>
            <a:endParaRPr lang="en-US" altLang="zh-CN" sz="2400" dirty="0"/>
          </a:p>
          <a:p>
            <a:pPr>
              <a:lnSpc>
                <a:spcPct val="80000"/>
              </a:lnSpc>
            </a:pPr>
            <a:r>
              <a:rPr lang="zh-CN" altLang="en-US" sz="2400" dirty="0"/>
              <a:t>这个项目集的</a:t>
            </a:r>
            <a:endParaRPr lang="en-US" altLang="zh-CN" sz="2400" dirty="0"/>
          </a:p>
          <a:p>
            <a:pPr marL="0" indent="0">
              <a:lnSpc>
                <a:spcPct val="80000"/>
              </a:lnSpc>
              <a:buNone/>
            </a:pPr>
            <a:r>
              <a:rPr lang="en-US" altLang="zh-CN" sz="2400" dirty="0" err="1"/>
              <a:t>goto</a:t>
            </a:r>
            <a:r>
              <a:rPr lang="zh-CN" altLang="en-US" sz="2400" dirty="0"/>
              <a:t>函数被示为</a:t>
            </a:r>
            <a:endParaRPr lang="en-US" altLang="zh-CN" sz="2400" dirty="0"/>
          </a:p>
          <a:p>
            <a:pPr marL="0" indent="0">
              <a:lnSpc>
                <a:spcPct val="80000"/>
              </a:lnSpc>
              <a:buNone/>
            </a:pPr>
            <a:r>
              <a:rPr lang="zh-CN" altLang="en-US" sz="2400" dirty="0"/>
              <a:t>图</a:t>
            </a:r>
            <a:r>
              <a:rPr lang="en-US" altLang="zh-CN" sz="2400" dirty="0"/>
              <a:t>4-36</a:t>
            </a:r>
            <a:r>
              <a:rPr lang="zh-CN" altLang="en-US" sz="2400" dirty="0"/>
              <a:t>中有穷自动</a:t>
            </a:r>
            <a:endParaRPr lang="en-US" altLang="zh-CN" sz="2400" dirty="0"/>
          </a:p>
          <a:p>
            <a:pPr marL="0" indent="0">
              <a:lnSpc>
                <a:spcPct val="80000"/>
              </a:lnSpc>
              <a:buNone/>
            </a:pPr>
            <a:r>
              <a:rPr lang="zh-CN" altLang="en-US" sz="2400" dirty="0"/>
              <a:t>机</a:t>
            </a:r>
            <a:r>
              <a:rPr lang="en-US" altLang="zh-CN" sz="2400" dirty="0"/>
              <a:t>D</a:t>
            </a:r>
            <a:r>
              <a:rPr lang="zh-CN" altLang="en-US" sz="2400" dirty="0"/>
              <a:t>的转换状态图。</a:t>
            </a: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marL="0" indent="0">
              <a:lnSpc>
                <a:spcPct val="90000"/>
              </a:lnSpc>
              <a:buNone/>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7" name="Picture 4">
            <a:extLst>
              <a:ext uri="{FF2B5EF4-FFF2-40B4-BE49-F238E27FC236}">
                <a16:creationId xmlns:a16="http://schemas.microsoft.com/office/drawing/2014/main" id="{0590C54D-6BFB-4EAE-9B00-4F4C19196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784" y="2558124"/>
            <a:ext cx="1873250"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a:extLst>
              <a:ext uri="{FF2B5EF4-FFF2-40B4-BE49-F238E27FC236}">
                <a16:creationId xmlns:a16="http://schemas.microsoft.com/office/drawing/2014/main" id="{4A49CFE4-9948-4C41-B8A7-4DDC27090D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0851" y="1609914"/>
            <a:ext cx="4856722" cy="5008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990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fontScale="700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    </a:t>
            </a:r>
            <a:r>
              <a:rPr lang="zh-CN" altLang="en-US" sz="3300" dirty="0"/>
              <a:t>有效项目：如果存在一个推导</a:t>
            </a:r>
            <a:r>
              <a:rPr lang="en-US" altLang="zh-CN" sz="3300" dirty="0"/>
              <a:t>S’        </a:t>
            </a:r>
            <a:r>
              <a:rPr lang="el-GR" altLang="zh-CN" sz="3300" dirty="0">
                <a:cs typeface="Arial" panose="020B0604020202020204" pitchFamily="34" charset="0"/>
              </a:rPr>
              <a:t>αAw</a:t>
            </a:r>
            <a:r>
              <a:rPr lang="en-US" altLang="zh-CN" sz="3300" dirty="0">
                <a:cs typeface="Arial" panose="020B0604020202020204" pitchFamily="34" charset="0"/>
              </a:rPr>
              <a:t>          </a:t>
            </a:r>
            <a:r>
              <a:rPr lang="el-GR" altLang="zh-CN" sz="3300" dirty="0">
                <a:cs typeface="Arial" panose="020B0604020202020204" pitchFamily="34" charset="0"/>
              </a:rPr>
              <a:t>α</a:t>
            </a:r>
            <a:r>
              <a:rPr lang="en-US" altLang="zh-CN" sz="3300" dirty="0">
                <a:cs typeface="Arial" panose="020B0604020202020204" pitchFamily="34" charset="0"/>
              </a:rPr>
              <a:t> </a:t>
            </a:r>
            <a:r>
              <a:rPr lang="el-GR" altLang="zh-CN" sz="3300" dirty="0">
                <a:cs typeface="Arial" panose="020B0604020202020204" pitchFamily="34" charset="0"/>
              </a:rPr>
              <a:t>β</a:t>
            </a:r>
            <a:r>
              <a:rPr lang="el-GR" altLang="zh-CN" sz="3300" baseline="-25000" dirty="0">
                <a:cs typeface="Arial" panose="020B0604020202020204" pitchFamily="34" charset="0"/>
              </a:rPr>
              <a:t>1</a:t>
            </a:r>
            <a:r>
              <a:rPr lang="en-US" altLang="zh-CN" sz="3300" baseline="-25000" dirty="0">
                <a:cs typeface="Arial" panose="020B0604020202020204" pitchFamily="34" charset="0"/>
              </a:rPr>
              <a:t> </a:t>
            </a:r>
            <a:r>
              <a:rPr lang="el-GR" altLang="zh-CN" sz="3300" dirty="0">
                <a:cs typeface="Arial" panose="020B0604020202020204" pitchFamily="34" charset="0"/>
              </a:rPr>
              <a:t>β</a:t>
            </a:r>
            <a:r>
              <a:rPr lang="el-GR" altLang="zh-CN" sz="3300" baseline="-25000" dirty="0">
                <a:cs typeface="Arial" panose="020B0604020202020204" pitchFamily="34" charset="0"/>
              </a:rPr>
              <a:t>2</a:t>
            </a:r>
            <a:r>
              <a:rPr lang="el-GR" altLang="zh-CN" sz="3300" dirty="0">
                <a:cs typeface="Arial" panose="020B0604020202020204" pitchFamily="34" charset="0"/>
              </a:rPr>
              <a:t>w</a:t>
            </a:r>
            <a:r>
              <a:rPr lang="zh-CN" altLang="en-US" sz="3300" dirty="0">
                <a:cs typeface="Arial" panose="020B0604020202020204" pitchFamily="34" charset="0"/>
              </a:rPr>
              <a:t>，</a:t>
            </a:r>
            <a:endParaRPr lang="en-US" altLang="zh-CN" sz="3300" dirty="0">
              <a:cs typeface="Arial" panose="020B0604020202020204" pitchFamily="34" charset="0"/>
            </a:endParaRPr>
          </a:p>
          <a:p>
            <a:pPr marL="0" indent="0">
              <a:buNone/>
            </a:pPr>
            <a:r>
              <a:rPr lang="zh-CN" altLang="en-US" sz="3300" dirty="0">
                <a:cs typeface="Arial" panose="020B0604020202020204" pitchFamily="34" charset="0"/>
              </a:rPr>
              <a:t>                        则：项目</a:t>
            </a:r>
            <a:r>
              <a:rPr lang="el-GR" altLang="zh-CN" sz="3300" dirty="0">
                <a:cs typeface="Arial" panose="020B0604020202020204" pitchFamily="34" charset="0"/>
              </a:rPr>
              <a:t>A</a:t>
            </a:r>
            <a:r>
              <a:rPr lang="en-US" altLang="zh-CN" sz="3300" dirty="0">
                <a:cs typeface="Arial" panose="020B0604020202020204" pitchFamily="34" charset="0"/>
              </a:rPr>
              <a:t>-&gt;</a:t>
            </a:r>
            <a:r>
              <a:rPr lang="el-GR" altLang="zh-CN" sz="3300" dirty="0">
                <a:cs typeface="Arial" panose="020B0604020202020204" pitchFamily="34" charset="0"/>
              </a:rPr>
              <a:t>β</a:t>
            </a:r>
            <a:r>
              <a:rPr lang="el-GR" altLang="zh-CN" sz="3300" baseline="-25000" dirty="0">
                <a:cs typeface="Arial" panose="020B0604020202020204" pitchFamily="34" charset="0"/>
              </a:rPr>
              <a:t>1</a:t>
            </a:r>
            <a:r>
              <a:rPr lang="el-GR" altLang="zh-CN" sz="3300" dirty="0"/>
              <a:t>·</a:t>
            </a:r>
            <a:r>
              <a:rPr lang="el-GR" altLang="zh-CN" sz="3300" dirty="0">
                <a:cs typeface="Arial" panose="020B0604020202020204" pitchFamily="34" charset="0"/>
              </a:rPr>
              <a:t>β</a:t>
            </a:r>
            <a:r>
              <a:rPr lang="el-GR" altLang="zh-CN" sz="3300" baseline="-25000" dirty="0">
                <a:cs typeface="Arial" panose="020B0604020202020204" pitchFamily="34" charset="0"/>
              </a:rPr>
              <a:t>2</a:t>
            </a:r>
            <a:r>
              <a:rPr lang="en-US" altLang="zh-CN" sz="3300" dirty="0">
                <a:cs typeface="Arial" panose="020B0604020202020204" pitchFamily="34" charset="0"/>
              </a:rPr>
              <a:t>  </a:t>
            </a:r>
            <a:r>
              <a:rPr lang="zh-CN" altLang="el-GR" sz="3300" dirty="0">
                <a:cs typeface="Arial" panose="020B0604020202020204" pitchFamily="34" charset="0"/>
              </a:rPr>
              <a:t>对</a:t>
            </a:r>
            <a:r>
              <a:rPr lang="zh-CN" altLang="en-US" sz="3300" dirty="0">
                <a:cs typeface="Arial" panose="020B0604020202020204" pitchFamily="34" charset="0"/>
              </a:rPr>
              <a:t>可行</a:t>
            </a:r>
            <a:r>
              <a:rPr lang="zh-CN" altLang="el-GR" sz="3300" dirty="0">
                <a:cs typeface="Arial" panose="020B0604020202020204" pitchFamily="34" charset="0"/>
              </a:rPr>
              <a:t>前缀</a:t>
            </a:r>
            <a:r>
              <a:rPr lang="el-GR" altLang="zh-CN" sz="3300" dirty="0">
                <a:cs typeface="Arial" panose="020B0604020202020204" pitchFamily="34" charset="0"/>
              </a:rPr>
              <a:t>αβ</a:t>
            </a:r>
            <a:r>
              <a:rPr lang="el-GR" altLang="zh-CN" sz="3300" baseline="-25000" dirty="0">
                <a:cs typeface="Arial" panose="020B0604020202020204" pitchFamily="34" charset="0"/>
              </a:rPr>
              <a:t>1</a:t>
            </a:r>
            <a:r>
              <a:rPr lang="zh-CN" altLang="el-GR" sz="3300" dirty="0">
                <a:cs typeface="Arial" panose="020B0604020202020204" pitchFamily="34" charset="0"/>
              </a:rPr>
              <a:t>是有效的。</a:t>
            </a:r>
            <a:endParaRPr lang="en-US" altLang="zh-CN" sz="3300" dirty="0">
              <a:cs typeface="Arial" panose="020B0604020202020204" pitchFamily="34" charset="0"/>
            </a:endParaRPr>
          </a:p>
          <a:p>
            <a:r>
              <a:rPr lang="en-US" altLang="zh-CN" sz="3300" dirty="0">
                <a:cs typeface="Arial" panose="020B0604020202020204" pitchFamily="34" charset="0"/>
              </a:rPr>
              <a:t>    </a:t>
            </a:r>
            <a:r>
              <a:rPr lang="zh-CN" altLang="el-GR" sz="3300" dirty="0">
                <a:cs typeface="Arial" panose="020B0604020202020204" pitchFamily="34" charset="0"/>
              </a:rPr>
              <a:t>一般而言，同一个项目可能对多个</a:t>
            </a:r>
            <a:r>
              <a:rPr lang="zh-CN" altLang="en-US" sz="3300" dirty="0">
                <a:cs typeface="Arial" panose="020B0604020202020204" pitchFamily="34" charset="0"/>
              </a:rPr>
              <a:t>可行</a:t>
            </a:r>
            <a:r>
              <a:rPr lang="zh-CN" altLang="el-GR" sz="3300" dirty="0">
                <a:cs typeface="Arial" panose="020B0604020202020204" pitchFamily="34" charset="0"/>
              </a:rPr>
              <a:t>前缀有效。</a:t>
            </a:r>
            <a:endParaRPr lang="en-US" altLang="zh-CN" sz="3300" dirty="0">
              <a:cs typeface="Arial" panose="020B0604020202020204" pitchFamily="34" charset="0"/>
            </a:endParaRPr>
          </a:p>
          <a:p>
            <a:r>
              <a:rPr lang="en-US" altLang="zh-CN" sz="3300" dirty="0">
                <a:cs typeface="Arial" panose="020B0604020202020204" pitchFamily="34" charset="0"/>
              </a:rPr>
              <a:t>    </a:t>
            </a:r>
            <a:r>
              <a:rPr lang="el-GR" altLang="zh-CN" sz="3300" dirty="0">
                <a:cs typeface="Arial" panose="020B0604020202020204" pitchFamily="34" charset="0"/>
              </a:rPr>
              <a:t>A</a:t>
            </a:r>
            <a:r>
              <a:rPr lang="en-US" altLang="zh-CN" sz="3300" dirty="0">
                <a:cs typeface="Arial" panose="020B0604020202020204" pitchFamily="34" charset="0"/>
              </a:rPr>
              <a:t>-&gt;</a:t>
            </a:r>
            <a:r>
              <a:rPr lang="el-GR" altLang="zh-CN" sz="3300" dirty="0">
                <a:cs typeface="Arial" panose="020B0604020202020204" pitchFamily="34" charset="0"/>
              </a:rPr>
              <a:t>β</a:t>
            </a:r>
            <a:r>
              <a:rPr lang="el-GR" altLang="zh-CN" sz="3300" baseline="-25000" dirty="0">
                <a:cs typeface="Arial" panose="020B0604020202020204" pitchFamily="34" charset="0"/>
              </a:rPr>
              <a:t>1</a:t>
            </a:r>
            <a:r>
              <a:rPr lang="el-GR" altLang="zh-CN" sz="3300" dirty="0"/>
              <a:t>·</a:t>
            </a:r>
            <a:r>
              <a:rPr lang="el-GR" altLang="zh-CN" sz="3300" dirty="0">
                <a:cs typeface="Arial" panose="020B0604020202020204" pitchFamily="34" charset="0"/>
              </a:rPr>
              <a:t>β</a:t>
            </a:r>
            <a:r>
              <a:rPr lang="el-GR" altLang="zh-CN" sz="3300" baseline="-25000" dirty="0">
                <a:cs typeface="Arial" panose="020B0604020202020204" pitchFamily="34" charset="0"/>
              </a:rPr>
              <a:t>2</a:t>
            </a:r>
            <a:r>
              <a:rPr lang="zh-CN" altLang="el-GR" sz="3300" dirty="0">
                <a:cs typeface="Arial" panose="020B0604020202020204" pitchFamily="34" charset="0"/>
              </a:rPr>
              <a:t>对前缀</a:t>
            </a:r>
            <a:r>
              <a:rPr lang="el-GR" altLang="zh-CN" sz="3300" dirty="0">
                <a:cs typeface="Arial" panose="020B0604020202020204" pitchFamily="34" charset="0"/>
              </a:rPr>
              <a:t>αβ</a:t>
            </a:r>
            <a:r>
              <a:rPr lang="el-GR" altLang="zh-CN" sz="3300" baseline="-25000" dirty="0">
                <a:cs typeface="Arial" panose="020B0604020202020204" pitchFamily="34" charset="0"/>
              </a:rPr>
              <a:t>1</a:t>
            </a:r>
            <a:r>
              <a:rPr lang="zh-CN" altLang="el-GR" sz="3300" dirty="0">
                <a:cs typeface="Arial" panose="020B0604020202020204" pitchFamily="34" charset="0"/>
              </a:rPr>
              <a:t>有效这个事实告诉我们，在发现</a:t>
            </a:r>
            <a:r>
              <a:rPr lang="el-GR" altLang="zh-CN" sz="3300" dirty="0">
                <a:cs typeface="Arial" panose="020B0604020202020204" pitchFamily="34" charset="0"/>
              </a:rPr>
              <a:t>αβ</a:t>
            </a:r>
            <a:r>
              <a:rPr lang="el-GR" altLang="zh-CN" sz="3300" baseline="-25000" dirty="0">
                <a:cs typeface="Arial" panose="020B0604020202020204" pitchFamily="34" charset="0"/>
              </a:rPr>
              <a:t>1</a:t>
            </a:r>
            <a:r>
              <a:rPr lang="zh-CN" altLang="el-GR" sz="3300" dirty="0">
                <a:cs typeface="Arial" panose="020B0604020202020204" pitchFamily="34" charset="0"/>
              </a:rPr>
              <a:t>在</a:t>
            </a:r>
            <a:endParaRPr lang="en-US" altLang="zh-CN" sz="3300" dirty="0">
              <a:cs typeface="Arial" panose="020B0604020202020204" pitchFamily="34" charset="0"/>
            </a:endParaRPr>
          </a:p>
          <a:p>
            <a:pPr marL="0" indent="0">
              <a:buNone/>
            </a:pPr>
            <a:r>
              <a:rPr lang="zh-CN" altLang="el-GR" sz="3300" dirty="0">
                <a:cs typeface="Arial" panose="020B0604020202020204" pitchFamily="34" charset="0"/>
              </a:rPr>
              <a:t>分析栈时是</a:t>
            </a:r>
            <a:r>
              <a:rPr lang="en-US" altLang="zh-CN" sz="3300" dirty="0">
                <a:cs typeface="Arial" panose="020B0604020202020204" pitchFamily="34" charset="0"/>
              </a:rPr>
              <a:t>  </a:t>
            </a:r>
            <a:r>
              <a:rPr lang="zh-CN" altLang="el-GR" sz="3300" dirty="0">
                <a:cs typeface="Arial" panose="020B0604020202020204" pitchFamily="34" charset="0"/>
              </a:rPr>
              <a:t>移进还是归约，特别是</a:t>
            </a:r>
            <a:r>
              <a:rPr lang="zh-CN" altLang="en-US" sz="3300" dirty="0">
                <a:cs typeface="Arial" panose="020B0604020202020204" pitchFamily="34" charset="0"/>
              </a:rPr>
              <a:t>：</a:t>
            </a:r>
            <a:endParaRPr lang="en-US" altLang="zh-CN" sz="3300" dirty="0">
              <a:cs typeface="Arial" panose="020B0604020202020204" pitchFamily="34" charset="0"/>
            </a:endParaRPr>
          </a:p>
          <a:p>
            <a:pPr marL="0" indent="0">
              <a:buNone/>
            </a:pPr>
            <a:r>
              <a:rPr lang="en-US" altLang="zh-CN" sz="3300" dirty="0">
                <a:cs typeface="Arial" panose="020B0604020202020204" pitchFamily="34" charset="0"/>
              </a:rPr>
              <a:t>                        </a:t>
            </a:r>
            <a:r>
              <a:rPr lang="zh-CN" altLang="el-GR" sz="3300" dirty="0">
                <a:cs typeface="Arial" panose="020B0604020202020204" pitchFamily="34" charset="0"/>
              </a:rPr>
              <a:t>如果</a:t>
            </a:r>
            <a:r>
              <a:rPr lang="zh-CN" altLang="en-US" sz="3300" dirty="0">
                <a:cs typeface="Arial" panose="020B0604020202020204" pitchFamily="34" charset="0"/>
              </a:rPr>
              <a:t>：</a:t>
            </a:r>
            <a:r>
              <a:rPr lang="el-GR" altLang="zh-CN" sz="3300" dirty="0">
                <a:cs typeface="Arial" panose="020B0604020202020204" pitchFamily="34" charset="0"/>
              </a:rPr>
              <a:t>β</a:t>
            </a:r>
            <a:r>
              <a:rPr lang="el-GR" altLang="zh-CN" sz="3300" baseline="-25000" dirty="0">
                <a:cs typeface="Arial" panose="020B0604020202020204" pitchFamily="34" charset="0"/>
              </a:rPr>
              <a:t>2</a:t>
            </a:r>
            <a:r>
              <a:rPr lang="ru-RU" altLang="zh-CN" sz="3300" dirty="0"/>
              <a:t>≠</a:t>
            </a:r>
            <a:r>
              <a:rPr lang="ru-RU" altLang="zh-CN" sz="3300" dirty="0">
                <a:cs typeface="Arial" panose="020B0604020202020204" pitchFamily="34" charset="0"/>
              </a:rPr>
              <a:t>Є</a:t>
            </a:r>
            <a:r>
              <a:rPr lang="zh-CN" altLang="ru-RU" sz="3300" dirty="0">
                <a:cs typeface="Arial" panose="020B0604020202020204" pitchFamily="34" charset="0"/>
              </a:rPr>
              <a:t>，它暗示句柄还没有完全进栈，</a:t>
            </a:r>
            <a:endParaRPr lang="en-US" altLang="zh-CN" sz="3300" dirty="0">
              <a:cs typeface="Arial" panose="020B0604020202020204" pitchFamily="34" charset="0"/>
            </a:endParaRPr>
          </a:p>
          <a:p>
            <a:pPr marL="0" indent="0">
              <a:buNone/>
            </a:pPr>
            <a:r>
              <a:rPr lang="en-US" altLang="zh-CN" sz="3300" dirty="0">
                <a:cs typeface="Arial" panose="020B0604020202020204" pitchFamily="34" charset="0"/>
              </a:rPr>
              <a:t>                                   </a:t>
            </a:r>
            <a:r>
              <a:rPr lang="zh-CN" altLang="ru-RU" sz="3300" dirty="0">
                <a:cs typeface="Arial" panose="020B0604020202020204" pitchFamily="34" charset="0"/>
              </a:rPr>
              <a:t>动作应该是移进。</a:t>
            </a:r>
            <a:endParaRPr lang="en-US" altLang="zh-CN" sz="3300" dirty="0">
              <a:cs typeface="Arial" panose="020B0604020202020204" pitchFamily="34" charset="0"/>
            </a:endParaRPr>
          </a:p>
          <a:p>
            <a:pPr marL="0" indent="0">
              <a:buNone/>
            </a:pPr>
            <a:r>
              <a:rPr lang="en-US" altLang="zh-CN" sz="3300" dirty="0">
                <a:cs typeface="Arial" panose="020B0604020202020204" pitchFamily="34" charset="0"/>
              </a:rPr>
              <a:t>                        </a:t>
            </a:r>
            <a:r>
              <a:rPr lang="zh-CN" altLang="ru-RU" sz="3300" dirty="0">
                <a:cs typeface="Arial" panose="020B0604020202020204" pitchFamily="34" charset="0"/>
              </a:rPr>
              <a:t>如果</a:t>
            </a:r>
            <a:r>
              <a:rPr lang="zh-CN" altLang="en-US" sz="3300" dirty="0">
                <a:cs typeface="Arial" panose="020B0604020202020204" pitchFamily="34" charset="0"/>
              </a:rPr>
              <a:t>：</a:t>
            </a:r>
            <a:r>
              <a:rPr lang="el-GR" altLang="zh-CN" sz="3300" dirty="0">
                <a:cs typeface="Arial" panose="020B0604020202020204" pitchFamily="34" charset="0"/>
              </a:rPr>
              <a:t>β</a:t>
            </a:r>
            <a:r>
              <a:rPr lang="el-GR" altLang="zh-CN" sz="3300" baseline="-25000" dirty="0">
                <a:cs typeface="Arial" panose="020B0604020202020204" pitchFamily="34" charset="0"/>
              </a:rPr>
              <a:t>2</a:t>
            </a:r>
            <a:r>
              <a:rPr lang="en-US" altLang="zh-CN" sz="3300" dirty="0"/>
              <a:t>=</a:t>
            </a:r>
            <a:r>
              <a:rPr lang="ru-RU" altLang="zh-CN" sz="3300" dirty="0">
                <a:cs typeface="Arial" panose="020B0604020202020204" pitchFamily="34" charset="0"/>
              </a:rPr>
              <a:t>Є</a:t>
            </a:r>
            <a:r>
              <a:rPr lang="zh-CN" altLang="en-US" sz="3300" dirty="0">
                <a:cs typeface="Arial" panose="020B0604020202020204" pitchFamily="34" charset="0"/>
              </a:rPr>
              <a:t>， 那么</a:t>
            </a:r>
            <a:r>
              <a:rPr lang="el-GR" altLang="zh-CN" sz="3300" dirty="0">
                <a:cs typeface="Arial" panose="020B0604020202020204" pitchFamily="34" charset="0"/>
              </a:rPr>
              <a:t>A</a:t>
            </a:r>
            <a:r>
              <a:rPr lang="en-US" altLang="zh-CN" sz="3300" dirty="0">
                <a:cs typeface="Arial" panose="020B0604020202020204" pitchFamily="34" charset="0"/>
              </a:rPr>
              <a:t>-&gt;</a:t>
            </a:r>
            <a:r>
              <a:rPr lang="el-GR" altLang="zh-CN" sz="3300" dirty="0">
                <a:cs typeface="Arial" panose="020B0604020202020204" pitchFamily="34" charset="0"/>
              </a:rPr>
              <a:t>β</a:t>
            </a:r>
            <a:r>
              <a:rPr lang="el-GR" altLang="zh-CN" sz="3300" baseline="-25000" dirty="0">
                <a:cs typeface="Arial" panose="020B0604020202020204" pitchFamily="34" charset="0"/>
              </a:rPr>
              <a:t>1</a:t>
            </a:r>
            <a:r>
              <a:rPr lang="zh-CN" altLang="el-GR" sz="3300" dirty="0">
                <a:cs typeface="Arial" panose="020B0604020202020204" pitchFamily="34" charset="0"/>
              </a:rPr>
              <a:t>是句柄，</a:t>
            </a:r>
            <a:endParaRPr lang="en-US" altLang="zh-CN" sz="3300" dirty="0">
              <a:cs typeface="Arial" panose="020B0604020202020204" pitchFamily="34" charset="0"/>
            </a:endParaRPr>
          </a:p>
          <a:p>
            <a:pPr marL="0" indent="0">
              <a:buNone/>
            </a:pPr>
            <a:r>
              <a:rPr lang="en-US" altLang="zh-CN" sz="3300" dirty="0">
                <a:cs typeface="Arial" panose="020B0604020202020204" pitchFamily="34" charset="0"/>
              </a:rPr>
              <a:t>                                  </a:t>
            </a:r>
            <a:r>
              <a:rPr lang="zh-CN" altLang="el-GR" sz="3300" dirty="0">
                <a:cs typeface="Arial" panose="020B0604020202020204" pitchFamily="34" charset="0"/>
              </a:rPr>
              <a:t>应该用这个产生式归约。</a:t>
            </a:r>
            <a:endParaRPr lang="en-US" altLang="zh-CN" sz="3300" dirty="0">
              <a:cs typeface="Arial" panose="020B0604020202020204" pitchFamily="34" charset="0"/>
            </a:endParaRPr>
          </a:p>
          <a:p>
            <a:pPr marL="0" indent="0">
              <a:buNone/>
            </a:pPr>
            <a:r>
              <a:rPr lang="en-US" altLang="zh-CN" sz="3300" dirty="0">
                <a:cs typeface="Arial" panose="020B0604020202020204" pitchFamily="34" charset="0"/>
              </a:rPr>
              <a:t>    </a:t>
            </a:r>
            <a:endParaRPr lang="el-GR" altLang="zh-CN" b="1" dirty="0">
              <a:cs typeface="Arial" panose="020B0604020202020204" pitchFamily="34" charset="0"/>
            </a:endParaRPr>
          </a:p>
          <a:p>
            <a:endParaRPr lang="en-US" altLang="zh-CN" dirty="0">
              <a:latin typeface="黑体" panose="02010609060101010101" pitchFamily="49" charset="-122"/>
              <a:ea typeface="黑体" panose="02010609060101010101" pitchFamily="49" charset="-122"/>
            </a:endParaRPr>
          </a:p>
        </p:txBody>
      </p:sp>
      <p:pic>
        <p:nvPicPr>
          <p:cNvPr id="10" name="Picture 4" descr="5">
            <a:extLst>
              <a:ext uri="{FF2B5EF4-FFF2-40B4-BE49-F238E27FC236}">
                <a16:creationId xmlns:a16="http://schemas.microsoft.com/office/drawing/2014/main" id="{F1DC5523-61C5-471B-B2CD-905DC672E6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6157" y="1611518"/>
            <a:ext cx="446168"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descr="5">
            <a:extLst>
              <a:ext uri="{FF2B5EF4-FFF2-40B4-BE49-F238E27FC236}">
                <a16:creationId xmlns:a16="http://schemas.microsoft.com/office/drawing/2014/main" id="{DBA61BEF-F83D-4955-92BB-165BC8046C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1869" y="1618069"/>
            <a:ext cx="570369"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110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3300" b="1" dirty="0">
                <a:solidFill>
                  <a:srgbClr val="C00000"/>
                </a:solidFill>
                <a:cs typeface="Arial" panose="020B0604020202020204" pitchFamily="34" charset="0"/>
              </a:rPr>
              <a:t>注意（</a:t>
            </a:r>
            <a:r>
              <a:rPr lang="en-US" altLang="zh-CN" sz="3300" b="1" dirty="0">
                <a:solidFill>
                  <a:srgbClr val="C00000"/>
                </a:solidFill>
                <a:cs typeface="Arial" panose="020B0604020202020204" pitchFamily="34" charset="0"/>
                <a:sym typeface="Wingdings" panose="05000000000000000000" pitchFamily="2" charset="2"/>
              </a:rPr>
              <a:t>1</a:t>
            </a:r>
            <a:r>
              <a:rPr lang="zh-CN" altLang="en-US" sz="3300" b="1" dirty="0">
                <a:solidFill>
                  <a:srgbClr val="C00000"/>
                </a:solidFill>
                <a:cs typeface="Arial" panose="020B0604020202020204" pitchFamily="34" charset="0"/>
                <a:sym typeface="Wingdings" panose="05000000000000000000" pitchFamily="2" charset="2"/>
              </a:rPr>
              <a:t>）： </a:t>
            </a:r>
            <a:r>
              <a:rPr lang="zh-CN" altLang="el-GR" sz="2200" dirty="0">
                <a:cs typeface="Arial" panose="020B0604020202020204" pitchFamily="34" charset="0"/>
              </a:rPr>
              <a:t>当然，同一个</a:t>
            </a:r>
            <a:r>
              <a:rPr lang="zh-CN" altLang="en-US" sz="2200" dirty="0">
                <a:cs typeface="Arial" panose="020B0604020202020204" pitchFamily="34" charset="0"/>
              </a:rPr>
              <a:t>可行</a:t>
            </a:r>
            <a:r>
              <a:rPr lang="zh-CN" altLang="el-GR" sz="2200" dirty="0">
                <a:cs typeface="Arial" panose="020B0604020202020204" pitchFamily="34" charset="0"/>
              </a:rPr>
              <a:t>前缀的两个有效项目可能告诉我们做不同的事情，有些这样的冲突可以通过向前看下一个输入符号来解决，其他一些冲突可以用下一节的方法解决。</a:t>
            </a:r>
            <a:r>
              <a:rPr lang="zh-CN" altLang="el-GR" sz="2200" dirty="0">
                <a:solidFill>
                  <a:srgbClr val="C00000"/>
                </a:solidFill>
                <a:cs typeface="Arial" panose="020B0604020202020204" pitchFamily="34" charset="0"/>
              </a:rPr>
              <a:t>当</a:t>
            </a:r>
            <a:r>
              <a:rPr lang="el-GR" altLang="zh-CN" sz="2200" dirty="0">
                <a:solidFill>
                  <a:srgbClr val="C00000"/>
                </a:solidFill>
                <a:cs typeface="Arial" panose="020B0604020202020204" pitchFamily="34" charset="0"/>
              </a:rPr>
              <a:t>LR</a:t>
            </a:r>
            <a:r>
              <a:rPr lang="zh-CN" altLang="el-GR" sz="2200" dirty="0">
                <a:solidFill>
                  <a:srgbClr val="C00000"/>
                </a:solidFill>
                <a:cs typeface="Arial" panose="020B0604020202020204" pitchFamily="34" charset="0"/>
              </a:rPr>
              <a:t>方法用于构造任意文法的语法分析表时，不能保证所有冲突都能解决。</a:t>
            </a:r>
            <a:endParaRPr lang="en-US" altLang="zh-CN" sz="2200" dirty="0">
              <a:solidFill>
                <a:srgbClr val="C00000"/>
              </a:solidFill>
              <a:cs typeface="Arial" panose="020B0604020202020204" pitchFamily="34" charset="0"/>
            </a:endParaRPr>
          </a:p>
          <a:p>
            <a:r>
              <a:rPr lang="zh-CN" altLang="en-US" sz="3300" b="1" dirty="0">
                <a:solidFill>
                  <a:srgbClr val="C00000"/>
                </a:solidFill>
                <a:cs typeface="Arial" panose="020B0604020202020204" pitchFamily="34" charset="0"/>
              </a:rPr>
              <a:t>注意（</a:t>
            </a:r>
            <a:r>
              <a:rPr lang="en-US" altLang="zh-CN" sz="3300" b="1" dirty="0">
                <a:solidFill>
                  <a:srgbClr val="C00000"/>
                </a:solidFill>
                <a:cs typeface="Arial" panose="020B0604020202020204" pitchFamily="34" charset="0"/>
                <a:sym typeface="Wingdings" panose="05000000000000000000" pitchFamily="2" charset="2"/>
              </a:rPr>
              <a:t>2</a:t>
            </a:r>
            <a:r>
              <a:rPr lang="zh-CN" altLang="en-US" sz="3300" b="1" dirty="0">
                <a:solidFill>
                  <a:srgbClr val="C00000"/>
                </a:solidFill>
                <a:cs typeface="Arial" panose="020B0604020202020204" pitchFamily="34" charset="0"/>
                <a:sym typeface="Wingdings" panose="05000000000000000000" pitchFamily="2" charset="2"/>
              </a:rPr>
              <a:t>）：</a:t>
            </a:r>
            <a:r>
              <a:rPr lang="zh-CN" altLang="en-US" sz="2200" dirty="0"/>
              <a:t>如果</a:t>
            </a:r>
            <a:r>
              <a:rPr lang="en-US" altLang="zh-CN" sz="2200" dirty="0"/>
              <a:t>A</a:t>
            </a:r>
            <a:r>
              <a:rPr lang="zh-CN" altLang="en-US" sz="2200" dirty="0"/>
              <a:t>是一个由规范项目集族构造、以</a:t>
            </a:r>
            <a:r>
              <a:rPr lang="en-US" altLang="zh-CN" sz="2200" dirty="0" err="1"/>
              <a:t>goto</a:t>
            </a:r>
            <a:r>
              <a:rPr lang="zh-CN" altLang="en-US" sz="2200" dirty="0"/>
              <a:t>函数为转换函数的</a:t>
            </a:r>
            <a:r>
              <a:rPr lang="en-US" altLang="zh-CN" sz="2200" dirty="0"/>
              <a:t>DFA</a:t>
            </a:r>
            <a:r>
              <a:rPr lang="zh-CN" altLang="en-US" sz="2200" dirty="0"/>
              <a:t>，则一个活前缀</a:t>
            </a:r>
            <a:r>
              <a:rPr lang="el-GR" altLang="zh-CN" sz="2200" dirty="0">
                <a:cs typeface="Arial" panose="020B0604020202020204" pitchFamily="34" charset="0"/>
              </a:rPr>
              <a:t>γ</a:t>
            </a:r>
            <a:r>
              <a:rPr lang="zh-CN" altLang="el-GR" sz="2200" dirty="0">
                <a:cs typeface="Arial" panose="020B0604020202020204" pitchFamily="34" charset="0"/>
              </a:rPr>
              <a:t>的有效项目集正好从</a:t>
            </a:r>
            <a:r>
              <a:rPr lang="el-GR" altLang="zh-CN" sz="2200" dirty="0">
                <a:cs typeface="Arial" panose="020B0604020202020204" pitchFamily="34" charset="0"/>
              </a:rPr>
              <a:t>A</a:t>
            </a:r>
            <a:r>
              <a:rPr lang="zh-CN" altLang="el-GR" sz="2200" dirty="0">
                <a:cs typeface="Arial" panose="020B0604020202020204" pitchFamily="34" charset="0"/>
              </a:rPr>
              <a:t>的初态出发，沿着标记为</a:t>
            </a:r>
            <a:r>
              <a:rPr lang="el-GR" altLang="zh-CN" sz="2200" dirty="0">
                <a:cs typeface="Arial" panose="020B0604020202020204" pitchFamily="34" charset="0"/>
              </a:rPr>
              <a:t>γ</a:t>
            </a:r>
            <a:r>
              <a:rPr lang="zh-CN" altLang="el-GR" sz="2200" dirty="0">
                <a:cs typeface="Arial" panose="020B0604020202020204" pitchFamily="34" charset="0"/>
              </a:rPr>
              <a:t>的路径所能到达的那些项目的集合。这是</a:t>
            </a:r>
            <a:r>
              <a:rPr lang="el-GR" altLang="zh-CN" sz="2200" dirty="0">
                <a:cs typeface="Arial" panose="020B0604020202020204" pitchFamily="34" charset="0"/>
              </a:rPr>
              <a:t>LR</a:t>
            </a:r>
            <a:r>
              <a:rPr lang="zh-CN" altLang="el-GR" sz="2200" dirty="0">
                <a:cs typeface="Arial" panose="020B0604020202020204" pitchFamily="34" charset="0"/>
              </a:rPr>
              <a:t>分析理论的一条基本定理。</a:t>
            </a:r>
            <a:endParaRPr lang="el-GR" altLang="zh-CN" sz="2200" dirty="0">
              <a:cs typeface="Arial" panose="020B0604020202020204" pitchFamily="34" charset="0"/>
            </a:endParaRPr>
          </a:p>
          <a:p>
            <a:pPr marL="0" indent="0">
              <a:buNone/>
            </a:pPr>
            <a:endParaRPr lang="el-GR" altLang="zh-CN" b="1" dirty="0">
              <a:cs typeface="Arial" panose="020B0604020202020204" pitchFamily="34" charset="0"/>
            </a:endParaRPr>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81927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4.6.4.4 SLR</a:t>
            </a:r>
            <a:r>
              <a:rPr lang="zh-CN" altLang="en-US" dirty="0"/>
              <a:t>语法分析表的构造算法</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fontScale="625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dirty="0"/>
              <a:t>	</a:t>
            </a:r>
            <a:r>
              <a:rPr lang="zh-CN" altLang="en-US" sz="2600" i="1" dirty="0"/>
              <a:t>输入</a:t>
            </a:r>
            <a:r>
              <a:rPr lang="zh-CN" altLang="en-US" sz="2600" dirty="0"/>
              <a:t>：拓广文法</a:t>
            </a:r>
            <a:r>
              <a:rPr lang="en-US" altLang="zh-CN" sz="2600" dirty="0"/>
              <a:t>G’</a:t>
            </a:r>
          </a:p>
          <a:p>
            <a:pPr>
              <a:lnSpc>
                <a:spcPct val="80000"/>
              </a:lnSpc>
            </a:pPr>
            <a:r>
              <a:rPr lang="en-US" altLang="zh-CN" sz="2600" dirty="0"/>
              <a:t>	</a:t>
            </a:r>
            <a:r>
              <a:rPr lang="zh-CN" altLang="en-US" sz="2600" i="1" dirty="0"/>
              <a:t>输出</a:t>
            </a:r>
            <a:r>
              <a:rPr lang="zh-CN" altLang="en-US" sz="2600" dirty="0"/>
              <a:t>：</a:t>
            </a:r>
            <a:r>
              <a:rPr lang="en-US" altLang="zh-CN" sz="2600" dirty="0"/>
              <a:t>G’</a:t>
            </a:r>
            <a:r>
              <a:rPr lang="zh-CN" altLang="en-US" sz="2600" dirty="0"/>
              <a:t>的</a:t>
            </a:r>
            <a:r>
              <a:rPr lang="en-US" altLang="zh-CN" sz="2600" dirty="0"/>
              <a:t>SLR</a:t>
            </a:r>
            <a:r>
              <a:rPr lang="zh-CN" altLang="en-US" sz="2600" dirty="0"/>
              <a:t>语法分析表函数</a:t>
            </a:r>
            <a:r>
              <a:rPr lang="en-US" altLang="zh-CN" sz="2600" dirty="0"/>
              <a:t>action</a:t>
            </a:r>
            <a:r>
              <a:rPr lang="zh-CN" altLang="en-US" sz="2600" dirty="0"/>
              <a:t>和</a:t>
            </a:r>
            <a:r>
              <a:rPr lang="en-US" altLang="zh-CN" sz="2600" dirty="0" err="1"/>
              <a:t>goto</a:t>
            </a:r>
            <a:endParaRPr lang="en-US" altLang="zh-CN" sz="2600" dirty="0"/>
          </a:p>
          <a:p>
            <a:pPr>
              <a:lnSpc>
                <a:spcPct val="80000"/>
              </a:lnSpc>
            </a:pPr>
            <a:r>
              <a:rPr lang="en-US" altLang="zh-CN" sz="2600" dirty="0"/>
              <a:t>	</a:t>
            </a:r>
            <a:r>
              <a:rPr lang="zh-CN" altLang="en-US" sz="2600" i="1" dirty="0"/>
              <a:t>方法</a:t>
            </a:r>
            <a:r>
              <a:rPr lang="zh-CN" altLang="en-US" sz="2600" dirty="0"/>
              <a:t>：</a:t>
            </a:r>
            <a:r>
              <a:rPr lang="en-US" altLang="zh-CN" sz="2600" dirty="0"/>
              <a:t>1</a:t>
            </a:r>
            <a:r>
              <a:rPr lang="zh-CN" altLang="en-US" sz="2600" dirty="0"/>
              <a:t>、构造</a:t>
            </a:r>
            <a:r>
              <a:rPr lang="en-US" altLang="zh-CN" sz="2600" dirty="0"/>
              <a:t>C={</a:t>
            </a:r>
            <a:r>
              <a:rPr lang="en-US" altLang="zh-CN" sz="2600" dirty="0">
                <a:latin typeface="宋体" panose="02010600030101010101" pitchFamily="2" charset="-122"/>
              </a:rPr>
              <a:t>I</a:t>
            </a:r>
            <a:r>
              <a:rPr lang="en-US" altLang="zh-CN" sz="2600" baseline="-25000" dirty="0"/>
              <a:t>0</a:t>
            </a:r>
            <a:r>
              <a:rPr lang="en-US" altLang="zh-CN" sz="2600" dirty="0"/>
              <a:t>,</a:t>
            </a:r>
            <a:r>
              <a:rPr lang="en-US" altLang="zh-CN" sz="2600" dirty="0">
                <a:latin typeface="宋体" panose="02010600030101010101" pitchFamily="2" charset="-122"/>
              </a:rPr>
              <a:t> I</a:t>
            </a:r>
            <a:r>
              <a:rPr lang="en-US" altLang="zh-CN" sz="2600" baseline="-25000" dirty="0"/>
              <a:t>1</a:t>
            </a:r>
            <a:r>
              <a:rPr lang="en-US" altLang="zh-CN" sz="2600" dirty="0"/>
              <a:t>,…,</a:t>
            </a:r>
            <a:r>
              <a:rPr lang="en-US" altLang="zh-CN" sz="2600" dirty="0">
                <a:latin typeface="宋体" panose="02010600030101010101" pitchFamily="2" charset="-122"/>
              </a:rPr>
              <a:t> I</a:t>
            </a:r>
            <a:r>
              <a:rPr lang="en-US" altLang="zh-CN" sz="2600" baseline="-25000" dirty="0"/>
              <a:t>n</a:t>
            </a:r>
            <a:r>
              <a:rPr lang="en-US" altLang="zh-CN" sz="2600" dirty="0"/>
              <a:t>}</a:t>
            </a:r>
            <a:r>
              <a:rPr lang="zh-CN" altLang="en-US" sz="2600" dirty="0"/>
              <a:t>，即</a:t>
            </a:r>
            <a:r>
              <a:rPr lang="en-US" altLang="zh-CN" sz="2600" dirty="0"/>
              <a:t>G’</a:t>
            </a:r>
            <a:r>
              <a:rPr lang="zh-CN" altLang="en-US" sz="2600" dirty="0"/>
              <a:t>的规范</a:t>
            </a:r>
            <a:r>
              <a:rPr lang="en-US" altLang="zh-CN" sz="2600" dirty="0"/>
              <a:t>LR(0)</a:t>
            </a:r>
            <a:r>
              <a:rPr lang="zh-CN" altLang="en-US" sz="2600" dirty="0"/>
              <a:t>项目集族。</a:t>
            </a:r>
          </a:p>
          <a:p>
            <a:pPr>
              <a:lnSpc>
                <a:spcPct val="80000"/>
              </a:lnSpc>
              <a:buNone/>
            </a:pPr>
            <a:r>
              <a:rPr lang="zh-CN" altLang="en-US" sz="2600" dirty="0"/>
              <a:t>	                       </a:t>
            </a:r>
            <a:r>
              <a:rPr lang="en-US" altLang="zh-CN" sz="2600" dirty="0"/>
              <a:t>2</a:t>
            </a:r>
            <a:r>
              <a:rPr lang="zh-CN" altLang="en-US" sz="2600" dirty="0"/>
              <a:t>、从</a:t>
            </a:r>
            <a:r>
              <a:rPr lang="en-US" altLang="zh-CN" sz="2600" dirty="0">
                <a:latin typeface="宋体" panose="02010600030101010101" pitchFamily="2" charset="-122"/>
              </a:rPr>
              <a:t>I</a:t>
            </a:r>
            <a:r>
              <a:rPr lang="en-US" altLang="zh-CN" sz="2600" baseline="-25000" dirty="0"/>
              <a:t>i</a:t>
            </a:r>
            <a:r>
              <a:rPr lang="zh-CN" altLang="en-US" sz="2600" dirty="0"/>
              <a:t>构造状态</a:t>
            </a:r>
            <a:r>
              <a:rPr lang="en-US" altLang="zh-CN" sz="2600" dirty="0" err="1"/>
              <a:t>i</a:t>
            </a:r>
            <a:r>
              <a:rPr lang="zh-CN" altLang="en-US" sz="2600" dirty="0"/>
              <a:t>，它的分析动作确定如下：</a:t>
            </a:r>
          </a:p>
          <a:p>
            <a:pPr>
              <a:lnSpc>
                <a:spcPct val="80000"/>
              </a:lnSpc>
              <a:buNone/>
            </a:pPr>
            <a:r>
              <a:rPr lang="zh-CN" altLang="en-US" sz="2600" dirty="0"/>
              <a:t>	                            </a:t>
            </a:r>
            <a:r>
              <a:rPr lang="en-US" altLang="zh-CN" sz="2600" dirty="0"/>
              <a:t>(a) </a:t>
            </a:r>
            <a:r>
              <a:rPr lang="zh-CN" altLang="en-US" sz="2600" dirty="0"/>
              <a:t>如果</a:t>
            </a:r>
            <a:r>
              <a:rPr lang="en-US" altLang="zh-CN" sz="2600" dirty="0"/>
              <a:t>[A-&gt;</a:t>
            </a:r>
            <a:r>
              <a:rPr lang="el-GR" altLang="zh-CN" sz="2600" dirty="0">
                <a:cs typeface="Arial" panose="020B0604020202020204" pitchFamily="34" charset="0"/>
              </a:rPr>
              <a:t>α</a:t>
            </a:r>
            <a:r>
              <a:rPr lang="el-GR" altLang="zh-CN" sz="2600" dirty="0"/>
              <a:t>·a</a:t>
            </a:r>
            <a:r>
              <a:rPr lang="el-GR" altLang="zh-CN" sz="2600" dirty="0">
                <a:cs typeface="Arial" panose="020B0604020202020204" pitchFamily="34" charset="0"/>
              </a:rPr>
              <a:t>β</a:t>
            </a:r>
            <a:r>
              <a:rPr lang="en-US" altLang="zh-CN" sz="2600" dirty="0"/>
              <a:t>]</a:t>
            </a:r>
            <a:r>
              <a:rPr lang="zh-CN" altLang="en-US" sz="2600" dirty="0"/>
              <a:t>在</a:t>
            </a:r>
            <a:r>
              <a:rPr lang="en-US" altLang="zh-CN" sz="2600" dirty="0">
                <a:latin typeface="宋体" panose="02010600030101010101" pitchFamily="2" charset="-122"/>
              </a:rPr>
              <a:t>I</a:t>
            </a:r>
            <a:r>
              <a:rPr lang="en-US" altLang="zh-CN" sz="2600" baseline="-25000" dirty="0"/>
              <a:t>i</a:t>
            </a:r>
            <a:r>
              <a:rPr lang="zh-CN" altLang="en-US" sz="2600" dirty="0"/>
              <a:t>中，并且</a:t>
            </a:r>
            <a:r>
              <a:rPr lang="en-US" altLang="zh-CN" sz="2600" dirty="0" err="1"/>
              <a:t>goto</a:t>
            </a:r>
            <a:r>
              <a:rPr lang="en-US" altLang="zh-CN" sz="2600" dirty="0"/>
              <a:t>(</a:t>
            </a:r>
            <a:r>
              <a:rPr lang="en-US" altLang="zh-CN" sz="2600" dirty="0" err="1">
                <a:latin typeface="宋体" panose="02010600030101010101" pitchFamily="2" charset="-122"/>
              </a:rPr>
              <a:t>I</a:t>
            </a:r>
            <a:r>
              <a:rPr lang="en-US" altLang="zh-CN" sz="2600" baseline="-25000" dirty="0" err="1"/>
              <a:t>i</a:t>
            </a:r>
            <a:r>
              <a:rPr lang="en-US" altLang="zh-CN" sz="2600" dirty="0" err="1"/>
              <a:t>,a</a:t>
            </a:r>
            <a:r>
              <a:rPr lang="en-US" altLang="zh-CN" sz="2600" dirty="0"/>
              <a:t>)=</a:t>
            </a:r>
            <a:r>
              <a:rPr lang="en-US" altLang="zh-CN" sz="2600" dirty="0" err="1">
                <a:latin typeface="宋体" panose="02010600030101010101" pitchFamily="2" charset="-122"/>
              </a:rPr>
              <a:t>I</a:t>
            </a:r>
            <a:r>
              <a:rPr lang="en-US" altLang="zh-CN" sz="2600" baseline="-25000" dirty="0" err="1"/>
              <a:t>j</a:t>
            </a:r>
            <a:r>
              <a:rPr lang="zh-CN" altLang="en-US" sz="2600" dirty="0"/>
              <a:t>，</a:t>
            </a:r>
            <a:endParaRPr lang="en-US" altLang="zh-CN" sz="2600" dirty="0"/>
          </a:p>
          <a:p>
            <a:pPr>
              <a:lnSpc>
                <a:spcPct val="80000"/>
              </a:lnSpc>
              <a:buNone/>
            </a:pPr>
            <a:r>
              <a:rPr lang="en-US" altLang="zh-CN" sz="2600" dirty="0"/>
              <a:t>                                    </a:t>
            </a:r>
            <a:r>
              <a:rPr lang="zh-CN" altLang="en-US" sz="2600" dirty="0"/>
              <a:t>则置</a:t>
            </a:r>
            <a:r>
              <a:rPr lang="en-US" altLang="zh-CN" sz="2600" dirty="0"/>
              <a:t>action[</a:t>
            </a:r>
            <a:r>
              <a:rPr lang="en-US" altLang="zh-CN" sz="2600" dirty="0" err="1"/>
              <a:t>i,a</a:t>
            </a:r>
            <a:r>
              <a:rPr lang="en-US" altLang="zh-CN" sz="2600" dirty="0"/>
              <a:t>]</a:t>
            </a:r>
            <a:r>
              <a:rPr lang="zh-CN" altLang="en-US" sz="2600" dirty="0"/>
              <a:t>为“移动</a:t>
            </a:r>
            <a:r>
              <a:rPr lang="en-US" altLang="zh-CN" sz="2600" dirty="0"/>
              <a:t>j</a:t>
            </a:r>
            <a:r>
              <a:rPr lang="zh-CN" altLang="en-US" sz="2600" dirty="0"/>
              <a:t>进栈”，这里</a:t>
            </a:r>
            <a:r>
              <a:rPr lang="en-US" altLang="zh-CN" sz="2600" dirty="0"/>
              <a:t>a</a:t>
            </a:r>
            <a:r>
              <a:rPr lang="zh-CN" altLang="en-US" sz="2600" dirty="0"/>
              <a:t>必须是终结符。</a:t>
            </a:r>
          </a:p>
          <a:p>
            <a:pPr>
              <a:lnSpc>
                <a:spcPct val="80000"/>
              </a:lnSpc>
              <a:buNone/>
            </a:pPr>
            <a:r>
              <a:rPr lang="zh-CN" altLang="en-US" sz="2600" baseline="-25000" dirty="0"/>
              <a:t>	</a:t>
            </a:r>
            <a:r>
              <a:rPr lang="en-US" altLang="zh-CN" sz="2600" baseline="-25000" dirty="0"/>
              <a:t>                                           </a:t>
            </a:r>
            <a:r>
              <a:rPr lang="en-US" altLang="zh-CN" sz="2600" dirty="0"/>
              <a:t>(b) </a:t>
            </a:r>
            <a:r>
              <a:rPr lang="zh-CN" altLang="en-US" sz="2600" dirty="0"/>
              <a:t>如果</a:t>
            </a:r>
            <a:r>
              <a:rPr lang="en-US" altLang="zh-CN" sz="2600" dirty="0"/>
              <a:t>[A-&gt;</a:t>
            </a:r>
            <a:r>
              <a:rPr lang="el-GR" altLang="zh-CN" sz="2600" dirty="0">
                <a:cs typeface="Arial" panose="020B0604020202020204" pitchFamily="34" charset="0"/>
              </a:rPr>
              <a:t>α</a:t>
            </a:r>
            <a:r>
              <a:rPr lang="el-GR" altLang="zh-CN" sz="2600" dirty="0"/>
              <a:t>·</a:t>
            </a:r>
            <a:r>
              <a:rPr lang="en-US" altLang="zh-CN" sz="2600" dirty="0"/>
              <a:t>]</a:t>
            </a:r>
            <a:r>
              <a:rPr lang="zh-CN" altLang="en-US" sz="2600" dirty="0"/>
              <a:t>在</a:t>
            </a:r>
            <a:r>
              <a:rPr lang="en-US" altLang="zh-CN" sz="2600" dirty="0">
                <a:latin typeface="宋体" panose="02010600030101010101" pitchFamily="2" charset="-122"/>
              </a:rPr>
              <a:t>I</a:t>
            </a:r>
            <a:r>
              <a:rPr lang="en-US" altLang="zh-CN" sz="2600" baseline="-25000" dirty="0"/>
              <a:t>i</a:t>
            </a:r>
            <a:r>
              <a:rPr lang="zh-CN" altLang="en-US" sz="2600" dirty="0"/>
              <a:t>中，</a:t>
            </a:r>
            <a:endParaRPr lang="en-US" altLang="zh-CN" sz="2600" dirty="0"/>
          </a:p>
          <a:p>
            <a:pPr>
              <a:lnSpc>
                <a:spcPct val="80000"/>
              </a:lnSpc>
              <a:buNone/>
            </a:pPr>
            <a:r>
              <a:rPr lang="en-US" altLang="zh-CN" sz="2600" dirty="0"/>
              <a:t>                                    </a:t>
            </a:r>
            <a:r>
              <a:rPr lang="zh-CN" altLang="en-US" sz="2600" dirty="0"/>
              <a:t>则对</a:t>
            </a:r>
            <a:r>
              <a:rPr lang="en-US" altLang="zh-CN" sz="2600" dirty="0"/>
              <a:t>FOLLOW(A)</a:t>
            </a:r>
            <a:r>
              <a:rPr lang="zh-CN" altLang="en-US" sz="2600" dirty="0"/>
              <a:t>中的所有</a:t>
            </a:r>
            <a:r>
              <a:rPr lang="en-US" altLang="zh-CN" sz="2600" dirty="0"/>
              <a:t>a,</a:t>
            </a:r>
          </a:p>
          <a:p>
            <a:pPr>
              <a:lnSpc>
                <a:spcPct val="80000"/>
              </a:lnSpc>
              <a:buNone/>
            </a:pPr>
            <a:r>
              <a:rPr lang="en-US" altLang="zh-CN" sz="2600" dirty="0"/>
              <a:t>                                         </a:t>
            </a:r>
            <a:r>
              <a:rPr lang="zh-CN" altLang="en-US" sz="2600" dirty="0"/>
              <a:t>置</a:t>
            </a:r>
            <a:r>
              <a:rPr lang="en-US" altLang="zh-CN" sz="2600" dirty="0"/>
              <a:t>action[</a:t>
            </a:r>
            <a:r>
              <a:rPr lang="en-US" altLang="zh-CN" sz="2600" dirty="0" err="1"/>
              <a:t>i,a</a:t>
            </a:r>
            <a:r>
              <a:rPr lang="en-US" altLang="zh-CN" sz="2600" dirty="0"/>
              <a:t>]</a:t>
            </a:r>
            <a:r>
              <a:rPr lang="zh-CN" altLang="en-US" sz="2600" dirty="0"/>
              <a:t>为“归约</a:t>
            </a:r>
            <a:r>
              <a:rPr lang="en-US" altLang="zh-CN" sz="2600" dirty="0"/>
              <a:t>A-&gt;</a:t>
            </a:r>
            <a:r>
              <a:rPr lang="el-GR" altLang="zh-CN" sz="2600" dirty="0">
                <a:cs typeface="Arial" panose="020B0604020202020204" pitchFamily="34" charset="0"/>
              </a:rPr>
              <a:t>α</a:t>
            </a:r>
            <a:r>
              <a:rPr lang="en-US" altLang="zh-CN" sz="2600" dirty="0"/>
              <a:t>”</a:t>
            </a:r>
            <a:r>
              <a:rPr lang="zh-CN" altLang="en-US" sz="2600" dirty="0"/>
              <a:t>，这里</a:t>
            </a:r>
            <a:r>
              <a:rPr lang="en-US" altLang="zh-CN" sz="2600" dirty="0"/>
              <a:t>A</a:t>
            </a:r>
            <a:r>
              <a:rPr lang="zh-CN" altLang="en-US" sz="2600" dirty="0"/>
              <a:t>不能是</a:t>
            </a:r>
            <a:r>
              <a:rPr lang="en-US" altLang="zh-CN" sz="2600" dirty="0"/>
              <a:t>S’</a:t>
            </a:r>
            <a:r>
              <a:rPr lang="zh-CN" altLang="en-US" sz="2600" dirty="0"/>
              <a:t>。</a:t>
            </a:r>
          </a:p>
          <a:p>
            <a:pPr>
              <a:lnSpc>
                <a:spcPct val="80000"/>
              </a:lnSpc>
              <a:buNone/>
            </a:pPr>
            <a:r>
              <a:rPr lang="zh-CN" altLang="en-US" sz="2600" dirty="0"/>
              <a:t>	                            </a:t>
            </a:r>
            <a:r>
              <a:rPr lang="en-US" altLang="zh-CN" sz="2600" dirty="0"/>
              <a:t>(c) </a:t>
            </a:r>
            <a:r>
              <a:rPr lang="zh-CN" altLang="en-US" sz="2600" dirty="0"/>
              <a:t>如果</a:t>
            </a:r>
            <a:r>
              <a:rPr lang="en-US" altLang="zh-CN" sz="2600" dirty="0"/>
              <a:t>[S’-&gt;S·]</a:t>
            </a:r>
            <a:r>
              <a:rPr lang="zh-CN" altLang="en-US" sz="2600" dirty="0"/>
              <a:t>在</a:t>
            </a:r>
            <a:r>
              <a:rPr lang="en-US" altLang="zh-CN" sz="2600" dirty="0">
                <a:latin typeface="宋体" panose="02010600030101010101" pitchFamily="2" charset="-122"/>
              </a:rPr>
              <a:t>I</a:t>
            </a:r>
            <a:r>
              <a:rPr lang="en-US" altLang="zh-CN" sz="2600" baseline="-25000" dirty="0"/>
              <a:t>i</a:t>
            </a:r>
            <a:r>
              <a:rPr lang="zh-CN" altLang="en-US" sz="2600" dirty="0"/>
              <a:t>中，则置</a:t>
            </a:r>
            <a:r>
              <a:rPr lang="en-US" altLang="zh-CN" sz="2600" dirty="0"/>
              <a:t>action[</a:t>
            </a:r>
            <a:r>
              <a:rPr lang="en-US" altLang="zh-CN" sz="2600" dirty="0">
                <a:latin typeface="宋体" panose="02010600030101010101" pitchFamily="2" charset="-122"/>
              </a:rPr>
              <a:t>I</a:t>
            </a:r>
            <a:r>
              <a:rPr lang="en-US" altLang="zh-CN" sz="2600" dirty="0"/>
              <a:t>,$]</a:t>
            </a:r>
            <a:r>
              <a:rPr lang="zh-CN" altLang="en-US" sz="2600" dirty="0"/>
              <a:t>为“接受”。</a:t>
            </a:r>
          </a:p>
          <a:p>
            <a:pPr>
              <a:lnSpc>
                <a:spcPct val="80000"/>
              </a:lnSpc>
              <a:buNone/>
            </a:pPr>
            <a:r>
              <a:rPr lang="zh-CN" altLang="en-US" sz="2600" dirty="0"/>
              <a:t>	</a:t>
            </a:r>
            <a:endParaRPr lang="en-US" altLang="zh-CN" sz="2600" dirty="0"/>
          </a:p>
          <a:p>
            <a:pPr>
              <a:lnSpc>
                <a:spcPct val="80000"/>
              </a:lnSpc>
              <a:buNone/>
            </a:pPr>
            <a:r>
              <a:rPr lang="zh-CN" altLang="en-US" sz="2600" dirty="0"/>
              <a:t>                              如果</a:t>
            </a:r>
            <a:r>
              <a:rPr lang="en-US" altLang="zh-CN" sz="2600" dirty="0"/>
              <a:t>:</a:t>
            </a:r>
            <a:r>
              <a:rPr lang="zh-CN" altLang="en-US" sz="2600" dirty="0"/>
              <a:t>由上面的规则产生的动作有冲突</a:t>
            </a:r>
            <a:r>
              <a:rPr lang="en-US" altLang="zh-CN" sz="2600" dirty="0"/>
              <a:t>,</a:t>
            </a:r>
            <a:r>
              <a:rPr lang="zh-CN" altLang="en-US" sz="2600" dirty="0"/>
              <a:t>则</a:t>
            </a:r>
            <a:r>
              <a:rPr lang="en-US" altLang="zh-CN" sz="2600" dirty="0"/>
              <a:t>G</a:t>
            </a:r>
            <a:r>
              <a:rPr lang="zh-CN" altLang="en-US" sz="2600" dirty="0"/>
              <a:t>不是</a:t>
            </a:r>
            <a:r>
              <a:rPr lang="en-US" altLang="zh-CN" sz="2600" dirty="0"/>
              <a:t>SLR(1)</a:t>
            </a:r>
            <a:r>
              <a:rPr lang="zh-CN" altLang="en-US" sz="2600" dirty="0"/>
              <a:t>文法，</a:t>
            </a:r>
            <a:endParaRPr lang="en-US" altLang="zh-CN" sz="2600" dirty="0"/>
          </a:p>
          <a:p>
            <a:pPr>
              <a:lnSpc>
                <a:spcPct val="80000"/>
              </a:lnSpc>
              <a:buNone/>
            </a:pPr>
            <a:r>
              <a:rPr lang="zh-CN" altLang="en-US" sz="2600" dirty="0"/>
              <a:t>                                     就构造不出语法分析器。</a:t>
            </a:r>
          </a:p>
          <a:p>
            <a:pPr>
              <a:lnSpc>
                <a:spcPct val="80000"/>
              </a:lnSpc>
              <a:buNone/>
            </a:pPr>
            <a:r>
              <a:rPr lang="zh-CN" altLang="en-US" sz="2600" dirty="0"/>
              <a:t>	                       </a:t>
            </a:r>
            <a:r>
              <a:rPr lang="en-US" altLang="zh-CN" sz="2600" dirty="0"/>
              <a:t>3</a:t>
            </a:r>
            <a:r>
              <a:rPr lang="zh-CN" altLang="en-US" sz="2600" dirty="0"/>
              <a:t>、对所有的非终结符</a:t>
            </a:r>
            <a:r>
              <a:rPr lang="en-US" altLang="zh-CN" sz="2600" dirty="0"/>
              <a:t>A</a:t>
            </a:r>
            <a:r>
              <a:rPr lang="zh-CN" altLang="en-US" sz="2600" dirty="0"/>
              <a:t>，使用下面的规则构造状态</a:t>
            </a:r>
            <a:r>
              <a:rPr lang="en-US" altLang="zh-CN" sz="2600" dirty="0" err="1"/>
              <a:t>i</a:t>
            </a:r>
            <a:r>
              <a:rPr lang="zh-CN" altLang="en-US" sz="2600" dirty="0"/>
              <a:t>的</a:t>
            </a:r>
            <a:r>
              <a:rPr lang="en-US" altLang="zh-CN" sz="2600" dirty="0" err="1"/>
              <a:t>goto</a:t>
            </a:r>
            <a:r>
              <a:rPr lang="zh-CN" altLang="en-US" sz="2600" dirty="0"/>
              <a:t>函数：</a:t>
            </a:r>
            <a:endParaRPr lang="en-US" altLang="zh-CN" sz="2600" dirty="0"/>
          </a:p>
          <a:p>
            <a:pPr>
              <a:lnSpc>
                <a:spcPct val="80000"/>
              </a:lnSpc>
              <a:buNone/>
            </a:pPr>
            <a:r>
              <a:rPr lang="en-US" altLang="zh-CN" sz="2600" dirty="0"/>
              <a:t>                                </a:t>
            </a:r>
            <a:r>
              <a:rPr lang="zh-CN" altLang="en-US" sz="2600" dirty="0"/>
              <a:t>如果</a:t>
            </a:r>
            <a:r>
              <a:rPr lang="en-US" altLang="zh-CN" sz="2600" dirty="0" err="1"/>
              <a:t>goto</a:t>
            </a:r>
            <a:r>
              <a:rPr lang="en-US" altLang="zh-CN" sz="2600" dirty="0"/>
              <a:t>(</a:t>
            </a:r>
            <a:r>
              <a:rPr lang="en-US" altLang="zh-CN" sz="2600" dirty="0" err="1">
                <a:latin typeface="宋体" panose="02010600030101010101" pitchFamily="2" charset="-122"/>
              </a:rPr>
              <a:t>I</a:t>
            </a:r>
            <a:r>
              <a:rPr lang="en-US" altLang="zh-CN" sz="2600" baseline="-25000" dirty="0" err="1"/>
              <a:t>i</a:t>
            </a:r>
            <a:r>
              <a:rPr lang="en-US" altLang="zh-CN" sz="2600" dirty="0" err="1"/>
              <a:t>,A</a:t>
            </a:r>
            <a:r>
              <a:rPr lang="en-US" altLang="zh-CN" sz="2600" dirty="0"/>
              <a:t>)=</a:t>
            </a:r>
            <a:r>
              <a:rPr lang="en-US" altLang="zh-CN" sz="2600" dirty="0" err="1"/>
              <a:t>I</a:t>
            </a:r>
            <a:r>
              <a:rPr lang="en-US" altLang="zh-CN" sz="2600" baseline="-25000" dirty="0" err="1"/>
              <a:t>j</a:t>
            </a:r>
            <a:r>
              <a:rPr lang="zh-CN" altLang="en-US" sz="2600" dirty="0"/>
              <a:t>，则</a:t>
            </a:r>
            <a:r>
              <a:rPr lang="en-US" altLang="zh-CN" sz="2600" dirty="0" err="1"/>
              <a:t>goto</a:t>
            </a:r>
            <a:r>
              <a:rPr lang="en-US" altLang="zh-CN" sz="2600" dirty="0"/>
              <a:t>[</a:t>
            </a:r>
            <a:r>
              <a:rPr lang="en-US" altLang="zh-CN" sz="2600" dirty="0" err="1"/>
              <a:t>i,A</a:t>
            </a:r>
            <a:r>
              <a:rPr lang="en-US" altLang="zh-CN" sz="2600" dirty="0"/>
              <a:t>]=j</a:t>
            </a:r>
            <a:r>
              <a:rPr lang="zh-CN" altLang="en-US" sz="2600" dirty="0"/>
              <a:t>。</a:t>
            </a:r>
          </a:p>
          <a:p>
            <a:pPr>
              <a:lnSpc>
                <a:spcPct val="80000"/>
              </a:lnSpc>
              <a:buNone/>
            </a:pPr>
            <a:r>
              <a:rPr lang="zh-CN" altLang="en-US" sz="2600" dirty="0"/>
              <a:t>	                       </a:t>
            </a:r>
            <a:r>
              <a:rPr lang="en-US" altLang="zh-CN" sz="2600" dirty="0"/>
              <a:t>4</a:t>
            </a:r>
            <a:r>
              <a:rPr lang="zh-CN" altLang="en-US" sz="2600" dirty="0"/>
              <a:t>、不能由规则</a:t>
            </a:r>
            <a:r>
              <a:rPr lang="en-US" altLang="zh-CN" sz="2600" dirty="0"/>
              <a:t>(2)</a:t>
            </a:r>
            <a:r>
              <a:rPr lang="zh-CN" altLang="en-US" sz="2600" dirty="0"/>
              <a:t>和</a:t>
            </a:r>
            <a:r>
              <a:rPr lang="en-US" altLang="zh-CN" sz="2600" dirty="0"/>
              <a:t>(3)</a:t>
            </a:r>
            <a:r>
              <a:rPr lang="zh-CN" altLang="en-US" sz="2600" dirty="0"/>
              <a:t>定义的表项都置为“出错”。</a:t>
            </a:r>
          </a:p>
          <a:p>
            <a:pPr>
              <a:lnSpc>
                <a:spcPct val="80000"/>
              </a:lnSpc>
              <a:buNone/>
            </a:pPr>
            <a:r>
              <a:rPr lang="zh-CN" altLang="en-US" sz="2600" dirty="0"/>
              <a:t>	                       </a:t>
            </a:r>
            <a:r>
              <a:rPr lang="en-US" altLang="zh-CN" sz="2600" dirty="0"/>
              <a:t>5</a:t>
            </a:r>
            <a:r>
              <a:rPr lang="zh-CN" altLang="en-US" sz="2600" dirty="0"/>
              <a:t>、语法分析器的初始状态是从包含</a:t>
            </a:r>
            <a:r>
              <a:rPr lang="en-US" altLang="zh-CN" sz="2600" dirty="0"/>
              <a:t>[S’-&gt;·S]</a:t>
            </a:r>
            <a:r>
              <a:rPr lang="zh-CN" altLang="en-US" sz="2600" dirty="0"/>
              <a:t>的项目集构造出的状态。</a:t>
            </a:r>
          </a:p>
          <a:p>
            <a:pPr marL="0" indent="0">
              <a:buNone/>
            </a:pPr>
            <a:endParaRPr lang="el-GR" altLang="zh-CN" b="1" dirty="0">
              <a:cs typeface="Arial" panose="020B0604020202020204" pitchFamily="34" charset="0"/>
            </a:endParaRPr>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747353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4.21</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385918" y="1628715"/>
            <a:ext cx="3335056" cy="4789282"/>
          </a:xfrm>
          <a:prstGeom prst="rect">
            <a:avLst/>
          </a:prstGeom>
        </p:spPr>
        <p:txBody>
          <a:bodyPr>
            <a:normAutofit fontScale="325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4300" dirty="0"/>
              <a:t>让我们为文法</a:t>
            </a:r>
            <a:r>
              <a:rPr lang="en-US" altLang="zh-CN" sz="4300" dirty="0"/>
              <a:t>(4-19)</a:t>
            </a:r>
            <a:r>
              <a:rPr lang="zh-CN" altLang="en-US" sz="4300" dirty="0"/>
              <a:t>构造</a:t>
            </a:r>
            <a:r>
              <a:rPr lang="en-US" altLang="zh-CN" sz="4300" dirty="0"/>
              <a:t>SLR</a:t>
            </a:r>
            <a:r>
              <a:rPr lang="zh-CN" altLang="en-US" sz="4300" dirty="0"/>
              <a:t>表。它的</a:t>
            </a:r>
            <a:endParaRPr lang="en-US" altLang="zh-CN" sz="4300" dirty="0"/>
          </a:p>
          <a:p>
            <a:pPr marL="0" indent="0">
              <a:lnSpc>
                <a:spcPct val="90000"/>
              </a:lnSpc>
              <a:buNone/>
            </a:pPr>
            <a:r>
              <a:rPr lang="zh-CN" altLang="en-US" sz="4300" dirty="0"/>
              <a:t>规范</a:t>
            </a:r>
            <a:r>
              <a:rPr lang="en-US" altLang="zh-CN" sz="4300" dirty="0"/>
              <a:t>LR(0)</a:t>
            </a:r>
            <a:r>
              <a:rPr lang="zh-CN" altLang="en-US" sz="4300" dirty="0"/>
              <a:t>项目集族已在图</a:t>
            </a:r>
            <a:r>
              <a:rPr lang="en-US" altLang="zh-CN" sz="4300" dirty="0"/>
              <a:t>4-35</a:t>
            </a:r>
            <a:r>
              <a:rPr lang="zh-CN" altLang="en-US" sz="4300" dirty="0"/>
              <a:t>中给出。</a:t>
            </a:r>
            <a:endParaRPr lang="en-US" altLang="zh-CN" sz="4300" dirty="0"/>
          </a:p>
          <a:p>
            <a:pPr marL="0" indent="0">
              <a:lnSpc>
                <a:spcPct val="90000"/>
              </a:lnSpc>
              <a:buNone/>
            </a:pPr>
            <a:r>
              <a:rPr lang="zh-CN" altLang="en-US" sz="4300" dirty="0"/>
              <a:t>考虑</a:t>
            </a:r>
            <a:r>
              <a:rPr lang="en-US" altLang="zh-CN" sz="4300" dirty="0">
                <a:latin typeface="宋体" panose="02010600030101010101" pitchFamily="2" charset="-122"/>
              </a:rPr>
              <a:t>I</a:t>
            </a:r>
            <a:r>
              <a:rPr lang="en-US" altLang="zh-CN" sz="4300" baseline="-25000" dirty="0"/>
              <a:t>0</a:t>
            </a:r>
            <a:r>
              <a:rPr lang="zh-CN" altLang="en-US" sz="4300" dirty="0"/>
              <a:t>：</a:t>
            </a:r>
          </a:p>
          <a:p>
            <a:pPr marL="0" indent="0">
              <a:lnSpc>
                <a:spcPct val="90000"/>
              </a:lnSpc>
              <a:buNone/>
            </a:pPr>
            <a:endParaRPr lang="zh-CN" altLang="en-US" sz="3500" dirty="0"/>
          </a:p>
          <a:p>
            <a:pPr marL="0" indent="0">
              <a:lnSpc>
                <a:spcPct val="90000"/>
              </a:lnSpc>
              <a:buNone/>
            </a:pPr>
            <a:endParaRPr lang="zh-CN" altLang="en-US" sz="3500" dirty="0"/>
          </a:p>
          <a:p>
            <a:pPr>
              <a:lnSpc>
                <a:spcPct val="90000"/>
              </a:lnSpc>
            </a:pPr>
            <a:endParaRPr lang="zh-CN" altLang="en-US" sz="3500" dirty="0"/>
          </a:p>
          <a:p>
            <a:pPr>
              <a:lnSpc>
                <a:spcPct val="90000"/>
              </a:lnSpc>
            </a:pPr>
            <a:endParaRPr lang="zh-CN" altLang="en-US" sz="3500" dirty="0"/>
          </a:p>
          <a:p>
            <a:pPr>
              <a:lnSpc>
                <a:spcPct val="90000"/>
              </a:lnSpc>
              <a:buNone/>
            </a:pPr>
            <a:r>
              <a:rPr lang="zh-CN" altLang="en-US" sz="3500" dirty="0"/>
              <a:t>	</a:t>
            </a:r>
            <a:endParaRPr lang="en-US" altLang="zh-CN" sz="3500" dirty="0"/>
          </a:p>
          <a:p>
            <a:pPr>
              <a:lnSpc>
                <a:spcPct val="90000"/>
              </a:lnSpc>
              <a:buNone/>
            </a:pPr>
            <a:endParaRPr lang="en-US" altLang="zh-CN" sz="3500" dirty="0"/>
          </a:p>
          <a:p>
            <a:pPr>
              <a:lnSpc>
                <a:spcPct val="90000"/>
              </a:lnSpc>
              <a:buNone/>
            </a:pPr>
            <a:endParaRPr lang="en-US" altLang="zh-CN" sz="3500" dirty="0"/>
          </a:p>
          <a:p>
            <a:pPr>
              <a:lnSpc>
                <a:spcPct val="90000"/>
              </a:lnSpc>
              <a:buNone/>
            </a:pPr>
            <a:endParaRPr lang="en-US" altLang="zh-CN" sz="3500" dirty="0"/>
          </a:p>
          <a:p>
            <a:pPr>
              <a:lnSpc>
                <a:spcPct val="90000"/>
              </a:lnSpc>
            </a:pPr>
            <a:r>
              <a:rPr lang="zh-CN" altLang="en-US" sz="4300" dirty="0"/>
              <a:t>项目</a:t>
            </a:r>
            <a:r>
              <a:rPr lang="en-US" altLang="zh-CN" sz="4300" dirty="0"/>
              <a:t>F-&gt;· (E)</a:t>
            </a:r>
            <a:r>
              <a:rPr lang="zh-CN" altLang="en-US" sz="4300" dirty="0"/>
              <a:t>使得</a:t>
            </a:r>
            <a:r>
              <a:rPr lang="en-US" altLang="zh-CN" sz="4300" dirty="0"/>
              <a:t>action[0,(]=“</a:t>
            </a:r>
            <a:r>
              <a:rPr lang="zh-CN" altLang="en-US" sz="4300" dirty="0"/>
              <a:t>移动</a:t>
            </a:r>
            <a:r>
              <a:rPr lang="en-US" altLang="zh-CN" sz="4300" dirty="0"/>
              <a:t>4</a:t>
            </a:r>
            <a:r>
              <a:rPr lang="zh-CN" altLang="en-US" sz="4300" dirty="0"/>
              <a:t>进</a:t>
            </a:r>
            <a:endParaRPr lang="en-US" altLang="zh-CN" sz="4300" dirty="0"/>
          </a:p>
          <a:p>
            <a:pPr marL="0" indent="0">
              <a:lnSpc>
                <a:spcPct val="90000"/>
              </a:lnSpc>
              <a:buNone/>
            </a:pPr>
            <a:r>
              <a:rPr lang="zh-CN" altLang="en-US" sz="4300" dirty="0"/>
              <a:t>栈”，项目</a:t>
            </a:r>
            <a:r>
              <a:rPr lang="en-US" altLang="zh-CN" sz="4300" dirty="0"/>
              <a:t>F-&gt;·id</a:t>
            </a:r>
            <a:r>
              <a:rPr lang="zh-CN" altLang="en-US" sz="4300" dirty="0"/>
              <a:t>使得</a:t>
            </a:r>
            <a:r>
              <a:rPr lang="en-US" altLang="zh-CN" sz="4300" dirty="0"/>
              <a:t>action[0,id]=“</a:t>
            </a:r>
            <a:r>
              <a:rPr lang="zh-CN" altLang="en-US" sz="4300" dirty="0"/>
              <a:t>移动</a:t>
            </a:r>
            <a:r>
              <a:rPr lang="en-US" altLang="zh-CN" sz="4300" dirty="0"/>
              <a:t>5</a:t>
            </a:r>
          </a:p>
          <a:p>
            <a:pPr marL="0" indent="0">
              <a:lnSpc>
                <a:spcPct val="90000"/>
              </a:lnSpc>
              <a:buNone/>
            </a:pPr>
            <a:r>
              <a:rPr lang="zh-CN" altLang="en-US" sz="4300" dirty="0"/>
              <a:t>进栈”。</a:t>
            </a:r>
            <a:r>
              <a:rPr lang="en-US" altLang="zh-CN" sz="4300" dirty="0">
                <a:latin typeface="宋体" panose="02010600030101010101" pitchFamily="2" charset="-122"/>
              </a:rPr>
              <a:t>I</a:t>
            </a:r>
            <a:r>
              <a:rPr lang="en-US" altLang="zh-CN" sz="4300" baseline="-25000" dirty="0"/>
              <a:t>0</a:t>
            </a:r>
            <a:r>
              <a:rPr lang="zh-CN" altLang="en-US" sz="4300" dirty="0"/>
              <a:t>其他项目不产生动作。其他项</a:t>
            </a:r>
            <a:endParaRPr lang="en-US" altLang="zh-CN" sz="4300" dirty="0"/>
          </a:p>
          <a:p>
            <a:pPr marL="0" indent="0">
              <a:lnSpc>
                <a:spcPct val="90000"/>
              </a:lnSpc>
              <a:buNone/>
            </a:pPr>
            <a:r>
              <a:rPr lang="zh-CN" altLang="en-US" sz="4300" dirty="0"/>
              <a:t>目集一次类推，可得到图</a:t>
            </a:r>
            <a:r>
              <a:rPr lang="en-US" altLang="zh-CN" sz="4300" dirty="0"/>
              <a:t>4-31</a:t>
            </a:r>
            <a:r>
              <a:rPr lang="zh-CN" altLang="en-US" sz="4300" dirty="0"/>
              <a:t>的分析表。</a:t>
            </a:r>
          </a:p>
        </p:txBody>
      </p:sp>
      <p:pic>
        <p:nvPicPr>
          <p:cNvPr id="9" name="Picture 4">
            <a:extLst>
              <a:ext uri="{FF2B5EF4-FFF2-40B4-BE49-F238E27FC236}">
                <a16:creationId xmlns:a16="http://schemas.microsoft.com/office/drawing/2014/main" id="{AE842B37-3312-4A3E-960F-2CFD57D4EC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1631" y="1628715"/>
            <a:ext cx="4756449" cy="494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a:extLst>
              <a:ext uri="{FF2B5EF4-FFF2-40B4-BE49-F238E27FC236}">
                <a16:creationId xmlns:a16="http://schemas.microsoft.com/office/drawing/2014/main" id="{C5540562-8824-4486-931B-CFF1D7A830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9540" y="2451072"/>
            <a:ext cx="1547812" cy="1741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7442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302726" y="1702052"/>
            <a:ext cx="3635531" cy="4789282"/>
          </a:xfrm>
          <a:prstGeom prst="rect">
            <a:avLst/>
          </a:prstGeom>
        </p:spPr>
        <p:txBody>
          <a:bodyPr>
            <a:normAutofit fontScale="925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zh-CN" altLang="en-US" sz="2400" dirty="0">
                <a:solidFill>
                  <a:srgbClr val="C00000"/>
                </a:solidFill>
              </a:rPr>
              <a:t>注意：</a:t>
            </a:r>
            <a:r>
              <a:rPr lang="en-US" altLang="zh-CN" sz="2400" dirty="0">
                <a:solidFill>
                  <a:srgbClr val="C00000"/>
                </a:solidFill>
              </a:rPr>
              <a:t> </a:t>
            </a:r>
          </a:p>
          <a:p>
            <a:pPr>
              <a:lnSpc>
                <a:spcPct val="90000"/>
              </a:lnSpc>
            </a:pPr>
            <a:r>
              <a:rPr lang="zh-CN" altLang="en-US" sz="2400" dirty="0"/>
              <a:t>每个</a:t>
            </a:r>
            <a:r>
              <a:rPr lang="en-US" altLang="zh-CN" sz="2400" dirty="0"/>
              <a:t>SLR(1)</a:t>
            </a:r>
            <a:r>
              <a:rPr lang="zh-CN" altLang="en-US" sz="2400" dirty="0"/>
              <a:t>文法都不是二义的，</a:t>
            </a:r>
            <a:endParaRPr lang="en-US" altLang="zh-CN" sz="2400" dirty="0"/>
          </a:p>
          <a:p>
            <a:pPr>
              <a:lnSpc>
                <a:spcPct val="90000"/>
              </a:lnSpc>
            </a:pPr>
            <a:r>
              <a:rPr lang="zh-CN" altLang="en-US" sz="2400" dirty="0"/>
              <a:t>但有很多非二义的文法不是</a:t>
            </a:r>
            <a:r>
              <a:rPr lang="en-US" altLang="zh-CN" sz="2400" dirty="0"/>
              <a:t>SLR(1)</a:t>
            </a:r>
            <a:r>
              <a:rPr lang="zh-CN" altLang="en-US" sz="2400" dirty="0"/>
              <a:t>文法。</a:t>
            </a:r>
            <a:endParaRPr lang="en-US" altLang="zh-CN" sz="2400" dirty="0"/>
          </a:p>
          <a:p>
            <a:pPr>
              <a:lnSpc>
                <a:spcPct val="90000"/>
              </a:lnSpc>
            </a:pPr>
            <a:r>
              <a:rPr lang="zh-CN" altLang="en-US" sz="2400" dirty="0"/>
              <a:t>考虑下面的文法：</a:t>
            </a:r>
          </a:p>
          <a:p>
            <a:pPr lvl="1">
              <a:lnSpc>
                <a:spcPct val="90000"/>
              </a:lnSpc>
              <a:buNone/>
            </a:pPr>
            <a:r>
              <a:rPr lang="en-US" altLang="zh-CN" sz="2000" dirty="0"/>
              <a:t>S -&gt; L=R</a:t>
            </a:r>
          </a:p>
          <a:p>
            <a:pPr lvl="1">
              <a:lnSpc>
                <a:spcPct val="90000"/>
              </a:lnSpc>
              <a:buNone/>
            </a:pPr>
            <a:r>
              <a:rPr lang="en-US" altLang="zh-CN" sz="2000" dirty="0"/>
              <a:t>S -&gt; R</a:t>
            </a:r>
          </a:p>
          <a:p>
            <a:pPr lvl="1">
              <a:lnSpc>
                <a:spcPct val="90000"/>
              </a:lnSpc>
              <a:buNone/>
            </a:pPr>
            <a:r>
              <a:rPr lang="en-US" altLang="zh-CN" sz="2000" dirty="0"/>
              <a:t>L -&gt; *R		(4-20)</a:t>
            </a:r>
          </a:p>
          <a:p>
            <a:pPr lvl="1">
              <a:lnSpc>
                <a:spcPct val="90000"/>
              </a:lnSpc>
              <a:buNone/>
            </a:pPr>
            <a:r>
              <a:rPr lang="en-US" altLang="zh-CN" sz="2000" dirty="0"/>
              <a:t>L -&gt; id</a:t>
            </a:r>
          </a:p>
          <a:p>
            <a:pPr lvl="1">
              <a:lnSpc>
                <a:spcPct val="90000"/>
              </a:lnSpc>
              <a:buNone/>
            </a:pPr>
            <a:r>
              <a:rPr lang="en-US" altLang="zh-CN" sz="2000" dirty="0"/>
              <a:t>R -&gt; L</a:t>
            </a:r>
          </a:p>
          <a:p>
            <a:pPr>
              <a:lnSpc>
                <a:spcPct val="90000"/>
              </a:lnSpc>
              <a:buNone/>
            </a:pPr>
            <a:r>
              <a:rPr lang="en-US" altLang="zh-CN" dirty="0"/>
              <a:t>	</a:t>
            </a:r>
            <a:r>
              <a:rPr lang="zh-CN" altLang="en-US" sz="2600" dirty="0"/>
              <a:t>文法</a:t>
            </a:r>
            <a:r>
              <a:rPr lang="en-US" altLang="zh-CN" sz="2600" dirty="0"/>
              <a:t>(4-20)</a:t>
            </a:r>
            <a:r>
              <a:rPr lang="zh-CN" altLang="en-US" sz="2600" dirty="0"/>
              <a:t>的规范</a:t>
            </a:r>
            <a:r>
              <a:rPr lang="en-US" altLang="zh-CN" sz="2600" dirty="0"/>
              <a:t>LR(0)</a:t>
            </a:r>
            <a:r>
              <a:rPr lang="zh-CN" altLang="en-US" sz="2600" dirty="0"/>
              <a:t>项目集族如图</a:t>
            </a:r>
            <a:r>
              <a:rPr lang="en-US" altLang="zh-CN" sz="2600" dirty="0"/>
              <a:t>4-37</a:t>
            </a:r>
            <a:r>
              <a:rPr lang="zh-CN" altLang="en-US" sz="2600" dirty="0"/>
              <a:t>所示。</a:t>
            </a:r>
          </a:p>
          <a:p>
            <a:endParaRPr lang="el-GR" altLang="zh-CN" sz="2600" b="1" dirty="0">
              <a:cs typeface="Arial" panose="020B0604020202020204" pitchFamily="34" charset="0"/>
            </a:endParaRPr>
          </a:p>
          <a:p>
            <a:endParaRPr lang="en-US" altLang="zh-CN" dirty="0">
              <a:latin typeface="黑体" panose="02010609060101010101" pitchFamily="49" charset="-122"/>
              <a:ea typeface="黑体" panose="02010609060101010101" pitchFamily="49" charset="-122"/>
            </a:endParaRPr>
          </a:p>
        </p:txBody>
      </p:sp>
      <p:pic>
        <p:nvPicPr>
          <p:cNvPr id="9" name="Picture 6">
            <a:extLst>
              <a:ext uri="{FF2B5EF4-FFF2-40B4-BE49-F238E27FC236}">
                <a16:creationId xmlns:a16="http://schemas.microsoft.com/office/drawing/2014/main" id="{99ABD34E-19F2-442F-A704-194D68117D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8257" y="1702052"/>
            <a:ext cx="4653482" cy="465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1259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考虑项目集</a:t>
            </a:r>
            <a:r>
              <a:rPr lang="en-US" altLang="zh-CN" dirty="0"/>
              <a:t>I</a:t>
            </a:r>
            <a:r>
              <a:rPr lang="en-US" altLang="zh-CN" baseline="-25000" dirty="0"/>
              <a:t>2</a:t>
            </a:r>
            <a:r>
              <a:rPr lang="zh-CN" altLang="en-US" dirty="0"/>
              <a:t>。该集合的第一项使得</a:t>
            </a:r>
            <a:r>
              <a:rPr lang="en-US" altLang="zh-CN" dirty="0"/>
              <a:t>action[2,=]</a:t>
            </a:r>
            <a:r>
              <a:rPr lang="zh-CN" altLang="en-US" dirty="0"/>
              <a:t>为“移动</a:t>
            </a:r>
            <a:r>
              <a:rPr lang="en-US" altLang="zh-CN" dirty="0"/>
              <a:t>6</a:t>
            </a:r>
            <a:r>
              <a:rPr lang="zh-CN" altLang="en-US" dirty="0"/>
              <a:t>进栈”，因为</a:t>
            </a:r>
            <a:r>
              <a:rPr lang="en-US" altLang="zh-CN" dirty="0"/>
              <a:t>FOLLOW(R)</a:t>
            </a:r>
            <a:r>
              <a:rPr lang="zh-CN" altLang="en-US" dirty="0"/>
              <a:t>包含</a:t>
            </a:r>
            <a:r>
              <a:rPr lang="en-US" altLang="zh-CN" dirty="0"/>
              <a:t>=</a:t>
            </a:r>
            <a:r>
              <a:rPr lang="zh-CN" altLang="en-US" dirty="0"/>
              <a:t>。而第二项使得</a:t>
            </a:r>
            <a:r>
              <a:rPr lang="en-US" altLang="zh-CN" dirty="0"/>
              <a:t>action[2,=]</a:t>
            </a:r>
            <a:r>
              <a:rPr lang="zh-CN" altLang="en-US" dirty="0"/>
              <a:t>为“归约</a:t>
            </a:r>
            <a:r>
              <a:rPr lang="en-US" altLang="zh-CN" dirty="0"/>
              <a:t>R-&gt; L”</a:t>
            </a:r>
            <a:r>
              <a:rPr lang="zh-CN" altLang="en-US" dirty="0"/>
              <a:t>。于是，</a:t>
            </a:r>
            <a:r>
              <a:rPr lang="en-US" altLang="zh-CN" dirty="0"/>
              <a:t>action[2,=]</a:t>
            </a:r>
            <a:r>
              <a:rPr lang="zh-CN" altLang="en-US" dirty="0"/>
              <a:t>有多重定义，存在移动归约冲突。但文法</a:t>
            </a:r>
            <a:r>
              <a:rPr lang="en-US" altLang="zh-CN" dirty="0"/>
              <a:t>(4-20)</a:t>
            </a:r>
            <a:r>
              <a:rPr lang="zh-CN" altLang="en-US" dirty="0"/>
              <a:t>不是二义性的。</a:t>
            </a:r>
          </a:p>
          <a:p>
            <a:r>
              <a:rPr lang="zh-CN" altLang="en-US" dirty="0"/>
              <a:t>部分这类有冲突的无二义性文法可以用后面要讨论的规范</a:t>
            </a:r>
            <a:r>
              <a:rPr lang="en-US" altLang="zh-CN" dirty="0"/>
              <a:t>LR</a:t>
            </a:r>
            <a:r>
              <a:rPr lang="zh-CN" altLang="en-US" dirty="0"/>
              <a:t>文法和</a:t>
            </a:r>
            <a:r>
              <a:rPr lang="en-US" altLang="zh-CN" dirty="0"/>
              <a:t>LALR</a:t>
            </a:r>
            <a:r>
              <a:rPr lang="zh-CN" altLang="en-US" dirty="0"/>
              <a:t>文法来消除。</a:t>
            </a:r>
          </a:p>
          <a:p>
            <a:endParaRPr lang="el-GR" altLang="zh-CN" b="1" dirty="0">
              <a:cs typeface="Arial" panose="020B0604020202020204" pitchFamily="34" charset="0"/>
            </a:endParaRPr>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839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4.7 </a:t>
            </a:r>
            <a:r>
              <a:rPr lang="zh-CN" altLang="en-US" dirty="0"/>
              <a:t>更强大的</a:t>
            </a:r>
            <a:r>
              <a:rPr lang="en-US" altLang="zh-CN" dirty="0"/>
              <a:t>LR</a:t>
            </a:r>
            <a:r>
              <a:rPr lang="zh-CN" altLang="en-US" dirty="0"/>
              <a:t>语法分析器</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zh-CN" altLang="en-US" sz="2400" dirty="0"/>
              <a:t>构造</a:t>
            </a:r>
            <a:r>
              <a:rPr lang="en-US" altLang="zh-CN" sz="2400" dirty="0"/>
              <a:t>LR</a:t>
            </a:r>
            <a:r>
              <a:rPr lang="zh-CN" altLang="en-US" sz="2400" dirty="0"/>
              <a:t>语法分析表的最一般技术：在</a:t>
            </a:r>
            <a:r>
              <a:rPr lang="en-US" altLang="zh-CN" sz="2400" dirty="0"/>
              <a:t>SLR</a:t>
            </a:r>
            <a:r>
              <a:rPr lang="zh-CN" altLang="en-US" sz="2400" dirty="0"/>
              <a:t>表中</a:t>
            </a:r>
            <a:endParaRPr lang="en-US" altLang="zh-CN" sz="2400" dirty="0"/>
          </a:p>
          <a:p>
            <a:pPr marL="0" indent="0">
              <a:lnSpc>
                <a:spcPct val="80000"/>
              </a:lnSpc>
              <a:buNone/>
            </a:pPr>
            <a:endParaRPr lang="en-US" altLang="zh-CN" sz="2400" dirty="0"/>
          </a:p>
          <a:p>
            <a:pPr>
              <a:lnSpc>
                <a:spcPct val="80000"/>
              </a:lnSpc>
            </a:pPr>
            <a:r>
              <a:rPr lang="zh-CN" altLang="en-US" sz="2400" dirty="0"/>
              <a:t>       如果项目集</a:t>
            </a:r>
            <a:r>
              <a:rPr lang="en-US" altLang="zh-CN" sz="2400" dirty="0"/>
              <a:t>I</a:t>
            </a:r>
            <a:r>
              <a:rPr lang="en-US" altLang="zh-CN" sz="2400" baseline="-25000" dirty="0"/>
              <a:t>i</a:t>
            </a:r>
            <a:r>
              <a:rPr lang="zh-CN" altLang="en-US" sz="2400" dirty="0"/>
              <a:t>包含项目</a:t>
            </a:r>
            <a:r>
              <a:rPr lang="en-US" altLang="zh-CN" sz="2400" dirty="0"/>
              <a:t>[A-&gt;</a:t>
            </a:r>
            <a:r>
              <a:rPr lang="el-GR" altLang="zh-CN" sz="2400" dirty="0">
                <a:cs typeface="Arial" panose="020B0604020202020204" pitchFamily="34" charset="0"/>
              </a:rPr>
              <a:t>α</a:t>
            </a:r>
            <a:r>
              <a:rPr lang="el-GR" altLang="zh-CN" sz="2400" dirty="0"/>
              <a:t>·</a:t>
            </a:r>
            <a:r>
              <a:rPr lang="en-US" altLang="zh-CN" sz="2400" dirty="0"/>
              <a:t>]</a:t>
            </a:r>
            <a:r>
              <a:rPr lang="zh-CN" altLang="en-US" sz="2400" dirty="0"/>
              <a:t>并且</a:t>
            </a:r>
            <a:r>
              <a:rPr lang="en-US" altLang="zh-CN" sz="2400" dirty="0"/>
              <a:t>a</a:t>
            </a:r>
            <a:r>
              <a:rPr lang="zh-CN" altLang="en-US" sz="2400" dirty="0"/>
              <a:t>在</a:t>
            </a:r>
            <a:r>
              <a:rPr lang="en-US" altLang="zh-CN" sz="2400" dirty="0"/>
              <a:t>FOLLOW(A)</a:t>
            </a:r>
            <a:r>
              <a:rPr lang="zh-CN" altLang="en-US" sz="2400" dirty="0"/>
              <a:t>中，</a:t>
            </a:r>
            <a:endParaRPr lang="en-US" altLang="zh-CN" sz="2400" dirty="0"/>
          </a:p>
          <a:p>
            <a:pPr marL="0" indent="0">
              <a:lnSpc>
                <a:spcPct val="80000"/>
              </a:lnSpc>
              <a:buNone/>
            </a:pPr>
            <a:r>
              <a:rPr lang="en-US" altLang="zh-CN" sz="2400" dirty="0"/>
              <a:t>          </a:t>
            </a:r>
            <a:r>
              <a:rPr lang="zh-CN" altLang="en-US" sz="2400" dirty="0"/>
              <a:t>则状态</a:t>
            </a:r>
            <a:r>
              <a:rPr lang="en-US" altLang="zh-CN" sz="2400" dirty="0" err="1"/>
              <a:t>i</a:t>
            </a:r>
            <a:r>
              <a:rPr lang="zh-CN" altLang="en-US" sz="2400" dirty="0"/>
              <a:t>调用</a:t>
            </a:r>
            <a:r>
              <a:rPr lang="en-US" altLang="zh-CN" sz="2400" dirty="0"/>
              <a:t>A-&gt;</a:t>
            </a:r>
            <a:r>
              <a:rPr lang="el-GR" altLang="zh-CN" sz="2400" dirty="0">
                <a:cs typeface="Arial" panose="020B0604020202020204" pitchFamily="34" charset="0"/>
              </a:rPr>
              <a:t>α</a:t>
            </a:r>
            <a:r>
              <a:rPr lang="zh-CN" altLang="el-GR" sz="2400" dirty="0">
                <a:cs typeface="Arial" panose="020B0604020202020204" pitchFamily="34" charset="0"/>
              </a:rPr>
              <a:t>归约。</a:t>
            </a: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a:lnSpc>
                <a:spcPct val="80000"/>
              </a:lnSpc>
            </a:pPr>
            <a:r>
              <a:rPr lang="en-US" altLang="zh-CN" sz="2400" dirty="0">
                <a:cs typeface="Arial" panose="020B0604020202020204" pitchFamily="34" charset="0"/>
              </a:rPr>
              <a:t>       </a:t>
            </a:r>
            <a:r>
              <a:rPr lang="zh-CN" altLang="el-GR" sz="2400" dirty="0">
                <a:cs typeface="Arial" panose="020B0604020202020204" pitchFamily="34" charset="0"/>
              </a:rPr>
              <a:t>然而，在某些情况下，当状态</a:t>
            </a:r>
            <a:r>
              <a:rPr lang="el-GR" altLang="zh-CN" sz="2400" dirty="0">
                <a:cs typeface="Arial" panose="020B0604020202020204" pitchFamily="34" charset="0"/>
              </a:rPr>
              <a:t>i</a:t>
            </a:r>
            <a:r>
              <a:rPr lang="zh-CN" altLang="el-GR" sz="2400" dirty="0">
                <a:cs typeface="Arial" panose="020B0604020202020204" pitchFamily="34" charset="0"/>
              </a:rPr>
              <a:t>出现在栈顶时，栈内的</a:t>
            </a:r>
            <a:endParaRPr lang="en-US" altLang="zh-CN" sz="2400" dirty="0">
              <a:cs typeface="Arial" panose="020B0604020202020204" pitchFamily="34" charset="0"/>
            </a:endParaRPr>
          </a:p>
          <a:p>
            <a:pPr marL="0" indent="0">
              <a:lnSpc>
                <a:spcPct val="80000"/>
              </a:lnSpc>
              <a:buNone/>
            </a:pPr>
            <a:r>
              <a:rPr lang="en-US" altLang="zh-CN" sz="2400" dirty="0">
                <a:cs typeface="Arial" panose="020B0604020202020204" pitchFamily="34" charset="0"/>
              </a:rPr>
              <a:t>          </a:t>
            </a:r>
            <a:r>
              <a:rPr lang="zh-CN" altLang="en-US" sz="2400" dirty="0">
                <a:cs typeface="Arial" panose="020B0604020202020204" pitchFamily="34" charset="0"/>
              </a:rPr>
              <a:t>可行</a:t>
            </a:r>
            <a:r>
              <a:rPr lang="zh-CN" altLang="el-GR" sz="2400" dirty="0">
                <a:cs typeface="Arial" panose="020B0604020202020204" pitchFamily="34" charset="0"/>
              </a:rPr>
              <a:t>前缀</a:t>
            </a:r>
            <a:r>
              <a:rPr lang="el-GR" altLang="zh-CN" sz="2400" dirty="0">
                <a:cs typeface="Arial" panose="020B0604020202020204" pitchFamily="34" charset="0"/>
              </a:rPr>
              <a:t>βα</a:t>
            </a:r>
            <a:r>
              <a:rPr lang="zh-CN" altLang="el-GR" sz="2400" dirty="0">
                <a:cs typeface="Arial" panose="020B0604020202020204" pitchFamily="34" charset="0"/>
              </a:rPr>
              <a:t>使得在任何右句型中，</a:t>
            </a:r>
            <a:r>
              <a:rPr lang="el-GR" altLang="zh-CN" sz="2400" dirty="0">
                <a:cs typeface="Arial" panose="020B0604020202020204" pitchFamily="34" charset="0"/>
              </a:rPr>
              <a:t>βA</a:t>
            </a:r>
            <a:r>
              <a:rPr lang="zh-CN" altLang="el-GR" sz="2400" dirty="0">
                <a:cs typeface="Arial" panose="020B0604020202020204" pitchFamily="34" charset="0"/>
              </a:rPr>
              <a:t>不能跟随</a:t>
            </a:r>
            <a:r>
              <a:rPr lang="el-GR" altLang="zh-CN" sz="2400" dirty="0">
                <a:cs typeface="Arial" panose="020B0604020202020204" pitchFamily="34" charset="0"/>
              </a:rPr>
              <a:t>a</a:t>
            </a:r>
            <a:r>
              <a:rPr lang="zh-CN" altLang="el-GR" sz="2400" dirty="0">
                <a:cs typeface="Arial" panose="020B0604020202020204" pitchFamily="34" charset="0"/>
              </a:rPr>
              <a:t>。因</a:t>
            </a:r>
            <a:endParaRPr lang="en-US" altLang="zh-CN" sz="2400" dirty="0">
              <a:cs typeface="Arial" panose="020B0604020202020204" pitchFamily="34" charset="0"/>
            </a:endParaRPr>
          </a:p>
          <a:p>
            <a:pPr marL="0" indent="0">
              <a:lnSpc>
                <a:spcPct val="80000"/>
              </a:lnSpc>
              <a:buNone/>
            </a:pPr>
            <a:r>
              <a:rPr lang="en-US" altLang="zh-CN" sz="2400" dirty="0">
                <a:cs typeface="Arial" panose="020B0604020202020204" pitchFamily="34" charset="0"/>
              </a:rPr>
              <a:t>          </a:t>
            </a:r>
            <a:r>
              <a:rPr lang="zh-CN" altLang="el-GR" sz="2400" dirty="0">
                <a:cs typeface="Arial" panose="020B0604020202020204" pitchFamily="34" charset="0"/>
              </a:rPr>
              <a:t>此在这种情况下，用</a:t>
            </a:r>
            <a:r>
              <a:rPr lang="el-GR" altLang="zh-CN" sz="2400" dirty="0">
                <a:cs typeface="Arial" panose="020B0604020202020204" pitchFamily="34" charset="0"/>
              </a:rPr>
              <a:t>A</a:t>
            </a:r>
            <a:r>
              <a:rPr lang="en-US" altLang="zh-CN" sz="2400" dirty="0">
                <a:cs typeface="Arial" panose="020B0604020202020204" pitchFamily="34" charset="0"/>
              </a:rPr>
              <a:t>-&gt;</a:t>
            </a:r>
            <a:r>
              <a:rPr lang="el-GR" altLang="zh-CN" sz="2400" dirty="0">
                <a:cs typeface="Arial" panose="020B0604020202020204" pitchFamily="34" charset="0"/>
              </a:rPr>
              <a:t>α</a:t>
            </a:r>
            <a:r>
              <a:rPr lang="zh-CN" altLang="el-GR" sz="2400" dirty="0">
                <a:cs typeface="Arial" panose="020B0604020202020204" pitchFamily="34" charset="0"/>
              </a:rPr>
              <a:t>进行归约无效。</a:t>
            </a:r>
            <a:endParaRPr lang="zh-CN" altLang="en-US" sz="2400" dirty="0">
              <a:cs typeface="Arial" panose="020B0604020202020204" pitchFamily="34" charset="0"/>
            </a:endParaRPr>
          </a:p>
          <a:p>
            <a:pPr>
              <a:lnSpc>
                <a:spcPct val="80000"/>
              </a:lnSpc>
            </a:pPr>
            <a:endParaRPr lang="zh-CN" altLang="en-US" sz="2400" dirty="0">
              <a:cs typeface="Arial" panose="020B0604020202020204" pitchFamily="34" charset="0"/>
            </a:endParaRPr>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44986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l-GR" dirty="0">
                <a:cs typeface="Arial" panose="020B0604020202020204" pitchFamily="34" charset="0"/>
              </a:rPr>
              <a:t>例</a:t>
            </a:r>
            <a:r>
              <a:rPr lang="el-GR" altLang="zh-CN" dirty="0">
                <a:cs typeface="Arial" panose="020B0604020202020204" pitchFamily="34" charset="0"/>
              </a:rPr>
              <a:t>4.</a:t>
            </a:r>
            <a:r>
              <a:rPr lang="en-US" altLang="zh-CN" dirty="0">
                <a:cs typeface="Arial" panose="020B0604020202020204" pitchFamily="34" charset="0"/>
              </a:rPr>
              <a:t>22</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385918" y="1611518"/>
            <a:ext cx="3977852" cy="4789282"/>
          </a:xfrm>
          <a:prstGeom prst="rect">
            <a:avLst/>
          </a:prstGeom>
        </p:spPr>
        <p:txBody>
          <a:bodyPr>
            <a:normAutofit fontScale="775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sz="2400" dirty="0">
                <a:cs typeface="Arial" panose="020B0604020202020204" pitchFamily="34" charset="0"/>
              </a:rPr>
              <a:t> </a:t>
            </a:r>
            <a:r>
              <a:rPr lang="zh-CN" altLang="en-US" sz="2400" dirty="0">
                <a:cs typeface="Arial" panose="020B0604020202020204" pitchFamily="34" charset="0"/>
              </a:rPr>
              <a:t>让我们重新考虑</a:t>
            </a:r>
            <a:r>
              <a:rPr lang="zh-CN" altLang="en-US" sz="2400" dirty="0"/>
              <a:t>下面的文法：</a:t>
            </a:r>
          </a:p>
          <a:p>
            <a:pPr lvl="1">
              <a:lnSpc>
                <a:spcPct val="90000"/>
              </a:lnSpc>
              <a:buNone/>
            </a:pPr>
            <a:r>
              <a:rPr lang="en-US" altLang="zh-CN" sz="1900" dirty="0"/>
              <a:t>S -&gt; L=R</a:t>
            </a:r>
          </a:p>
          <a:p>
            <a:pPr lvl="1">
              <a:lnSpc>
                <a:spcPct val="90000"/>
              </a:lnSpc>
              <a:buNone/>
            </a:pPr>
            <a:r>
              <a:rPr lang="en-US" altLang="zh-CN" sz="1900" dirty="0"/>
              <a:t>S -&gt; R</a:t>
            </a:r>
          </a:p>
          <a:p>
            <a:pPr lvl="1">
              <a:lnSpc>
                <a:spcPct val="90000"/>
              </a:lnSpc>
              <a:buNone/>
            </a:pPr>
            <a:r>
              <a:rPr lang="en-US" altLang="zh-CN" sz="1900" dirty="0"/>
              <a:t>L -&gt; *R	(4-20)</a:t>
            </a:r>
          </a:p>
          <a:p>
            <a:pPr lvl="1">
              <a:lnSpc>
                <a:spcPct val="90000"/>
              </a:lnSpc>
              <a:buNone/>
            </a:pPr>
            <a:r>
              <a:rPr lang="en-US" altLang="zh-CN" sz="1900" dirty="0"/>
              <a:t>L -&gt; id</a:t>
            </a:r>
          </a:p>
          <a:p>
            <a:pPr lvl="1">
              <a:lnSpc>
                <a:spcPct val="90000"/>
              </a:lnSpc>
              <a:buNone/>
            </a:pPr>
            <a:r>
              <a:rPr lang="en-US" altLang="zh-CN" sz="1900" dirty="0"/>
              <a:t>R -&gt; L</a:t>
            </a:r>
          </a:p>
          <a:p>
            <a:pPr>
              <a:lnSpc>
                <a:spcPct val="90000"/>
              </a:lnSpc>
              <a:buNone/>
            </a:pPr>
            <a:r>
              <a:rPr lang="zh-CN" altLang="en-US" sz="2400" dirty="0"/>
              <a:t>文法</a:t>
            </a:r>
            <a:r>
              <a:rPr lang="en-US" altLang="zh-CN" sz="2400" dirty="0"/>
              <a:t>(4-20)</a:t>
            </a:r>
            <a:r>
              <a:rPr lang="zh-CN" altLang="en-US" sz="2400" dirty="0"/>
              <a:t>的规范</a:t>
            </a:r>
            <a:r>
              <a:rPr lang="en-US" altLang="zh-CN" sz="2400" dirty="0"/>
              <a:t>LR(0)</a:t>
            </a:r>
            <a:r>
              <a:rPr lang="zh-CN" altLang="en-US" sz="2400" dirty="0"/>
              <a:t>项目集</a:t>
            </a:r>
            <a:endParaRPr lang="en-US" altLang="zh-CN" sz="2400" dirty="0"/>
          </a:p>
          <a:p>
            <a:pPr>
              <a:lnSpc>
                <a:spcPct val="90000"/>
              </a:lnSpc>
              <a:buNone/>
            </a:pPr>
            <a:r>
              <a:rPr lang="zh-CN" altLang="en-US" sz="2400" dirty="0"/>
              <a:t>族如图</a:t>
            </a:r>
            <a:r>
              <a:rPr lang="en-US" altLang="zh-CN" sz="2400" dirty="0"/>
              <a:t>4-37</a:t>
            </a:r>
            <a:r>
              <a:rPr lang="zh-CN" altLang="en-US" sz="2400" dirty="0"/>
              <a:t>所示。</a:t>
            </a:r>
          </a:p>
          <a:p>
            <a:pPr>
              <a:lnSpc>
                <a:spcPct val="80000"/>
              </a:lnSpc>
            </a:pPr>
            <a:r>
              <a:rPr lang="zh-CN" altLang="en-US" sz="2400" dirty="0">
                <a:cs typeface="Arial" panose="020B0604020202020204" pitchFamily="34" charset="0"/>
              </a:rPr>
              <a:t>状态</a:t>
            </a:r>
            <a:r>
              <a:rPr lang="en-US" altLang="zh-CN" sz="2400" dirty="0">
                <a:cs typeface="Arial" panose="020B0604020202020204" pitchFamily="34" charset="0"/>
              </a:rPr>
              <a:t>2</a:t>
            </a:r>
            <a:r>
              <a:rPr lang="zh-CN" altLang="en-US" sz="2400" dirty="0">
                <a:cs typeface="Arial" panose="020B0604020202020204" pitchFamily="34" charset="0"/>
              </a:rPr>
              <a:t>中项目</a:t>
            </a:r>
            <a:r>
              <a:rPr lang="en-US" altLang="zh-CN" sz="2400" dirty="0">
                <a:cs typeface="Arial" panose="020B0604020202020204" pitchFamily="34" charset="0"/>
              </a:rPr>
              <a:t>R-&gt;L</a:t>
            </a:r>
            <a:r>
              <a:rPr lang="el-GR" altLang="zh-CN" sz="2400" dirty="0"/>
              <a:t>·</a:t>
            </a:r>
            <a:r>
              <a:rPr lang="zh-CN" altLang="el-GR" sz="2400" dirty="0"/>
              <a:t>对应于</a:t>
            </a:r>
            <a:endParaRPr lang="en-US" altLang="zh-CN" sz="2400" dirty="0"/>
          </a:p>
          <a:p>
            <a:pPr marL="0" indent="0">
              <a:lnSpc>
                <a:spcPct val="80000"/>
              </a:lnSpc>
              <a:buNone/>
            </a:pPr>
            <a:r>
              <a:rPr lang="en-US" altLang="zh-CN" sz="2400" dirty="0"/>
              <a:t>   </a:t>
            </a:r>
            <a:r>
              <a:rPr lang="zh-CN" altLang="el-GR" sz="2400" dirty="0"/>
              <a:t>上面的</a:t>
            </a:r>
            <a:r>
              <a:rPr lang="el-GR" altLang="zh-CN" sz="2400" dirty="0"/>
              <a:t>A-&gt;</a:t>
            </a:r>
            <a:r>
              <a:rPr lang="el-GR" altLang="zh-CN" sz="2400" dirty="0">
                <a:cs typeface="Arial" panose="020B0604020202020204" pitchFamily="34" charset="0"/>
              </a:rPr>
              <a:t>α</a:t>
            </a:r>
            <a:r>
              <a:rPr lang="zh-CN" altLang="el-GR" sz="2400" dirty="0">
                <a:cs typeface="Arial" panose="020B0604020202020204" pitchFamily="34" charset="0"/>
              </a:rPr>
              <a:t>，</a:t>
            </a:r>
            <a:r>
              <a:rPr lang="el-GR" altLang="zh-CN" sz="2400" dirty="0">
                <a:cs typeface="Arial" panose="020B0604020202020204" pitchFamily="34" charset="0"/>
              </a:rPr>
              <a:t>a</a:t>
            </a:r>
            <a:r>
              <a:rPr lang="zh-CN" altLang="el-GR" sz="2400" dirty="0">
                <a:cs typeface="Arial" panose="020B0604020202020204" pitchFamily="34" charset="0"/>
              </a:rPr>
              <a:t>对应于符号</a:t>
            </a:r>
            <a:r>
              <a:rPr lang="en-US" altLang="zh-CN" sz="2400" dirty="0">
                <a:cs typeface="Arial" panose="020B0604020202020204" pitchFamily="34" charset="0"/>
              </a:rPr>
              <a:t>=</a:t>
            </a:r>
            <a:r>
              <a:rPr lang="zh-CN" altLang="en-US" sz="2400" dirty="0">
                <a:cs typeface="Arial" panose="020B0604020202020204" pitchFamily="34" charset="0"/>
              </a:rPr>
              <a:t>，</a:t>
            </a:r>
            <a:endParaRPr lang="en-US" altLang="zh-CN" sz="2400" dirty="0">
              <a:cs typeface="Arial" panose="020B0604020202020204" pitchFamily="34" charset="0"/>
            </a:endParaRPr>
          </a:p>
          <a:p>
            <a:pPr marL="0" indent="0">
              <a:lnSpc>
                <a:spcPct val="80000"/>
              </a:lnSpc>
              <a:buNone/>
            </a:pPr>
            <a:r>
              <a:rPr lang="en-US" altLang="zh-CN" sz="2400" dirty="0">
                <a:cs typeface="Arial" panose="020B0604020202020204" pitchFamily="34" charset="0"/>
              </a:rPr>
              <a:t>    =</a:t>
            </a:r>
            <a:r>
              <a:rPr lang="zh-CN" altLang="en-US" sz="2400" dirty="0">
                <a:cs typeface="Arial" panose="020B0604020202020204" pitchFamily="34" charset="0"/>
              </a:rPr>
              <a:t>在</a:t>
            </a:r>
            <a:r>
              <a:rPr lang="en-US" altLang="zh-CN" sz="2400" dirty="0">
                <a:cs typeface="Arial" panose="020B0604020202020204" pitchFamily="34" charset="0"/>
              </a:rPr>
              <a:t>FOLLOW(R)</a:t>
            </a:r>
            <a:r>
              <a:rPr lang="zh-CN" altLang="en-US" sz="2400" dirty="0">
                <a:cs typeface="Arial" panose="020B0604020202020204" pitchFamily="34" charset="0"/>
              </a:rPr>
              <a:t>中。于是，</a:t>
            </a:r>
            <a:endParaRPr lang="en-US" altLang="zh-CN" sz="2400" dirty="0">
              <a:cs typeface="Arial" panose="020B0604020202020204" pitchFamily="34" charset="0"/>
            </a:endParaRPr>
          </a:p>
          <a:p>
            <a:pPr marL="0" indent="0">
              <a:lnSpc>
                <a:spcPct val="80000"/>
              </a:lnSpc>
              <a:buNone/>
            </a:pPr>
            <a:r>
              <a:rPr lang="zh-CN" altLang="en-US" sz="2400" dirty="0">
                <a:cs typeface="Arial" panose="020B0604020202020204" pitchFamily="34" charset="0"/>
              </a:rPr>
              <a:t>当</a:t>
            </a:r>
            <a:r>
              <a:rPr lang="en-US" altLang="zh-CN" sz="2400" dirty="0">
                <a:cs typeface="Arial" panose="020B0604020202020204" pitchFamily="34" charset="0"/>
              </a:rPr>
              <a:t>SLR</a:t>
            </a:r>
            <a:r>
              <a:rPr lang="zh-CN" altLang="en-US" sz="2400" dirty="0">
                <a:cs typeface="Arial" panose="020B0604020202020204" pitchFamily="34" charset="0"/>
              </a:rPr>
              <a:t>语法分析器处于状态</a:t>
            </a:r>
            <a:r>
              <a:rPr lang="en-US" altLang="zh-CN" sz="2400" dirty="0">
                <a:cs typeface="Arial" panose="020B0604020202020204" pitchFamily="34" charset="0"/>
              </a:rPr>
              <a:t>2</a:t>
            </a:r>
            <a:r>
              <a:rPr lang="zh-CN" altLang="en-US" sz="2400" dirty="0">
                <a:cs typeface="Arial" panose="020B0604020202020204" pitchFamily="34" charset="0"/>
              </a:rPr>
              <a:t>而且</a:t>
            </a:r>
            <a:endParaRPr lang="en-US" altLang="zh-CN" sz="2400" dirty="0">
              <a:cs typeface="Arial" panose="020B0604020202020204" pitchFamily="34" charset="0"/>
            </a:endParaRPr>
          </a:p>
          <a:p>
            <a:pPr marL="0" indent="0">
              <a:lnSpc>
                <a:spcPct val="80000"/>
              </a:lnSpc>
              <a:buNone/>
            </a:pPr>
            <a:r>
              <a:rPr lang="zh-CN" altLang="en-US" sz="2400" dirty="0">
                <a:cs typeface="Arial" panose="020B0604020202020204" pitchFamily="34" charset="0"/>
              </a:rPr>
              <a:t>下一个输入符号为</a:t>
            </a:r>
            <a:r>
              <a:rPr lang="en-US" altLang="zh-CN" sz="2400" dirty="0">
                <a:cs typeface="Arial" panose="020B0604020202020204" pitchFamily="34" charset="0"/>
              </a:rPr>
              <a:t>=</a:t>
            </a:r>
            <a:r>
              <a:rPr lang="zh-CN" altLang="en-US" sz="2400" dirty="0">
                <a:cs typeface="Arial" panose="020B0604020202020204" pitchFamily="34" charset="0"/>
              </a:rPr>
              <a:t>时，</a:t>
            </a:r>
            <a:r>
              <a:rPr lang="en-US" altLang="zh-CN" sz="2400" dirty="0">
                <a:cs typeface="Arial" panose="020B0604020202020204" pitchFamily="34" charset="0"/>
              </a:rPr>
              <a:t>SLR</a:t>
            </a:r>
            <a:r>
              <a:rPr lang="zh-CN" altLang="en-US" sz="2400" dirty="0">
                <a:cs typeface="Arial" panose="020B0604020202020204" pitchFamily="34" charset="0"/>
              </a:rPr>
              <a:t>语法</a:t>
            </a:r>
            <a:endParaRPr lang="en-US" altLang="zh-CN" sz="2400" dirty="0">
              <a:cs typeface="Arial" panose="020B0604020202020204" pitchFamily="34" charset="0"/>
            </a:endParaRPr>
          </a:p>
          <a:p>
            <a:pPr marL="0" indent="0">
              <a:lnSpc>
                <a:spcPct val="80000"/>
              </a:lnSpc>
              <a:buNone/>
            </a:pPr>
            <a:r>
              <a:rPr lang="zh-CN" altLang="en-US" sz="2400" dirty="0">
                <a:cs typeface="Arial" panose="020B0604020202020204" pitchFamily="34" charset="0"/>
              </a:rPr>
              <a:t>分析器调用</a:t>
            </a:r>
            <a:r>
              <a:rPr lang="en-US" altLang="zh-CN" sz="2400" dirty="0">
                <a:cs typeface="Arial" panose="020B0604020202020204" pitchFamily="34" charset="0"/>
              </a:rPr>
              <a:t>R-&gt;L</a:t>
            </a:r>
            <a:r>
              <a:rPr lang="zh-CN" altLang="en-US" sz="2400" dirty="0">
                <a:cs typeface="Arial" panose="020B0604020202020204" pitchFamily="34" charset="0"/>
              </a:rPr>
              <a:t>归约。然而，例</a:t>
            </a:r>
            <a:endParaRPr lang="en-US" altLang="zh-CN" sz="2400" dirty="0">
              <a:cs typeface="Arial" panose="020B0604020202020204" pitchFamily="34" charset="0"/>
            </a:endParaRPr>
          </a:p>
          <a:p>
            <a:pPr marL="0" indent="0">
              <a:lnSpc>
                <a:spcPct val="80000"/>
              </a:lnSpc>
              <a:buNone/>
            </a:pPr>
            <a:r>
              <a:rPr lang="en-US" altLang="zh-CN" sz="2400" dirty="0">
                <a:cs typeface="Arial" panose="020B0604020202020204" pitchFamily="34" charset="0"/>
              </a:rPr>
              <a:t>4.39</a:t>
            </a:r>
            <a:r>
              <a:rPr lang="zh-CN" altLang="en-US" sz="2400" dirty="0">
                <a:cs typeface="Arial" panose="020B0604020202020204" pitchFamily="34" charset="0"/>
              </a:rPr>
              <a:t>的文法没有以</a:t>
            </a:r>
            <a:r>
              <a:rPr lang="en-US" altLang="zh-CN" sz="2400" dirty="0">
                <a:cs typeface="Arial" panose="020B0604020202020204" pitchFamily="34" charset="0"/>
              </a:rPr>
              <a:t>R=</a:t>
            </a:r>
            <a:r>
              <a:rPr lang="el-GR" altLang="zh-CN" sz="2400" dirty="0"/>
              <a:t>···</a:t>
            </a:r>
            <a:r>
              <a:rPr lang="zh-CN" altLang="el-GR" sz="2400" dirty="0"/>
              <a:t>开始的右句</a:t>
            </a:r>
            <a:endParaRPr lang="en-US" altLang="zh-CN" sz="2400" dirty="0"/>
          </a:p>
          <a:p>
            <a:pPr marL="0" indent="0">
              <a:lnSpc>
                <a:spcPct val="80000"/>
              </a:lnSpc>
              <a:buNone/>
            </a:pPr>
            <a:r>
              <a:rPr lang="zh-CN" altLang="el-GR" sz="2400" dirty="0"/>
              <a:t>型。因此，仅于活前缀</a:t>
            </a:r>
            <a:r>
              <a:rPr lang="el-GR" altLang="zh-CN" sz="2400" dirty="0"/>
              <a:t>L</a:t>
            </a:r>
            <a:r>
              <a:rPr lang="zh-CN" altLang="el-GR" sz="2400" dirty="0"/>
              <a:t>相对应的状</a:t>
            </a:r>
            <a:endParaRPr lang="en-US" altLang="zh-CN" sz="2400" dirty="0"/>
          </a:p>
          <a:p>
            <a:pPr marL="0" indent="0">
              <a:lnSpc>
                <a:spcPct val="80000"/>
              </a:lnSpc>
              <a:buNone/>
            </a:pPr>
            <a:r>
              <a:rPr lang="zh-CN" altLang="el-GR" sz="2400" dirty="0"/>
              <a:t>态</a:t>
            </a:r>
            <a:r>
              <a:rPr lang="el-GR" altLang="zh-CN" sz="2400" dirty="0"/>
              <a:t>2</a:t>
            </a:r>
            <a:r>
              <a:rPr lang="zh-CN" altLang="el-GR" sz="2400" dirty="0"/>
              <a:t>不该进行归约。</a:t>
            </a:r>
            <a:endParaRPr lang="el-GR" altLang="zh-CN" sz="2400" dirty="0"/>
          </a:p>
          <a:p>
            <a:endParaRPr lang="en-US" altLang="zh-CN" dirty="0">
              <a:latin typeface="黑体" panose="02010609060101010101" pitchFamily="49" charset="-122"/>
              <a:ea typeface="黑体" panose="02010609060101010101" pitchFamily="49" charset="-122"/>
            </a:endParaRPr>
          </a:p>
        </p:txBody>
      </p:sp>
      <p:pic>
        <p:nvPicPr>
          <p:cNvPr id="7" name="Picture 6">
            <a:extLst>
              <a:ext uri="{FF2B5EF4-FFF2-40B4-BE49-F238E27FC236}">
                <a16:creationId xmlns:a16="http://schemas.microsoft.com/office/drawing/2014/main" id="{B48EEB7A-9DE4-4FBF-8B16-26D4AE33CF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3770" y="1679418"/>
            <a:ext cx="4394311" cy="465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2734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buNone/>
            </a:pPr>
            <a:r>
              <a:rPr lang="zh-CN" altLang="en-US" dirty="0"/>
              <a:t>  我们将主要介绍下面几种策略：</a:t>
            </a:r>
          </a:p>
          <a:p>
            <a:pPr lvl="1"/>
            <a:r>
              <a:rPr lang="zh-CN" altLang="en-US" sz="2000" dirty="0"/>
              <a:t>应急模式恢复策略。最容易实现。当发现错误时，语法分析器开始抛弃输入记号，每次抛弃一个记号，直到发现某个指定的同步记号为止。比较简单，不会陷入死循环。对一个语句中出现错误较少时比较合适。</a:t>
            </a:r>
          </a:p>
          <a:p>
            <a:pPr lvl="1"/>
            <a:r>
              <a:rPr lang="zh-CN" altLang="en-US" sz="2000" dirty="0"/>
              <a:t>短语级恢复策略。发现错误时，语法分析器对剩余的输入字符串作局部纠正，即用一个能使语法分析器继续工作的字符串来代替剩余输入的前缀。可能引起死循环。被用于自顶向下语法分析中。主要缺点是难以应付实际错误出现在诊断点之前的情况。</a:t>
            </a:r>
          </a:p>
          <a:p>
            <a:pPr algn="just">
              <a:spcBef>
                <a:spcPct val="0"/>
              </a:spcBef>
              <a:buClrTx/>
              <a:buSzTx/>
              <a:buNone/>
            </a:pPr>
            <a:endParaRPr lang="zh-CN" altLang="en-US" dirty="0"/>
          </a:p>
          <a:p>
            <a:pPr>
              <a:lnSpc>
                <a:spcPct val="150000"/>
              </a:lnSpc>
            </a:pPr>
            <a:endParaRPr lang="en-US" altLang="zh-CN" b="1" dirty="0">
              <a:cs typeface="Times New Roman" panose="02020603050405020304" pitchFamily="18" charset="0"/>
            </a:endParaRPr>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 4.1.4 </a:t>
            </a:r>
            <a:r>
              <a:rPr lang="zh-CN" altLang="en-US" dirty="0"/>
              <a:t>错误恢复策略</a:t>
            </a:r>
          </a:p>
        </p:txBody>
      </p:sp>
    </p:spTree>
    <p:extLst>
      <p:ext uri="{BB962C8B-B14F-4D97-AF65-F5344CB8AC3E}">
        <p14:creationId xmlns:p14="http://schemas.microsoft.com/office/powerpoint/2010/main" val="54990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4.7.1   </a:t>
            </a:r>
            <a:r>
              <a:rPr lang="zh-CN" altLang="en-US" dirty="0"/>
              <a:t>规范</a:t>
            </a:r>
            <a:r>
              <a:rPr lang="en-US" altLang="zh-CN" dirty="0">
                <a:cs typeface="Arial" panose="020B0604020202020204" pitchFamily="34" charset="0"/>
              </a:rPr>
              <a:t>LR(1)</a:t>
            </a:r>
            <a:r>
              <a:rPr lang="zh-CN" altLang="en-US" dirty="0">
                <a:cs typeface="Arial" panose="020B0604020202020204" pitchFamily="34" charset="0"/>
              </a:rPr>
              <a:t>项目</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fontScale="925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通过重新定义项目，使之包含一个终结符作为第二个分量，可以把更多的信息并入状态中。项目的一般形式也就变成了</a:t>
            </a:r>
            <a:r>
              <a:rPr lang="en-US" altLang="zh-CN" dirty="0"/>
              <a:t>[A-&gt;</a:t>
            </a:r>
            <a:r>
              <a:rPr lang="el-GR" altLang="zh-CN" dirty="0">
                <a:cs typeface="Arial" panose="020B0604020202020204" pitchFamily="34" charset="0"/>
              </a:rPr>
              <a:t>α</a:t>
            </a:r>
            <a:r>
              <a:rPr lang="el-GR" altLang="zh-CN" dirty="0"/>
              <a:t>·</a:t>
            </a:r>
            <a:r>
              <a:rPr lang="el-GR" altLang="zh-CN" dirty="0">
                <a:cs typeface="Arial" panose="020B0604020202020204" pitchFamily="34" charset="0"/>
              </a:rPr>
              <a:t>β</a:t>
            </a:r>
            <a:r>
              <a:rPr lang="en-US" altLang="zh-CN" dirty="0">
                <a:cs typeface="Arial" panose="020B0604020202020204" pitchFamily="34" charset="0"/>
              </a:rPr>
              <a:t>,a</a:t>
            </a:r>
            <a:r>
              <a:rPr lang="en-US" altLang="zh-CN" dirty="0"/>
              <a:t>]</a:t>
            </a:r>
            <a:r>
              <a:rPr lang="zh-CN" altLang="en-US" dirty="0"/>
              <a:t>，其中</a:t>
            </a:r>
            <a:r>
              <a:rPr lang="en-US" altLang="zh-CN" dirty="0"/>
              <a:t>A-&gt;</a:t>
            </a:r>
            <a:r>
              <a:rPr lang="el-GR" altLang="zh-CN" dirty="0">
                <a:cs typeface="Arial" panose="020B0604020202020204" pitchFamily="34" charset="0"/>
              </a:rPr>
              <a:t>αβ</a:t>
            </a:r>
            <a:r>
              <a:rPr lang="zh-CN" altLang="el-GR" dirty="0">
                <a:cs typeface="Arial" panose="020B0604020202020204" pitchFamily="34" charset="0"/>
              </a:rPr>
              <a:t>是产生式，</a:t>
            </a:r>
            <a:r>
              <a:rPr lang="el-GR" altLang="zh-CN" dirty="0">
                <a:cs typeface="Arial" panose="020B0604020202020204" pitchFamily="34" charset="0"/>
              </a:rPr>
              <a:t>a</a:t>
            </a:r>
            <a:r>
              <a:rPr lang="zh-CN" altLang="el-GR" dirty="0">
                <a:cs typeface="Arial" panose="020B0604020202020204" pitchFamily="34" charset="0"/>
              </a:rPr>
              <a:t>是终结符或</a:t>
            </a:r>
            <a:r>
              <a:rPr lang="en-US" altLang="zh-CN" dirty="0">
                <a:cs typeface="Arial" panose="020B0604020202020204" pitchFamily="34" charset="0"/>
              </a:rPr>
              <a:t>$</a:t>
            </a:r>
            <a:r>
              <a:rPr lang="zh-CN" altLang="en-US" dirty="0">
                <a:cs typeface="Arial" panose="020B0604020202020204" pitchFamily="34" charset="0"/>
              </a:rPr>
              <a:t>。这样的对象叫做</a:t>
            </a:r>
            <a:r>
              <a:rPr lang="en-US" altLang="zh-CN" dirty="0">
                <a:cs typeface="Arial" panose="020B0604020202020204" pitchFamily="34" charset="0"/>
              </a:rPr>
              <a:t>LR(1)</a:t>
            </a:r>
            <a:r>
              <a:rPr lang="zh-CN" altLang="en-US" dirty="0">
                <a:cs typeface="Arial" panose="020B0604020202020204" pitchFamily="34" charset="0"/>
              </a:rPr>
              <a:t>项目。</a:t>
            </a:r>
            <a:r>
              <a:rPr lang="en-US" altLang="zh-CN" dirty="0">
                <a:cs typeface="Arial" panose="020B0604020202020204" pitchFamily="34" charset="0"/>
              </a:rPr>
              <a:t>1</a:t>
            </a:r>
            <a:r>
              <a:rPr lang="zh-CN" altLang="en-US" dirty="0">
                <a:cs typeface="Arial" panose="020B0604020202020204" pitchFamily="34" charset="0"/>
              </a:rPr>
              <a:t>是第二个分量的长度，这个分量叫做项目的搜索符。</a:t>
            </a:r>
          </a:p>
          <a:p>
            <a:r>
              <a:rPr lang="zh-CN" altLang="en-US" dirty="0">
                <a:cs typeface="Arial" panose="020B0604020202020204" pitchFamily="34" charset="0"/>
              </a:rPr>
              <a:t>形式地，我们说</a:t>
            </a:r>
            <a:r>
              <a:rPr lang="en-US" altLang="zh-CN" dirty="0">
                <a:cs typeface="Arial" panose="020B0604020202020204" pitchFamily="34" charset="0"/>
              </a:rPr>
              <a:t>LR(1)</a:t>
            </a:r>
            <a:r>
              <a:rPr lang="zh-CN" altLang="en-US" dirty="0">
                <a:cs typeface="Arial" panose="020B0604020202020204" pitchFamily="34" charset="0"/>
              </a:rPr>
              <a:t>项目</a:t>
            </a:r>
            <a:r>
              <a:rPr lang="en-US" altLang="zh-CN" dirty="0">
                <a:cs typeface="Arial" panose="020B0604020202020204" pitchFamily="34" charset="0"/>
              </a:rPr>
              <a:t>[A-&gt;</a:t>
            </a:r>
            <a:r>
              <a:rPr lang="el-GR" altLang="zh-CN" dirty="0">
                <a:cs typeface="Arial" panose="020B0604020202020204" pitchFamily="34" charset="0"/>
              </a:rPr>
              <a:t>α</a:t>
            </a:r>
            <a:r>
              <a:rPr lang="el-GR" altLang="zh-CN" dirty="0"/>
              <a:t>·</a:t>
            </a:r>
            <a:r>
              <a:rPr lang="el-GR" altLang="zh-CN" dirty="0">
                <a:cs typeface="Arial" panose="020B0604020202020204" pitchFamily="34" charset="0"/>
              </a:rPr>
              <a:t>β</a:t>
            </a:r>
            <a:r>
              <a:rPr lang="en-US" altLang="zh-CN" dirty="0">
                <a:cs typeface="Arial" panose="020B0604020202020204" pitchFamily="34" charset="0"/>
              </a:rPr>
              <a:t>,a]</a:t>
            </a:r>
            <a:r>
              <a:rPr lang="zh-CN" altLang="en-US" dirty="0">
                <a:cs typeface="Arial" panose="020B0604020202020204" pitchFamily="34" charset="0"/>
              </a:rPr>
              <a:t>对活前缀</a:t>
            </a:r>
            <a:r>
              <a:rPr lang="el-GR" altLang="zh-CN" dirty="0">
                <a:cs typeface="Arial" panose="020B0604020202020204" pitchFamily="34" charset="0"/>
              </a:rPr>
              <a:t>γ</a:t>
            </a:r>
            <a:r>
              <a:rPr lang="zh-CN" altLang="el-GR" dirty="0">
                <a:cs typeface="Arial" panose="020B0604020202020204" pitchFamily="34" charset="0"/>
              </a:rPr>
              <a:t>有效，如果存在推导</a:t>
            </a:r>
            <a:r>
              <a:rPr lang="el-GR" altLang="zh-CN" dirty="0">
                <a:cs typeface="Arial" panose="020B0604020202020204" pitchFamily="34" charset="0"/>
              </a:rPr>
              <a:t>S</a:t>
            </a:r>
            <a:r>
              <a:rPr lang="en-US" altLang="zh-CN" dirty="0">
                <a:cs typeface="Arial" panose="020B0604020202020204" pitchFamily="34" charset="0"/>
              </a:rPr>
              <a:t>        </a:t>
            </a:r>
            <a:r>
              <a:rPr lang="el-GR" altLang="zh-CN" dirty="0">
                <a:cs typeface="Arial" panose="020B0604020202020204" pitchFamily="34" charset="0"/>
              </a:rPr>
              <a:t>δAw</a:t>
            </a:r>
            <a:r>
              <a:rPr lang="en-US" altLang="zh-CN" dirty="0">
                <a:cs typeface="Arial" panose="020B0604020202020204" pitchFamily="34" charset="0"/>
              </a:rPr>
              <a:t>        </a:t>
            </a:r>
            <a:r>
              <a:rPr lang="el-GR" altLang="zh-CN" dirty="0">
                <a:cs typeface="Arial" panose="020B0604020202020204" pitchFamily="34" charset="0"/>
              </a:rPr>
              <a:t>δαβw</a:t>
            </a:r>
            <a:r>
              <a:rPr lang="zh-CN" altLang="el-GR" dirty="0">
                <a:cs typeface="Arial" panose="020B0604020202020204" pitchFamily="34" charset="0"/>
              </a:rPr>
              <a:t>，其中：</a:t>
            </a:r>
            <a:endParaRPr lang="zh-CN" altLang="en-US" dirty="0">
              <a:cs typeface="Arial" panose="020B0604020202020204" pitchFamily="34" charset="0"/>
            </a:endParaRPr>
          </a:p>
          <a:p>
            <a:pPr lvl="1"/>
            <a:r>
              <a:rPr lang="el-GR" altLang="zh-CN" dirty="0">
                <a:cs typeface="Arial" panose="020B0604020202020204" pitchFamily="34" charset="0"/>
              </a:rPr>
              <a:t>1</a:t>
            </a:r>
            <a:r>
              <a:rPr lang="zh-CN" altLang="el-GR" dirty="0">
                <a:cs typeface="Arial" panose="020B0604020202020204" pitchFamily="34" charset="0"/>
              </a:rPr>
              <a:t>、</a:t>
            </a:r>
            <a:r>
              <a:rPr lang="el-GR" altLang="zh-CN" dirty="0">
                <a:cs typeface="Arial" panose="020B0604020202020204" pitchFamily="34" charset="0"/>
              </a:rPr>
              <a:t>γ</a:t>
            </a:r>
            <a:r>
              <a:rPr lang="en-US" altLang="zh-CN" dirty="0">
                <a:cs typeface="Arial" panose="020B0604020202020204" pitchFamily="34" charset="0"/>
              </a:rPr>
              <a:t>=</a:t>
            </a:r>
            <a:r>
              <a:rPr lang="el-GR" altLang="zh-CN" dirty="0">
                <a:cs typeface="Arial" panose="020B0604020202020204" pitchFamily="34" charset="0"/>
              </a:rPr>
              <a:t>δα</a:t>
            </a:r>
            <a:endParaRPr lang="en-US" altLang="zh-CN" dirty="0">
              <a:cs typeface="Arial" panose="020B0604020202020204" pitchFamily="34" charset="0"/>
            </a:endParaRPr>
          </a:p>
          <a:p>
            <a:pPr lvl="1"/>
            <a:r>
              <a:rPr lang="el-GR" altLang="zh-CN" dirty="0">
                <a:cs typeface="Arial" panose="020B0604020202020204" pitchFamily="34" charset="0"/>
              </a:rPr>
              <a:t>2</a:t>
            </a:r>
            <a:r>
              <a:rPr lang="zh-CN" altLang="el-GR" dirty="0">
                <a:cs typeface="Arial" panose="020B0604020202020204" pitchFamily="34" charset="0"/>
              </a:rPr>
              <a:t>、</a:t>
            </a:r>
            <a:r>
              <a:rPr lang="el-GR" altLang="zh-CN" dirty="0">
                <a:cs typeface="Arial" panose="020B0604020202020204" pitchFamily="34" charset="0"/>
              </a:rPr>
              <a:t>a</a:t>
            </a:r>
            <a:r>
              <a:rPr lang="zh-CN" altLang="el-GR" dirty="0">
                <a:cs typeface="Arial" panose="020B0604020202020204" pitchFamily="34" charset="0"/>
              </a:rPr>
              <a:t>是</a:t>
            </a:r>
            <a:r>
              <a:rPr lang="el-GR" altLang="zh-CN" dirty="0">
                <a:cs typeface="Arial" panose="020B0604020202020204" pitchFamily="34" charset="0"/>
              </a:rPr>
              <a:t>w</a:t>
            </a:r>
            <a:r>
              <a:rPr lang="zh-CN" altLang="el-GR" dirty="0">
                <a:cs typeface="Arial" panose="020B0604020202020204" pitchFamily="34" charset="0"/>
              </a:rPr>
              <a:t>的第一个符号，或者</a:t>
            </a:r>
            <a:r>
              <a:rPr lang="el-GR" altLang="zh-CN" dirty="0">
                <a:cs typeface="Arial" panose="020B0604020202020204" pitchFamily="34" charset="0"/>
              </a:rPr>
              <a:t>w</a:t>
            </a:r>
            <a:r>
              <a:rPr lang="zh-CN" altLang="el-GR" dirty="0">
                <a:cs typeface="Arial" panose="020B0604020202020204" pitchFamily="34" charset="0"/>
              </a:rPr>
              <a:t>是</a:t>
            </a:r>
            <a:r>
              <a:rPr lang="ru-RU" altLang="zh-CN" dirty="0">
                <a:cs typeface="Arial" panose="020B0604020202020204" pitchFamily="34" charset="0"/>
              </a:rPr>
              <a:t>Є</a:t>
            </a:r>
            <a:r>
              <a:rPr lang="zh-CN" altLang="el-GR" dirty="0">
                <a:cs typeface="Arial" panose="020B0604020202020204" pitchFamily="34" charset="0"/>
              </a:rPr>
              <a:t>且</a:t>
            </a:r>
            <a:r>
              <a:rPr lang="el-GR" altLang="zh-CN" dirty="0">
                <a:cs typeface="Arial" panose="020B0604020202020204" pitchFamily="34" charset="0"/>
              </a:rPr>
              <a:t>a</a:t>
            </a:r>
            <a:r>
              <a:rPr lang="zh-CN" altLang="el-GR" dirty="0">
                <a:cs typeface="Arial" panose="020B0604020202020204" pitchFamily="34" charset="0"/>
              </a:rPr>
              <a:t>是</a:t>
            </a:r>
            <a:r>
              <a:rPr lang="en-US" altLang="zh-CN" dirty="0">
                <a:cs typeface="Arial" panose="020B0604020202020204" pitchFamily="34" charset="0"/>
              </a:rPr>
              <a:t>$</a:t>
            </a:r>
            <a:r>
              <a:rPr lang="zh-CN" altLang="en-US" dirty="0">
                <a:cs typeface="Arial" panose="020B0604020202020204" pitchFamily="34" charset="0"/>
              </a:rPr>
              <a:t>。</a:t>
            </a:r>
            <a:endParaRPr lang="zh-CN" altLang="el-GR" dirty="0">
              <a:cs typeface="Arial" panose="020B0604020202020204" pitchFamily="34" charset="0"/>
            </a:endParaRPr>
          </a:p>
          <a:p>
            <a:endParaRPr lang="en-US" altLang="zh-CN" dirty="0">
              <a:latin typeface="黑体" panose="02010609060101010101" pitchFamily="49" charset="-122"/>
              <a:ea typeface="黑体" panose="02010609060101010101" pitchFamily="49" charset="-122"/>
            </a:endParaRPr>
          </a:p>
        </p:txBody>
      </p:sp>
      <p:pic>
        <p:nvPicPr>
          <p:cNvPr id="7" name="Picture 4" descr="5">
            <a:extLst>
              <a:ext uri="{FF2B5EF4-FFF2-40B4-BE49-F238E27FC236}">
                <a16:creationId xmlns:a16="http://schemas.microsoft.com/office/drawing/2014/main" id="{E2069E90-29F4-437E-82CC-89FE70720D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2088" y="4663148"/>
            <a:ext cx="49794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descr="4">
            <a:extLst>
              <a:ext uri="{FF2B5EF4-FFF2-40B4-BE49-F238E27FC236}">
                <a16:creationId xmlns:a16="http://schemas.microsoft.com/office/drawing/2014/main" id="{2E164985-FECF-41F0-97BC-D7B9CA07DD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9" y="4734585"/>
            <a:ext cx="49794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8654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4.23</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 </a:t>
            </a:r>
            <a:r>
              <a:rPr lang="zh-CN" altLang="en-US" sz="2400" dirty="0"/>
              <a:t>让我们考虑如下的文法：</a:t>
            </a:r>
          </a:p>
          <a:p>
            <a:pPr>
              <a:buNone/>
            </a:pPr>
            <a:r>
              <a:rPr lang="zh-CN" altLang="en-US" sz="2400" dirty="0"/>
              <a:t>	</a:t>
            </a:r>
            <a:r>
              <a:rPr lang="en-US" altLang="zh-CN" sz="2400" dirty="0"/>
              <a:t>S -&gt; BB</a:t>
            </a:r>
          </a:p>
          <a:p>
            <a:pPr>
              <a:buNone/>
            </a:pPr>
            <a:r>
              <a:rPr lang="en-US" altLang="zh-CN" sz="2400" dirty="0"/>
              <a:t>	B -&gt; </a:t>
            </a:r>
            <a:r>
              <a:rPr lang="en-US" altLang="zh-CN" sz="2400" dirty="0" err="1"/>
              <a:t>aB</a:t>
            </a:r>
            <a:r>
              <a:rPr lang="en-US" altLang="zh-CN" sz="2400" dirty="0"/>
              <a:t> | b</a:t>
            </a:r>
          </a:p>
          <a:p>
            <a:pPr>
              <a:buNone/>
            </a:pPr>
            <a:r>
              <a:rPr lang="en-US" altLang="zh-CN" sz="2400" dirty="0"/>
              <a:t>	</a:t>
            </a:r>
            <a:r>
              <a:rPr lang="zh-CN" altLang="en-US" sz="2400" dirty="0"/>
              <a:t>它有一个最右推导</a:t>
            </a:r>
            <a:r>
              <a:rPr lang="en-US" altLang="zh-CN" sz="2400" dirty="0"/>
              <a:t>S      </a:t>
            </a:r>
            <a:r>
              <a:rPr lang="en-US" altLang="zh-CN" sz="2400" dirty="0" err="1"/>
              <a:t>aaBab</a:t>
            </a:r>
            <a:r>
              <a:rPr lang="en-US" altLang="zh-CN" sz="2400" dirty="0"/>
              <a:t>       </a:t>
            </a:r>
            <a:r>
              <a:rPr lang="en-US" altLang="zh-CN" sz="2400" dirty="0" err="1"/>
              <a:t>aaaBab</a:t>
            </a:r>
            <a:r>
              <a:rPr lang="zh-CN" altLang="en-US" sz="2400" dirty="0"/>
              <a:t>。在上面的定义中，令</a:t>
            </a:r>
            <a:r>
              <a:rPr lang="el-GR" altLang="zh-CN" sz="2400" dirty="0">
                <a:cs typeface="Arial" panose="020B0604020202020204" pitchFamily="34" charset="0"/>
              </a:rPr>
              <a:t>δ</a:t>
            </a:r>
            <a:r>
              <a:rPr lang="en-US" altLang="zh-CN" sz="2400" dirty="0">
                <a:cs typeface="Arial" panose="020B0604020202020204" pitchFamily="34" charset="0"/>
              </a:rPr>
              <a:t>=aa</a:t>
            </a:r>
            <a:r>
              <a:rPr lang="zh-CN" altLang="en-US" sz="2400" dirty="0">
                <a:cs typeface="Arial" panose="020B0604020202020204" pitchFamily="34" charset="0"/>
              </a:rPr>
              <a:t>，</a:t>
            </a:r>
            <a:r>
              <a:rPr lang="en-US" altLang="zh-CN" sz="2400" dirty="0">
                <a:cs typeface="Arial" panose="020B0604020202020204" pitchFamily="34" charset="0"/>
              </a:rPr>
              <a:t>A=B</a:t>
            </a:r>
            <a:r>
              <a:rPr lang="zh-CN" altLang="en-US" sz="2400" dirty="0">
                <a:cs typeface="Arial" panose="020B0604020202020204" pitchFamily="34" charset="0"/>
              </a:rPr>
              <a:t>，</a:t>
            </a:r>
            <a:r>
              <a:rPr lang="en-US" altLang="zh-CN" sz="2400" dirty="0">
                <a:cs typeface="Arial" panose="020B0604020202020204" pitchFamily="34" charset="0"/>
              </a:rPr>
              <a:t>w=ab</a:t>
            </a:r>
            <a:r>
              <a:rPr lang="zh-CN" altLang="en-US" sz="2400" dirty="0">
                <a:cs typeface="Arial" panose="020B0604020202020204" pitchFamily="34" charset="0"/>
              </a:rPr>
              <a:t>，</a:t>
            </a:r>
            <a:r>
              <a:rPr lang="el-GR" altLang="zh-CN" sz="2400" dirty="0">
                <a:cs typeface="Arial" panose="020B0604020202020204" pitchFamily="34" charset="0"/>
              </a:rPr>
              <a:t>α</a:t>
            </a:r>
            <a:r>
              <a:rPr lang="en-US" altLang="zh-CN" sz="2400" dirty="0">
                <a:cs typeface="Arial" panose="020B0604020202020204" pitchFamily="34" charset="0"/>
              </a:rPr>
              <a:t>=a</a:t>
            </a:r>
            <a:r>
              <a:rPr lang="zh-CN" altLang="en-US" sz="2400" dirty="0">
                <a:cs typeface="Arial" panose="020B0604020202020204" pitchFamily="34" charset="0"/>
              </a:rPr>
              <a:t>，</a:t>
            </a:r>
            <a:r>
              <a:rPr lang="el-GR" altLang="zh-CN" sz="2400" dirty="0">
                <a:cs typeface="Arial" panose="020B0604020202020204" pitchFamily="34" charset="0"/>
              </a:rPr>
              <a:t>β</a:t>
            </a:r>
            <a:r>
              <a:rPr lang="en-US" altLang="zh-CN" sz="2400" dirty="0">
                <a:cs typeface="Arial" panose="020B0604020202020204" pitchFamily="34" charset="0"/>
              </a:rPr>
              <a:t>=B</a:t>
            </a:r>
            <a:r>
              <a:rPr lang="zh-CN" altLang="en-US" sz="2400" dirty="0">
                <a:cs typeface="Arial" panose="020B0604020202020204" pitchFamily="34" charset="0"/>
              </a:rPr>
              <a:t>，我们可以看到，项目</a:t>
            </a:r>
            <a:r>
              <a:rPr lang="en-US" altLang="zh-CN" sz="2400" dirty="0">
                <a:cs typeface="Arial" panose="020B0604020202020204" pitchFamily="34" charset="0"/>
              </a:rPr>
              <a:t>[B-&gt;</a:t>
            </a:r>
            <a:r>
              <a:rPr lang="en-US" altLang="zh-CN" sz="2400" dirty="0" err="1">
                <a:cs typeface="Arial" panose="020B0604020202020204" pitchFamily="34" charset="0"/>
              </a:rPr>
              <a:t>a</a:t>
            </a:r>
            <a:r>
              <a:rPr lang="en-US" altLang="zh-CN" sz="2400" dirty="0" err="1"/>
              <a:t>·</a:t>
            </a:r>
            <a:r>
              <a:rPr lang="en-US" altLang="zh-CN" sz="2400" dirty="0" err="1">
                <a:cs typeface="Arial" panose="020B0604020202020204" pitchFamily="34" charset="0"/>
              </a:rPr>
              <a:t>B,a</a:t>
            </a:r>
            <a:r>
              <a:rPr lang="en-US" altLang="zh-CN" sz="2400" dirty="0">
                <a:cs typeface="Arial" panose="020B0604020202020204" pitchFamily="34" charset="0"/>
              </a:rPr>
              <a:t>]</a:t>
            </a:r>
            <a:r>
              <a:rPr lang="zh-CN" altLang="en-US" sz="2400" dirty="0">
                <a:cs typeface="Arial" panose="020B0604020202020204" pitchFamily="34" charset="0"/>
              </a:rPr>
              <a:t>对活前缀</a:t>
            </a:r>
            <a:r>
              <a:rPr lang="el-GR" altLang="zh-CN" sz="2400" dirty="0">
                <a:cs typeface="Arial" panose="020B0604020202020204" pitchFamily="34" charset="0"/>
              </a:rPr>
              <a:t>γ</a:t>
            </a:r>
            <a:r>
              <a:rPr lang="en-US" altLang="zh-CN" sz="2400" dirty="0">
                <a:cs typeface="Arial" panose="020B0604020202020204" pitchFamily="34" charset="0"/>
              </a:rPr>
              <a:t>=</a:t>
            </a:r>
            <a:r>
              <a:rPr lang="en-US" altLang="zh-CN" sz="2400" dirty="0" err="1">
                <a:cs typeface="Arial" panose="020B0604020202020204" pitchFamily="34" charset="0"/>
              </a:rPr>
              <a:t>aaa</a:t>
            </a:r>
            <a:r>
              <a:rPr lang="zh-CN" altLang="en-US" sz="2400" dirty="0">
                <a:cs typeface="Arial" panose="020B0604020202020204" pitchFamily="34" charset="0"/>
              </a:rPr>
              <a:t>是有效的。这个文法的另一个最右推导是</a:t>
            </a:r>
            <a:r>
              <a:rPr lang="en-US" altLang="zh-CN" sz="2400" dirty="0">
                <a:cs typeface="Arial" panose="020B0604020202020204" pitchFamily="34" charset="0"/>
              </a:rPr>
              <a:t>S       </a:t>
            </a:r>
            <a:r>
              <a:rPr lang="en-US" altLang="zh-CN" sz="2400" dirty="0" err="1">
                <a:cs typeface="Arial" panose="020B0604020202020204" pitchFamily="34" charset="0"/>
              </a:rPr>
              <a:t>BaB</a:t>
            </a:r>
            <a:r>
              <a:rPr lang="en-US" altLang="zh-CN" sz="2400" dirty="0">
                <a:cs typeface="Arial" panose="020B0604020202020204" pitchFamily="34" charset="0"/>
              </a:rPr>
              <a:t>      </a:t>
            </a:r>
            <a:r>
              <a:rPr lang="en-US" altLang="zh-CN" sz="2400" dirty="0" err="1">
                <a:cs typeface="Arial" panose="020B0604020202020204" pitchFamily="34" charset="0"/>
              </a:rPr>
              <a:t>BaaB</a:t>
            </a:r>
            <a:r>
              <a:rPr lang="zh-CN" altLang="en-US" sz="2400" dirty="0">
                <a:cs typeface="Arial" panose="020B0604020202020204" pitchFamily="34" charset="0"/>
              </a:rPr>
              <a:t>。从这个推导可以看出，项目</a:t>
            </a:r>
            <a:r>
              <a:rPr lang="en-US" altLang="zh-CN" sz="2400" dirty="0">
                <a:cs typeface="Arial" panose="020B0604020202020204" pitchFamily="34" charset="0"/>
              </a:rPr>
              <a:t>[B-&gt;</a:t>
            </a:r>
            <a:r>
              <a:rPr lang="en-US" altLang="zh-CN" sz="2400" dirty="0" err="1">
                <a:cs typeface="Arial" panose="020B0604020202020204" pitchFamily="34" charset="0"/>
              </a:rPr>
              <a:t>a</a:t>
            </a:r>
            <a:r>
              <a:rPr lang="en-US" altLang="zh-CN" sz="2400" dirty="0" err="1"/>
              <a:t>·</a:t>
            </a:r>
            <a:r>
              <a:rPr lang="en-US" altLang="zh-CN" sz="2400" dirty="0" err="1">
                <a:cs typeface="Arial" panose="020B0604020202020204" pitchFamily="34" charset="0"/>
              </a:rPr>
              <a:t>B</a:t>
            </a:r>
            <a:r>
              <a:rPr lang="en-US" altLang="zh-CN" sz="2400" dirty="0">
                <a:cs typeface="Arial" panose="020B0604020202020204" pitchFamily="34" charset="0"/>
              </a:rPr>
              <a:t>,$]</a:t>
            </a:r>
            <a:r>
              <a:rPr lang="zh-CN" altLang="en-US" sz="2400" dirty="0">
                <a:cs typeface="Arial" panose="020B0604020202020204" pitchFamily="34" charset="0"/>
              </a:rPr>
              <a:t>对于活前缀</a:t>
            </a:r>
            <a:r>
              <a:rPr lang="en-US" altLang="zh-CN" sz="2400" dirty="0">
                <a:cs typeface="Arial" panose="020B0604020202020204" pitchFamily="34" charset="0"/>
              </a:rPr>
              <a:t>Baa</a:t>
            </a:r>
            <a:r>
              <a:rPr lang="zh-CN" altLang="en-US" sz="2400" dirty="0">
                <a:cs typeface="Arial" panose="020B0604020202020204" pitchFamily="34" charset="0"/>
              </a:rPr>
              <a:t>是有效的。</a:t>
            </a:r>
            <a:endParaRPr lang="el-GR" altLang="zh-CN" sz="2400" dirty="0">
              <a:cs typeface="Arial" panose="020B0604020202020204" pitchFamily="34" charset="0"/>
            </a:endParaRPr>
          </a:p>
          <a:p>
            <a:endParaRPr lang="en-US" altLang="zh-CN" dirty="0">
              <a:latin typeface="黑体" panose="02010609060101010101" pitchFamily="49" charset="-122"/>
              <a:ea typeface="黑体" panose="02010609060101010101" pitchFamily="49" charset="-122"/>
            </a:endParaRPr>
          </a:p>
        </p:txBody>
      </p:sp>
      <p:pic>
        <p:nvPicPr>
          <p:cNvPr id="7" name="Picture 4" descr="5">
            <a:extLst>
              <a:ext uri="{FF2B5EF4-FFF2-40B4-BE49-F238E27FC236}">
                <a16:creationId xmlns:a16="http://schemas.microsoft.com/office/drawing/2014/main" id="{296A733B-84ED-41EF-AD95-555EF7E603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4707" y="3429000"/>
            <a:ext cx="363537"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descr="4">
            <a:extLst>
              <a:ext uri="{FF2B5EF4-FFF2-40B4-BE49-F238E27FC236}">
                <a16:creationId xmlns:a16="http://schemas.microsoft.com/office/drawing/2014/main" id="{6B556156-BF21-4F99-8320-C1395FD01B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783" y="3500437"/>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 descr="5">
            <a:extLst>
              <a:ext uri="{FF2B5EF4-FFF2-40B4-BE49-F238E27FC236}">
                <a16:creationId xmlns:a16="http://schemas.microsoft.com/office/drawing/2014/main" id="{4995ED2B-8186-4EF9-94DF-0B6EE2674E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8378" y="4762123"/>
            <a:ext cx="536260" cy="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5" descr="4">
            <a:extLst>
              <a:ext uri="{FF2B5EF4-FFF2-40B4-BE49-F238E27FC236}">
                <a16:creationId xmlns:a16="http://schemas.microsoft.com/office/drawing/2014/main" id="{5857C083-F218-4345-BAFF-6D08F2B50C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3195" y="4793574"/>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9794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4.7.2  LR(1)</a:t>
            </a:r>
            <a:r>
              <a:rPr lang="zh-CN" altLang="en-US" dirty="0"/>
              <a:t>项目集的构造算法</a:t>
            </a:r>
            <a:br>
              <a:rPr lang="zh-CN" altLang="en-US" dirty="0"/>
            </a:b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456635" y="1647732"/>
            <a:ext cx="2992736" cy="4789282"/>
          </a:xfrm>
          <a:prstGeom prst="rect">
            <a:avLst/>
          </a:prstGeom>
        </p:spPr>
        <p:txBody>
          <a:bodyPr>
            <a:normAutofit fontScale="85000" lnSpcReduction="1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i="1" dirty="0"/>
              <a:t>输入</a:t>
            </a:r>
            <a:r>
              <a:rPr lang="zh-CN" altLang="en-US" dirty="0"/>
              <a:t>：拓广文法</a:t>
            </a:r>
            <a:r>
              <a:rPr lang="en-US" altLang="zh-CN" dirty="0"/>
              <a:t>G’</a:t>
            </a:r>
            <a:r>
              <a:rPr lang="zh-CN" altLang="en-US" dirty="0"/>
              <a:t>。</a:t>
            </a:r>
          </a:p>
          <a:p>
            <a:r>
              <a:rPr lang="zh-CN" altLang="en-US" i="1" dirty="0"/>
              <a:t>输出</a:t>
            </a:r>
            <a:r>
              <a:rPr lang="zh-CN" altLang="en-US" dirty="0"/>
              <a:t>：</a:t>
            </a:r>
            <a:r>
              <a:rPr lang="en-US" altLang="zh-CN" dirty="0"/>
              <a:t>LR(1)</a:t>
            </a:r>
            <a:r>
              <a:rPr lang="zh-CN" altLang="en-US" dirty="0"/>
              <a:t>项目集，它们是对</a:t>
            </a:r>
            <a:r>
              <a:rPr lang="en-US" altLang="zh-CN" dirty="0"/>
              <a:t>G’</a:t>
            </a:r>
            <a:r>
              <a:rPr lang="zh-CN" altLang="en-US" dirty="0"/>
              <a:t>的一个或多个活前缀有效的项目集。</a:t>
            </a:r>
          </a:p>
          <a:p>
            <a:r>
              <a:rPr lang="zh-CN" altLang="en-US" i="1" dirty="0"/>
              <a:t>方法</a:t>
            </a:r>
            <a:r>
              <a:rPr lang="zh-CN" altLang="en-US" dirty="0"/>
              <a:t>：构造项目集的过程</a:t>
            </a:r>
            <a:r>
              <a:rPr lang="en-US" altLang="zh-CN" dirty="0"/>
              <a:t>closure</a:t>
            </a:r>
            <a:r>
              <a:rPr lang="zh-CN" altLang="en-US" dirty="0"/>
              <a:t>和</a:t>
            </a:r>
            <a:r>
              <a:rPr lang="en-US" altLang="zh-CN" dirty="0" err="1"/>
              <a:t>goto</a:t>
            </a:r>
            <a:r>
              <a:rPr lang="zh-CN" altLang="en-US" dirty="0"/>
              <a:t>及主例程</a:t>
            </a:r>
            <a:r>
              <a:rPr lang="en-US" altLang="zh-CN" dirty="0"/>
              <a:t>items</a:t>
            </a:r>
            <a:r>
              <a:rPr lang="zh-CN" altLang="en-US" dirty="0"/>
              <a:t>如图</a:t>
            </a:r>
            <a:r>
              <a:rPr lang="en-US" altLang="zh-CN" dirty="0"/>
              <a:t>4-38</a:t>
            </a:r>
            <a:r>
              <a:rPr lang="zh-CN" altLang="en-US" dirty="0"/>
              <a:t>所示。</a:t>
            </a:r>
          </a:p>
        </p:txBody>
      </p:sp>
      <p:pic>
        <p:nvPicPr>
          <p:cNvPr id="7" name="Picture 4">
            <a:extLst>
              <a:ext uri="{FF2B5EF4-FFF2-40B4-BE49-F238E27FC236}">
                <a16:creationId xmlns:a16="http://schemas.microsoft.com/office/drawing/2014/main" id="{78010786-4349-467B-A8B4-4464F2398B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5707" y="1647732"/>
            <a:ext cx="5246043" cy="4994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6868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4.24</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fontScale="85000" lnSpcReduction="1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考虑下面的拓广文法：</a:t>
            </a:r>
          </a:p>
          <a:p>
            <a:pPr>
              <a:buNone/>
            </a:pPr>
            <a:r>
              <a:rPr lang="zh-CN" altLang="en-US" dirty="0"/>
              <a:t>	</a:t>
            </a:r>
            <a:r>
              <a:rPr lang="en-US" altLang="zh-CN" dirty="0"/>
              <a:t>S’ -&gt; S</a:t>
            </a:r>
          </a:p>
          <a:p>
            <a:pPr>
              <a:buNone/>
            </a:pPr>
            <a:r>
              <a:rPr lang="en-US" altLang="zh-CN" dirty="0"/>
              <a:t>	S -&gt; CC						(4-21)</a:t>
            </a:r>
          </a:p>
          <a:p>
            <a:pPr>
              <a:buNone/>
            </a:pPr>
            <a:r>
              <a:rPr lang="en-US" altLang="zh-CN" dirty="0"/>
              <a:t>	C -&gt; </a:t>
            </a:r>
            <a:r>
              <a:rPr lang="en-US" altLang="zh-CN" dirty="0" err="1"/>
              <a:t>cC</a:t>
            </a:r>
            <a:r>
              <a:rPr lang="en-US" altLang="zh-CN" dirty="0"/>
              <a:t> | d</a:t>
            </a:r>
          </a:p>
          <a:p>
            <a:r>
              <a:rPr lang="zh-CN" altLang="en-US" dirty="0"/>
              <a:t>首先计算</a:t>
            </a:r>
            <a:r>
              <a:rPr lang="en-US" altLang="zh-CN" dirty="0"/>
              <a:t>{[S’-&gt;S·,$]}</a:t>
            </a:r>
            <a:r>
              <a:rPr lang="zh-CN" altLang="en-US" dirty="0"/>
              <a:t>的闭包，我们用项目</a:t>
            </a:r>
            <a:r>
              <a:rPr lang="en-US" altLang="zh-CN" dirty="0"/>
              <a:t>[S’-&gt;S·,$]</a:t>
            </a:r>
            <a:r>
              <a:rPr lang="zh-CN" altLang="en-US" dirty="0"/>
              <a:t>来匹配过程</a:t>
            </a:r>
            <a:r>
              <a:rPr lang="en-US" altLang="zh-CN" dirty="0"/>
              <a:t>closure</a:t>
            </a:r>
            <a:r>
              <a:rPr lang="zh-CN" altLang="en-US" dirty="0"/>
              <a:t>中的项目</a:t>
            </a:r>
            <a:r>
              <a:rPr lang="en-US" altLang="zh-CN" dirty="0"/>
              <a:t>[A-&gt;</a:t>
            </a:r>
            <a:r>
              <a:rPr lang="el-GR" altLang="zh-CN" dirty="0">
                <a:cs typeface="Arial" panose="020B0604020202020204" pitchFamily="34" charset="0"/>
              </a:rPr>
              <a:t>αB</a:t>
            </a:r>
            <a:r>
              <a:rPr lang="el-GR" altLang="zh-CN" dirty="0"/>
              <a:t>·</a:t>
            </a:r>
            <a:r>
              <a:rPr lang="el-GR" altLang="zh-CN" dirty="0">
                <a:cs typeface="Arial" panose="020B0604020202020204" pitchFamily="34" charset="0"/>
              </a:rPr>
              <a:t>β</a:t>
            </a:r>
            <a:r>
              <a:rPr lang="en-US" altLang="zh-CN" dirty="0">
                <a:cs typeface="Arial" panose="020B0604020202020204" pitchFamily="34" charset="0"/>
              </a:rPr>
              <a:t>,a</a:t>
            </a:r>
            <a:r>
              <a:rPr lang="en-US" altLang="zh-CN" dirty="0"/>
              <a:t>]</a:t>
            </a:r>
            <a:r>
              <a:rPr lang="zh-CN" altLang="en-US" dirty="0"/>
              <a:t>，即令</a:t>
            </a:r>
            <a:r>
              <a:rPr lang="en-US" altLang="zh-CN" dirty="0"/>
              <a:t>A=S’</a:t>
            </a:r>
            <a:r>
              <a:rPr lang="zh-CN" altLang="en-US" dirty="0"/>
              <a:t>，</a:t>
            </a:r>
            <a:r>
              <a:rPr lang="el-GR" altLang="zh-CN" dirty="0">
                <a:cs typeface="Arial" panose="020B0604020202020204" pitchFamily="34" charset="0"/>
              </a:rPr>
              <a:t>α</a:t>
            </a:r>
            <a:r>
              <a:rPr lang="en-US" altLang="zh-CN" dirty="0">
                <a:cs typeface="Arial" panose="020B0604020202020204" pitchFamily="34" charset="0"/>
              </a:rPr>
              <a:t>=</a:t>
            </a:r>
            <a:r>
              <a:rPr lang="ru-RU" altLang="zh-CN" dirty="0">
                <a:cs typeface="Arial" panose="020B0604020202020204" pitchFamily="34" charset="0"/>
              </a:rPr>
              <a:t>Є</a:t>
            </a:r>
            <a:r>
              <a:rPr lang="zh-CN" altLang="ru-RU" dirty="0">
                <a:cs typeface="Arial" panose="020B0604020202020204" pitchFamily="34" charset="0"/>
              </a:rPr>
              <a:t>，</a:t>
            </a:r>
            <a:r>
              <a:rPr lang="ru-RU" altLang="zh-CN" dirty="0">
                <a:cs typeface="Arial" panose="020B0604020202020204" pitchFamily="34" charset="0"/>
              </a:rPr>
              <a:t>B</a:t>
            </a:r>
            <a:r>
              <a:rPr lang="en-US" altLang="zh-CN" dirty="0">
                <a:cs typeface="Arial" panose="020B0604020202020204" pitchFamily="34" charset="0"/>
              </a:rPr>
              <a:t>=S</a:t>
            </a:r>
            <a:r>
              <a:rPr lang="zh-CN" altLang="en-US" dirty="0">
                <a:cs typeface="Arial" panose="020B0604020202020204" pitchFamily="34" charset="0"/>
              </a:rPr>
              <a:t>，</a:t>
            </a:r>
            <a:r>
              <a:rPr lang="el-GR" altLang="zh-CN" dirty="0">
                <a:cs typeface="Arial" panose="020B0604020202020204" pitchFamily="34" charset="0"/>
              </a:rPr>
              <a:t>β</a:t>
            </a:r>
            <a:r>
              <a:rPr lang="en-US" altLang="zh-CN" dirty="0">
                <a:cs typeface="Arial" panose="020B0604020202020204" pitchFamily="34" charset="0"/>
              </a:rPr>
              <a:t>=</a:t>
            </a:r>
            <a:r>
              <a:rPr lang="ru-RU" altLang="zh-CN" dirty="0">
                <a:cs typeface="Arial" panose="020B0604020202020204" pitchFamily="34" charset="0"/>
              </a:rPr>
              <a:t>Є</a:t>
            </a:r>
            <a:r>
              <a:rPr lang="zh-CN" altLang="ru-RU" dirty="0">
                <a:cs typeface="Arial" panose="020B0604020202020204" pitchFamily="34" charset="0"/>
              </a:rPr>
              <a:t>，</a:t>
            </a:r>
            <a:r>
              <a:rPr lang="ru-RU" altLang="zh-CN" dirty="0">
                <a:cs typeface="Arial" panose="020B0604020202020204" pitchFamily="34" charset="0"/>
              </a:rPr>
              <a:t>a</a:t>
            </a:r>
            <a:r>
              <a:rPr lang="en-US" altLang="zh-CN" dirty="0">
                <a:cs typeface="Arial" panose="020B0604020202020204" pitchFamily="34" charset="0"/>
              </a:rPr>
              <a:t>=$</a:t>
            </a:r>
            <a:r>
              <a:rPr lang="zh-CN" altLang="en-US" dirty="0">
                <a:cs typeface="Arial" panose="020B0604020202020204" pitchFamily="34" charset="0"/>
              </a:rPr>
              <a:t>。在函数</a:t>
            </a:r>
            <a:r>
              <a:rPr lang="en-US" altLang="zh-CN" dirty="0">
                <a:cs typeface="Arial" panose="020B0604020202020204" pitchFamily="34" charset="0"/>
              </a:rPr>
              <a:t>closure</a:t>
            </a:r>
            <a:r>
              <a:rPr lang="zh-CN" altLang="en-US" dirty="0">
                <a:cs typeface="Arial" panose="020B0604020202020204" pitchFamily="34" charset="0"/>
              </a:rPr>
              <a:t>中，要求对每个产生式</a:t>
            </a:r>
            <a:r>
              <a:rPr lang="en-US" altLang="zh-CN" dirty="0">
                <a:cs typeface="Arial" panose="020B0604020202020204" pitchFamily="34" charset="0"/>
              </a:rPr>
              <a:t>B-&gt;</a:t>
            </a:r>
            <a:r>
              <a:rPr lang="el-GR" altLang="zh-CN" dirty="0">
                <a:cs typeface="Arial" panose="020B0604020202020204" pitchFamily="34" charset="0"/>
              </a:rPr>
              <a:t>γ</a:t>
            </a:r>
            <a:r>
              <a:rPr lang="zh-CN" altLang="el-GR" dirty="0">
                <a:cs typeface="Arial" panose="020B0604020202020204" pitchFamily="34" charset="0"/>
              </a:rPr>
              <a:t>和</a:t>
            </a:r>
            <a:r>
              <a:rPr lang="el-GR" altLang="zh-CN" dirty="0">
                <a:cs typeface="Arial" panose="020B0604020202020204" pitchFamily="34" charset="0"/>
              </a:rPr>
              <a:t>FIRST</a:t>
            </a:r>
            <a:r>
              <a:rPr lang="en-US" altLang="zh-CN" dirty="0">
                <a:cs typeface="Arial" panose="020B0604020202020204" pitchFamily="34" charset="0"/>
              </a:rPr>
              <a:t>(</a:t>
            </a:r>
            <a:r>
              <a:rPr lang="el-GR" altLang="zh-CN" dirty="0">
                <a:cs typeface="Arial" panose="020B0604020202020204" pitchFamily="34" charset="0"/>
              </a:rPr>
              <a:t>βa</a:t>
            </a:r>
            <a:r>
              <a:rPr lang="en-US" altLang="zh-CN" dirty="0">
                <a:cs typeface="Arial" panose="020B0604020202020204" pitchFamily="34" charset="0"/>
              </a:rPr>
              <a:t>)</a:t>
            </a:r>
            <a:r>
              <a:rPr lang="zh-CN" altLang="en-US" dirty="0">
                <a:cs typeface="Arial" panose="020B0604020202020204" pitchFamily="34" charset="0"/>
              </a:rPr>
              <a:t>的每个终结符</a:t>
            </a:r>
            <a:r>
              <a:rPr lang="en-US" altLang="zh-CN" dirty="0">
                <a:cs typeface="Arial" panose="020B0604020202020204" pitchFamily="34" charset="0"/>
              </a:rPr>
              <a:t>b</a:t>
            </a:r>
            <a:r>
              <a:rPr lang="zh-CN" altLang="en-US" dirty="0">
                <a:cs typeface="Arial" panose="020B0604020202020204" pitchFamily="34" charset="0"/>
              </a:rPr>
              <a:t>，把</a:t>
            </a:r>
            <a:r>
              <a:rPr lang="en-US" altLang="zh-CN" dirty="0">
                <a:cs typeface="Arial" panose="020B0604020202020204" pitchFamily="34" charset="0"/>
              </a:rPr>
              <a:t>[B-&gt;</a:t>
            </a:r>
            <a:r>
              <a:rPr lang="el-GR" altLang="zh-CN" dirty="0"/>
              <a:t>·</a:t>
            </a:r>
            <a:r>
              <a:rPr lang="el-GR" altLang="zh-CN" dirty="0">
                <a:cs typeface="Arial" panose="020B0604020202020204" pitchFamily="34" charset="0"/>
              </a:rPr>
              <a:t>γ</a:t>
            </a:r>
            <a:r>
              <a:rPr lang="en-US" altLang="zh-CN" dirty="0">
                <a:cs typeface="Arial" panose="020B0604020202020204" pitchFamily="34" charset="0"/>
              </a:rPr>
              <a:t>,b]</a:t>
            </a:r>
            <a:r>
              <a:rPr lang="zh-CN" altLang="en-US" dirty="0">
                <a:cs typeface="Arial" panose="020B0604020202020204" pitchFamily="34" charset="0"/>
              </a:rPr>
              <a:t>加到闭包中。根据当前文法，</a:t>
            </a:r>
            <a:r>
              <a:rPr lang="en-US" altLang="zh-CN" dirty="0">
                <a:cs typeface="Arial" panose="020B0604020202020204" pitchFamily="34" charset="0"/>
              </a:rPr>
              <a:t>B-&gt;</a:t>
            </a:r>
            <a:r>
              <a:rPr lang="el-GR" altLang="zh-CN" dirty="0"/>
              <a:t>·</a:t>
            </a:r>
            <a:r>
              <a:rPr lang="el-GR" altLang="zh-CN" dirty="0">
                <a:cs typeface="Arial" panose="020B0604020202020204" pitchFamily="34" charset="0"/>
              </a:rPr>
              <a:t>γ</a:t>
            </a:r>
            <a:r>
              <a:rPr lang="zh-CN" altLang="el-GR" dirty="0">
                <a:cs typeface="Arial" panose="020B0604020202020204" pitchFamily="34" charset="0"/>
              </a:rPr>
              <a:t>只能是</a:t>
            </a:r>
            <a:r>
              <a:rPr lang="el-GR" altLang="zh-CN" dirty="0">
                <a:cs typeface="Arial" panose="020B0604020202020204" pitchFamily="34" charset="0"/>
              </a:rPr>
              <a:t>S</a:t>
            </a:r>
            <a:r>
              <a:rPr lang="en-US" altLang="zh-CN" dirty="0">
                <a:cs typeface="Arial" panose="020B0604020202020204" pitchFamily="34" charset="0"/>
              </a:rPr>
              <a:t>-&gt;CC</a:t>
            </a:r>
            <a:r>
              <a:rPr lang="zh-CN" altLang="en-US" dirty="0">
                <a:cs typeface="Arial" panose="020B0604020202020204" pitchFamily="34" charset="0"/>
              </a:rPr>
              <a:t>，而且因为</a:t>
            </a:r>
            <a:r>
              <a:rPr lang="el-GR" altLang="zh-CN" dirty="0">
                <a:cs typeface="Arial" panose="020B0604020202020204" pitchFamily="34" charset="0"/>
              </a:rPr>
              <a:t>β</a:t>
            </a:r>
            <a:r>
              <a:rPr lang="en-US" altLang="zh-CN" dirty="0">
                <a:cs typeface="Arial" panose="020B0604020202020204" pitchFamily="34" charset="0"/>
              </a:rPr>
              <a:t>=</a:t>
            </a:r>
            <a:r>
              <a:rPr lang="ru-RU" altLang="zh-CN" dirty="0">
                <a:cs typeface="Arial" panose="020B0604020202020204" pitchFamily="34" charset="0"/>
              </a:rPr>
              <a:t>Є</a:t>
            </a:r>
            <a:r>
              <a:rPr lang="zh-CN" altLang="ru-RU" dirty="0">
                <a:cs typeface="Arial" panose="020B0604020202020204" pitchFamily="34" charset="0"/>
              </a:rPr>
              <a:t>，</a:t>
            </a:r>
            <a:r>
              <a:rPr lang="ru-RU" altLang="zh-CN" dirty="0">
                <a:cs typeface="Arial" panose="020B0604020202020204" pitchFamily="34" charset="0"/>
              </a:rPr>
              <a:t>a</a:t>
            </a:r>
            <a:r>
              <a:rPr lang="en-US" altLang="zh-CN" dirty="0">
                <a:cs typeface="Arial" panose="020B0604020202020204" pitchFamily="34" charset="0"/>
              </a:rPr>
              <a:t>=$</a:t>
            </a:r>
            <a:r>
              <a:rPr lang="zh-CN" altLang="en-US" dirty="0">
                <a:cs typeface="Arial" panose="020B0604020202020204" pitchFamily="34" charset="0"/>
              </a:rPr>
              <a:t>，</a:t>
            </a:r>
            <a:r>
              <a:rPr lang="en-US" altLang="zh-CN" dirty="0">
                <a:cs typeface="Arial" panose="020B0604020202020204" pitchFamily="34" charset="0"/>
              </a:rPr>
              <a:t>b</a:t>
            </a:r>
            <a:r>
              <a:rPr lang="zh-CN" altLang="en-US" dirty="0">
                <a:cs typeface="Arial" panose="020B0604020202020204" pitchFamily="34" charset="0"/>
              </a:rPr>
              <a:t>也只能是</a:t>
            </a:r>
            <a:r>
              <a:rPr lang="en-US" altLang="zh-CN" dirty="0">
                <a:cs typeface="Arial" panose="020B0604020202020204" pitchFamily="34" charset="0"/>
              </a:rPr>
              <a:t>$</a:t>
            </a:r>
            <a:r>
              <a:rPr lang="zh-CN" altLang="en-US" dirty="0">
                <a:cs typeface="Arial" panose="020B0604020202020204" pitchFamily="34" charset="0"/>
              </a:rPr>
              <a:t>，因此将</a:t>
            </a:r>
            <a:r>
              <a:rPr lang="en-US" altLang="zh-CN" dirty="0">
                <a:cs typeface="Arial" panose="020B0604020202020204" pitchFamily="34" charset="0"/>
              </a:rPr>
              <a:t>[S-&gt;</a:t>
            </a:r>
            <a:r>
              <a:rPr lang="en-US" altLang="zh-CN" dirty="0"/>
              <a:t>·</a:t>
            </a:r>
            <a:r>
              <a:rPr lang="en-US" altLang="zh-CN" dirty="0">
                <a:cs typeface="Arial" panose="020B0604020202020204" pitchFamily="34" charset="0"/>
              </a:rPr>
              <a:t>CC,$]</a:t>
            </a:r>
            <a:r>
              <a:rPr lang="zh-CN" altLang="en-US" dirty="0">
                <a:cs typeface="Arial" panose="020B0604020202020204" pitchFamily="34" charset="0"/>
              </a:rPr>
              <a:t>加入到闭包中。</a:t>
            </a:r>
            <a:endParaRPr lang="el-GR" altLang="zh-CN" dirty="0">
              <a:cs typeface="Arial" panose="020B0604020202020204" pitchFamily="34" charset="0"/>
            </a:endParaRPr>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77906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sz="2400" dirty="0"/>
              <a:t>      </a:t>
            </a:r>
            <a:r>
              <a:rPr lang="zh-CN" altLang="en-US" sz="2000" dirty="0"/>
              <a:t>接下来，对于</a:t>
            </a:r>
            <a:r>
              <a:rPr lang="en-US" altLang="zh-CN" sz="2000" dirty="0"/>
              <a:t>FIRST(C$)</a:t>
            </a:r>
            <a:r>
              <a:rPr lang="zh-CN" altLang="en-US" sz="2000" dirty="0"/>
              <a:t>中的</a:t>
            </a:r>
            <a:r>
              <a:rPr lang="en-US" altLang="zh-CN" sz="2000" dirty="0"/>
              <a:t>b</a:t>
            </a:r>
            <a:r>
              <a:rPr lang="zh-CN" altLang="en-US" sz="2000" dirty="0"/>
              <a:t>，将项目</a:t>
            </a:r>
            <a:r>
              <a:rPr lang="en-US" altLang="zh-CN" sz="2000" dirty="0"/>
              <a:t>[C-&gt;·</a:t>
            </a:r>
            <a:r>
              <a:rPr lang="el-GR" altLang="zh-CN" sz="2000" dirty="0">
                <a:cs typeface="Arial" panose="020B0604020202020204" pitchFamily="34" charset="0"/>
              </a:rPr>
              <a:t>γ</a:t>
            </a:r>
            <a:r>
              <a:rPr lang="en-US" altLang="zh-CN" sz="2000" dirty="0">
                <a:cs typeface="Arial" panose="020B0604020202020204" pitchFamily="34" charset="0"/>
              </a:rPr>
              <a:t>,b</a:t>
            </a:r>
            <a:r>
              <a:rPr lang="en-US" altLang="zh-CN" sz="2000" dirty="0"/>
              <a:t>]</a:t>
            </a:r>
            <a:r>
              <a:rPr lang="zh-CN" altLang="en-US" sz="2000" dirty="0"/>
              <a:t>加入闭包。</a:t>
            </a:r>
            <a:endParaRPr lang="en-US" altLang="zh-CN" sz="2000" dirty="0"/>
          </a:p>
          <a:p>
            <a:pPr marL="0" indent="0">
              <a:lnSpc>
                <a:spcPct val="80000"/>
              </a:lnSpc>
              <a:buNone/>
            </a:pPr>
            <a:r>
              <a:rPr lang="zh-CN" altLang="en-US" sz="2000" dirty="0"/>
              <a:t>   也就是说，用项目</a:t>
            </a:r>
            <a:r>
              <a:rPr lang="en-US" altLang="zh-CN" sz="2000" dirty="0">
                <a:cs typeface="Arial" panose="020B0604020202020204" pitchFamily="34" charset="0"/>
              </a:rPr>
              <a:t>[S-&gt;</a:t>
            </a:r>
            <a:r>
              <a:rPr lang="en-US" altLang="zh-CN" sz="2000" dirty="0"/>
              <a:t>·</a:t>
            </a:r>
            <a:r>
              <a:rPr lang="en-US" altLang="zh-CN" sz="2000" dirty="0">
                <a:cs typeface="Arial" panose="020B0604020202020204" pitchFamily="34" charset="0"/>
              </a:rPr>
              <a:t>CC,$]</a:t>
            </a:r>
            <a:r>
              <a:rPr lang="zh-CN" altLang="en-US" sz="2000" dirty="0">
                <a:cs typeface="Arial" panose="020B0604020202020204" pitchFamily="34" charset="0"/>
              </a:rPr>
              <a:t>匹配项目</a:t>
            </a:r>
            <a:r>
              <a:rPr lang="en-US" altLang="zh-CN" sz="2000" dirty="0"/>
              <a:t>[A-&gt;</a:t>
            </a:r>
            <a:r>
              <a:rPr lang="el-GR" altLang="zh-CN" sz="2000" dirty="0">
                <a:cs typeface="Arial" panose="020B0604020202020204" pitchFamily="34" charset="0"/>
              </a:rPr>
              <a:t>αB</a:t>
            </a:r>
            <a:r>
              <a:rPr lang="el-GR" altLang="zh-CN" sz="2000" dirty="0"/>
              <a:t>·</a:t>
            </a:r>
            <a:r>
              <a:rPr lang="el-GR" altLang="zh-CN" sz="2000" dirty="0">
                <a:cs typeface="Arial" panose="020B0604020202020204" pitchFamily="34" charset="0"/>
              </a:rPr>
              <a:t>β</a:t>
            </a:r>
            <a:r>
              <a:rPr lang="en-US" altLang="zh-CN" sz="2000" dirty="0">
                <a:cs typeface="Arial" panose="020B0604020202020204" pitchFamily="34" charset="0"/>
              </a:rPr>
              <a:t>,a</a:t>
            </a:r>
            <a:r>
              <a:rPr lang="en-US" altLang="zh-CN" sz="2000" dirty="0"/>
              <a:t>]</a:t>
            </a:r>
            <a:r>
              <a:rPr lang="zh-CN" altLang="en-US" sz="2000" dirty="0"/>
              <a:t>，</a:t>
            </a:r>
            <a:endParaRPr lang="en-US" altLang="zh-CN" sz="2000" dirty="0"/>
          </a:p>
          <a:p>
            <a:pPr marL="0" indent="0">
              <a:lnSpc>
                <a:spcPct val="80000"/>
              </a:lnSpc>
              <a:buNone/>
            </a:pPr>
            <a:r>
              <a:rPr lang="zh-CN" altLang="en-US" sz="2000" dirty="0"/>
              <a:t>   其中</a:t>
            </a:r>
            <a:r>
              <a:rPr lang="en-US" altLang="zh-CN" sz="2000" dirty="0"/>
              <a:t>A=S</a:t>
            </a:r>
            <a:r>
              <a:rPr lang="zh-CN" altLang="en-US" sz="2000" dirty="0"/>
              <a:t>，</a:t>
            </a:r>
            <a:r>
              <a:rPr lang="el-GR" altLang="zh-CN" sz="2000" dirty="0">
                <a:cs typeface="Arial" panose="020B0604020202020204" pitchFamily="34" charset="0"/>
              </a:rPr>
              <a:t>α</a:t>
            </a:r>
            <a:r>
              <a:rPr lang="en-US" altLang="zh-CN" sz="2000" dirty="0">
                <a:cs typeface="Arial" panose="020B0604020202020204" pitchFamily="34" charset="0"/>
              </a:rPr>
              <a:t>=</a:t>
            </a:r>
            <a:r>
              <a:rPr lang="ru-RU" altLang="zh-CN" sz="2000" dirty="0">
                <a:cs typeface="Arial" panose="020B0604020202020204" pitchFamily="34" charset="0"/>
              </a:rPr>
              <a:t>Є</a:t>
            </a:r>
            <a:r>
              <a:rPr lang="zh-CN" altLang="ru-RU" sz="2000" dirty="0">
                <a:cs typeface="Arial" panose="020B0604020202020204" pitchFamily="34" charset="0"/>
              </a:rPr>
              <a:t>，</a:t>
            </a:r>
            <a:r>
              <a:rPr lang="ru-RU" altLang="zh-CN" sz="2000" dirty="0">
                <a:cs typeface="Arial" panose="020B0604020202020204" pitchFamily="34" charset="0"/>
              </a:rPr>
              <a:t>B</a:t>
            </a:r>
            <a:r>
              <a:rPr lang="en-US" altLang="zh-CN" sz="2000" dirty="0">
                <a:cs typeface="Arial" panose="020B0604020202020204" pitchFamily="34" charset="0"/>
              </a:rPr>
              <a:t>=C</a:t>
            </a:r>
            <a:r>
              <a:rPr lang="zh-CN" altLang="en-US" sz="2000" dirty="0">
                <a:cs typeface="Arial" panose="020B0604020202020204" pitchFamily="34" charset="0"/>
              </a:rPr>
              <a:t>，</a:t>
            </a:r>
            <a:r>
              <a:rPr lang="el-GR" altLang="zh-CN" sz="2000" dirty="0">
                <a:cs typeface="Arial" panose="020B0604020202020204" pitchFamily="34" charset="0"/>
              </a:rPr>
              <a:t>β</a:t>
            </a:r>
            <a:r>
              <a:rPr lang="en-US" altLang="zh-CN" sz="2000" dirty="0">
                <a:cs typeface="Arial" panose="020B0604020202020204" pitchFamily="34" charset="0"/>
              </a:rPr>
              <a:t>=</a:t>
            </a:r>
            <a:r>
              <a:rPr lang="ru-RU" altLang="zh-CN" sz="2000" dirty="0">
                <a:cs typeface="Arial" panose="020B0604020202020204" pitchFamily="34" charset="0"/>
              </a:rPr>
              <a:t>C</a:t>
            </a:r>
            <a:r>
              <a:rPr lang="zh-CN" altLang="ru-RU" sz="2000" dirty="0">
                <a:cs typeface="Arial" panose="020B0604020202020204" pitchFamily="34" charset="0"/>
              </a:rPr>
              <a:t>，</a:t>
            </a:r>
            <a:r>
              <a:rPr lang="ru-RU" altLang="zh-CN" sz="2000" dirty="0">
                <a:cs typeface="Arial" panose="020B0604020202020204" pitchFamily="34" charset="0"/>
              </a:rPr>
              <a:t>a</a:t>
            </a:r>
            <a:r>
              <a:rPr lang="en-US" altLang="zh-CN" sz="2000" dirty="0">
                <a:cs typeface="Arial" panose="020B0604020202020204" pitchFamily="34" charset="0"/>
              </a:rPr>
              <a:t>=$</a:t>
            </a:r>
            <a:r>
              <a:rPr lang="zh-CN" altLang="en-US" sz="2000" dirty="0">
                <a:cs typeface="Arial" panose="020B0604020202020204" pitchFamily="34" charset="0"/>
              </a:rPr>
              <a:t>。</a:t>
            </a:r>
            <a:endParaRPr lang="en-US" altLang="zh-CN" sz="2000" dirty="0">
              <a:cs typeface="Arial" panose="020B0604020202020204" pitchFamily="34" charset="0"/>
            </a:endParaRPr>
          </a:p>
          <a:p>
            <a:pPr marL="0" indent="0">
              <a:lnSpc>
                <a:spcPct val="80000"/>
              </a:lnSpc>
              <a:buNone/>
            </a:pPr>
            <a:r>
              <a:rPr lang="en-US" altLang="zh-CN" sz="2000" dirty="0">
                <a:cs typeface="Arial" panose="020B0604020202020204" pitchFamily="34" charset="0"/>
              </a:rPr>
              <a:t>   </a:t>
            </a:r>
            <a:r>
              <a:rPr lang="zh-CN" altLang="en-US" sz="2000" dirty="0">
                <a:cs typeface="Arial" panose="020B0604020202020204" pitchFamily="34" charset="0"/>
              </a:rPr>
              <a:t>因为</a:t>
            </a:r>
            <a:r>
              <a:rPr lang="en-US" altLang="zh-CN" sz="2000" dirty="0">
                <a:cs typeface="Arial" panose="020B0604020202020204" pitchFamily="34" charset="0"/>
              </a:rPr>
              <a:t>C</a:t>
            </a:r>
            <a:r>
              <a:rPr lang="zh-CN" altLang="en-US" sz="2000" dirty="0">
                <a:cs typeface="Arial" panose="020B0604020202020204" pitchFamily="34" charset="0"/>
              </a:rPr>
              <a:t>不会推导出空串，所以</a:t>
            </a:r>
            <a:r>
              <a:rPr lang="en-US" altLang="zh-CN" sz="2000" dirty="0">
                <a:cs typeface="Arial" panose="020B0604020202020204" pitchFamily="34" charset="0"/>
              </a:rPr>
              <a:t>FIRST(C$)=FIRST(C)</a:t>
            </a:r>
            <a:r>
              <a:rPr lang="zh-CN" altLang="en-US" sz="2000" dirty="0">
                <a:cs typeface="Arial" panose="020B0604020202020204" pitchFamily="34" charset="0"/>
              </a:rPr>
              <a:t>。</a:t>
            </a:r>
            <a:endParaRPr lang="en-US" altLang="zh-CN" sz="2000" dirty="0">
              <a:cs typeface="Arial" panose="020B0604020202020204" pitchFamily="34" charset="0"/>
            </a:endParaRPr>
          </a:p>
          <a:p>
            <a:pPr marL="0" indent="0">
              <a:lnSpc>
                <a:spcPct val="80000"/>
              </a:lnSpc>
              <a:buNone/>
            </a:pPr>
            <a:r>
              <a:rPr lang="en-US" altLang="zh-CN" sz="2000" dirty="0">
                <a:cs typeface="Arial" panose="020B0604020202020204" pitchFamily="34" charset="0"/>
              </a:rPr>
              <a:t>   </a:t>
            </a:r>
            <a:r>
              <a:rPr lang="zh-CN" altLang="en-US" sz="2000" dirty="0">
                <a:cs typeface="Arial" panose="020B0604020202020204" pitchFamily="34" charset="0"/>
              </a:rPr>
              <a:t>又因为</a:t>
            </a:r>
            <a:r>
              <a:rPr lang="en-US" altLang="zh-CN" sz="2000" dirty="0">
                <a:cs typeface="Arial" panose="020B0604020202020204" pitchFamily="34" charset="0"/>
              </a:rPr>
              <a:t>FIRST(C)</a:t>
            </a:r>
            <a:r>
              <a:rPr lang="zh-CN" altLang="en-US" sz="2000" dirty="0">
                <a:cs typeface="Arial" panose="020B0604020202020204" pitchFamily="34" charset="0"/>
              </a:rPr>
              <a:t>包含终结符</a:t>
            </a:r>
            <a:r>
              <a:rPr lang="en-US" altLang="zh-CN" sz="2000" dirty="0">
                <a:cs typeface="Arial" panose="020B0604020202020204" pitchFamily="34" charset="0"/>
              </a:rPr>
              <a:t>c</a:t>
            </a:r>
            <a:r>
              <a:rPr lang="zh-CN" altLang="en-US" sz="2000" dirty="0">
                <a:cs typeface="Arial" panose="020B0604020202020204" pitchFamily="34" charset="0"/>
              </a:rPr>
              <a:t>和</a:t>
            </a:r>
            <a:r>
              <a:rPr lang="en-US" altLang="zh-CN" sz="2000" dirty="0">
                <a:cs typeface="Arial" panose="020B0604020202020204" pitchFamily="34" charset="0"/>
              </a:rPr>
              <a:t>d</a:t>
            </a:r>
            <a:r>
              <a:rPr lang="zh-CN" altLang="en-US" sz="2000" dirty="0">
                <a:cs typeface="Arial" panose="020B0604020202020204" pitchFamily="34" charset="0"/>
              </a:rPr>
              <a:t>，所以将以下项目加入闭包：</a:t>
            </a:r>
            <a:endParaRPr lang="en-US" altLang="zh-CN" sz="2000" dirty="0">
              <a:cs typeface="Arial" panose="020B0604020202020204" pitchFamily="34" charset="0"/>
            </a:endParaRPr>
          </a:p>
          <a:p>
            <a:pPr marL="0" indent="0">
              <a:lnSpc>
                <a:spcPct val="80000"/>
              </a:lnSpc>
              <a:buNone/>
            </a:pPr>
            <a:r>
              <a:rPr lang="en-US" altLang="zh-CN" sz="2000" dirty="0">
                <a:cs typeface="Arial" panose="020B0604020202020204" pitchFamily="34" charset="0"/>
              </a:rPr>
              <a:t>                   [C-&gt;</a:t>
            </a:r>
            <a:r>
              <a:rPr lang="en-US" altLang="zh-CN" sz="2000" dirty="0"/>
              <a:t>·</a:t>
            </a:r>
            <a:r>
              <a:rPr lang="en-US" altLang="zh-CN" sz="2000" dirty="0" err="1">
                <a:cs typeface="Arial" panose="020B0604020202020204" pitchFamily="34" charset="0"/>
              </a:rPr>
              <a:t>cC,c</a:t>
            </a:r>
            <a:r>
              <a:rPr lang="en-US" altLang="zh-CN" sz="2000" dirty="0">
                <a:cs typeface="Arial" panose="020B0604020202020204" pitchFamily="34" charset="0"/>
              </a:rPr>
              <a:t>]</a:t>
            </a:r>
            <a:r>
              <a:rPr lang="zh-CN" altLang="en-US" sz="2000" dirty="0">
                <a:cs typeface="Arial" panose="020B0604020202020204" pitchFamily="34" charset="0"/>
              </a:rPr>
              <a:t>， </a:t>
            </a:r>
            <a:r>
              <a:rPr lang="en-US" altLang="zh-CN" sz="2000" dirty="0">
                <a:cs typeface="Arial" panose="020B0604020202020204" pitchFamily="34" charset="0"/>
              </a:rPr>
              <a:t>[C-&gt;</a:t>
            </a:r>
            <a:r>
              <a:rPr lang="en-US" altLang="zh-CN" sz="2000" dirty="0"/>
              <a:t>·</a:t>
            </a:r>
            <a:r>
              <a:rPr lang="en-US" altLang="zh-CN" sz="2000" dirty="0" err="1">
                <a:cs typeface="Arial" panose="020B0604020202020204" pitchFamily="34" charset="0"/>
              </a:rPr>
              <a:t>cC,d</a:t>
            </a:r>
            <a:r>
              <a:rPr lang="en-US" altLang="zh-CN" sz="2000" dirty="0">
                <a:cs typeface="Arial" panose="020B0604020202020204" pitchFamily="34" charset="0"/>
              </a:rPr>
              <a:t>]</a:t>
            </a:r>
            <a:r>
              <a:rPr lang="zh-CN" altLang="en-US" sz="2000" dirty="0">
                <a:cs typeface="Arial" panose="020B0604020202020204" pitchFamily="34" charset="0"/>
              </a:rPr>
              <a:t>， </a:t>
            </a:r>
            <a:r>
              <a:rPr lang="en-US" altLang="zh-CN" sz="2000" dirty="0">
                <a:cs typeface="Arial" panose="020B0604020202020204" pitchFamily="34" charset="0"/>
              </a:rPr>
              <a:t>[C-&gt;</a:t>
            </a:r>
            <a:r>
              <a:rPr lang="en-US" altLang="zh-CN" sz="2000" dirty="0"/>
              <a:t>·</a:t>
            </a:r>
            <a:r>
              <a:rPr lang="en-US" altLang="zh-CN" sz="2000" dirty="0" err="1">
                <a:cs typeface="Arial" panose="020B0604020202020204" pitchFamily="34" charset="0"/>
              </a:rPr>
              <a:t>d,c</a:t>
            </a:r>
            <a:r>
              <a:rPr lang="en-US" altLang="zh-CN" sz="2000" dirty="0">
                <a:cs typeface="Arial" panose="020B0604020202020204" pitchFamily="34" charset="0"/>
              </a:rPr>
              <a:t>]</a:t>
            </a:r>
            <a:r>
              <a:rPr lang="zh-CN" altLang="en-US" sz="2000" dirty="0">
                <a:cs typeface="Arial" panose="020B0604020202020204" pitchFamily="34" charset="0"/>
              </a:rPr>
              <a:t>， </a:t>
            </a:r>
            <a:r>
              <a:rPr lang="en-US" altLang="zh-CN" sz="2000" dirty="0">
                <a:cs typeface="Arial" panose="020B0604020202020204" pitchFamily="34" charset="0"/>
              </a:rPr>
              <a:t>[C-&gt;</a:t>
            </a:r>
            <a:r>
              <a:rPr lang="en-US" altLang="zh-CN" sz="2000" dirty="0"/>
              <a:t>·</a:t>
            </a:r>
            <a:r>
              <a:rPr lang="en-US" altLang="zh-CN" sz="2000" dirty="0" err="1">
                <a:cs typeface="Arial" panose="020B0604020202020204" pitchFamily="34" charset="0"/>
              </a:rPr>
              <a:t>d,d</a:t>
            </a:r>
            <a:r>
              <a:rPr lang="en-US" altLang="zh-CN" sz="2000" dirty="0">
                <a:cs typeface="Arial" panose="020B0604020202020204" pitchFamily="34" charset="0"/>
              </a:rPr>
              <a:t>]</a:t>
            </a:r>
            <a:r>
              <a:rPr lang="zh-CN" altLang="en-US" sz="2000" dirty="0">
                <a:cs typeface="Arial" panose="020B0604020202020204" pitchFamily="34" charset="0"/>
              </a:rPr>
              <a:t>。</a:t>
            </a:r>
            <a:endParaRPr lang="en-US" altLang="zh-CN" sz="2000" dirty="0">
              <a:cs typeface="Arial" panose="020B0604020202020204" pitchFamily="34" charset="0"/>
            </a:endParaRPr>
          </a:p>
          <a:p>
            <a:pPr marL="0" indent="0">
              <a:lnSpc>
                <a:spcPct val="80000"/>
              </a:lnSpc>
              <a:buNone/>
            </a:pPr>
            <a:r>
              <a:rPr lang="en-US" altLang="zh-CN" sz="2000" dirty="0">
                <a:cs typeface="Arial" panose="020B0604020202020204" pitchFamily="34" charset="0"/>
              </a:rPr>
              <a:t>  </a:t>
            </a:r>
            <a:r>
              <a:rPr lang="zh-CN" altLang="en-US" sz="2000" dirty="0">
                <a:cs typeface="Arial" panose="020B0604020202020204" pitchFamily="34" charset="0"/>
              </a:rPr>
              <a:t>因为再没有紧跟在点右面的非终结符，所以我们完成了对一个</a:t>
            </a:r>
            <a:r>
              <a:rPr lang="en-US" altLang="zh-CN" sz="2000" dirty="0">
                <a:cs typeface="Arial" panose="020B0604020202020204" pitchFamily="34" charset="0"/>
              </a:rPr>
              <a:t>LR(1)</a:t>
            </a:r>
            <a:r>
              <a:rPr lang="zh-CN" altLang="en-US" sz="2000" dirty="0">
                <a:cs typeface="Arial" panose="020B0604020202020204" pitchFamily="34" charset="0"/>
              </a:rPr>
              <a:t>项目</a:t>
            </a:r>
            <a:endParaRPr lang="en-US" altLang="zh-CN" sz="2000" dirty="0">
              <a:cs typeface="Arial" panose="020B0604020202020204" pitchFamily="34" charset="0"/>
            </a:endParaRPr>
          </a:p>
          <a:p>
            <a:pPr marL="0" indent="0">
              <a:lnSpc>
                <a:spcPct val="80000"/>
              </a:lnSpc>
              <a:buNone/>
            </a:pPr>
            <a:r>
              <a:rPr lang="en-US" altLang="zh-CN" sz="2000" dirty="0">
                <a:cs typeface="Arial" panose="020B0604020202020204" pitchFamily="34" charset="0"/>
              </a:rPr>
              <a:t>  </a:t>
            </a:r>
            <a:r>
              <a:rPr lang="zh-CN" altLang="en-US" sz="2000" dirty="0">
                <a:cs typeface="Arial" panose="020B0604020202020204" pitchFamily="34" charset="0"/>
              </a:rPr>
              <a:t>集的计算。这个初始项目集为：</a:t>
            </a:r>
          </a:p>
          <a:p>
            <a:pPr>
              <a:lnSpc>
                <a:spcPct val="80000"/>
              </a:lnSpc>
            </a:pPr>
            <a:endParaRPr lang="zh-CN" altLang="en-US" sz="2400" dirty="0">
              <a:cs typeface="Arial" panose="020B0604020202020204" pitchFamily="34" charset="0"/>
            </a:endParaRPr>
          </a:p>
          <a:p>
            <a:pPr>
              <a:lnSpc>
                <a:spcPct val="80000"/>
              </a:lnSpc>
            </a:pPr>
            <a:endParaRPr lang="zh-CN" altLang="en-US" dirty="0">
              <a:cs typeface="Arial" panose="020B0604020202020204" pitchFamily="34" charset="0"/>
            </a:endParaRPr>
          </a:p>
          <a:p>
            <a:pPr>
              <a:lnSpc>
                <a:spcPct val="80000"/>
              </a:lnSpc>
            </a:pPr>
            <a:endParaRPr lang="zh-CN" altLang="en-US" dirty="0">
              <a:cs typeface="Arial" panose="020B0604020202020204" pitchFamily="34" charset="0"/>
            </a:endParaRPr>
          </a:p>
          <a:p>
            <a:endParaRPr lang="el-GR" altLang="zh-CN" b="1" dirty="0">
              <a:cs typeface="Arial" panose="020B0604020202020204" pitchFamily="34" charset="0"/>
            </a:endParaRPr>
          </a:p>
          <a:p>
            <a:endParaRPr lang="en-US" altLang="zh-CN" dirty="0">
              <a:latin typeface="黑体" panose="02010609060101010101" pitchFamily="49" charset="-122"/>
              <a:ea typeface="黑体" panose="02010609060101010101" pitchFamily="49" charset="-122"/>
            </a:endParaRPr>
          </a:p>
        </p:txBody>
      </p:sp>
      <p:pic>
        <p:nvPicPr>
          <p:cNvPr id="7" name="Picture 4">
            <a:extLst>
              <a:ext uri="{FF2B5EF4-FFF2-40B4-BE49-F238E27FC236}">
                <a16:creationId xmlns:a16="http://schemas.microsoft.com/office/drawing/2014/main" id="{0E3CBFC2-F890-408A-872F-4760945F2D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6778" y="4653482"/>
            <a:ext cx="2627642" cy="1674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3969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385918" y="1611518"/>
            <a:ext cx="3606661"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sz="2400" dirty="0">
                <a:cs typeface="Arial" panose="020B0604020202020204" pitchFamily="34" charset="0"/>
              </a:rPr>
              <a:t>        </a:t>
            </a:r>
            <a:r>
              <a:rPr lang="zh-CN" altLang="en-US" sz="2000" dirty="0">
                <a:cs typeface="Arial" panose="020B0604020202020204" pitchFamily="34" charset="0"/>
              </a:rPr>
              <a:t>为方便起见，我们</a:t>
            </a:r>
            <a:endParaRPr lang="en-US" altLang="zh-CN" sz="2000" dirty="0">
              <a:cs typeface="Arial" panose="020B0604020202020204" pitchFamily="34" charset="0"/>
            </a:endParaRPr>
          </a:p>
          <a:p>
            <a:pPr marL="0" indent="0">
              <a:lnSpc>
                <a:spcPct val="80000"/>
              </a:lnSpc>
              <a:buNone/>
            </a:pPr>
            <a:r>
              <a:rPr lang="zh-CN" altLang="en-US" sz="2000" dirty="0">
                <a:cs typeface="Arial" panose="020B0604020202020204" pitchFamily="34" charset="0"/>
              </a:rPr>
              <a:t>把</a:t>
            </a:r>
            <a:r>
              <a:rPr lang="en-US" altLang="zh-CN" sz="2000" dirty="0">
                <a:cs typeface="Arial" panose="020B0604020202020204" pitchFamily="34" charset="0"/>
              </a:rPr>
              <a:t>LR(1)</a:t>
            </a:r>
            <a:r>
              <a:rPr lang="zh-CN" altLang="en-US" sz="2000" dirty="0">
                <a:cs typeface="Arial" panose="020B0604020202020204" pitchFamily="34" charset="0"/>
              </a:rPr>
              <a:t>项目的方括号省略了，</a:t>
            </a:r>
            <a:endParaRPr lang="en-US" altLang="zh-CN" sz="2000" dirty="0">
              <a:cs typeface="Arial" panose="020B0604020202020204" pitchFamily="34" charset="0"/>
            </a:endParaRPr>
          </a:p>
          <a:p>
            <a:pPr marL="0" indent="0">
              <a:lnSpc>
                <a:spcPct val="80000"/>
              </a:lnSpc>
              <a:buNone/>
            </a:pPr>
            <a:r>
              <a:rPr lang="zh-CN" altLang="en-US" sz="2000" dirty="0">
                <a:cs typeface="Arial" panose="020B0604020202020204" pitchFamily="34" charset="0"/>
              </a:rPr>
              <a:t>而且用</a:t>
            </a:r>
            <a:r>
              <a:rPr lang="en-US" altLang="zh-CN" sz="2000" dirty="0">
                <a:cs typeface="Arial" panose="020B0604020202020204" pitchFamily="34" charset="0"/>
              </a:rPr>
              <a:t>[C-&gt;</a:t>
            </a:r>
            <a:r>
              <a:rPr lang="en-US" altLang="zh-CN" sz="2000" dirty="0"/>
              <a:t>·</a:t>
            </a:r>
            <a:r>
              <a:rPr lang="en-US" altLang="zh-CN" sz="2000" dirty="0" err="1"/>
              <a:t>cC,c|d</a:t>
            </a:r>
            <a:r>
              <a:rPr lang="en-US" altLang="zh-CN" sz="2000" dirty="0">
                <a:cs typeface="Arial" panose="020B0604020202020204" pitchFamily="34" charset="0"/>
              </a:rPr>
              <a:t>]</a:t>
            </a:r>
            <a:r>
              <a:rPr lang="zh-CN" altLang="en-US" sz="2000" dirty="0">
                <a:cs typeface="Arial" panose="020B0604020202020204" pitchFamily="34" charset="0"/>
              </a:rPr>
              <a:t>表示</a:t>
            </a:r>
            <a:endParaRPr lang="en-US" altLang="zh-CN" sz="2000" dirty="0">
              <a:cs typeface="Arial" panose="020B0604020202020204" pitchFamily="34" charset="0"/>
            </a:endParaRPr>
          </a:p>
          <a:p>
            <a:pPr marL="0" indent="0">
              <a:lnSpc>
                <a:spcPct val="80000"/>
              </a:lnSpc>
              <a:buNone/>
            </a:pPr>
            <a:r>
              <a:rPr lang="en-US" altLang="zh-CN" sz="2000" dirty="0">
                <a:cs typeface="Arial" panose="020B0604020202020204" pitchFamily="34" charset="0"/>
              </a:rPr>
              <a:t>[C-&gt;</a:t>
            </a:r>
            <a:r>
              <a:rPr lang="en-US" altLang="zh-CN" sz="2000" dirty="0"/>
              <a:t>·</a:t>
            </a:r>
            <a:r>
              <a:rPr lang="en-US" altLang="zh-CN" sz="2000" dirty="0" err="1"/>
              <a:t>cC,c</a:t>
            </a:r>
            <a:r>
              <a:rPr lang="en-US" altLang="zh-CN" sz="2000" dirty="0">
                <a:cs typeface="Arial" panose="020B0604020202020204" pitchFamily="34" charset="0"/>
              </a:rPr>
              <a:t>]</a:t>
            </a:r>
            <a:r>
              <a:rPr lang="zh-CN" altLang="en-US" sz="2000" dirty="0">
                <a:cs typeface="Arial" panose="020B0604020202020204" pitchFamily="34" charset="0"/>
              </a:rPr>
              <a:t>和</a:t>
            </a:r>
            <a:r>
              <a:rPr lang="en-US" altLang="zh-CN" sz="2000" dirty="0">
                <a:cs typeface="Arial" panose="020B0604020202020204" pitchFamily="34" charset="0"/>
              </a:rPr>
              <a:t>[C-&gt;</a:t>
            </a:r>
            <a:r>
              <a:rPr lang="en-US" altLang="zh-CN" sz="2000" dirty="0"/>
              <a:t>·</a:t>
            </a:r>
            <a:r>
              <a:rPr lang="en-US" altLang="zh-CN" sz="2000" dirty="0" err="1">
                <a:cs typeface="Arial" panose="020B0604020202020204" pitchFamily="34" charset="0"/>
              </a:rPr>
              <a:t>cC,d</a:t>
            </a:r>
            <a:r>
              <a:rPr lang="en-US" altLang="zh-CN" sz="2000" dirty="0">
                <a:cs typeface="Arial" panose="020B0604020202020204" pitchFamily="34" charset="0"/>
              </a:rPr>
              <a:t>]</a:t>
            </a:r>
            <a:r>
              <a:rPr lang="zh-CN" altLang="en-US" sz="2000" dirty="0">
                <a:cs typeface="Arial" panose="020B0604020202020204" pitchFamily="34" charset="0"/>
              </a:rPr>
              <a:t>的缩写。</a:t>
            </a:r>
          </a:p>
          <a:p>
            <a:pPr>
              <a:lnSpc>
                <a:spcPct val="80000"/>
              </a:lnSpc>
            </a:pPr>
            <a:r>
              <a:rPr lang="zh-CN" altLang="en-US" sz="2000" dirty="0">
                <a:cs typeface="Arial" panose="020B0604020202020204" pitchFamily="34" charset="0"/>
              </a:rPr>
              <a:t>        现在对不同的</a:t>
            </a:r>
            <a:r>
              <a:rPr lang="en-US" altLang="zh-CN" sz="2000" dirty="0">
                <a:cs typeface="Arial" panose="020B0604020202020204" pitchFamily="34" charset="0"/>
              </a:rPr>
              <a:t>X</a:t>
            </a:r>
            <a:r>
              <a:rPr lang="zh-CN" altLang="en-US" sz="2000" dirty="0">
                <a:cs typeface="Arial" panose="020B0604020202020204" pitchFamily="34" charset="0"/>
              </a:rPr>
              <a:t>值计算</a:t>
            </a:r>
            <a:endParaRPr lang="en-US" altLang="zh-CN" sz="2000" dirty="0">
              <a:cs typeface="Arial" panose="020B0604020202020204" pitchFamily="34" charset="0"/>
            </a:endParaRPr>
          </a:p>
          <a:p>
            <a:pPr marL="0" indent="0">
              <a:lnSpc>
                <a:spcPct val="80000"/>
              </a:lnSpc>
              <a:buNone/>
            </a:pPr>
            <a:r>
              <a:rPr lang="en-US" altLang="zh-CN" sz="2000" dirty="0" err="1">
                <a:cs typeface="Arial" panose="020B0604020202020204" pitchFamily="34" charset="0"/>
              </a:rPr>
              <a:t>goto</a:t>
            </a:r>
            <a:r>
              <a:rPr lang="en-US" altLang="zh-CN" sz="2000" dirty="0">
                <a:cs typeface="Arial" panose="020B0604020202020204" pitchFamily="34" charset="0"/>
              </a:rPr>
              <a:t>(I</a:t>
            </a:r>
            <a:r>
              <a:rPr lang="en-US" altLang="zh-CN" sz="2000" baseline="-25000" dirty="0">
                <a:cs typeface="Arial" panose="020B0604020202020204" pitchFamily="34" charset="0"/>
              </a:rPr>
              <a:t>0</a:t>
            </a:r>
            <a:r>
              <a:rPr lang="en-US" altLang="zh-CN" sz="2000" dirty="0">
                <a:cs typeface="Arial" panose="020B0604020202020204" pitchFamily="34" charset="0"/>
              </a:rPr>
              <a:t>,X)</a:t>
            </a:r>
            <a:r>
              <a:rPr lang="zh-CN" altLang="en-US" sz="2000" dirty="0">
                <a:cs typeface="Arial" panose="020B0604020202020204" pitchFamily="34" charset="0"/>
              </a:rPr>
              <a:t>。对</a:t>
            </a:r>
            <a:r>
              <a:rPr lang="en-US" altLang="zh-CN" sz="2000" dirty="0">
                <a:cs typeface="Arial" panose="020B0604020202020204" pitchFamily="34" charset="0"/>
              </a:rPr>
              <a:t>X=S</a:t>
            </a:r>
            <a:r>
              <a:rPr lang="zh-CN" altLang="en-US" sz="2000" dirty="0">
                <a:cs typeface="Arial" panose="020B0604020202020204" pitchFamily="34" charset="0"/>
              </a:rPr>
              <a:t>，因为点在</a:t>
            </a:r>
            <a:endParaRPr lang="en-US" altLang="zh-CN" sz="2000" dirty="0">
              <a:cs typeface="Arial" panose="020B0604020202020204" pitchFamily="34" charset="0"/>
            </a:endParaRPr>
          </a:p>
          <a:p>
            <a:pPr marL="0" indent="0">
              <a:lnSpc>
                <a:spcPct val="80000"/>
              </a:lnSpc>
              <a:buNone/>
            </a:pPr>
            <a:r>
              <a:rPr lang="zh-CN" altLang="en-US" sz="2000" dirty="0">
                <a:cs typeface="Arial" panose="020B0604020202020204" pitchFamily="34" charset="0"/>
              </a:rPr>
              <a:t>右端，项目集中只有项目</a:t>
            </a:r>
            <a:endParaRPr lang="en-US" altLang="zh-CN" sz="2000" dirty="0">
              <a:cs typeface="Arial" panose="020B0604020202020204" pitchFamily="34" charset="0"/>
            </a:endParaRPr>
          </a:p>
          <a:p>
            <a:pPr marL="0" indent="0">
              <a:lnSpc>
                <a:spcPct val="80000"/>
              </a:lnSpc>
              <a:buNone/>
            </a:pPr>
            <a:r>
              <a:rPr lang="en-US" altLang="zh-CN" sz="2000" dirty="0">
                <a:cs typeface="Arial" panose="020B0604020202020204" pitchFamily="34" charset="0"/>
              </a:rPr>
              <a:t>[S’-&gt;S,$]</a:t>
            </a:r>
            <a:r>
              <a:rPr lang="zh-CN" altLang="en-US" sz="2000" dirty="0">
                <a:cs typeface="Arial" panose="020B0604020202020204" pitchFamily="34" charset="0"/>
              </a:rPr>
              <a:t>，因此第二个项目集</a:t>
            </a:r>
            <a:endParaRPr lang="en-US" altLang="zh-CN" sz="2000" dirty="0">
              <a:cs typeface="Arial" panose="020B0604020202020204" pitchFamily="34" charset="0"/>
            </a:endParaRPr>
          </a:p>
          <a:p>
            <a:pPr marL="0" indent="0">
              <a:lnSpc>
                <a:spcPct val="80000"/>
              </a:lnSpc>
              <a:buNone/>
            </a:pPr>
            <a:r>
              <a:rPr lang="zh-CN" altLang="en-US" sz="2000" dirty="0">
                <a:cs typeface="Arial" panose="020B0604020202020204" pitchFamily="34" charset="0"/>
              </a:rPr>
              <a:t>为：</a:t>
            </a:r>
            <a:r>
              <a:rPr lang="en-US" altLang="zh-CN" sz="2000" dirty="0">
                <a:cs typeface="Arial" panose="020B0604020202020204" pitchFamily="34" charset="0"/>
              </a:rPr>
              <a:t>I</a:t>
            </a:r>
            <a:r>
              <a:rPr lang="en-US" altLang="zh-CN" sz="2000" baseline="-25000" dirty="0">
                <a:cs typeface="Arial" panose="020B0604020202020204" pitchFamily="34" charset="0"/>
              </a:rPr>
              <a:t>1</a:t>
            </a:r>
            <a:r>
              <a:rPr lang="en-US" altLang="zh-CN" sz="2000" dirty="0">
                <a:cs typeface="Arial" panose="020B0604020202020204" pitchFamily="34" charset="0"/>
              </a:rPr>
              <a:t>: S’ -&gt; S</a:t>
            </a:r>
            <a:r>
              <a:rPr lang="en-US" altLang="zh-CN" sz="2000" dirty="0"/>
              <a:t>·</a:t>
            </a:r>
            <a:r>
              <a:rPr lang="zh-CN" altLang="en-US" sz="2000" dirty="0"/>
              <a:t>，</a:t>
            </a:r>
            <a:r>
              <a:rPr lang="en-US" altLang="zh-CN" sz="2000" dirty="0"/>
              <a:t>$</a:t>
            </a:r>
          </a:p>
          <a:p>
            <a:pPr marL="0" indent="0">
              <a:lnSpc>
                <a:spcPct val="80000"/>
              </a:lnSpc>
              <a:buNone/>
            </a:pPr>
            <a:r>
              <a:rPr lang="zh-CN" altLang="en-US" sz="2000" dirty="0"/>
              <a:t>以此类推，得到图</a:t>
            </a:r>
            <a:r>
              <a:rPr lang="en-US" altLang="zh-CN" sz="2000" dirty="0"/>
              <a:t>4-39</a:t>
            </a:r>
            <a:r>
              <a:rPr lang="zh-CN" altLang="en-US" sz="2000" dirty="0"/>
              <a:t>所示的。</a:t>
            </a:r>
          </a:p>
          <a:p>
            <a:pPr marL="0" indent="0">
              <a:lnSpc>
                <a:spcPct val="80000"/>
              </a:lnSpc>
              <a:buNone/>
            </a:pPr>
            <a:endParaRPr lang="en-US" altLang="zh-CN" sz="2400" dirty="0"/>
          </a:p>
          <a:p>
            <a:endParaRPr lang="en-US" altLang="zh-CN" dirty="0">
              <a:latin typeface="黑体" panose="02010609060101010101" pitchFamily="49" charset="-122"/>
              <a:ea typeface="黑体" panose="02010609060101010101" pitchFamily="49" charset="-122"/>
            </a:endParaRPr>
          </a:p>
        </p:txBody>
      </p:sp>
      <p:pic>
        <p:nvPicPr>
          <p:cNvPr id="7" name="Picture 4">
            <a:extLst>
              <a:ext uri="{FF2B5EF4-FFF2-40B4-BE49-F238E27FC236}">
                <a16:creationId xmlns:a16="http://schemas.microsoft.com/office/drawing/2014/main" id="{CE913A40-B272-4D1E-A331-2C0D295F35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2579" y="1611518"/>
            <a:ext cx="4843603" cy="506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4948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4.7.3 </a:t>
            </a:r>
            <a:r>
              <a:rPr lang="zh-CN" altLang="en-US" dirty="0"/>
              <a:t>规范</a:t>
            </a:r>
            <a:r>
              <a:rPr lang="en-US" altLang="zh-CN" dirty="0"/>
              <a:t>LR(1)</a:t>
            </a:r>
            <a:r>
              <a:rPr lang="zh-CN" altLang="en-US" dirty="0"/>
              <a:t>语法分析表的构造算法</a:t>
            </a:r>
            <a:br>
              <a:rPr lang="zh-CN" altLang="en-US" dirty="0"/>
            </a:b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fontScale="625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i="1" dirty="0"/>
              <a:t>输入</a:t>
            </a:r>
            <a:r>
              <a:rPr lang="zh-CN" altLang="en-US" dirty="0"/>
              <a:t>：拓广文法</a:t>
            </a:r>
            <a:r>
              <a:rPr lang="en-US" altLang="zh-CN" dirty="0"/>
              <a:t>G’</a:t>
            </a:r>
            <a:r>
              <a:rPr lang="zh-CN" altLang="en-US" dirty="0"/>
              <a:t>。</a:t>
            </a:r>
          </a:p>
          <a:p>
            <a:pPr>
              <a:lnSpc>
                <a:spcPct val="80000"/>
              </a:lnSpc>
            </a:pPr>
            <a:r>
              <a:rPr lang="zh-CN" altLang="en-US" i="1" dirty="0"/>
              <a:t>输出</a:t>
            </a:r>
            <a:r>
              <a:rPr lang="zh-CN" altLang="en-US" dirty="0"/>
              <a:t>：文法</a:t>
            </a:r>
            <a:r>
              <a:rPr lang="en-US" altLang="zh-CN" dirty="0"/>
              <a:t>G’</a:t>
            </a:r>
            <a:r>
              <a:rPr lang="zh-CN" altLang="en-US" dirty="0"/>
              <a:t>的规范</a:t>
            </a:r>
            <a:r>
              <a:rPr lang="en-US" altLang="zh-CN" dirty="0"/>
              <a:t>LR</a:t>
            </a:r>
            <a:r>
              <a:rPr lang="zh-CN" altLang="en-US" dirty="0"/>
              <a:t>语法分析表函数</a:t>
            </a:r>
            <a:r>
              <a:rPr lang="en-US" altLang="zh-CN" dirty="0"/>
              <a:t>action</a:t>
            </a:r>
            <a:r>
              <a:rPr lang="zh-CN" altLang="en-US" dirty="0"/>
              <a:t>和</a:t>
            </a:r>
            <a:r>
              <a:rPr lang="en-US" altLang="zh-CN" dirty="0" err="1"/>
              <a:t>goto</a:t>
            </a:r>
            <a:r>
              <a:rPr lang="zh-CN" altLang="en-US" dirty="0"/>
              <a:t>。</a:t>
            </a:r>
          </a:p>
          <a:p>
            <a:pPr>
              <a:lnSpc>
                <a:spcPct val="80000"/>
              </a:lnSpc>
            </a:pPr>
            <a:r>
              <a:rPr lang="zh-CN" altLang="en-US" i="1" dirty="0"/>
              <a:t>方法</a:t>
            </a:r>
            <a:r>
              <a:rPr lang="zh-CN" altLang="en-US" dirty="0"/>
              <a:t>：</a:t>
            </a:r>
          </a:p>
          <a:p>
            <a:pPr marL="0" indent="0">
              <a:lnSpc>
                <a:spcPct val="80000"/>
              </a:lnSpc>
              <a:buNone/>
            </a:pPr>
            <a:r>
              <a:rPr lang="zh-CN" altLang="en-US" dirty="0"/>
              <a:t>	</a:t>
            </a:r>
            <a:r>
              <a:rPr lang="en-US" altLang="zh-CN" dirty="0"/>
              <a:t>1</a:t>
            </a:r>
            <a:r>
              <a:rPr lang="zh-CN" altLang="en-US" dirty="0"/>
              <a:t>、构造</a:t>
            </a:r>
            <a:r>
              <a:rPr lang="en-US" altLang="zh-CN" dirty="0"/>
              <a:t>G’</a:t>
            </a:r>
            <a:r>
              <a:rPr lang="zh-CN" altLang="en-US" dirty="0"/>
              <a:t>的</a:t>
            </a:r>
            <a:r>
              <a:rPr lang="en-US" altLang="zh-CN" dirty="0"/>
              <a:t>LR(1)</a:t>
            </a:r>
            <a:r>
              <a:rPr lang="zh-CN" altLang="en-US" dirty="0"/>
              <a:t>项目集规范族</a:t>
            </a:r>
            <a:r>
              <a:rPr lang="en-US" altLang="zh-CN" dirty="0"/>
              <a:t>C={</a:t>
            </a:r>
            <a:r>
              <a:rPr lang="en-US" altLang="zh-CN" dirty="0">
                <a:latin typeface="宋体" panose="02010600030101010101" pitchFamily="2" charset="-122"/>
              </a:rPr>
              <a:t>I</a:t>
            </a:r>
            <a:r>
              <a:rPr lang="en-US" altLang="zh-CN" baseline="-25000" dirty="0"/>
              <a:t>0</a:t>
            </a:r>
            <a:r>
              <a:rPr lang="en-US" altLang="zh-CN" dirty="0"/>
              <a:t>,</a:t>
            </a:r>
            <a:r>
              <a:rPr lang="en-US" altLang="zh-CN" dirty="0">
                <a:latin typeface="宋体" panose="02010600030101010101" pitchFamily="2" charset="-122"/>
              </a:rPr>
              <a:t> I</a:t>
            </a:r>
            <a:r>
              <a:rPr lang="en-US" altLang="zh-CN" baseline="-25000" dirty="0"/>
              <a:t>1</a:t>
            </a:r>
            <a:r>
              <a:rPr lang="en-US" altLang="zh-CN" dirty="0"/>
              <a:t>,…,</a:t>
            </a:r>
            <a:r>
              <a:rPr lang="en-US" altLang="zh-CN" dirty="0">
                <a:latin typeface="宋体" panose="02010600030101010101" pitchFamily="2" charset="-122"/>
              </a:rPr>
              <a:t> I</a:t>
            </a:r>
            <a:r>
              <a:rPr lang="en-US" altLang="zh-CN" baseline="-25000" dirty="0"/>
              <a:t>n</a:t>
            </a:r>
            <a:r>
              <a:rPr lang="en-US" altLang="zh-CN" dirty="0"/>
              <a:t>}</a:t>
            </a:r>
            <a:r>
              <a:rPr lang="zh-CN" altLang="en-US" dirty="0"/>
              <a:t>。</a:t>
            </a:r>
          </a:p>
          <a:p>
            <a:pPr marL="0" indent="0">
              <a:lnSpc>
                <a:spcPct val="80000"/>
              </a:lnSpc>
              <a:buNone/>
            </a:pPr>
            <a:r>
              <a:rPr lang="zh-CN" altLang="en-US" dirty="0"/>
              <a:t>	</a:t>
            </a:r>
            <a:r>
              <a:rPr lang="en-US" altLang="zh-CN" dirty="0"/>
              <a:t>2</a:t>
            </a:r>
            <a:r>
              <a:rPr lang="zh-CN" altLang="en-US" dirty="0"/>
              <a:t>、从</a:t>
            </a:r>
            <a:r>
              <a:rPr lang="en-US" altLang="zh-CN" dirty="0"/>
              <a:t>I</a:t>
            </a:r>
            <a:r>
              <a:rPr lang="en-US" altLang="zh-CN" baseline="-25000" dirty="0"/>
              <a:t>i</a:t>
            </a:r>
            <a:r>
              <a:rPr lang="zh-CN" altLang="en-US" dirty="0"/>
              <a:t>构造语法分析器的状态</a:t>
            </a:r>
            <a:r>
              <a:rPr lang="en-US" altLang="zh-CN" dirty="0" err="1"/>
              <a:t>i</a:t>
            </a:r>
            <a:r>
              <a:rPr lang="zh-CN" altLang="en-US" dirty="0"/>
              <a:t>，状态</a:t>
            </a:r>
            <a:r>
              <a:rPr lang="en-US" altLang="zh-CN" dirty="0" err="1"/>
              <a:t>i</a:t>
            </a:r>
            <a:r>
              <a:rPr lang="zh-CN" altLang="en-US" dirty="0"/>
              <a:t>的分析动作确定如下：</a:t>
            </a:r>
          </a:p>
          <a:p>
            <a:pPr marL="0" indent="0">
              <a:lnSpc>
                <a:spcPct val="80000"/>
              </a:lnSpc>
              <a:buNone/>
            </a:pPr>
            <a:r>
              <a:rPr lang="zh-CN" altLang="en-US" dirty="0"/>
              <a:t>	     </a:t>
            </a:r>
            <a:r>
              <a:rPr lang="en-US" altLang="zh-CN" dirty="0"/>
              <a:t>(a) </a:t>
            </a:r>
            <a:r>
              <a:rPr lang="zh-CN" altLang="en-US" dirty="0"/>
              <a:t>如果</a:t>
            </a:r>
            <a:r>
              <a:rPr lang="en-US" altLang="zh-CN" dirty="0"/>
              <a:t>[A-&gt;</a:t>
            </a:r>
            <a:r>
              <a:rPr lang="el-GR" altLang="zh-CN" dirty="0">
                <a:cs typeface="Arial" panose="020B0604020202020204" pitchFamily="34" charset="0"/>
              </a:rPr>
              <a:t>α</a:t>
            </a:r>
            <a:r>
              <a:rPr lang="el-GR" altLang="zh-CN" dirty="0"/>
              <a:t>·a</a:t>
            </a:r>
            <a:r>
              <a:rPr lang="el-GR" altLang="zh-CN" dirty="0">
                <a:cs typeface="Arial" panose="020B0604020202020204" pitchFamily="34" charset="0"/>
              </a:rPr>
              <a:t>β</a:t>
            </a:r>
            <a:r>
              <a:rPr lang="en-US" altLang="zh-CN" dirty="0">
                <a:cs typeface="Arial" panose="020B0604020202020204" pitchFamily="34" charset="0"/>
              </a:rPr>
              <a:t>,b</a:t>
            </a:r>
            <a:r>
              <a:rPr lang="en-US" altLang="zh-CN" dirty="0"/>
              <a:t>]</a:t>
            </a:r>
            <a:r>
              <a:rPr lang="zh-CN" altLang="en-US" dirty="0"/>
              <a:t>在</a:t>
            </a:r>
            <a:r>
              <a:rPr lang="en-US" altLang="zh-CN" dirty="0">
                <a:latin typeface="宋体" panose="02010600030101010101" pitchFamily="2" charset="-122"/>
              </a:rPr>
              <a:t>I</a:t>
            </a:r>
            <a:r>
              <a:rPr lang="en-US" altLang="zh-CN" baseline="-25000" dirty="0"/>
              <a:t>i</a:t>
            </a:r>
            <a:r>
              <a:rPr lang="zh-CN" altLang="en-US" dirty="0"/>
              <a:t>中，并且</a:t>
            </a:r>
            <a:r>
              <a:rPr lang="en-US" altLang="zh-CN" dirty="0" err="1"/>
              <a:t>goto</a:t>
            </a:r>
            <a:r>
              <a:rPr lang="en-US" altLang="zh-CN" dirty="0"/>
              <a:t>(</a:t>
            </a:r>
            <a:r>
              <a:rPr lang="en-US" altLang="zh-CN" dirty="0" err="1">
                <a:latin typeface="宋体" panose="02010600030101010101" pitchFamily="2" charset="-122"/>
              </a:rPr>
              <a:t>I</a:t>
            </a:r>
            <a:r>
              <a:rPr lang="en-US" altLang="zh-CN" baseline="-25000" dirty="0" err="1"/>
              <a:t>i</a:t>
            </a:r>
            <a:r>
              <a:rPr lang="en-US" altLang="zh-CN" dirty="0" err="1"/>
              <a:t>,a</a:t>
            </a:r>
            <a:r>
              <a:rPr lang="en-US" altLang="zh-CN" dirty="0"/>
              <a:t>)=</a:t>
            </a:r>
            <a:r>
              <a:rPr lang="en-US" altLang="zh-CN" dirty="0" err="1">
                <a:latin typeface="宋体" panose="02010600030101010101" pitchFamily="2" charset="-122"/>
              </a:rPr>
              <a:t>I</a:t>
            </a:r>
            <a:r>
              <a:rPr lang="en-US" altLang="zh-CN" baseline="-25000" dirty="0" err="1"/>
              <a:t>j</a:t>
            </a:r>
            <a:r>
              <a:rPr lang="zh-CN" altLang="en-US" dirty="0"/>
              <a:t>，</a:t>
            </a:r>
            <a:endParaRPr lang="en-US" altLang="zh-CN" dirty="0"/>
          </a:p>
          <a:p>
            <a:pPr marL="0" indent="0">
              <a:lnSpc>
                <a:spcPct val="80000"/>
              </a:lnSpc>
              <a:buNone/>
            </a:pPr>
            <a:r>
              <a:rPr lang="en-US" altLang="zh-CN" dirty="0"/>
              <a:t>                         </a:t>
            </a:r>
            <a:r>
              <a:rPr lang="zh-CN" altLang="en-US" dirty="0"/>
              <a:t>则置</a:t>
            </a:r>
            <a:r>
              <a:rPr lang="en-US" altLang="zh-CN" dirty="0"/>
              <a:t>action[</a:t>
            </a:r>
            <a:r>
              <a:rPr lang="en-US" altLang="zh-CN" dirty="0" err="1"/>
              <a:t>i,a</a:t>
            </a:r>
            <a:r>
              <a:rPr lang="en-US" altLang="zh-CN" dirty="0"/>
              <a:t>]</a:t>
            </a:r>
            <a:r>
              <a:rPr lang="zh-CN" altLang="en-US" dirty="0"/>
              <a:t>为</a:t>
            </a:r>
            <a:r>
              <a:rPr lang="en-US" altLang="zh-CN" dirty="0" err="1"/>
              <a:t>s</a:t>
            </a:r>
            <a:r>
              <a:rPr lang="en-US" altLang="zh-CN" baseline="-25000" dirty="0" err="1"/>
              <a:t>j</a:t>
            </a:r>
            <a:r>
              <a:rPr lang="zh-CN" altLang="en-US" dirty="0"/>
              <a:t>，即“移动</a:t>
            </a:r>
            <a:r>
              <a:rPr lang="en-US" altLang="zh-CN" dirty="0"/>
              <a:t>j</a:t>
            </a:r>
            <a:r>
              <a:rPr lang="zh-CN" altLang="en-US" dirty="0"/>
              <a:t>进栈”，这里</a:t>
            </a:r>
            <a:r>
              <a:rPr lang="en-US" altLang="zh-CN" dirty="0"/>
              <a:t>a</a:t>
            </a:r>
            <a:r>
              <a:rPr lang="zh-CN" altLang="en-US" dirty="0"/>
              <a:t>必须是终结符。</a:t>
            </a:r>
          </a:p>
          <a:p>
            <a:pPr marL="0" indent="0">
              <a:lnSpc>
                <a:spcPct val="80000"/>
              </a:lnSpc>
              <a:buNone/>
            </a:pPr>
            <a:r>
              <a:rPr lang="zh-CN" altLang="en-US" baseline="-25000" dirty="0"/>
              <a:t>                              </a:t>
            </a:r>
            <a:r>
              <a:rPr lang="en-US" altLang="zh-CN" dirty="0"/>
              <a:t>(b) </a:t>
            </a:r>
            <a:r>
              <a:rPr lang="zh-CN" altLang="en-US" dirty="0"/>
              <a:t>如果</a:t>
            </a:r>
            <a:r>
              <a:rPr lang="en-US" altLang="zh-CN" dirty="0"/>
              <a:t>[A-&gt;</a:t>
            </a:r>
            <a:r>
              <a:rPr lang="el-GR" altLang="zh-CN" dirty="0">
                <a:cs typeface="Arial" panose="020B0604020202020204" pitchFamily="34" charset="0"/>
              </a:rPr>
              <a:t>α</a:t>
            </a:r>
            <a:r>
              <a:rPr lang="el-GR" altLang="zh-CN" dirty="0"/>
              <a:t>·</a:t>
            </a:r>
            <a:r>
              <a:rPr lang="en-US" altLang="zh-CN" dirty="0"/>
              <a:t>,a]</a:t>
            </a:r>
            <a:r>
              <a:rPr lang="zh-CN" altLang="en-US" dirty="0"/>
              <a:t>在</a:t>
            </a:r>
            <a:r>
              <a:rPr lang="en-US" altLang="zh-CN" dirty="0">
                <a:latin typeface="宋体" panose="02010600030101010101" pitchFamily="2" charset="-122"/>
              </a:rPr>
              <a:t>I</a:t>
            </a:r>
            <a:r>
              <a:rPr lang="en-US" altLang="zh-CN" baseline="-25000" dirty="0"/>
              <a:t>i</a:t>
            </a:r>
            <a:r>
              <a:rPr lang="zh-CN" altLang="en-US" dirty="0"/>
              <a:t>中且</a:t>
            </a:r>
            <a:r>
              <a:rPr lang="en-US" altLang="zh-CN" dirty="0"/>
              <a:t>A≠S’</a:t>
            </a:r>
            <a:r>
              <a:rPr lang="zh-CN" altLang="en-US" dirty="0"/>
              <a:t>，</a:t>
            </a:r>
            <a:endParaRPr lang="en-US" altLang="zh-CN" dirty="0"/>
          </a:p>
          <a:p>
            <a:pPr marL="0" indent="0">
              <a:lnSpc>
                <a:spcPct val="80000"/>
              </a:lnSpc>
              <a:buNone/>
            </a:pPr>
            <a:r>
              <a:rPr lang="en-US" altLang="zh-CN" dirty="0"/>
              <a:t>                         </a:t>
            </a:r>
            <a:r>
              <a:rPr lang="zh-CN" altLang="en-US" dirty="0"/>
              <a:t>则置</a:t>
            </a:r>
            <a:r>
              <a:rPr lang="en-US" altLang="zh-CN" dirty="0"/>
              <a:t>action[</a:t>
            </a:r>
            <a:r>
              <a:rPr lang="en-US" altLang="zh-CN" dirty="0" err="1"/>
              <a:t>i,a</a:t>
            </a:r>
            <a:r>
              <a:rPr lang="en-US" altLang="zh-CN" dirty="0"/>
              <a:t>]</a:t>
            </a:r>
            <a:r>
              <a:rPr lang="zh-CN" altLang="en-US" dirty="0"/>
              <a:t>为</a:t>
            </a:r>
            <a:r>
              <a:rPr lang="en-US" altLang="zh-CN" dirty="0" err="1"/>
              <a:t>r</a:t>
            </a:r>
            <a:r>
              <a:rPr lang="en-US" altLang="zh-CN" baseline="-25000" dirty="0" err="1"/>
              <a:t>j</a:t>
            </a:r>
            <a:r>
              <a:rPr lang="zh-CN" altLang="en-US" dirty="0"/>
              <a:t>，即按</a:t>
            </a:r>
            <a:r>
              <a:rPr lang="en-US" altLang="zh-CN" dirty="0" err="1"/>
              <a:t>r</a:t>
            </a:r>
            <a:r>
              <a:rPr lang="en-US" altLang="zh-CN" baseline="-25000" dirty="0" err="1"/>
              <a:t>j</a:t>
            </a:r>
            <a:r>
              <a:rPr lang="zh-CN" altLang="en-US" dirty="0"/>
              <a:t>归约，其中</a:t>
            </a:r>
            <a:r>
              <a:rPr lang="en-US" altLang="zh-CN" dirty="0"/>
              <a:t>j</a:t>
            </a:r>
            <a:r>
              <a:rPr lang="zh-CN" altLang="en-US" dirty="0"/>
              <a:t>是产生式</a:t>
            </a:r>
            <a:r>
              <a:rPr lang="en-US" altLang="zh-CN" dirty="0"/>
              <a:t>A-&gt;</a:t>
            </a:r>
            <a:r>
              <a:rPr lang="el-GR" altLang="zh-CN" dirty="0">
                <a:cs typeface="Arial" panose="020B0604020202020204" pitchFamily="34" charset="0"/>
              </a:rPr>
              <a:t>α</a:t>
            </a:r>
            <a:r>
              <a:rPr lang="zh-CN" altLang="el-GR" dirty="0">
                <a:cs typeface="Arial" panose="020B0604020202020204" pitchFamily="34" charset="0"/>
              </a:rPr>
              <a:t>的序号</a:t>
            </a:r>
            <a:r>
              <a:rPr lang="zh-CN" altLang="en-US" dirty="0"/>
              <a:t>。</a:t>
            </a:r>
          </a:p>
          <a:p>
            <a:pPr marL="0" indent="0">
              <a:lnSpc>
                <a:spcPct val="80000"/>
              </a:lnSpc>
              <a:buNone/>
            </a:pPr>
            <a:r>
              <a:rPr lang="zh-CN" altLang="en-US" dirty="0"/>
              <a:t>	      </a:t>
            </a:r>
            <a:r>
              <a:rPr lang="en-US" altLang="zh-CN" dirty="0"/>
              <a:t>(c) </a:t>
            </a:r>
            <a:r>
              <a:rPr lang="zh-CN" altLang="en-US" dirty="0"/>
              <a:t>如果</a:t>
            </a:r>
            <a:r>
              <a:rPr lang="en-US" altLang="zh-CN" dirty="0"/>
              <a:t>[S’-&gt;S·,$]</a:t>
            </a:r>
            <a:r>
              <a:rPr lang="zh-CN" altLang="en-US" dirty="0"/>
              <a:t>在</a:t>
            </a:r>
            <a:r>
              <a:rPr lang="en-US" altLang="zh-CN" dirty="0">
                <a:latin typeface="宋体" panose="02010600030101010101" pitchFamily="2" charset="-122"/>
              </a:rPr>
              <a:t>I</a:t>
            </a:r>
            <a:r>
              <a:rPr lang="en-US" altLang="zh-CN" baseline="-25000" dirty="0"/>
              <a:t>i</a:t>
            </a:r>
            <a:r>
              <a:rPr lang="zh-CN" altLang="en-US" dirty="0"/>
              <a:t>中，则置</a:t>
            </a:r>
            <a:r>
              <a:rPr lang="en-US" altLang="zh-CN" dirty="0"/>
              <a:t>action[</a:t>
            </a:r>
            <a:r>
              <a:rPr lang="en-US" altLang="zh-CN" dirty="0">
                <a:latin typeface="宋体" panose="02010600030101010101" pitchFamily="2" charset="-122"/>
              </a:rPr>
              <a:t>I</a:t>
            </a:r>
            <a:r>
              <a:rPr lang="en-US" altLang="zh-CN" baseline="-25000" dirty="0"/>
              <a:t>i</a:t>
            </a:r>
            <a:r>
              <a:rPr lang="en-US" altLang="zh-CN" dirty="0"/>
              <a:t>,$]=acc</a:t>
            </a:r>
            <a:r>
              <a:rPr lang="zh-CN" altLang="en-US" dirty="0"/>
              <a:t>，表示“接受”。</a:t>
            </a:r>
          </a:p>
          <a:p>
            <a:pPr marL="0" indent="0">
              <a:lnSpc>
                <a:spcPct val="80000"/>
              </a:lnSpc>
              <a:buNone/>
            </a:pPr>
            <a:r>
              <a:rPr lang="en-US" altLang="zh-CN" dirty="0"/>
              <a:t>                                 </a:t>
            </a:r>
            <a:r>
              <a:rPr lang="zh-CN" altLang="en-US" dirty="0"/>
              <a:t>如果由上面的规则产生的动作有冲突，</a:t>
            </a:r>
            <a:endParaRPr lang="en-US" altLang="zh-CN" dirty="0"/>
          </a:p>
          <a:p>
            <a:pPr marL="0" indent="0">
              <a:lnSpc>
                <a:spcPct val="80000"/>
              </a:lnSpc>
              <a:buNone/>
            </a:pPr>
            <a:r>
              <a:rPr lang="zh-CN" altLang="en-US" dirty="0"/>
              <a:t>                                 则</a:t>
            </a:r>
            <a:r>
              <a:rPr lang="en-US" altLang="zh-CN" dirty="0"/>
              <a:t>G</a:t>
            </a:r>
            <a:r>
              <a:rPr lang="zh-CN" altLang="en-US" dirty="0"/>
              <a:t>不是</a:t>
            </a:r>
            <a:r>
              <a:rPr lang="en-US" altLang="zh-CN" dirty="0"/>
              <a:t>LR(1)</a:t>
            </a:r>
            <a:r>
              <a:rPr lang="zh-CN" altLang="en-US" dirty="0"/>
              <a:t>文法，就构造不出语法分析器。</a:t>
            </a:r>
          </a:p>
          <a:p>
            <a:pPr marL="0" indent="0">
              <a:lnSpc>
                <a:spcPct val="80000"/>
              </a:lnSpc>
              <a:buNone/>
            </a:pPr>
            <a:r>
              <a:rPr lang="zh-CN" altLang="en-US" dirty="0"/>
              <a:t>	</a:t>
            </a:r>
            <a:r>
              <a:rPr lang="en-US" altLang="zh-CN" dirty="0"/>
              <a:t>3</a:t>
            </a:r>
            <a:r>
              <a:rPr lang="zh-CN" altLang="en-US" dirty="0"/>
              <a:t>、对所有的非终结符</a:t>
            </a:r>
            <a:r>
              <a:rPr lang="en-US" altLang="zh-CN" dirty="0"/>
              <a:t>A</a:t>
            </a:r>
            <a:r>
              <a:rPr lang="zh-CN" altLang="en-US" dirty="0"/>
              <a:t>，使用下面的规则构造状态</a:t>
            </a:r>
            <a:r>
              <a:rPr lang="en-US" altLang="zh-CN" dirty="0" err="1"/>
              <a:t>i</a:t>
            </a:r>
            <a:r>
              <a:rPr lang="zh-CN" altLang="en-US" dirty="0"/>
              <a:t>的</a:t>
            </a:r>
            <a:r>
              <a:rPr lang="en-US" altLang="zh-CN" dirty="0" err="1"/>
              <a:t>goto</a:t>
            </a:r>
            <a:r>
              <a:rPr lang="zh-CN" altLang="en-US" dirty="0"/>
              <a:t>函数：</a:t>
            </a:r>
            <a:endParaRPr lang="en-US" altLang="zh-CN" dirty="0"/>
          </a:p>
          <a:p>
            <a:pPr marL="0" indent="0">
              <a:lnSpc>
                <a:spcPct val="80000"/>
              </a:lnSpc>
              <a:buNone/>
            </a:pPr>
            <a:r>
              <a:rPr lang="en-US" altLang="zh-CN" dirty="0"/>
              <a:t>                     </a:t>
            </a:r>
            <a:r>
              <a:rPr lang="zh-CN" altLang="en-US" dirty="0"/>
              <a:t>如果</a:t>
            </a:r>
            <a:r>
              <a:rPr lang="en-US" altLang="zh-CN" dirty="0" err="1"/>
              <a:t>goto</a:t>
            </a:r>
            <a:r>
              <a:rPr lang="en-US" altLang="zh-CN" dirty="0"/>
              <a:t>(</a:t>
            </a:r>
            <a:r>
              <a:rPr lang="en-US" altLang="zh-CN" dirty="0" err="1">
                <a:latin typeface="宋体" panose="02010600030101010101" pitchFamily="2" charset="-122"/>
              </a:rPr>
              <a:t>I</a:t>
            </a:r>
            <a:r>
              <a:rPr lang="en-US" altLang="zh-CN" baseline="-25000" dirty="0" err="1"/>
              <a:t>i</a:t>
            </a:r>
            <a:r>
              <a:rPr lang="en-US" altLang="zh-CN" dirty="0" err="1"/>
              <a:t>,A</a:t>
            </a:r>
            <a:r>
              <a:rPr lang="en-US" altLang="zh-CN" dirty="0"/>
              <a:t>)=</a:t>
            </a:r>
            <a:r>
              <a:rPr lang="en-US" altLang="zh-CN" dirty="0" err="1">
                <a:latin typeface="宋体" panose="02010600030101010101" pitchFamily="2" charset="-122"/>
              </a:rPr>
              <a:t>I</a:t>
            </a:r>
            <a:r>
              <a:rPr lang="en-US" altLang="zh-CN" baseline="-25000" dirty="0" err="1"/>
              <a:t>j</a:t>
            </a:r>
            <a:r>
              <a:rPr lang="zh-CN" altLang="en-US" dirty="0"/>
              <a:t>，则</a:t>
            </a:r>
            <a:r>
              <a:rPr lang="en-US" altLang="zh-CN" dirty="0" err="1"/>
              <a:t>goto</a:t>
            </a:r>
            <a:r>
              <a:rPr lang="en-US" altLang="zh-CN" dirty="0"/>
              <a:t>[</a:t>
            </a:r>
            <a:r>
              <a:rPr lang="en-US" altLang="zh-CN" dirty="0" err="1"/>
              <a:t>i,A</a:t>
            </a:r>
            <a:r>
              <a:rPr lang="en-US" altLang="zh-CN" dirty="0"/>
              <a:t>]=j</a:t>
            </a:r>
            <a:r>
              <a:rPr lang="zh-CN" altLang="en-US" dirty="0"/>
              <a:t>。</a:t>
            </a:r>
          </a:p>
          <a:p>
            <a:pPr marL="0" indent="0">
              <a:lnSpc>
                <a:spcPct val="80000"/>
              </a:lnSpc>
              <a:buNone/>
            </a:pPr>
            <a:r>
              <a:rPr lang="zh-CN" altLang="en-US" dirty="0"/>
              <a:t>	</a:t>
            </a:r>
            <a:r>
              <a:rPr lang="en-US" altLang="zh-CN" dirty="0"/>
              <a:t>4</a:t>
            </a:r>
            <a:r>
              <a:rPr lang="zh-CN" altLang="en-US" dirty="0"/>
              <a:t>、不能由规则</a:t>
            </a:r>
            <a:r>
              <a:rPr lang="en-US" altLang="zh-CN" dirty="0"/>
              <a:t>(2)</a:t>
            </a:r>
            <a:r>
              <a:rPr lang="zh-CN" altLang="en-US" dirty="0"/>
              <a:t>和</a:t>
            </a:r>
            <a:r>
              <a:rPr lang="en-US" altLang="zh-CN" dirty="0"/>
              <a:t>(3)</a:t>
            </a:r>
            <a:r>
              <a:rPr lang="zh-CN" altLang="en-US" dirty="0"/>
              <a:t>定义的表项都置为“出错”。</a:t>
            </a:r>
          </a:p>
          <a:p>
            <a:pPr marL="0" indent="0">
              <a:lnSpc>
                <a:spcPct val="80000"/>
              </a:lnSpc>
              <a:buNone/>
            </a:pPr>
            <a:r>
              <a:rPr lang="zh-CN" altLang="en-US" dirty="0"/>
              <a:t>	</a:t>
            </a:r>
            <a:r>
              <a:rPr lang="en-US" altLang="zh-CN" dirty="0"/>
              <a:t>5</a:t>
            </a:r>
            <a:r>
              <a:rPr lang="zh-CN" altLang="en-US" dirty="0"/>
              <a:t>、语法分析器的初始状态是从包含</a:t>
            </a:r>
            <a:r>
              <a:rPr lang="en-US" altLang="zh-CN" dirty="0"/>
              <a:t>[S’-&gt;·S,$]</a:t>
            </a:r>
            <a:r>
              <a:rPr lang="zh-CN" altLang="en-US" dirty="0"/>
              <a:t>的项目集构造出的状态。</a:t>
            </a:r>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45226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4.25</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385919" y="1575305"/>
            <a:ext cx="3307896" cy="4789282"/>
          </a:xfrm>
          <a:prstGeom prst="rect">
            <a:avLst/>
          </a:prstGeom>
        </p:spPr>
        <p:txBody>
          <a:bodyPr>
            <a:normAutofit fontScale="850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zh-CN" altLang="en-US" sz="2400" dirty="0"/>
              <a:t> 文法</a:t>
            </a:r>
            <a:r>
              <a:rPr lang="en-US" altLang="zh-CN" sz="2400" dirty="0"/>
              <a:t>:  S’ -&gt; S</a:t>
            </a:r>
          </a:p>
          <a:p>
            <a:pPr marL="0" indent="0">
              <a:lnSpc>
                <a:spcPct val="80000"/>
              </a:lnSpc>
              <a:buNone/>
            </a:pPr>
            <a:r>
              <a:rPr lang="en-US" altLang="zh-CN" sz="2400" dirty="0"/>
              <a:t>           S -&gt; CC </a:t>
            </a:r>
          </a:p>
          <a:p>
            <a:pPr marL="0" indent="0">
              <a:lnSpc>
                <a:spcPct val="80000"/>
              </a:lnSpc>
              <a:buNone/>
            </a:pPr>
            <a:r>
              <a:rPr lang="en-US" altLang="zh-CN" sz="2400" dirty="0"/>
              <a:t>           C -&gt; </a:t>
            </a:r>
            <a:r>
              <a:rPr lang="en-US" altLang="zh-CN" sz="2400" dirty="0" err="1"/>
              <a:t>cC</a:t>
            </a:r>
            <a:r>
              <a:rPr lang="en-US" altLang="zh-CN" sz="2400" dirty="0"/>
              <a:t> | d</a:t>
            </a:r>
          </a:p>
          <a:p>
            <a:pPr marL="0" indent="0">
              <a:lnSpc>
                <a:spcPct val="80000"/>
              </a:lnSpc>
              <a:buNone/>
            </a:pPr>
            <a:r>
              <a:rPr lang="zh-CN" altLang="en-US" sz="2400" dirty="0"/>
              <a:t>的规范</a:t>
            </a:r>
            <a:r>
              <a:rPr lang="en-US" altLang="zh-CN" sz="2400" dirty="0"/>
              <a:t>LR</a:t>
            </a:r>
            <a:r>
              <a:rPr lang="zh-CN" altLang="en-US" sz="2400" dirty="0"/>
              <a:t>语法分析表如</a:t>
            </a:r>
            <a:endParaRPr lang="en-US" altLang="zh-CN" sz="2400" dirty="0"/>
          </a:p>
          <a:p>
            <a:pPr marL="0" indent="0">
              <a:lnSpc>
                <a:spcPct val="80000"/>
              </a:lnSpc>
              <a:buNone/>
            </a:pPr>
            <a:r>
              <a:rPr lang="zh-CN" altLang="en-US" sz="2400" dirty="0"/>
              <a:t>图</a:t>
            </a:r>
            <a:r>
              <a:rPr lang="en-US" altLang="zh-CN" sz="2400" dirty="0"/>
              <a:t>4-40</a:t>
            </a:r>
            <a:r>
              <a:rPr lang="zh-CN" altLang="en-US" sz="2400" dirty="0"/>
              <a:t>所示，产生式</a:t>
            </a:r>
            <a:r>
              <a:rPr lang="en-US" altLang="zh-CN" sz="2400" dirty="0"/>
              <a:t>1</a:t>
            </a:r>
            <a:r>
              <a:rPr lang="zh-CN" altLang="en-US" sz="2400" dirty="0"/>
              <a:t>、</a:t>
            </a:r>
            <a:r>
              <a:rPr lang="en-US" altLang="zh-CN" sz="2400" dirty="0"/>
              <a:t>2</a:t>
            </a:r>
          </a:p>
          <a:p>
            <a:pPr marL="0" indent="0">
              <a:lnSpc>
                <a:spcPct val="80000"/>
              </a:lnSpc>
              <a:buNone/>
            </a:pPr>
            <a:r>
              <a:rPr lang="zh-CN" altLang="en-US" sz="2400" dirty="0"/>
              <a:t>和</a:t>
            </a:r>
            <a:r>
              <a:rPr lang="en-US" altLang="zh-CN" sz="2400" dirty="0"/>
              <a:t>3</a:t>
            </a:r>
            <a:r>
              <a:rPr lang="zh-CN" altLang="en-US" sz="2400" dirty="0"/>
              <a:t>分别是</a:t>
            </a:r>
            <a:r>
              <a:rPr lang="en-US" altLang="zh-CN" sz="2400" dirty="0"/>
              <a:t>S-&gt;CC</a:t>
            </a:r>
            <a:r>
              <a:rPr lang="zh-CN" altLang="en-US" sz="2400" dirty="0"/>
              <a:t>、</a:t>
            </a:r>
            <a:r>
              <a:rPr lang="en-US" altLang="zh-CN" sz="2400" dirty="0"/>
              <a:t>C-&gt;</a:t>
            </a:r>
            <a:r>
              <a:rPr lang="en-US" altLang="zh-CN" sz="2400" dirty="0" err="1"/>
              <a:t>cC</a:t>
            </a:r>
            <a:endParaRPr lang="en-US" altLang="zh-CN" sz="2400" dirty="0"/>
          </a:p>
          <a:p>
            <a:pPr marL="0" indent="0">
              <a:lnSpc>
                <a:spcPct val="80000"/>
              </a:lnSpc>
              <a:buNone/>
            </a:pPr>
            <a:r>
              <a:rPr lang="zh-CN" altLang="en-US" sz="2400" dirty="0"/>
              <a:t>和</a:t>
            </a:r>
            <a:r>
              <a:rPr lang="en-US" altLang="zh-CN" sz="2400" dirty="0"/>
              <a:t>C-&gt;d</a:t>
            </a:r>
            <a:r>
              <a:rPr lang="zh-CN" altLang="en-US" sz="2400" dirty="0"/>
              <a:t>。</a:t>
            </a:r>
          </a:p>
          <a:p>
            <a:pPr>
              <a:lnSpc>
                <a:spcPct val="80000"/>
              </a:lnSpc>
            </a:pPr>
            <a:r>
              <a:rPr lang="zh-CN" altLang="en-US" sz="2400" dirty="0">
                <a:solidFill>
                  <a:srgbClr val="C00000"/>
                </a:solidFill>
              </a:rPr>
              <a:t>注意：</a:t>
            </a:r>
            <a:r>
              <a:rPr lang="zh-CN" altLang="en-US" sz="2400" dirty="0"/>
              <a:t>每个</a:t>
            </a:r>
            <a:r>
              <a:rPr lang="en-US" altLang="zh-CN" sz="2400" dirty="0"/>
              <a:t>SLR(1)</a:t>
            </a:r>
            <a:r>
              <a:rPr lang="zh-CN" altLang="en-US" sz="2400" dirty="0"/>
              <a:t>文法都</a:t>
            </a:r>
            <a:endParaRPr lang="en-US" altLang="zh-CN" sz="2400" dirty="0"/>
          </a:p>
          <a:p>
            <a:pPr marL="0" indent="0">
              <a:lnSpc>
                <a:spcPct val="80000"/>
              </a:lnSpc>
              <a:buNone/>
            </a:pPr>
            <a:r>
              <a:rPr lang="zh-CN" altLang="en-US" sz="2400" dirty="0"/>
              <a:t>是</a:t>
            </a:r>
            <a:r>
              <a:rPr lang="en-US" altLang="zh-CN" sz="2400" dirty="0"/>
              <a:t>LR(1)</a:t>
            </a:r>
            <a:r>
              <a:rPr lang="zh-CN" altLang="en-US" sz="2400" dirty="0"/>
              <a:t>文法，但对于</a:t>
            </a:r>
            <a:r>
              <a:rPr lang="en-US" altLang="zh-CN" sz="2400" dirty="0"/>
              <a:t>SLR(1)</a:t>
            </a:r>
          </a:p>
          <a:p>
            <a:pPr marL="0" indent="0">
              <a:lnSpc>
                <a:spcPct val="80000"/>
              </a:lnSpc>
              <a:buNone/>
            </a:pPr>
            <a:r>
              <a:rPr lang="zh-CN" altLang="en-US" sz="2400" dirty="0"/>
              <a:t>文法，规范</a:t>
            </a:r>
            <a:r>
              <a:rPr lang="en-US" altLang="zh-CN" sz="2400" dirty="0"/>
              <a:t>LR(1)</a:t>
            </a:r>
            <a:r>
              <a:rPr lang="zh-CN" altLang="en-US" sz="2400" dirty="0"/>
              <a:t>文法可能</a:t>
            </a:r>
            <a:endParaRPr lang="en-US" altLang="zh-CN" sz="2400" dirty="0"/>
          </a:p>
          <a:p>
            <a:pPr marL="0" indent="0">
              <a:lnSpc>
                <a:spcPct val="80000"/>
              </a:lnSpc>
              <a:buNone/>
            </a:pPr>
            <a:r>
              <a:rPr lang="zh-CN" altLang="en-US" sz="2400" dirty="0"/>
              <a:t>具有更多的状态。上面的</a:t>
            </a:r>
            <a:endParaRPr lang="en-US" altLang="zh-CN" sz="2400" dirty="0"/>
          </a:p>
          <a:p>
            <a:pPr marL="0" indent="0">
              <a:lnSpc>
                <a:spcPct val="80000"/>
              </a:lnSpc>
              <a:buNone/>
            </a:pPr>
            <a:r>
              <a:rPr lang="zh-CN" altLang="en-US" sz="2400" dirty="0"/>
              <a:t>例子中的文法是</a:t>
            </a:r>
            <a:r>
              <a:rPr lang="en-US" altLang="zh-CN" sz="2400" dirty="0"/>
              <a:t>SLR</a:t>
            </a:r>
            <a:r>
              <a:rPr lang="zh-CN" altLang="en-US" sz="2400" dirty="0"/>
              <a:t>文法，</a:t>
            </a:r>
            <a:endParaRPr lang="en-US" altLang="zh-CN" sz="2400" dirty="0"/>
          </a:p>
          <a:p>
            <a:pPr marL="0" indent="0">
              <a:lnSpc>
                <a:spcPct val="80000"/>
              </a:lnSpc>
              <a:buNone/>
            </a:pPr>
            <a:r>
              <a:rPr lang="zh-CN" altLang="en-US" sz="2400" dirty="0"/>
              <a:t>它的</a:t>
            </a:r>
            <a:r>
              <a:rPr lang="en-US" altLang="zh-CN" sz="2400" dirty="0"/>
              <a:t>SLR</a:t>
            </a:r>
            <a:r>
              <a:rPr lang="zh-CN" altLang="en-US" sz="2400" dirty="0"/>
              <a:t>语法分析器只有</a:t>
            </a:r>
            <a:r>
              <a:rPr lang="en-US" altLang="zh-CN" sz="2400" dirty="0"/>
              <a:t>7</a:t>
            </a:r>
          </a:p>
          <a:p>
            <a:pPr marL="0" indent="0">
              <a:lnSpc>
                <a:spcPct val="80000"/>
              </a:lnSpc>
              <a:buNone/>
            </a:pPr>
            <a:r>
              <a:rPr lang="zh-CN" altLang="en-US" sz="2400" dirty="0"/>
              <a:t>个状态，而图</a:t>
            </a:r>
            <a:r>
              <a:rPr lang="en-US" altLang="zh-CN" sz="2400" dirty="0"/>
              <a:t>4-40</a:t>
            </a:r>
            <a:r>
              <a:rPr lang="zh-CN" altLang="en-US" sz="2400" dirty="0"/>
              <a:t>却有</a:t>
            </a:r>
            <a:r>
              <a:rPr lang="en-US" altLang="zh-CN" sz="2400" dirty="0"/>
              <a:t>10</a:t>
            </a:r>
          </a:p>
          <a:p>
            <a:pPr marL="0" indent="0">
              <a:lnSpc>
                <a:spcPct val="80000"/>
              </a:lnSpc>
              <a:buNone/>
            </a:pPr>
            <a:r>
              <a:rPr lang="zh-CN" altLang="en-US" sz="2400" dirty="0"/>
              <a:t>个状态。</a:t>
            </a:r>
          </a:p>
          <a:p>
            <a:endParaRPr lang="en-US" altLang="zh-CN" dirty="0">
              <a:latin typeface="黑体" panose="02010609060101010101" pitchFamily="49" charset="-122"/>
              <a:ea typeface="黑体" panose="02010609060101010101" pitchFamily="49" charset="-122"/>
            </a:endParaRPr>
          </a:p>
        </p:txBody>
      </p:sp>
      <p:pic>
        <p:nvPicPr>
          <p:cNvPr id="7" name="Picture 4">
            <a:extLst>
              <a:ext uri="{FF2B5EF4-FFF2-40B4-BE49-F238E27FC236}">
                <a16:creationId xmlns:a16="http://schemas.microsoft.com/office/drawing/2014/main" id="{84878C7F-FE61-46AC-9C38-18BAE9BB4B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38" y="1857877"/>
            <a:ext cx="4319587"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2523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4.7.4  </a:t>
            </a:r>
            <a:r>
              <a:rPr lang="zh-CN" altLang="en-US" dirty="0"/>
              <a:t>构造</a:t>
            </a:r>
            <a:r>
              <a:rPr lang="en-US" altLang="zh-CN" dirty="0"/>
              <a:t>LALR</a:t>
            </a:r>
            <a:r>
              <a:rPr lang="zh-CN" altLang="en-US" dirty="0"/>
              <a:t>语法分析表</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400" dirty="0"/>
              <a:t>       就语法分析器大小而言，</a:t>
            </a:r>
            <a:r>
              <a:rPr lang="en-US" altLang="zh-CN" sz="2400" dirty="0"/>
              <a:t>SLR</a:t>
            </a:r>
            <a:r>
              <a:rPr lang="zh-CN" altLang="en-US" sz="2400" dirty="0"/>
              <a:t>表和</a:t>
            </a:r>
            <a:r>
              <a:rPr lang="en-US" altLang="zh-CN" sz="2400" dirty="0"/>
              <a:t>LALR</a:t>
            </a:r>
            <a:r>
              <a:rPr lang="zh-CN" altLang="en-US" sz="2400" dirty="0"/>
              <a:t>表对同一个文法</a:t>
            </a:r>
            <a:endParaRPr lang="en-US" altLang="zh-CN" sz="2400" dirty="0"/>
          </a:p>
          <a:p>
            <a:pPr marL="0" indent="0">
              <a:lnSpc>
                <a:spcPct val="90000"/>
              </a:lnSpc>
              <a:buNone/>
            </a:pPr>
            <a:r>
              <a:rPr lang="en-US" altLang="zh-CN" sz="2400" dirty="0"/>
              <a:t>    </a:t>
            </a:r>
            <a:r>
              <a:rPr lang="zh-CN" altLang="en-US" sz="2400" dirty="0"/>
              <a:t>具有同样多的状态。构造</a:t>
            </a:r>
            <a:r>
              <a:rPr lang="en-US" altLang="zh-CN" sz="2400" dirty="0"/>
              <a:t>SLR</a:t>
            </a:r>
            <a:r>
              <a:rPr lang="zh-CN" altLang="en-US" sz="2400" dirty="0"/>
              <a:t>表和</a:t>
            </a:r>
            <a:r>
              <a:rPr lang="en-US" altLang="zh-CN" sz="2400" dirty="0"/>
              <a:t>LALR</a:t>
            </a:r>
            <a:r>
              <a:rPr lang="zh-CN" altLang="en-US" sz="2400" dirty="0"/>
              <a:t>表比构造规范</a:t>
            </a:r>
            <a:r>
              <a:rPr lang="en-US" altLang="zh-CN" sz="2400" dirty="0"/>
              <a:t>LR</a:t>
            </a:r>
            <a:r>
              <a:rPr lang="zh-CN" altLang="en-US" sz="2400" dirty="0"/>
              <a:t>表</a:t>
            </a:r>
            <a:endParaRPr lang="en-US" altLang="zh-CN" sz="2400" dirty="0"/>
          </a:p>
          <a:p>
            <a:pPr marL="0" indent="0">
              <a:lnSpc>
                <a:spcPct val="90000"/>
              </a:lnSpc>
              <a:buNone/>
            </a:pPr>
            <a:r>
              <a:rPr lang="en-US" altLang="zh-CN" sz="2400" dirty="0"/>
              <a:t>    </a:t>
            </a:r>
            <a:r>
              <a:rPr lang="zh-CN" altLang="en-US" sz="2400" dirty="0"/>
              <a:t>要经济得多。</a:t>
            </a:r>
          </a:p>
          <a:p>
            <a:pPr>
              <a:lnSpc>
                <a:spcPct val="90000"/>
              </a:lnSpc>
            </a:pPr>
            <a:r>
              <a:rPr lang="zh-CN" altLang="en-US" sz="2400" dirty="0"/>
              <a:t>       我们可以寻找同心的（即第一分量相同）</a:t>
            </a:r>
            <a:r>
              <a:rPr lang="en-US" altLang="zh-CN" sz="2400" dirty="0"/>
              <a:t>LR(1)</a:t>
            </a:r>
            <a:r>
              <a:rPr lang="zh-CN" altLang="en-US" sz="2400" dirty="0"/>
              <a:t>项目集，</a:t>
            </a:r>
            <a:endParaRPr lang="en-US" altLang="zh-CN" sz="2400" dirty="0"/>
          </a:p>
          <a:p>
            <a:pPr marL="0" indent="0">
              <a:lnSpc>
                <a:spcPct val="90000"/>
              </a:lnSpc>
              <a:buNone/>
            </a:pPr>
            <a:r>
              <a:rPr lang="en-US" altLang="zh-CN" sz="2400" dirty="0"/>
              <a:t>    </a:t>
            </a:r>
            <a:r>
              <a:rPr lang="zh-CN" altLang="en-US" sz="2400" dirty="0"/>
              <a:t>并把这些同心的项目集合并成一个项目集。例如，图</a:t>
            </a:r>
            <a:r>
              <a:rPr lang="en-US" altLang="zh-CN" sz="2400" dirty="0"/>
              <a:t>4-39</a:t>
            </a:r>
          </a:p>
          <a:p>
            <a:pPr marL="0" indent="0">
              <a:lnSpc>
                <a:spcPct val="90000"/>
              </a:lnSpc>
              <a:buNone/>
            </a:pPr>
            <a:r>
              <a:rPr lang="en-US" altLang="zh-CN" sz="2400" dirty="0"/>
              <a:t>    </a:t>
            </a:r>
            <a:r>
              <a:rPr lang="zh-CN" altLang="en-US" sz="2400" dirty="0"/>
              <a:t>中，</a:t>
            </a:r>
            <a:r>
              <a:rPr lang="en-US" altLang="zh-CN" sz="2400" dirty="0">
                <a:latin typeface="宋体" panose="02010600030101010101" pitchFamily="2" charset="-122"/>
              </a:rPr>
              <a:t>I</a:t>
            </a:r>
            <a:r>
              <a:rPr lang="en-US" altLang="zh-CN" sz="2400" baseline="-25000" dirty="0"/>
              <a:t>4</a:t>
            </a:r>
            <a:r>
              <a:rPr lang="zh-CN" altLang="en-US" sz="2400" dirty="0"/>
              <a:t>和</a:t>
            </a:r>
            <a:r>
              <a:rPr lang="en-US" altLang="zh-CN" sz="2400" dirty="0">
                <a:latin typeface="宋体" panose="02010600030101010101" pitchFamily="2" charset="-122"/>
              </a:rPr>
              <a:t>I</a:t>
            </a:r>
            <a:r>
              <a:rPr lang="en-US" altLang="zh-CN" sz="2400" baseline="-25000" dirty="0"/>
              <a:t>7</a:t>
            </a:r>
            <a:r>
              <a:rPr lang="zh-CN" altLang="en-US" sz="2400" dirty="0"/>
              <a:t>、</a:t>
            </a:r>
            <a:r>
              <a:rPr lang="en-US" altLang="zh-CN" sz="2400" dirty="0">
                <a:latin typeface="宋体" panose="02010600030101010101" pitchFamily="2" charset="-122"/>
              </a:rPr>
              <a:t>I</a:t>
            </a:r>
            <a:r>
              <a:rPr lang="en-US" altLang="zh-CN" sz="2400" baseline="-25000" dirty="0"/>
              <a:t>3</a:t>
            </a:r>
            <a:r>
              <a:rPr lang="zh-CN" altLang="en-US" sz="2400" dirty="0"/>
              <a:t>和</a:t>
            </a:r>
            <a:r>
              <a:rPr lang="en-US" altLang="zh-CN" sz="2400" dirty="0">
                <a:latin typeface="宋体" panose="02010600030101010101" pitchFamily="2" charset="-122"/>
              </a:rPr>
              <a:t>I</a:t>
            </a:r>
            <a:r>
              <a:rPr lang="en-US" altLang="zh-CN" sz="2400" baseline="-25000" dirty="0"/>
              <a:t>6</a:t>
            </a:r>
            <a:r>
              <a:rPr lang="zh-CN" altLang="en-US" sz="2400" dirty="0"/>
              <a:t>以及</a:t>
            </a:r>
            <a:r>
              <a:rPr lang="en-US" altLang="zh-CN" sz="2400" dirty="0">
                <a:latin typeface="宋体" panose="02010600030101010101" pitchFamily="2" charset="-122"/>
              </a:rPr>
              <a:t>I</a:t>
            </a:r>
            <a:r>
              <a:rPr lang="en-US" altLang="zh-CN" sz="2400" baseline="-25000" dirty="0"/>
              <a:t>8</a:t>
            </a:r>
            <a:r>
              <a:rPr lang="zh-CN" altLang="en-US" sz="2400" dirty="0"/>
              <a:t>和</a:t>
            </a:r>
            <a:r>
              <a:rPr lang="en-US" altLang="zh-CN" sz="2400" dirty="0">
                <a:latin typeface="宋体" panose="02010600030101010101" pitchFamily="2" charset="-122"/>
              </a:rPr>
              <a:t>I</a:t>
            </a:r>
            <a:r>
              <a:rPr lang="en-US" altLang="zh-CN" sz="2400" baseline="-25000" dirty="0"/>
              <a:t>9</a:t>
            </a:r>
            <a:r>
              <a:rPr lang="zh-CN" altLang="en-US" sz="2400" dirty="0"/>
              <a:t>。注意，一般而言，心是相</a:t>
            </a:r>
            <a:endParaRPr lang="en-US" altLang="zh-CN" sz="2400" dirty="0"/>
          </a:p>
          <a:p>
            <a:pPr marL="0" indent="0">
              <a:lnSpc>
                <a:spcPct val="90000"/>
              </a:lnSpc>
              <a:buNone/>
            </a:pPr>
            <a:r>
              <a:rPr lang="en-US" altLang="zh-CN" sz="2400" dirty="0"/>
              <a:t>    </a:t>
            </a:r>
            <a:r>
              <a:rPr lang="zh-CN" altLang="en-US" sz="2400" dirty="0"/>
              <a:t>应文法的一个</a:t>
            </a:r>
            <a:r>
              <a:rPr lang="en-US" altLang="zh-CN" sz="2400" dirty="0"/>
              <a:t>LR(0)</a:t>
            </a:r>
            <a:r>
              <a:rPr lang="zh-CN" altLang="en-US" sz="2400" dirty="0"/>
              <a:t>项目集；另外，</a:t>
            </a:r>
            <a:r>
              <a:rPr lang="en-US" altLang="zh-CN" sz="2400" dirty="0"/>
              <a:t>LR(1)</a:t>
            </a:r>
            <a:r>
              <a:rPr lang="zh-CN" altLang="en-US" sz="2400" dirty="0"/>
              <a:t>文法可能产生多个</a:t>
            </a:r>
            <a:endParaRPr lang="en-US" altLang="zh-CN" sz="2400" dirty="0"/>
          </a:p>
          <a:p>
            <a:pPr marL="0" indent="0">
              <a:lnSpc>
                <a:spcPct val="90000"/>
              </a:lnSpc>
              <a:buNone/>
            </a:pPr>
            <a:r>
              <a:rPr lang="en-US" altLang="zh-CN" sz="2400" dirty="0"/>
              <a:t>    </a:t>
            </a:r>
            <a:r>
              <a:rPr lang="zh-CN" altLang="en-US" sz="2400" dirty="0"/>
              <a:t>同心的项目集合。</a:t>
            </a:r>
          </a:p>
          <a:p>
            <a:pPr>
              <a:lnSpc>
                <a:spcPct val="90000"/>
              </a:lnSpc>
            </a:pPr>
            <a:r>
              <a:rPr lang="zh-CN" altLang="en-US" sz="2400" dirty="0"/>
              <a:t>       同心集的合并不会引起新的移动</a:t>
            </a:r>
            <a:r>
              <a:rPr lang="en-US" altLang="zh-CN" sz="2400" dirty="0"/>
              <a:t>-</a:t>
            </a:r>
            <a:r>
              <a:rPr lang="zh-CN" altLang="en-US" sz="2400" dirty="0"/>
              <a:t>归约冲突；但可能产</a:t>
            </a:r>
            <a:endParaRPr lang="en-US" altLang="zh-CN" sz="2400" dirty="0"/>
          </a:p>
          <a:p>
            <a:pPr marL="0" indent="0">
              <a:lnSpc>
                <a:spcPct val="90000"/>
              </a:lnSpc>
              <a:buNone/>
            </a:pPr>
            <a:r>
              <a:rPr lang="en-US" altLang="zh-CN" sz="2400" dirty="0"/>
              <a:t>    </a:t>
            </a:r>
            <a:r>
              <a:rPr lang="zh-CN" altLang="en-US" sz="2400" dirty="0"/>
              <a:t>生新的归约</a:t>
            </a:r>
            <a:r>
              <a:rPr lang="en-US" altLang="zh-CN" sz="2400" dirty="0"/>
              <a:t>-</a:t>
            </a:r>
            <a:r>
              <a:rPr lang="zh-CN" altLang="en-US" sz="2400" dirty="0"/>
              <a:t>归约冲突。</a:t>
            </a:r>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64250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4.26</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fontScale="700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zh-CN" altLang="en-US" sz="3200" dirty="0"/>
              <a:t>      考虑如下文法：</a:t>
            </a:r>
          </a:p>
          <a:p>
            <a:pPr>
              <a:lnSpc>
                <a:spcPct val="80000"/>
              </a:lnSpc>
              <a:buNone/>
            </a:pPr>
            <a:r>
              <a:rPr lang="zh-CN" altLang="en-US" dirty="0"/>
              <a:t>	           </a:t>
            </a:r>
            <a:r>
              <a:rPr lang="en-US" altLang="zh-CN" sz="2400" dirty="0"/>
              <a:t>S’ -&gt; S</a:t>
            </a:r>
          </a:p>
          <a:p>
            <a:pPr>
              <a:lnSpc>
                <a:spcPct val="80000"/>
              </a:lnSpc>
              <a:buNone/>
            </a:pPr>
            <a:r>
              <a:rPr lang="en-US" altLang="zh-CN" sz="2400" dirty="0"/>
              <a:t>	             S -&gt; </a:t>
            </a:r>
            <a:r>
              <a:rPr lang="en-US" altLang="zh-CN" sz="2400" dirty="0" err="1"/>
              <a:t>aAd</a:t>
            </a:r>
            <a:r>
              <a:rPr lang="en-US" altLang="zh-CN" sz="2400" dirty="0"/>
              <a:t> | </a:t>
            </a:r>
            <a:r>
              <a:rPr lang="en-US" altLang="zh-CN" sz="2400" dirty="0" err="1"/>
              <a:t>bBd</a:t>
            </a:r>
            <a:r>
              <a:rPr lang="en-US" altLang="zh-CN" sz="2400" dirty="0"/>
              <a:t> | </a:t>
            </a:r>
            <a:r>
              <a:rPr lang="en-US" altLang="zh-CN" sz="2400" dirty="0" err="1"/>
              <a:t>aBe</a:t>
            </a:r>
            <a:r>
              <a:rPr lang="en-US" altLang="zh-CN" sz="2400" dirty="0"/>
              <a:t> | </a:t>
            </a:r>
            <a:r>
              <a:rPr lang="en-US" altLang="zh-CN" sz="2400" dirty="0" err="1"/>
              <a:t>bAe</a:t>
            </a:r>
            <a:endParaRPr lang="en-US" altLang="zh-CN" sz="2400" dirty="0"/>
          </a:p>
          <a:p>
            <a:pPr>
              <a:lnSpc>
                <a:spcPct val="80000"/>
              </a:lnSpc>
              <a:buNone/>
            </a:pPr>
            <a:r>
              <a:rPr lang="en-US" altLang="zh-CN" sz="2400" dirty="0"/>
              <a:t>	             A -&gt; c</a:t>
            </a:r>
          </a:p>
          <a:p>
            <a:pPr>
              <a:lnSpc>
                <a:spcPct val="80000"/>
              </a:lnSpc>
              <a:buNone/>
            </a:pPr>
            <a:r>
              <a:rPr lang="en-US" altLang="zh-CN" sz="2400" dirty="0"/>
              <a:t>                B -&gt; c</a:t>
            </a:r>
          </a:p>
          <a:p>
            <a:pPr>
              <a:lnSpc>
                <a:spcPct val="80000"/>
              </a:lnSpc>
              <a:buNone/>
            </a:pPr>
            <a:r>
              <a:rPr lang="en-US" altLang="zh-CN" sz="3200" dirty="0"/>
              <a:t>	     </a:t>
            </a:r>
            <a:r>
              <a:rPr lang="zh-CN" altLang="en-US" dirty="0"/>
              <a:t>它只产生四个串：</a:t>
            </a:r>
            <a:r>
              <a:rPr lang="en-US" altLang="zh-CN" dirty="0" err="1"/>
              <a:t>acd</a:t>
            </a:r>
            <a:r>
              <a:rPr lang="zh-CN" altLang="en-US" dirty="0"/>
              <a:t>，</a:t>
            </a:r>
            <a:r>
              <a:rPr lang="en-US" altLang="zh-CN" dirty="0"/>
              <a:t>ace</a:t>
            </a:r>
            <a:r>
              <a:rPr lang="zh-CN" altLang="en-US" dirty="0"/>
              <a:t>，</a:t>
            </a:r>
            <a:r>
              <a:rPr lang="en-US" altLang="zh-CN" dirty="0" err="1"/>
              <a:t>bcd</a:t>
            </a:r>
            <a:r>
              <a:rPr lang="zh-CN" altLang="en-US" dirty="0"/>
              <a:t>和</a:t>
            </a:r>
            <a:r>
              <a:rPr lang="en-US" altLang="zh-CN" dirty="0" err="1"/>
              <a:t>bce</a:t>
            </a:r>
            <a:r>
              <a:rPr lang="zh-CN" altLang="en-US" dirty="0"/>
              <a:t>。通过构造</a:t>
            </a:r>
            <a:endParaRPr lang="en-US" altLang="zh-CN" dirty="0"/>
          </a:p>
          <a:p>
            <a:pPr>
              <a:lnSpc>
                <a:spcPct val="80000"/>
              </a:lnSpc>
              <a:buNone/>
            </a:pPr>
            <a:r>
              <a:rPr lang="en-US" altLang="zh-CN" dirty="0"/>
              <a:t> </a:t>
            </a:r>
            <a:r>
              <a:rPr lang="zh-CN" altLang="en-US" dirty="0"/>
              <a:t>该文法的</a:t>
            </a:r>
            <a:r>
              <a:rPr lang="en-US" altLang="zh-CN" dirty="0"/>
              <a:t>LR(1)</a:t>
            </a:r>
            <a:r>
              <a:rPr lang="zh-CN" altLang="en-US" dirty="0"/>
              <a:t>项目集，可以看出没有冲突，它是</a:t>
            </a:r>
            <a:r>
              <a:rPr lang="en-US" altLang="zh-CN" dirty="0"/>
              <a:t>LR(1) </a:t>
            </a:r>
            <a:r>
              <a:rPr lang="zh-CN" altLang="en-US" dirty="0"/>
              <a:t>文法。</a:t>
            </a:r>
            <a:endParaRPr lang="en-US" altLang="zh-CN" dirty="0"/>
          </a:p>
          <a:p>
            <a:pPr>
              <a:lnSpc>
                <a:spcPct val="80000"/>
              </a:lnSpc>
              <a:buNone/>
            </a:pPr>
            <a:r>
              <a:rPr lang="zh-CN" altLang="en-US" dirty="0"/>
              <a:t>        在它的项目集中，对活前缀</a:t>
            </a:r>
            <a:r>
              <a:rPr lang="en-US" altLang="zh-CN" dirty="0"/>
              <a:t>ac</a:t>
            </a:r>
            <a:r>
              <a:rPr lang="zh-CN" altLang="en-US" dirty="0"/>
              <a:t>有效的项目集为：</a:t>
            </a:r>
            <a:endParaRPr lang="en-US" altLang="zh-CN" dirty="0"/>
          </a:p>
          <a:p>
            <a:pPr>
              <a:lnSpc>
                <a:spcPct val="80000"/>
              </a:lnSpc>
              <a:buNone/>
            </a:pPr>
            <a:r>
              <a:rPr lang="en-US" altLang="zh-CN" dirty="0"/>
              <a:t>                             {[A-&gt;</a:t>
            </a:r>
            <a:r>
              <a:rPr lang="en-US" altLang="zh-CN" dirty="0" err="1"/>
              <a:t>c·,d</a:t>
            </a:r>
            <a:r>
              <a:rPr lang="en-US" altLang="zh-CN" dirty="0"/>
              <a:t>]</a:t>
            </a:r>
            <a:r>
              <a:rPr lang="zh-CN" altLang="en-US" dirty="0"/>
              <a:t>，</a:t>
            </a:r>
            <a:r>
              <a:rPr lang="en-US" altLang="zh-CN" dirty="0"/>
              <a:t>[B-&gt;</a:t>
            </a:r>
            <a:r>
              <a:rPr lang="en-US" altLang="zh-CN" dirty="0" err="1"/>
              <a:t>c·,e</a:t>
            </a:r>
            <a:r>
              <a:rPr lang="en-US" altLang="zh-CN" dirty="0"/>
              <a:t>]}</a:t>
            </a:r>
            <a:r>
              <a:rPr lang="zh-CN" altLang="en-US" dirty="0"/>
              <a:t>，</a:t>
            </a:r>
            <a:endParaRPr lang="en-US" altLang="zh-CN" dirty="0"/>
          </a:p>
          <a:p>
            <a:pPr>
              <a:lnSpc>
                <a:spcPct val="80000"/>
              </a:lnSpc>
              <a:buNone/>
            </a:pPr>
            <a:r>
              <a:rPr lang="zh-CN" altLang="en-US" dirty="0"/>
              <a:t>                                      对</a:t>
            </a:r>
            <a:r>
              <a:rPr lang="en-US" altLang="zh-CN" dirty="0" err="1"/>
              <a:t>bc</a:t>
            </a:r>
            <a:r>
              <a:rPr lang="zh-CN" altLang="en-US" dirty="0"/>
              <a:t>有效的项目集为：</a:t>
            </a:r>
            <a:endParaRPr lang="en-US" altLang="zh-CN" dirty="0"/>
          </a:p>
          <a:p>
            <a:pPr>
              <a:lnSpc>
                <a:spcPct val="80000"/>
              </a:lnSpc>
              <a:buNone/>
            </a:pPr>
            <a:r>
              <a:rPr lang="en-US" altLang="zh-CN" dirty="0"/>
              <a:t>                              {[A-&gt;</a:t>
            </a:r>
            <a:r>
              <a:rPr lang="en-US" altLang="zh-CN" dirty="0" err="1"/>
              <a:t>c·,e</a:t>
            </a:r>
            <a:r>
              <a:rPr lang="en-US" altLang="zh-CN" dirty="0"/>
              <a:t>]</a:t>
            </a:r>
            <a:r>
              <a:rPr lang="zh-CN" altLang="en-US" dirty="0"/>
              <a:t>，</a:t>
            </a:r>
            <a:r>
              <a:rPr lang="en-US" altLang="zh-CN" dirty="0"/>
              <a:t>[B-&gt;</a:t>
            </a:r>
            <a:r>
              <a:rPr lang="en-US" altLang="zh-CN" dirty="0" err="1"/>
              <a:t>c·,d</a:t>
            </a:r>
            <a:r>
              <a:rPr lang="en-US" altLang="zh-CN" dirty="0"/>
              <a:t>]}</a:t>
            </a:r>
            <a:r>
              <a:rPr lang="zh-CN" altLang="en-US" dirty="0"/>
              <a:t>，</a:t>
            </a:r>
            <a:endParaRPr lang="en-US" altLang="zh-CN" dirty="0"/>
          </a:p>
          <a:p>
            <a:pPr>
              <a:lnSpc>
                <a:spcPct val="80000"/>
              </a:lnSpc>
              <a:buNone/>
            </a:pPr>
            <a:r>
              <a:rPr lang="zh-CN" altLang="en-US" dirty="0"/>
              <a:t>        这两个集合都没有产生冲突且是同心的，然而他们合并后</a:t>
            </a:r>
          </a:p>
          <a:p>
            <a:pPr>
              <a:lnSpc>
                <a:spcPct val="80000"/>
              </a:lnSpc>
              <a:buNone/>
            </a:pPr>
            <a:r>
              <a:rPr lang="zh-CN" altLang="en-US" sz="3200" dirty="0"/>
              <a:t>	                          </a:t>
            </a:r>
            <a:r>
              <a:rPr lang="en-US" altLang="zh-CN" dirty="0"/>
              <a:t>A -&gt; c·</a:t>
            </a:r>
            <a:r>
              <a:rPr lang="zh-CN" altLang="en-US" dirty="0"/>
              <a:t>，</a:t>
            </a:r>
            <a:r>
              <a:rPr lang="en-US" altLang="zh-CN" dirty="0" err="1"/>
              <a:t>d|e</a:t>
            </a:r>
            <a:endParaRPr lang="en-US" altLang="zh-CN" dirty="0"/>
          </a:p>
          <a:p>
            <a:pPr>
              <a:lnSpc>
                <a:spcPct val="80000"/>
              </a:lnSpc>
              <a:buNone/>
            </a:pPr>
            <a:r>
              <a:rPr lang="en-US" altLang="zh-CN" dirty="0"/>
              <a:t>	                            B -&gt; c·</a:t>
            </a:r>
            <a:r>
              <a:rPr lang="zh-CN" altLang="en-US" dirty="0"/>
              <a:t>，</a:t>
            </a:r>
            <a:r>
              <a:rPr lang="en-US" altLang="zh-CN" dirty="0" err="1"/>
              <a:t>d|e</a:t>
            </a:r>
            <a:endParaRPr lang="en-US" altLang="zh-CN" dirty="0"/>
          </a:p>
          <a:p>
            <a:pPr>
              <a:lnSpc>
                <a:spcPct val="80000"/>
              </a:lnSpc>
              <a:buNone/>
            </a:pPr>
            <a:r>
              <a:rPr lang="en-US" altLang="zh-CN" sz="3200" dirty="0"/>
              <a:t>	         </a:t>
            </a:r>
            <a:r>
              <a:rPr lang="zh-CN" altLang="en-US" sz="2900" dirty="0"/>
              <a:t>产生归约</a:t>
            </a:r>
            <a:r>
              <a:rPr lang="en-US" altLang="zh-CN" sz="2900" dirty="0"/>
              <a:t>-</a:t>
            </a:r>
            <a:r>
              <a:rPr lang="zh-CN" altLang="en-US" sz="2900" dirty="0"/>
              <a:t>归约冲突。</a:t>
            </a:r>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25030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fontScale="92500"/>
          </a:bodyPr>
          <a:lstStyle/>
          <a:p>
            <a:pPr lvl="1"/>
            <a:r>
              <a:rPr lang="zh-CN" altLang="en-US" sz="2000" dirty="0"/>
              <a:t>       出错产生式策略。如果对经常遇到的错误有很清楚地了解，我们</a:t>
            </a:r>
            <a:endParaRPr lang="en-US" altLang="zh-CN" sz="2000" dirty="0"/>
          </a:p>
          <a:p>
            <a:pPr marL="457200" lvl="1" indent="0">
              <a:buNone/>
            </a:pPr>
            <a:r>
              <a:rPr lang="en-US" altLang="zh-CN" sz="2000" dirty="0"/>
              <a:t>    </a:t>
            </a:r>
            <a:r>
              <a:rPr lang="zh-CN" altLang="en-US" sz="2000" dirty="0"/>
              <a:t>可以扩充语言的文法，增加产生错误结构的产生式。然后用由这些错</a:t>
            </a:r>
            <a:endParaRPr lang="en-US" altLang="zh-CN" sz="2000" dirty="0"/>
          </a:p>
          <a:p>
            <a:pPr marL="457200" lvl="1" indent="0">
              <a:buNone/>
            </a:pPr>
            <a:r>
              <a:rPr lang="en-US" altLang="zh-CN" sz="2000" dirty="0"/>
              <a:t>    </a:t>
            </a:r>
            <a:r>
              <a:rPr lang="zh-CN" altLang="en-US" sz="2000" dirty="0"/>
              <a:t>误产生式扩充的文法构造语法分析器。</a:t>
            </a:r>
            <a:endParaRPr lang="en-US" altLang="zh-CN" sz="2000" dirty="0"/>
          </a:p>
          <a:p>
            <a:pPr marL="457200" lvl="1" indent="0">
              <a:buNone/>
            </a:pPr>
            <a:endParaRPr lang="zh-CN" altLang="en-US" sz="2000" dirty="0"/>
          </a:p>
          <a:p>
            <a:pPr lvl="1"/>
            <a:r>
              <a:rPr lang="zh-CN" altLang="en-US" sz="2000" dirty="0"/>
              <a:t>       全局纠正策略。我们总是希望一个理想的编译器在处理不正确的</a:t>
            </a:r>
            <a:endParaRPr lang="en-US" altLang="zh-CN" sz="2000" dirty="0"/>
          </a:p>
          <a:p>
            <a:pPr marL="457200" lvl="1" indent="0">
              <a:buNone/>
            </a:pPr>
            <a:r>
              <a:rPr lang="en-US" altLang="zh-CN" sz="2000" dirty="0"/>
              <a:t>    </a:t>
            </a:r>
            <a:r>
              <a:rPr lang="zh-CN" altLang="en-US" sz="2000" dirty="0"/>
              <a:t>输入字符串时尽可能少的改动。如果给定错误输入串</a:t>
            </a:r>
            <a:r>
              <a:rPr lang="en-US" altLang="zh-CN" sz="2000" dirty="0"/>
              <a:t>x</a:t>
            </a:r>
            <a:r>
              <a:rPr lang="zh-CN" altLang="en-US" sz="2000" dirty="0"/>
              <a:t>和文法</a:t>
            </a:r>
            <a:r>
              <a:rPr lang="en-US" altLang="zh-CN" sz="2000" dirty="0"/>
              <a:t>G</a:t>
            </a:r>
            <a:r>
              <a:rPr lang="zh-CN" altLang="en-US" sz="2000" dirty="0"/>
              <a:t>，这</a:t>
            </a:r>
            <a:endParaRPr lang="en-US" altLang="zh-CN" sz="2000" dirty="0"/>
          </a:p>
          <a:p>
            <a:pPr marL="457200" lvl="1" indent="0">
              <a:buNone/>
            </a:pPr>
            <a:r>
              <a:rPr lang="en-US" altLang="zh-CN" sz="2000" dirty="0"/>
              <a:t>    </a:t>
            </a:r>
            <a:r>
              <a:rPr lang="zh-CN" altLang="en-US" sz="2000" dirty="0"/>
              <a:t>些算法会发现</a:t>
            </a:r>
            <a:r>
              <a:rPr lang="en-US" altLang="zh-CN" sz="2000" dirty="0"/>
              <a:t>y</a:t>
            </a:r>
            <a:r>
              <a:rPr lang="zh-CN" altLang="en-US" sz="2000" dirty="0"/>
              <a:t>的一棵分析树，以便使用最少的符号插入、删除和修</a:t>
            </a:r>
            <a:endParaRPr lang="en-US" altLang="zh-CN" sz="2000" dirty="0"/>
          </a:p>
          <a:p>
            <a:pPr marL="457200" lvl="1" indent="0">
              <a:buNone/>
            </a:pPr>
            <a:r>
              <a:rPr lang="en-US" altLang="zh-CN" sz="2000" dirty="0"/>
              <a:t>    </a:t>
            </a:r>
            <a:r>
              <a:rPr lang="zh-CN" altLang="en-US" sz="2000" dirty="0"/>
              <a:t>改操作把</a:t>
            </a:r>
            <a:r>
              <a:rPr lang="en-US" altLang="zh-CN" sz="2000" dirty="0"/>
              <a:t>x</a:t>
            </a:r>
            <a:r>
              <a:rPr lang="zh-CN" altLang="en-US" sz="2000" dirty="0"/>
              <a:t>变换成正确的输入字符串</a:t>
            </a:r>
            <a:r>
              <a:rPr lang="en-US" altLang="zh-CN" sz="2000" dirty="0"/>
              <a:t>y</a:t>
            </a:r>
            <a:r>
              <a:rPr lang="zh-CN" altLang="en-US" sz="2000" dirty="0"/>
              <a:t>。不幸的是，实现这些算法的时</a:t>
            </a:r>
            <a:endParaRPr lang="en-US" altLang="zh-CN" sz="2000" dirty="0"/>
          </a:p>
          <a:p>
            <a:pPr marL="457200" lvl="1" indent="0">
              <a:buNone/>
            </a:pPr>
            <a:r>
              <a:rPr lang="en-US" altLang="zh-CN" sz="2000" dirty="0"/>
              <a:t>    </a:t>
            </a:r>
            <a:r>
              <a:rPr lang="zh-CN" altLang="en-US" sz="2000" dirty="0"/>
              <a:t>间和空间开销太大，目前只作理论上的探讨。</a:t>
            </a:r>
          </a:p>
          <a:p>
            <a:pPr marL="0" indent="0">
              <a:buNone/>
            </a:pPr>
            <a:endParaRPr lang="en-US" altLang="zh-CN" b="1" dirty="0">
              <a:cs typeface="Times New Roman" panose="02020603050405020304" pitchFamily="18" charset="0"/>
            </a:endParaRPr>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 </a:t>
            </a:r>
            <a:endParaRPr lang="zh-CN" altLang="en-US" dirty="0"/>
          </a:p>
        </p:txBody>
      </p:sp>
    </p:spTree>
    <p:extLst>
      <p:ext uri="{BB962C8B-B14F-4D97-AF65-F5344CB8AC3E}">
        <p14:creationId xmlns:p14="http://schemas.microsoft.com/office/powerpoint/2010/main" val="1019912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一个简易但耗空间的</a:t>
            </a:r>
            <a:r>
              <a:rPr lang="en-US" altLang="zh-CN" dirty="0"/>
              <a:t>LALR</a:t>
            </a:r>
            <a:r>
              <a:rPr lang="zh-CN" altLang="en-US" dirty="0"/>
              <a:t>表构造算法</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fontScale="775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600" i="1" dirty="0"/>
              <a:t>输入</a:t>
            </a:r>
            <a:r>
              <a:rPr lang="zh-CN" altLang="en-US" sz="2600" dirty="0"/>
              <a:t>：拓广文法</a:t>
            </a:r>
            <a:r>
              <a:rPr lang="en-US" altLang="zh-CN" sz="2600" dirty="0"/>
              <a:t>G’</a:t>
            </a:r>
            <a:r>
              <a:rPr lang="zh-CN" altLang="en-US" sz="2600" dirty="0"/>
              <a:t>。</a:t>
            </a:r>
          </a:p>
          <a:p>
            <a:pPr>
              <a:lnSpc>
                <a:spcPct val="90000"/>
              </a:lnSpc>
            </a:pPr>
            <a:r>
              <a:rPr lang="zh-CN" altLang="en-US" sz="2600" i="1" dirty="0"/>
              <a:t>输出</a:t>
            </a:r>
            <a:r>
              <a:rPr lang="zh-CN" altLang="en-US" sz="2600" dirty="0"/>
              <a:t>：</a:t>
            </a:r>
            <a:r>
              <a:rPr lang="en-US" altLang="zh-CN" sz="2600" dirty="0"/>
              <a:t>G’</a:t>
            </a:r>
            <a:r>
              <a:rPr lang="zh-CN" altLang="en-US" sz="2600" dirty="0"/>
              <a:t>的</a:t>
            </a:r>
            <a:r>
              <a:rPr lang="en-US" altLang="zh-CN" sz="2600" dirty="0"/>
              <a:t>LALR</a:t>
            </a:r>
            <a:r>
              <a:rPr lang="zh-CN" altLang="en-US" sz="2600" dirty="0"/>
              <a:t>语法分析表的</a:t>
            </a:r>
            <a:r>
              <a:rPr lang="en-US" altLang="zh-CN" sz="2600" dirty="0"/>
              <a:t>action</a:t>
            </a:r>
            <a:r>
              <a:rPr lang="zh-CN" altLang="en-US" sz="2600" dirty="0"/>
              <a:t>函数和</a:t>
            </a:r>
            <a:r>
              <a:rPr lang="en-US" altLang="zh-CN" sz="2600" dirty="0" err="1"/>
              <a:t>goto</a:t>
            </a:r>
            <a:r>
              <a:rPr lang="zh-CN" altLang="en-US" sz="2600" dirty="0"/>
              <a:t>函数。</a:t>
            </a:r>
          </a:p>
          <a:p>
            <a:pPr>
              <a:lnSpc>
                <a:spcPct val="90000"/>
              </a:lnSpc>
            </a:pPr>
            <a:r>
              <a:rPr lang="zh-CN" altLang="en-US" sz="2600" i="1" dirty="0"/>
              <a:t>方法</a:t>
            </a:r>
            <a:r>
              <a:rPr lang="zh-CN" altLang="en-US" sz="2600" dirty="0"/>
              <a:t>：</a:t>
            </a:r>
          </a:p>
          <a:p>
            <a:pPr marL="0" indent="0">
              <a:lnSpc>
                <a:spcPct val="90000"/>
              </a:lnSpc>
              <a:buNone/>
            </a:pPr>
            <a:r>
              <a:rPr lang="zh-CN" altLang="en-US" sz="2600" dirty="0"/>
              <a:t>	</a:t>
            </a:r>
            <a:r>
              <a:rPr lang="en-US" altLang="zh-CN" sz="2600" dirty="0"/>
              <a:t>1</a:t>
            </a:r>
            <a:r>
              <a:rPr lang="zh-CN" altLang="en-US" sz="2600" dirty="0"/>
              <a:t>、构造文法的</a:t>
            </a:r>
            <a:r>
              <a:rPr lang="en-US" altLang="zh-CN" sz="2600" dirty="0"/>
              <a:t>LR(1)</a:t>
            </a:r>
            <a:r>
              <a:rPr lang="zh-CN" altLang="en-US" sz="2600" dirty="0"/>
              <a:t>项目集规范族</a:t>
            </a:r>
            <a:r>
              <a:rPr lang="en-US" altLang="zh-CN" sz="2600" dirty="0"/>
              <a:t>C={I</a:t>
            </a:r>
            <a:r>
              <a:rPr lang="en-US" altLang="zh-CN" sz="2600" baseline="-25000" dirty="0"/>
              <a:t>0</a:t>
            </a:r>
            <a:r>
              <a:rPr lang="en-US" altLang="zh-CN" sz="2600" dirty="0"/>
              <a:t>,I</a:t>
            </a:r>
            <a:r>
              <a:rPr lang="en-US" altLang="zh-CN" sz="2600" baseline="-25000" dirty="0"/>
              <a:t>1</a:t>
            </a:r>
            <a:r>
              <a:rPr lang="en-US" altLang="zh-CN" sz="2600" dirty="0"/>
              <a:t>,…,I</a:t>
            </a:r>
            <a:r>
              <a:rPr lang="en-US" altLang="zh-CN" sz="2600" baseline="-25000" dirty="0"/>
              <a:t>n</a:t>
            </a:r>
            <a:r>
              <a:rPr lang="en-US" altLang="zh-CN" sz="2600" dirty="0"/>
              <a:t>}</a:t>
            </a:r>
            <a:r>
              <a:rPr lang="zh-CN" altLang="en-US" sz="2600" dirty="0"/>
              <a:t>。</a:t>
            </a:r>
          </a:p>
          <a:p>
            <a:pPr marL="0" indent="0">
              <a:lnSpc>
                <a:spcPct val="90000"/>
              </a:lnSpc>
              <a:buNone/>
            </a:pPr>
            <a:r>
              <a:rPr lang="zh-CN" altLang="en-US" sz="2600" dirty="0"/>
              <a:t>	</a:t>
            </a:r>
            <a:r>
              <a:rPr lang="en-US" altLang="zh-CN" sz="2600" dirty="0"/>
              <a:t>2</a:t>
            </a:r>
            <a:r>
              <a:rPr lang="zh-CN" altLang="en-US" sz="2600" dirty="0"/>
              <a:t>、对出现在</a:t>
            </a:r>
            <a:r>
              <a:rPr lang="en-US" altLang="zh-CN" sz="2600" dirty="0"/>
              <a:t>LR(1)</a:t>
            </a:r>
            <a:r>
              <a:rPr lang="zh-CN" altLang="en-US" sz="2600" dirty="0"/>
              <a:t>项目集中的每个心，找出所有与之</a:t>
            </a:r>
            <a:endParaRPr lang="en-US" altLang="zh-CN" sz="2600" dirty="0"/>
          </a:p>
          <a:p>
            <a:pPr marL="0" indent="0">
              <a:lnSpc>
                <a:spcPct val="90000"/>
              </a:lnSpc>
              <a:buNone/>
            </a:pPr>
            <a:r>
              <a:rPr lang="en-US" altLang="zh-CN" sz="2600" dirty="0"/>
              <a:t>                </a:t>
            </a:r>
            <a:r>
              <a:rPr lang="zh-CN" altLang="en-US" sz="2600" dirty="0"/>
              <a:t>同心的项目集，用它们的并集代替它们。</a:t>
            </a:r>
          </a:p>
          <a:p>
            <a:pPr marL="0" indent="0">
              <a:lnSpc>
                <a:spcPct val="90000"/>
              </a:lnSpc>
              <a:buNone/>
            </a:pPr>
            <a:r>
              <a:rPr lang="zh-CN" altLang="en-US" sz="2600" dirty="0"/>
              <a:t>	</a:t>
            </a:r>
            <a:r>
              <a:rPr lang="en-US" altLang="zh-CN" sz="2600" dirty="0"/>
              <a:t>3</a:t>
            </a:r>
            <a:r>
              <a:rPr lang="zh-CN" altLang="en-US" sz="2600" dirty="0"/>
              <a:t>、令</a:t>
            </a:r>
            <a:r>
              <a:rPr lang="en-US" altLang="zh-CN" sz="2600" dirty="0"/>
              <a:t>C’={J</a:t>
            </a:r>
            <a:r>
              <a:rPr lang="en-US" altLang="zh-CN" sz="2600" baseline="-25000" dirty="0"/>
              <a:t>1</a:t>
            </a:r>
            <a:r>
              <a:rPr lang="en-US" altLang="zh-CN" sz="2600" dirty="0"/>
              <a:t>,J</a:t>
            </a:r>
            <a:r>
              <a:rPr lang="en-US" altLang="zh-CN" sz="2600" baseline="-25000" dirty="0"/>
              <a:t>2</a:t>
            </a:r>
            <a:r>
              <a:rPr lang="en-US" altLang="zh-CN" sz="2600" dirty="0"/>
              <a:t>,…,J</a:t>
            </a:r>
            <a:r>
              <a:rPr lang="en-US" altLang="zh-CN" sz="2600" baseline="-25000" dirty="0"/>
              <a:t>n</a:t>
            </a:r>
            <a:r>
              <a:rPr lang="en-US" altLang="zh-CN" sz="2600" dirty="0"/>
              <a:t>}</a:t>
            </a:r>
            <a:r>
              <a:rPr lang="zh-CN" altLang="en-US" sz="2600" dirty="0"/>
              <a:t>是合并后的</a:t>
            </a:r>
            <a:r>
              <a:rPr lang="en-US" altLang="zh-CN" sz="2600" dirty="0"/>
              <a:t>LR(1)</a:t>
            </a:r>
            <a:r>
              <a:rPr lang="zh-CN" altLang="en-US" sz="2600" dirty="0"/>
              <a:t>项目集族。按照</a:t>
            </a:r>
            <a:r>
              <a:rPr lang="zh-CN" altLang="en-US" dirty="0"/>
              <a:t>规</a:t>
            </a:r>
            <a:endParaRPr lang="en-US" altLang="zh-CN" dirty="0"/>
          </a:p>
          <a:p>
            <a:pPr marL="0" indent="0">
              <a:lnSpc>
                <a:spcPct val="90000"/>
              </a:lnSpc>
              <a:buNone/>
            </a:pPr>
            <a:r>
              <a:rPr lang="en-US" altLang="zh-CN" dirty="0"/>
              <a:t>                </a:t>
            </a:r>
            <a:r>
              <a:rPr lang="zh-CN" altLang="en-US" dirty="0"/>
              <a:t>范</a:t>
            </a:r>
            <a:r>
              <a:rPr lang="en-US" altLang="zh-CN" dirty="0"/>
              <a:t>LR</a:t>
            </a:r>
            <a:r>
              <a:rPr lang="zh-CN" altLang="en-US" dirty="0"/>
              <a:t>语法分析表的构造</a:t>
            </a:r>
            <a:r>
              <a:rPr lang="zh-CN" altLang="en-US" sz="2600" dirty="0"/>
              <a:t>算法的方式从</a:t>
            </a:r>
            <a:r>
              <a:rPr lang="en-US" altLang="zh-CN" sz="2600" dirty="0"/>
              <a:t>J</a:t>
            </a:r>
            <a:r>
              <a:rPr lang="en-US" altLang="zh-CN" sz="2600" baseline="-25000" dirty="0"/>
              <a:t>i</a:t>
            </a:r>
            <a:r>
              <a:rPr lang="zh-CN" altLang="en-US" sz="2600" dirty="0"/>
              <a:t>来构造状</a:t>
            </a:r>
            <a:endParaRPr lang="en-US" altLang="zh-CN" sz="2600" dirty="0"/>
          </a:p>
          <a:p>
            <a:pPr marL="0" indent="0">
              <a:lnSpc>
                <a:spcPct val="90000"/>
              </a:lnSpc>
              <a:buNone/>
            </a:pPr>
            <a:r>
              <a:rPr lang="zh-CN" altLang="en-US" sz="2600" dirty="0"/>
              <a:t>                 态</a:t>
            </a:r>
            <a:r>
              <a:rPr lang="en-US" altLang="zh-CN" sz="2600" dirty="0" err="1"/>
              <a:t>i</a:t>
            </a:r>
            <a:r>
              <a:rPr lang="zh-CN" altLang="en-US" sz="2600" dirty="0"/>
              <a:t>的动作。如果分析动作出现冲突，算法无法产生分</a:t>
            </a:r>
            <a:endParaRPr lang="en-US" altLang="zh-CN" sz="2600" dirty="0"/>
          </a:p>
          <a:p>
            <a:pPr marL="0" indent="0">
              <a:lnSpc>
                <a:spcPct val="90000"/>
              </a:lnSpc>
              <a:buNone/>
            </a:pPr>
            <a:r>
              <a:rPr lang="en-US" altLang="zh-CN" sz="2600" dirty="0"/>
              <a:t>                 </a:t>
            </a:r>
            <a:r>
              <a:rPr lang="zh-CN" altLang="en-US" sz="2600" dirty="0"/>
              <a:t>析表，说明该文法不是</a:t>
            </a:r>
            <a:r>
              <a:rPr lang="en-US" altLang="zh-CN" sz="2600" dirty="0"/>
              <a:t>LR(1)</a:t>
            </a:r>
            <a:r>
              <a:rPr lang="zh-CN" altLang="en-US" sz="2600" dirty="0"/>
              <a:t>文法。</a:t>
            </a:r>
          </a:p>
          <a:p>
            <a:pPr marL="0" indent="0">
              <a:lnSpc>
                <a:spcPct val="90000"/>
              </a:lnSpc>
              <a:buNone/>
            </a:pPr>
            <a:r>
              <a:rPr lang="zh-CN" altLang="en-US" sz="2600" dirty="0"/>
              <a:t>	</a:t>
            </a:r>
            <a:r>
              <a:rPr lang="en-US" altLang="zh-CN" sz="2600" dirty="0"/>
              <a:t>4</a:t>
            </a:r>
            <a:r>
              <a:rPr lang="zh-CN" altLang="en-US" sz="2600" dirty="0"/>
              <a:t>、</a:t>
            </a:r>
            <a:r>
              <a:rPr lang="en-US" altLang="zh-CN" sz="2600" dirty="0" err="1"/>
              <a:t>goto</a:t>
            </a:r>
            <a:r>
              <a:rPr lang="zh-CN" altLang="en-US" sz="2600" dirty="0"/>
              <a:t>表的构造如下：</a:t>
            </a:r>
            <a:endParaRPr lang="en-US" altLang="zh-CN" sz="2600" dirty="0"/>
          </a:p>
          <a:p>
            <a:pPr marL="0" indent="0">
              <a:lnSpc>
                <a:spcPct val="90000"/>
              </a:lnSpc>
              <a:buNone/>
            </a:pPr>
            <a:r>
              <a:rPr lang="zh-CN" altLang="en-US" sz="2600" dirty="0"/>
              <a:t>                     如果</a:t>
            </a:r>
            <a:r>
              <a:rPr lang="en-US" altLang="zh-CN" sz="2600" dirty="0"/>
              <a:t>J</a:t>
            </a:r>
            <a:r>
              <a:rPr lang="zh-CN" altLang="en-US" sz="2600" dirty="0"/>
              <a:t>是一个或多个</a:t>
            </a:r>
            <a:r>
              <a:rPr lang="en-US" altLang="zh-CN" sz="2600" dirty="0"/>
              <a:t>LR(1)</a:t>
            </a:r>
            <a:r>
              <a:rPr lang="zh-CN" altLang="en-US" sz="2600" dirty="0"/>
              <a:t>项目集的并，即</a:t>
            </a:r>
            <a:r>
              <a:rPr lang="en-US" altLang="zh-CN" sz="2600" dirty="0"/>
              <a:t>J=I</a:t>
            </a:r>
            <a:r>
              <a:rPr lang="en-US" altLang="zh-CN" sz="2600" baseline="-25000" dirty="0"/>
              <a:t>1</a:t>
            </a:r>
            <a:r>
              <a:rPr lang="en-US" altLang="zh-CN" sz="2600" dirty="0"/>
              <a:t>∪I</a:t>
            </a:r>
            <a:r>
              <a:rPr lang="en-US" altLang="zh-CN" sz="2600" baseline="-25000" dirty="0"/>
              <a:t>2</a:t>
            </a:r>
            <a:r>
              <a:rPr lang="en-US" altLang="zh-CN" sz="2600" dirty="0"/>
              <a:t>∪…∪</a:t>
            </a:r>
            <a:r>
              <a:rPr lang="en-US" altLang="zh-CN" sz="2600" dirty="0" err="1"/>
              <a:t>I</a:t>
            </a:r>
            <a:r>
              <a:rPr lang="en-US" altLang="zh-CN" sz="2600" baseline="-25000" dirty="0" err="1"/>
              <a:t>k</a:t>
            </a:r>
            <a:r>
              <a:rPr lang="zh-CN" altLang="en-US" sz="2600" dirty="0"/>
              <a:t>，</a:t>
            </a:r>
            <a:endParaRPr lang="en-US" altLang="zh-CN" sz="2600" dirty="0"/>
          </a:p>
          <a:p>
            <a:pPr marL="0" indent="0">
              <a:lnSpc>
                <a:spcPct val="90000"/>
              </a:lnSpc>
              <a:buNone/>
            </a:pPr>
            <a:r>
              <a:rPr lang="en-US" altLang="zh-CN" sz="2600" dirty="0"/>
              <a:t>                     </a:t>
            </a:r>
            <a:r>
              <a:rPr lang="zh-CN" altLang="en-US" sz="2600" dirty="0"/>
              <a:t>那么</a:t>
            </a:r>
            <a:r>
              <a:rPr lang="en-US" altLang="zh-CN" sz="2600" dirty="0" err="1"/>
              <a:t>goto</a:t>
            </a:r>
            <a:r>
              <a:rPr lang="en-US" altLang="zh-CN" sz="2600" dirty="0"/>
              <a:t>(I</a:t>
            </a:r>
            <a:r>
              <a:rPr lang="en-US" altLang="zh-CN" sz="2600" baseline="-25000" dirty="0"/>
              <a:t>1</a:t>
            </a:r>
            <a:r>
              <a:rPr lang="en-US" altLang="zh-CN" sz="2600" dirty="0"/>
              <a:t>,X)</a:t>
            </a:r>
            <a:r>
              <a:rPr lang="zh-CN" altLang="en-US" sz="2600" dirty="0"/>
              <a:t>， </a:t>
            </a:r>
            <a:r>
              <a:rPr lang="en-US" altLang="zh-CN" sz="2600" dirty="0" err="1"/>
              <a:t>goto</a:t>
            </a:r>
            <a:r>
              <a:rPr lang="en-US" altLang="zh-CN" sz="2600" dirty="0"/>
              <a:t>(I</a:t>
            </a:r>
            <a:r>
              <a:rPr lang="en-US" altLang="zh-CN" sz="2600" baseline="-25000" dirty="0"/>
              <a:t>2</a:t>
            </a:r>
            <a:r>
              <a:rPr lang="en-US" altLang="zh-CN" sz="2600" dirty="0"/>
              <a:t>,X)</a:t>
            </a:r>
            <a:r>
              <a:rPr lang="zh-CN" altLang="en-US" sz="2600" dirty="0"/>
              <a:t>，</a:t>
            </a:r>
            <a:r>
              <a:rPr lang="en-US" altLang="zh-CN" sz="2600" dirty="0"/>
              <a:t>…</a:t>
            </a:r>
            <a:r>
              <a:rPr lang="zh-CN" altLang="en-US" sz="2600" dirty="0"/>
              <a:t>，</a:t>
            </a:r>
            <a:r>
              <a:rPr lang="en-US" altLang="zh-CN" sz="2600" dirty="0" err="1"/>
              <a:t>goto</a:t>
            </a:r>
            <a:r>
              <a:rPr lang="en-US" altLang="zh-CN" sz="2600" dirty="0"/>
              <a:t>(</a:t>
            </a:r>
            <a:r>
              <a:rPr lang="en-US" altLang="zh-CN" sz="2600" dirty="0" err="1"/>
              <a:t>I</a:t>
            </a:r>
            <a:r>
              <a:rPr lang="en-US" altLang="zh-CN" sz="2600" baseline="-25000" dirty="0" err="1"/>
              <a:t>k</a:t>
            </a:r>
            <a:r>
              <a:rPr lang="en-US" altLang="zh-CN" sz="2600" dirty="0" err="1"/>
              <a:t>,X</a:t>
            </a:r>
            <a:r>
              <a:rPr lang="en-US" altLang="zh-CN" sz="2600" dirty="0"/>
              <a:t>)</a:t>
            </a:r>
            <a:r>
              <a:rPr lang="zh-CN" altLang="en-US" sz="2600" dirty="0"/>
              <a:t>也同心。</a:t>
            </a:r>
            <a:endParaRPr lang="en-US" altLang="zh-CN" sz="2600" dirty="0"/>
          </a:p>
          <a:p>
            <a:pPr marL="0" indent="0">
              <a:lnSpc>
                <a:spcPct val="90000"/>
              </a:lnSpc>
              <a:buNone/>
            </a:pPr>
            <a:r>
              <a:rPr lang="en-US" altLang="zh-CN" sz="2600" dirty="0"/>
              <a:t>                    </a:t>
            </a:r>
            <a:r>
              <a:rPr lang="zh-CN" altLang="en-US" sz="2600" dirty="0"/>
              <a:t>记</a:t>
            </a:r>
            <a:r>
              <a:rPr lang="en-US" altLang="zh-CN" sz="2600" dirty="0"/>
              <a:t>K</a:t>
            </a:r>
            <a:r>
              <a:rPr lang="zh-CN" altLang="en-US" sz="2600" dirty="0"/>
              <a:t>为所有与</a:t>
            </a:r>
            <a:r>
              <a:rPr lang="en-US" altLang="zh-CN" sz="2600" dirty="0" err="1"/>
              <a:t>goto</a:t>
            </a:r>
            <a:r>
              <a:rPr lang="en-US" altLang="zh-CN" sz="2600" dirty="0"/>
              <a:t>(I</a:t>
            </a:r>
            <a:r>
              <a:rPr lang="en-US" altLang="zh-CN" sz="2600" baseline="-25000" dirty="0"/>
              <a:t>1</a:t>
            </a:r>
            <a:r>
              <a:rPr lang="en-US" altLang="zh-CN" sz="2600" dirty="0"/>
              <a:t>,X)</a:t>
            </a:r>
            <a:r>
              <a:rPr lang="zh-CN" altLang="en-US" sz="2600" dirty="0"/>
              <a:t>同心的项目集的并，则</a:t>
            </a:r>
            <a:r>
              <a:rPr lang="en-US" altLang="zh-CN" sz="2600" dirty="0" err="1"/>
              <a:t>goto</a:t>
            </a:r>
            <a:r>
              <a:rPr lang="en-US" altLang="zh-CN" sz="2600" dirty="0"/>
              <a:t>(J,X)=K</a:t>
            </a:r>
            <a:r>
              <a:rPr lang="zh-CN" altLang="en-US" sz="2600" dirty="0"/>
              <a:t>。</a:t>
            </a:r>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69535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4.27</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385917" y="1620572"/>
            <a:ext cx="7861790" cy="1808428"/>
          </a:xfrm>
          <a:prstGeom prst="rect">
            <a:avLst/>
          </a:prstGeom>
        </p:spPr>
        <p:txBody>
          <a:bodyPr>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zh-CN" altLang="en-US" sz="2000" dirty="0"/>
              <a:t>再次考虑文法文法</a:t>
            </a:r>
            <a:r>
              <a:rPr lang="en-US" altLang="zh-CN" sz="2000" dirty="0"/>
              <a:t>:   S’ -&gt; S     </a:t>
            </a:r>
            <a:r>
              <a:rPr lang="zh-CN" altLang="en-US" sz="2000" dirty="0"/>
              <a:t>它的转移图如图</a:t>
            </a:r>
            <a:r>
              <a:rPr lang="en-US" altLang="zh-CN" sz="2000" dirty="0"/>
              <a:t> 4-39</a:t>
            </a:r>
            <a:r>
              <a:rPr lang="zh-CN" altLang="en-US" sz="2000" dirty="0"/>
              <a:t>所示。</a:t>
            </a:r>
            <a:endParaRPr lang="en-US" altLang="zh-CN" sz="2000" dirty="0"/>
          </a:p>
          <a:p>
            <a:pPr marL="0" indent="0">
              <a:lnSpc>
                <a:spcPct val="80000"/>
              </a:lnSpc>
              <a:buNone/>
            </a:pPr>
            <a:r>
              <a:rPr lang="en-US" altLang="zh-CN" sz="2000" dirty="0"/>
              <a:t>                                 S -&gt; CC </a:t>
            </a:r>
          </a:p>
          <a:p>
            <a:pPr marL="0" indent="0">
              <a:lnSpc>
                <a:spcPct val="80000"/>
              </a:lnSpc>
              <a:buNone/>
            </a:pPr>
            <a:r>
              <a:rPr lang="en-US" altLang="zh-CN" sz="2000" dirty="0"/>
              <a:t>                                 C -&gt; </a:t>
            </a:r>
            <a:r>
              <a:rPr lang="en-US" altLang="zh-CN" sz="2000" dirty="0" err="1"/>
              <a:t>cC</a:t>
            </a:r>
            <a:r>
              <a:rPr lang="en-US" altLang="zh-CN" sz="2000" dirty="0"/>
              <a:t> | d</a:t>
            </a:r>
            <a:r>
              <a:rPr lang="zh-CN" altLang="en-US" sz="2000" dirty="0"/>
              <a:t>，</a:t>
            </a:r>
            <a:endParaRPr lang="en-US" altLang="zh-CN" sz="2000" dirty="0"/>
          </a:p>
          <a:p>
            <a:pPr marL="0" indent="0">
              <a:lnSpc>
                <a:spcPct val="80000"/>
              </a:lnSpc>
              <a:buNone/>
            </a:pPr>
            <a:r>
              <a:rPr lang="zh-CN" altLang="en-US" sz="2000" dirty="0"/>
              <a:t>正如我们之前提到的，有</a:t>
            </a:r>
            <a:r>
              <a:rPr lang="en-US" altLang="zh-CN" sz="2000" dirty="0"/>
              <a:t>3</a:t>
            </a:r>
            <a:r>
              <a:rPr lang="zh-CN" altLang="en-US" sz="2000" dirty="0"/>
              <a:t>对项目集可以合并：</a:t>
            </a:r>
            <a:r>
              <a:rPr lang="en-US" altLang="zh-CN" sz="2000" dirty="0">
                <a:latin typeface="宋体" panose="02010600030101010101" pitchFamily="2" charset="-122"/>
              </a:rPr>
              <a:t> </a:t>
            </a:r>
          </a:p>
          <a:p>
            <a:pPr marL="0" indent="0">
              <a:lnSpc>
                <a:spcPct val="80000"/>
              </a:lnSpc>
              <a:buNone/>
            </a:pPr>
            <a:r>
              <a:rPr lang="en-US" altLang="zh-CN" sz="2000" dirty="0">
                <a:latin typeface="宋体" panose="02010600030101010101" pitchFamily="2" charset="-122"/>
              </a:rPr>
              <a:t>I</a:t>
            </a:r>
            <a:r>
              <a:rPr lang="en-US" altLang="zh-CN" sz="2000" baseline="-25000" dirty="0"/>
              <a:t>4</a:t>
            </a:r>
            <a:r>
              <a:rPr lang="zh-CN" altLang="en-US" sz="2000" dirty="0"/>
              <a:t>和</a:t>
            </a:r>
            <a:r>
              <a:rPr lang="en-US" altLang="zh-CN" sz="2000" dirty="0">
                <a:latin typeface="宋体" panose="02010600030101010101" pitchFamily="2" charset="-122"/>
              </a:rPr>
              <a:t>I</a:t>
            </a:r>
            <a:r>
              <a:rPr lang="en-US" altLang="zh-CN" sz="2000" baseline="-25000" dirty="0"/>
              <a:t>7</a:t>
            </a:r>
            <a:r>
              <a:rPr lang="zh-CN" altLang="en-US" sz="2000" baseline="-25000" dirty="0"/>
              <a:t>、</a:t>
            </a:r>
            <a:r>
              <a:rPr lang="en-US" altLang="zh-CN" sz="2000" dirty="0">
                <a:latin typeface="宋体" panose="02010600030101010101" pitchFamily="2" charset="-122"/>
              </a:rPr>
              <a:t> I</a:t>
            </a:r>
            <a:r>
              <a:rPr lang="en-US" altLang="zh-CN" sz="2000" baseline="-25000" dirty="0"/>
              <a:t>3</a:t>
            </a:r>
            <a:r>
              <a:rPr lang="zh-CN" altLang="en-US" sz="2000" dirty="0"/>
              <a:t>和</a:t>
            </a:r>
            <a:r>
              <a:rPr lang="en-US" altLang="zh-CN" sz="2000" dirty="0">
                <a:latin typeface="宋体" panose="02010600030101010101" pitchFamily="2" charset="-122"/>
              </a:rPr>
              <a:t>I</a:t>
            </a:r>
            <a:r>
              <a:rPr lang="en-US" altLang="zh-CN" sz="2000" baseline="-25000" dirty="0"/>
              <a:t>6</a:t>
            </a:r>
            <a:r>
              <a:rPr lang="zh-CN" altLang="en-US" sz="2000" baseline="-25000" dirty="0"/>
              <a:t>、</a:t>
            </a:r>
            <a:r>
              <a:rPr lang="en-US" altLang="zh-CN" sz="2000" dirty="0">
                <a:latin typeface="宋体" panose="02010600030101010101" pitchFamily="2" charset="-122"/>
              </a:rPr>
              <a:t> I</a:t>
            </a:r>
            <a:r>
              <a:rPr lang="en-US" altLang="zh-CN" sz="2000" baseline="-25000" dirty="0"/>
              <a:t>8</a:t>
            </a:r>
            <a:r>
              <a:rPr lang="zh-CN" altLang="en-US" sz="2000" dirty="0"/>
              <a:t>和</a:t>
            </a:r>
            <a:r>
              <a:rPr lang="en-US" altLang="zh-CN" sz="2000" dirty="0">
                <a:latin typeface="宋体" panose="02010600030101010101" pitchFamily="2" charset="-122"/>
              </a:rPr>
              <a:t>I</a:t>
            </a:r>
            <a:r>
              <a:rPr lang="en-US" altLang="zh-CN" sz="2000" baseline="-25000" dirty="0"/>
              <a:t>9</a:t>
            </a:r>
            <a:r>
              <a:rPr lang="zh-CN" altLang="en-US" sz="2000" baseline="-25000" dirty="0"/>
              <a:t>、</a:t>
            </a:r>
            <a:r>
              <a:rPr lang="zh-CN" altLang="en-US" sz="2000" dirty="0"/>
              <a:t>结果如图</a:t>
            </a:r>
            <a:r>
              <a:rPr lang="en-US" altLang="zh-CN" sz="2000" dirty="0"/>
              <a:t>4-41</a:t>
            </a:r>
            <a:r>
              <a:rPr lang="zh-CN" altLang="en-US" sz="2000" dirty="0"/>
              <a:t>所示。</a:t>
            </a:r>
          </a:p>
          <a:p>
            <a:endParaRPr lang="en-US" altLang="zh-CN" dirty="0">
              <a:latin typeface="黑体" panose="02010609060101010101" pitchFamily="49" charset="-122"/>
              <a:ea typeface="黑体" panose="02010609060101010101" pitchFamily="49" charset="-122"/>
            </a:endParaRPr>
          </a:p>
        </p:txBody>
      </p:sp>
      <p:pic>
        <p:nvPicPr>
          <p:cNvPr id="7" name="Picture 4">
            <a:extLst>
              <a:ext uri="{FF2B5EF4-FFF2-40B4-BE49-F238E27FC236}">
                <a16:creationId xmlns:a16="http://schemas.microsoft.com/office/drawing/2014/main" id="{62988A44-BC37-4788-91C0-ADB9283D18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066" y="3429000"/>
            <a:ext cx="4201893" cy="307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a:extLst>
              <a:ext uri="{FF2B5EF4-FFF2-40B4-BE49-F238E27FC236}">
                <a16:creationId xmlns:a16="http://schemas.microsoft.com/office/drawing/2014/main" id="{2B5D96C2-DC94-4657-9713-28BF5957A2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7346" y="2435379"/>
            <a:ext cx="3666654" cy="4065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62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253497" y="1611518"/>
            <a:ext cx="4318503" cy="4789282"/>
          </a:xfrm>
          <a:prstGeom prst="rect">
            <a:avLst/>
          </a:prstGeom>
        </p:spPr>
        <p:txBody>
          <a:bodyPr>
            <a:normAutofit fontScale="925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400" dirty="0"/>
              <a:t>当输入串存在错误时，</a:t>
            </a:r>
            <a:r>
              <a:rPr lang="en-US" altLang="zh-CN" sz="2400" dirty="0"/>
              <a:t>LALR</a:t>
            </a:r>
            <a:r>
              <a:rPr lang="zh-CN" altLang="en-US" sz="2400" dirty="0"/>
              <a:t>语</a:t>
            </a:r>
            <a:endParaRPr lang="en-US" altLang="zh-CN" sz="2400" dirty="0"/>
          </a:p>
          <a:p>
            <a:pPr marL="0" indent="0">
              <a:lnSpc>
                <a:spcPct val="90000"/>
              </a:lnSpc>
              <a:buNone/>
            </a:pPr>
            <a:r>
              <a:rPr lang="zh-CN" altLang="en-US" sz="2400" dirty="0"/>
              <a:t>法分析器可能比</a:t>
            </a:r>
            <a:r>
              <a:rPr lang="en-US" altLang="zh-CN" sz="2400" dirty="0"/>
              <a:t>LR</a:t>
            </a:r>
            <a:r>
              <a:rPr lang="zh-CN" altLang="en-US" sz="2400" dirty="0"/>
              <a:t>语法分析器多</a:t>
            </a:r>
            <a:endParaRPr lang="en-US" altLang="zh-CN" sz="2400" dirty="0"/>
          </a:p>
          <a:p>
            <a:pPr marL="0" indent="0">
              <a:lnSpc>
                <a:spcPct val="90000"/>
              </a:lnSpc>
              <a:buNone/>
            </a:pPr>
            <a:r>
              <a:rPr lang="zh-CN" altLang="en-US" sz="2400" dirty="0"/>
              <a:t>做一些不必要的归约，而</a:t>
            </a:r>
            <a:r>
              <a:rPr lang="en-US" altLang="zh-CN" sz="2400" dirty="0"/>
              <a:t>LR</a:t>
            </a:r>
            <a:r>
              <a:rPr lang="zh-CN" altLang="en-US" sz="2400" dirty="0"/>
              <a:t>语法</a:t>
            </a:r>
            <a:endParaRPr lang="en-US" altLang="zh-CN" sz="2400" dirty="0"/>
          </a:p>
          <a:p>
            <a:pPr marL="0" indent="0">
              <a:lnSpc>
                <a:spcPct val="90000"/>
              </a:lnSpc>
              <a:buNone/>
            </a:pPr>
            <a:r>
              <a:rPr lang="zh-CN" altLang="en-US" sz="2400" dirty="0"/>
              <a:t>分析器则能立即报错。但</a:t>
            </a:r>
            <a:r>
              <a:rPr lang="en-US" altLang="zh-CN" sz="2400" dirty="0"/>
              <a:t>LALR</a:t>
            </a:r>
            <a:r>
              <a:rPr lang="zh-CN" altLang="en-US" sz="2400" dirty="0"/>
              <a:t>不</a:t>
            </a:r>
            <a:endParaRPr lang="en-US" altLang="zh-CN" sz="2400" dirty="0"/>
          </a:p>
          <a:p>
            <a:pPr marL="0" indent="0">
              <a:lnSpc>
                <a:spcPct val="90000"/>
              </a:lnSpc>
              <a:buNone/>
            </a:pPr>
            <a:r>
              <a:rPr lang="zh-CN" altLang="en-US" sz="2400" dirty="0"/>
              <a:t>会比</a:t>
            </a:r>
            <a:r>
              <a:rPr lang="en-US" altLang="zh-CN" sz="2400" dirty="0"/>
              <a:t>LR</a:t>
            </a:r>
            <a:r>
              <a:rPr lang="zh-CN" altLang="en-US" sz="2400" dirty="0"/>
              <a:t>多移进一个符号。</a:t>
            </a:r>
          </a:p>
          <a:p>
            <a:pPr>
              <a:lnSpc>
                <a:spcPct val="90000"/>
              </a:lnSpc>
            </a:pPr>
            <a:r>
              <a:rPr lang="zh-CN" altLang="en-US" sz="2400" dirty="0"/>
              <a:t>例如，若输入串是</a:t>
            </a:r>
            <a:r>
              <a:rPr lang="en-US" altLang="zh-CN" sz="2400" dirty="0" err="1"/>
              <a:t>ccd</a:t>
            </a:r>
            <a:r>
              <a:rPr lang="zh-CN" altLang="en-US" sz="2400" dirty="0"/>
              <a:t>（针对文</a:t>
            </a:r>
            <a:endParaRPr lang="en-US" altLang="zh-CN" sz="2400" dirty="0"/>
          </a:p>
          <a:p>
            <a:pPr marL="0" indent="0">
              <a:lnSpc>
                <a:spcPct val="90000"/>
              </a:lnSpc>
              <a:buNone/>
            </a:pPr>
            <a:r>
              <a:rPr lang="zh-CN" altLang="en-US" sz="2400" dirty="0"/>
              <a:t>法</a:t>
            </a:r>
            <a:r>
              <a:rPr lang="en-US" altLang="zh-CN" sz="2400" dirty="0"/>
              <a:t>(4-21)</a:t>
            </a:r>
            <a:r>
              <a:rPr lang="zh-CN" altLang="en-US" sz="2400" dirty="0"/>
              <a:t>）并跟随以</a:t>
            </a:r>
            <a:r>
              <a:rPr lang="en-US" altLang="zh-CN" sz="2400" dirty="0"/>
              <a:t>$</a:t>
            </a:r>
            <a:r>
              <a:rPr lang="zh-CN" altLang="en-US" sz="2400" dirty="0"/>
              <a:t>时，图</a:t>
            </a:r>
            <a:r>
              <a:rPr lang="en-US" altLang="zh-CN" sz="2400" dirty="0"/>
              <a:t>4-34</a:t>
            </a:r>
          </a:p>
          <a:p>
            <a:pPr marL="0" indent="0">
              <a:lnSpc>
                <a:spcPct val="90000"/>
              </a:lnSpc>
              <a:buNone/>
            </a:pPr>
            <a:r>
              <a:rPr lang="zh-CN" altLang="en-US" sz="2400" dirty="0"/>
              <a:t>的</a:t>
            </a:r>
            <a:r>
              <a:rPr lang="en-US" altLang="zh-CN" sz="2400" dirty="0"/>
              <a:t>LR</a:t>
            </a:r>
            <a:r>
              <a:rPr lang="zh-CN" altLang="en-US" sz="2400" dirty="0"/>
              <a:t>语法分析器将把 </a:t>
            </a:r>
            <a:r>
              <a:rPr lang="en-US" altLang="zh-CN" sz="2400" dirty="0"/>
              <a:t>0 c 3 c 3 d 4</a:t>
            </a:r>
          </a:p>
          <a:p>
            <a:pPr marL="0" indent="0">
              <a:lnSpc>
                <a:spcPct val="90000"/>
              </a:lnSpc>
              <a:buNone/>
            </a:pPr>
            <a:r>
              <a:rPr lang="zh-CN" altLang="en-US" sz="2400" dirty="0"/>
              <a:t>压入栈，并在状态</a:t>
            </a:r>
            <a:r>
              <a:rPr lang="en-US" altLang="zh-CN" sz="2400" dirty="0"/>
              <a:t>4</a:t>
            </a:r>
            <a:r>
              <a:rPr lang="zh-CN" altLang="en-US" sz="2400" dirty="0"/>
              <a:t>发现错误，因</a:t>
            </a:r>
            <a:endParaRPr lang="en-US" altLang="zh-CN" sz="2400" dirty="0"/>
          </a:p>
          <a:p>
            <a:pPr marL="0" indent="0">
              <a:lnSpc>
                <a:spcPct val="90000"/>
              </a:lnSpc>
              <a:buNone/>
            </a:pPr>
            <a:r>
              <a:rPr lang="zh-CN" altLang="en-US" sz="2400" dirty="0"/>
              <a:t>为状态</a:t>
            </a:r>
            <a:r>
              <a:rPr lang="en-US" altLang="zh-CN" sz="2400" dirty="0"/>
              <a:t>4</a:t>
            </a:r>
            <a:r>
              <a:rPr lang="zh-CN" altLang="en-US" sz="2400" dirty="0"/>
              <a:t>面临</a:t>
            </a:r>
            <a:r>
              <a:rPr lang="en-US" altLang="zh-CN" sz="2400" dirty="0"/>
              <a:t>$</a:t>
            </a:r>
            <a:r>
              <a:rPr lang="zh-CN" altLang="en-US" sz="2400" dirty="0"/>
              <a:t>的动作是“出错”。</a:t>
            </a:r>
            <a:endParaRPr lang="en-US" altLang="zh-CN" sz="2400" dirty="0"/>
          </a:p>
          <a:p>
            <a:pPr>
              <a:lnSpc>
                <a:spcPct val="90000"/>
              </a:lnSpc>
              <a:buNone/>
            </a:pPr>
            <a:endParaRPr lang="en-US" altLang="zh-CN" sz="2400" dirty="0"/>
          </a:p>
          <a:p>
            <a:pPr marL="0" indent="0">
              <a:buNone/>
            </a:pPr>
            <a:endParaRPr lang="en-US" altLang="zh-CN" dirty="0">
              <a:latin typeface="黑体" panose="02010609060101010101" pitchFamily="49" charset="-122"/>
              <a:ea typeface="黑体" panose="02010609060101010101" pitchFamily="49" charset="-122"/>
            </a:endParaRPr>
          </a:p>
        </p:txBody>
      </p:sp>
      <p:sp>
        <p:nvSpPr>
          <p:cNvPr id="7" name="内容占位符 2">
            <a:extLst>
              <a:ext uri="{FF2B5EF4-FFF2-40B4-BE49-F238E27FC236}">
                <a16:creationId xmlns:a16="http://schemas.microsoft.com/office/drawing/2014/main" id="{24D7D4E1-FA84-4C18-B809-0C4F752D87B8}"/>
              </a:ext>
            </a:extLst>
          </p:cNvPr>
          <p:cNvSpPr txBox="1">
            <a:spLocks/>
          </p:cNvSpPr>
          <p:nvPr/>
        </p:nvSpPr>
        <p:spPr>
          <a:xfrm>
            <a:off x="4909431" y="1611518"/>
            <a:ext cx="4133473" cy="4490517"/>
          </a:xfrm>
          <a:prstGeom prst="rect">
            <a:avLst/>
          </a:prstGeom>
        </p:spPr>
        <p:txBody>
          <a:bodyPr>
            <a:normAutofit fontScale="475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3600" dirty="0"/>
              <a:t>对于同一输入串，</a:t>
            </a:r>
            <a:r>
              <a:rPr lang="en-US" altLang="zh-CN" sz="3600" dirty="0"/>
              <a:t>LALR</a:t>
            </a:r>
            <a:r>
              <a:rPr lang="zh-CN" altLang="en-US" sz="3600" dirty="0"/>
              <a:t>语法分析器将产</a:t>
            </a:r>
            <a:endParaRPr lang="en-US" altLang="zh-CN" sz="3600" dirty="0"/>
          </a:p>
          <a:p>
            <a:pPr marL="0" indent="0">
              <a:lnSpc>
                <a:spcPct val="90000"/>
              </a:lnSpc>
              <a:buNone/>
            </a:pPr>
            <a:r>
              <a:rPr lang="zh-CN" altLang="en-US" sz="3600" dirty="0"/>
              <a:t>生相应的动作，即把</a:t>
            </a:r>
          </a:p>
          <a:p>
            <a:pPr>
              <a:lnSpc>
                <a:spcPct val="90000"/>
              </a:lnSpc>
              <a:buNone/>
            </a:pPr>
            <a:r>
              <a:rPr lang="zh-CN" altLang="en-US" sz="3600" dirty="0"/>
              <a:t>	</a:t>
            </a:r>
            <a:r>
              <a:rPr lang="en-US" altLang="zh-CN" sz="3600" dirty="0"/>
              <a:t>0 c 36 c 36 d 47</a:t>
            </a:r>
          </a:p>
          <a:p>
            <a:pPr>
              <a:lnSpc>
                <a:spcPct val="90000"/>
              </a:lnSpc>
              <a:buNone/>
            </a:pPr>
            <a:r>
              <a:rPr lang="zh-CN" altLang="en-US" sz="3600" dirty="0"/>
              <a:t>压入栈。但状态</a:t>
            </a:r>
            <a:r>
              <a:rPr lang="en-US" altLang="zh-CN" sz="3600" dirty="0"/>
              <a:t>47</a:t>
            </a:r>
            <a:r>
              <a:rPr lang="zh-CN" altLang="en-US" sz="3600" dirty="0"/>
              <a:t>面临</a:t>
            </a:r>
            <a:r>
              <a:rPr lang="en-US" altLang="zh-CN" sz="3600" dirty="0"/>
              <a:t>$</a:t>
            </a:r>
            <a:r>
              <a:rPr lang="zh-CN" altLang="en-US" sz="3600" dirty="0"/>
              <a:t>的动作是</a:t>
            </a:r>
            <a:endParaRPr lang="en-US" altLang="zh-CN" sz="3600" dirty="0"/>
          </a:p>
          <a:p>
            <a:pPr>
              <a:lnSpc>
                <a:spcPct val="90000"/>
              </a:lnSpc>
              <a:buNone/>
            </a:pPr>
            <a:r>
              <a:rPr lang="zh-CN" altLang="en-US" sz="3600" dirty="0"/>
              <a:t>归约</a:t>
            </a:r>
            <a:r>
              <a:rPr lang="en-US" altLang="zh-CN" sz="3600" dirty="0"/>
              <a:t>C-&gt;d</a:t>
            </a:r>
            <a:r>
              <a:rPr lang="zh-CN" altLang="en-US" sz="3600" dirty="0"/>
              <a:t>，栈的内容成为</a:t>
            </a:r>
          </a:p>
          <a:p>
            <a:pPr>
              <a:lnSpc>
                <a:spcPct val="90000"/>
              </a:lnSpc>
              <a:buNone/>
            </a:pPr>
            <a:r>
              <a:rPr lang="zh-CN" altLang="en-US" sz="3600" dirty="0"/>
              <a:t>	</a:t>
            </a:r>
            <a:r>
              <a:rPr lang="en-US" altLang="zh-CN" sz="3600" dirty="0"/>
              <a:t>0 c 36 c 36 C 89</a:t>
            </a:r>
          </a:p>
          <a:p>
            <a:pPr marL="0" indent="0">
              <a:buNone/>
            </a:pPr>
            <a:r>
              <a:rPr lang="zh-CN" altLang="en-US" sz="3600" dirty="0"/>
              <a:t>现在状态</a:t>
            </a:r>
            <a:r>
              <a:rPr lang="en-US" altLang="zh-CN" sz="3600" dirty="0"/>
              <a:t>89</a:t>
            </a:r>
            <a:r>
              <a:rPr lang="zh-CN" altLang="en-US" sz="3600" dirty="0"/>
              <a:t>面临</a:t>
            </a:r>
            <a:r>
              <a:rPr lang="en-US" altLang="zh-CN" sz="3600" dirty="0"/>
              <a:t>$</a:t>
            </a:r>
            <a:r>
              <a:rPr lang="zh-CN" altLang="en-US" sz="3600" dirty="0"/>
              <a:t>的动作是归约</a:t>
            </a:r>
            <a:r>
              <a:rPr lang="en-US" altLang="zh-CN" sz="3600" dirty="0"/>
              <a:t>C-&gt;</a:t>
            </a:r>
            <a:r>
              <a:rPr lang="en-US" altLang="zh-CN" sz="3600" dirty="0" err="1"/>
              <a:t>cC</a:t>
            </a:r>
            <a:r>
              <a:rPr lang="zh-CN" altLang="en-US" sz="3600" dirty="0"/>
              <a:t>，</a:t>
            </a:r>
            <a:endParaRPr lang="en-US" altLang="zh-CN" sz="3600" dirty="0"/>
          </a:p>
          <a:p>
            <a:pPr marL="0" indent="0">
              <a:buNone/>
            </a:pPr>
            <a:r>
              <a:rPr lang="zh-CN" altLang="en-US" sz="3600" dirty="0"/>
              <a:t>这时栈的内容改为</a:t>
            </a:r>
          </a:p>
          <a:p>
            <a:pPr>
              <a:buNone/>
            </a:pPr>
            <a:r>
              <a:rPr lang="zh-CN" altLang="en-US" sz="3600" dirty="0"/>
              <a:t>	</a:t>
            </a:r>
            <a:r>
              <a:rPr lang="en-US" altLang="zh-CN" sz="3600" dirty="0"/>
              <a:t>0 c 36 C 89</a:t>
            </a:r>
          </a:p>
          <a:p>
            <a:pPr>
              <a:buNone/>
            </a:pPr>
            <a:r>
              <a:rPr lang="zh-CN" altLang="en-US" sz="3600" dirty="0"/>
              <a:t>在经一次类似的归约，获得的栈为</a:t>
            </a:r>
          </a:p>
          <a:p>
            <a:pPr>
              <a:buNone/>
            </a:pPr>
            <a:r>
              <a:rPr lang="zh-CN" altLang="en-US" sz="3600" dirty="0"/>
              <a:t>	</a:t>
            </a:r>
            <a:r>
              <a:rPr lang="en-US" altLang="zh-CN" sz="3600" dirty="0"/>
              <a:t>0 C 2</a:t>
            </a:r>
          </a:p>
          <a:p>
            <a:pPr>
              <a:buNone/>
            </a:pPr>
            <a:r>
              <a:rPr lang="zh-CN" altLang="en-US" sz="3600" dirty="0"/>
              <a:t>最后，状态</a:t>
            </a:r>
            <a:r>
              <a:rPr lang="en-US" altLang="zh-CN" sz="3600" dirty="0"/>
              <a:t>2</a:t>
            </a:r>
            <a:r>
              <a:rPr lang="zh-CN" altLang="en-US" sz="3600" dirty="0"/>
              <a:t>面临</a:t>
            </a:r>
            <a:r>
              <a:rPr lang="en-US" altLang="zh-CN" sz="3600" dirty="0"/>
              <a:t>$</a:t>
            </a:r>
            <a:r>
              <a:rPr lang="zh-CN" altLang="en-US" sz="3600" dirty="0"/>
              <a:t>的动作是“出错”。</a:t>
            </a:r>
          </a:p>
        </p:txBody>
      </p:sp>
    </p:spTree>
    <p:extLst>
      <p:ext uri="{BB962C8B-B14F-4D97-AF65-F5344CB8AC3E}">
        <p14:creationId xmlns:p14="http://schemas.microsoft.com/office/powerpoint/2010/main" val="2196167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作业</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a:t>
            </a:r>
            <a:r>
              <a:rPr lang="en-US" altLang="zh-CN" sz="2400" dirty="0"/>
              <a:t>1</a:t>
            </a:r>
            <a:r>
              <a:rPr lang="zh-CN" altLang="en-US" sz="2400" dirty="0"/>
              <a:t>）构造下面拓广文法的</a:t>
            </a:r>
            <a:r>
              <a:rPr lang="en-US" altLang="zh-CN" sz="2400" dirty="0"/>
              <a:t>LR(0)</a:t>
            </a:r>
            <a:r>
              <a:rPr lang="zh-CN" altLang="en-US" sz="2400" dirty="0"/>
              <a:t>和</a:t>
            </a:r>
            <a:r>
              <a:rPr lang="en-US" altLang="zh-CN" sz="2400" dirty="0"/>
              <a:t>SLR</a:t>
            </a:r>
            <a:r>
              <a:rPr lang="zh-CN" altLang="en-US" sz="2400" dirty="0"/>
              <a:t>（</a:t>
            </a:r>
            <a:r>
              <a:rPr lang="en-US" altLang="zh-CN" sz="2400" dirty="0"/>
              <a:t>1</a:t>
            </a:r>
            <a:r>
              <a:rPr lang="zh-CN" altLang="en-US" sz="2400" dirty="0"/>
              <a:t>）分析表：</a:t>
            </a:r>
          </a:p>
          <a:p>
            <a:pPr>
              <a:buNone/>
            </a:pPr>
            <a:r>
              <a:rPr lang="zh-CN" altLang="en-US" sz="2400" dirty="0"/>
              <a:t>	              </a:t>
            </a:r>
            <a:r>
              <a:rPr lang="en-US" altLang="zh-CN" sz="2400" dirty="0"/>
              <a:t>S’ -&gt; S</a:t>
            </a:r>
          </a:p>
          <a:p>
            <a:pPr>
              <a:buNone/>
            </a:pPr>
            <a:r>
              <a:rPr lang="en-US" altLang="zh-CN" sz="2400" dirty="0"/>
              <a:t>	              S -&gt; CC						</a:t>
            </a:r>
          </a:p>
          <a:p>
            <a:pPr>
              <a:buNone/>
            </a:pPr>
            <a:r>
              <a:rPr lang="en-US" altLang="zh-CN" sz="2400" dirty="0"/>
              <a:t>	              C -&gt; </a:t>
            </a:r>
            <a:r>
              <a:rPr lang="en-US" altLang="zh-CN" sz="2400" dirty="0" err="1"/>
              <a:t>cC</a:t>
            </a:r>
            <a:r>
              <a:rPr lang="en-US" altLang="zh-CN" sz="2400" dirty="0"/>
              <a:t> | d</a:t>
            </a:r>
          </a:p>
          <a:p>
            <a:r>
              <a:rPr lang="zh-CN" altLang="en-US" sz="2400" dirty="0"/>
              <a:t>（</a:t>
            </a:r>
            <a:r>
              <a:rPr lang="en-US" altLang="zh-CN" sz="2400" dirty="0"/>
              <a:t>2</a:t>
            </a:r>
            <a:r>
              <a:rPr lang="zh-CN" altLang="en-US" sz="2400" dirty="0"/>
              <a:t>）构造下面拓广文法的规范</a:t>
            </a:r>
            <a:r>
              <a:rPr lang="en-US" altLang="zh-CN" sz="2400" dirty="0"/>
              <a:t>LR</a:t>
            </a:r>
            <a:r>
              <a:rPr lang="zh-CN" altLang="en-US" sz="2400" dirty="0"/>
              <a:t>分析表：</a:t>
            </a:r>
          </a:p>
          <a:p>
            <a:pPr marL="0" indent="0">
              <a:buNone/>
            </a:pPr>
            <a:r>
              <a:rPr lang="en-US" altLang="zh-CN" sz="2400" dirty="0"/>
              <a:t>                S-&gt;</a:t>
            </a:r>
            <a:r>
              <a:rPr lang="en-US" altLang="zh-CN" sz="2400" dirty="0" err="1"/>
              <a:t>AS|b</a:t>
            </a:r>
            <a:r>
              <a:rPr lang="en-US" altLang="zh-CN" sz="2400" dirty="0"/>
              <a:t>            </a:t>
            </a:r>
          </a:p>
          <a:p>
            <a:pPr marL="0" indent="0">
              <a:buNone/>
            </a:pPr>
            <a:r>
              <a:rPr lang="zh-CN" altLang="en-US" sz="2400" dirty="0"/>
              <a:t>                </a:t>
            </a:r>
            <a:r>
              <a:rPr lang="en-US" altLang="zh-CN" sz="2400" dirty="0"/>
              <a:t>A-&gt;</a:t>
            </a:r>
            <a:r>
              <a:rPr lang="en-US" altLang="zh-CN" sz="2400" dirty="0" err="1"/>
              <a:t>SA|a</a:t>
            </a:r>
            <a:r>
              <a:rPr lang="en-US" altLang="zh-CN" sz="2400" dirty="0"/>
              <a:t>      </a:t>
            </a:r>
          </a:p>
          <a:p>
            <a:pPr marL="0" indent="0">
              <a:buNone/>
            </a:pPr>
            <a:r>
              <a:rPr lang="en-US" altLang="zh-CN" sz="2400" dirty="0"/>
              <a:t>  </a:t>
            </a:r>
          </a:p>
          <a:p>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65279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kumimoji="1" lang="zh-CN" altLang="en-US" dirty="0">
                <a:solidFill>
                  <a:srgbClr val="C00000"/>
                </a:solidFill>
                <a:latin typeface="宋体" panose="02010600030101010101" pitchFamily="2" charset="-122"/>
                <a:ea typeface="宋体" panose="02010600030101010101" pitchFamily="2" charset="-122"/>
              </a:rPr>
              <a:t>附加：算符优先分析法</a:t>
            </a:r>
            <a:br>
              <a:rPr kumimoji="1" lang="zh-CN" altLang="en-US" dirty="0">
                <a:solidFill>
                  <a:srgbClr val="C00000"/>
                </a:solidFill>
                <a:latin typeface="宋体" panose="02010600030101010101" pitchFamily="2" charset="-122"/>
                <a:ea typeface="宋体" panose="02010600030101010101" pitchFamily="2" charset="-122"/>
              </a:rPr>
            </a:br>
            <a:endParaRPr lang="zh-CN" altLang="en-US" dirty="0">
              <a:solidFill>
                <a:srgbClr val="C00000"/>
              </a:solidFill>
            </a:endParaRP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ct val="50000"/>
              </a:spcBef>
              <a:buClrTx/>
              <a:buSzTx/>
              <a:buNone/>
            </a:pPr>
            <a:r>
              <a:rPr kumimoji="1" lang="zh-CN" altLang="en-US" dirty="0">
                <a:solidFill>
                  <a:srgbClr val="C00000"/>
                </a:solidFill>
                <a:latin typeface="Times New Roman" panose="02020603050405020304" pitchFamily="18" charset="0"/>
                <a:ea typeface="宋体" panose="02010600030101010101" pitchFamily="2" charset="-122"/>
              </a:rPr>
              <a:t>一、算符优先关系表</a:t>
            </a:r>
          </a:p>
          <a:p>
            <a:pPr>
              <a:spcBef>
                <a:spcPct val="50000"/>
              </a:spcBef>
              <a:buClrTx/>
              <a:buSzTx/>
            </a:pPr>
            <a:r>
              <a:rPr kumimoji="1" lang="zh-CN" altLang="en-US" dirty="0">
                <a:solidFill>
                  <a:srgbClr val="C00000"/>
                </a:solidFill>
                <a:latin typeface="宋体" panose="02010600030101010101" pitchFamily="2" charset="-122"/>
                <a:ea typeface="宋体" panose="02010600030101010101" pitchFamily="2" charset="-122"/>
              </a:rPr>
              <a:t>算符文法</a:t>
            </a:r>
            <a:r>
              <a:rPr kumimoji="1" lang="en-US" altLang="zh-CN" dirty="0">
                <a:solidFill>
                  <a:srgbClr val="C00000"/>
                </a:solidFill>
                <a:latin typeface="宋体" panose="02010600030101010101" pitchFamily="2" charset="-122"/>
                <a:ea typeface="宋体" panose="02010600030101010101" pitchFamily="2" charset="-122"/>
              </a:rPr>
              <a:t>:</a:t>
            </a:r>
            <a:r>
              <a:rPr kumimoji="1" lang="zh-CN" altLang="en-US" dirty="0">
                <a:latin typeface="宋体" panose="02010600030101010101" pitchFamily="2" charset="-122"/>
                <a:ea typeface="宋体" panose="02010600030101010101" pitchFamily="2" charset="-122"/>
              </a:rPr>
              <a:t>上下文无关文法</a:t>
            </a:r>
            <a:r>
              <a:rPr kumimoji="1" lang="en-US" altLang="zh-CN" dirty="0">
                <a:latin typeface="Times New Roman" panose="02020603050405020304" pitchFamily="18" charset="0"/>
                <a:ea typeface="宋体" panose="02010600030101010101" pitchFamily="2" charset="-122"/>
              </a:rPr>
              <a:t>G</a:t>
            </a:r>
            <a:r>
              <a:rPr kumimoji="1" lang="zh-CN" altLang="en-US" dirty="0">
                <a:latin typeface="宋体" panose="02010600030101010101" pitchFamily="2" charset="-122"/>
                <a:ea typeface="宋体" panose="02010600030101010101" pitchFamily="2" charset="-122"/>
              </a:rPr>
              <a:t>，如果它不含    产生式，并且产生式右部均不含相连的非终结符，即没有        ，或              形式的产生式，则</a:t>
            </a:r>
            <a:r>
              <a:rPr kumimoji="1" lang="en-US" altLang="zh-CN" dirty="0">
                <a:latin typeface="Times New Roman" panose="02020603050405020304" pitchFamily="18" charset="0"/>
                <a:ea typeface="宋体" panose="02010600030101010101" pitchFamily="2" charset="-122"/>
              </a:rPr>
              <a:t>G</a:t>
            </a:r>
            <a:r>
              <a:rPr kumimoji="1" lang="zh-CN" altLang="en-US" dirty="0">
                <a:latin typeface="宋体" panose="02010600030101010101" pitchFamily="2" charset="-122"/>
                <a:ea typeface="宋体" panose="02010600030101010101" pitchFamily="2" charset="-122"/>
              </a:rPr>
              <a:t>是一个算符文法。</a:t>
            </a:r>
            <a:r>
              <a:rPr kumimoji="1" lang="zh-CN" altLang="en-US" dirty="0">
                <a:latin typeface="Times New Roman" panose="02020603050405020304" pitchFamily="18" charset="0"/>
                <a:ea typeface="宋体" panose="02010600030101010101" pitchFamily="2" charset="-122"/>
              </a:rPr>
              <a:t> </a:t>
            </a:r>
            <a:endParaRPr kumimoji="1" lang="en-US" altLang="zh-CN" dirty="0">
              <a:latin typeface="Times New Roman" panose="02020603050405020304" pitchFamily="18" charset="0"/>
              <a:ea typeface="宋体" panose="02010600030101010101" pitchFamily="2" charset="-122"/>
            </a:endParaRPr>
          </a:p>
          <a:p>
            <a:pPr marL="0" indent="0">
              <a:spcBef>
                <a:spcPct val="50000"/>
              </a:spcBef>
              <a:buClrTx/>
              <a:buSzTx/>
              <a:buNone/>
            </a:pPr>
            <a:r>
              <a:rPr kumimoji="1" lang="en-US" altLang="zh-CN" dirty="0">
                <a:latin typeface="Times New Roman" panose="02020603050405020304" pitchFamily="18" charset="0"/>
                <a:ea typeface="宋体" panose="02010600030101010101" pitchFamily="2" charset="-122"/>
              </a:rPr>
              <a:t>              </a:t>
            </a:r>
            <a:r>
              <a:rPr kumimoji="1" lang="zh-CN" altLang="en-US" dirty="0">
                <a:latin typeface="Times New Roman" panose="02020603050405020304" pitchFamily="18" charset="0"/>
                <a:ea typeface="宋体" panose="02010600030101010101" pitchFamily="2" charset="-122"/>
              </a:rPr>
              <a:t>例：</a:t>
            </a:r>
          </a:p>
          <a:p>
            <a:pPr marL="0" indent="0">
              <a:buNone/>
            </a:pPr>
            <a:endParaRPr lang="en-US" altLang="zh-CN" dirty="0">
              <a:latin typeface="黑体" panose="02010609060101010101" pitchFamily="49" charset="-122"/>
              <a:ea typeface="黑体" panose="02010609060101010101" pitchFamily="49" charset="-122"/>
            </a:endParaRPr>
          </a:p>
        </p:txBody>
      </p:sp>
      <p:pic>
        <p:nvPicPr>
          <p:cNvPr id="7" name="Picture 31">
            <a:extLst>
              <a:ext uri="{FF2B5EF4-FFF2-40B4-BE49-F238E27FC236}">
                <a16:creationId xmlns:a16="http://schemas.microsoft.com/office/drawing/2014/main" id="{A3036BC8-F914-49C2-8699-31AF00EA80B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00516" y="2480650"/>
            <a:ext cx="577850" cy="35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2">
            <a:extLst>
              <a:ext uri="{FF2B5EF4-FFF2-40B4-BE49-F238E27FC236}">
                <a16:creationId xmlns:a16="http://schemas.microsoft.com/office/drawing/2014/main" id="{7382F5F8-6C36-4DCD-A3E0-2C558492EA1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8147" y="3429000"/>
            <a:ext cx="914400" cy="38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
            <a:extLst>
              <a:ext uri="{FF2B5EF4-FFF2-40B4-BE49-F238E27FC236}">
                <a16:creationId xmlns:a16="http://schemas.microsoft.com/office/drawing/2014/main" id="{2F21826D-7943-45AA-9122-D2DCF7E1CE1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1999" y="3501444"/>
            <a:ext cx="1600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4">
            <a:extLst>
              <a:ext uri="{FF2B5EF4-FFF2-40B4-BE49-F238E27FC236}">
                <a16:creationId xmlns:a16="http://schemas.microsoft.com/office/drawing/2014/main" id="{91864A05-EC16-49D5-BF0A-FF9A59160C5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65566" y="4639931"/>
            <a:ext cx="1828800"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787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灯片编号占位符 5">
            <a:extLst>
              <a:ext uri="{FF2B5EF4-FFF2-40B4-BE49-F238E27FC236}">
                <a16:creationId xmlns:a16="http://schemas.microsoft.com/office/drawing/2014/main" id="{FC253829-F001-4D2E-8BA2-9679B80C5F6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spcBef>
                <a:spcPct val="0"/>
              </a:spcBef>
              <a:buClrTx/>
              <a:buSzTx/>
              <a:buFontTx/>
              <a:buNone/>
            </a:pPr>
            <a:fld id="{00000053-D5C0-4478-A8E3-C9C5F3925C36}" type="slidenum">
              <a:rPr lang="en-US" altLang="zh-CN" sz="2400">
                <a:latin typeface="Times New Roman" panose="02020603050405020304" pitchFamily="18" charset="0"/>
                <a:ea typeface="宋体" panose="02010600030101010101" pitchFamily="2" charset="-122"/>
              </a:rPr>
              <a:pPr>
                <a:spcBef>
                  <a:spcPct val="0"/>
                </a:spcBef>
                <a:buClrTx/>
                <a:buSzTx/>
                <a:buFontTx/>
                <a:buNone/>
              </a:pPr>
              <a:t>125</a:t>
            </a:fld>
            <a:endParaRPr lang="en-US" altLang="zh-CN" sz="1400">
              <a:latin typeface="Times New Roman" panose="02020603050405020304" pitchFamily="18" charset="0"/>
              <a:ea typeface="宋体" panose="02010600030101010101" pitchFamily="2" charset="-122"/>
            </a:endParaRPr>
          </a:p>
        </p:txBody>
      </p:sp>
      <p:sp>
        <p:nvSpPr>
          <p:cNvPr id="188419" name="Rectangle 2">
            <a:extLst>
              <a:ext uri="{FF2B5EF4-FFF2-40B4-BE49-F238E27FC236}">
                <a16:creationId xmlns:a16="http://schemas.microsoft.com/office/drawing/2014/main" id="{DA1992B4-D190-467C-ADAA-32C44CF0B917}"/>
              </a:ext>
            </a:extLst>
          </p:cNvPr>
          <p:cNvSpPr>
            <a:spLocks noGrp="1"/>
          </p:cNvSpPr>
          <p:nvPr>
            <p:ph type="body" idx="1"/>
          </p:nvPr>
        </p:nvSpPr>
        <p:spPr>
          <a:xfrm>
            <a:off x="342900" y="779071"/>
            <a:ext cx="8458200" cy="5410200"/>
          </a:xfrm>
        </p:spPr>
        <p:txBody>
          <a:bodyPr>
            <a:normAutofit fontScale="92500"/>
          </a:bodyPr>
          <a:lstStyle/>
          <a:p>
            <a:pPr algn="just" eaLnBrk="1" hangingPunct="1">
              <a:buFont typeface="Wingdings" panose="05000000000000000000" pitchFamily="2" charset="2"/>
              <a:buNone/>
            </a:pPr>
            <a:r>
              <a:rPr lang="zh-CN" altLang="en-US" sz="2000" b="1" dirty="0"/>
              <a:t>优先关系定义：</a:t>
            </a:r>
            <a:r>
              <a:rPr lang="zh-CN" altLang="en-US" sz="2000" dirty="0"/>
              <a:t>算符文法</a:t>
            </a:r>
            <a:r>
              <a:rPr lang="en-US" altLang="zh-CN" sz="2000" dirty="0"/>
              <a:t>G</a:t>
            </a:r>
            <a:r>
              <a:rPr lang="zh-CN" altLang="en-US" sz="2000" dirty="0"/>
              <a:t>，对任何              ，定义</a:t>
            </a:r>
            <a:r>
              <a:rPr lang="en-US" altLang="zh-CN" sz="2000" dirty="0"/>
              <a:t>a</a:t>
            </a:r>
            <a:r>
              <a:rPr lang="zh-CN" altLang="en-US" sz="2000" dirty="0"/>
              <a:t>与</a:t>
            </a:r>
            <a:r>
              <a:rPr lang="en-US" altLang="zh-CN" sz="2000" dirty="0"/>
              <a:t>b</a:t>
            </a:r>
            <a:r>
              <a:rPr lang="zh-CN" altLang="en-US" sz="2000" dirty="0"/>
              <a:t>之间的优先关系如下：</a:t>
            </a:r>
          </a:p>
          <a:p>
            <a:pPr algn="just" eaLnBrk="1" hangingPunct="1">
              <a:buFont typeface="Wingdings" panose="05000000000000000000" pitchFamily="2" charset="2"/>
              <a:buNone/>
            </a:pPr>
            <a:r>
              <a:rPr lang="en-US" altLang="zh-CN" sz="2000" dirty="0"/>
              <a:t>(1) a </a:t>
            </a:r>
            <a:r>
              <a:rPr lang="en-US" altLang="zh-CN" sz="2000" dirty="0">
                <a:latin typeface="宋体" panose="02010600030101010101" pitchFamily="2" charset="-122"/>
                <a:ea typeface="MS Mincho" panose="02020609040205080304" pitchFamily="49" charset="-128"/>
              </a:rPr>
              <a:t>≖</a:t>
            </a:r>
            <a:r>
              <a:rPr lang="en-US" altLang="zh-CN" sz="2000" dirty="0">
                <a:latin typeface="宋体" panose="02010600030101010101" pitchFamily="2" charset="-122"/>
              </a:rPr>
              <a:t> b</a:t>
            </a:r>
            <a:r>
              <a:rPr lang="zh-CN" altLang="en-US" sz="2000" dirty="0"/>
              <a:t>，</a:t>
            </a:r>
            <a:r>
              <a:rPr lang="en-US" altLang="zh-CN" sz="2000" dirty="0"/>
              <a:t>G</a:t>
            </a:r>
            <a:r>
              <a:rPr lang="zh-CN" altLang="en-US" sz="2000" dirty="0"/>
              <a:t>中有                        或                           形式的产生式。</a:t>
            </a:r>
          </a:p>
          <a:p>
            <a:pPr algn="just" eaLnBrk="1" hangingPunct="1">
              <a:buFont typeface="Wingdings" panose="05000000000000000000" pitchFamily="2" charset="2"/>
              <a:buNone/>
            </a:pPr>
            <a:r>
              <a:rPr lang="en-US" altLang="zh-CN" sz="2000" dirty="0"/>
              <a:t>(2) a </a:t>
            </a:r>
            <a:r>
              <a:rPr lang="en-US" altLang="zh-CN" sz="2000" dirty="0">
                <a:latin typeface="宋体" panose="02010600030101010101" pitchFamily="2" charset="-122"/>
                <a:ea typeface="MS Mincho" panose="02020609040205080304" pitchFamily="49" charset="-128"/>
              </a:rPr>
              <a:t>⋖</a:t>
            </a:r>
            <a:r>
              <a:rPr lang="en-US" altLang="zh-CN" sz="2000" dirty="0">
                <a:latin typeface="宋体" panose="02010600030101010101" pitchFamily="2" charset="-122"/>
              </a:rPr>
              <a:t> b</a:t>
            </a:r>
            <a:r>
              <a:rPr lang="zh-CN" altLang="en-US" sz="2000" dirty="0"/>
              <a:t>，</a:t>
            </a:r>
            <a:r>
              <a:rPr lang="en-US" altLang="zh-CN" sz="2000" dirty="0"/>
              <a:t>G</a:t>
            </a:r>
            <a:r>
              <a:rPr lang="zh-CN" altLang="en-US" sz="2000" dirty="0"/>
              <a:t>中有                        的产生式，且                  或                     。</a:t>
            </a:r>
          </a:p>
          <a:p>
            <a:pPr algn="just" eaLnBrk="1" hangingPunct="1">
              <a:buFont typeface="Wingdings" panose="05000000000000000000" pitchFamily="2" charset="2"/>
              <a:buNone/>
            </a:pPr>
            <a:r>
              <a:rPr lang="en-US" altLang="zh-CN" sz="2000" dirty="0"/>
              <a:t>(3) a </a:t>
            </a:r>
            <a:r>
              <a:rPr lang="en-US" altLang="zh-CN" sz="2000" dirty="0">
                <a:latin typeface="宋体" panose="02010600030101010101" pitchFamily="2" charset="-122"/>
                <a:ea typeface="MS Mincho" panose="02020609040205080304" pitchFamily="49" charset="-128"/>
              </a:rPr>
              <a:t>⋗</a:t>
            </a:r>
            <a:r>
              <a:rPr lang="en-US" altLang="zh-CN" sz="2000" dirty="0">
                <a:latin typeface="宋体" panose="02010600030101010101" pitchFamily="2" charset="-122"/>
              </a:rPr>
              <a:t> b</a:t>
            </a:r>
            <a:r>
              <a:rPr lang="zh-CN" altLang="en-US" sz="2000" dirty="0"/>
              <a:t>，</a:t>
            </a:r>
            <a:r>
              <a:rPr lang="en-US" altLang="zh-CN" sz="2000" dirty="0"/>
              <a:t>G</a:t>
            </a:r>
            <a:r>
              <a:rPr lang="zh-CN" altLang="en-US" sz="2000" dirty="0"/>
              <a:t>中有                        的产生式，且                  或                     。</a:t>
            </a:r>
          </a:p>
          <a:p>
            <a:pPr algn="just" eaLnBrk="1" hangingPunct="1">
              <a:buFont typeface="Wingdings" panose="05000000000000000000" pitchFamily="2" charset="2"/>
              <a:buNone/>
            </a:pPr>
            <a:r>
              <a:rPr lang="zh-CN" altLang="en-US" sz="2000" dirty="0"/>
              <a:t>对                       ，	</a:t>
            </a:r>
          </a:p>
          <a:p>
            <a:pPr algn="just" eaLnBrk="1" hangingPunct="1">
              <a:buFont typeface="Wingdings 2" panose="05020102010507070707" pitchFamily="18" charset="2"/>
              <a:buNone/>
            </a:pPr>
            <a:r>
              <a:rPr lang="zh-CN" altLang="en-US" sz="2000" dirty="0"/>
              <a:t> 由                       得 </a:t>
            </a:r>
            <a:r>
              <a:rPr lang="en-US" altLang="zh-CN" sz="2000" dirty="0"/>
              <a:t>+ </a:t>
            </a:r>
            <a:r>
              <a:rPr lang="en-US" altLang="zh-CN" sz="2400" dirty="0">
                <a:latin typeface="宋体" panose="02010600030101010101" pitchFamily="2" charset="-122"/>
                <a:ea typeface="MS Mincho" panose="02020609040205080304" pitchFamily="49" charset="-128"/>
              </a:rPr>
              <a:t>⋖ </a:t>
            </a:r>
            <a:r>
              <a:rPr lang="en-US" altLang="zh-CN" sz="2000" dirty="0" err="1">
                <a:latin typeface="宋体" panose="02010600030101010101" pitchFamily="2" charset="-122"/>
              </a:rPr>
              <a:t>i</a:t>
            </a:r>
            <a:endParaRPr lang="en-US" altLang="zh-CN" sz="2000" dirty="0"/>
          </a:p>
          <a:p>
            <a:pPr algn="just" eaLnBrk="1" hangingPunct="1">
              <a:buFont typeface="Wingdings 2" panose="05020102010507070707" pitchFamily="18" charset="2"/>
              <a:buNone/>
            </a:pPr>
            <a:r>
              <a:rPr lang="en-US" altLang="zh-CN" sz="2000" dirty="0"/>
              <a:t> </a:t>
            </a:r>
            <a:r>
              <a:rPr lang="zh-CN" altLang="en-US" sz="2000" dirty="0"/>
              <a:t>由          	得 </a:t>
            </a:r>
            <a:r>
              <a:rPr lang="en-US" altLang="zh-CN" sz="2000" dirty="0"/>
              <a:t>+ </a:t>
            </a:r>
            <a:r>
              <a:rPr lang="en-US" altLang="zh-CN" sz="2000" dirty="0">
                <a:latin typeface="宋体" panose="02010600030101010101" pitchFamily="2" charset="-122"/>
                <a:ea typeface="MS Mincho" panose="02020609040205080304" pitchFamily="49" charset="-128"/>
              </a:rPr>
              <a:t>⋖ </a:t>
            </a:r>
            <a:r>
              <a:rPr lang="en-US" altLang="zh-CN" sz="2000" dirty="0">
                <a:latin typeface="宋体" panose="02010600030101010101" pitchFamily="2" charset="-122"/>
              </a:rPr>
              <a:t>*</a:t>
            </a:r>
            <a:endParaRPr lang="en-US" altLang="zh-CN" sz="2000" dirty="0"/>
          </a:p>
          <a:p>
            <a:pPr algn="just" eaLnBrk="1" hangingPunct="1">
              <a:buFont typeface="Wingdings" panose="05000000000000000000" pitchFamily="2" charset="2"/>
              <a:buNone/>
            </a:pPr>
            <a:r>
              <a:rPr lang="en-US" altLang="zh-CN" sz="2000" dirty="0"/>
              <a:t> </a:t>
            </a:r>
            <a:r>
              <a:rPr lang="zh-CN" altLang="en-US" sz="2000" dirty="0"/>
              <a:t>由          	得 </a:t>
            </a:r>
            <a:r>
              <a:rPr lang="en-US" altLang="zh-CN" sz="2000" dirty="0"/>
              <a:t>+</a:t>
            </a:r>
            <a:r>
              <a:rPr lang="en-US" altLang="zh-CN" sz="2000" dirty="0">
                <a:latin typeface="宋体" panose="02010600030101010101" pitchFamily="2" charset="-122"/>
                <a:ea typeface="MS Mincho" panose="02020609040205080304" pitchFamily="49" charset="-128"/>
              </a:rPr>
              <a:t> ⋖ </a:t>
            </a:r>
            <a:r>
              <a:rPr lang="en-US" altLang="zh-CN" sz="2000" dirty="0">
                <a:latin typeface="宋体" panose="02010600030101010101" pitchFamily="2" charset="-122"/>
              </a:rPr>
              <a:t>(</a:t>
            </a:r>
            <a:endParaRPr lang="en-US" altLang="zh-CN" sz="2000" dirty="0"/>
          </a:p>
          <a:p>
            <a:pPr algn="just" eaLnBrk="1" hangingPunct="1">
              <a:buFont typeface="Wingdings 2" panose="05020102010507070707" pitchFamily="18" charset="2"/>
              <a:buNone/>
            </a:pPr>
            <a:r>
              <a:rPr lang="en-US" altLang="zh-CN" sz="2000" dirty="0"/>
              <a:t> </a:t>
            </a:r>
            <a:r>
              <a:rPr lang="zh-CN" altLang="en-US" sz="2000" dirty="0"/>
              <a:t>由          	得 </a:t>
            </a:r>
            <a:r>
              <a:rPr lang="en-US" altLang="zh-CN" sz="2000" dirty="0" err="1"/>
              <a:t>i</a:t>
            </a:r>
            <a:r>
              <a:rPr lang="en-US" altLang="zh-CN" sz="2000" dirty="0"/>
              <a:t> </a:t>
            </a:r>
            <a:r>
              <a:rPr lang="en-US" altLang="zh-CN" sz="2000" dirty="0">
                <a:latin typeface="宋体" panose="02010600030101010101" pitchFamily="2" charset="-122"/>
                <a:ea typeface="MS Mincho" panose="02020609040205080304" pitchFamily="49" charset="-128"/>
              </a:rPr>
              <a:t>⋗ </a:t>
            </a:r>
            <a:r>
              <a:rPr lang="en-US" altLang="zh-CN" sz="2000" dirty="0">
                <a:latin typeface="宋体" panose="02010600030101010101" pitchFamily="2" charset="-122"/>
              </a:rPr>
              <a:t>+</a:t>
            </a:r>
          </a:p>
          <a:p>
            <a:pPr algn="just" eaLnBrk="1" hangingPunct="1">
              <a:buFont typeface="Wingdings 2" panose="05020102010507070707" pitchFamily="18" charset="2"/>
              <a:buNone/>
            </a:pPr>
            <a:r>
              <a:rPr lang="en-US" altLang="zh-CN" sz="2000" dirty="0"/>
              <a:t> </a:t>
            </a:r>
            <a:r>
              <a:rPr lang="zh-CN" altLang="en-US" sz="2000" dirty="0"/>
              <a:t>由     	              得 </a:t>
            </a:r>
            <a:r>
              <a:rPr lang="en-US" altLang="zh-CN" sz="2000" dirty="0"/>
              <a:t>) </a:t>
            </a:r>
            <a:r>
              <a:rPr lang="en-US" altLang="zh-CN" sz="2000" dirty="0">
                <a:latin typeface="宋体" panose="02010600030101010101" pitchFamily="2" charset="-122"/>
                <a:ea typeface="MS Mincho" panose="02020609040205080304" pitchFamily="49" charset="-128"/>
              </a:rPr>
              <a:t>⋗ </a:t>
            </a:r>
            <a:r>
              <a:rPr lang="en-US" altLang="zh-CN" sz="2000" dirty="0">
                <a:latin typeface="宋体" panose="02010600030101010101" pitchFamily="2" charset="-122"/>
              </a:rPr>
              <a:t>+</a:t>
            </a:r>
            <a:endParaRPr lang="en-US" altLang="zh-CN" sz="2000" dirty="0"/>
          </a:p>
          <a:p>
            <a:pPr algn="just" eaLnBrk="1" hangingPunct="1">
              <a:buFont typeface="Wingdings 2" panose="05020102010507070707" pitchFamily="18" charset="2"/>
              <a:buNone/>
            </a:pPr>
            <a:r>
              <a:rPr lang="en-US" altLang="zh-CN" sz="2000" dirty="0"/>
              <a:t> </a:t>
            </a:r>
            <a:r>
              <a:rPr lang="zh-CN" altLang="en-US" sz="2000" dirty="0"/>
              <a:t>由     	             得 </a:t>
            </a:r>
            <a:r>
              <a:rPr lang="en-US" altLang="zh-CN" sz="2000" dirty="0"/>
              <a:t>+</a:t>
            </a:r>
            <a:r>
              <a:rPr lang="en-US" altLang="zh-CN" sz="2000" dirty="0">
                <a:latin typeface="宋体" panose="02010600030101010101" pitchFamily="2" charset="-122"/>
                <a:ea typeface="MS Mincho" panose="02020609040205080304" pitchFamily="49" charset="-128"/>
              </a:rPr>
              <a:t> ⋗ </a:t>
            </a:r>
            <a:r>
              <a:rPr lang="en-US" altLang="zh-CN" sz="2000" dirty="0"/>
              <a:t>+</a:t>
            </a:r>
          </a:p>
          <a:p>
            <a:pPr algn="just" eaLnBrk="1" hangingPunct="1">
              <a:buFont typeface="Wingdings" panose="05000000000000000000" pitchFamily="2" charset="2"/>
              <a:buNone/>
            </a:pPr>
            <a:endParaRPr lang="en-US" altLang="zh-CN" sz="2000" dirty="0"/>
          </a:p>
          <a:p>
            <a:pPr eaLnBrk="1" hangingPunct="1">
              <a:buFont typeface="Wingdings" panose="05000000000000000000" pitchFamily="2" charset="2"/>
              <a:buNone/>
            </a:pPr>
            <a:endParaRPr lang="en-US" altLang="zh-CN" dirty="0"/>
          </a:p>
        </p:txBody>
      </p:sp>
      <p:pic>
        <p:nvPicPr>
          <p:cNvPr id="188420" name="Picture 3">
            <a:extLst>
              <a:ext uri="{FF2B5EF4-FFF2-40B4-BE49-F238E27FC236}">
                <a16:creationId xmlns:a16="http://schemas.microsoft.com/office/drawing/2014/main" id="{01C4CCEA-C3FE-416A-AD75-D551FAD8D59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15862" y="779071"/>
            <a:ext cx="10668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1" name="Picture 4">
            <a:extLst>
              <a:ext uri="{FF2B5EF4-FFF2-40B4-BE49-F238E27FC236}">
                <a16:creationId xmlns:a16="http://schemas.microsoft.com/office/drawing/2014/main" id="{83C52B89-B3F9-4AEA-B9C2-8BBA680EFE6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6950" y="1266731"/>
            <a:ext cx="16002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2" name="Picture 5">
            <a:extLst>
              <a:ext uri="{FF2B5EF4-FFF2-40B4-BE49-F238E27FC236}">
                <a16:creationId xmlns:a16="http://schemas.microsoft.com/office/drawing/2014/main" id="{83D08A89-DB34-4A72-ACC3-AE6DBDA6357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67200" y="1283644"/>
            <a:ext cx="16002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3" name="Picture 6">
            <a:extLst>
              <a:ext uri="{FF2B5EF4-FFF2-40B4-BE49-F238E27FC236}">
                <a16:creationId xmlns:a16="http://schemas.microsoft.com/office/drawing/2014/main" id="{89E3BB5B-07D3-4CC0-95B0-4294A549F4F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0117" y="1582449"/>
            <a:ext cx="914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4" name="Picture 7">
            <a:extLst>
              <a:ext uri="{FF2B5EF4-FFF2-40B4-BE49-F238E27FC236}">
                <a16:creationId xmlns:a16="http://schemas.microsoft.com/office/drawing/2014/main" id="{D8BA2305-0C15-46C4-8DC6-0EB39CEDD1F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23533" y="1586048"/>
            <a:ext cx="10668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5" name="Picture 8">
            <a:extLst>
              <a:ext uri="{FF2B5EF4-FFF2-40B4-BE49-F238E27FC236}">
                <a16:creationId xmlns:a16="http://schemas.microsoft.com/office/drawing/2014/main" id="{CE28FA16-DA3D-4D81-A300-E840DB72ABE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79929" y="2042437"/>
            <a:ext cx="1066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6" name="Picture 9">
            <a:extLst>
              <a:ext uri="{FF2B5EF4-FFF2-40B4-BE49-F238E27FC236}">
                <a16:creationId xmlns:a16="http://schemas.microsoft.com/office/drawing/2014/main" id="{455D31E4-4FAB-4887-96FC-065874A7225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27166" y="2051105"/>
            <a:ext cx="121920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7" name="Picture 10">
            <a:extLst>
              <a:ext uri="{FF2B5EF4-FFF2-40B4-BE49-F238E27FC236}">
                <a16:creationId xmlns:a16="http://schemas.microsoft.com/office/drawing/2014/main" id="{3E1865FE-5BF6-48A8-8088-7129539CAD94}"/>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282982" y="1715993"/>
            <a:ext cx="1447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8" name="Picture 11">
            <a:extLst>
              <a:ext uri="{FF2B5EF4-FFF2-40B4-BE49-F238E27FC236}">
                <a16:creationId xmlns:a16="http://schemas.microsoft.com/office/drawing/2014/main" id="{DE780BE4-06E9-4B5D-845D-3CB6FF1C2A08}"/>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190750" y="2163307"/>
            <a:ext cx="1600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9" name="Picture 12">
            <a:extLst>
              <a:ext uri="{FF2B5EF4-FFF2-40B4-BE49-F238E27FC236}">
                <a16:creationId xmlns:a16="http://schemas.microsoft.com/office/drawing/2014/main" id="{BFF5518C-3619-4518-8DE8-4F3ABE9B118F}"/>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76300" y="3100203"/>
            <a:ext cx="7239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30" name="Picture 13">
            <a:extLst>
              <a:ext uri="{FF2B5EF4-FFF2-40B4-BE49-F238E27FC236}">
                <a16:creationId xmlns:a16="http://schemas.microsoft.com/office/drawing/2014/main" id="{E77F61B0-C843-4786-9F4C-FE98C7B0DF5B}"/>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38200" y="2713308"/>
            <a:ext cx="13398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31" name="Picture 14">
            <a:extLst>
              <a:ext uri="{FF2B5EF4-FFF2-40B4-BE49-F238E27FC236}">
                <a16:creationId xmlns:a16="http://schemas.microsoft.com/office/drawing/2014/main" id="{1BCEBDF9-E628-495D-8448-8E5339209B02}"/>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21004" y="3624078"/>
            <a:ext cx="1092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32" name="Picture 15">
            <a:extLst>
              <a:ext uri="{FF2B5EF4-FFF2-40B4-BE49-F238E27FC236}">
                <a16:creationId xmlns:a16="http://schemas.microsoft.com/office/drawing/2014/main" id="{BBCF785B-EC46-4C74-B059-CF9FBE96D94C}"/>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38200" y="4107070"/>
            <a:ext cx="7620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33" name="Picture 16">
            <a:extLst>
              <a:ext uri="{FF2B5EF4-FFF2-40B4-BE49-F238E27FC236}">
                <a16:creationId xmlns:a16="http://schemas.microsoft.com/office/drawing/2014/main" id="{9FBEE847-3E7C-4CB0-B1C7-D6F21BD4507B}"/>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99471" y="4509417"/>
            <a:ext cx="6858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34" name="Picture 17">
            <a:extLst>
              <a:ext uri="{FF2B5EF4-FFF2-40B4-BE49-F238E27FC236}">
                <a16:creationId xmlns:a16="http://schemas.microsoft.com/office/drawing/2014/main" id="{232FCB20-6257-403E-BDDC-25D2DE83889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62000" y="5043209"/>
            <a:ext cx="8382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35" name="Picture 18">
            <a:extLst>
              <a:ext uri="{FF2B5EF4-FFF2-40B4-BE49-F238E27FC236}">
                <a16:creationId xmlns:a16="http://schemas.microsoft.com/office/drawing/2014/main" id="{E08DD685-3511-425E-9CE2-552FECFB35EC}"/>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38200" y="5703552"/>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2771" name="Group 19">
            <a:extLst>
              <a:ext uri="{FF2B5EF4-FFF2-40B4-BE49-F238E27FC236}">
                <a16:creationId xmlns:a16="http://schemas.microsoft.com/office/drawing/2014/main" id="{77275977-C7E7-4D8D-B232-77074F6709DD}"/>
              </a:ext>
            </a:extLst>
          </p:cNvPr>
          <p:cNvGraphicFramePr>
            <a:graphicFrameLocks noGrp="1"/>
          </p:cNvGraphicFramePr>
          <p:nvPr>
            <p:extLst>
              <p:ext uri="{D42A27DB-BD31-4B8C-83A1-F6EECF244321}">
                <p14:modId xmlns:p14="http://schemas.microsoft.com/office/powerpoint/2010/main" val="1943546343"/>
              </p:ext>
            </p:extLst>
          </p:nvPr>
        </p:nvGraphicFramePr>
        <p:xfrm>
          <a:off x="4237038" y="2766085"/>
          <a:ext cx="4175124" cy="3869384"/>
        </p:xfrm>
        <a:graphic>
          <a:graphicData uri="http://schemas.openxmlformats.org/drawingml/2006/table">
            <a:tbl>
              <a:tblPr/>
              <a:tblGrid>
                <a:gridCol w="595375">
                  <a:extLst>
                    <a:ext uri="{9D8B030D-6E8A-4147-A177-3AD203B41FA5}">
                      <a16:colId xmlns:a16="http://schemas.microsoft.com/office/drawing/2014/main" val="1482310322"/>
                    </a:ext>
                  </a:extLst>
                </a:gridCol>
                <a:gridCol w="595375">
                  <a:extLst>
                    <a:ext uri="{9D8B030D-6E8A-4147-A177-3AD203B41FA5}">
                      <a16:colId xmlns:a16="http://schemas.microsoft.com/office/drawing/2014/main" val="3541649424"/>
                    </a:ext>
                  </a:extLst>
                </a:gridCol>
                <a:gridCol w="599874">
                  <a:extLst>
                    <a:ext uri="{9D8B030D-6E8A-4147-A177-3AD203B41FA5}">
                      <a16:colId xmlns:a16="http://schemas.microsoft.com/office/drawing/2014/main" val="1769511489"/>
                    </a:ext>
                  </a:extLst>
                </a:gridCol>
                <a:gridCol w="593876">
                  <a:extLst>
                    <a:ext uri="{9D8B030D-6E8A-4147-A177-3AD203B41FA5}">
                      <a16:colId xmlns:a16="http://schemas.microsoft.com/office/drawing/2014/main" val="3980263832"/>
                    </a:ext>
                  </a:extLst>
                </a:gridCol>
                <a:gridCol w="599874">
                  <a:extLst>
                    <a:ext uri="{9D8B030D-6E8A-4147-A177-3AD203B41FA5}">
                      <a16:colId xmlns:a16="http://schemas.microsoft.com/office/drawing/2014/main" val="194538576"/>
                    </a:ext>
                  </a:extLst>
                </a:gridCol>
                <a:gridCol w="595375">
                  <a:extLst>
                    <a:ext uri="{9D8B030D-6E8A-4147-A177-3AD203B41FA5}">
                      <a16:colId xmlns:a16="http://schemas.microsoft.com/office/drawing/2014/main" val="3801012591"/>
                    </a:ext>
                  </a:extLst>
                </a:gridCol>
                <a:gridCol w="595375">
                  <a:extLst>
                    <a:ext uri="{9D8B030D-6E8A-4147-A177-3AD203B41FA5}">
                      <a16:colId xmlns:a16="http://schemas.microsoft.com/office/drawing/2014/main" val="3477276272"/>
                    </a:ext>
                  </a:extLst>
                </a:gridCol>
              </a:tblGrid>
              <a:tr h="315591">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0" i="0" u="none" strike="noStrike" cap="none" normalizeH="0" baseline="0">
                          <a:ln>
                            <a:noFill/>
                          </a:ln>
                          <a:solidFill>
                            <a:schemeClr val="tx1"/>
                          </a:solidFill>
                          <a:effectLst/>
                          <a:latin typeface="MT Extra" panose="05050102010205020202" pitchFamily="18" charset="2"/>
                          <a:ea typeface="宋体" panose="02010600030101010101" pitchFamily="2" charset="-122"/>
                        </a:rPr>
                        <a:t> </a:t>
                      </a:r>
                    </a:p>
                  </a:txBody>
                  <a:tcPr marL="91432" marR="91432" marT="39230" marB="392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txBody>
                  <a:tcPr marL="91432" marR="91432" marT="39230" marB="392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1432" marR="91432" marT="39230" marB="392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p>
                  </a:txBody>
                  <a:tcPr marL="91432" marR="91432" marT="39230" marB="392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1432" marR="91432" marT="39230" marB="392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1432" marR="91432" marT="39230" marB="392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1432" marR="91432" marT="39230" marB="392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65658677"/>
                  </a:ext>
                </a:extLst>
              </a:tr>
              <a:tr h="2748756">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i</a:t>
                      </a:r>
                      <a:endPar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marL="91432" marR="91432" marT="39230" marB="392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b="1" dirty="0">
                          <a:latin typeface="宋体" panose="02010600030101010101" pitchFamily="2" charset="-122"/>
                          <a:ea typeface="MS Mincho" panose="02020609040205080304" pitchFamily="49" charset="-128"/>
                        </a:rPr>
                        <a:t>⋗       ⋗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 </a:t>
                      </a:r>
                    </a:p>
                  </a:txBody>
                  <a:tcPr marL="91432" marR="91432" marT="39230" marB="392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endPar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txBody>
                  <a:tcPr marL="91432" marR="91432" marT="39230" marB="392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txBody>
                  <a:tcPr marL="91432" marR="91432" marT="39230" marB="392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lang="en-US" altLang="zh-CN" sz="2100" dirty="0">
                          <a:latin typeface="宋体" panose="02010600030101010101" pitchFamily="2" charset="-122"/>
                          <a:ea typeface="MS Mincho" panose="02020609040205080304" pitchFamily="49" charset="-128"/>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txBody>
                  <a:tcPr marL="91432" marR="91432" marT="39230" marB="392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0"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txBody>
                  <a:tcPr marL="91432" marR="91432" marT="39230" marB="392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100" dirty="0">
                          <a:latin typeface="宋体" panose="02010600030101010101" pitchFamily="2" charset="-122"/>
                          <a:ea typeface="MS Mincho" panose="02020609040205080304" pitchFamily="49" charset="-128"/>
                        </a:rPr>
                        <a:t>≖</a:t>
                      </a:r>
                      <a:r>
                        <a:rPr kumimoji="1" lang="en-US" altLang="zh-CN" sz="2100" b="0" i="0" u="none" strike="noStrike" cap="none" normalizeH="0" baseline="0" dirty="0">
                          <a:ln>
                            <a:noFill/>
                          </a:ln>
                          <a:solidFill>
                            <a:schemeClr val="tx1"/>
                          </a:solidFill>
                          <a:effectLst/>
                          <a:latin typeface="SystemDefaultEUDCFont" charset="0"/>
                          <a:ea typeface="宋体" panose="02010600030101010101" pitchFamily="2" charset="-122"/>
                        </a:rPr>
                        <a:t></a:t>
                      </a:r>
                      <a:endParaRPr kumimoji="1"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32" marR="91432" marT="39230" marB="392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95362778"/>
                  </a:ext>
                </a:extLst>
              </a:tr>
            </a:tbl>
          </a:graphicData>
        </a:graphic>
      </p:graphicFrame>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kumimoji="1" lang="zh-CN" altLang="en-US" dirty="0">
                <a:solidFill>
                  <a:srgbClr val="C00000"/>
                </a:solidFill>
                <a:latin typeface="Times New Roman" panose="02020603050405020304" pitchFamily="18" charset="0"/>
                <a:ea typeface="宋体" panose="02010600030101010101" pitchFamily="2" charset="-122"/>
              </a:rPr>
              <a:t>二、算符优先分析方法</a:t>
            </a:r>
            <a:br>
              <a:rPr kumimoji="1" lang="zh-CN" altLang="en-US" dirty="0">
                <a:solidFill>
                  <a:schemeClr val="tx1"/>
                </a:solidFill>
                <a:latin typeface="Times New Roman" panose="02020603050405020304" pitchFamily="18" charset="0"/>
                <a:ea typeface="宋体" panose="02010600030101010101" pitchFamily="2" charset="-122"/>
              </a:rPr>
            </a:b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9" name="Text Box 2">
            <a:extLst>
              <a:ext uri="{FF2B5EF4-FFF2-40B4-BE49-F238E27FC236}">
                <a16:creationId xmlns:a16="http://schemas.microsoft.com/office/drawing/2014/main" id="{EF5C86F9-C1FC-43A4-99FA-2672D5CB46D0}"/>
              </a:ext>
            </a:extLst>
          </p:cNvPr>
          <p:cNvSpPr txBox="1">
            <a:spLocks noChangeArrowheads="1"/>
          </p:cNvSpPr>
          <p:nvPr/>
        </p:nvSpPr>
        <p:spPr bwMode="auto">
          <a:xfrm>
            <a:off x="506240" y="1720518"/>
            <a:ext cx="78486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just">
              <a:spcBef>
                <a:spcPct val="50000"/>
              </a:spcBef>
              <a:buClrTx/>
              <a:buSzTx/>
              <a:buNone/>
            </a:pPr>
            <a:r>
              <a:rPr lang="zh-CN" altLang="en-US" dirty="0">
                <a:solidFill>
                  <a:schemeClr val="tx1"/>
                </a:solidFill>
              </a:rPr>
              <a:t>这也是一种表驱动的分析方法，除了优先关系表作为分析表外，还需要一个分析栈和一个分析控制程序，协同地进行语法分析。文法句子</a:t>
            </a:r>
            <a:r>
              <a:rPr lang="en-US" altLang="zh-CN" dirty="0" err="1">
                <a:solidFill>
                  <a:schemeClr val="tx1"/>
                </a:solidFill>
              </a:rPr>
              <a:t>i+i</a:t>
            </a:r>
            <a:r>
              <a:rPr lang="en-US" altLang="zh-CN" dirty="0">
                <a:solidFill>
                  <a:schemeClr val="tx1"/>
                </a:solidFill>
              </a:rPr>
              <a:t>*</a:t>
            </a:r>
            <a:r>
              <a:rPr lang="en-US" altLang="zh-CN" dirty="0" err="1">
                <a:solidFill>
                  <a:schemeClr val="tx1"/>
                </a:solidFill>
              </a:rPr>
              <a:t>i</a:t>
            </a:r>
            <a:r>
              <a:rPr lang="zh-CN" altLang="en-US" dirty="0">
                <a:solidFill>
                  <a:schemeClr val="tx1"/>
                </a:solidFill>
              </a:rPr>
              <a:t>的</a:t>
            </a:r>
            <a:r>
              <a:rPr lang="en-US" altLang="zh-CN" dirty="0">
                <a:solidFill>
                  <a:schemeClr val="tx1"/>
                </a:solidFill>
              </a:rPr>
              <a:t>LR</a:t>
            </a:r>
            <a:r>
              <a:rPr lang="zh-CN" altLang="en-US" dirty="0">
                <a:solidFill>
                  <a:schemeClr val="tx1"/>
                </a:solidFill>
              </a:rPr>
              <a:t>分析过程如下：</a:t>
            </a:r>
          </a:p>
        </p:txBody>
      </p:sp>
      <p:grpSp>
        <p:nvGrpSpPr>
          <p:cNvPr id="10" name="Group 4">
            <a:extLst>
              <a:ext uri="{FF2B5EF4-FFF2-40B4-BE49-F238E27FC236}">
                <a16:creationId xmlns:a16="http://schemas.microsoft.com/office/drawing/2014/main" id="{31CB71F3-3672-41FD-90C6-C67BE7BF5D7C}"/>
              </a:ext>
            </a:extLst>
          </p:cNvPr>
          <p:cNvGrpSpPr>
            <a:grpSpLocks noChangeAspect="1"/>
          </p:cNvGrpSpPr>
          <p:nvPr/>
        </p:nvGrpSpPr>
        <p:grpSpPr bwMode="auto">
          <a:xfrm>
            <a:off x="2200746" y="3657600"/>
            <a:ext cx="4906224" cy="3200400"/>
            <a:chOff x="5323" y="4990"/>
            <a:chExt cx="2818" cy="2989"/>
          </a:xfrm>
        </p:grpSpPr>
        <p:sp>
          <p:nvSpPr>
            <p:cNvPr id="11" name="AutoShape 5">
              <a:extLst>
                <a:ext uri="{FF2B5EF4-FFF2-40B4-BE49-F238E27FC236}">
                  <a16:creationId xmlns:a16="http://schemas.microsoft.com/office/drawing/2014/main" id="{B6095A15-FB7C-45A2-B8B9-468AA7BC59B9}"/>
                </a:ext>
              </a:extLst>
            </p:cNvPr>
            <p:cNvSpPr>
              <a:spLocks noChangeAspect="1" noChangeArrowheads="1" noTextEdit="1"/>
            </p:cNvSpPr>
            <p:nvPr/>
          </p:nvSpPr>
          <p:spPr bwMode="auto">
            <a:xfrm>
              <a:off x="5323" y="4990"/>
              <a:ext cx="2818" cy="2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 name="Rectangle 6">
              <a:extLst>
                <a:ext uri="{FF2B5EF4-FFF2-40B4-BE49-F238E27FC236}">
                  <a16:creationId xmlns:a16="http://schemas.microsoft.com/office/drawing/2014/main" id="{222E430D-1D59-4EE0-BACA-6CACAC528B32}"/>
                </a:ext>
              </a:extLst>
            </p:cNvPr>
            <p:cNvSpPr>
              <a:spLocks noChangeArrowheads="1"/>
            </p:cNvSpPr>
            <p:nvPr/>
          </p:nvSpPr>
          <p:spPr bwMode="auto">
            <a:xfrm>
              <a:off x="6106" y="5098"/>
              <a:ext cx="626"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en-US" altLang="zh-CN" sz="2000">
                  <a:solidFill>
                    <a:schemeClr val="tx1"/>
                  </a:solidFill>
                  <a:latin typeface="Times New Roman" panose="02020603050405020304" pitchFamily="18" charset="0"/>
                  <a:ea typeface="宋体" panose="02010600030101010101" pitchFamily="2" charset="-122"/>
                </a:rPr>
                <a:t>E</a:t>
              </a:r>
            </a:p>
          </p:txBody>
        </p:sp>
        <p:sp>
          <p:nvSpPr>
            <p:cNvPr id="13" name="Rectangle 7">
              <a:extLst>
                <a:ext uri="{FF2B5EF4-FFF2-40B4-BE49-F238E27FC236}">
                  <a16:creationId xmlns:a16="http://schemas.microsoft.com/office/drawing/2014/main" id="{BE6983FD-305E-489F-8C36-F6F8234289E6}"/>
                </a:ext>
              </a:extLst>
            </p:cNvPr>
            <p:cNvSpPr>
              <a:spLocks noChangeArrowheads="1"/>
            </p:cNvSpPr>
            <p:nvPr/>
          </p:nvSpPr>
          <p:spPr bwMode="auto">
            <a:xfrm>
              <a:off x="5480" y="5642"/>
              <a:ext cx="62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en-US" altLang="zh-CN" sz="2000">
                  <a:solidFill>
                    <a:schemeClr val="tx1"/>
                  </a:solidFill>
                  <a:latin typeface="Times New Roman" panose="02020603050405020304" pitchFamily="18" charset="0"/>
                  <a:ea typeface="宋体" panose="02010600030101010101" pitchFamily="2" charset="-122"/>
                </a:rPr>
                <a:t>E</a:t>
              </a:r>
            </a:p>
          </p:txBody>
        </p:sp>
        <p:sp>
          <p:nvSpPr>
            <p:cNvPr id="14" name="Rectangle 8">
              <a:extLst>
                <a:ext uri="{FF2B5EF4-FFF2-40B4-BE49-F238E27FC236}">
                  <a16:creationId xmlns:a16="http://schemas.microsoft.com/office/drawing/2014/main" id="{1C353349-1FA9-48E0-8239-00DBBCDAC7D5}"/>
                </a:ext>
              </a:extLst>
            </p:cNvPr>
            <p:cNvSpPr>
              <a:spLocks noChangeArrowheads="1"/>
            </p:cNvSpPr>
            <p:nvPr/>
          </p:nvSpPr>
          <p:spPr bwMode="auto">
            <a:xfrm>
              <a:off x="6732" y="5642"/>
              <a:ext cx="62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en-US" altLang="zh-CN" sz="2000">
                  <a:solidFill>
                    <a:schemeClr val="tx1"/>
                  </a:solidFill>
                  <a:latin typeface="Times New Roman" panose="02020603050405020304" pitchFamily="18" charset="0"/>
                  <a:ea typeface="宋体" panose="02010600030101010101" pitchFamily="2" charset="-122"/>
                </a:rPr>
                <a:t>T</a:t>
              </a:r>
            </a:p>
          </p:txBody>
        </p:sp>
        <p:sp>
          <p:nvSpPr>
            <p:cNvPr id="15" name="Rectangle 9">
              <a:extLst>
                <a:ext uri="{FF2B5EF4-FFF2-40B4-BE49-F238E27FC236}">
                  <a16:creationId xmlns:a16="http://schemas.microsoft.com/office/drawing/2014/main" id="{5B8FF1BF-E5BA-45DD-AD0E-75F7D721019C}"/>
                </a:ext>
              </a:extLst>
            </p:cNvPr>
            <p:cNvSpPr>
              <a:spLocks noChangeArrowheads="1"/>
            </p:cNvSpPr>
            <p:nvPr/>
          </p:nvSpPr>
          <p:spPr bwMode="auto">
            <a:xfrm>
              <a:off x="6106" y="5642"/>
              <a:ext cx="62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en-US" altLang="zh-CN" sz="2000">
                  <a:solidFill>
                    <a:schemeClr val="tx1"/>
                  </a:solidFill>
                  <a:latin typeface="Times New Roman" panose="02020603050405020304" pitchFamily="18" charset="0"/>
                  <a:ea typeface="宋体" panose="02010600030101010101" pitchFamily="2" charset="-122"/>
                </a:rPr>
                <a:t>+</a:t>
              </a:r>
            </a:p>
          </p:txBody>
        </p:sp>
        <p:sp>
          <p:nvSpPr>
            <p:cNvPr id="16" name="Rectangle 10">
              <a:extLst>
                <a:ext uri="{FF2B5EF4-FFF2-40B4-BE49-F238E27FC236}">
                  <a16:creationId xmlns:a16="http://schemas.microsoft.com/office/drawing/2014/main" id="{5A9E9D43-46C4-4146-92E8-E97A7979F1E1}"/>
                </a:ext>
              </a:extLst>
            </p:cNvPr>
            <p:cNvSpPr>
              <a:spLocks noChangeArrowheads="1"/>
            </p:cNvSpPr>
            <p:nvPr/>
          </p:nvSpPr>
          <p:spPr bwMode="auto">
            <a:xfrm>
              <a:off x="5480" y="7300"/>
              <a:ext cx="62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en-US" altLang="zh-CN" sz="2000">
                  <a:solidFill>
                    <a:schemeClr val="tx1"/>
                  </a:solidFill>
                  <a:latin typeface="Times New Roman" panose="02020603050405020304" pitchFamily="18" charset="0"/>
                  <a:ea typeface="宋体" panose="02010600030101010101" pitchFamily="2" charset="-122"/>
                </a:rPr>
                <a:t>i</a:t>
              </a:r>
            </a:p>
          </p:txBody>
        </p:sp>
        <p:sp>
          <p:nvSpPr>
            <p:cNvPr id="17" name="Rectangle 11">
              <a:extLst>
                <a:ext uri="{FF2B5EF4-FFF2-40B4-BE49-F238E27FC236}">
                  <a16:creationId xmlns:a16="http://schemas.microsoft.com/office/drawing/2014/main" id="{55EB0929-910D-4088-A99B-10B6D82A2FA0}"/>
                </a:ext>
              </a:extLst>
            </p:cNvPr>
            <p:cNvSpPr>
              <a:spLocks noChangeArrowheads="1"/>
            </p:cNvSpPr>
            <p:nvPr/>
          </p:nvSpPr>
          <p:spPr bwMode="auto">
            <a:xfrm>
              <a:off x="6106" y="6185"/>
              <a:ext cx="62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en-US" altLang="zh-CN" sz="2000">
                  <a:solidFill>
                    <a:schemeClr val="tx1"/>
                  </a:solidFill>
                  <a:latin typeface="Times New Roman" panose="02020603050405020304" pitchFamily="18" charset="0"/>
                  <a:ea typeface="宋体" panose="02010600030101010101" pitchFamily="2" charset="-122"/>
                </a:rPr>
                <a:t>T</a:t>
              </a:r>
            </a:p>
          </p:txBody>
        </p:sp>
        <p:sp>
          <p:nvSpPr>
            <p:cNvPr id="18" name="Rectangle 12">
              <a:extLst>
                <a:ext uri="{FF2B5EF4-FFF2-40B4-BE49-F238E27FC236}">
                  <a16:creationId xmlns:a16="http://schemas.microsoft.com/office/drawing/2014/main" id="{CCE633D9-7C34-4D3E-9728-E7D1B2C9F779}"/>
                </a:ext>
              </a:extLst>
            </p:cNvPr>
            <p:cNvSpPr>
              <a:spLocks noChangeArrowheads="1"/>
            </p:cNvSpPr>
            <p:nvPr/>
          </p:nvSpPr>
          <p:spPr bwMode="auto">
            <a:xfrm>
              <a:off x="6732" y="6185"/>
              <a:ext cx="62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en-US" altLang="zh-CN" sz="2000">
                  <a:solidFill>
                    <a:schemeClr val="tx1"/>
                  </a:solidFill>
                  <a:latin typeface="Times New Roman" panose="02020603050405020304" pitchFamily="18" charset="0"/>
                  <a:ea typeface="宋体" panose="02010600030101010101" pitchFamily="2" charset="-122"/>
                </a:rPr>
                <a:t>*</a:t>
              </a:r>
            </a:p>
          </p:txBody>
        </p:sp>
        <p:sp>
          <p:nvSpPr>
            <p:cNvPr id="19" name="Rectangle 13">
              <a:extLst>
                <a:ext uri="{FF2B5EF4-FFF2-40B4-BE49-F238E27FC236}">
                  <a16:creationId xmlns:a16="http://schemas.microsoft.com/office/drawing/2014/main" id="{EB68A66C-3C06-4DB7-BACF-48CE04F376B7}"/>
                </a:ext>
              </a:extLst>
            </p:cNvPr>
            <p:cNvSpPr>
              <a:spLocks noChangeArrowheads="1"/>
            </p:cNvSpPr>
            <p:nvPr/>
          </p:nvSpPr>
          <p:spPr bwMode="auto">
            <a:xfrm>
              <a:off x="7360" y="6185"/>
              <a:ext cx="626"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en-US" altLang="zh-CN" sz="2000">
                  <a:solidFill>
                    <a:schemeClr val="tx1"/>
                  </a:solidFill>
                  <a:latin typeface="Times New Roman" panose="02020603050405020304" pitchFamily="18" charset="0"/>
                  <a:ea typeface="宋体" panose="02010600030101010101" pitchFamily="2" charset="-122"/>
                </a:rPr>
                <a:t>F</a:t>
              </a:r>
            </a:p>
          </p:txBody>
        </p:sp>
        <p:sp>
          <p:nvSpPr>
            <p:cNvPr id="20" name="Rectangle 14">
              <a:extLst>
                <a:ext uri="{FF2B5EF4-FFF2-40B4-BE49-F238E27FC236}">
                  <a16:creationId xmlns:a16="http://schemas.microsoft.com/office/drawing/2014/main" id="{28416531-480C-434A-A4CA-C24255358ADB}"/>
                </a:ext>
              </a:extLst>
            </p:cNvPr>
            <p:cNvSpPr>
              <a:spLocks noChangeArrowheads="1"/>
            </p:cNvSpPr>
            <p:nvPr/>
          </p:nvSpPr>
          <p:spPr bwMode="auto">
            <a:xfrm>
              <a:off x="6106" y="6729"/>
              <a:ext cx="62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en-US" altLang="zh-CN" sz="2000">
                  <a:solidFill>
                    <a:schemeClr val="tx1"/>
                  </a:solidFill>
                  <a:latin typeface="Times New Roman" panose="02020603050405020304" pitchFamily="18" charset="0"/>
                  <a:ea typeface="宋体" panose="02010600030101010101" pitchFamily="2" charset="-122"/>
                </a:rPr>
                <a:t>F</a:t>
              </a:r>
            </a:p>
          </p:txBody>
        </p:sp>
        <p:sp>
          <p:nvSpPr>
            <p:cNvPr id="21" name="Rectangle 15">
              <a:extLst>
                <a:ext uri="{FF2B5EF4-FFF2-40B4-BE49-F238E27FC236}">
                  <a16:creationId xmlns:a16="http://schemas.microsoft.com/office/drawing/2014/main" id="{475AB369-59C9-4CFF-92F8-04695B110392}"/>
                </a:ext>
              </a:extLst>
            </p:cNvPr>
            <p:cNvSpPr>
              <a:spLocks noChangeArrowheads="1"/>
            </p:cNvSpPr>
            <p:nvPr/>
          </p:nvSpPr>
          <p:spPr bwMode="auto">
            <a:xfrm>
              <a:off x="7360" y="6729"/>
              <a:ext cx="62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en-US" altLang="zh-CN" sz="2000">
                  <a:solidFill>
                    <a:schemeClr val="tx1"/>
                  </a:solidFill>
                  <a:latin typeface="Times New Roman" panose="02020603050405020304" pitchFamily="18" charset="0"/>
                  <a:ea typeface="宋体" panose="02010600030101010101" pitchFamily="2" charset="-122"/>
                </a:rPr>
                <a:t>i</a:t>
              </a:r>
            </a:p>
          </p:txBody>
        </p:sp>
        <p:sp>
          <p:nvSpPr>
            <p:cNvPr id="22" name="Line 16">
              <a:extLst>
                <a:ext uri="{FF2B5EF4-FFF2-40B4-BE49-F238E27FC236}">
                  <a16:creationId xmlns:a16="http://schemas.microsoft.com/office/drawing/2014/main" id="{728AFEC2-7734-4510-974C-F5AF4665DAD3}"/>
                </a:ext>
              </a:extLst>
            </p:cNvPr>
            <p:cNvSpPr>
              <a:spLocks noChangeShapeType="1"/>
            </p:cNvSpPr>
            <p:nvPr/>
          </p:nvSpPr>
          <p:spPr bwMode="auto">
            <a:xfrm flipH="1">
              <a:off x="5793" y="5370"/>
              <a:ext cx="627" cy="2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17">
              <a:extLst>
                <a:ext uri="{FF2B5EF4-FFF2-40B4-BE49-F238E27FC236}">
                  <a16:creationId xmlns:a16="http://schemas.microsoft.com/office/drawing/2014/main" id="{E93DB693-39AB-4E19-9438-1DFB9A6A91C6}"/>
                </a:ext>
              </a:extLst>
            </p:cNvPr>
            <p:cNvSpPr>
              <a:spLocks noChangeShapeType="1"/>
            </p:cNvSpPr>
            <p:nvPr/>
          </p:nvSpPr>
          <p:spPr bwMode="auto">
            <a:xfrm flipH="1">
              <a:off x="6419" y="5914"/>
              <a:ext cx="628" cy="2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18">
              <a:extLst>
                <a:ext uri="{FF2B5EF4-FFF2-40B4-BE49-F238E27FC236}">
                  <a16:creationId xmlns:a16="http://schemas.microsoft.com/office/drawing/2014/main" id="{1B7B62C1-15DA-4226-898C-C5922FE4723A}"/>
                </a:ext>
              </a:extLst>
            </p:cNvPr>
            <p:cNvSpPr>
              <a:spLocks noChangeShapeType="1"/>
            </p:cNvSpPr>
            <p:nvPr/>
          </p:nvSpPr>
          <p:spPr bwMode="auto">
            <a:xfrm flipH="1">
              <a:off x="6419" y="5370"/>
              <a:ext cx="1" cy="2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19">
              <a:extLst>
                <a:ext uri="{FF2B5EF4-FFF2-40B4-BE49-F238E27FC236}">
                  <a16:creationId xmlns:a16="http://schemas.microsoft.com/office/drawing/2014/main" id="{2E8F6F3D-5FC3-404C-AF00-F2A9EA845B0F}"/>
                </a:ext>
              </a:extLst>
            </p:cNvPr>
            <p:cNvSpPr>
              <a:spLocks noChangeShapeType="1"/>
            </p:cNvSpPr>
            <p:nvPr/>
          </p:nvSpPr>
          <p:spPr bwMode="auto">
            <a:xfrm flipH="1" flipV="1">
              <a:off x="6419" y="5371"/>
              <a:ext cx="628" cy="2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20">
              <a:extLst>
                <a:ext uri="{FF2B5EF4-FFF2-40B4-BE49-F238E27FC236}">
                  <a16:creationId xmlns:a16="http://schemas.microsoft.com/office/drawing/2014/main" id="{7F025CE7-CF35-490B-8CC4-08A851085339}"/>
                </a:ext>
              </a:extLst>
            </p:cNvPr>
            <p:cNvSpPr>
              <a:spLocks noChangeShapeType="1"/>
            </p:cNvSpPr>
            <p:nvPr/>
          </p:nvSpPr>
          <p:spPr bwMode="auto">
            <a:xfrm flipH="1">
              <a:off x="7047" y="5914"/>
              <a:ext cx="0" cy="2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21">
              <a:extLst>
                <a:ext uri="{FF2B5EF4-FFF2-40B4-BE49-F238E27FC236}">
                  <a16:creationId xmlns:a16="http://schemas.microsoft.com/office/drawing/2014/main" id="{0A3EB052-1881-41E0-A0EC-E201A1154C57}"/>
                </a:ext>
              </a:extLst>
            </p:cNvPr>
            <p:cNvSpPr>
              <a:spLocks noChangeShapeType="1"/>
            </p:cNvSpPr>
            <p:nvPr/>
          </p:nvSpPr>
          <p:spPr bwMode="auto">
            <a:xfrm flipH="1" flipV="1">
              <a:off x="7047" y="5914"/>
              <a:ext cx="626" cy="2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22">
              <a:extLst>
                <a:ext uri="{FF2B5EF4-FFF2-40B4-BE49-F238E27FC236}">
                  <a16:creationId xmlns:a16="http://schemas.microsoft.com/office/drawing/2014/main" id="{89E19DFA-E6B9-4914-B17E-92C3D9EC6F37}"/>
                </a:ext>
              </a:extLst>
            </p:cNvPr>
            <p:cNvSpPr>
              <a:spLocks noChangeShapeType="1"/>
            </p:cNvSpPr>
            <p:nvPr/>
          </p:nvSpPr>
          <p:spPr bwMode="auto">
            <a:xfrm flipH="1">
              <a:off x="6419" y="6457"/>
              <a:ext cx="1" cy="2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23">
              <a:extLst>
                <a:ext uri="{FF2B5EF4-FFF2-40B4-BE49-F238E27FC236}">
                  <a16:creationId xmlns:a16="http://schemas.microsoft.com/office/drawing/2014/main" id="{FCDA5238-EA62-4884-B003-0ECCE6ACA03E}"/>
                </a:ext>
              </a:extLst>
            </p:cNvPr>
            <p:cNvSpPr>
              <a:spLocks noChangeShapeType="1"/>
            </p:cNvSpPr>
            <p:nvPr/>
          </p:nvSpPr>
          <p:spPr bwMode="auto">
            <a:xfrm flipH="1">
              <a:off x="7673" y="6457"/>
              <a:ext cx="0" cy="2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24">
              <a:extLst>
                <a:ext uri="{FF2B5EF4-FFF2-40B4-BE49-F238E27FC236}">
                  <a16:creationId xmlns:a16="http://schemas.microsoft.com/office/drawing/2014/main" id="{69C41278-E9FF-48B5-BC56-ED10B38B1514}"/>
                </a:ext>
              </a:extLst>
            </p:cNvPr>
            <p:cNvSpPr>
              <a:spLocks noChangeShapeType="1"/>
            </p:cNvSpPr>
            <p:nvPr/>
          </p:nvSpPr>
          <p:spPr bwMode="auto">
            <a:xfrm flipH="1">
              <a:off x="5793" y="5914"/>
              <a:ext cx="1" cy="2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Rectangle 25">
              <a:extLst>
                <a:ext uri="{FF2B5EF4-FFF2-40B4-BE49-F238E27FC236}">
                  <a16:creationId xmlns:a16="http://schemas.microsoft.com/office/drawing/2014/main" id="{55C8A63E-A2C8-400B-870D-6D665FC21948}"/>
                </a:ext>
              </a:extLst>
            </p:cNvPr>
            <p:cNvSpPr>
              <a:spLocks noChangeArrowheads="1"/>
            </p:cNvSpPr>
            <p:nvPr/>
          </p:nvSpPr>
          <p:spPr bwMode="auto">
            <a:xfrm>
              <a:off x="5480" y="6756"/>
              <a:ext cx="62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en-US" altLang="zh-CN" sz="2000">
                  <a:solidFill>
                    <a:schemeClr val="tx1"/>
                  </a:solidFill>
                  <a:latin typeface="Times New Roman" panose="02020603050405020304" pitchFamily="18" charset="0"/>
                  <a:ea typeface="宋体" panose="02010600030101010101" pitchFamily="2" charset="-122"/>
                </a:rPr>
                <a:t>F</a:t>
              </a:r>
            </a:p>
          </p:txBody>
        </p:sp>
        <p:sp>
          <p:nvSpPr>
            <p:cNvPr id="32" name="Line 26">
              <a:extLst>
                <a:ext uri="{FF2B5EF4-FFF2-40B4-BE49-F238E27FC236}">
                  <a16:creationId xmlns:a16="http://schemas.microsoft.com/office/drawing/2014/main" id="{8936FD4B-41E0-416F-9FA4-DACCD0E56420}"/>
                </a:ext>
              </a:extLst>
            </p:cNvPr>
            <p:cNvSpPr>
              <a:spLocks noChangeShapeType="1"/>
            </p:cNvSpPr>
            <p:nvPr/>
          </p:nvSpPr>
          <p:spPr bwMode="auto">
            <a:xfrm flipH="1">
              <a:off x="5793" y="6484"/>
              <a:ext cx="2" cy="27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Rectangle 27">
              <a:extLst>
                <a:ext uri="{FF2B5EF4-FFF2-40B4-BE49-F238E27FC236}">
                  <a16:creationId xmlns:a16="http://schemas.microsoft.com/office/drawing/2014/main" id="{8AB4885F-64A5-4711-A058-8F38C00ECEF7}"/>
                </a:ext>
              </a:extLst>
            </p:cNvPr>
            <p:cNvSpPr>
              <a:spLocks noChangeArrowheads="1"/>
            </p:cNvSpPr>
            <p:nvPr/>
          </p:nvSpPr>
          <p:spPr bwMode="auto">
            <a:xfrm>
              <a:off x="5480" y="6213"/>
              <a:ext cx="62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en-US" altLang="zh-CN" sz="2000">
                  <a:solidFill>
                    <a:schemeClr val="tx1"/>
                  </a:solidFill>
                  <a:latin typeface="Times New Roman" panose="02020603050405020304" pitchFamily="18" charset="0"/>
                  <a:ea typeface="宋体" panose="02010600030101010101" pitchFamily="2" charset="-122"/>
                </a:rPr>
                <a:t>T</a:t>
              </a:r>
            </a:p>
          </p:txBody>
        </p:sp>
        <p:sp>
          <p:nvSpPr>
            <p:cNvPr id="34" name="Line 28">
              <a:extLst>
                <a:ext uri="{FF2B5EF4-FFF2-40B4-BE49-F238E27FC236}">
                  <a16:creationId xmlns:a16="http://schemas.microsoft.com/office/drawing/2014/main" id="{C2494AD1-B30B-4670-82DD-BE3AD7531950}"/>
                </a:ext>
              </a:extLst>
            </p:cNvPr>
            <p:cNvSpPr>
              <a:spLocks noChangeShapeType="1"/>
            </p:cNvSpPr>
            <p:nvPr/>
          </p:nvSpPr>
          <p:spPr bwMode="auto">
            <a:xfrm flipH="1">
              <a:off x="5793" y="7028"/>
              <a:ext cx="3" cy="27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Rectangle 29">
              <a:extLst>
                <a:ext uri="{FF2B5EF4-FFF2-40B4-BE49-F238E27FC236}">
                  <a16:creationId xmlns:a16="http://schemas.microsoft.com/office/drawing/2014/main" id="{79FD0609-AC08-47F4-ADA3-8AFCC84C83B4}"/>
                </a:ext>
              </a:extLst>
            </p:cNvPr>
            <p:cNvSpPr>
              <a:spLocks noChangeArrowheads="1"/>
            </p:cNvSpPr>
            <p:nvPr/>
          </p:nvSpPr>
          <p:spPr bwMode="auto">
            <a:xfrm>
              <a:off x="6107" y="7300"/>
              <a:ext cx="62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en-US" altLang="zh-CN" sz="2000">
                  <a:solidFill>
                    <a:schemeClr val="tx1"/>
                  </a:solidFill>
                  <a:latin typeface="Times New Roman" panose="02020603050405020304" pitchFamily="18" charset="0"/>
                  <a:ea typeface="宋体" panose="02010600030101010101" pitchFamily="2" charset="-122"/>
                </a:rPr>
                <a:t>i</a:t>
              </a:r>
            </a:p>
          </p:txBody>
        </p:sp>
        <p:sp>
          <p:nvSpPr>
            <p:cNvPr id="36" name="Line 30">
              <a:extLst>
                <a:ext uri="{FF2B5EF4-FFF2-40B4-BE49-F238E27FC236}">
                  <a16:creationId xmlns:a16="http://schemas.microsoft.com/office/drawing/2014/main" id="{3555AAA9-5A73-42F0-9331-44F00E672D3B}"/>
                </a:ext>
              </a:extLst>
            </p:cNvPr>
            <p:cNvSpPr>
              <a:spLocks noChangeShapeType="1"/>
            </p:cNvSpPr>
            <p:nvPr/>
          </p:nvSpPr>
          <p:spPr bwMode="auto">
            <a:xfrm flipH="1">
              <a:off x="6420" y="7028"/>
              <a:ext cx="1" cy="27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Rectangle 31">
              <a:extLst>
                <a:ext uri="{FF2B5EF4-FFF2-40B4-BE49-F238E27FC236}">
                  <a16:creationId xmlns:a16="http://schemas.microsoft.com/office/drawing/2014/main" id="{2F590DA6-B36C-4D10-A2E0-A46E99F9639A}"/>
                </a:ext>
              </a:extLst>
            </p:cNvPr>
            <p:cNvSpPr>
              <a:spLocks noChangeArrowheads="1"/>
            </p:cNvSpPr>
            <p:nvPr/>
          </p:nvSpPr>
          <p:spPr bwMode="auto">
            <a:xfrm>
              <a:off x="5480" y="7571"/>
              <a:ext cx="250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a:spcBef>
                  <a:spcPct val="0"/>
                </a:spcBef>
                <a:buClrTx/>
                <a:buSzTx/>
                <a:buFontTx/>
                <a:buNone/>
              </a:pPr>
              <a:r>
                <a:rPr lang="zh-CN" altLang="en-US" sz="1800">
                  <a:solidFill>
                    <a:schemeClr val="tx1"/>
                  </a:solidFill>
                  <a:latin typeface="Times New Roman" panose="02020603050405020304" pitchFamily="18" charset="0"/>
                  <a:ea typeface="宋体" panose="02010600030101010101" pitchFamily="2" charset="-122"/>
                </a:rPr>
                <a:t>图：</a:t>
              </a:r>
              <a:r>
                <a:rPr lang="en-US" altLang="zh-CN" sz="1800">
                  <a:solidFill>
                    <a:schemeClr val="tx1"/>
                  </a:solidFill>
                  <a:latin typeface="Times New Roman" panose="02020603050405020304" pitchFamily="18" charset="0"/>
                  <a:ea typeface="宋体" panose="02010600030101010101" pitchFamily="2" charset="-122"/>
                </a:rPr>
                <a:t> </a:t>
              </a:r>
              <a:r>
                <a:rPr lang="zh-CN" altLang="en-US" sz="1800">
                  <a:solidFill>
                    <a:schemeClr val="tx1"/>
                  </a:solidFill>
                  <a:latin typeface="Times New Roman" panose="02020603050405020304" pitchFamily="18" charset="0"/>
                  <a:ea typeface="宋体" panose="02010600030101010101" pitchFamily="2" charset="-122"/>
                </a:rPr>
                <a:t>相应的句柄规约</a:t>
              </a:r>
            </a:p>
          </p:txBody>
        </p:sp>
      </p:grpSp>
    </p:spTree>
    <p:extLst>
      <p:ext uri="{BB962C8B-B14F-4D97-AF65-F5344CB8AC3E}">
        <p14:creationId xmlns:p14="http://schemas.microsoft.com/office/powerpoint/2010/main" val="414859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kumimoji="1" lang="zh-CN" altLang="en-US" dirty="0">
                <a:solidFill>
                  <a:srgbClr val="C00000"/>
                </a:solidFill>
                <a:latin typeface="Times New Roman" panose="02020603050405020304" pitchFamily="18" charset="0"/>
                <a:ea typeface="宋体" panose="02010600030101010101" pitchFamily="2" charset="-122"/>
              </a:rPr>
              <a:t>例子</a:t>
            </a:r>
            <a:r>
              <a:rPr lang="zh-CN" altLang="en-US" dirty="0"/>
              <a:t>文法句子</a:t>
            </a:r>
            <a:r>
              <a:rPr lang="en-US" altLang="zh-CN" dirty="0" err="1"/>
              <a:t>i+i</a:t>
            </a:r>
            <a:r>
              <a:rPr lang="en-US" altLang="zh-CN" dirty="0"/>
              <a:t>*</a:t>
            </a:r>
            <a:r>
              <a:rPr lang="en-US" altLang="zh-CN" dirty="0" err="1"/>
              <a:t>i</a:t>
            </a:r>
            <a:r>
              <a:rPr lang="zh-CN" altLang="en-US" dirty="0"/>
              <a:t>的算法优先分析过程</a:t>
            </a:r>
            <a:br>
              <a:rPr kumimoji="1" lang="zh-CN" altLang="en-US" dirty="0">
                <a:solidFill>
                  <a:schemeClr val="tx1"/>
                </a:solidFill>
                <a:latin typeface="Times New Roman" panose="02020603050405020304" pitchFamily="18" charset="0"/>
                <a:ea typeface="宋体" panose="02010600030101010101" pitchFamily="2" charset="-122"/>
              </a:rPr>
            </a:b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graphicFrame>
        <p:nvGraphicFramePr>
          <p:cNvPr id="7" name="Group 3">
            <a:extLst>
              <a:ext uri="{FF2B5EF4-FFF2-40B4-BE49-F238E27FC236}">
                <a16:creationId xmlns:a16="http://schemas.microsoft.com/office/drawing/2014/main" id="{1D9ACB08-7200-4431-9825-70742154FA51}"/>
              </a:ext>
            </a:extLst>
          </p:cNvPr>
          <p:cNvGraphicFramePr>
            <a:graphicFrameLocks noGrp="1"/>
          </p:cNvGraphicFramePr>
          <p:nvPr>
            <p:extLst>
              <p:ext uri="{D42A27DB-BD31-4B8C-83A1-F6EECF244321}">
                <p14:modId xmlns:p14="http://schemas.microsoft.com/office/powerpoint/2010/main" val="4168433249"/>
              </p:ext>
            </p:extLst>
          </p:nvPr>
        </p:nvGraphicFramePr>
        <p:xfrm>
          <a:off x="1104899" y="1713871"/>
          <a:ext cx="6934200" cy="4754760"/>
        </p:xfrm>
        <a:graphic>
          <a:graphicData uri="http://schemas.openxmlformats.org/drawingml/2006/table">
            <a:tbl>
              <a:tblPr/>
              <a:tblGrid>
                <a:gridCol w="2311400">
                  <a:extLst>
                    <a:ext uri="{9D8B030D-6E8A-4147-A177-3AD203B41FA5}">
                      <a16:colId xmlns:a16="http://schemas.microsoft.com/office/drawing/2014/main" val="196930980"/>
                    </a:ext>
                  </a:extLst>
                </a:gridCol>
                <a:gridCol w="2311400">
                  <a:extLst>
                    <a:ext uri="{9D8B030D-6E8A-4147-A177-3AD203B41FA5}">
                      <a16:colId xmlns:a16="http://schemas.microsoft.com/office/drawing/2014/main" val="1952512122"/>
                    </a:ext>
                  </a:extLst>
                </a:gridCol>
                <a:gridCol w="2311400">
                  <a:extLst>
                    <a:ext uri="{9D8B030D-6E8A-4147-A177-3AD203B41FA5}">
                      <a16:colId xmlns:a16="http://schemas.microsoft.com/office/drawing/2014/main" val="2975478178"/>
                    </a:ext>
                  </a:extLst>
                </a:gridCol>
              </a:tblGrid>
              <a:tr h="396214">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分析栈</a:t>
                      </a:r>
                    </a:p>
                  </a:txBody>
                  <a:tcPr marT="45715" marB="45715"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输入串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动作</a:t>
                      </a:r>
                    </a:p>
                  </a:txBody>
                  <a:tcPr marT="45715" marB="45715"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77431986"/>
                  </a:ext>
                </a:extLst>
              </a:tr>
              <a:tr h="396214">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5" marB="4571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i+i*i$</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lang="en-US" altLang="zh-CN" sz="2000" dirty="0">
                          <a:latin typeface="宋体" panose="02010600030101010101" pitchFamily="2" charset="-122"/>
                          <a:ea typeface="MS Mincho" panose="02020609040205080304" pitchFamily="49" charset="-128"/>
                        </a:rPr>
                        <a:t>⋖</a:t>
                      </a:r>
                      <a:r>
                        <a:rPr kumimoji="1"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i</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72855236"/>
                  </a:ext>
                </a:extLst>
              </a:tr>
              <a:tr h="396214">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p>
                  </a:txBody>
                  <a:tcPr marT="45715" marB="4571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+i*i$</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lang="en-US" altLang="zh-CN" sz="2000" dirty="0">
                          <a:latin typeface="宋体" panose="02010600030101010101" pitchFamily="2" charset="-122"/>
                          <a:ea typeface="MS Mincho" panose="02020609040205080304" pitchFamily="49" charset="-128"/>
                        </a:rPr>
                        <a:t>⋗ </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归约</a:t>
                      </a:r>
                    </a:p>
                  </a:txBody>
                  <a:tcPr marT="45715" marB="4571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81204353"/>
                  </a:ext>
                </a:extLst>
              </a:tr>
              <a:tr h="396214">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T="45715" marB="4571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+i*i$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lang="en-US" altLang="zh-CN" sz="2000" dirty="0">
                          <a:latin typeface="宋体" panose="02010600030101010101" pitchFamily="2" charset="-122"/>
                          <a:ea typeface="MS Mincho" panose="02020609040205080304" pitchFamily="49" charset="-128"/>
                        </a:rPr>
                        <a:t>⋖ </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marT="45715" marB="4571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75111530"/>
                  </a:ext>
                </a:extLst>
              </a:tr>
              <a:tr h="396214">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T="45715" marB="4571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i*i$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lang="en-US" altLang="zh-CN" sz="2000" dirty="0">
                          <a:latin typeface="宋体" panose="02010600030101010101" pitchFamily="2" charset="-122"/>
                          <a:ea typeface="MS Mincho" panose="02020609040205080304" pitchFamily="49" charset="-128"/>
                        </a:rPr>
                        <a:t>⋖ </a:t>
                      </a:r>
                      <a:r>
                        <a:rPr kumimoji="1"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i</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63442658"/>
                  </a:ext>
                </a:extLst>
              </a:tr>
              <a:tr h="396214">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$F+i</a:t>
                      </a:r>
                    </a:p>
                  </a:txBody>
                  <a:tcPr marT="45715" marB="4571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lang="en-US" altLang="zh-CN" sz="2000" dirty="0">
                          <a:latin typeface="宋体" panose="02010600030101010101" pitchFamily="2" charset="-122"/>
                          <a:ea typeface="MS Mincho" panose="02020609040205080304" pitchFamily="49" charset="-128"/>
                        </a:rPr>
                        <a:t>⋗ </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归约</a:t>
                      </a:r>
                    </a:p>
                  </a:txBody>
                  <a:tcPr marT="45715" marB="4571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35337707"/>
                  </a:ext>
                </a:extLst>
              </a:tr>
              <a:tr h="396214">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$F+F</a:t>
                      </a:r>
                    </a:p>
                  </a:txBody>
                  <a:tcPr marT="45715" marB="4571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lang="en-US" altLang="zh-CN" sz="2000" dirty="0">
                          <a:latin typeface="宋体" panose="02010600030101010101" pitchFamily="2" charset="-122"/>
                          <a:ea typeface="MS Mincho" panose="02020609040205080304" pitchFamily="49" charset="-128"/>
                        </a:rPr>
                        <a:t>⋖ </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marT="45715" marB="4571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47024001"/>
                  </a:ext>
                </a:extLst>
              </a:tr>
              <a:tr h="396214">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$F+F*</a:t>
                      </a:r>
                    </a:p>
                  </a:txBody>
                  <a:tcPr marT="45715" marB="4571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lang="en-US" altLang="zh-CN" sz="2000" dirty="0">
                          <a:latin typeface="宋体" panose="02010600030101010101" pitchFamily="2" charset="-122"/>
                          <a:ea typeface="MS Mincho" panose="02020609040205080304" pitchFamily="49" charset="-128"/>
                        </a:rPr>
                        <a:t>⋖ </a:t>
                      </a:r>
                      <a:r>
                        <a:rPr kumimoji="1"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i</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26178427"/>
                  </a:ext>
                </a:extLst>
              </a:tr>
              <a:tr h="396214">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$F+F*i</a:t>
                      </a:r>
                    </a:p>
                  </a:txBody>
                  <a:tcPr marT="45715" marB="4571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lang="en-US" altLang="zh-CN" sz="2000" dirty="0">
                          <a:latin typeface="宋体" panose="02010600030101010101" pitchFamily="2" charset="-122"/>
                          <a:ea typeface="MS Mincho" panose="02020609040205080304" pitchFamily="49" charset="-128"/>
                        </a:rPr>
                        <a:t>⋗</a:t>
                      </a: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归约</a:t>
                      </a:r>
                    </a:p>
                  </a:txBody>
                  <a:tcPr marT="45715" marB="4571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22179054"/>
                  </a:ext>
                </a:extLst>
              </a:tr>
              <a:tr h="396214">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$F+F*F</a:t>
                      </a:r>
                    </a:p>
                  </a:txBody>
                  <a:tcPr marT="45715" marB="4571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lang="en-US" altLang="zh-CN" sz="2000" dirty="0">
                          <a:latin typeface="宋体" panose="02010600030101010101" pitchFamily="2" charset="-122"/>
                          <a:ea typeface="MS Mincho" panose="02020609040205080304" pitchFamily="49" charset="-128"/>
                        </a:rPr>
                        <a:t>⋗ </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归约</a:t>
                      </a:r>
                    </a:p>
                  </a:txBody>
                  <a:tcPr marT="45715" marB="4571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49612880"/>
                  </a:ext>
                </a:extLst>
              </a:tr>
              <a:tr h="396214">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$F+T</a:t>
                      </a:r>
                    </a:p>
                  </a:txBody>
                  <a:tcPr marT="45715" marB="4571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lang="en-US" altLang="zh-CN" sz="2000" dirty="0">
                          <a:latin typeface="宋体" panose="02010600030101010101" pitchFamily="2" charset="-122"/>
                          <a:ea typeface="MS Mincho" panose="02020609040205080304" pitchFamily="49" charset="-128"/>
                        </a:rPr>
                        <a:t>⋗ </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归约</a:t>
                      </a:r>
                    </a:p>
                  </a:txBody>
                  <a:tcPr marT="45715" marB="4571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71043663"/>
                  </a:ext>
                </a:extLst>
              </a:tr>
              <a:tr h="396214">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p>
                  </a:txBody>
                  <a:tcPr marT="45715" marB="4571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结束</a:t>
                      </a:r>
                    </a:p>
                  </a:txBody>
                  <a:tcPr marT="45715" marB="4571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26322931"/>
                  </a:ext>
                </a:extLst>
              </a:tr>
            </a:tbl>
          </a:graphicData>
        </a:graphic>
      </p:graphicFrame>
    </p:spTree>
    <p:extLst>
      <p:ext uri="{BB962C8B-B14F-4D97-AF65-F5344CB8AC3E}">
        <p14:creationId xmlns:p14="http://schemas.microsoft.com/office/powerpoint/2010/main" val="342472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latin typeface="宋体" panose="02010600030101010101" pitchFamily="2" charset="-122"/>
              </a:rPr>
              <a:t>三、优先关系表的构造</a:t>
            </a:r>
            <a:r>
              <a:rPr lang="zh-CN" altLang="en-US" dirty="0"/>
              <a:t> </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latin typeface="黑体" panose="02010609060101010101" pitchFamily="49" charset="-122"/>
              <a:ea typeface="黑体" panose="02010609060101010101" pitchFamily="49" charset="-122"/>
            </a:endParaRPr>
          </a:p>
        </p:txBody>
      </p:sp>
      <p:graphicFrame>
        <p:nvGraphicFramePr>
          <p:cNvPr id="36" name="Object 3">
            <a:extLst>
              <a:ext uri="{FF2B5EF4-FFF2-40B4-BE49-F238E27FC236}">
                <a16:creationId xmlns:a16="http://schemas.microsoft.com/office/drawing/2014/main" id="{6440E51D-283D-4AB6-BD1E-0ED935599C9A}"/>
              </a:ext>
            </a:extLst>
          </p:cNvPr>
          <p:cNvGraphicFramePr>
            <a:graphicFrameLocks noChangeAspect="1"/>
          </p:cNvGraphicFramePr>
          <p:nvPr>
            <p:extLst>
              <p:ext uri="{D42A27DB-BD31-4B8C-83A1-F6EECF244321}">
                <p14:modId xmlns:p14="http://schemas.microsoft.com/office/powerpoint/2010/main" val="933015170"/>
              </p:ext>
            </p:extLst>
          </p:nvPr>
        </p:nvGraphicFramePr>
        <p:xfrm>
          <a:off x="985319" y="1611518"/>
          <a:ext cx="6781800" cy="1241425"/>
        </p:xfrm>
        <a:graphic>
          <a:graphicData uri="http://schemas.openxmlformats.org/presentationml/2006/ole">
            <mc:AlternateContent xmlns:mc="http://schemas.openxmlformats.org/markup-compatibility/2006">
              <mc:Choice xmlns:v="urn:schemas-microsoft-com:vml" Requires="v">
                <p:oleObj spid="_x0000_s6151" name="Equation" r:id="rId3" imgW="3467100" imgH="635000" progId="Equation.3">
                  <p:embed/>
                </p:oleObj>
              </mc:Choice>
              <mc:Fallback>
                <p:oleObj name="Equation" r:id="rId3" imgW="3467100" imgH="635000" progId="Equation.3">
                  <p:embed/>
                  <p:pic>
                    <p:nvPicPr>
                      <p:cNvPr id="191492" name="Object 3">
                        <a:extLst>
                          <a:ext uri="{FF2B5EF4-FFF2-40B4-BE49-F238E27FC236}">
                            <a16:creationId xmlns:a16="http://schemas.microsoft.com/office/drawing/2014/main" id="{283DAAA5-6E85-46C9-A428-22A6EB0FA2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5319" y="1611518"/>
                        <a:ext cx="6781800" cy="124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 name="Rectangle 2">
            <a:extLst>
              <a:ext uri="{FF2B5EF4-FFF2-40B4-BE49-F238E27FC236}">
                <a16:creationId xmlns:a16="http://schemas.microsoft.com/office/drawing/2014/main" id="{8BB2CBDB-8029-4D6C-97FC-8131AA4FAC58}"/>
              </a:ext>
            </a:extLst>
          </p:cNvPr>
          <p:cNvSpPr txBox="1">
            <a:spLocks/>
          </p:cNvSpPr>
          <p:nvPr/>
        </p:nvSpPr>
        <p:spPr>
          <a:xfrm>
            <a:off x="985319" y="2925370"/>
            <a:ext cx="7772400" cy="3547857"/>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None/>
            </a:pPr>
            <a:r>
              <a:rPr lang="zh-CN" altLang="en-US" sz="2000" dirty="0"/>
              <a:t>构造</a:t>
            </a:r>
            <a:r>
              <a:rPr lang="en-US" altLang="zh-CN" sz="2000" dirty="0"/>
              <a:t>FIRSTVT(P)</a:t>
            </a:r>
            <a:r>
              <a:rPr lang="zh-CN" altLang="en-US" sz="2000" dirty="0"/>
              <a:t>可遵照下列两条规则：</a:t>
            </a:r>
          </a:p>
          <a:p>
            <a:pPr algn="just"/>
            <a:r>
              <a:rPr lang="en-US" altLang="zh-CN" sz="2000" dirty="0"/>
              <a:t>·</a:t>
            </a:r>
            <a:r>
              <a:rPr lang="zh-CN" altLang="en-US" sz="2000" dirty="0"/>
              <a:t>若有产生式                   或 </a:t>
            </a:r>
            <a:r>
              <a:rPr lang="en-US" altLang="zh-CN" sz="2000" b="1" i="1" dirty="0"/>
              <a:t>P →</a:t>
            </a:r>
            <a:r>
              <a:rPr lang="en-US" altLang="zh-CN" sz="2000" b="1" i="1" dirty="0" err="1"/>
              <a:t>Qa</a:t>
            </a:r>
            <a:r>
              <a:rPr lang="en-US" altLang="zh-CN" sz="2000" b="1" i="1" dirty="0"/>
              <a:t>…      </a:t>
            </a:r>
            <a:r>
              <a:rPr lang="zh-CN" altLang="en-US" sz="2000" dirty="0"/>
              <a:t>，则                              ；</a:t>
            </a:r>
          </a:p>
          <a:p>
            <a:pPr algn="just"/>
            <a:r>
              <a:rPr lang="en-US" altLang="zh-CN" sz="2000" dirty="0"/>
              <a:t>·</a:t>
            </a:r>
            <a:r>
              <a:rPr lang="zh-CN" altLang="en-US" sz="2000" dirty="0"/>
              <a:t>若有产生式                   则                                                 。</a:t>
            </a:r>
          </a:p>
          <a:p>
            <a:pPr marL="0" indent="0" algn="just">
              <a:buNone/>
            </a:pPr>
            <a:r>
              <a:rPr lang="zh-CN" altLang="en-US" sz="2000" dirty="0"/>
              <a:t>构造</a:t>
            </a:r>
            <a:r>
              <a:rPr lang="en-US" altLang="zh-CN" sz="2000" dirty="0"/>
              <a:t>LASTVT(P)</a:t>
            </a:r>
            <a:r>
              <a:rPr lang="zh-CN" altLang="en-US" sz="2000" dirty="0"/>
              <a:t>有类似的两条规则：</a:t>
            </a:r>
          </a:p>
          <a:p>
            <a:pPr algn="just"/>
            <a:r>
              <a:rPr lang="en-US" altLang="zh-CN" sz="2000" dirty="0"/>
              <a:t>·</a:t>
            </a:r>
            <a:r>
              <a:rPr lang="zh-CN" altLang="en-US" sz="2000" dirty="0"/>
              <a:t>若有产生式                  或                   ，  则 </a:t>
            </a:r>
            <a:r>
              <a:rPr lang="en-US" altLang="zh-CN" sz="2000" b="1" i="1" dirty="0"/>
              <a:t>a</a:t>
            </a:r>
            <a:r>
              <a:rPr lang="zh-CN" altLang="en-US" sz="2000" b="1" i="1" dirty="0"/>
              <a:t> </a:t>
            </a:r>
            <a:r>
              <a:rPr lang="en-US" altLang="zh-CN" sz="2000" b="1" i="1" dirty="0"/>
              <a:t>∈LASTVT</a:t>
            </a:r>
            <a:r>
              <a:rPr lang="zh-CN" altLang="en-US" sz="2000" b="1" i="1" dirty="0"/>
              <a:t> </a:t>
            </a:r>
            <a:r>
              <a:rPr lang="en-US" altLang="zh-CN" sz="2000" b="1" i="1" dirty="0"/>
              <a:t>(P)</a:t>
            </a:r>
            <a:r>
              <a:rPr lang="zh-CN" altLang="en-US" sz="2000" b="1" i="1" dirty="0"/>
              <a:t> </a:t>
            </a:r>
            <a:r>
              <a:rPr lang="zh-CN" altLang="en-US" sz="2000" dirty="0"/>
              <a:t>；</a:t>
            </a:r>
          </a:p>
          <a:p>
            <a:pPr algn="just"/>
            <a:r>
              <a:rPr lang="en-US" altLang="zh-CN" sz="2000" dirty="0"/>
              <a:t>·</a:t>
            </a:r>
            <a:r>
              <a:rPr lang="zh-CN" altLang="en-US" sz="2000" dirty="0"/>
              <a:t>若有产生式                    则                                            。</a:t>
            </a:r>
          </a:p>
          <a:p>
            <a:pPr algn="just">
              <a:buFont typeface="Wingdings" panose="05000000000000000000" pitchFamily="2" charset="2"/>
              <a:buNone/>
            </a:pPr>
            <a:endParaRPr lang="en-US" altLang="zh-CN" sz="2000" dirty="0"/>
          </a:p>
        </p:txBody>
      </p:sp>
      <p:pic>
        <p:nvPicPr>
          <p:cNvPr id="38" name="Picture 3">
            <a:extLst>
              <a:ext uri="{FF2B5EF4-FFF2-40B4-BE49-F238E27FC236}">
                <a16:creationId xmlns:a16="http://schemas.microsoft.com/office/drawing/2014/main" id="{CBF46D2E-0DD4-44C0-AE1A-5847A5C94AC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69606" y="3494130"/>
            <a:ext cx="10668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4">
            <a:extLst>
              <a:ext uri="{FF2B5EF4-FFF2-40B4-BE49-F238E27FC236}">
                <a16:creationId xmlns:a16="http://schemas.microsoft.com/office/drawing/2014/main" id="{2F1EA7F0-C7FE-45A4-AE7C-CDB7004ACFB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9374" y="3494496"/>
            <a:ext cx="1828800"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5">
            <a:extLst>
              <a:ext uri="{FF2B5EF4-FFF2-40B4-BE49-F238E27FC236}">
                <a16:creationId xmlns:a16="http://schemas.microsoft.com/office/drawing/2014/main" id="{1B8D48D6-B9C5-4B4A-AD4E-9E83D820129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29340" y="3960267"/>
            <a:ext cx="10668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6">
            <a:extLst>
              <a:ext uri="{FF2B5EF4-FFF2-40B4-BE49-F238E27FC236}">
                <a16:creationId xmlns:a16="http://schemas.microsoft.com/office/drawing/2014/main" id="{AC9C1EA9-C0C6-41D3-ADA8-9B662879853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07874" y="4006159"/>
            <a:ext cx="3048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7">
            <a:extLst>
              <a:ext uri="{FF2B5EF4-FFF2-40B4-BE49-F238E27FC236}">
                <a16:creationId xmlns:a16="http://schemas.microsoft.com/office/drawing/2014/main" id="{535C2595-C2B5-40E2-8BDB-25D865D22031}"/>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653140" y="4952444"/>
            <a:ext cx="11430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8">
            <a:extLst>
              <a:ext uri="{FF2B5EF4-FFF2-40B4-BE49-F238E27FC236}">
                <a16:creationId xmlns:a16="http://schemas.microsoft.com/office/drawing/2014/main" id="{BC7652DA-EC39-45AD-BDE2-3A3E9CDA156E}"/>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093769" y="4986148"/>
            <a:ext cx="1295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10">
            <a:extLst>
              <a:ext uri="{FF2B5EF4-FFF2-40B4-BE49-F238E27FC236}">
                <a16:creationId xmlns:a16="http://schemas.microsoft.com/office/drawing/2014/main" id="{CB44CB5A-FDB3-4E7D-A080-FFBA7FDD20BA}"/>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691240" y="5447703"/>
            <a:ext cx="10668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11">
            <a:extLst>
              <a:ext uri="{FF2B5EF4-FFF2-40B4-BE49-F238E27FC236}">
                <a16:creationId xmlns:a16="http://schemas.microsoft.com/office/drawing/2014/main" id="{9122B2C3-3259-4E98-8C33-D3B69B6D7C21}"/>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376219" y="5454053"/>
            <a:ext cx="29718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4748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 </a:t>
            </a:r>
            <a:br>
              <a:rPr kumimoji="1" lang="zh-CN" altLang="en-US" dirty="0">
                <a:solidFill>
                  <a:srgbClr val="C00000"/>
                </a:solidFill>
                <a:latin typeface="宋体" panose="02010600030101010101" pitchFamily="2" charset="-122"/>
                <a:ea typeface="宋体" panose="02010600030101010101" pitchFamily="2" charset="-122"/>
              </a:rPr>
            </a:br>
            <a:endParaRPr lang="zh-CN" altLang="en-US" dirty="0">
              <a:solidFill>
                <a:srgbClr val="C00000"/>
              </a:solidFill>
            </a:endParaRP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22563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a:latin typeface="黑体" panose="02010609060101010101" pitchFamily="49" charset="-122"/>
              <a:ea typeface="黑体" panose="02010609060101010101" pitchFamily="49" charset="-122"/>
            </a:endParaRPr>
          </a:p>
        </p:txBody>
      </p:sp>
      <p:pic>
        <p:nvPicPr>
          <p:cNvPr id="11" name="Picture 34">
            <a:extLst>
              <a:ext uri="{FF2B5EF4-FFF2-40B4-BE49-F238E27FC236}">
                <a16:creationId xmlns:a16="http://schemas.microsoft.com/office/drawing/2014/main" id="{91864A05-EC16-49D5-BF0A-FF9A59160C5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65970" y="1985167"/>
            <a:ext cx="1828800"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8B5D1035-B767-4EE8-A840-310B05430F5E}"/>
              </a:ext>
            </a:extLst>
          </p:cNvPr>
          <p:cNvSpPr/>
          <p:nvPr/>
        </p:nvSpPr>
        <p:spPr>
          <a:xfrm>
            <a:off x="289711" y="1720840"/>
            <a:ext cx="4544839" cy="3416320"/>
          </a:xfrm>
          <a:prstGeom prst="rect">
            <a:avLst/>
          </a:prstGeom>
        </p:spPr>
        <p:txBody>
          <a:bodyPr wrap="square">
            <a:spAutoFit/>
          </a:bodyPr>
          <a:lstStyle/>
          <a:p>
            <a:pPr algn="just"/>
            <a:r>
              <a:rPr lang="zh-CN" altLang="en-US" dirty="0"/>
              <a:t>右面文法的</a:t>
            </a:r>
            <a:r>
              <a:rPr lang="en-US" altLang="zh-CN" dirty="0"/>
              <a:t>FIRTVST</a:t>
            </a:r>
            <a:r>
              <a:rPr lang="zh-CN" altLang="en-US" dirty="0"/>
              <a:t>集和</a:t>
            </a:r>
            <a:r>
              <a:rPr lang="en-US" altLang="zh-CN" dirty="0"/>
              <a:t>LASTVT</a:t>
            </a:r>
            <a:r>
              <a:rPr lang="zh-CN" altLang="en-US" dirty="0"/>
              <a:t>集，</a:t>
            </a:r>
            <a:endParaRPr lang="en-US" altLang="zh-CN" dirty="0"/>
          </a:p>
          <a:p>
            <a:pPr algn="just"/>
            <a:r>
              <a:rPr lang="zh-CN" altLang="en-US" dirty="0"/>
              <a:t>是这样得到的：</a:t>
            </a:r>
          </a:p>
          <a:p>
            <a:pPr algn="just"/>
            <a:r>
              <a:rPr lang="zh-CN" altLang="en-US" dirty="0"/>
              <a:t>由</a:t>
            </a:r>
            <a:r>
              <a:rPr lang="en-US" altLang="zh-CN" dirty="0"/>
              <a:t>F</a:t>
            </a:r>
            <a:r>
              <a:rPr lang="en-US" altLang="zh-CN" dirty="0">
                <a:sym typeface="Symbol" panose="05050102010706020507" pitchFamily="18" charset="2"/>
              </a:rPr>
              <a:t></a:t>
            </a:r>
            <a:r>
              <a:rPr lang="en-US" altLang="zh-CN" dirty="0"/>
              <a:t> (E)|</a:t>
            </a:r>
            <a:r>
              <a:rPr lang="en-US" altLang="zh-CN" dirty="0" err="1"/>
              <a:t>i</a:t>
            </a:r>
            <a:r>
              <a:rPr lang="zh-CN" altLang="en-US" dirty="0"/>
              <a:t>，</a:t>
            </a:r>
            <a:endParaRPr lang="en-US" altLang="zh-CN" dirty="0"/>
          </a:p>
          <a:p>
            <a:pPr algn="just"/>
            <a:r>
              <a:rPr lang="en-US" altLang="zh-CN" dirty="0"/>
              <a:t>FIRSTVT(F)={(, </a:t>
            </a:r>
            <a:r>
              <a:rPr lang="en-US" altLang="zh-CN" dirty="0" err="1"/>
              <a:t>i</a:t>
            </a:r>
            <a:r>
              <a:rPr lang="en-US" altLang="zh-CN" dirty="0"/>
              <a:t> }</a:t>
            </a:r>
            <a:r>
              <a:rPr lang="zh-CN" altLang="en-US" dirty="0"/>
              <a:t>，</a:t>
            </a:r>
            <a:r>
              <a:rPr lang="en-US" altLang="zh-CN" dirty="0"/>
              <a:t>LASTVT(F)={</a:t>
            </a:r>
            <a:r>
              <a:rPr lang="zh-CN" altLang="en-US" dirty="0"/>
              <a:t>）</a:t>
            </a:r>
            <a:r>
              <a:rPr lang="en-US" altLang="zh-CN" dirty="0"/>
              <a:t>, </a:t>
            </a:r>
            <a:r>
              <a:rPr lang="en-US" altLang="zh-CN" dirty="0" err="1"/>
              <a:t>i</a:t>
            </a:r>
            <a:r>
              <a:rPr lang="en-US" altLang="zh-CN" dirty="0"/>
              <a:t> }</a:t>
            </a:r>
          </a:p>
          <a:p>
            <a:pPr algn="just"/>
            <a:r>
              <a:rPr lang="zh-CN" altLang="en-US" dirty="0"/>
              <a:t>由</a:t>
            </a:r>
            <a:r>
              <a:rPr lang="en-US" altLang="zh-CN" dirty="0"/>
              <a:t>T</a:t>
            </a:r>
            <a:r>
              <a:rPr lang="en-US" altLang="zh-CN" dirty="0">
                <a:sym typeface="Symbol" panose="05050102010706020507" pitchFamily="18" charset="2"/>
              </a:rPr>
              <a:t></a:t>
            </a:r>
            <a:r>
              <a:rPr lang="en-US" altLang="zh-CN" dirty="0"/>
              <a:t>T*F|F</a:t>
            </a:r>
            <a:r>
              <a:rPr lang="zh-CN" altLang="en-US" dirty="0"/>
              <a:t>，</a:t>
            </a:r>
            <a:endParaRPr lang="en-US" altLang="zh-CN" dirty="0"/>
          </a:p>
          <a:p>
            <a:pPr algn="just"/>
            <a:r>
              <a:rPr lang="en-US" altLang="zh-CN" dirty="0"/>
              <a:t>FIRSTVT(T)={*, (, </a:t>
            </a:r>
            <a:r>
              <a:rPr lang="en-US" altLang="zh-CN" dirty="0" err="1"/>
              <a:t>i</a:t>
            </a:r>
            <a:r>
              <a:rPr lang="en-US" altLang="zh-CN" dirty="0"/>
              <a:t> }</a:t>
            </a:r>
            <a:r>
              <a:rPr lang="zh-CN" altLang="en-US" dirty="0"/>
              <a:t>，</a:t>
            </a:r>
            <a:r>
              <a:rPr lang="en-US" altLang="zh-CN" dirty="0"/>
              <a:t>LASTVT(T)={*, </a:t>
            </a:r>
            <a:r>
              <a:rPr lang="zh-CN" altLang="en-US" dirty="0"/>
              <a:t>）</a:t>
            </a:r>
            <a:r>
              <a:rPr lang="en-US" altLang="zh-CN" dirty="0"/>
              <a:t>, </a:t>
            </a:r>
            <a:r>
              <a:rPr lang="en-US" altLang="zh-CN" dirty="0" err="1"/>
              <a:t>i</a:t>
            </a:r>
            <a:r>
              <a:rPr lang="en-US" altLang="zh-CN" dirty="0"/>
              <a:t> }</a:t>
            </a:r>
          </a:p>
          <a:p>
            <a:pPr algn="just"/>
            <a:r>
              <a:rPr lang="zh-CN" altLang="en-US" dirty="0"/>
              <a:t>由</a:t>
            </a:r>
            <a:r>
              <a:rPr lang="en-US" altLang="zh-CN" dirty="0"/>
              <a:t>E</a:t>
            </a:r>
            <a:r>
              <a:rPr lang="en-US" altLang="zh-CN" dirty="0">
                <a:sym typeface="Symbol" panose="05050102010706020507" pitchFamily="18" charset="2"/>
              </a:rPr>
              <a:t></a:t>
            </a:r>
            <a:r>
              <a:rPr lang="en-US" altLang="zh-CN" dirty="0"/>
              <a:t>E+T|T</a:t>
            </a:r>
            <a:r>
              <a:rPr lang="zh-CN" altLang="en-US" dirty="0"/>
              <a:t>，</a:t>
            </a:r>
            <a:endParaRPr lang="en-US" altLang="zh-CN" dirty="0"/>
          </a:p>
          <a:p>
            <a:pPr algn="just"/>
            <a:r>
              <a:rPr lang="en-US" altLang="zh-CN" dirty="0"/>
              <a:t>FIRSTVT(E)={+, *, (,  </a:t>
            </a:r>
            <a:r>
              <a:rPr lang="en-US" altLang="zh-CN" dirty="0" err="1"/>
              <a:t>i</a:t>
            </a:r>
            <a:r>
              <a:rPr lang="en-US" altLang="zh-CN" dirty="0"/>
              <a:t> }</a:t>
            </a:r>
            <a:r>
              <a:rPr lang="zh-CN" altLang="en-US" dirty="0"/>
              <a:t>，</a:t>
            </a:r>
            <a:r>
              <a:rPr lang="en-US" altLang="zh-CN" dirty="0"/>
              <a:t>LASTVT(E)={+, *, ), </a:t>
            </a:r>
            <a:r>
              <a:rPr lang="en-US" altLang="zh-CN" dirty="0" err="1"/>
              <a:t>i</a:t>
            </a:r>
            <a:r>
              <a:rPr lang="en-US" altLang="zh-CN" dirty="0"/>
              <a:t> }</a:t>
            </a:r>
          </a:p>
          <a:p>
            <a:pPr algn="just"/>
            <a:r>
              <a:rPr lang="zh-CN" altLang="en-US" dirty="0">
                <a:latin typeface="宋体" panose="02010600030101010101" pitchFamily="2" charset="-122"/>
              </a:rPr>
              <a:t>参照前节</a:t>
            </a:r>
            <a:r>
              <a:rPr lang="en-US" altLang="zh-CN" dirty="0">
                <a:latin typeface="宋体" panose="02010600030101010101" pitchFamily="2" charset="-122"/>
              </a:rPr>
              <a:t>FIRST</a:t>
            </a:r>
            <a:r>
              <a:rPr lang="zh-CN" altLang="en-US" dirty="0">
                <a:latin typeface="宋体" panose="02010600030101010101" pitchFamily="2" charset="-122"/>
              </a:rPr>
              <a:t>集的成员表表示法，本例的</a:t>
            </a:r>
            <a:r>
              <a:rPr lang="en-US" altLang="zh-CN" dirty="0">
                <a:latin typeface="宋体" panose="02010600030101010101" pitchFamily="2" charset="-122"/>
              </a:rPr>
              <a:t>FIRST</a:t>
            </a:r>
            <a:r>
              <a:rPr lang="zh-CN" altLang="en-US" dirty="0">
                <a:latin typeface="宋体" panose="02010600030101010101" pitchFamily="2" charset="-122"/>
              </a:rPr>
              <a:t>集、</a:t>
            </a:r>
            <a:r>
              <a:rPr lang="en-US" altLang="zh-CN" dirty="0">
                <a:latin typeface="宋体" panose="02010600030101010101" pitchFamily="2" charset="-122"/>
              </a:rPr>
              <a:t>LASTVT</a:t>
            </a:r>
            <a:r>
              <a:rPr lang="zh-CN" altLang="en-US" dirty="0">
                <a:latin typeface="宋体" panose="02010600030101010101" pitchFamily="2" charset="-122"/>
              </a:rPr>
              <a:t>集也可用成员表表示，其中用√表示</a:t>
            </a:r>
            <a:r>
              <a:rPr lang="en-US" altLang="zh-CN" dirty="0">
                <a:latin typeface="宋体" panose="02010600030101010101" pitchFamily="2" charset="-122"/>
              </a:rPr>
              <a:t>FIRST</a:t>
            </a:r>
            <a:r>
              <a:rPr lang="zh-CN" altLang="en-US" dirty="0">
                <a:latin typeface="宋体" panose="02010600030101010101" pitchFamily="2" charset="-122"/>
              </a:rPr>
              <a:t>集的成员，○表示</a:t>
            </a:r>
            <a:r>
              <a:rPr lang="en-US" altLang="zh-CN" dirty="0">
                <a:latin typeface="宋体" panose="02010600030101010101" pitchFamily="2" charset="-122"/>
              </a:rPr>
              <a:t>LASTVT</a:t>
            </a:r>
            <a:r>
              <a:rPr lang="zh-CN" altLang="en-US" dirty="0">
                <a:latin typeface="宋体" panose="02010600030101010101" pitchFamily="2" charset="-122"/>
              </a:rPr>
              <a:t>集的成员，则有下图：</a:t>
            </a:r>
            <a:endParaRPr lang="en-US" altLang="zh-CN" dirty="0"/>
          </a:p>
        </p:txBody>
      </p:sp>
      <p:graphicFrame>
        <p:nvGraphicFramePr>
          <p:cNvPr id="12" name="Group 28">
            <a:extLst>
              <a:ext uri="{FF2B5EF4-FFF2-40B4-BE49-F238E27FC236}">
                <a16:creationId xmlns:a16="http://schemas.microsoft.com/office/drawing/2014/main" id="{FF406B37-305F-43E9-9F6B-8C22999CAFAA}"/>
              </a:ext>
            </a:extLst>
          </p:cNvPr>
          <p:cNvGraphicFramePr>
            <a:graphicFrameLocks noGrp="1"/>
          </p:cNvGraphicFramePr>
          <p:nvPr>
            <p:extLst>
              <p:ext uri="{D42A27DB-BD31-4B8C-83A1-F6EECF244321}">
                <p14:modId xmlns:p14="http://schemas.microsoft.com/office/powerpoint/2010/main" val="641190538"/>
              </p:ext>
            </p:extLst>
          </p:nvPr>
        </p:nvGraphicFramePr>
        <p:xfrm>
          <a:off x="3062335" y="4967293"/>
          <a:ext cx="4953000" cy="1603374"/>
        </p:xfrm>
        <a:graphic>
          <a:graphicData uri="http://schemas.openxmlformats.org/drawingml/2006/table">
            <a:tbl>
              <a:tblPr/>
              <a:tblGrid>
                <a:gridCol w="1757363">
                  <a:extLst>
                    <a:ext uri="{9D8B030D-6E8A-4147-A177-3AD203B41FA5}">
                      <a16:colId xmlns:a16="http://schemas.microsoft.com/office/drawing/2014/main" val="2279672515"/>
                    </a:ext>
                  </a:extLst>
                </a:gridCol>
                <a:gridCol w="762000">
                  <a:extLst>
                    <a:ext uri="{9D8B030D-6E8A-4147-A177-3AD203B41FA5}">
                      <a16:colId xmlns:a16="http://schemas.microsoft.com/office/drawing/2014/main" val="3392265263"/>
                    </a:ext>
                  </a:extLst>
                </a:gridCol>
                <a:gridCol w="695325">
                  <a:extLst>
                    <a:ext uri="{9D8B030D-6E8A-4147-A177-3AD203B41FA5}">
                      <a16:colId xmlns:a16="http://schemas.microsoft.com/office/drawing/2014/main" val="4178720539"/>
                    </a:ext>
                  </a:extLst>
                </a:gridCol>
                <a:gridCol w="398462">
                  <a:extLst>
                    <a:ext uri="{9D8B030D-6E8A-4147-A177-3AD203B41FA5}">
                      <a16:colId xmlns:a16="http://schemas.microsoft.com/office/drawing/2014/main" val="1158698898"/>
                    </a:ext>
                  </a:extLst>
                </a:gridCol>
                <a:gridCol w="384175">
                  <a:extLst>
                    <a:ext uri="{9D8B030D-6E8A-4147-A177-3AD203B41FA5}">
                      <a16:colId xmlns:a16="http://schemas.microsoft.com/office/drawing/2014/main" val="2709807995"/>
                    </a:ext>
                  </a:extLst>
                </a:gridCol>
                <a:gridCol w="955675">
                  <a:extLst>
                    <a:ext uri="{9D8B030D-6E8A-4147-A177-3AD203B41FA5}">
                      <a16:colId xmlns:a16="http://schemas.microsoft.com/office/drawing/2014/main" val="1280621744"/>
                    </a:ext>
                  </a:extLst>
                </a:gridCol>
              </a:tblGrid>
              <a:tr h="396318">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i</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99562864"/>
                  </a:ext>
                </a:extLst>
              </a:tr>
              <a:tr h="396318">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E</a:t>
                      </a: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sym typeface="Symbol" panose="05050102010706020507" pitchFamily="18" charset="2"/>
                        </a:rPr>
                        <a:t></a:t>
                      </a: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E+T|T</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1303927"/>
                  </a:ext>
                </a:extLst>
              </a:tr>
              <a:tr h="396318">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T</a:t>
                      </a: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sym typeface="Symbol" panose="05050102010706020507" pitchFamily="18" charset="2"/>
                        </a:rPr>
                        <a:t></a:t>
                      </a: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T*F|F</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64861882"/>
                  </a:ext>
                </a:extLst>
              </a:tr>
              <a:tr h="414420">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F</a:t>
                      </a: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sym typeface="Symbol" panose="05050102010706020507" pitchFamily="18" charset="2"/>
                        </a:rPr>
                        <a:t></a:t>
                      </a: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(E)|i</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 </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50998846"/>
                  </a:ext>
                </a:extLst>
              </a:tr>
            </a:tbl>
          </a:graphicData>
        </a:graphic>
      </p:graphicFrame>
    </p:spTree>
    <p:extLst>
      <p:ext uri="{BB962C8B-B14F-4D97-AF65-F5344CB8AC3E}">
        <p14:creationId xmlns:p14="http://schemas.microsoft.com/office/powerpoint/2010/main" val="1898845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90000"/>
              </a:lnSpc>
            </a:pPr>
            <a:r>
              <a:rPr lang="zh-CN" altLang="en-US" dirty="0"/>
              <a:t>   在第二章我们已经介绍了上下文无关文法（简称文法）的例子，</a:t>
            </a:r>
            <a:endParaRPr lang="en-US" altLang="zh-CN" dirty="0"/>
          </a:p>
          <a:p>
            <a:pPr marL="0" indent="0">
              <a:lnSpc>
                <a:spcPct val="90000"/>
              </a:lnSpc>
              <a:buNone/>
            </a:pPr>
            <a:r>
              <a:rPr lang="en-US" altLang="zh-CN" dirty="0"/>
              <a:t>       </a:t>
            </a:r>
          </a:p>
          <a:p>
            <a:pPr marL="0" indent="0">
              <a:lnSpc>
                <a:spcPct val="90000"/>
              </a:lnSpc>
              <a:buNone/>
            </a:pPr>
            <a:r>
              <a:rPr lang="en-US" altLang="zh-CN" dirty="0"/>
              <a:t>    </a:t>
            </a:r>
            <a:r>
              <a:rPr lang="zh-CN" altLang="en-US" dirty="0"/>
              <a:t>例如：</a:t>
            </a:r>
            <a:r>
              <a:rPr lang="en-US" altLang="zh-CN" dirty="0"/>
              <a:t>if-else</a:t>
            </a:r>
            <a:r>
              <a:rPr lang="zh-CN" altLang="en-US" dirty="0"/>
              <a:t>语句的构造规则可以表达为：</a:t>
            </a:r>
          </a:p>
          <a:p>
            <a:pPr>
              <a:lnSpc>
                <a:spcPct val="90000"/>
              </a:lnSpc>
              <a:buNone/>
            </a:pPr>
            <a:r>
              <a:rPr lang="zh-CN" altLang="en-US" dirty="0"/>
              <a:t>	</a:t>
            </a:r>
            <a:r>
              <a:rPr lang="zh-CN" altLang="en-US" dirty="0">
                <a:solidFill>
                  <a:schemeClr val="accent1"/>
                </a:solidFill>
              </a:rPr>
              <a:t>               </a:t>
            </a:r>
            <a:r>
              <a:rPr lang="en-US" altLang="zh-CN" i="1" dirty="0" err="1">
                <a:solidFill>
                  <a:schemeClr val="accent1"/>
                </a:solidFill>
              </a:rPr>
              <a:t>stmt</a:t>
            </a:r>
            <a:r>
              <a:rPr lang="en-US" altLang="zh-CN" dirty="0">
                <a:solidFill>
                  <a:schemeClr val="accent1"/>
                </a:solidFill>
              </a:rPr>
              <a:t> -&gt; </a:t>
            </a:r>
            <a:r>
              <a:rPr lang="en-US" altLang="zh-CN" b="1" dirty="0">
                <a:solidFill>
                  <a:schemeClr val="accent1"/>
                </a:solidFill>
              </a:rPr>
              <a:t>if</a:t>
            </a:r>
            <a:r>
              <a:rPr lang="en-US" altLang="zh-CN" dirty="0">
                <a:solidFill>
                  <a:schemeClr val="accent1"/>
                </a:solidFill>
              </a:rPr>
              <a:t> ( </a:t>
            </a:r>
            <a:r>
              <a:rPr lang="en-US" altLang="zh-CN" i="1" dirty="0">
                <a:solidFill>
                  <a:schemeClr val="accent1"/>
                </a:solidFill>
              </a:rPr>
              <a:t>expr</a:t>
            </a:r>
            <a:r>
              <a:rPr lang="en-US" altLang="zh-CN" dirty="0">
                <a:solidFill>
                  <a:schemeClr val="accent1"/>
                </a:solidFill>
              </a:rPr>
              <a:t> ) </a:t>
            </a:r>
            <a:r>
              <a:rPr lang="en-US" altLang="zh-CN" i="1" dirty="0" err="1">
                <a:solidFill>
                  <a:schemeClr val="accent1"/>
                </a:solidFill>
              </a:rPr>
              <a:t>stmt</a:t>
            </a:r>
            <a:r>
              <a:rPr lang="en-US" altLang="zh-CN" dirty="0">
                <a:solidFill>
                  <a:schemeClr val="accent1"/>
                </a:solidFill>
              </a:rPr>
              <a:t> </a:t>
            </a:r>
            <a:r>
              <a:rPr lang="en-US" altLang="zh-CN" b="1" dirty="0">
                <a:solidFill>
                  <a:schemeClr val="accent1"/>
                </a:solidFill>
              </a:rPr>
              <a:t>else</a:t>
            </a:r>
            <a:r>
              <a:rPr lang="en-US" altLang="zh-CN" dirty="0">
                <a:solidFill>
                  <a:schemeClr val="accent1"/>
                </a:solidFill>
              </a:rPr>
              <a:t> </a:t>
            </a:r>
            <a:r>
              <a:rPr lang="en-US" altLang="zh-CN" i="1" dirty="0" err="1">
                <a:solidFill>
                  <a:schemeClr val="accent1"/>
                </a:solidFill>
              </a:rPr>
              <a:t>stmt</a:t>
            </a:r>
            <a:r>
              <a:rPr lang="en-US" altLang="zh-CN" dirty="0"/>
              <a:t>			</a:t>
            </a:r>
          </a:p>
          <a:p>
            <a:pPr>
              <a:lnSpc>
                <a:spcPct val="90000"/>
              </a:lnSpc>
              <a:buNone/>
            </a:pPr>
            <a:r>
              <a:rPr lang="en-US" altLang="zh-CN" dirty="0"/>
              <a:t>        </a:t>
            </a:r>
            <a:r>
              <a:rPr lang="zh-CN" altLang="en-US" dirty="0"/>
              <a:t>这里，箭头“</a:t>
            </a:r>
            <a:r>
              <a:rPr lang="en-US" altLang="zh-CN" dirty="0">
                <a:solidFill>
                  <a:schemeClr val="accent1"/>
                </a:solidFill>
              </a:rPr>
              <a:t>-&gt;</a:t>
            </a:r>
            <a:r>
              <a:rPr lang="zh-CN" altLang="en-US" dirty="0"/>
              <a:t>”可以读作“可以具有形式”。这样的规则称为</a:t>
            </a:r>
            <a:r>
              <a:rPr lang="zh-CN" altLang="en-US" dirty="0">
                <a:solidFill>
                  <a:schemeClr val="accent1"/>
                </a:solidFill>
              </a:rPr>
              <a:t>产生式</a:t>
            </a:r>
            <a:r>
              <a:rPr lang="zh-CN" altLang="en-US" dirty="0"/>
              <a:t> </a:t>
            </a:r>
            <a:endParaRPr lang="en-US" altLang="zh-CN" dirty="0"/>
          </a:p>
          <a:p>
            <a:pPr>
              <a:lnSpc>
                <a:spcPct val="90000"/>
              </a:lnSpc>
              <a:buNone/>
            </a:pPr>
            <a:r>
              <a:rPr lang="en-US" altLang="zh-CN" dirty="0"/>
              <a:t>    (production)</a:t>
            </a:r>
            <a:r>
              <a:rPr lang="zh-CN" altLang="en-US" dirty="0"/>
              <a:t>。在一个产生式中，像关键字</a:t>
            </a:r>
            <a:r>
              <a:rPr lang="en-US" altLang="zh-CN" b="1" dirty="0"/>
              <a:t>if</a:t>
            </a:r>
            <a:r>
              <a:rPr lang="zh-CN" altLang="en-US" b="1" dirty="0"/>
              <a:t>，</a:t>
            </a:r>
            <a:r>
              <a:rPr lang="en-US" altLang="zh-CN" b="1" dirty="0"/>
              <a:t>else</a:t>
            </a:r>
            <a:r>
              <a:rPr lang="zh-CN" altLang="en-US" dirty="0"/>
              <a:t>和括号这样的词法元</a:t>
            </a:r>
            <a:endParaRPr lang="en-US" altLang="zh-CN" dirty="0"/>
          </a:p>
          <a:p>
            <a:pPr>
              <a:lnSpc>
                <a:spcPct val="90000"/>
              </a:lnSpc>
              <a:buNone/>
            </a:pPr>
            <a:r>
              <a:rPr lang="en-US" altLang="zh-CN" dirty="0"/>
              <a:t>   </a:t>
            </a:r>
            <a:r>
              <a:rPr lang="zh-CN" altLang="en-US" dirty="0"/>
              <a:t>素称为</a:t>
            </a:r>
            <a:r>
              <a:rPr lang="zh-CN" altLang="en-US" dirty="0">
                <a:solidFill>
                  <a:schemeClr val="accent1"/>
                </a:solidFill>
              </a:rPr>
              <a:t>记号</a:t>
            </a:r>
            <a:r>
              <a:rPr lang="en-US" altLang="zh-CN" dirty="0"/>
              <a:t>(token)</a:t>
            </a:r>
            <a:r>
              <a:rPr lang="zh-CN" altLang="en-US" dirty="0"/>
              <a:t>或</a:t>
            </a:r>
            <a:r>
              <a:rPr lang="zh-CN" altLang="en-US" dirty="0">
                <a:solidFill>
                  <a:schemeClr val="accent1"/>
                </a:solidFill>
              </a:rPr>
              <a:t>终结符</a:t>
            </a:r>
            <a:r>
              <a:rPr lang="en-US" altLang="zh-CN" dirty="0"/>
              <a:t>(terminal) </a:t>
            </a:r>
            <a:r>
              <a:rPr lang="zh-CN" altLang="en-US" dirty="0"/>
              <a:t>，像</a:t>
            </a:r>
            <a:r>
              <a:rPr lang="en-US" altLang="zh-CN" i="1" dirty="0"/>
              <a:t>expr</a:t>
            </a:r>
            <a:r>
              <a:rPr lang="zh-CN" altLang="en-US" dirty="0"/>
              <a:t>和</a:t>
            </a:r>
            <a:r>
              <a:rPr lang="en-US" altLang="zh-CN" i="1" dirty="0" err="1"/>
              <a:t>stmt</a:t>
            </a:r>
            <a:r>
              <a:rPr lang="zh-CN" altLang="en-US" dirty="0"/>
              <a:t>这样的变量表示一</a:t>
            </a:r>
            <a:endParaRPr lang="en-US" altLang="zh-CN" dirty="0"/>
          </a:p>
          <a:p>
            <a:pPr>
              <a:lnSpc>
                <a:spcPct val="90000"/>
              </a:lnSpc>
              <a:buNone/>
            </a:pPr>
            <a:r>
              <a:rPr lang="en-US" altLang="zh-CN" dirty="0"/>
              <a:t>   </a:t>
            </a:r>
            <a:r>
              <a:rPr lang="zh-CN" altLang="en-US" dirty="0"/>
              <a:t>个记号序列，并称之为</a:t>
            </a:r>
            <a:r>
              <a:rPr lang="zh-CN" altLang="en-US" dirty="0">
                <a:solidFill>
                  <a:schemeClr val="accent1"/>
                </a:solidFill>
              </a:rPr>
              <a:t>非终结符</a:t>
            </a:r>
            <a:r>
              <a:rPr lang="en-US" altLang="zh-CN" dirty="0"/>
              <a:t>(nonterminal)</a:t>
            </a:r>
            <a:r>
              <a:rPr lang="zh-CN" altLang="en-US" dirty="0"/>
              <a:t>。</a:t>
            </a:r>
          </a:p>
          <a:p>
            <a:pPr marL="0" indent="0">
              <a:lnSpc>
                <a:spcPct val="150000"/>
              </a:lnSpc>
              <a:buNone/>
            </a:pPr>
            <a:endParaRPr lang="en-US" altLang="zh-CN" dirty="0"/>
          </a:p>
        </p:txBody>
      </p:sp>
      <p:sp>
        <p:nvSpPr>
          <p:cNvPr id="3" name="标题 2"/>
          <p:cNvSpPr>
            <a:spLocks noGrp="1"/>
          </p:cNvSpPr>
          <p:nvPr>
            <p:ph type="title"/>
          </p:nvPr>
        </p:nvSpPr>
        <p:spPr/>
        <p:txBody>
          <a:bodyPr/>
          <a:lstStyle/>
          <a:p>
            <a:r>
              <a:rPr lang="en-US" altLang="zh-CN" dirty="0"/>
              <a:t>4.2 </a:t>
            </a:r>
            <a:r>
              <a:rPr lang="zh-CN" altLang="en-US" dirty="0"/>
              <a:t>上下文无关文法</a:t>
            </a:r>
          </a:p>
        </p:txBody>
      </p:sp>
    </p:spTree>
    <p:extLst>
      <p:ext uri="{BB962C8B-B14F-4D97-AF65-F5344CB8AC3E}">
        <p14:creationId xmlns:p14="http://schemas.microsoft.com/office/powerpoint/2010/main" val="428106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作业</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1" y="1611518"/>
            <a:ext cx="4278327" cy="4789282"/>
          </a:xfrm>
          <a:prstGeom prst="rect">
            <a:avLst/>
          </a:prstGeom>
        </p:spPr>
        <p:txBody>
          <a:bodyPr>
            <a:normAutofit fontScale="850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ct val="50000"/>
              </a:spcBef>
              <a:buClrTx/>
              <a:buSzTx/>
              <a:buNone/>
            </a:pPr>
            <a:r>
              <a:rPr kumimoji="1" lang="zh-CN" altLang="en-US" sz="2400" dirty="0">
                <a:latin typeface="Times New Roman" panose="02020603050405020304" pitchFamily="18" charset="0"/>
                <a:ea typeface="宋体" panose="02010600030101010101" pitchFamily="2" charset="-122"/>
              </a:rPr>
              <a:t>于是，由                       </a:t>
            </a:r>
            <a:endParaRPr kumimoji="1" lang="en-US" altLang="zh-CN" sz="2400" dirty="0">
              <a:latin typeface="Times New Roman" panose="02020603050405020304" pitchFamily="18" charset="0"/>
              <a:ea typeface="宋体" panose="02010600030101010101" pitchFamily="2" charset="-122"/>
            </a:endParaRPr>
          </a:p>
          <a:p>
            <a:pPr algn="just">
              <a:spcBef>
                <a:spcPct val="50000"/>
              </a:spcBef>
              <a:buClrTx/>
              <a:buSzTx/>
              <a:buNone/>
            </a:pPr>
            <a:r>
              <a:rPr kumimoji="1" lang="zh-CN" altLang="en-US" sz="2400" dirty="0">
                <a:latin typeface="Times New Roman" panose="02020603050405020304" pitchFamily="18" charset="0"/>
                <a:ea typeface="宋体" panose="02010600030101010101" pitchFamily="2" charset="-122"/>
              </a:rPr>
              <a:t>有：</a:t>
            </a:r>
            <a:r>
              <a:rPr kumimoji="1" lang="en-US" altLang="zh-CN" sz="2400" dirty="0">
                <a:latin typeface="Times New Roman" panose="02020603050405020304" pitchFamily="18" charset="0"/>
                <a:ea typeface="宋体" panose="02010600030101010101" pitchFamily="2" charset="-122"/>
              </a:rPr>
              <a:t>+</a:t>
            </a:r>
            <a:r>
              <a:rPr kumimoji="1" lang="en-US" altLang="zh-CN" sz="2400" dirty="0">
                <a:latin typeface="SystemDefaultEUDCFont" charset="0"/>
                <a:ea typeface="宋体" panose="02010600030101010101" pitchFamily="2" charset="-122"/>
              </a:rPr>
              <a:t> </a:t>
            </a:r>
            <a:r>
              <a:rPr kumimoji="1" lang="en-US" altLang="zh-CN" sz="2400" dirty="0">
                <a:latin typeface="宋体" panose="02010600030101010101" pitchFamily="2" charset="-122"/>
                <a:ea typeface="MS Mincho" panose="02020609040205080304" pitchFamily="49" charset="-128"/>
              </a:rPr>
              <a:t>⋗</a:t>
            </a:r>
            <a:r>
              <a:rPr kumimoji="1" lang="en-US" altLang="zh-CN" sz="2400" dirty="0">
                <a:latin typeface="宋体" panose="02010600030101010101" pitchFamily="2" charset="-122"/>
                <a:ea typeface="宋体" panose="02010600030101010101" pitchFamily="2" charset="-122"/>
              </a:rPr>
              <a:t> +</a:t>
            </a:r>
            <a:r>
              <a:rPr kumimoji="1" lang="zh-CN" altLang="en-US" sz="2400" dirty="0">
                <a:latin typeface="Times New Roman" panose="02020603050405020304" pitchFamily="18" charset="0"/>
                <a:ea typeface="宋体" panose="02010600030101010101" pitchFamily="2" charset="-122"/>
              </a:rPr>
              <a:t>，*</a:t>
            </a:r>
            <a:r>
              <a:rPr kumimoji="1" lang="en-US" altLang="zh-CN" sz="2400" dirty="0">
                <a:latin typeface="宋体" panose="02010600030101010101" pitchFamily="2" charset="-122"/>
                <a:ea typeface="MS Mincho" panose="02020609040205080304" pitchFamily="49" charset="-128"/>
              </a:rPr>
              <a:t> ⋗ </a:t>
            </a:r>
            <a:r>
              <a:rPr kumimoji="1" lang="en-US" altLang="zh-CN" sz="2400" dirty="0">
                <a:latin typeface="宋体" panose="02010600030101010101" pitchFamily="2" charset="-122"/>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a:t>
            </a:r>
            <a:r>
              <a:rPr kumimoji="1" lang="en-US" altLang="zh-CN" sz="2400" dirty="0">
                <a:latin typeface="Times New Roman" panose="02020603050405020304" pitchFamily="18" charset="0"/>
                <a:ea typeface="宋体" panose="02010600030101010101" pitchFamily="2" charset="-122"/>
              </a:rPr>
              <a:t>)</a:t>
            </a:r>
            <a:r>
              <a:rPr kumimoji="1" lang="en-US" altLang="zh-CN" sz="2400" dirty="0">
                <a:latin typeface="宋体" panose="02010600030101010101" pitchFamily="2" charset="-122"/>
                <a:ea typeface="MS Mincho" panose="02020609040205080304" pitchFamily="49" charset="-128"/>
              </a:rPr>
              <a:t> ⋗ </a:t>
            </a:r>
            <a:r>
              <a:rPr kumimoji="1" lang="en-US" altLang="zh-CN" sz="2400" dirty="0">
                <a:latin typeface="宋体" panose="02010600030101010101" pitchFamily="2" charset="-122"/>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a:t>
            </a:r>
            <a:r>
              <a:rPr kumimoji="1" lang="en-US" altLang="zh-CN" sz="2400" dirty="0" err="1">
                <a:latin typeface="Times New Roman" panose="02020603050405020304" pitchFamily="18" charset="0"/>
                <a:ea typeface="宋体" panose="02010600030101010101" pitchFamily="2" charset="-122"/>
              </a:rPr>
              <a:t>i</a:t>
            </a:r>
            <a:r>
              <a:rPr kumimoji="1" lang="en-US" altLang="zh-CN" sz="2400" dirty="0">
                <a:latin typeface="SystemDefaultEUDCFont" charset="0"/>
                <a:ea typeface="宋体" panose="02010600030101010101" pitchFamily="2" charset="-122"/>
              </a:rPr>
              <a:t></a:t>
            </a:r>
            <a:r>
              <a:rPr kumimoji="1" lang="en-US" altLang="zh-CN" sz="2400" dirty="0">
                <a:latin typeface="宋体" panose="02010600030101010101" pitchFamily="2" charset="-122"/>
                <a:ea typeface="MS Mincho" panose="02020609040205080304" pitchFamily="49" charset="-128"/>
              </a:rPr>
              <a:t>⋗ </a:t>
            </a:r>
            <a:r>
              <a:rPr kumimoji="1" lang="en-US" altLang="zh-CN" sz="2400" dirty="0">
                <a:latin typeface="宋体" panose="02010600030101010101" pitchFamily="2" charset="-122"/>
                <a:ea typeface="宋体" panose="02010600030101010101" pitchFamily="2" charset="-122"/>
              </a:rPr>
              <a:t>+</a:t>
            </a:r>
            <a:r>
              <a:rPr kumimoji="1" lang="zh-CN" altLang="en-US" sz="2400" dirty="0">
                <a:latin typeface="宋体" panose="02010600030101010101" pitchFamily="2" charset="-122"/>
                <a:ea typeface="宋体" panose="02010600030101010101" pitchFamily="2" charset="-122"/>
              </a:rPr>
              <a:t>；    </a:t>
            </a:r>
            <a:endParaRPr kumimoji="1" lang="en-US" altLang="zh-CN" sz="2400" dirty="0">
              <a:latin typeface="宋体" panose="02010600030101010101" pitchFamily="2" charset="-122"/>
              <a:ea typeface="宋体" panose="02010600030101010101" pitchFamily="2" charset="-122"/>
            </a:endParaRPr>
          </a:p>
          <a:p>
            <a:pPr algn="just">
              <a:spcBef>
                <a:spcPct val="50000"/>
              </a:spcBef>
              <a:buClrTx/>
              <a:buSzTx/>
              <a:buNone/>
            </a:pPr>
            <a:r>
              <a:rPr kumimoji="1" lang="en-US" altLang="zh-CN" sz="2400" dirty="0">
                <a:latin typeface="宋体" panose="02010600030101010101" pitchFamily="2" charset="-122"/>
                <a:ea typeface="宋体" panose="02010600030101010101" pitchFamily="2" charset="-122"/>
              </a:rPr>
              <a:t>    </a:t>
            </a:r>
            <a:r>
              <a:rPr kumimoji="1" lang="en-US" altLang="zh-CN" sz="2400" dirty="0">
                <a:latin typeface="Times New Roman" panose="02020603050405020304" pitchFamily="18" charset="0"/>
                <a:ea typeface="宋体" panose="02010600030101010101" pitchFamily="2" charset="-122"/>
              </a:rPr>
              <a:t>+</a:t>
            </a:r>
            <a:r>
              <a:rPr kumimoji="1" lang="en-US" altLang="zh-CN" sz="2400" dirty="0">
                <a:latin typeface="宋体" panose="02010600030101010101" pitchFamily="2" charset="-122"/>
                <a:ea typeface="MS Mincho" panose="02020609040205080304" pitchFamily="49" charset="-128"/>
              </a:rPr>
              <a:t> ⋖ </a:t>
            </a:r>
            <a:r>
              <a:rPr kumimoji="1" lang="en-US" altLang="zh-CN" sz="2400" dirty="0">
                <a:latin typeface="宋体" panose="02010600030101010101" pitchFamily="2" charset="-122"/>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a:t>
            </a:r>
            <a:r>
              <a:rPr kumimoji="1" lang="en-US" altLang="zh-CN" sz="2400" dirty="0">
                <a:latin typeface="Times New Roman" panose="02020603050405020304" pitchFamily="18" charset="0"/>
                <a:ea typeface="宋体" panose="02010600030101010101" pitchFamily="2" charset="-122"/>
              </a:rPr>
              <a:t>+</a:t>
            </a:r>
            <a:r>
              <a:rPr kumimoji="1" lang="en-US" altLang="zh-CN" sz="2400" dirty="0">
                <a:latin typeface="宋体" panose="02010600030101010101" pitchFamily="2" charset="-122"/>
                <a:ea typeface="MS Mincho" panose="02020609040205080304" pitchFamily="49" charset="-128"/>
              </a:rPr>
              <a:t> ⋖ </a:t>
            </a:r>
            <a:r>
              <a:rPr kumimoji="1" lang="en-US" altLang="zh-CN" sz="2400" dirty="0">
                <a:latin typeface="宋体" panose="02010600030101010101" pitchFamily="2" charset="-122"/>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a:t>
            </a:r>
            <a:r>
              <a:rPr kumimoji="1" lang="en-US" altLang="zh-CN" sz="2400" dirty="0">
                <a:latin typeface="Times New Roman" panose="02020603050405020304" pitchFamily="18" charset="0"/>
                <a:ea typeface="宋体" panose="02010600030101010101" pitchFamily="2" charset="-122"/>
              </a:rPr>
              <a:t>+</a:t>
            </a:r>
            <a:r>
              <a:rPr kumimoji="1" lang="en-US" altLang="zh-CN" sz="2400" dirty="0">
                <a:latin typeface="宋体" panose="02010600030101010101" pitchFamily="2" charset="-122"/>
                <a:ea typeface="MS Mincho" panose="02020609040205080304" pitchFamily="49" charset="-128"/>
              </a:rPr>
              <a:t> ⋖ </a:t>
            </a:r>
            <a:r>
              <a:rPr kumimoji="1" lang="en-US" altLang="zh-CN" sz="2400" dirty="0" err="1">
                <a:latin typeface="宋体" panose="02010600030101010101" pitchFamily="2" charset="-122"/>
                <a:ea typeface="宋体" panose="02010600030101010101" pitchFamily="2" charset="-122"/>
              </a:rPr>
              <a:t>i</a:t>
            </a:r>
            <a:r>
              <a:rPr kumimoji="1" lang="zh-CN" altLang="en-US" sz="2400" dirty="0">
                <a:latin typeface="宋体" panose="02010600030101010101" pitchFamily="2" charset="-122"/>
                <a:ea typeface="宋体" panose="02010600030101010101" pitchFamily="2" charset="-122"/>
              </a:rPr>
              <a:t>；</a:t>
            </a:r>
            <a:endParaRPr kumimoji="1" lang="en-US" altLang="zh-CN" sz="2400" dirty="0">
              <a:latin typeface="Times New Roman" panose="02020603050405020304" pitchFamily="18" charset="0"/>
              <a:ea typeface="宋体" panose="02010600030101010101" pitchFamily="2" charset="-122"/>
            </a:endParaRPr>
          </a:p>
          <a:p>
            <a:pPr algn="just">
              <a:spcBef>
                <a:spcPct val="50000"/>
              </a:spcBef>
              <a:buClrTx/>
              <a:buSzTx/>
              <a:buNone/>
            </a:pPr>
            <a:r>
              <a:rPr kumimoji="1" lang="zh-CN" altLang="en-US" sz="2400" dirty="0">
                <a:latin typeface="Times New Roman" panose="02020603050405020304" pitchFamily="18" charset="0"/>
                <a:ea typeface="宋体" panose="02010600030101010101" pitchFamily="2" charset="-122"/>
              </a:rPr>
              <a:t>由                     </a:t>
            </a:r>
            <a:endParaRPr kumimoji="1" lang="en-US" altLang="zh-CN" sz="2400" dirty="0">
              <a:latin typeface="Times New Roman" panose="02020603050405020304" pitchFamily="18" charset="0"/>
              <a:ea typeface="宋体" panose="02010600030101010101" pitchFamily="2" charset="-122"/>
            </a:endParaRPr>
          </a:p>
          <a:p>
            <a:pPr algn="just">
              <a:spcBef>
                <a:spcPct val="50000"/>
              </a:spcBef>
              <a:buClrTx/>
              <a:buSzTx/>
              <a:buNone/>
            </a:pPr>
            <a:r>
              <a:rPr kumimoji="1" lang="zh-CN" altLang="en-US" sz="2400" dirty="0">
                <a:latin typeface="Times New Roman" panose="02020603050405020304" pitchFamily="18" charset="0"/>
                <a:ea typeface="宋体" panose="02010600030101010101" pitchFamily="2" charset="-122"/>
              </a:rPr>
              <a:t>有：</a:t>
            </a:r>
            <a:r>
              <a:rPr kumimoji="1" lang="zh-CN" altLang="en-US" sz="2400" dirty="0">
                <a:latin typeface="宋体" panose="02010600030101010101" pitchFamily="2" charset="-122"/>
                <a:ea typeface="宋体" panose="02010600030101010101" pitchFamily="2" charset="-122"/>
              </a:rPr>
              <a:t>*</a:t>
            </a:r>
            <a:r>
              <a:rPr kumimoji="1" lang="en-US" altLang="zh-CN" sz="2400" dirty="0">
                <a:latin typeface="宋体" panose="02010600030101010101" pitchFamily="2" charset="-122"/>
                <a:ea typeface="MS Mincho" panose="02020609040205080304" pitchFamily="49" charset="-128"/>
              </a:rPr>
              <a:t> ⋗ </a:t>
            </a:r>
            <a:r>
              <a:rPr kumimoji="1" lang="zh-CN" altLang="en-US" sz="2400" dirty="0">
                <a:latin typeface="宋体" panose="02010600030101010101" pitchFamily="2" charset="-122"/>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a:t>
            </a:r>
            <a:r>
              <a:rPr kumimoji="1" lang="en-US" altLang="zh-CN" sz="2400" dirty="0">
                <a:latin typeface="Times New Roman" panose="02020603050405020304" pitchFamily="18" charset="0"/>
                <a:ea typeface="宋体" panose="02010600030101010101" pitchFamily="2" charset="-122"/>
              </a:rPr>
              <a:t>)</a:t>
            </a:r>
            <a:r>
              <a:rPr kumimoji="1" lang="en-US" altLang="zh-CN" sz="2400" dirty="0">
                <a:latin typeface="宋体" panose="02010600030101010101" pitchFamily="2" charset="-122"/>
                <a:ea typeface="MS Mincho" panose="02020609040205080304" pitchFamily="49" charset="-128"/>
              </a:rPr>
              <a:t> ⋗ </a:t>
            </a:r>
            <a:r>
              <a:rPr kumimoji="1" lang="en-US" altLang="zh-CN" sz="2400" dirty="0">
                <a:latin typeface="宋体" panose="02010600030101010101" pitchFamily="2" charset="-122"/>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a:t>
            </a:r>
            <a:r>
              <a:rPr kumimoji="1" lang="en-US" altLang="zh-CN" sz="2400" dirty="0" err="1">
                <a:latin typeface="Times New Roman" panose="02020603050405020304" pitchFamily="18" charset="0"/>
                <a:ea typeface="宋体" panose="02010600030101010101" pitchFamily="2" charset="-122"/>
              </a:rPr>
              <a:t>i</a:t>
            </a:r>
            <a:r>
              <a:rPr kumimoji="1" lang="en-US" altLang="zh-CN" sz="2400" dirty="0">
                <a:latin typeface="宋体" panose="02010600030101010101" pitchFamily="2" charset="-122"/>
                <a:ea typeface="MS Mincho" panose="02020609040205080304" pitchFamily="49" charset="-128"/>
              </a:rPr>
              <a:t> ⋗ </a:t>
            </a:r>
            <a:r>
              <a:rPr kumimoji="1" lang="en-US" altLang="zh-CN" sz="2400" dirty="0">
                <a:latin typeface="宋体" panose="02010600030101010101" pitchFamily="2" charset="-122"/>
                <a:ea typeface="宋体" panose="02010600030101010101" pitchFamily="2" charset="-122"/>
              </a:rPr>
              <a:t>* </a:t>
            </a:r>
            <a:r>
              <a:rPr kumimoji="1" lang="zh-CN" altLang="en-US" sz="2400" dirty="0">
                <a:latin typeface="宋体" panose="02010600030101010101" pitchFamily="2" charset="-122"/>
                <a:ea typeface="宋体" panose="02010600030101010101" pitchFamily="2" charset="-122"/>
              </a:rPr>
              <a:t>；                  </a:t>
            </a:r>
            <a:endParaRPr kumimoji="1" lang="en-US" altLang="zh-CN" sz="2400" dirty="0">
              <a:latin typeface="宋体" panose="02010600030101010101" pitchFamily="2" charset="-122"/>
              <a:ea typeface="宋体" panose="02010600030101010101" pitchFamily="2" charset="-122"/>
            </a:endParaRPr>
          </a:p>
          <a:p>
            <a:pPr algn="just">
              <a:spcBef>
                <a:spcPct val="50000"/>
              </a:spcBef>
              <a:buClrTx/>
              <a:buSzTx/>
              <a:buNone/>
            </a:pPr>
            <a:r>
              <a:rPr kumimoji="1" lang="en-US" altLang="zh-CN" sz="2400" dirty="0">
                <a:latin typeface="宋体" panose="02010600030101010101" pitchFamily="2" charset="-122"/>
                <a:ea typeface="宋体" panose="02010600030101010101" pitchFamily="2" charset="-122"/>
              </a:rPr>
              <a:t>    </a:t>
            </a:r>
            <a:r>
              <a:rPr kumimoji="1" lang="zh-CN" altLang="en-US" sz="2400" dirty="0">
                <a:latin typeface="Times New Roman" panose="02020603050405020304" pitchFamily="18" charset="0"/>
                <a:ea typeface="宋体" panose="02010600030101010101" pitchFamily="2" charset="-122"/>
              </a:rPr>
              <a:t>*</a:t>
            </a:r>
            <a:r>
              <a:rPr kumimoji="1" lang="zh-CN" altLang="en-US" sz="2400" dirty="0">
                <a:latin typeface="SystemDefaultEUDCFont" charset="0"/>
                <a:ea typeface="宋体" panose="02010600030101010101" pitchFamily="2" charset="-122"/>
              </a:rPr>
              <a:t></a:t>
            </a:r>
            <a:r>
              <a:rPr kumimoji="1" lang="en-US" altLang="zh-CN" sz="2400" dirty="0">
                <a:latin typeface="宋体" panose="02010600030101010101" pitchFamily="2" charset="-122"/>
                <a:ea typeface="MS Mincho" panose="02020609040205080304" pitchFamily="49" charset="-128"/>
              </a:rPr>
              <a:t>⋖ </a:t>
            </a:r>
            <a:r>
              <a:rPr kumimoji="1" lang="en-US" altLang="zh-CN" sz="2400" dirty="0">
                <a:latin typeface="宋体" panose="02010600030101010101" pitchFamily="2" charset="-122"/>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a:t>
            </a:r>
            <a:r>
              <a:rPr kumimoji="1" lang="en-US" altLang="zh-CN" sz="2400" dirty="0">
                <a:latin typeface="宋体" panose="02010600030101010101" pitchFamily="2" charset="-122"/>
                <a:ea typeface="MS Mincho" panose="02020609040205080304" pitchFamily="49" charset="-128"/>
              </a:rPr>
              <a:t> ⋖ </a:t>
            </a:r>
            <a:r>
              <a:rPr kumimoji="1" lang="en-US" altLang="zh-CN" sz="2400" dirty="0" err="1">
                <a:latin typeface="宋体" panose="02010600030101010101" pitchFamily="2" charset="-122"/>
                <a:ea typeface="宋体" panose="02010600030101010101" pitchFamily="2" charset="-122"/>
              </a:rPr>
              <a:t>i</a:t>
            </a:r>
            <a:r>
              <a:rPr kumimoji="1" lang="zh-CN" altLang="en-US" sz="2400" dirty="0">
                <a:latin typeface="宋体" panose="02010600030101010101" pitchFamily="2" charset="-122"/>
                <a:ea typeface="宋体" panose="02010600030101010101" pitchFamily="2" charset="-122"/>
              </a:rPr>
              <a:t>；</a:t>
            </a:r>
            <a:endParaRPr kumimoji="1" lang="en-US" altLang="zh-CN" sz="2400" dirty="0">
              <a:latin typeface="Times New Roman" panose="02020603050405020304" pitchFamily="18" charset="0"/>
              <a:ea typeface="宋体" panose="02010600030101010101" pitchFamily="2" charset="-122"/>
            </a:endParaRPr>
          </a:p>
          <a:p>
            <a:pPr algn="just">
              <a:spcBef>
                <a:spcPct val="50000"/>
              </a:spcBef>
              <a:buClrTx/>
              <a:buSzTx/>
              <a:buNone/>
            </a:pPr>
            <a:r>
              <a:rPr kumimoji="1" lang="zh-CN" altLang="en-US" sz="2400" dirty="0">
                <a:latin typeface="Times New Roman" panose="02020603050405020304" pitchFamily="18" charset="0"/>
                <a:ea typeface="宋体" panose="02010600030101010101" pitchFamily="2" charset="-122"/>
              </a:rPr>
              <a:t>由                 </a:t>
            </a:r>
            <a:endParaRPr kumimoji="1" lang="en-US" altLang="zh-CN" sz="2400" dirty="0">
              <a:latin typeface="Times New Roman" panose="02020603050405020304" pitchFamily="18" charset="0"/>
              <a:ea typeface="宋体" panose="02010600030101010101" pitchFamily="2" charset="-122"/>
            </a:endParaRPr>
          </a:p>
          <a:p>
            <a:pPr algn="just">
              <a:spcBef>
                <a:spcPct val="50000"/>
              </a:spcBef>
              <a:buClrTx/>
              <a:buSzTx/>
              <a:buNone/>
            </a:pPr>
            <a:r>
              <a:rPr kumimoji="1" lang="zh-CN" altLang="en-US" sz="2400" dirty="0">
                <a:latin typeface="Times New Roman" panose="02020603050405020304" pitchFamily="18" charset="0"/>
                <a:ea typeface="宋体" panose="02010600030101010101" pitchFamily="2" charset="-122"/>
              </a:rPr>
              <a:t>有：</a:t>
            </a:r>
            <a:r>
              <a:rPr kumimoji="1" lang="en-US" altLang="zh-CN" sz="2400" dirty="0">
                <a:latin typeface="Times New Roman" panose="02020603050405020304" pitchFamily="18" charset="0"/>
                <a:ea typeface="宋体" panose="02010600030101010101" pitchFamily="2" charset="-122"/>
              </a:rPr>
              <a:t>( </a:t>
            </a:r>
            <a:r>
              <a:rPr kumimoji="1" lang="en-US" altLang="zh-CN" sz="2400" dirty="0">
                <a:latin typeface="宋体" panose="02010600030101010101" pitchFamily="2" charset="-122"/>
                <a:ea typeface="MS Mincho" panose="02020609040205080304" pitchFamily="49" charset="-128"/>
              </a:rPr>
              <a:t>≖</a:t>
            </a:r>
            <a:r>
              <a:rPr kumimoji="1" lang="en-US" altLang="zh-CN" sz="2400" dirty="0">
                <a:latin typeface="Times New Roman" panose="02020603050405020304" pitchFamily="18" charset="0"/>
                <a:ea typeface="宋体" panose="02010600030101010101" pitchFamily="2" charset="-122"/>
              </a:rPr>
              <a:t> )</a:t>
            </a:r>
            <a:r>
              <a:rPr kumimoji="1" lang="zh-CN" altLang="en-US" sz="2400" dirty="0">
                <a:latin typeface="Times New Roman" panose="02020603050405020304" pitchFamily="18" charset="0"/>
                <a:ea typeface="宋体" panose="02010600030101010101" pitchFamily="2" charset="-122"/>
              </a:rPr>
              <a:t>；</a:t>
            </a:r>
            <a:endParaRPr kumimoji="1" lang="en-US" altLang="zh-CN" sz="2400" dirty="0">
              <a:latin typeface="Times New Roman" panose="02020603050405020304" pitchFamily="18" charset="0"/>
              <a:ea typeface="宋体" panose="02010600030101010101" pitchFamily="2" charset="-122"/>
            </a:endParaRPr>
          </a:p>
          <a:p>
            <a:pPr algn="just">
              <a:spcBef>
                <a:spcPct val="50000"/>
              </a:spcBef>
              <a:buClrTx/>
              <a:buSzTx/>
              <a:buNone/>
            </a:pPr>
            <a:r>
              <a:rPr kumimoji="1" lang="en-US" altLang="zh-CN" sz="2400" dirty="0">
                <a:latin typeface="Times New Roman" panose="02020603050405020304" pitchFamily="18" charset="0"/>
                <a:ea typeface="宋体" panose="02010600030101010101" pitchFamily="2" charset="-122"/>
              </a:rPr>
              <a:t>       (</a:t>
            </a:r>
            <a:r>
              <a:rPr kumimoji="1" lang="en-US" altLang="zh-CN" sz="2400" dirty="0">
                <a:latin typeface="宋体" panose="02010600030101010101" pitchFamily="2" charset="-122"/>
                <a:ea typeface="MS Mincho" panose="02020609040205080304" pitchFamily="49" charset="-128"/>
              </a:rPr>
              <a:t>⋖ </a:t>
            </a:r>
            <a:r>
              <a:rPr kumimoji="1" lang="en-US" altLang="zh-CN" sz="2400" dirty="0">
                <a:latin typeface="宋体" panose="02010600030101010101" pitchFamily="2" charset="-122"/>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a:t>
            </a:r>
            <a:r>
              <a:rPr kumimoji="1" lang="en-US" altLang="zh-CN" sz="2400" dirty="0">
                <a:latin typeface="Times New Roman" panose="02020603050405020304" pitchFamily="18" charset="0"/>
                <a:ea typeface="宋体" panose="02010600030101010101" pitchFamily="2" charset="-122"/>
              </a:rPr>
              <a:t>(</a:t>
            </a:r>
            <a:r>
              <a:rPr kumimoji="1" lang="en-US" altLang="zh-CN" sz="2400" dirty="0">
                <a:latin typeface="宋体" panose="02010600030101010101" pitchFamily="2" charset="-122"/>
                <a:ea typeface="MS Mincho" panose="02020609040205080304" pitchFamily="49" charset="-128"/>
              </a:rPr>
              <a:t>⋖ </a:t>
            </a:r>
            <a:r>
              <a:rPr kumimoji="1" lang="en-US" altLang="zh-CN" sz="2400" dirty="0">
                <a:latin typeface="宋体" panose="02010600030101010101" pitchFamily="2" charset="-122"/>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a:t>
            </a:r>
            <a:r>
              <a:rPr kumimoji="1" lang="en-US" altLang="zh-CN" sz="2400" dirty="0">
                <a:latin typeface="Times New Roman" panose="02020603050405020304" pitchFamily="18" charset="0"/>
                <a:ea typeface="宋体" panose="02010600030101010101" pitchFamily="2" charset="-122"/>
              </a:rPr>
              <a:t>(</a:t>
            </a:r>
            <a:r>
              <a:rPr kumimoji="1" lang="en-US" altLang="zh-CN" sz="2400" dirty="0">
                <a:latin typeface="宋体" panose="02010600030101010101" pitchFamily="2" charset="-122"/>
                <a:ea typeface="MS Mincho" panose="02020609040205080304" pitchFamily="49" charset="-128"/>
              </a:rPr>
              <a:t>⋖ </a:t>
            </a:r>
            <a:r>
              <a:rPr kumimoji="1" lang="en-US" altLang="zh-CN" sz="2400" dirty="0">
                <a:latin typeface="Times New Roman" panose="02020603050405020304" pitchFamily="18" charset="0"/>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a:t>
            </a:r>
            <a:r>
              <a:rPr kumimoji="1" lang="en-US" altLang="zh-CN" sz="2400" dirty="0">
                <a:latin typeface="Times New Roman" panose="02020603050405020304" pitchFamily="18" charset="0"/>
                <a:ea typeface="宋体" panose="02010600030101010101" pitchFamily="2" charset="-122"/>
              </a:rPr>
              <a:t>( </a:t>
            </a:r>
            <a:r>
              <a:rPr kumimoji="1" lang="en-US" altLang="zh-CN" sz="2400" dirty="0">
                <a:latin typeface="宋体" panose="02010600030101010101" pitchFamily="2" charset="-122"/>
                <a:ea typeface="MS Mincho" panose="02020609040205080304" pitchFamily="49" charset="-128"/>
              </a:rPr>
              <a:t>⋖ </a:t>
            </a:r>
            <a:r>
              <a:rPr kumimoji="1" lang="en-US" altLang="zh-CN" sz="2400" dirty="0" err="1">
                <a:latin typeface="宋体" panose="02010600030101010101" pitchFamily="2" charset="-122"/>
                <a:ea typeface="宋体" panose="02010600030101010101" pitchFamily="2" charset="-122"/>
              </a:rPr>
              <a:t>i</a:t>
            </a:r>
            <a:r>
              <a:rPr kumimoji="1" lang="zh-CN" altLang="en-US" sz="2400" dirty="0">
                <a:latin typeface="宋体" panose="02010600030101010101" pitchFamily="2" charset="-122"/>
                <a:ea typeface="宋体" panose="02010600030101010101" pitchFamily="2" charset="-122"/>
              </a:rPr>
              <a:t>；</a:t>
            </a:r>
            <a:endParaRPr kumimoji="1" lang="en-US" altLang="zh-CN" sz="2400" dirty="0">
              <a:latin typeface="宋体" panose="02010600030101010101" pitchFamily="2" charset="-122"/>
              <a:ea typeface="宋体" panose="02010600030101010101" pitchFamily="2" charset="-122"/>
            </a:endParaRPr>
          </a:p>
          <a:p>
            <a:pPr algn="just">
              <a:spcBef>
                <a:spcPct val="50000"/>
              </a:spcBef>
              <a:buClrTx/>
              <a:buSzTx/>
              <a:buNone/>
            </a:pPr>
            <a:r>
              <a:rPr kumimoji="1" lang="en-US" altLang="zh-CN" sz="2400" dirty="0">
                <a:latin typeface="Times New Roman" panose="02020603050405020304" pitchFamily="18" charset="0"/>
                <a:ea typeface="宋体" panose="02010600030101010101" pitchFamily="2" charset="-122"/>
              </a:rPr>
              <a:t>       + </a:t>
            </a:r>
            <a:r>
              <a:rPr kumimoji="1" lang="en-US" altLang="zh-CN" sz="2400" dirty="0">
                <a:latin typeface="宋体" panose="02010600030101010101" pitchFamily="2" charset="-122"/>
                <a:ea typeface="MS Mincho" panose="02020609040205080304" pitchFamily="49" charset="-128"/>
              </a:rPr>
              <a:t>⋗</a:t>
            </a:r>
            <a:r>
              <a:rPr kumimoji="1" lang="en-US" altLang="zh-CN" sz="2400" dirty="0">
                <a:latin typeface="宋体" panose="02010600030101010101" pitchFamily="2" charset="-122"/>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a:t>
            </a:r>
            <a:r>
              <a:rPr kumimoji="1" lang="en-US" altLang="zh-CN" sz="2400" dirty="0">
                <a:latin typeface="宋体" panose="02010600030101010101" pitchFamily="2" charset="-122"/>
                <a:ea typeface="MS Mincho" panose="02020609040205080304" pitchFamily="49" charset="-128"/>
              </a:rPr>
              <a:t>⋗</a:t>
            </a:r>
            <a:r>
              <a:rPr kumimoji="1" lang="en-US" altLang="zh-CN" sz="2400" dirty="0">
                <a:latin typeface="宋体" panose="02010600030101010101" pitchFamily="2" charset="-122"/>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a:t>
            </a:r>
            <a:r>
              <a:rPr kumimoji="1" lang="en-US" altLang="zh-CN" sz="2400" dirty="0">
                <a:latin typeface="Times New Roman" panose="02020603050405020304" pitchFamily="18" charset="0"/>
                <a:ea typeface="宋体" panose="02010600030101010101" pitchFamily="2" charset="-122"/>
              </a:rPr>
              <a:t>) </a:t>
            </a:r>
            <a:r>
              <a:rPr kumimoji="1" lang="en-US" altLang="zh-CN" sz="2400" dirty="0">
                <a:latin typeface="宋体" panose="02010600030101010101" pitchFamily="2" charset="-122"/>
                <a:ea typeface="MS Mincho" panose="02020609040205080304" pitchFamily="49" charset="-128"/>
              </a:rPr>
              <a:t>⋗</a:t>
            </a:r>
            <a:r>
              <a:rPr kumimoji="1" lang="en-US" altLang="zh-CN" sz="2400" dirty="0">
                <a:latin typeface="Times New Roman" panose="02020603050405020304" pitchFamily="18" charset="0"/>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a:t>
            </a:r>
            <a:r>
              <a:rPr kumimoji="1" lang="en-US" altLang="zh-CN" sz="2400" dirty="0" err="1">
                <a:latin typeface="Times New Roman" panose="02020603050405020304" pitchFamily="18" charset="0"/>
                <a:ea typeface="宋体" panose="02010600030101010101" pitchFamily="2" charset="-122"/>
              </a:rPr>
              <a:t>i</a:t>
            </a:r>
            <a:r>
              <a:rPr kumimoji="1" lang="en-US" altLang="zh-CN" sz="2400" dirty="0">
                <a:latin typeface="Times New Roman" panose="02020603050405020304" pitchFamily="18" charset="0"/>
                <a:ea typeface="宋体" panose="02010600030101010101" pitchFamily="2" charset="-122"/>
              </a:rPr>
              <a:t> </a:t>
            </a:r>
            <a:r>
              <a:rPr kumimoji="1" lang="en-US" altLang="zh-CN" sz="2400" dirty="0">
                <a:latin typeface="宋体" panose="02010600030101010101" pitchFamily="2" charset="-122"/>
                <a:ea typeface="MS Mincho" panose="02020609040205080304" pitchFamily="49" charset="-128"/>
              </a:rPr>
              <a:t>⋗</a:t>
            </a:r>
            <a:r>
              <a:rPr kumimoji="1" lang="en-US" altLang="zh-CN" sz="2400" dirty="0">
                <a:latin typeface="宋体" panose="02010600030101010101" pitchFamily="2" charset="-122"/>
                <a:ea typeface="宋体" panose="02010600030101010101" pitchFamily="2" charset="-122"/>
              </a:rPr>
              <a:t>)</a:t>
            </a:r>
          </a:p>
          <a:p>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7" name="Picture 66">
            <a:extLst>
              <a:ext uri="{FF2B5EF4-FFF2-40B4-BE49-F238E27FC236}">
                <a16:creationId xmlns:a16="http://schemas.microsoft.com/office/drawing/2014/main" id="{E84F2AB5-7DC2-43C7-87B3-6EDFE552408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9527" y="1653264"/>
            <a:ext cx="1371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7">
            <a:extLst>
              <a:ext uri="{FF2B5EF4-FFF2-40B4-BE49-F238E27FC236}">
                <a16:creationId xmlns:a16="http://schemas.microsoft.com/office/drawing/2014/main" id="{18ECE38A-381A-4F9A-B466-8943C07C1DB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2795" y="3094752"/>
            <a:ext cx="11430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8">
            <a:extLst>
              <a:ext uri="{FF2B5EF4-FFF2-40B4-BE49-F238E27FC236}">
                <a16:creationId xmlns:a16="http://schemas.microsoft.com/office/drawing/2014/main" id="{90D52DB4-4965-4764-9A82-4D88D525F5F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7171" y="4434689"/>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Group 2">
            <a:extLst>
              <a:ext uri="{FF2B5EF4-FFF2-40B4-BE49-F238E27FC236}">
                <a16:creationId xmlns:a16="http://schemas.microsoft.com/office/drawing/2014/main" id="{6F04DDA1-FC6A-47D4-B77D-1D4192147AF4}"/>
              </a:ext>
            </a:extLst>
          </p:cNvPr>
          <p:cNvGraphicFramePr>
            <a:graphicFrameLocks noGrp="1"/>
          </p:cNvGraphicFramePr>
          <p:nvPr>
            <p:extLst>
              <p:ext uri="{D42A27DB-BD31-4B8C-83A1-F6EECF244321}">
                <p14:modId xmlns:p14="http://schemas.microsoft.com/office/powerpoint/2010/main" val="3039966864"/>
              </p:ext>
            </p:extLst>
          </p:nvPr>
        </p:nvGraphicFramePr>
        <p:xfrm>
          <a:off x="5086349" y="1949011"/>
          <a:ext cx="3429000" cy="3962376"/>
        </p:xfrm>
        <a:graphic>
          <a:graphicData uri="http://schemas.openxmlformats.org/drawingml/2006/table">
            <a:tbl>
              <a:tblPr/>
              <a:tblGrid>
                <a:gridCol w="488950">
                  <a:extLst>
                    <a:ext uri="{9D8B030D-6E8A-4147-A177-3AD203B41FA5}">
                      <a16:colId xmlns:a16="http://schemas.microsoft.com/office/drawing/2014/main" val="961809054"/>
                    </a:ext>
                  </a:extLst>
                </a:gridCol>
                <a:gridCol w="488950">
                  <a:extLst>
                    <a:ext uri="{9D8B030D-6E8A-4147-A177-3AD203B41FA5}">
                      <a16:colId xmlns:a16="http://schemas.microsoft.com/office/drawing/2014/main" val="1417460813"/>
                    </a:ext>
                  </a:extLst>
                </a:gridCol>
                <a:gridCol w="493713">
                  <a:extLst>
                    <a:ext uri="{9D8B030D-6E8A-4147-A177-3AD203B41FA5}">
                      <a16:colId xmlns:a16="http://schemas.microsoft.com/office/drawing/2014/main" val="3496878432"/>
                    </a:ext>
                  </a:extLst>
                </a:gridCol>
                <a:gridCol w="485775">
                  <a:extLst>
                    <a:ext uri="{9D8B030D-6E8A-4147-A177-3AD203B41FA5}">
                      <a16:colId xmlns:a16="http://schemas.microsoft.com/office/drawing/2014/main" val="4044311967"/>
                    </a:ext>
                  </a:extLst>
                </a:gridCol>
                <a:gridCol w="493712">
                  <a:extLst>
                    <a:ext uri="{9D8B030D-6E8A-4147-A177-3AD203B41FA5}">
                      <a16:colId xmlns:a16="http://schemas.microsoft.com/office/drawing/2014/main" val="3410319044"/>
                    </a:ext>
                  </a:extLst>
                </a:gridCol>
                <a:gridCol w="488950">
                  <a:extLst>
                    <a:ext uri="{9D8B030D-6E8A-4147-A177-3AD203B41FA5}">
                      <a16:colId xmlns:a16="http://schemas.microsoft.com/office/drawing/2014/main" val="3690279824"/>
                    </a:ext>
                  </a:extLst>
                </a:gridCol>
                <a:gridCol w="488950">
                  <a:extLst>
                    <a:ext uri="{9D8B030D-6E8A-4147-A177-3AD203B41FA5}">
                      <a16:colId xmlns:a16="http://schemas.microsoft.com/office/drawing/2014/main" val="2352362443"/>
                    </a:ext>
                  </a:extLst>
                </a:gridCol>
              </a:tblGrid>
              <a:tr h="279041">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MT Extra" panose="05050102010205020202" pitchFamily="18" charset="2"/>
                          <a:ea typeface="宋体" panose="02010600030101010101" pitchFamily="2" charset="-122"/>
                        </a:rPr>
                        <a:t> </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06505202"/>
                  </a:ext>
                </a:extLst>
              </a:tr>
              <a:tr h="2511437">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defRPr/>
                      </a:pPr>
                      <a:r>
                        <a:rPr lang="en-US" altLang="zh-CN" sz="2000" dirty="0">
                          <a:latin typeface="宋体" panose="02010600030101010101" pitchFamily="2" charset="-122"/>
                          <a:ea typeface="MS Mincho" panose="02020609040205080304" pitchFamily="49" charset="-128"/>
                        </a:rPr>
                        <a:t>⋖</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endPar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defRPr/>
                      </a:pPr>
                      <a:r>
                        <a:rPr lang="en-US" altLang="zh-CN" sz="2000" dirty="0">
                          <a:latin typeface="宋体" panose="02010600030101010101" pitchFamily="2" charset="-122"/>
                          <a:ea typeface="MS Mincho" panose="02020609040205080304" pitchFamily="49" charset="-128"/>
                        </a:rPr>
                        <a:t>⋖</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defRPr/>
                      </a:pPr>
                      <a:r>
                        <a:rPr lang="en-US" altLang="zh-CN" sz="2000" dirty="0">
                          <a:latin typeface="宋体" panose="02010600030101010101" pitchFamily="2" charset="-122"/>
                          <a:ea typeface="MS Mincho" panose="02020609040205080304" pitchFamily="49" charset="-128"/>
                        </a:rPr>
                        <a:t>⋖</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defRPr/>
                      </a:pPr>
                      <a:r>
                        <a:rPr lang="en-US" altLang="zh-CN" sz="2000" dirty="0">
                          <a:latin typeface="宋体" panose="02010600030101010101" pitchFamily="2" charset="-122"/>
                          <a:ea typeface="MS Mincho" panose="02020609040205080304" pitchFamily="49" charset="-128"/>
                        </a:rPr>
                        <a:t>⋖</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defRPr/>
                      </a:pPr>
                      <a:r>
                        <a:rPr lang="en-US" altLang="zh-CN" sz="2000" dirty="0">
                          <a:latin typeface="宋体" panose="02010600030101010101" pitchFamily="2" charset="-122"/>
                          <a:ea typeface="MS Mincho" panose="02020609040205080304" pitchFamily="49" charset="-128"/>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lang="en-US" altLang="zh-CN" sz="2000" dirty="0">
                          <a:latin typeface="宋体" panose="02010600030101010101" pitchFamily="2" charset="-122"/>
                          <a:ea typeface="MS Mincho" panose="02020609040205080304" pitchFamily="49" charset="-128"/>
                        </a:rPr>
                        <a:t>≖</a:t>
                      </a: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0" i="0" u="none" strike="noStrike" cap="none" normalizeH="0" baseline="0" dirty="0">
                          <a:ln>
                            <a:noFill/>
                          </a:ln>
                          <a:solidFill>
                            <a:schemeClr val="tx1"/>
                          </a:solidFill>
                          <a:effectLst/>
                          <a:latin typeface="SystemDefaultEUDCFont"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78889034"/>
                  </a:ext>
                </a:extLst>
              </a:tr>
            </a:tbl>
          </a:graphicData>
        </a:graphic>
      </p:graphicFrame>
    </p:spTree>
    <p:extLst>
      <p:ext uri="{BB962C8B-B14F-4D97-AF65-F5344CB8AC3E}">
        <p14:creationId xmlns:p14="http://schemas.microsoft.com/office/powerpoint/2010/main" val="3432761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大作业</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基本要求</a:t>
            </a:r>
            <a:r>
              <a:rPr lang="en-US" altLang="zh-CN" sz="2400" dirty="0"/>
              <a:t>:</a:t>
            </a:r>
            <a:r>
              <a:rPr lang="zh-CN" altLang="en-US" sz="2400" dirty="0"/>
              <a:t>从文本文件读入一个上下文无关的算符文法</a:t>
            </a:r>
            <a:r>
              <a:rPr lang="en-US" altLang="zh-CN" sz="2400" dirty="0"/>
              <a:t>,</a:t>
            </a:r>
            <a:r>
              <a:rPr lang="zh-CN" altLang="en-US" sz="2400" dirty="0"/>
              <a:t>构造算符优先分析表并以文本文件形式输出</a:t>
            </a:r>
            <a:r>
              <a:rPr lang="en-US" altLang="zh-CN" sz="2400" dirty="0"/>
              <a:t>.</a:t>
            </a:r>
          </a:p>
          <a:p>
            <a:r>
              <a:rPr lang="zh-CN" altLang="en-US" sz="2400" dirty="0"/>
              <a:t>提交地址</a:t>
            </a:r>
            <a:r>
              <a:rPr lang="en-US" altLang="zh-CN" sz="2400" dirty="0"/>
              <a:t>:</a:t>
            </a:r>
          </a:p>
          <a:p>
            <a:r>
              <a:rPr lang="zh-CN" altLang="en-US" sz="2400" dirty="0"/>
              <a:t>邮件主题</a:t>
            </a:r>
            <a:r>
              <a:rPr lang="en-US" altLang="zh-CN" sz="2400" dirty="0"/>
              <a:t>:</a:t>
            </a:r>
            <a:r>
              <a:rPr lang="zh-CN" altLang="en-US" sz="2400" dirty="0"/>
              <a:t>编译原理</a:t>
            </a:r>
            <a:r>
              <a:rPr lang="en-US" altLang="zh-CN" sz="2400" dirty="0"/>
              <a:t>+</a:t>
            </a:r>
            <a:r>
              <a:rPr lang="zh-CN" altLang="en-US" sz="2400" dirty="0"/>
              <a:t>姓名</a:t>
            </a:r>
            <a:r>
              <a:rPr lang="en-US" altLang="zh-CN" sz="2400" dirty="0"/>
              <a:t>+</a:t>
            </a:r>
            <a:r>
              <a:rPr lang="zh-CN" altLang="en-US" sz="2400" dirty="0"/>
              <a:t>学号</a:t>
            </a:r>
            <a:r>
              <a:rPr lang="en-US" altLang="zh-CN" sz="2400" dirty="0"/>
              <a:t>.</a:t>
            </a:r>
          </a:p>
          <a:p>
            <a:r>
              <a:rPr lang="zh-CN" altLang="en-US" sz="2400" dirty="0"/>
              <a:t>提交时间</a:t>
            </a:r>
            <a:r>
              <a:rPr lang="en-US" altLang="zh-CN" sz="2400" dirty="0"/>
              <a:t>:</a:t>
            </a:r>
            <a:endParaRPr lang="zh-CN" altLang="en-US" sz="2400" dirty="0"/>
          </a:p>
          <a:p>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2936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本章小结</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语法分析器</a:t>
            </a:r>
            <a:endParaRPr lang="en-US" altLang="zh-CN" sz="2400" dirty="0"/>
          </a:p>
          <a:p>
            <a:r>
              <a:rPr lang="zh-CN" altLang="en-US" sz="2400" dirty="0"/>
              <a:t>上下文无关文法和文法设计</a:t>
            </a:r>
            <a:r>
              <a:rPr lang="en-US" altLang="zh-CN" sz="2400" dirty="0"/>
              <a:t>,</a:t>
            </a:r>
          </a:p>
          <a:p>
            <a:r>
              <a:rPr lang="zh-CN" altLang="en-US" sz="2400" dirty="0"/>
              <a:t>推导、分析树和二义文法</a:t>
            </a:r>
            <a:endParaRPr lang="en-US" altLang="zh-CN" sz="2400" dirty="0"/>
          </a:p>
          <a:p>
            <a:r>
              <a:rPr lang="en-US" altLang="zh-CN" sz="2400" dirty="0"/>
              <a:t>LL(1)</a:t>
            </a:r>
            <a:r>
              <a:rPr lang="zh-CN" altLang="en-US" sz="2400" dirty="0"/>
              <a:t>语法分析器</a:t>
            </a:r>
            <a:endParaRPr lang="en-US" altLang="zh-CN" sz="2400" dirty="0"/>
          </a:p>
          <a:p>
            <a:r>
              <a:rPr lang="en-US" altLang="zh-CN" sz="2400" dirty="0"/>
              <a:t>SLR</a:t>
            </a:r>
            <a:r>
              <a:rPr lang="zh-CN" altLang="en-US" sz="2400" dirty="0"/>
              <a:t>语法分析器</a:t>
            </a:r>
            <a:endParaRPr lang="en-US" altLang="zh-CN" sz="2400" dirty="0"/>
          </a:p>
          <a:p>
            <a:r>
              <a:rPr lang="zh-CN" altLang="en-US" sz="2400" dirty="0"/>
              <a:t>规范</a:t>
            </a:r>
            <a:r>
              <a:rPr lang="en-US" altLang="zh-CN" sz="2400" dirty="0"/>
              <a:t>LR</a:t>
            </a:r>
            <a:r>
              <a:rPr lang="zh-CN" altLang="en-US" sz="2400" dirty="0"/>
              <a:t>语法分析器和</a:t>
            </a:r>
            <a:r>
              <a:rPr lang="en-US" altLang="zh-CN" sz="2400" dirty="0"/>
              <a:t>LL(1)</a:t>
            </a:r>
            <a:r>
              <a:rPr lang="zh-CN" altLang="en-US" sz="2400" dirty="0"/>
              <a:t>语法分析器</a:t>
            </a:r>
            <a:endParaRPr lang="en-US" altLang="zh-CN" sz="2400" dirty="0"/>
          </a:p>
          <a:p>
            <a:r>
              <a:rPr lang="zh-CN" altLang="en-US" sz="2400" dirty="0"/>
              <a:t>算符优先法</a:t>
            </a:r>
            <a:endParaRPr lang="en-US" altLang="zh-CN" sz="2400" dirty="0"/>
          </a:p>
          <a:p>
            <a:pPr marL="0" indent="0">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16396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23348" y="1816797"/>
            <a:ext cx="2419252" cy="923330"/>
          </a:xfrm>
          <a:prstGeom prst="rect">
            <a:avLst/>
          </a:prstGeom>
          <a:noFill/>
        </p:spPr>
        <p:txBody>
          <a:bodyPr wrap="none" rtlCol="0">
            <a:spAutoFit/>
          </a:bodyPr>
          <a:lstStyle/>
          <a:p>
            <a:r>
              <a:rPr lang="zh-CN" altLang="en-US" sz="5400" b="1" dirty="0">
                <a:solidFill>
                  <a:schemeClr val="bg1"/>
                </a:solidFill>
              </a:rPr>
              <a:t>谢 谢！</a:t>
            </a:r>
          </a:p>
        </p:txBody>
      </p:sp>
    </p:spTree>
    <p:extLst>
      <p:ext uri="{BB962C8B-B14F-4D97-AF65-F5344CB8AC3E}">
        <p14:creationId xmlns:p14="http://schemas.microsoft.com/office/powerpoint/2010/main" val="564054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90000"/>
              </a:lnSpc>
            </a:pPr>
            <a:r>
              <a:rPr lang="zh-CN" altLang="en-US" sz="2400" dirty="0"/>
              <a:t>上下文无关文法由终结符、非终结符、开始符号和产生式组</a:t>
            </a:r>
            <a:endParaRPr lang="en-US" altLang="zh-CN" sz="2400" dirty="0"/>
          </a:p>
          <a:p>
            <a:pPr marL="0" indent="0">
              <a:lnSpc>
                <a:spcPct val="90000"/>
              </a:lnSpc>
              <a:buNone/>
            </a:pPr>
            <a:r>
              <a:rPr lang="en-US" altLang="zh-CN" sz="2400" dirty="0"/>
              <a:t>   </a:t>
            </a:r>
            <a:r>
              <a:rPr lang="zh-CN" altLang="en-US" sz="2400" dirty="0"/>
              <a:t>成。其中：</a:t>
            </a:r>
          </a:p>
          <a:p>
            <a:pPr lvl="1">
              <a:lnSpc>
                <a:spcPct val="90000"/>
              </a:lnSpc>
            </a:pPr>
            <a:r>
              <a:rPr lang="zh-CN" altLang="en-US" sz="2400" dirty="0"/>
              <a:t>      </a:t>
            </a:r>
            <a:r>
              <a:rPr lang="zh-CN" altLang="en-US" sz="2000" b="1" dirty="0"/>
              <a:t>终结符是组成字符串的基本符号。</a:t>
            </a:r>
            <a:r>
              <a:rPr lang="zh-CN" altLang="en-US" sz="2000" dirty="0"/>
              <a:t>在讨论程序设计</a:t>
            </a:r>
            <a:endParaRPr lang="en-US" altLang="zh-CN" sz="2000" dirty="0"/>
          </a:p>
          <a:p>
            <a:pPr marL="457200" lvl="1" indent="0">
              <a:lnSpc>
                <a:spcPct val="90000"/>
              </a:lnSpc>
              <a:buNone/>
            </a:pPr>
            <a:r>
              <a:rPr lang="en-US" altLang="zh-CN" sz="2000" dirty="0"/>
              <a:t>     </a:t>
            </a:r>
            <a:r>
              <a:rPr lang="zh-CN" altLang="en-US" sz="2000" dirty="0"/>
              <a:t>语言的文法时，“记号”和“终结符”是同义词。</a:t>
            </a:r>
          </a:p>
          <a:p>
            <a:pPr lvl="1">
              <a:lnSpc>
                <a:spcPct val="90000"/>
              </a:lnSpc>
            </a:pPr>
            <a:endParaRPr lang="en-US" altLang="zh-CN" sz="2000" dirty="0"/>
          </a:p>
          <a:p>
            <a:pPr lvl="1">
              <a:lnSpc>
                <a:spcPct val="90000"/>
              </a:lnSpc>
            </a:pPr>
            <a:r>
              <a:rPr lang="en-US" altLang="zh-CN" sz="2000" dirty="0"/>
              <a:t>       </a:t>
            </a:r>
            <a:r>
              <a:rPr lang="zh-CN" altLang="en-US" sz="2000" b="1" dirty="0"/>
              <a:t>非终结符是表示字符串集合的语法变量。</a:t>
            </a:r>
            <a:r>
              <a:rPr lang="zh-CN" altLang="en-US" sz="2000" dirty="0"/>
              <a:t>非终结符所</a:t>
            </a:r>
            <a:endParaRPr lang="en-US" altLang="zh-CN" sz="2000" dirty="0"/>
          </a:p>
          <a:p>
            <a:pPr marL="457200" lvl="1" indent="0">
              <a:lnSpc>
                <a:spcPct val="90000"/>
              </a:lnSpc>
              <a:buNone/>
            </a:pPr>
            <a:r>
              <a:rPr lang="en-US" altLang="zh-CN" sz="2000" dirty="0"/>
              <a:t>     </a:t>
            </a:r>
            <a:r>
              <a:rPr lang="zh-CN" altLang="en-US" sz="2000" dirty="0"/>
              <a:t>定义的字符串集合有助于定义该文法所产生的语言。非终</a:t>
            </a:r>
            <a:endParaRPr lang="en-US" altLang="zh-CN" sz="2000" dirty="0"/>
          </a:p>
          <a:p>
            <a:pPr marL="457200" lvl="1" indent="0">
              <a:lnSpc>
                <a:spcPct val="90000"/>
              </a:lnSpc>
              <a:buNone/>
            </a:pPr>
            <a:r>
              <a:rPr lang="zh-CN" altLang="en-US" sz="2000" dirty="0"/>
              <a:t>     结符强加给语言一种层次结构，这种层次结构对</a:t>
            </a:r>
            <a:endParaRPr lang="en-US" altLang="zh-CN" sz="2000" dirty="0"/>
          </a:p>
          <a:p>
            <a:pPr marL="457200" lvl="1" indent="0">
              <a:lnSpc>
                <a:spcPct val="90000"/>
              </a:lnSpc>
              <a:buNone/>
            </a:pPr>
            <a:r>
              <a:rPr lang="en-US" altLang="zh-CN" sz="2000" dirty="0"/>
              <a:t>     </a:t>
            </a:r>
            <a:r>
              <a:rPr lang="zh-CN" altLang="en-US" sz="2000" dirty="0"/>
              <a:t>语法分析和翻译都非常有用。</a:t>
            </a:r>
            <a:endParaRPr lang="en-US" altLang="zh-CN" sz="2000" dirty="0"/>
          </a:p>
          <a:p>
            <a:pPr marL="457200" lvl="1" indent="0">
              <a:lnSpc>
                <a:spcPct val="90000"/>
              </a:lnSpc>
              <a:buNone/>
            </a:pPr>
            <a:endParaRPr lang="zh-CN" altLang="en-US" sz="2000" dirty="0"/>
          </a:p>
          <a:p>
            <a:pPr lvl="1">
              <a:lnSpc>
                <a:spcPct val="90000"/>
              </a:lnSpc>
            </a:pPr>
            <a:r>
              <a:rPr lang="zh-CN" altLang="en-US" sz="2000" b="1" dirty="0"/>
              <a:t>有一个非终结符被定义为开始符号。</a:t>
            </a:r>
            <a:endParaRPr lang="en-US" altLang="zh-CN" sz="2000" b="1" dirty="0"/>
          </a:p>
          <a:p>
            <a:pPr marL="457200" lvl="1" indent="0">
              <a:lnSpc>
                <a:spcPct val="90000"/>
              </a:lnSpc>
              <a:buNone/>
            </a:pPr>
            <a:endParaRPr lang="zh-CN" altLang="en-US" sz="2000" b="1" dirty="0"/>
          </a:p>
          <a:p>
            <a:pPr lvl="1">
              <a:lnSpc>
                <a:spcPct val="90000"/>
              </a:lnSpc>
            </a:pPr>
            <a:r>
              <a:rPr lang="zh-CN" altLang="en-US" sz="2000" b="1" dirty="0"/>
              <a:t>文法的产生式说明了终结符和非终结符组合成串的方式。</a:t>
            </a:r>
          </a:p>
          <a:p>
            <a:pPr>
              <a:lnSpc>
                <a:spcPct val="80000"/>
              </a:lnSpc>
              <a:buNone/>
            </a:pPr>
            <a:endParaRPr lang="en-US" altLang="zh-CN" dirty="0"/>
          </a:p>
        </p:txBody>
      </p:sp>
      <p:sp>
        <p:nvSpPr>
          <p:cNvPr id="3" name="标题 2"/>
          <p:cNvSpPr>
            <a:spLocks noGrp="1"/>
          </p:cNvSpPr>
          <p:nvPr>
            <p:ph type="title"/>
          </p:nvPr>
        </p:nvSpPr>
        <p:spPr/>
        <p:txBody>
          <a:bodyPr/>
          <a:lstStyle/>
          <a:p>
            <a:r>
              <a:rPr lang="en-US" altLang="zh-CN" dirty="0"/>
              <a:t>4.2 .1  </a:t>
            </a:r>
            <a:r>
              <a:rPr lang="zh-CN" altLang="en-US" dirty="0"/>
              <a:t>上下文无关文法的正式定义</a:t>
            </a:r>
          </a:p>
        </p:txBody>
      </p:sp>
    </p:spTree>
    <p:extLst>
      <p:ext uri="{BB962C8B-B14F-4D97-AF65-F5344CB8AC3E}">
        <p14:creationId xmlns:p14="http://schemas.microsoft.com/office/powerpoint/2010/main" val="4112205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457200" lvl="1" indent="0">
              <a:lnSpc>
                <a:spcPct val="90000"/>
              </a:lnSpc>
              <a:buNone/>
            </a:pPr>
            <a:endParaRPr lang="zh-CN" altLang="en-US" sz="2000" b="1" dirty="0"/>
          </a:p>
          <a:p>
            <a:pPr lvl="1">
              <a:lnSpc>
                <a:spcPct val="90000"/>
              </a:lnSpc>
            </a:pPr>
            <a:r>
              <a:rPr lang="zh-CN" altLang="en-US" sz="2000" dirty="0"/>
              <a:t>具有下述产生式的文法定义了简单的算术表达式。</a:t>
            </a:r>
            <a:endParaRPr lang="en-US" altLang="zh-CN" sz="2000" dirty="0"/>
          </a:p>
          <a:p>
            <a:pPr lvl="1">
              <a:lnSpc>
                <a:spcPct val="90000"/>
              </a:lnSpc>
            </a:pPr>
            <a:endParaRPr lang="en-US" altLang="zh-CN" sz="2000" dirty="0"/>
          </a:p>
          <a:p>
            <a:pPr lvl="1">
              <a:lnSpc>
                <a:spcPct val="90000"/>
              </a:lnSpc>
            </a:pPr>
            <a:endParaRPr lang="en-US" altLang="zh-CN" sz="2000" dirty="0"/>
          </a:p>
          <a:p>
            <a:pPr lvl="1">
              <a:lnSpc>
                <a:spcPct val="90000"/>
              </a:lnSpc>
            </a:pPr>
            <a:endParaRPr lang="en-US" altLang="zh-CN" sz="2000" dirty="0"/>
          </a:p>
          <a:p>
            <a:pPr lvl="1">
              <a:lnSpc>
                <a:spcPct val="90000"/>
              </a:lnSpc>
            </a:pPr>
            <a:endParaRPr lang="en-US" altLang="zh-CN" sz="2000" dirty="0"/>
          </a:p>
          <a:p>
            <a:pPr lvl="1">
              <a:lnSpc>
                <a:spcPct val="90000"/>
              </a:lnSpc>
            </a:pPr>
            <a:endParaRPr lang="en-US" altLang="zh-CN" sz="2000" dirty="0"/>
          </a:p>
          <a:p>
            <a:pPr lvl="1">
              <a:lnSpc>
                <a:spcPct val="90000"/>
              </a:lnSpc>
            </a:pPr>
            <a:endParaRPr lang="en-US" altLang="zh-CN" sz="2000" dirty="0"/>
          </a:p>
          <a:p>
            <a:pPr lvl="1">
              <a:lnSpc>
                <a:spcPct val="90000"/>
              </a:lnSpc>
            </a:pPr>
            <a:endParaRPr lang="en-US" altLang="zh-CN" sz="2000" dirty="0"/>
          </a:p>
          <a:p>
            <a:pPr lvl="1">
              <a:lnSpc>
                <a:spcPct val="90000"/>
              </a:lnSpc>
            </a:pPr>
            <a:endParaRPr lang="en-US" altLang="zh-CN" sz="2000" dirty="0"/>
          </a:p>
          <a:p>
            <a:pPr lvl="1">
              <a:lnSpc>
                <a:spcPct val="90000"/>
              </a:lnSpc>
            </a:pPr>
            <a:endParaRPr lang="en-US" altLang="zh-CN" sz="2000" dirty="0"/>
          </a:p>
          <a:p>
            <a:pPr lvl="1">
              <a:lnSpc>
                <a:spcPct val="90000"/>
              </a:lnSpc>
            </a:pPr>
            <a:r>
              <a:rPr lang="zh-CN" altLang="en-US" sz="2000" dirty="0"/>
              <a:t>在该文法中，终结符包括</a:t>
            </a:r>
            <a:r>
              <a:rPr lang="en-US" altLang="zh-CN" sz="2000" dirty="0"/>
              <a:t>id</a:t>
            </a:r>
            <a:r>
              <a:rPr lang="zh-CN" altLang="en-US" sz="2000" dirty="0"/>
              <a:t>、</a:t>
            </a:r>
            <a:r>
              <a:rPr lang="en-US" altLang="zh-CN" sz="2000" dirty="0"/>
              <a:t>+</a:t>
            </a:r>
            <a:r>
              <a:rPr lang="zh-CN" altLang="en-US" sz="2000" dirty="0"/>
              <a:t>、</a:t>
            </a:r>
            <a:r>
              <a:rPr lang="en-US" altLang="zh-CN" sz="2000" dirty="0"/>
              <a:t>-</a:t>
            </a:r>
            <a:r>
              <a:rPr lang="zh-CN" altLang="en-US" sz="2000" dirty="0"/>
              <a:t>、*、</a:t>
            </a:r>
            <a:r>
              <a:rPr lang="en-US" altLang="zh-CN" sz="2000" dirty="0"/>
              <a:t>/</a:t>
            </a:r>
            <a:r>
              <a:rPr lang="zh-CN" altLang="en-US" sz="2000" dirty="0"/>
              <a:t>、↑、</a:t>
            </a:r>
            <a:r>
              <a:rPr lang="en-US" altLang="zh-CN" sz="2000" dirty="0"/>
              <a:t>(</a:t>
            </a:r>
            <a:r>
              <a:rPr lang="zh-CN" altLang="en-US" sz="2000" dirty="0"/>
              <a:t>和</a:t>
            </a:r>
            <a:r>
              <a:rPr lang="en-US" altLang="zh-CN" sz="2000" dirty="0"/>
              <a:t>)</a:t>
            </a:r>
            <a:r>
              <a:rPr lang="zh-CN" altLang="en-US" sz="2000" dirty="0"/>
              <a:t>，非终结符包括</a:t>
            </a:r>
            <a:r>
              <a:rPr lang="en-US" altLang="zh-CN" sz="2000" dirty="0"/>
              <a:t>expr</a:t>
            </a:r>
            <a:r>
              <a:rPr lang="zh-CN" altLang="en-US" sz="2000" dirty="0"/>
              <a:t>和</a:t>
            </a:r>
            <a:r>
              <a:rPr lang="en-US" altLang="zh-CN" sz="2000" dirty="0"/>
              <a:t>op</a:t>
            </a:r>
            <a:r>
              <a:rPr lang="zh-CN" altLang="en-US" sz="2000" dirty="0"/>
              <a:t>，</a:t>
            </a:r>
            <a:r>
              <a:rPr lang="en-US" altLang="zh-CN" sz="2000" dirty="0"/>
              <a:t>expr</a:t>
            </a:r>
            <a:r>
              <a:rPr lang="zh-CN" altLang="en-US" sz="2000" dirty="0"/>
              <a:t>是开始符号。</a:t>
            </a:r>
          </a:p>
          <a:p>
            <a:pPr marL="457200" lvl="1" indent="0">
              <a:lnSpc>
                <a:spcPct val="90000"/>
              </a:lnSpc>
              <a:buNone/>
            </a:pPr>
            <a:endParaRPr lang="zh-CN" altLang="en-US" sz="2000" dirty="0"/>
          </a:p>
          <a:p>
            <a:pPr>
              <a:lnSpc>
                <a:spcPct val="80000"/>
              </a:lnSpc>
              <a:buNone/>
            </a:pPr>
            <a:endParaRPr lang="en-US" altLang="zh-CN" dirty="0"/>
          </a:p>
        </p:txBody>
      </p:sp>
      <p:sp>
        <p:nvSpPr>
          <p:cNvPr id="3" name="标题 2"/>
          <p:cNvSpPr>
            <a:spLocks noGrp="1"/>
          </p:cNvSpPr>
          <p:nvPr>
            <p:ph type="title"/>
          </p:nvPr>
        </p:nvSpPr>
        <p:spPr/>
        <p:txBody>
          <a:bodyPr/>
          <a:lstStyle/>
          <a:p>
            <a:r>
              <a:rPr lang="zh-CN" altLang="en-US" dirty="0">
                <a:solidFill>
                  <a:srgbClr val="C00000"/>
                </a:solidFill>
              </a:rPr>
              <a:t>例</a:t>
            </a:r>
            <a:r>
              <a:rPr lang="en-US" altLang="zh-CN" dirty="0">
                <a:solidFill>
                  <a:srgbClr val="C00000"/>
                </a:solidFill>
              </a:rPr>
              <a:t>4.1 </a:t>
            </a:r>
            <a:br>
              <a:rPr lang="en-US" altLang="zh-CN" dirty="0">
                <a:solidFill>
                  <a:srgbClr val="C00000"/>
                </a:solidFill>
              </a:rPr>
            </a:br>
            <a:endParaRPr lang="zh-CN" altLang="en-US" dirty="0"/>
          </a:p>
        </p:txBody>
      </p:sp>
      <p:pic>
        <p:nvPicPr>
          <p:cNvPr id="5" name="Picture 5">
            <a:extLst>
              <a:ext uri="{FF2B5EF4-FFF2-40B4-BE49-F238E27FC236}">
                <a16:creationId xmlns:a16="http://schemas.microsoft.com/office/drawing/2014/main" id="{68073C1C-1CB4-4A21-94C4-BAFCDF1F10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1771" y="2478418"/>
            <a:ext cx="2559050" cy="256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9338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90000"/>
              </a:lnSpc>
            </a:pPr>
            <a:r>
              <a:rPr lang="zh-CN" altLang="en-US" dirty="0"/>
              <a:t>    </a:t>
            </a:r>
            <a:r>
              <a:rPr lang="en-US" altLang="zh-CN" sz="2400" dirty="0"/>
              <a:t>1</a:t>
            </a:r>
            <a:r>
              <a:rPr lang="zh-CN" altLang="en-US" sz="2400" dirty="0"/>
              <a:t>、下列符号是终结符：</a:t>
            </a:r>
          </a:p>
          <a:p>
            <a:pPr lvl="1">
              <a:lnSpc>
                <a:spcPct val="90000"/>
              </a:lnSpc>
            </a:pPr>
            <a:r>
              <a:rPr lang="zh-CN" altLang="en-US" sz="2400" dirty="0"/>
              <a:t>字母表中比较靠前的小写字母，如</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en-US" sz="2400" dirty="0"/>
              <a:t>等</a:t>
            </a:r>
          </a:p>
          <a:p>
            <a:pPr lvl="1">
              <a:lnSpc>
                <a:spcPct val="90000"/>
              </a:lnSpc>
            </a:pPr>
            <a:r>
              <a:rPr lang="zh-CN" altLang="en-US" sz="2400" dirty="0"/>
              <a:t>操作符号，如</a:t>
            </a:r>
            <a:r>
              <a:rPr lang="en-US" altLang="zh-CN" sz="2400" dirty="0"/>
              <a:t>+</a:t>
            </a:r>
            <a:r>
              <a:rPr lang="zh-CN" altLang="en-US" sz="2400" dirty="0"/>
              <a:t>、</a:t>
            </a:r>
            <a:r>
              <a:rPr lang="en-US" altLang="zh-CN" sz="2400" dirty="0"/>
              <a:t>-</a:t>
            </a:r>
            <a:r>
              <a:rPr lang="zh-CN" altLang="en-US" sz="2400" dirty="0"/>
              <a:t>等</a:t>
            </a:r>
          </a:p>
          <a:p>
            <a:pPr lvl="1">
              <a:lnSpc>
                <a:spcPct val="90000"/>
              </a:lnSpc>
            </a:pPr>
            <a:r>
              <a:rPr lang="zh-CN" altLang="en-US" sz="2400" dirty="0"/>
              <a:t>标点符号，如括号、逗号等</a:t>
            </a:r>
          </a:p>
          <a:p>
            <a:pPr lvl="1">
              <a:lnSpc>
                <a:spcPct val="90000"/>
              </a:lnSpc>
            </a:pPr>
            <a:r>
              <a:rPr lang="zh-CN" altLang="en-US" sz="2400" dirty="0"/>
              <a:t>数字</a:t>
            </a:r>
            <a:r>
              <a:rPr lang="en-US" altLang="zh-CN" sz="2400" dirty="0"/>
              <a:t>0</a:t>
            </a:r>
            <a:r>
              <a:rPr lang="zh-CN" altLang="en-US" sz="2400" dirty="0"/>
              <a:t>，</a:t>
            </a:r>
            <a:r>
              <a:rPr lang="en-US" altLang="zh-CN" sz="2400" dirty="0"/>
              <a:t>1</a:t>
            </a:r>
            <a:r>
              <a:rPr lang="zh-CN" altLang="en-US" sz="2400" dirty="0"/>
              <a:t>，</a:t>
            </a:r>
            <a:r>
              <a:rPr lang="en-US" altLang="zh-CN" sz="2400" dirty="0"/>
              <a:t>……</a:t>
            </a:r>
            <a:r>
              <a:rPr lang="zh-CN" altLang="en-US" sz="2400" dirty="0"/>
              <a:t>，</a:t>
            </a:r>
            <a:r>
              <a:rPr lang="en-US" altLang="zh-CN" sz="2400" dirty="0"/>
              <a:t>9</a:t>
            </a:r>
          </a:p>
          <a:p>
            <a:pPr lvl="1">
              <a:lnSpc>
                <a:spcPct val="90000"/>
              </a:lnSpc>
            </a:pPr>
            <a:r>
              <a:rPr lang="zh-CN" altLang="en-US" sz="2400" dirty="0"/>
              <a:t>黑体串，如</a:t>
            </a:r>
            <a:r>
              <a:rPr lang="en-US" altLang="zh-CN" sz="2400" b="1" dirty="0"/>
              <a:t>id</a:t>
            </a:r>
            <a:r>
              <a:rPr lang="zh-CN" altLang="en-US" sz="2400" dirty="0"/>
              <a:t>、</a:t>
            </a:r>
            <a:r>
              <a:rPr lang="en-US" altLang="zh-CN" sz="2400" b="1" dirty="0"/>
              <a:t>if</a:t>
            </a:r>
            <a:r>
              <a:rPr lang="zh-CN" altLang="en-US" sz="2400" dirty="0"/>
              <a:t>等</a:t>
            </a:r>
          </a:p>
          <a:p>
            <a:pPr>
              <a:lnSpc>
                <a:spcPct val="90000"/>
              </a:lnSpc>
            </a:pPr>
            <a:r>
              <a:rPr lang="en-US" altLang="zh-CN" sz="2400" dirty="0"/>
              <a:t>  2</a:t>
            </a:r>
            <a:r>
              <a:rPr lang="zh-CN" altLang="en-US" sz="2400" dirty="0"/>
              <a:t>、下列符号是非终结符：</a:t>
            </a:r>
          </a:p>
          <a:p>
            <a:pPr lvl="1">
              <a:lnSpc>
                <a:spcPct val="90000"/>
              </a:lnSpc>
            </a:pPr>
            <a:r>
              <a:rPr lang="zh-CN" altLang="en-US" sz="2400" dirty="0"/>
              <a:t>字母表中比较靠前的大写字母，如</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en-US" sz="2400" dirty="0"/>
              <a:t>等</a:t>
            </a:r>
          </a:p>
          <a:p>
            <a:pPr lvl="1">
              <a:lnSpc>
                <a:spcPct val="90000"/>
              </a:lnSpc>
            </a:pPr>
            <a:r>
              <a:rPr lang="zh-CN" altLang="en-US" sz="2400" dirty="0"/>
              <a:t>字母</a:t>
            </a:r>
            <a:r>
              <a:rPr lang="en-US" altLang="zh-CN" sz="2400" dirty="0"/>
              <a:t>S</a:t>
            </a:r>
            <a:r>
              <a:rPr lang="zh-CN" altLang="en-US" sz="2400" dirty="0"/>
              <a:t>，它常常代表开始符号</a:t>
            </a:r>
          </a:p>
          <a:p>
            <a:pPr lvl="1">
              <a:lnSpc>
                <a:spcPct val="90000"/>
              </a:lnSpc>
            </a:pPr>
            <a:r>
              <a:rPr lang="zh-CN" altLang="en-US" sz="2400" dirty="0"/>
              <a:t>小写斜体名字，如</a:t>
            </a:r>
            <a:r>
              <a:rPr lang="en-US" altLang="zh-CN" sz="2400" i="1" dirty="0"/>
              <a:t>expr</a:t>
            </a:r>
            <a:r>
              <a:rPr lang="zh-CN" altLang="en-US" sz="2400" dirty="0"/>
              <a:t>、</a:t>
            </a:r>
            <a:r>
              <a:rPr lang="en-US" altLang="zh-CN" sz="2400" i="1" dirty="0" err="1"/>
              <a:t>stmt</a:t>
            </a:r>
            <a:r>
              <a:rPr lang="zh-CN" altLang="en-US" sz="2400" dirty="0"/>
              <a:t>等</a:t>
            </a:r>
          </a:p>
          <a:p>
            <a:pPr marL="0" indent="0">
              <a:lnSpc>
                <a:spcPct val="80000"/>
              </a:lnSpc>
              <a:buNone/>
            </a:pPr>
            <a:endParaRPr lang="en-US" altLang="zh-CN" sz="2400" b="1" dirty="0"/>
          </a:p>
          <a:p>
            <a:pPr>
              <a:lnSpc>
                <a:spcPct val="80000"/>
              </a:lnSpc>
            </a:pPr>
            <a:endParaRPr lang="en-US" altLang="zh-CN" sz="3200" dirty="0">
              <a:solidFill>
                <a:schemeClr val="accent1"/>
              </a:solidFill>
            </a:endParaRPr>
          </a:p>
        </p:txBody>
      </p:sp>
      <p:sp>
        <p:nvSpPr>
          <p:cNvPr id="3" name="标题 2"/>
          <p:cNvSpPr>
            <a:spLocks noGrp="1"/>
          </p:cNvSpPr>
          <p:nvPr>
            <p:ph type="title"/>
          </p:nvPr>
        </p:nvSpPr>
        <p:spPr/>
        <p:txBody>
          <a:bodyPr/>
          <a:lstStyle/>
          <a:p>
            <a:r>
              <a:rPr lang="en-US" altLang="zh-CN" dirty="0"/>
              <a:t>4.2.2 </a:t>
            </a:r>
            <a:r>
              <a:rPr lang="zh-CN" altLang="en-US" dirty="0"/>
              <a:t>符号的使用约定</a:t>
            </a:r>
          </a:p>
        </p:txBody>
      </p:sp>
    </p:spTree>
    <p:extLst>
      <p:ext uri="{BB962C8B-B14F-4D97-AF65-F5344CB8AC3E}">
        <p14:creationId xmlns:p14="http://schemas.microsoft.com/office/powerpoint/2010/main" val="1780598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fontScale="55000" lnSpcReduction="20000"/>
          </a:bodyPr>
          <a:lstStyle/>
          <a:p>
            <a:pPr>
              <a:lnSpc>
                <a:spcPct val="80000"/>
              </a:lnSpc>
            </a:pPr>
            <a:endParaRPr lang="en-US" altLang="zh-CN" sz="3200" dirty="0"/>
          </a:p>
          <a:p>
            <a:pPr>
              <a:lnSpc>
                <a:spcPct val="80000"/>
              </a:lnSpc>
            </a:pPr>
            <a:r>
              <a:rPr lang="en-US" altLang="zh-CN" sz="3200" dirty="0"/>
              <a:t>3</a:t>
            </a:r>
            <a:r>
              <a:rPr lang="zh-CN" altLang="en-US" sz="3200" dirty="0"/>
              <a:t>、字母表中比较靠后的大写字母，如</a:t>
            </a:r>
            <a:r>
              <a:rPr lang="en-US" altLang="zh-CN" sz="3200" dirty="0"/>
              <a:t>X</a:t>
            </a:r>
            <a:r>
              <a:rPr lang="zh-CN" altLang="en-US" sz="3200" dirty="0"/>
              <a:t>、</a:t>
            </a:r>
            <a:r>
              <a:rPr lang="en-US" altLang="zh-CN" sz="3200" dirty="0"/>
              <a:t>Y</a:t>
            </a:r>
            <a:r>
              <a:rPr lang="zh-CN" altLang="en-US" sz="3200" dirty="0"/>
              <a:t>、</a:t>
            </a:r>
            <a:r>
              <a:rPr lang="en-US" altLang="zh-CN" sz="3200" dirty="0"/>
              <a:t>Z</a:t>
            </a:r>
            <a:r>
              <a:rPr lang="zh-CN" altLang="en-US" sz="3200" dirty="0"/>
              <a:t>等，表示文法</a:t>
            </a:r>
            <a:endParaRPr lang="en-US" altLang="zh-CN" sz="3200" dirty="0"/>
          </a:p>
          <a:p>
            <a:pPr marL="0" indent="0">
              <a:lnSpc>
                <a:spcPct val="80000"/>
              </a:lnSpc>
              <a:buNone/>
            </a:pPr>
            <a:r>
              <a:rPr lang="en-US" altLang="zh-CN" sz="3200" dirty="0"/>
              <a:t>        </a:t>
            </a:r>
            <a:r>
              <a:rPr lang="zh-CN" altLang="en-US" sz="3200" dirty="0"/>
              <a:t>符号，也就是说，可以是非终结符也可以是终结符。</a:t>
            </a:r>
            <a:endParaRPr lang="en-US" altLang="zh-CN" sz="3200" dirty="0"/>
          </a:p>
          <a:p>
            <a:pPr marL="0" indent="0">
              <a:lnSpc>
                <a:spcPct val="80000"/>
              </a:lnSpc>
              <a:buNone/>
            </a:pPr>
            <a:endParaRPr lang="zh-CN" altLang="en-US" sz="3200" dirty="0"/>
          </a:p>
          <a:p>
            <a:pPr>
              <a:lnSpc>
                <a:spcPct val="80000"/>
              </a:lnSpc>
            </a:pPr>
            <a:r>
              <a:rPr lang="en-US" altLang="zh-CN" sz="3200" dirty="0"/>
              <a:t>4</a:t>
            </a:r>
            <a:r>
              <a:rPr lang="zh-CN" altLang="en-US" sz="3200" dirty="0"/>
              <a:t>、字母表中比较靠后的小写字母，如</a:t>
            </a:r>
            <a:r>
              <a:rPr lang="en-US" altLang="zh-CN" sz="3200" dirty="0"/>
              <a:t>u</a:t>
            </a:r>
            <a:r>
              <a:rPr lang="zh-CN" altLang="en-US" sz="3200" dirty="0"/>
              <a:t>、</a:t>
            </a:r>
            <a:r>
              <a:rPr lang="en-US" altLang="zh-CN" sz="3200" dirty="0"/>
              <a:t>v</a:t>
            </a:r>
            <a:r>
              <a:rPr lang="zh-CN" altLang="en-US" sz="3200" dirty="0"/>
              <a:t>、</a:t>
            </a:r>
            <a:r>
              <a:rPr lang="en-US" altLang="zh-CN" sz="3200" dirty="0"/>
              <a:t>……</a:t>
            </a:r>
            <a:r>
              <a:rPr lang="zh-CN" altLang="en-US" sz="3200" dirty="0"/>
              <a:t>、</a:t>
            </a:r>
            <a:r>
              <a:rPr lang="en-US" altLang="zh-CN" sz="3200" dirty="0"/>
              <a:t>z</a:t>
            </a:r>
            <a:r>
              <a:rPr lang="zh-CN" altLang="en-US" sz="3200" dirty="0"/>
              <a:t>等，表示</a:t>
            </a:r>
            <a:endParaRPr lang="en-US" altLang="zh-CN" sz="3200" dirty="0"/>
          </a:p>
          <a:p>
            <a:pPr marL="0" indent="0">
              <a:lnSpc>
                <a:spcPct val="80000"/>
              </a:lnSpc>
              <a:buNone/>
            </a:pPr>
            <a:r>
              <a:rPr lang="en-US" altLang="zh-CN" sz="3200" dirty="0"/>
              <a:t>        </a:t>
            </a:r>
            <a:r>
              <a:rPr lang="zh-CN" altLang="en-US" sz="3200" dirty="0"/>
              <a:t>终结符号的串。</a:t>
            </a:r>
            <a:endParaRPr lang="en-US" altLang="zh-CN" sz="3200" dirty="0"/>
          </a:p>
          <a:p>
            <a:pPr marL="0" indent="0">
              <a:lnSpc>
                <a:spcPct val="80000"/>
              </a:lnSpc>
              <a:buNone/>
            </a:pPr>
            <a:endParaRPr lang="zh-CN" altLang="en-US" sz="3200" dirty="0"/>
          </a:p>
          <a:p>
            <a:pPr>
              <a:lnSpc>
                <a:spcPct val="80000"/>
              </a:lnSpc>
            </a:pPr>
            <a:r>
              <a:rPr lang="en-US" altLang="zh-CN" sz="3200" dirty="0"/>
              <a:t>5</a:t>
            </a:r>
            <a:r>
              <a:rPr lang="zh-CN" altLang="en-US" sz="3200" dirty="0"/>
              <a:t>、小写希腊字母，如</a:t>
            </a:r>
            <a:r>
              <a:rPr lang="el-GR" altLang="zh-CN" sz="3200" dirty="0">
                <a:cs typeface="Arial" panose="020B0604020202020204" pitchFamily="34" charset="0"/>
              </a:rPr>
              <a:t>α</a:t>
            </a:r>
            <a:r>
              <a:rPr lang="zh-CN" altLang="el-GR" sz="3200" dirty="0">
                <a:cs typeface="Arial" panose="020B0604020202020204" pitchFamily="34" charset="0"/>
              </a:rPr>
              <a:t>、</a:t>
            </a:r>
            <a:r>
              <a:rPr lang="el-GR" altLang="zh-CN" sz="3200" dirty="0">
                <a:cs typeface="Arial" panose="020B0604020202020204" pitchFamily="34" charset="0"/>
              </a:rPr>
              <a:t>β</a:t>
            </a:r>
            <a:r>
              <a:rPr lang="zh-CN" altLang="el-GR" sz="3200" dirty="0">
                <a:cs typeface="Arial" panose="020B0604020202020204" pitchFamily="34" charset="0"/>
              </a:rPr>
              <a:t>、</a:t>
            </a:r>
            <a:r>
              <a:rPr lang="el-GR" altLang="zh-CN" sz="3200" dirty="0">
                <a:cs typeface="Arial" panose="020B0604020202020204" pitchFamily="34" charset="0"/>
              </a:rPr>
              <a:t>γ</a:t>
            </a:r>
            <a:r>
              <a:rPr lang="zh-CN" altLang="el-GR" sz="3200" dirty="0">
                <a:cs typeface="Arial" panose="020B0604020202020204" pitchFamily="34" charset="0"/>
              </a:rPr>
              <a:t>等，表示文法符号的串</a:t>
            </a:r>
            <a:r>
              <a:rPr lang="zh-CN" altLang="en-US" sz="3200" dirty="0">
                <a:cs typeface="Arial" panose="020B0604020202020204" pitchFamily="34" charset="0"/>
              </a:rPr>
              <a:t>。</a:t>
            </a:r>
            <a:endParaRPr lang="en-US" altLang="zh-CN" sz="3200" dirty="0">
              <a:cs typeface="Arial" panose="020B0604020202020204" pitchFamily="34" charset="0"/>
            </a:endParaRPr>
          </a:p>
          <a:p>
            <a:pPr marL="0" indent="0">
              <a:lnSpc>
                <a:spcPct val="80000"/>
              </a:lnSpc>
              <a:buNone/>
            </a:pPr>
            <a:endParaRPr lang="zh-CN" altLang="en-US" sz="3200" dirty="0">
              <a:cs typeface="Arial" panose="020B0604020202020204" pitchFamily="34" charset="0"/>
            </a:endParaRPr>
          </a:p>
          <a:p>
            <a:pPr>
              <a:lnSpc>
                <a:spcPct val="80000"/>
              </a:lnSpc>
            </a:pPr>
            <a:r>
              <a:rPr lang="el-GR" altLang="zh-CN" sz="3200" dirty="0">
                <a:cs typeface="Arial" panose="020B0604020202020204" pitchFamily="34" charset="0"/>
              </a:rPr>
              <a:t>6</a:t>
            </a:r>
            <a:r>
              <a:rPr lang="zh-CN" altLang="el-GR" sz="3200" dirty="0">
                <a:cs typeface="Arial" panose="020B0604020202020204" pitchFamily="34" charset="0"/>
              </a:rPr>
              <a:t>、如果</a:t>
            </a:r>
            <a:r>
              <a:rPr lang="el-GR" altLang="zh-CN" sz="3200" dirty="0">
                <a:cs typeface="Arial" panose="020B0604020202020204" pitchFamily="34" charset="0"/>
              </a:rPr>
              <a:t>A</a:t>
            </a:r>
            <a:r>
              <a:rPr lang="el-GR" altLang="zh-CN" sz="3200" dirty="0"/>
              <a:t>→α</a:t>
            </a:r>
            <a:r>
              <a:rPr lang="el-GR" altLang="zh-CN" sz="3200" baseline="-25000" dirty="0"/>
              <a:t>1</a:t>
            </a:r>
            <a:r>
              <a:rPr lang="zh-CN" altLang="el-GR" sz="3200" dirty="0"/>
              <a:t>、</a:t>
            </a:r>
            <a:r>
              <a:rPr lang="el-GR" altLang="zh-CN" sz="3200" dirty="0">
                <a:cs typeface="Arial" panose="020B0604020202020204" pitchFamily="34" charset="0"/>
              </a:rPr>
              <a:t>A</a:t>
            </a:r>
            <a:r>
              <a:rPr lang="el-GR" altLang="zh-CN" sz="3200" dirty="0"/>
              <a:t>→α</a:t>
            </a:r>
            <a:r>
              <a:rPr lang="el-GR" altLang="zh-CN" sz="3200" baseline="-25000" dirty="0"/>
              <a:t>2</a:t>
            </a:r>
            <a:r>
              <a:rPr lang="zh-CN" altLang="el-GR" sz="3200" dirty="0"/>
              <a:t>、</a:t>
            </a:r>
            <a:r>
              <a:rPr lang="el-GR" altLang="zh-CN" sz="3200" dirty="0">
                <a:latin typeface="Arial" panose="020B0604020202020204" pitchFamily="34" charset="0"/>
              </a:rPr>
              <a:t>……</a:t>
            </a:r>
            <a:r>
              <a:rPr lang="zh-CN" altLang="el-GR" sz="3200" dirty="0"/>
              <a:t>、</a:t>
            </a:r>
            <a:r>
              <a:rPr lang="el-GR" altLang="zh-CN" sz="3200" dirty="0">
                <a:cs typeface="Arial" panose="020B0604020202020204" pitchFamily="34" charset="0"/>
              </a:rPr>
              <a:t>A</a:t>
            </a:r>
            <a:r>
              <a:rPr lang="el-GR" altLang="zh-CN" sz="3200" dirty="0"/>
              <a:t>→α</a:t>
            </a:r>
            <a:r>
              <a:rPr lang="el-GR" altLang="zh-CN" sz="3200" baseline="-25000" dirty="0"/>
              <a:t>k</a:t>
            </a:r>
            <a:r>
              <a:rPr lang="zh-CN" altLang="el-GR" sz="3200" dirty="0"/>
              <a:t>是所有以</a:t>
            </a:r>
            <a:r>
              <a:rPr lang="el-GR" altLang="zh-CN" sz="3200" dirty="0"/>
              <a:t>A</a:t>
            </a:r>
            <a:r>
              <a:rPr lang="zh-CN" altLang="el-GR" sz="3200" dirty="0"/>
              <a:t>为左部的产</a:t>
            </a:r>
            <a:endParaRPr lang="en-US" altLang="zh-CN" sz="3200" dirty="0"/>
          </a:p>
          <a:p>
            <a:pPr marL="0" indent="0">
              <a:lnSpc>
                <a:spcPct val="80000"/>
              </a:lnSpc>
              <a:buNone/>
            </a:pPr>
            <a:r>
              <a:rPr lang="en-US" altLang="zh-CN" sz="3200" dirty="0"/>
              <a:t>        </a:t>
            </a:r>
            <a:r>
              <a:rPr lang="zh-CN" altLang="el-GR" sz="3200" dirty="0"/>
              <a:t>生式（称为</a:t>
            </a:r>
            <a:r>
              <a:rPr lang="el-GR" altLang="zh-CN" sz="3200" dirty="0"/>
              <a:t>A</a:t>
            </a:r>
            <a:r>
              <a:rPr lang="zh-CN" altLang="el-GR" sz="3200" dirty="0"/>
              <a:t>产生式），则可以把它们写成</a:t>
            </a:r>
            <a:r>
              <a:rPr lang="zh-CN" altLang="en-US" sz="3200" dirty="0"/>
              <a:t>：</a:t>
            </a:r>
            <a:endParaRPr lang="en-US" altLang="zh-CN" sz="3200" dirty="0"/>
          </a:p>
          <a:p>
            <a:pPr marL="0" indent="0">
              <a:lnSpc>
                <a:spcPct val="80000"/>
              </a:lnSpc>
              <a:buNone/>
            </a:pPr>
            <a:r>
              <a:rPr lang="en-US" altLang="zh-CN" sz="3200" dirty="0">
                <a:cs typeface="Arial" panose="020B0604020202020204" pitchFamily="34" charset="0"/>
              </a:rPr>
              <a:t>                          </a:t>
            </a:r>
            <a:r>
              <a:rPr lang="el-GR" altLang="zh-CN" sz="3200" dirty="0">
                <a:cs typeface="Arial" panose="020B0604020202020204" pitchFamily="34" charset="0"/>
              </a:rPr>
              <a:t>A</a:t>
            </a:r>
            <a:r>
              <a:rPr lang="el-GR" altLang="zh-CN" sz="3200" dirty="0"/>
              <a:t>→α</a:t>
            </a:r>
            <a:r>
              <a:rPr lang="el-GR" altLang="zh-CN" sz="3200" baseline="-25000" dirty="0"/>
              <a:t>1</a:t>
            </a:r>
            <a:r>
              <a:rPr lang="en-US" altLang="zh-CN" sz="3200" dirty="0"/>
              <a:t>|</a:t>
            </a:r>
            <a:r>
              <a:rPr lang="el-GR" altLang="zh-CN" sz="3200" dirty="0"/>
              <a:t>α</a:t>
            </a:r>
            <a:r>
              <a:rPr lang="el-GR" altLang="zh-CN" sz="3200" baseline="-25000" dirty="0"/>
              <a:t>2</a:t>
            </a:r>
            <a:r>
              <a:rPr lang="en-US" altLang="zh-CN" sz="3200" dirty="0"/>
              <a:t>|</a:t>
            </a:r>
            <a:r>
              <a:rPr lang="en-US" altLang="zh-CN" sz="3200" dirty="0">
                <a:latin typeface="Arial" panose="020B0604020202020204" pitchFamily="34" charset="0"/>
              </a:rPr>
              <a:t>……</a:t>
            </a:r>
            <a:r>
              <a:rPr lang="en-US" altLang="zh-CN" sz="3200" dirty="0"/>
              <a:t>|</a:t>
            </a:r>
            <a:r>
              <a:rPr lang="el-GR" altLang="zh-CN" sz="3200" dirty="0"/>
              <a:t>α</a:t>
            </a:r>
            <a:r>
              <a:rPr lang="el-GR" altLang="zh-CN" sz="3200" baseline="-25000" dirty="0"/>
              <a:t>k</a:t>
            </a:r>
            <a:r>
              <a:rPr lang="zh-CN" altLang="el-GR" sz="3200" dirty="0"/>
              <a:t>，</a:t>
            </a:r>
            <a:endParaRPr lang="en-US" altLang="zh-CN" sz="3200" dirty="0"/>
          </a:p>
          <a:p>
            <a:pPr marL="0" indent="0">
              <a:lnSpc>
                <a:spcPct val="80000"/>
              </a:lnSpc>
              <a:buNone/>
            </a:pPr>
            <a:r>
              <a:rPr lang="en-US" altLang="zh-CN" sz="3200" dirty="0"/>
              <a:t>     </a:t>
            </a:r>
          </a:p>
          <a:p>
            <a:pPr marL="0" indent="0">
              <a:lnSpc>
                <a:spcPct val="80000"/>
              </a:lnSpc>
              <a:buNone/>
            </a:pPr>
            <a:r>
              <a:rPr lang="en-US" altLang="zh-CN" sz="3200" dirty="0"/>
              <a:t>        </a:t>
            </a:r>
            <a:r>
              <a:rPr lang="zh-CN" altLang="el-GR" sz="3200" dirty="0"/>
              <a:t>我们将</a:t>
            </a:r>
            <a:r>
              <a:rPr lang="el-GR" altLang="zh-CN" sz="3200" dirty="0"/>
              <a:t>α</a:t>
            </a:r>
            <a:r>
              <a:rPr lang="el-GR" altLang="zh-CN" sz="3200" baseline="-25000" dirty="0"/>
              <a:t>1</a:t>
            </a:r>
            <a:r>
              <a:rPr lang="zh-CN" altLang="el-GR" sz="3200" dirty="0"/>
              <a:t>、</a:t>
            </a:r>
            <a:r>
              <a:rPr lang="el-GR" altLang="zh-CN" sz="3200" dirty="0"/>
              <a:t>α</a:t>
            </a:r>
            <a:r>
              <a:rPr lang="el-GR" altLang="zh-CN" sz="3200" baseline="-25000" dirty="0"/>
              <a:t>2</a:t>
            </a:r>
            <a:r>
              <a:rPr lang="zh-CN" altLang="el-GR" sz="3200" dirty="0"/>
              <a:t>、</a:t>
            </a:r>
            <a:r>
              <a:rPr lang="el-GR" altLang="zh-CN" sz="3200" dirty="0">
                <a:latin typeface="Arial" panose="020B0604020202020204" pitchFamily="34" charset="0"/>
              </a:rPr>
              <a:t>……</a:t>
            </a:r>
            <a:r>
              <a:rPr lang="zh-CN" altLang="el-GR" sz="3200" dirty="0"/>
              <a:t>、</a:t>
            </a:r>
            <a:r>
              <a:rPr lang="el-GR" altLang="zh-CN" sz="3200" dirty="0"/>
              <a:t>α</a:t>
            </a:r>
            <a:r>
              <a:rPr lang="el-GR" altLang="zh-CN" sz="3200" baseline="-25000" dirty="0"/>
              <a:t>k</a:t>
            </a:r>
            <a:r>
              <a:rPr lang="zh-CN" altLang="el-GR" sz="3200" dirty="0"/>
              <a:t>称为</a:t>
            </a:r>
            <a:r>
              <a:rPr lang="el-GR" altLang="zh-CN" sz="3200" dirty="0"/>
              <a:t>A</a:t>
            </a:r>
            <a:r>
              <a:rPr lang="zh-CN" altLang="el-GR" sz="3200" dirty="0"/>
              <a:t>的候选式。</a:t>
            </a:r>
            <a:endParaRPr lang="en-US" altLang="zh-CN" sz="3200" dirty="0"/>
          </a:p>
          <a:p>
            <a:pPr marL="0" indent="0">
              <a:lnSpc>
                <a:spcPct val="80000"/>
              </a:lnSpc>
              <a:buNone/>
            </a:pPr>
            <a:endParaRPr lang="zh-CN" altLang="en-US" sz="3200" dirty="0"/>
          </a:p>
          <a:p>
            <a:pPr>
              <a:lnSpc>
                <a:spcPct val="80000"/>
              </a:lnSpc>
            </a:pPr>
            <a:r>
              <a:rPr lang="el-GR" altLang="zh-CN" sz="3200" dirty="0"/>
              <a:t>7</a:t>
            </a:r>
            <a:r>
              <a:rPr lang="zh-CN" altLang="el-GR" sz="3200" dirty="0"/>
              <a:t>、除非特别说明，否则第一个产生式左部的符号是开始符号</a:t>
            </a:r>
            <a:r>
              <a:rPr lang="zh-CN" altLang="en-US" sz="3200" dirty="0"/>
              <a:t>。</a:t>
            </a:r>
            <a:endParaRPr lang="el-GR" altLang="zh-CN" sz="3200" dirty="0"/>
          </a:p>
          <a:p>
            <a:pPr marL="0" indent="0">
              <a:lnSpc>
                <a:spcPct val="80000"/>
              </a:lnSpc>
              <a:buNone/>
            </a:pPr>
            <a:endParaRPr lang="en-US" altLang="zh-CN" sz="3200" dirty="0">
              <a:solidFill>
                <a:schemeClr val="accent1"/>
              </a:solidFill>
            </a:endParaRPr>
          </a:p>
        </p:txBody>
      </p:sp>
      <p:sp>
        <p:nvSpPr>
          <p:cNvPr id="3" name="标题 2"/>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1184434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buNone/>
            </a:pPr>
            <a:r>
              <a:rPr lang="zh-CN" altLang="en-US" sz="3200" dirty="0"/>
              <a:t>   使用上述简写约定，例</a:t>
            </a:r>
            <a:r>
              <a:rPr lang="en-US" altLang="zh-CN" sz="3200" dirty="0"/>
              <a:t>4.1</a:t>
            </a:r>
            <a:r>
              <a:rPr lang="zh-CN" altLang="en-US" sz="3200" dirty="0"/>
              <a:t>的文法可以写成：</a:t>
            </a:r>
          </a:p>
          <a:p>
            <a:pPr>
              <a:buNone/>
            </a:pPr>
            <a:r>
              <a:rPr lang="zh-CN" altLang="en-US" sz="3200" dirty="0"/>
              <a:t>	       </a:t>
            </a:r>
            <a:r>
              <a:rPr lang="en-US" altLang="zh-CN" sz="3200" i="1" dirty="0"/>
              <a:t>E</a:t>
            </a:r>
            <a:r>
              <a:rPr lang="en-US" altLang="zh-CN" sz="3200" dirty="0"/>
              <a:t> -&gt; </a:t>
            </a:r>
            <a:r>
              <a:rPr lang="en-US" altLang="zh-CN" sz="3200" i="1" dirty="0"/>
              <a:t>E </a:t>
            </a:r>
            <a:r>
              <a:rPr lang="en-US" altLang="zh-CN" sz="3200" dirty="0"/>
              <a:t>+ </a:t>
            </a:r>
            <a:r>
              <a:rPr lang="en-US" altLang="zh-CN" sz="3200" i="1" dirty="0"/>
              <a:t>T</a:t>
            </a:r>
            <a:r>
              <a:rPr lang="en-US" altLang="zh-CN" sz="3200" dirty="0"/>
              <a:t> | </a:t>
            </a:r>
            <a:r>
              <a:rPr lang="en-US" altLang="zh-CN" sz="3200" i="1" dirty="0"/>
              <a:t>E</a:t>
            </a:r>
            <a:r>
              <a:rPr lang="en-US" altLang="zh-CN" sz="3200" dirty="0"/>
              <a:t> - </a:t>
            </a:r>
            <a:r>
              <a:rPr lang="en-US" altLang="zh-CN" sz="3200" i="1" dirty="0"/>
              <a:t>T</a:t>
            </a:r>
            <a:r>
              <a:rPr lang="en-US" altLang="zh-CN" sz="3200" dirty="0"/>
              <a:t> | </a:t>
            </a:r>
            <a:r>
              <a:rPr lang="en-US" altLang="zh-CN" sz="3200" i="1" dirty="0"/>
              <a:t>T</a:t>
            </a:r>
            <a:endParaRPr lang="en-US" altLang="zh-CN" sz="3200" b="1" i="1" dirty="0"/>
          </a:p>
          <a:p>
            <a:pPr>
              <a:buNone/>
            </a:pPr>
            <a:r>
              <a:rPr lang="en-US" altLang="zh-CN" sz="3200" dirty="0"/>
              <a:t>	       </a:t>
            </a:r>
            <a:r>
              <a:rPr lang="en-US" altLang="zh-CN" sz="3200" i="1" dirty="0"/>
              <a:t>T</a:t>
            </a:r>
            <a:r>
              <a:rPr lang="en-US" altLang="zh-CN" sz="3200" dirty="0"/>
              <a:t> -&gt; </a:t>
            </a:r>
            <a:r>
              <a:rPr lang="en-US" altLang="zh-CN" sz="3200" i="1" dirty="0"/>
              <a:t>T</a:t>
            </a:r>
            <a:r>
              <a:rPr lang="en-US" altLang="zh-CN" sz="3200" dirty="0"/>
              <a:t> * </a:t>
            </a:r>
            <a:r>
              <a:rPr lang="en-US" altLang="zh-CN" sz="3200" i="1" dirty="0"/>
              <a:t>F</a:t>
            </a:r>
            <a:r>
              <a:rPr lang="en-US" altLang="zh-CN" sz="3200" dirty="0"/>
              <a:t> | </a:t>
            </a:r>
            <a:r>
              <a:rPr lang="en-US" altLang="zh-CN" sz="3200" i="1" dirty="0"/>
              <a:t>T</a:t>
            </a:r>
            <a:r>
              <a:rPr lang="en-US" altLang="zh-CN" sz="3200" dirty="0"/>
              <a:t> </a:t>
            </a:r>
            <a:r>
              <a:rPr lang="en-US" altLang="zh-CN" sz="3200" i="1" dirty="0"/>
              <a:t>/ F</a:t>
            </a:r>
            <a:r>
              <a:rPr lang="en-US" altLang="zh-CN" sz="3200" dirty="0"/>
              <a:t> | </a:t>
            </a:r>
            <a:r>
              <a:rPr lang="en-US" altLang="zh-CN" sz="3200" i="1" dirty="0"/>
              <a:t>F</a:t>
            </a:r>
          </a:p>
          <a:p>
            <a:pPr>
              <a:buNone/>
            </a:pPr>
            <a:r>
              <a:rPr lang="en-US" altLang="zh-CN" sz="3200" dirty="0"/>
              <a:t>         </a:t>
            </a:r>
            <a:r>
              <a:rPr lang="en-US" altLang="zh-CN" sz="3200" i="1" dirty="0"/>
              <a:t>F</a:t>
            </a:r>
            <a:r>
              <a:rPr lang="en-US" altLang="zh-CN" sz="3200" dirty="0"/>
              <a:t> -&gt;  (</a:t>
            </a:r>
            <a:r>
              <a:rPr lang="en-US" altLang="zh-CN" sz="3200" i="1" dirty="0"/>
              <a:t>E</a:t>
            </a:r>
            <a:r>
              <a:rPr lang="en-US" altLang="zh-CN" sz="3200" dirty="0"/>
              <a:t>) |  </a:t>
            </a:r>
            <a:r>
              <a:rPr lang="en-US" altLang="zh-CN" sz="3200" b="1" dirty="0"/>
              <a:t>id</a:t>
            </a:r>
            <a:r>
              <a:rPr lang="zh-CN" altLang="en-US" sz="3200" dirty="0"/>
              <a:t>   </a:t>
            </a:r>
            <a:endParaRPr lang="en-US" altLang="zh-CN" sz="3200" dirty="0"/>
          </a:p>
          <a:p>
            <a:pPr>
              <a:buNone/>
            </a:pPr>
            <a:r>
              <a:rPr lang="en-US" altLang="zh-CN" sz="3200" dirty="0"/>
              <a:t>  </a:t>
            </a:r>
            <a:r>
              <a:rPr lang="zh-CN" altLang="en-US" sz="3200" dirty="0"/>
              <a:t>根据上述约定，</a:t>
            </a:r>
            <a:r>
              <a:rPr lang="en-US" altLang="zh-CN" sz="3200" dirty="0"/>
              <a:t>E,T</a:t>
            </a:r>
            <a:r>
              <a:rPr lang="zh-CN" altLang="en-US" sz="3200" dirty="0"/>
              <a:t>和</a:t>
            </a:r>
            <a:r>
              <a:rPr lang="en-US" altLang="zh-CN" sz="3200" dirty="0"/>
              <a:t>F</a:t>
            </a:r>
            <a:r>
              <a:rPr lang="zh-CN" altLang="en-US" sz="3200" dirty="0"/>
              <a:t>是非终结符，</a:t>
            </a:r>
            <a:r>
              <a:rPr lang="en-US" altLang="zh-CN" sz="3200" dirty="0"/>
              <a:t>E</a:t>
            </a:r>
            <a:r>
              <a:rPr lang="zh-CN" altLang="en-US" sz="3200" dirty="0"/>
              <a:t>是开始符，其他符号都是终结符。</a:t>
            </a:r>
          </a:p>
          <a:p>
            <a:pPr>
              <a:lnSpc>
                <a:spcPct val="80000"/>
              </a:lnSpc>
            </a:pPr>
            <a:endParaRPr lang="en-US" altLang="zh-CN" sz="3200" b="1" dirty="0">
              <a:solidFill>
                <a:srgbClr val="C00000"/>
              </a:solidFill>
              <a:latin typeface="+mj-lt"/>
              <a:ea typeface="+mj-ea"/>
              <a:cs typeface="+mj-cs"/>
            </a:endParaRPr>
          </a:p>
        </p:txBody>
      </p:sp>
      <p:sp>
        <p:nvSpPr>
          <p:cNvPr id="3" name="标题 2"/>
          <p:cNvSpPr>
            <a:spLocks noGrp="1"/>
          </p:cNvSpPr>
          <p:nvPr>
            <p:ph type="title"/>
          </p:nvPr>
        </p:nvSpPr>
        <p:spPr/>
        <p:txBody>
          <a:bodyPr/>
          <a:lstStyle/>
          <a:p>
            <a:r>
              <a:rPr lang="zh-CN" altLang="en-US" dirty="0">
                <a:solidFill>
                  <a:srgbClr val="C00000"/>
                </a:solidFill>
              </a:rPr>
              <a:t>例</a:t>
            </a:r>
            <a:r>
              <a:rPr lang="en-US" altLang="zh-CN" dirty="0">
                <a:solidFill>
                  <a:srgbClr val="C00000"/>
                </a:solidFill>
              </a:rPr>
              <a:t>4.2 </a:t>
            </a:r>
            <a:endParaRPr lang="zh-CN" altLang="en-US" dirty="0"/>
          </a:p>
        </p:txBody>
      </p:sp>
    </p:spTree>
    <p:extLst>
      <p:ext uri="{BB962C8B-B14F-4D97-AF65-F5344CB8AC3E}">
        <p14:creationId xmlns:p14="http://schemas.microsoft.com/office/powerpoint/2010/main" val="91855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pPr>
              <a:lnSpc>
                <a:spcPct val="80000"/>
              </a:lnSpc>
            </a:pPr>
            <a:r>
              <a:rPr lang="zh-CN" altLang="en-US" dirty="0"/>
              <a:t> 考虑下面的算术表达式文法：</a:t>
            </a:r>
          </a:p>
          <a:p>
            <a:pPr>
              <a:lnSpc>
                <a:spcPct val="80000"/>
              </a:lnSpc>
              <a:buNone/>
            </a:pPr>
            <a:r>
              <a:rPr lang="zh-CN" altLang="en-US" dirty="0"/>
              <a:t>	        </a:t>
            </a:r>
            <a:r>
              <a:rPr lang="en-US" altLang="zh-CN" dirty="0"/>
              <a:t>E -&gt; E + E | E * E | ( E ) | -E | </a:t>
            </a:r>
            <a:r>
              <a:rPr lang="en-US" altLang="zh-CN" b="1" dirty="0"/>
              <a:t>id		</a:t>
            </a:r>
            <a:r>
              <a:rPr lang="en-US" altLang="zh-CN" dirty="0"/>
              <a:t>(4-3)</a:t>
            </a:r>
          </a:p>
          <a:p>
            <a:pPr marL="0" indent="0">
              <a:lnSpc>
                <a:spcPct val="80000"/>
              </a:lnSpc>
              <a:buNone/>
            </a:pPr>
            <a:r>
              <a:rPr lang="en-US" altLang="zh-CN" dirty="0"/>
              <a:t>   </a:t>
            </a:r>
            <a:r>
              <a:rPr lang="zh-CN" altLang="en-US" dirty="0"/>
              <a:t> 则称：  </a:t>
            </a:r>
            <a:r>
              <a:rPr lang="en-US" altLang="zh-CN" dirty="0"/>
              <a:t>E =&gt; -E =&gt; -( E ) =&gt; -(</a:t>
            </a:r>
            <a:r>
              <a:rPr lang="en-US" altLang="zh-CN" b="1" dirty="0"/>
              <a:t>id</a:t>
            </a:r>
            <a:r>
              <a:rPr lang="en-US" altLang="zh-CN" dirty="0"/>
              <a:t>) </a:t>
            </a:r>
            <a:r>
              <a:rPr lang="zh-CN" altLang="en-US" dirty="0"/>
              <a:t>是 </a:t>
            </a:r>
            <a:r>
              <a:rPr lang="en-US" altLang="zh-CN" dirty="0"/>
              <a:t>E </a:t>
            </a:r>
            <a:r>
              <a:rPr lang="zh-CN" altLang="en-US" dirty="0"/>
              <a:t>到</a:t>
            </a:r>
            <a:r>
              <a:rPr lang="en-US" altLang="zh-CN" dirty="0"/>
              <a:t>-(</a:t>
            </a:r>
            <a:r>
              <a:rPr lang="en-US" altLang="zh-CN" b="1" dirty="0"/>
              <a:t>id</a:t>
            </a:r>
            <a:r>
              <a:rPr lang="en-US" altLang="zh-CN" dirty="0"/>
              <a:t>)</a:t>
            </a:r>
            <a:r>
              <a:rPr lang="zh-CN" altLang="en-US" dirty="0"/>
              <a:t>的推导。</a:t>
            </a:r>
          </a:p>
          <a:p>
            <a:pPr>
              <a:lnSpc>
                <a:spcPct val="80000"/>
              </a:lnSpc>
            </a:pPr>
            <a:endParaRPr lang="en-US" altLang="zh-CN" dirty="0"/>
          </a:p>
          <a:p>
            <a:pPr>
              <a:lnSpc>
                <a:spcPct val="80000"/>
              </a:lnSpc>
            </a:pPr>
            <a:r>
              <a:rPr lang="zh-CN" altLang="en-US" dirty="0"/>
              <a:t> 更抽象地，我们说</a:t>
            </a:r>
            <a:r>
              <a:rPr lang="el-GR" altLang="zh-CN" dirty="0">
                <a:cs typeface="Arial" panose="020B0604020202020204" pitchFamily="34" charset="0"/>
              </a:rPr>
              <a:t>αAβ</a:t>
            </a:r>
            <a:r>
              <a:rPr lang="en-US" altLang="zh-CN" dirty="0">
                <a:cs typeface="Arial" panose="020B0604020202020204" pitchFamily="34" charset="0"/>
              </a:rPr>
              <a:t>=&gt;</a:t>
            </a:r>
            <a:r>
              <a:rPr lang="el-GR" altLang="zh-CN" dirty="0">
                <a:cs typeface="Arial" panose="020B0604020202020204" pitchFamily="34" charset="0"/>
              </a:rPr>
              <a:t>αγβ</a:t>
            </a:r>
            <a:r>
              <a:rPr lang="zh-CN" altLang="en-US" dirty="0">
                <a:cs typeface="Arial" panose="020B0604020202020204" pitchFamily="34" charset="0"/>
              </a:rPr>
              <a:t>，如果</a:t>
            </a:r>
            <a:r>
              <a:rPr lang="en-US" altLang="zh-CN" dirty="0">
                <a:cs typeface="Arial" panose="020B0604020202020204" pitchFamily="34" charset="0"/>
              </a:rPr>
              <a:t>A-&gt;</a:t>
            </a:r>
            <a:r>
              <a:rPr lang="el-GR" altLang="zh-CN" dirty="0">
                <a:cs typeface="Arial" panose="020B0604020202020204" pitchFamily="34" charset="0"/>
              </a:rPr>
              <a:t>γ</a:t>
            </a:r>
            <a:r>
              <a:rPr lang="zh-CN" altLang="el-GR" dirty="0">
                <a:cs typeface="Arial" panose="020B0604020202020204" pitchFamily="34" charset="0"/>
              </a:rPr>
              <a:t>是产生式，</a:t>
            </a:r>
            <a:endParaRPr lang="en-US" altLang="zh-CN" dirty="0">
              <a:cs typeface="Arial" panose="020B0604020202020204" pitchFamily="34" charset="0"/>
            </a:endParaRPr>
          </a:p>
          <a:p>
            <a:pPr marL="0" indent="0">
              <a:lnSpc>
                <a:spcPct val="80000"/>
              </a:lnSpc>
              <a:buNone/>
            </a:pPr>
            <a:r>
              <a:rPr lang="en-US" altLang="zh-CN" dirty="0">
                <a:cs typeface="Arial" panose="020B0604020202020204" pitchFamily="34" charset="0"/>
              </a:rPr>
              <a:t>  </a:t>
            </a:r>
            <a:r>
              <a:rPr lang="zh-CN" altLang="el-GR" dirty="0">
                <a:cs typeface="Arial" panose="020B0604020202020204" pitchFamily="34" charset="0"/>
              </a:rPr>
              <a:t>而且</a:t>
            </a:r>
            <a:r>
              <a:rPr lang="el-GR" altLang="zh-CN" dirty="0">
                <a:cs typeface="Arial" panose="020B0604020202020204" pitchFamily="34" charset="0"/>
              </a:rPr>
              <a:t>α</a:t>
            </a:r>
            <a:r>
              <a:rPr lang="zh-CN" altLang="el-GR" dirty="0">
                <a:cs typeface="Arial" panose="020B0604020202020204" pitchFamily="34" charset="0"/>
              </a:rPr>
              <a:t>和</a:t>
            </a:r>
            <a:r>
              <a:rPr lang="el-GR" altLang="zh-CN" dirty="0">
                <a:cs typeface="Arial" panose="020B0604020202020204" pitchFamily="34" charset="0"/>
              </a:rPr>
              <a:t>β</a:t>
            </a:r>
            <a:r>
              <a:rPr lang="zh-CN" altLang="el-GR" dirty="0">
                <a:cs typeface="Arial" panose="020B0604020202020204" pitchFamily="34" charset="0"/>
              </a:rPr>
              <a:t>是任意的文法符号的串。如果</a:t>
            </a:r>
            <a:r>
              <a:rPr lang="zh-CN" altLang="en-US" dirty="0">
                <a:cs typeface="Arial" panose="020B0604020202020204" pitchFamily="34" charset="0"/>
              </a:rPr>
              <a:t>：</a:t>
            </a:r>
            <a:endParaRPr lang="en-US" altLang="zh-CN" dirty="0">
              <a:cs typeface="Arial" panose="020B0604020202020204" pitchFamily="34" charset="0"/>
            </a:endParaRPr>
          </a:p>
          <a:p>
            <a:pPr marL="0" indent="0">
              <a:lnSpc>
                <a:spcPct val="80000"/>
              </a:lnSpc>
              <a:buNone/>
            </a:pPr>
            <a:r>
              <a:rPr lang="en-US" altLang="zh-CN" dirty="0">
                <a:cs typeface="Arial" panose="020B0604020202020204" pitchFamily="34" charset="0"/>
              </a:rPr>
              <a:t>         </a:t>
            </a:r>
            <a:r>
              <a:rPr lang="el-GR" altLang="zh-CN" dirty="0">
                <a:cs typeface="Arial" panose="020B0604020202020204" pitchFamily="34" charset="0"/>
              </a:rPr>
              <a:t>α</a:t>
            </a:r>
            <a:r>
              <a:rPr lang="el-GR" altLang="zh-CN" baseline="-25000" dirty="0">
                <a:cs typeface="Arial" panose="020B0604020202020204" pitchFamily="34" charset="0"/>
              </a:rPr>
              <a:t>1</a:t>
            </a:r>
            <a:r>
              <a:rPr lang="en-US" altLang="zh-CN" dirty="0">
                <a:cs typeface="Arial" panose="020B0604020202020204" pitchFamily="34" charset="0"/>
              </a:rPr>
              <a:t>=&gt;</a:t>
            </a:r>
            <a:r>
              <a:rPr lang="el-GR" altLang="zh-CN" dirty="0">
                <a:cs typeface="Arial" panose="020B0604020202020204" pitchFamily="34" charset="0"/>
              </a:rPr>
              <a:t>α</a:t>
            </a:r>
            <a:r>
              <a:rPr lang="el-GR" altLang="zh-CN" baseline="-25000" dirty="0">
                <a:cs typeface="Arial" panose="020B0604020202020204" pitchFamily="34" charset="0"/>
              </a:rPr>
              <a:t>2</a:t>
            </a:r>
            <a:r>
              <a:rPr lang="en-US" altLang="zh-CN" dirty="0">
                <a:cs typeface="Arial" panose="020B0604020202020204" pitchFamily="34" charset="0"/>
              </a:rPr>
              <a:t>=&gt;…=&gt;</a:t>
            </a:r>
            <a:r>
              <a:rPr lang="el-GR" altLang="zh-CN" dirty="0">
                <a:cs typeface="Arial" panose="020B0604020202020204" pitchFamily="34" charset="0"/>
              </a:rPr>
              <a:t>α</a:t>
            </a:r>
            <a:r>
              <a:rPr lang="el-GR" altLang="zh-CN" baseline="-25000" dirty="0">
                <a:cs typeface="Arial" panose="020B0604020202020204" pitchFamily="34" charset="0"/>
              </a:rPr>
              <a:t>n</a:t>
            </a:r>
            <a:r>
              <a:rPr lang="zh-CN" altLang="el-GR" dirty="0">
                <a:cs typeface="Arial" panose="020B0604020202020204" pitchFamily="34" charset="0"/>
              </a:rPr>
              <a:t>，则说</a:t>
            </a:r>
            <a:r>
              <a:rPr lang="el-GR" altLang="zh-CN" dirty="0">
                <a:cs typeface="Arial" panose="020B0604020202020204" pitchFamily="34" charset="0"/>
              </a:rPr>
              <a:t>α</a:t>
            </a:r>
            <a:r>
              <a:rPr lang="el-GR" altLang="zh-CN" baseline="-25000" dirty="0">
                <a:cs typeface="Arial" panose="020B0604020202020204" pitchFamily="34" charset="0"/>
              </a:rPr>
              <a:t>1</a:t>
            </a:r>
            <a:r>
              <a:rPr lang="zh-CN" altLang="el-GR" dirty="0">
                <a:cs typeface="Arial" panose="020B0604020202020204" pitchFamily="34" charset="0"/>
              </a:rPr>
              <a:t>推导出</a:t>
            </a:r>
            <a:r>
              <a:rPr lang="el-GR" altLang="zh-CN" dirty="0">
                <a:cs typeface="Arial" panose="020B0604020202020204" pitchFamily="34" charset="0"/>
              </a:rPr>
              <a:t>α</a:t>
            </a:r>
            <a:r>
              <a:rPr lang="el-GR" altLang="zh-CN" baseline="-25000" dirty="0">
                <a:cs typeface="Arial" panose="020B0604020202020204" pitchFamily="34" charset="0"/>
              </a:rPr>
              <a:t>n</a:t>
            </a:r>
            <a:r>
              <a:rPr lang="zh-CN" altLang="el-GR" dirty="0">
                <a:cs typeface="Arial" panose="020B0604020202020204" pitchFamily="34" charset="0"/>
              </a:rPr>
              <a:t>。</a:t>
            </a:r>
            <a:endParaRPr lang="en-US" altLang="zh-CN" dirty="0">
              <a:cs typeface="Arial" panose="020B0604020202020204" pitchFamily="34" charset="0"/>
            </a:endParaRPr>
          </a:p>
          <a:p>
            <a:pPr marL="0" indent="0">
              <a:lnSpc>
                <a:spcPct val="80000"/>
              </a:lnSpc>
              <a:buNone/>
            </a:pPr>
            <a:r>
              <a:rPr lang="en-US" altLang="zh-CN" dirty="0">
                <a:cs typeface="Arial" panose="020B0604020202020204" pitchFamily="34" charset="0"/>
              </a:rPr>
              <a:t>    </a:t>
            </a:r>
            <a:r>
              <a:rPr lang="zh-CN" altLang="el-GR" dirty="0">
                <a:cs typeface="Arial" panose="020B0604020202020204" pitchFamily="34" charset="0"/>
              </a:rPr>
              <a:t>符号</a:t>
            </a:r>
            <a:r>
              <a:rPr lang="en-US" altLang="zh-CN" dirty="0">
                <a:cs typeface="Arial" panose="020B0604020202020204" pitchFamily="34" charset="0"/>
              </a:rPr>
              <a:t>=&gt;</a:t>
            </a:r>
            <a:r>
              <a:rPr lang="zh-CN" altLang="en-US" dirty="0">
                <a:cs typeface="Arial" panose="020B0604020202020204" pitchFamily="34" charset="0"/>
              </a:rPr>
              <a:t>表示“一步推导”。通常我们用       表示“零步或多步推导”，因此，</a:t>
            </a:r>
          </a:p>
          <a:p>
            <a:pPr lvl="1">
              <a:lnSpc>
                <a:spcPct val="80000"/>
              </a:lnSpc>
            </a:pPr>
            <a:endParaRPr lang="en-US" altLang="zh-CN" sz="2000" dirty="0">
              <a:cs typeface="Arial" panose="020B0604020202020204" pitchFamily="34" charset="0"/>
            </a:endParaRPr>
          </a:p>
          <a:p>
            <a:pPr lvl="1">
              <a:lnSpc>
                <a:spcPct val="80000"/>
              </a:lnSpc>
            </a:pPr>
            <a:r>
              <a:rPr lang="zh-CN" altLang="el-GR" sz="2000" dirty="0">
                <a:cs typeface="Arial" panose="020B0604020202020204" pitchFamily="34" charset="0"/>
              </a:rPr>
              <a:t>对任何串</a:t>
            </a:r>
            <a:r>
              <a:rPr lang="el-GR" altLang="zh-CN" sz="2000" dirty="0">
                <a:cs typeface="Arial" panose="020B0604020202020204" pitchFamily="34" charset="0"/>
              </a:rPr>
              <a:t>α</a:t>
            </a:r>
            <a:r>
              <a:rPr lang="zh-CN" altLang="el-GR" sz="2000" dirty="0">
                <a:cs typeface="Arial" panose="020B0604020202020204" pitchFamily="34" charset="0"/>
              </a:rPr>
              <a:t>，</a:t>
            </a:r>
            <a:r>
              <a:rPr lang="el-GR" altLang="zh-CN" sz="2000" dirty="0">
                <a:cs typeface="Arial" panose="020B0604020202020204" pitchFamily="34" charset="0"/>
              </a:rPr>
              <a:t>α</a:t>
            </a:r>
            <a:r>
              <a:rPr lang="en-US" altLang="zh-CN" sz="2000" dirty="0">
                <a:cs typeface="Arial" panose="020B0604020202020204" pitchFamily="34" charset="0"/>
              </a:rPr>
              <a:t>        </a:t>
            </a:r>
            <a:r>
              <a:rPr lang="el-GR" altLang="zh-CN" sz="2000" dirty="0">
                <a:cs typeface="Arial" panose="020B0604020202020204" pitchFamily="34" charset="0"/>
              </a:rPr>
              <a:t>α</a:t>
            </a:r>
            <a:r>
              <a:rPr lang="zh-CN" altLang="el-GR" sz="2000" dirty="0">
                <a:cs typeface="Arial" panose="020B0604020202020204" pitchFamily="34" charset="0"/>
              </a:rPr>
              <a:t>。</a:t>
            </a:r>
            <a:endParaRPr lang="zh-CN" altLang="en-US" sz="2000" dirty="0">
              <a:cs typeface="Arial" panose="020B0604020202020204" pitchFamily="34" charset="0"/>
            </a:endParaRPr>
          </a:p>
          <a:p>
            <a:pPr lvl="1">
              <a:lnSpc>
                <a:spcPct val="80000"/>
              </a:lnSpc>
            </a:pPr>
            <a:endParaRPr lang="en-US" altLang="zh-CN" sz="2000" dirty="0">
              <a:cs typeface="Arial" panose="020B0604020202020204" pitchFamily="34" charset="0"/>
            </a:endParaRPr>
          </a:p>
          <a:p>
            <a:pPr lvl="1">
              <a:lnSpc>
                <a:spcPct val="80000"/>
              </a:lnSpc>
            </a:pPr>
            <a:r>
              <a:rPr lang="zh-CN" altLang="el-GR" sz="2000" dirty="0">
                <a:cs typeface="Arial" panose="020B0604020202020204" pitchFamily="34" charset="0"/>
              </a:rPr>
              <a:t>如果</a:t>
            </a:r>
            <a:r>
              <a:rPr lang="el-GR" altLang="zh-CN" sz="2000" dirty="0">
                <a:cs typeface="Arial" panose="020B0604020202020204" pitchFamily="34" charset="0"/>
              </a:rPr>
              <a:t>α</a:t>
            </a:r>
            <a:r>
              <a:rPr lang="en-US" altLang="zh-CN" sz="2000" dirty="0">
                <a:cs typeface="Arial" panose="020B0604020202020204" pitchFamily="34" charset="0"/>
              </a:rPr>
              <a:t>        </a:t>
            </a:r>
            <a:r>
              <a:rPr lang="el-GR" altLang="zh-CN" sz="2000" dirty="0">
                <a:cs typeface="Arial" panose="020B0604020202020204" pitchFamily="34" charset="0"/>
              </a:rPr>
              <a:t>β</a:t>
            </a:r>
            <a:r>
              <a:rPr lang="zh-CN" altLang="el-GR" sz="2000" dirty="0">
                <a:cs typeface="Arial" panose="020B0604020202020204" pitchFamily="34" charset="0"/>
              </a:rPr>
              <a:t>，而且</a:t>
            </a:r>
            <a:r>
              <a:rPr lang="el-GR" altLang="zh-CN" sz="2000" dirty="0">
                <a:cs typeface="Arial" panose="020B0604020202020204" pitchFamily="34" charset="0"/>
              </a:rPr>
              <a:t>β</a:t>
            </a:r>
            <a:r>
              <a:rPr lang="en-US" altLang="zh-CN" sz="2000" dirty="0">
                <a:cs typeface="Arial" panose="020B0604020202020204" pitchFamily="34" charset="0"/>
              </a:rPr>
              <a:t>=&gt;</a:t>
            </a:r>
            <a:r>
              <a:rPr lang="el-GR" altLang="zh-CN" sz="2000" dirty="0">
                <a:cs typeface="Arial" panose="020B0604020202020204" pitchFamily="34" charset="0"/>
              </a:rPr>
              <a:t>γ</a:t>
            </a:r>
            <a:r>
              <a:rPr lang="zh-CN" altLang="el-GR" sz="2000" dirty="0">
                <a:cs typeface="Arial" panose="020B0604020202020204" pitchFamily="34" charset="0"/>
              </a:rPr>
              <a:t>，则</a:t>
            </a:r>
            <a:r>
              <a:rPr lang="el-GR" altLang="zh-CN" sz="2000" dirty="0">
                <a:cs typeface="Arial" panose="020B0604020202020204" pitchFamily="34" charset="0"/>
              </a:rPr>
              <a:t>α</a:t>
            </a:r>
            <a:r>
              <a:rPr lang="en-US" altLang="zh-CN" sz="2000" dirty="0">
                <a:cs typeface="Arial" panose="020B0604020202020204" pitchFamily="34" charset="0"/>
              </a:rPr>
              <a:t>       </a:t>
            </a:r>
            <a:r>
              <a:rPr lang="el-GR" altLang="zh-CN" sz="2000" dirty="0">
                <a:cs typeface="Arial" panose="020B0604020202020204" pitchFamily="34" charset="0"/>
              </a:rPr>
              <a:t>γ</a:t>
            </a:r>
            <a:r>
              <a:rPr lang="zh-CN" altLang="el-GR" sz="2000" dirty="0">
                <a:cs typeface="Arial" panose="020B0604020202020204" pitchFamily="34" charset="0"/>
              </a:rPr>
              <a:t>。</a:t>
            </a:r>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4.2.3 </a:t>
            </a:r>
            <a:r>
              <a:rPr lang="zh-CN" altLang="en-US" dirty="0"/>
              <a:t>推导</a:t>
            </a:r>
          </a:p>
        </p:txBody>
      </p:sp>
      <p:pic>
        <p:nvPicPr>
          <p:cNvPr id="5" name="Picture 7" descr="1">
            <a:extLst>
              <a:ext uri="{FF2B5EF4-FFF2-40B4-BE49-F238E27FC236}">
                <a16:creationId xmlns:a16="http://schemas.microsoft.com/office/drawing/2014/main" id="{60EFDDFC-40D8-4C93-BE27-8CB3720CCE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2685" y="4241643"/>
            <a:ext cx="4476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1">
            <a:extLst>
              <a:ext uri="{FF2B5EF4-FFF2-40B4-BE49-F238E27FC236}">
                <a16:creationId xmlns:a16="http://schemas.microsoft.com/office/drawing/2014/main" id="{99D7734A-7736-4209-895E-04D779A0EA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2280" y="4873872"/>
            <a:ext cx="4476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1">
            <a:extLst>
              <a:ext uri="{FF2B5EF4-FFF2-40B4-BE49-F238E27FC236}">
                <a16:creationId xmlns:a16="http://schemas.microsoft.com/office/drawing/2014/main" id="{43D03F96-719D-4AEB-B7D7-E798966204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774" y="5481968"/>
            <a:ext cx="4476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1">
            <a:extLst>
              <a:ext uri="{FF2B5EF4-FFF2-40B4-BE49-F238E27FC236}">
                <a16:creationId xmlns:a16="http://schemas.microsoft.com/office/drawing/2014/main" id="{F03661E9-4E88-4F5B-A529-8FD0488627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0105" y="5481968"/>
            <a:ext cx="4476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7531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5">
            <a:extLst>
              <a:ext uri="{FF2B5EF4-FFF2-40B4-BE49-F238E27FC236}">
                <a16:creationId xmlns:a16="http://schemas.microsoft.com/office/drawing/2014/main" id="{364C0A55-E365-4578-876A-0C1FF535A381}"/>
              </a:ext>
            </a:extLst>
          </p:cNvPr>
          <p:cNvSpPr txBox="1">
            <a:spLocks noChangeArrowheads="1"/>
          </p:cNvSpPr>
          <p:nvPr/>
        </p:nvSpPr>
        <p:spPr bwMode="auto">
          <a:xfrm>
            <a:off x="2286000" y="1405582"/>
            <a:ext cx="4572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50000"/>
              </a:spcBef>
              <a:buClrTx/>
              <a:buSzTx/>
              <a:buFontTx/>
              <a:buNone/>
            </a:pPr>
            <a:r>
              <a:rPr kumimoji="1" lang="zh-CN" altLang="en-US" sz="7200" dirty="0">
                <a:solidFill>
                  <a:schemeClr val="tx1"/>
                </a:solidFill>
                <a:latin typeface="Times New Roman" panose="02020603050405020304" pitchFamily="18" charset="0"/>
                <a:ea typeface="宋体" panose="02010600030101010101" pitchFamily="2" charset="-122"/>
              </a:rPr>
              <a:t>编译原理第四章</a:t>
            </a:r>
          </a:p>
        </p:txBody>
      </p:sp>
      <p:sp>
        <p:nvSpPr>
          <p:cNvPr id="10243" name="Text Box 6">
            <a:extLst>
              <a:ext uri="{FF2B5EF4-FFF2-40B4-BE49-F238E27FC236}">
                <a16:creationId xmlns:a16="http://schemas.microsoft.com/office/drawing/2014/main" id="{A7419982-1FE9-420A-94D1-B363E134B501}"/>
              </a:ext>
            </a:extLst>
          </p:cNvPr>
          <p:cNvSpPr txBox="1">
            <a:spLocks noChangeArrowheads="1"/>
          </p:cNvSpPr>
          <p:nvPr/>
        </p:nvSpPr>
        <p:spPr bwMode="auto">
          <a:xfrm>
            <a:off x="2618582" y="3899843"/>
            <a:ext cx="4176712"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50000"/>
              </a:spcBef>
              <a:buClrTx/>
              <a:buSzTx/>
              <a:buFontTx/>
              <a:buNone/>
            </a:pPr>
            <a:r>
              <a:rPr kumimoji="1" lang="en-US" altLang="zh-CN" sz="2400" dirty="0">
                <a:solidFill>
                  <a:schemeClr val="tx1"/>
                </a:solidFill>
                <a:latin typeface="Times New Roman" panose="02020603050405020304" pitchFamily="18" charset="0"/>
                <a:ea typeface="宋体" panose="02010600030101010101" pitchFamily="2" charset="-122"/>
              </a:rPr>
              <a:t>    </a:t>
            </a:r>
            <a:r>
              <a:rPr kumimoji="1" lang="zh-CN" altLang="en-US" sz="2400" dirty="0">
                <a:solidFill>
                  <a:schemeClr val="tx1"/>
                </a:solidFill>
                <a:latin typeface="Times New Roman" panose="02020603050405020304" pitchFamily="18" charset="0"/>
                <a:ea typeface="宋体" panose="02010600030101010101" pitchFamily="2" charset="-122"/>
              </a:rPr>
              <a:t>上海交通大学</a:t>
            </a:r>
          </a:p>
          <a:p>
            <a:pPr algn="ctr" eaLnBrk="1" hangingPunct="1">
              <a:spcBef>
                <a:spcPct val="50000"/>
              </a:spcBef>
              <a:buClrTx/>
              <a:buSzTx/>
              <a:buFontTx/>
              <a:buNone/>
            </a:pPr>
            <a:r>
              <a:rPr kumimoji="1" lang="zh-CN" altLang="en-US" sz="2400" dirty="0">
                <a:solidFill>
                  <a:schemeClr val="tx1"/>
                </a:solidFill>
                <a:latin typeface="Times New Roman" panose="02020603050405020304" pitchFamily="18" charset="0"/>
                <a:ea typeface="宋体" panose="02010600030101010101" pitchFamily="2" charset="-122"/>
              </a:rPr>
              <a:t>张冬茉</a:t>
            </a:r>
          </a:p>
          <a:p>
            <a:pPr algn="ctr" eaLnBrk="1" hangingPunct="1">
              <a:spcBef>
                <a:spcPct val="50000"/>
              </a:spcBef>
              <a:buClrTx/>
              <a:buSzTx/>
              <a:buFontTx/>
              <a:buNone/>
            </a:pPr>
            <a:r>
              <a:rPr kumimoji="1" lang="en-US" altLang="zh-CN" sz="2400" dirty="0" err="1">
                <a:solidFill>
                  <a:schemeClr val="tx1"/>
                </a:solidFill>
                <a:latin typeface="Times New Roman" panose="02020603050405020304" pitchFamily="18" charset="0"/>
                <a:ea typeface="宋体" panose="02010600030101010101" pitchFamily="2" charset="-122"/>
              </a:rPr>
              <a:t>Email:zhang-dm@cs.sjtu.edu.cn</a:t>
            </a:r>
            <a:endParaRPr kumimoji="1" lang="en-US" altLang="zh-CN" sz="2400" dirty="0">
              <a:solidFill>
                <a:schemeClr val="tx1"/>
              </a:solidFill>
              <a:latin typeface="Times New Roman" panose="02020603050405020304" pitchFamily="18" charset="0"/>
              <a:ea typeface="宋体" panose="02010600030101010101" pitchFamily="2" charset="-122"/>
            </a:endParaRPr>
          </a:p>
        </p:txBody>
      </p:sp>
      <p:sp>
        <p:nvSpPr>
          <p:cNvPr id="10244" name="Text Box 7">
            <a:extLst>
              <a:ext uri="{FF2B5EF4-FFF2-40B4-BE49-F238E27FC236}">
                <a16:creationId xmlns:a16="http://schemas.microsoft.com/office/drawing/2014/main" id="{26446C58-467F-4A36-8F99-33A6C17B0DCC}"/>
              </a:ext>
            </a:extLst>
          </p:cNvPr>
          <p:cNvSpPr txBox="1">
            <a:spLocks noChangeArrowheads="1"/>
          </p:cNvSpPr>
          <p:nvPr/>
        </p:nvSpPr>
        <p:spPr bwMode="auto">
          <a:xfrm>
            <a:off x="3563938" y="5646987"/>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50000"/>
              </a:spcBef>
              <a:buClrTx/>
              <a:buSzTx/>
              <a:buFontTx/>
              <a:buNone/>
            </a:pPr>
            <a:r>
              <a:rPr kumimoji="1" lang="en-US" altLang="zh-CN" sz="2400" dirty="0">
                <a:solidFill>
                  <a:schemeClr val="tx1"/>
                </a:solidFill>
                <a:latin typeface="Times New Roman" panose="02020603050405020304" pitchFamily="18" charset="0"/>
                <a:ea typeface="宋体" panose="02010600030101010101" pitchFamily="2" charset="-122"/>
              </a:rPr>
              <a:t>2020</a:t>
            </a:r>
            <a:r>
              <a:rPr kumimoji="1" lang="zh-CN" altLang="en-US" sz="2400" dirty="0">
                <a:solidFill>
                  <a:schemeClr val="tx1"/>
                </a:solidFill>
                <a:latin typeface="Times New Roman" panose="02020603050405020304" pitchFamily="18" charset="0"/>
                <a:ea typeface="宋体" panose="02010600030101010101" pitchFamily="2" charset="-122"/>
              </a:rPr>
              <a:t>年</a:t>
            </a:r>
            <a:r>
              <a:rPr kumimoji="1" lang="en-US" altLang="zh-CN" sz="2400" dirty="0">
                <a:solidFill>
                  <a:schemeClr val="tx1"/>
                </a:solidFill>
                <a:latin typeface="Times New Roman" panose="02020603050405020304" pitchFamily="18" charset="0"/>
                <a:ea typeface="宋体" panose="02010600030101010101" pitchFamily="2" charset="-122"/>
              </a:rPr>
              <a:t>3</a:t>
            </a:r>
            <a:r>
              <a:rPr kumimoji="1" lang="zh-CN" altLang="en-US" sz="2400" dirty="0">
                <a:solidFill>
                  <a:schemeClr val="tx1"/>
                </a:solidFill>
                <a:latin typeface="Times New Roman" panose="02020603050405020304" pitchFamily="18" charset="0"/>
                <a:ea typeface="宋体" panose="02010600030101010101" pitchFamily="2" charset="-122"/>
              </a:rPr>
              <a:t>月</a:t>
            </a:r>
          </a:p>
        </p:txBody>
      </p:sp>
    </p:spTree>
  </p:cSld>
  <p:clrMapOvr>
    <a:masterClrMapping/>
  </p:clrMapOvr>
  <mc:AlternateContent xmlns:mc="http://schemas.openxmlformats.org/markup-compatibility/2006" xmlns:p14="http://schemas.microsoft.com/office/powerpoint/2010/main">
    <mc:Choice Requires="p14">
      <p:transition spd="med" p14:dur="700" advTm="20849">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r>
              <a:rPr lang="zh-CN" altLang="en-US" sz="2800" dirty="0"/>
              <a:t>类似地，我们用     表示“一步到多步的推导”。当且仅当</a:t>
            </a:r>
            <a:r>
              <a:rPr lang="en-US" altLang="zh-CN" sz="2800" dirty="0"/>
              <a:t>S      w</a:t>
            </a:r>
            <a:r>
              <a:rPr lang="zh-CN" altLang="en-US" sz="2800" dirty="0"/>
              <a:t>时，我们说终结符</a:t>
            </a:r>
            <a:r>
              <a:rPr lang="en-US" altLang="zh-CN" sz="2800" dirty="0"/>
              <a:t>w</a:t>
            </a:r>
            <a:r>
              <a:rPr lang="zh-CN" altLang="en-US" sz="2800" dirty="0"/>
              <a:t>在</a:t>
            </a:r>
            <a:r>
              <a:rPr lang="en-US" altLang="zh-CN" sz="2800" dirty="0"/>
              <a:t>L(G)</a:t>
            </a:r>
            <a:r>
              <a:rPr lang="zh-CN" altLang="en-US" sz="2800" dirty="0"/>
              <a:t>中。终结符串</a:t>
            </a:r>
            <a:r>
              <a:rPr lang="en-US" altLang="zh-CN" sz="2800" dirty="0"/>
              <a:t>w</a:t>
            </a:r>
            <a:r>
              <a:rPr lang="zh-CN" altLang="en-US" sz="2800" dirty="0"/>
              <a:t>成为</a:t>
            </a:r>
            <a:r>
              <a:rPr lang="en-US" altLang="zh-CN" sz="2800" dirty="0"/>
              <a:t>G</a:t>
            </a:r>
            <a:r>
              <a:rPr lang="zh-CN" altLang="en-US" sz="2800" dirty="0"/>
              <a:t>的句子。由上下文无关文法产生的语言称为上下文无关语言。如果两个产生相同的语言，则称这两个文法等价。</a:t>
            </a:r>
          </a:p>
          <a:p>
            <a:r>
              <a:rPr lang="zh-CN" altLang="en-US" sz="2800" dirty="0"/>
              <a:t>对于开始符号</a:t>
            </a:r>
            <a:r>
              <a:rPr lang="en-US" altLang="zh-CN" sz="2800" dirty="0"/>
              <a:t>S</a:t>
            </a:r>
            <a:r>
              <a:rPr lang="zh-CN" altLang="en-US" sz="2800" dirty="0"/>
              <a:t>的文法</a:t>
            </a:r>
            <a:r>
              <a:rPr lang="en-US" altLang="zh-CN" sz="2800" dirty="0"/>
              <a:t>G</a:t>
            </a:r>
            <a:r>
              <a:rPr lang="zh-CN" altLang="en-US" sz="2800" dirty="0"/>
              <a:t>，如果</a:t>
            </a:r>
            <a:r>
              <a:rPr lang="en-US" altLang="zh-CN" sz="2800" dirty="0"/>
              <a:t>S      </a:t>
            </a:r>
            <a:r>
              <a:rPr lang="el-GR" altLang="zh-CN" sz="2800" dirty="0">
                <a:cs typeface="Arial" panose="020B0604020202020204" pitchFamily="34" charset="0"/>
              </a:rPr>
              <a:t>α</a:t>
            </a:r>
            <a:r>
              <a:rPr lang="zh-CN" altLang="en-US" sz="2800" dirty="0">
                <a:cs typeface="Arial" panose="020B0604020202020204" pitchFamily="34" charset="0"/>
              </a:rPr>
              <a:t>，则称</a:t>
            </a:r>
            <a:r>
              <a:rPr lang="el-GR" altLang="zh-CN" sz="2800" dirty="0">
                <a:cs typeface="Arial" panose="020B0604020202020204" pitchFamily="34" charset="0"/>
              </a:rPr>
              <a:t>α</a:t>
            </a:r>
            <a:r>
              <a:rPr lang="zh-CN" altLang="el-GR" sz="2800" dirty="0">
                <a:cs typeface="Arial" panose="020B0604020202020204" pitchFamily="34" charset="0"/>
              </a:rPr>
              <a:t>为</a:t>
            </a:r>
            <a:r>
              <a:rPr lang="el-GR" altLang="zh-CN" sz="2800" dirty="0">
                <a:cs typeface="Arial" panose="020B0604020202020204" pitchFamily="34" charset="0"/>
              </a:rPr>
              <a:t>G</a:t>
            </a:r>
            <a:r>
              <a:rPr lang="zh-CN" altLang="el-GR" sz="2800" dirty="0">
                <a:cs typeface="Arial" panose="020B0604020202020204" pitchFamily="34" charset="0"/>
              </a:rPr>
              <a:t>的句型，其中</a:t>
            </a:r>
            <a:r>
              <a:rPr lang="el-GR" altLang="zh-CN" sz="2800" dirty="0">
                <a:cs typeface="Arial" panose="020B0604020202020204" pitchFamily="34" charset="0"/>
              </a:rPr>
              <a:t>α</a:t>
            </a:r>
            <a:r>
              <a:rPr lang="zh-CN" altLang="el-GR" sz="2800" dirty="0">
                <a:cs typeface="Arial" panose="020B0604020202020204" pitchFamily="34" charset="0"/>
              </a:rPr>
              <a:t>可能含有非终结符。句子是不含非终结符的句型。</a:t>
            </a:r>
          </a:p>
          <a:p>
            <a:pPr marL="0" indent="0">
              <a:buNone/>
            </a:pPr>
            <a:endParaRPr lang="en-US" altLang="zh-CN" sz="3200" b="1" dirty="0">
              <a:solidFill>
                <a:srgbClr val="C00000"/>
              </a:solidFill>
              <a:latin typeface="+mj-lt"/>
              <a:ea typeface="+mj-ea"/>
              <a:cs typeface="+mj-cs"/>
            </a:endParaRPr>
          </a:p>
        </p:txBody>
      </p:sp>
      <p:sp>
        <p:nvSpPr>
          <p:cNvPr id="3" name="标题 2"/>
          <p:cNvSpPr>
            <a:spLocks noGrp="1"/>
          </p:cNvSpPr>
          <p:nvPr>
            <p:ph type="title"/>
          </p:nvPr>
        </p:nvSpPr>
        <p:spPr/>
        <p:txBody>
          <a:bodyPr/>
          <a:lstStyle/>
          <a:p>
            <a:r>
              <a:rPr lang="en-US" altLang="zh-CN" dirty="0">
                <a:solidFill>
                  <a:srgbClr val="C00000"/>
                </a:solidFill>
              </a:rPr>
              <a:t> </a:t>
            </a:r>
            <a:endParaRPr lang="zh-CN" altLang="en-US" dirty="0"/>
          </a:p>
        </p:txBody>
      </p:sp>
      <p:pic>
        <p:nvPicPr>
          <p:cNvPr id="5" name="Picture 4">
            <a:extLst>
              <a:ext uri="{FF2B5EF4-FFF2-40B4-BE49-F238E27FC236}">
                <a16:creationId xmlns:a16="http://schemas.microsoft.com/office/drawing/2014/main" id="{41F08342-F76F-41EA-B05D-AA8034484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3816" y="1823440"/>
            <a:ext cx="4318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a:extLst>
              <a:ext uri="{FF2B5EF4-FFF2-40B4-BE49-F238E27FC236}">
                <a16:creationId xmlns:a16="http://schemas.microsoft.com/office/drawing/2014/main" id="{84A979DB-46FC-49DE-BBDA-6A58357025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7567" y="2357595"/>
            <a:ext cx="4318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1">
            <a:extLst>
              <a:ext uri="{FF2B5EF4-FFF2-40B4-BE49-F238E27FC236}">
                <a16:creationId xmlns:a16="http://schemas.microsoft.com/office/drawing/2014/main" id="{F0C82F2D-CEB8-4243-91B5-B75F6BB6E9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7492" y="4539810"/>
            <a:ext cx="4476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6548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pPr>
              <a:lnSpc>
                <a:spcPct val="90000"/>
              </a:lnSpc>
            </a:pPr>
            <a:r>
              <a:rPr lang="zh-CN" altLang="en-US" dirty="0"/>
              <a:t>字符串</a:t>
            </a:r>
            <a:r>
              <a:rPr lang="en-US" altLang="zh-CN" dirty="0"/>
              <a:t>-(</a:t>
            </a:r>
            <a:r>
              <a:rPr lang="en-US" altLang="zh-CN" dirty="0" err="1"/>
              <a:t>id+id</a:t>
            </a:r>
            <a:r>
              <a:rPr lang="en-US" altLang="zh-CN" dirty="0"/>
              <a:t>)</a:t>
            </a:r>
            <a:r>
              <a:rPr lang="zh-CN" altLang="en-US" dirty="0"/>
              <a:t>是文法</a:t>
            </a:r>
            <a:r>
              <a:rPr lang="en-US" altLang="zh-CN" dirty="0"/>
              <a:t>(4-3)</a:t>
            </a:r>
            <a:r>
              <a:rPr lang="zh-CN" altLang="en-US" dirty="0"/>
              <a:t>的句子，因为存在如下推导：</a:t>
            </a:r>
          </a:p>
          <a:p>
            <a:pPr>
              <a:lnSpc>
                <a:spcPct val="90000"/>
              </a:lnSpc>
              <a:buNone/>
            </a:pPr>
            <a:r>
              <a:rPr lang="zh-CN" altLang="en-US" dirty="0"/>
              <a:t>	     </a:t>
            </a:r>
            <a:r>
              <a:rPr lang="en-US" altLang="zh-CN" dirty="0"/>
              <a:t>E =&gt; -E =&gt; -(E) =&gt; -(E+E) =&gt; -(</a:t>
            </a:r>
            <a:r>
              <a:rPr lang="en-US" altLang="zh-CN" dirty="0" err="1"/>
              <a:t>id+E</a:t>
            </a:r>
            <a:r>
              <a:rPr lang="en-US" altLang="zh-CN" dirty="0"/>
              <a:t>) =&gt; -(</a:t>
            </a:r>
            <a:r>
              <a:rPr lang="en-US" altLang="zh-CN" dirty="0" err="1"/>
              <a:t>id+id</a:t>
            </a:r>
            <a:r>
              <a:rPr lang="en-US" altLang="zh-CN" dirty="0"/>
              <a:t>) 	     (4-4)</a:t>
            </a:r>
          </a:p>
          <a:p>
            <a:pPr>
              <a:lnSpc>
                <a:spcPct val="90000"/>
              </a:lnSpc>
            </a:pPr>
            <a:r>
              <a:rPr lang="zh-CN" altLang="en-US" dirty="0"/>
              <a:t>出现在这个推导中的字符串</a:t>
            </a:r>
            <a:r>
              <a:rPr lang="en-US" altLang="zh-CN" dirty="0"/>
              <a:t>E</a:t>
            </a:r>
            <a:r>
              <a:rPr lang="zh-CN" altLang="en-US" dirty="0"/>
              <a:t>、</a:t>
            </a:r>
            <a:r>
              <a:rPr lang="en-US" altLang="zh-CN" dirty="0"/>
              <a:t>-E</a:t>
            </a:r>
            <a:r>
              <a:rPr lang="zh-CN" altLang="en-US" dirty="0"/>
              <a:t>、</a:t>
            </a:r>
            <a:r>
              <a:rPr lang="en-US" altLang="zh-CN" dirty="0"/>
              <a:t>-(E)</a:t>
            </a:r>
            <a:r>
              <a:rPr lang="zh-CN" altLang="en-US" dirty="0"/>
              <a:t>、</a:t>
            </a:r>
            <a:r>
              <a:rPr lang="en-US" altLang="zh-CN" dirty="0"/>
              <a:t>…</a:t>
            </a:r>
            <a:r>
              <a:rPr lang="zh-CN" altLang="en-US" dirty="0"/>
              <a:t>、</a:t>
            </a:r>
            <a:r>
              <a:rPr lang="en-US" altLang="zh-CN" dirty="0"/>
              <a:t>-(</a:t>
            </a:r>
            <a:r>
              <a:rPr lang="en-US" altLang="zh-CN" dirty="0" err="1"/>
              <a:t>id+id</a:t>
            </a:r>
            <a:r>
              <a:rPr lang="en-US" altLang="zh-CN" dirty="0"/>
              <a:t>)</a:t>
            </a:r>
            <a:r>
              <a:rPr lang="zh-CN" altLang="en-US" dirty="0"/>
              <a:t>都是该文法的句型。</a:t>
            </a:r>
            <a:endParaRPr lang="en-US" altLang="zh-CN" dirty="0"/>
          </a:p>
          <a:p>
            <a:pPr marL="0" indent="0">
              <a:lnSpc>
                <a:spcPct val="90000"/>
              </a:lnSpc>
              <a:buNone/>
            </a:pPr>
            <a:r>
              <a:rPr lang="en-US" altLang="zh-CN" dirty="0"/>
              <a:t>    </a:t>
            </a:r>
            <a:r>
              <a:rPr lang="zh-CN" altLang="en-US" dirty="0"/>
              <a:t>我们用</a:t>
            </a:r>
            <a:r>
              <a:rPr lang="en-US" altLang="zh-CN" dirty="0"/>
              <a:t>E        -(</a:t>
            </a:r>
            <a:r>
              <a:rPr lang="en-US" altLang="zh-CN" dirty="0" err="1"/>
              <a:t>id+id</a:t>
            </a:r>
            <a:r>
              <a:rPr lang="en-US" altLang="zh-CN" dirty="0"/>
              <a:t>)</a:t>
            </a:r>
            <a:r>
              <a:rPr lang="zh-CN" altLang="en-US" dirty="0"/>
              <a:t>表示</a:t>
            </a:r>
            <a:r>
              <a:rPr lang="en-US" altLang="zh-CN" dirty="0"/>
              <a:t>-(</a:t>
            </a:r>
            <a:r>
              <a:rPr lang="en-US" altLang="zh-CN" dirty="0" err="1"/>
              <a:t>id+id</a:t>
            </a:r>
            <a:r>
              <a:rPr lang="en-US" altLang="zh-CN" dirty="0"/>
              <a:t>)</a:t>
            </a:r>
            <a:r>
              <a:rPr lang="zh-CN" altLang="en-US" dirty="0"/>
              <a:t>可以由</a:t>
            </a:r>
            <a:r>
              <a:rPr lang="en-US" altLang="zh-CN" dirty="0"/>
              <a:t>E</a:t>
            </a:r>
            <a:r>
              <a:rPr lang="zh-CN" altLang="en-US" dirty="0"/>
              <a:t>推导出来。</a:t>
            </a:r>
            <a:endParaRPr lang="en-US" altLang="zh-CN" dirty="0"/>
          </a:p>
          <a:p>
            <a:pPr marL="0" indent="0">
              <a:lnSpc>
                <a:spcPct val="90000"/>
              </a:lnSpc>
              <a:buNone/>
            </a:pPr>
            <a:endParaRPr lang="zh-CN" altLang="en-US" dirty="0"/>
          </a:p>
          <a:p>
            <a:pPr>
              <a:lnSpc>
                <a:spcPct val="90000"/>
              </a:lnSpc>
            </a:pPr>
            <a:r>
              <a:rPr lang="zh-CN" altLang="en-US" dirty="0"/>
              <a:t>按推导长度进行归纳，我们可以证明文法</a:t>
            </a:r>
            <a:r>
              <a:rPr lang="en-US" altLang="zh-CN" dirty="0"/>
              <a:t>(4-3)</a:t>
            </a:r>
            <a:r>
              <a:rPr lang="zh-CN" altLang="en-US" dirty="0"/>
              <a:t>产生的语言中的每个句子</a:t>
            </a:r>
            <a:endParaRPr lang="en-US" altLang="zh-CN" dirty="0"/>
          </a:p>
          <a:p>
            <a:pPr marL="0" indent="0">
              <a:lnSpc>
                <a:spcPct val="90000"/>
              </a:lnSpc>
              <a:buNone/>
            </a:pPr>
            <a:r>
              <a:rPr lang="en-US" altLang="zh-CN" dirty="0"/>
              <a:t>   </a:t>
            </a:r>
            <a:r>
              <a:rPr lang="zh-CN" altLang="en-US" dirty="0"/>
              <a:t>都是由二元操作符</a:t>
            </a:r>
            <a:r>
              <a:rPr lang="en-US" altLang="zh-CN" dirty="0"/>
              <a:t>+</a:t>
            </a:r>
            <a:r>
              <a:rPr lang="zh-CN" altLang="en-US" dirty="0"/>
              <a:t>和*、一元操作符</a:t>
            </a:r>
            <a:r>
              <a:rPr lang="en-US" altLang="zh-CN" dirty="0"/>
              <a:t>-</a:t>
            </a:r>
            <a:r>
              <a:rPr lang="zh-CN" altLang="en-US" dirty="0"/>
              <a:t>、括号以及运算对象</a:t>
            </a:r>
            <a:r>
              <a:rPr lang="en-US" altLang="zh-CN" dirty="0"/>
              <a:t>id</a:t>
            </a:r>
            <a:r>
              <a:rPr lang="zh-CN" altLang="en-US" dirty="0"/>
              <a:t>组成的算术</a:t>
            </a:r>
            <a:endParaRPr lang="en-US" altLang="zh-CN" dirty="0"/>
          </a:p>
          <a:p>
            <a:pPr marL="0" indent="0">
              <a:lnSpc>
                <a:spcPct val="90000"/>
              </a:lnSpc>
              <a:buNone/>
            </a:pPr>
            <a:r>
              <a:rPr lang="en-US" altLang="zh-CN" dirty="0"/>
              <a:t>   </a:t>
            </a:r>
            <a:r>
              <a:rPr lang="zh-CN" altLang="en-US" dirty="0"/>
              <a:t>表达式。同样按算术表达式长度进行归纳，我们也可以证明这样的算术</a:t>
            </a:r>
            <a:endParaRPr lang="en-US" altLang="zh-CN" dirty="0"/>
          </a:p>
          <a:p>
            <a:pPr marL="0" indent="0">
              <a:lnSpc>
                <a:spcPct val="90000"/>
              </a:lnSpc>
              <a:buNone/>
            </a:pPr>
            <a:r>
              <a:rPr lang="en-US" altLang="zh-CN" dirty="0"/>
              <a:t>   </a:t>
            </a:r>
            <a:r>
              <a:rPr lang="zh-CN" altLang="en-US" dirty="0"/>
              <a:t>表达式都可以由文法</a:t>
            </a:r>
            <a:r>
              <a:rPr lang="en-US" altLang="zh-CN" dirty="0"/>
              <a:t>(4-3)</a:t>
            </a:r>
            <a:r>
              <a:rPr lang="zh-CN" altLang="en-US" dirty="0"/>
              <a:t>产生。因此，文法</a:t>
            </a:r>
            <a:r>
              <a:rPr lang="en-US" altLang="zh-CN" dirty="0"/>
              <a:t>(4-3)</a:t>
            </a:r>
            <a:r>
              <a:rPr lang="zh-CN" altLang="en-US" dirty="0"/>
              <a:t>正好产生所有包括二元</a:t>
            </a:r>
            <a:endParaRPr lang="en-US" altLang="zh-CN" dirty="0"/>
          </a:p>
          <a:p>
            <a:pPr marL="0" indent="0">
              <a:lnSpc>
                <a:spcPct val="90000"/>
              </a:lnSpc>
              <a:buNone/>
            </a:pPr>
            <a:r>
              <a:rPr lang="en-US" altLang="zh-CN" dirty="0"/>
              <a:t>   </a:t>
            </a:r>
            <a:r>
              <a:rPr lang="zh-CN" altLang="en-US" dirty="0"/>
              <a:t>操作符</a:t>
            </a:r>
            <a:r>
              <a:rPr lang="en-US" altLang="zh-CN" dirty="0"/>
              <a:t>+</a:t>
            </a:r>
            <a:r>
              <a:rPr lang="zh-CN" altLang="en-US" dirty="0"/>
              <a:t>和*、一元操作符</a:t>
            </a:r>
            <a:r>
              <a:rPr lang="en-US" altLang="zh-CN" dirty="0"/>
              <a:t>-</a:t>
            </a:r>
            <a:r>
              <a:rPr lang="zh-CN" altLang="en-US" dirty="0"/>
              <a:t>、括号以及操作数</a:t>
            </a:r>
            <a:r>
              <a:rPr lang="en-US" altLang="zh-CN" dirty="0"/>
              <a:t>id</a:t>
            </a:r>
            <a:r>
              <a:rPr lang="zh-CN" altLang="en-US" dirty="0"/>
              <a:t>的算术表达式的集合。</a:t>
            </a:r>
          </a:p>
          <a:p>
            <a:pPr>
              <a:lnSpc>
                <a:spcPct val="80000"/>
              </a:lnSpc>
            </a:pPr>
            <a:endParaRPr lang="en-US" altLang="zh-CN" dirty="0"/>
          </a:p>
        </p:txBody>
      </p:sp>
      <p:sp>
        <p:nvSpPr>
          <p:cNvPr id="3" name="标题 2"/>
          <p:cNvSpPr>
            <a:spLocks noGrp="1"/>
          </p:cNvSpPr>
          <p:nvPr>
            <p:ph type="title"/>
          </p:nvPr>
        </p:nvSpPr>
        <p:spPr/>
        <p:txBody>
          <a:bodyPr/>
          <a:lstStyle/>
          <a:p>
            <a:r>
              <a:rPr lang="zh-CN" altLang="en-US" dirty="0"/>
              <a:t>例</a:t>
            </a:r>
            <a:r>
              <a:rPr lang="en-US" altLang="zh-CN" dirty="0"/>
              <a:t>4.3 </a:t>
            </a:r>
            <a:endParaRPr lang="zh-CN" altLang="en-US" dirty="0"/>
          </a:p>
        </p:txBody>
      </p:sp>
      <p:pic>
        <p:nvPicPr>
          <p:cNvPr id="9" name="Picture 4" descr="1">
            <a:extLst>
              <a:ext uri="{FF2B5EF4-FFF2-40B4-BE49-F238E27FC236}">
                <a16:creationId xmlns:a16="http://schemas.microsoft.com/office/drawing/2014/main" id="{523A3542-956E-4450-82AB-CD04F0C400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7490" y="2891719"/>
            <a:ext cx="4476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5982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r>
              <a:rPr lang="zh-CN" altLang="en-US" dirty="0"/>
              <a:t>每一步都替代最左非终结符的推导，叫做</a:t>
            </a:r>
            <a:r>
              <a:rPr lang="zh-CN" altLang="en-US" dirty="0">
                <a:solidFill>
                  <a:srgbClr val="C00000"/>
                </a:solidFill>
              </a:rPr>
              <a:t>最左推导</a:t>
            </a:r>
            <a:r>
              <a:rPr lang="zh-CN" altLang="en-US" dirty="0"/>
              <a:t>。</a:t>
            </a:r>
          </a:p>
          <a:p>
            <a:r>
              <a:rPr lang="zh-CN" altLang="en-US" dirty="0"/>
              <a:t>为了强调</a:t>
            </a:r>
            <a:r>
              <a:rPr lang="el-GR" altLang="zh-CN" dirty="0">
                <a:cs typeface="Arial" panose="020B0604020202020204" pitchFamily="34" charset="0"/>
              </a:rPr>
              <a:t>α</a:t>
            </a:r>
            <a:r>
              <a:rPr lang="zh-CN" altLang="el-GR" dirty="0">
                <a:cs typeface="Arial" panose="020B0604020202020204" pitchFamily="34" charset="0"/>
              </a:rPr>
              <a:t>通过最左推导推导出</a:t>
            </a:r>
            <a:r>
              <a:rPr lang="el-GR" altLang="zh-CN" dirty="0">
                <a:cs typeface="Arial" panose="020B0604020202020204" pitchFamily="34" charset="0"/>
              </a:rPr>
              <a:t>β</a:t>
            </a:r>
            <a:r>
              <a:rPr lang="zh-CN" altLang="el-GR" dirty="0">
                <a:cs typeface="Arial" panose="020B0604020202020204" pitchFamily="34" charset="0"/>
              </a:rPr>
              <a:t>这一事实，我们写</a:t>
            </a:r>
            <a:r>
              <a:rPr lang="en-US" altLang="zh-CN" dirty="0">
                <a:cs typeface="Arial" panose="020B0604020202020204" pitchFamily="34" charset="0"/>
              </a:rPr>
              <a:t> </a:t>
            </a:r>
            <a:r>
              <a:rPr lang="el-GR" altLang="zh-CN" dirty="0">
                <a:cs typeface="Arial" panose="020B0604020202020204" pitchFamily="34" charset="0"/>
              </a:rPr>
              <a:t>α</a:t>
            </a:r>
            <a:r>
              <a:rPr lang="en-US" altLang="zh-CN" dirty="0">
                <a:cs typeface="Arial" panose="020B0604020202020204" pitchFamily="34" charset="0"/>
              </a:rPr>
              <a:t>         </a:t>
            </a:r>
            <a:r>
              <a:rPr lang="el-GR" altLang="zh-CN" dirty="0">
                <a:cs typeface="Arial" panose="020B0604020202020204" pitchFamily="34" charset="0"/>
              </a:rPr>
              <a:t>β</a:t>
            </a:r>
            <a:r>
              <a:rPr lang="zh-CN" altLang="el-GR" dirty="0">
                <a:cs typeface="Arial" panose="020B0604020202020204" pitchFamily="34" charset="0"/>
              </a:rPr>
              <a:t>。</a:t>
            </a:r>
            <a:endParaRPr lang="en-US" altLang="zh-CN" dirty="0">
              <a:cs typeface="Arial" panose="020B0604020202020204" pitchFamily="34" charset="0"/>
            </a:endParaRPr>
          </a:p>
          <a:p>
            <a:r>
              <a:rPr lang="zh-CN" altLang="el-GR" dirty="0">
                <a:cs typeface="Arial" panose="020B0604020202020204" pitchFamily="34" charset="0"/>
              </a:rPr>
              <a:t>如果</a:t>
            </a:r>
            <a:r>
              <a:rPr lang="en-US" altLang="zh-CN" dirty="0">
                <a:cs typeface="Arial" panose="020B0604020202020204" pitchFamily="34" charset="0"/>
              </a:rPr>
              <a:t>  </a:t>
            </a:r>
            <a:r>
              <a:rPr lang="el-GR" altLang="zh-CN" dirty="0">
                <a:cs typeface="Arial" panose="020B0604020202020204" pitchFamily="34" charset="0"/>
              </a:rPr>
              <a:t>S</a:t>
            </a:r>
            <a:r>
              <a:rPr lang="en-US" altLang="zh-CN" dirty="0">
                <a:cs typeface="Arial" panose="020B0604020202020204" pitchFamily="34" charset="0"/>
              </a:rPr>
              <a:t>          </a:t>
            </a:r>
            <a:r>
              <a:rPr lang="el-GR" altLang="zh-CN" dirty="0">
                <a:cs typeface="Arial" panose="020B0604020202020204" pitchFamily="34" charset="0"/>
              </a:rPr>
              <a:t>α</a:t>
            </a:r>
            <a:r>
              <a:rPr lang="zh-CN" altLang="el-GR" dirty="0">
                <a:cs typeface="Arial" panose="020B0604020202020204" pitchFamily="34" charset="0"/>
              </a:rPr>
              <a:t>，则称</a:t>
            </a:r>
            <a:r>
              <a:rPr lang="en-US" altLang="zh-CN" dirty="0">
                <a:cs typeface="Arial" panose="020B0604020202020204" pitchFamily="34" charset="0"/>
              </a:rPr>
              <a:t> </a:t>
            </a:r>
            <a:r>
              <a:rPr lang="el-GR" altLang="zh-CN" dirty="0">
                <a:cs typeface="Arial" panose="020B0604020202020204" pitchFamily="34" charset="0"/>
              </a:rPr>
              <a:t>α</a:t>
            </a:r>
            <a:r>
              <a:rPr lang="en-US" altLang="zh-CN" dirty="0">
                <a:cs typeface="Arial" panose="020B0604020202020204" pitchFamily="34" charset="0"/>
              </a:rPr>
              <a:t> </a:t>
            </a:r>
            <a:r>
              <a:rPr lang="zh-CN" altLang="el-GR" dirty="0">
                <a:cs typeface="Arial" panose="020B0604020202020204" pitchFamily="34" charset="0"/>
              </a:rPr>
              <a:t>是该文法的</a:t>
            </a:r>
            <a:r>
              <a:rPr lang="zh-CN" altLang="el-GR" dirty="0">
                <a:solidFill>
                  <a:srgbClr val="C00000"/>
                </a:solidFill>
                <a:cs typeface="Arial" panose="020B0604020202020204" pitchFamily="34" charset="0"/>
              </a:rPr>
              <a:t>左句型</a:t>
            </a:r>
            <a:r>
              <a:rPr lang="zh-CN" altLang="el-GR" dirty="0">
                <a:cs typeface="Arial" panose="020B0604020202020204" pitchFamily="34" charset="0"/>
              </a:rPr>
              <a:t>。</a:t>
            </a:r>
            <a:endParaRPr lang="zh-CN" altLang="en-US" dirty="0">
              <a:cs typeface="Arial" panose="020B0604020202020204" pitchFamily="34" charset="0"/>
            </a:endParaRPr>
          </a:p>
          <a:p>
            <a:r>
              <a:rPr lang="zh-CN" altLang="el-GR" dirty="0">
                <a:cs typeface="Arial" panose="020B0604020202020204" pitchFamily="34" charset="0"/>
              </a:rPr>
              <a:t>我们可以类似地定义</a:t>
            </a:r>
            <a:r>
              <a:rPr lang="zh-CN" altLang="el-GR" dirty="0">
                <a:solidFill>
                  <a:srgbClr val="C00000"/>
                </a:solidFill>
                <a:cs typeface="Arial" panose="020B0604020202020204" pitchFamily="34" charset="0"/>
              </a:rPr>
              <a:t>最右推导</a:t>
            </a:r>
            <a:r>
              <a:rPr lang="zh-CN" altLang="el-GR" dirty="0">
                <a:cs typeface="Arial" panose="020B0604020202020204" pitchFamily="34" charset="0"/>
              </a:rPr>
              <a:t>，即每步推导都替代最右非终结符的推导。</a:t>
            </a:r>
            <a:endParaRPr lang="en-US" altLang="zh-CN" dirty="0">
              <a:cs typeface="Arial" panose="020B0604020202020204" pitchFamily="34" charset="0"/>
            </a:endParaRPr>
          </a:p>
          <a:p>
            <a:r>
              <a:rPr lang="zh-CN" altLang="el-GR" dirty="0">
                <a:cs typeface="Arial" panose="020B0604020202020204" pitchFamily="34" charset="0"/>
              </a:rPr>
              <a:t>最右推导有时也称为</a:t>
            </a:r>
            <a:r>
              <a:rPr lang="zh-CN" altLang="el-GR" dirty="0">
                <a:solidFill>
                  <a:srgbClr val="C00000"/>
                </a:solidFill>
                <a:cs typeface="Arial" panose="020B0604020202020204" pitchFamily="34" charset="0"/>
              </a:rPr>
              <a:t>规范推导</a:t>
            </a:r>
            <a:r>
              <a:rPr lang="zh-CN" altLang="el-GR" dirty="0">
                <a:cs typeface="Arial" panose="020B0604020202020204" pitchFamily="34" charset="0"/>
              </a:rPr>
              <a:t>。</a:t>
            </a:r>
            <a:endParaRPr lang="el-GR" altLang="zh-CN" dirty="0">
              <a:cs typeface="Arial" panose="020B0604020202020204" pitchFamily="34" charset="0"/>
            </a:endParaRPr>
          </a:p>
          <a:p>
            <a:pPr>
              <a:lnSpc>
                <a:spcPct val="150000"/>
              </a:lnSpc>
            </a:pPr>
            <a:endParaRPr lang="en-US" altLang="zh-CN" dirty="0"/>
          </a:p>
        </p:txBody>
      </p:sp>
      <p:sp>
        <p:nvSpPr>
          <p:cNvPr id="3" name="标题 2"/>
          <p:cNvSpPr>
            <a:spLocks noGrp="1"/>
          </p:cNvSpPr>
          <p:nvPr>
            <p:ph type="title"/>
          </p:nvPr>
        </p:nvSpPr>
        <p:spPr/>
        <p:txBody>
          <a:bodyPr/>
          <a:lstStyle/>
          <a:p>
            <a:r>
              <a:rPr lang="zh-CN" altLang="en-US" dirty="0"/>
              <a:t>术语：</a:t>
            </a:r>
            <a:br>
              <a:rPr lang="en-US" altLang="zh-CN" dirty="0"/>
            </a:br>
            <a:endParaRPr lang="zh-CN" altLang="en-US" dirty="0"/>
          </a:p>
        </p:txBody>
      </p:sp>
      <p:pic>
        <p:nvPicPr>
          <p:cNvPr id="5" name="Picture 4">
            <a:extLst>
              <a:ext uri="{FF2B5EF4-FFF2-40B4-BE49-F238E27FC236}">
                <a16:creationId xmlns:a16="http://schemas.microsoft.com/office/drawing/2014/main" id="{B8F6D060-9F32-4489-92FC-6CECAEE67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4138" y="2194616"/>
            <a:ext cx="5762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a:extLst>
              <a:ext uri="{FF2B5EF4-FFF2-40B4-BE49-F238E27FC236}">
                <a16:creationId xmlns:a16="http://schemas.microsoft.com/office/drawing/2014/main" id="{4062B986-F85E-45C6-92F6-28DA3D23B3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466" y="2623241"/>
            <a:ext cx="5762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49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4539702" cy="4921498"/>
          </a:xfrm>
        </p:spPr>
        <p:txBody>
          <a:bodyPr>
            <a:normAutofit/>
          </a:bodyPr>
          <a:lstStyle/>
          <a:p>
            <a:pPr>
              <a:lnSpc>
                <a:spcPct val="150000"/>
              </a:lnSpc>
            </a:pPr>
            <a:r>
              <a:rPr lang="zh-CN" altLang="en-US" dirty="0"/>
              <a:t>分析树可以看成是推导的图形表示，但它不能显示出替代顺序的选择。回顾</a:t>
            </a:r>
            <a:r>
              <a:rPr lang="en-US" altLang="zh-CN" dirty="0"/>
              <a:t>2.2</a:t>
            </a:r>
            <a:r>
              <a:rPr lang="zh-CN" altLang="en-US" dirty="0"/>
              <a:t>节，分析树的每个内节点都标以某个非终结符</a:t>
            </a:r>
            <a:r>
              <a:rPr lang="en-US" altLang="zh-CN" dirty="0"/>
              <a:t>A</a:t>
            </a:r>
            <a:r>
              <a:rPr lang="zh-CN" altLang="en-US" dirty="0"/>
              <a:t>。</a:t>
            </a:r>
            <a:r>
              <a:rPr lang="en-US" altLang="zh-CN" dirty="0"/>
              <a:t>A</a:t>
            </a:r>
            <a:r>
              <a:rPr lang="zh-CN" altLang="en-US" dirty="0"/>
              <a:t>的子节点从左到右分别被用来替换</a:t>
            </a:r>
            <a:r>
              <a:rPr lang="en-US" altLang="zh-CN" dirty="0"/>
              <a:t>A</a:t>
            </a:r>
            <a:r>
              <a:rPr lang="zh-CN" altLang="en-US" dirty="0"/>
              <a:t>所使用的产生式右部的各符号标记。分析树的叶节点用非终结符或终结符来标记，它们从左到右构成一个句型，称为树的边界或果实。例如，</a:t>
            </a:r>
            <a:r>
              <a:rPr lang="en-US" altLang="zh-CN" dirty="0"/>
              <a:t>-(</a:t>
            </a:r>
            <a:r>
              <a:rPr lang="en-US" altLang="zh-CN" dirty="0" err="1"/>
              <a:t>id+id</a:t>
            </a:r>
            <a:r>
              <a:rPr lang="en-US" altLang="zh-CN" dirty="0"/>
              <a:t>)</a:t>
            </a:r>
            <a:r>
              <a:rPr lang="zh-CN" altLang="en-US" dirty="0"/>
              <a:t>的推导过程如</a:t>
            </a:r>
            <a:r>
              <a:rPr lang="en-US" altLang="zh-CN" dirty="0"/>
              <a:t>(4-4)</a:t>
            </a:r>
            <a:r>
              <a:rPr lang="zh-CN" altLang="en-US" dirty="0"/>
              <a:t>所示，其分析树如图</a:t>
            </a:r>
            <a:r>
              <a:rPr lang="en-US" altLang="zh-CN" dirty="0"/>
              <a:t>4-2</a:t>
            </a:r>
            <a:r>
              <a:rPr lang="zh-CN" altLang="en-US" dirty="0"/>
              <a:t>所示。</a:t>
            </a:r>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4.2.4 </a:t>
            </a:r>
            <a:r>
              <a:rPr lang="zh-CN" altLang="en-US" dirty="0"/>
              <a:t>分析树和推导</a:t>
            </a:r>
          </a:p>
        </p:txBody>
      </p:sp>
      <p:pic>
        <p:nvPicPr>
          <p:cNvPr id="5" name="Picture 4">
            <a:extLst>
              <a:ext uri="{FF2B5EF4-FFF2-40B4-BE49-F238E27FC236}">
                <a16:creationId xmlns:a16="http://schemas.microsoft.com/office/drawing/2014/main" id="{8B0E6AE7-85D4-4B29-8A2E-074E118583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163" y="2133600"/>
            <a:ext cx="3414712" cy="320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8760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spcBef>
                <a:spcPct val="0"/>
              </a:spcBef>
              <a:buClrTx/>
              <a:buSzTx/>
              <a:buNone/>
            </a:pPr>
            <a:r>
              <a:rPr lang="zh-CN" altLang="en-US" dirty="0"/>
              <a:t>      从该推导所构造出的分析树序列如图</a:t>
            </a:r>
            <a:r>
              <a:rPr lang="en-US" altLang="zh-CN" dirty="0"/>
              <a:t>4-3</a:t>
            </a:r>
            <a:r>
              <a:rPr lang="zh-CN" altLang="en-US" dirty="0"/>
              <a:t>所示。推导的第一步是</a:t>
            </a:r>
            <a:r>
              <a:rPr lang="en-US" altLang="zh-CN" dirty="0"/>
              <a:t>E=&gt;-E</a:t>
            </a:r>
            <a:r>
              <a:rPr lang="zh-CN" altLang="en-US" dirty="0"/>
              <a:t>。为了模拟这一步，我们为最初的分析树的根节点</a:t>
            </a:r>
            <a:r>
              <a:rPr lang="en-US" altLang="zh-CN" dirty="0"/>
              <a:t>E</a:t>
            </a:r>
            <a:r>
              <a:rPr lang="zh-CN" altLang="en-US" dirty="0"/>
              <a:t>增加两个子节点，分别标记为</a:t>
            </a:r>
            <a:r>
              <a:rPr lang="en-US" altLang="zh-CN" dirty="0"/>
              <a:t>-</a:t>
            </a:r>
            <a:r>
              <a:rPr lang="zh-CN" altLang="en-US" dirty="0"/>
              <a:t>和</a:t>
            </a:r>
            <a:r>
              <a:rPr lang="en-US" altLang="zh-CN" dirty="0"/>
              <a:t>E</a:t>
            </a:r>
            <a:r>
              <a:rPr lang="zh-CN" altLang="en-US" dirty="0"/>
              <a:t>。推导第二步是</a:t>
            </a:r>
            <a:r>
              <a:rPr lang="en-US" altLang="zh-CN" dirty="0"/>
              <a:t>-E=&gt;-(E)</a:t>
            </a:r>
            <a:r>
              <a:rPr lang="zh-CN" altLang="en-US" dirty="0"/>
              <a:t>，所以为第二个分析树的标记为</a:t>
            </a:r>
            <a:r>
              <a:rPr lang="en-US" altLang="zh-CN" dirty="0"/>
              <a:t>E</a:t>
            </a:r>
            <a:r>
              <a:rPr lang="zh-CN" altLang="en-US" dirty="0"/>
              <a:t>的叶结点增加三个子节点，分别标记为</a:t>
            </a:r>
            <a:r>
              <a:rPr lang="en-US" altLang="zh-CN" dirty="0"/>
              <a:t>(</a:t>
            </a:r>
            <a:r>
              <a:rPr lang="zh-CN" altLang="en-US" dirty="0"/>
              <a:t>、</a:t>
            </a:r>
            <a:r>
              <a:rPr lang="en-US" altLang="zh-CN" dirty="0"/>
              <a:t>E</a:t>
            </a:r>
            <a:r>
              <a:rPr lang="zh-CN" altLang="en-US" dirty="0"/>
              <a:t>和</a:t>
            </a:r>
            <a:r>
              <a:rPr lang="en-US" altLang="zh-CN" dirty="0"/>
              <a:t>)</a:t>
            </a:r>
            <a:r>
              <a:rPr lang="zh-CN" altLang="en-US" dirty="0"/>
              <a:t>，从而获得带有结果</a:t>
            </a:r>
            <a:r>
              <a:rPr lang="en-US" altLang="zh-CN" dirty="0"/>
              <a:t>-(E)</a:t>
            </a:r>
            <a:r>
              <a:rPr lang="zh-CN" altLang="en-US" dirty="0"/>
              <a:t>的第三棵树。如此继续，我们将得到第六棵树所示的这个分析树。</a:t>
            </a:r>
            <a:endParaRPr lang="en-US" altLang="zh-CN" dirty="0"/>
          </a:p>
        </p:txBody>
      </p:sp>
      <p:sp>
        <p:nvSpPr>
          <p:cNvPr id="3" name="标题 2"/>
          <p:cNvSpPr>
            <a:spLocks noGrp="1"/>
          </p:cNvSpPr>
          <p:nvPr>
            <p:ph type="title"/>
          </p:nvPr>
        </p:nvSpPr>
        <p:spPr/>
        <p:txBody>
          <a:bodyPr/>
          <a:lstStyle/>
          <a:p>
            <a:endParaRPr lang="zh-CN" altLang="en-US" dirty="0"/>
          </a:p>
        </p:txBody>
      </p:sp>
      <p:pic>
        <p:nvPicPr>
          <p:cNvPr id="6" name="Picture 4">
            <a:extLst>
              <a:ext uri="{FF2B5EF4-FFF2-40B4-BE49-F238E27FC236}">
                <a16:creationId xmlns:a16="http://schemas.microsoft.com/office/drawing/2014/main" id="{5A1E76FF-E726-4F14-A7D2-07345AEFB5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2752" y="3730028"/>
            <a:ext cx="6790099" cy="2981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3348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pPr lvl="1">
              <a:lnSpc>
                <a:spcPct val="90000"/>
              </a:lnSpc>
            </a:pPr>
            <a:r>
              <a:rPr lang="zh-CN" altLang="en-US" sz="2000" dirty="0"/>
              <a:t>     每棵分析树都有一个与之对应的唯一的最左推导和唯一的最右推</a:t>
            </a:r>
            <a:endParaRPr lang="en-US" altLang="zh-CN" sz="2000" dirty="0"/>
          </a:p>
          <a:p>
            <a:pPr marL="457200" lvl="1" indent="0">
              <a:lnSpc>
                <a:spcPct val="90000"/>
              </a:lnSpc>
              <a:buNone/>
            </a:pPr>
            <a:r>
              <a:rPr lang="en-US" altLang="zh-CN" sz="2000" dirty="0"/>
              <a:t>   </a:t>
            </a:r>
            <a:r>
              <a:rPr lang="zh-CN" altLang="en-US" sz="2000" dirty="0"/>
              <a:t>导。然而，每一个句子不一定只有一个分析树，或者说不一定只有</a:t>
            </a:r>
            <a:endParaRPr lang="en-US" altLang="zh-CN" sz="2000" dirty="0"/>
          </a:p>
          <a:p>
            <a:pPr marL="457200" lvl="1" indent="0">
              <a:lnSpc>
                <a:spcPct val="90000"/>
              </a:lnSpc>
              <a:buNone/>
            </a:pPr>
            <a:r>
              <a:rPr lang="en-US" altLang="zh-CN" sz="2000" dirty="0"/>
              <a:t>   </a:t>
            </a:r>
            <a:r>
              <a:rPr lang="zh-CN" altLang="en-US" sz="2000" dirty="0"/>
              <a:t>一个最左推导或最右推导。</a:t>
            </a:r>
            <a:endParaRPr lang="en-US" altLang="zh-CN" sz="2000" dirty="0"/>
          </a:p>
          <a:p>
            <a:pPr marL="457200" lvl="1" indent="0">
              <a:lnSpc>
                <a:spcPct val="90000"/>
              </a:lnSpc>
              <a:buNone/>
            </a:pPr>
            <a:endParaRPr lang="en-US" altLang="zh-CN" sz="2000" dirty="0"/>
          </a:p>
          <a:p>
            <a:pPr lvl="1">
              <a:lnSpc>
                <a:spcPct val="90000"/>
              </a:lnSpc>
            </a:pPr>
            <a:r>
              <a:rPr lang="zh-CN" altLang="en-US" sz="2000" dirty="0"/>
              <a:t>再次考虑算术表达式文法</a:t>
            </a:r>
            <a:r>
              <a:rPr lang="en-US" altLang="zh-CN" sz="2000" dirty="0"/>
              <a:t>(4-3)</a:t>
            </a:r>
            <a:r>
              <a:rPr lang="zh-CN" altLang="en-US" sz="2000" dirty="0"/>
              <a:t>。句子</a:t>
            </a:r>
            <a:r>
              <a:rPr lang="en-US" altLang="zh-CN" sz="2000" dirty="0" err="1"/>
              <a:t>id+id</a:t>
            </a:r>
            <a:r>
              <a:rPr lang="en-US" altLang="zh-CN" sz="2000" dirty="0"/>
              <a:t>*id</a:t>
            </a:r>
            <a:r>
              <a:rPr lang="zh-CN" altLang="en-US" sz="2000" dirty="0"/>
              <a:t>有两个不同的推导：</a:t>
            </a:r>
          </a:p>
          <a:p>
            <a:pPr>
              <a:lnSpc>
                <a:spcPct val="150000"/>
              </a:lnSpc>
            </a:pPr>
            <a:endParaRPr lang="en-US" altLang="zh-CN" dirty="0"/>
          </a:p>
        </p:txBody>
      </p:sp>
      <p:sp>
        <p:nvSpPr>
          <p:cNvPr id="3" name="标题 2"/>
          <p:cNvSpPr>
            <a:spLocks noGrp="1"/>
          </p:cNvSpPr>
          <p:nvPr>
            <p:ph type="title"/>
          </p:nvPr>
        </p:nvSpPr>
        <p:spPr/>
        <p:txBody>
          <a:bodyPr/>
          <a:lstStyle/>
          <a:p>
            <a:r>
              <a:rPr lang="zh-CN" altLang="en-US" dirty="0"/>
              <a:t>例</a:t>
            </a:r>
            <a:r>
              <a:rPr lang="en-US" altLang="zh-CN" dirty="0"/>
              <a:t>4.4 </a:t>
            </a:r>
            <a:endParaRPr lang="zh-CN" altLang="en-US" dirty="0"/>
          </a:p>
        </p:txBody>
      </p:sp>
      <p:pic>
        <p:nvPicPr>
          <p:cNvPr id="5" name="Picture 4">
            <a:extLst>
              <a:ext uri="{FF2B5EF4-FFF2-40B4-BE49-F238E27FC236}">
                <a16:creationId xmlns:a16="http://schemas.microsoft.com/office/drawing/2014/main" id="{FC4D71D5-459A-4250-88DF-906FE0FA0D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300" y="3868470"/>
            <a:ext cx="6121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753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r>
              <a:rPr lang="zh-CN" altLang="en-US" sz="2400" dirty="0"/>
              <a:t>给定一个文法</a:t>
            </a:r>
            <a:r>
              <a:rPr lang="en-US" altLang="zh-CN" sz="2400" dirty="0"/>
              <a:t>G</a:t>
            </a:r>
            <a:r>
              <a:rPr lang="zh-CN" altLang="en-US" sz="2400" dirty="0"/>
              <a:t>，如果</a:t>
            </a:r>
            <a:r>
              <a:rPr lang="en-US" altLang="zh-CN" sz="2400" dirty="0"/>
              <a:t>L(G)</a:t>
            </a:r>
            <a:r>
              <a:rPr lang="zh-CN" altLang="en-US" sz="2400" dirty="0"/>
              <a:t>中存在一个具有两棵或两棵以上分析树的句子，则称</a:t>
            </a:r>
            <a:r>
              <a:rPr lang="en-US" altLang="zh-CN" sz="2400" dirty="0"/>
              <a:t>G</a:t>
            </a:r>
            <a:r>
              <a:rPr lang="zh-CN" altLang="en-US" sz="2400" dirty="0"/>
              <a:t>是二义性的。我们也可以如下定义二义性：如果</a:t>
            </a:r>
            <a:r>
              <a:rPr lang="en-US" altLang="zh-CN" sz="2400" dirty="0"/>
              <a:t>L(G)</a:t>
            </a:r>
            <a:r>
              <a:rPr lang="zh-CN" altLang="en-US" sz="2400" dirty="0"/>
              <a:t>中存在一个具有两个或两个以上最左（或最右）推导的句子，则</a:t>
            </a:r>
            <a:r>
              <a:rPr lang="en-US" altLang="zh-CN" sz="2400" dirty="0"/>
              <a:t>G</a:t>
            </a:r>
            <a:r>
              <a:rPr lang="zh-CN" altLang="en-US" sz="2400" dirty="0"/>
              <a:t>是</a:t>
            </a:r>
            <a:r>
              <a:rPr lang="zh-CN" altLang="en-US" sz="2400" dirty="0">
                <a:solidFill>
                  <a:srgbClr val="C00000"/>
                </a:solidFill>
              </a:rPr>
              <a:t>二义性文法</a:t>
            </a:r>
            <a:r>
              <a:rPr lang="zh-CN" altLang="en-US" sz="2400" dirty="0"/>
              <a:t>。</a:t>
            </a:r>
            <a:endParaRPr lang="en-US" altLang="zh-CN" sz="2400" dirty="0"/>
          </a:p>
          <a:p>
            <a:pPr>
              <a:lnSpc>
                <a:spcPct val="80000"/>
              </a:lnSpc>
            </a:pPr>
            <a:r>
              <a:rPr lang="zh-CN" altLang="en-US" sz="2400" dirty="0"/>
              <a:t>例</a:t>
            </a:r>
            <a:r>
              <a:rPr lang="en-US" altLang="zh-CN" sz="2400" dirty="0"/>
              <a:t>4.4</a:t>
            </a:r>
            <a:r>
              <a:rPr lang="zh-CN" altLang="en-US" sz="2400" dirty="0"/>
              <a:t>表明算术表达式文法：</a:t>
            </a:r>
          </a:p>
          <a:p>
            <a:pPr>
              <a:lnSpc>
                <a:spcPct val="80000"/>
              </a:lnSpc>
              <a:buNone/>
            </a:pPr>
            <a:r>
              <a:rPr lang="zh-CN" altLang="en-US" sz="2400" dirty="0"/>
              <a:t>	        </a:t>
            </a:r>
            <a:r>
              <a:rPr lang="en-US" altLang="zh-CN" sz="2400" dirty="0"/>
              <a:t>E -&gt; E + E | E * E | ( E ) | -E | </a:t>
            </a:r>
            <a:r>
              <a:rPr lang="en-US" altLang="zh-CN" sz="2400" b="1" dirty="0"/>
              <a:t>id		</a:t>
            </a:r>
          </a:p>
          <a:p>
            <a:pPr>
              <a:lnSpc>
                <a:spcPct val="80000"/>
              </a:lnSpc>
              <a:buNone/>
            </a:pPr>
            <a:r>
              <a:rPr lang="en-US" altLang="zh-CN" sz="2400" dirty="0"/>
              <a:t>    </a:t>
            </a:r>
            <a:r>
              <a:rPr lang="zh-CN" altLang="en-US" sz="2400" dirty="0"/>
              <a:t>就是一个二义性文法。</a:t>
            </a:r>
            <a:endParaRPr lang="en-US" altLang="zh-CN" sz="2400" dirty="0"/>
          </a:p>
          <a:p>
            <a:pPr>
              <a:lnSpc>
                <a:spcPct val="80000"/>
              </a:lnSpc>
              <a:buNone/>
            </a:pPr>
            <a:endParaRPr lang="en-US" altLang="zh-CN" sz="2400" dirty="0"/>
          </a:p>
          <a:p>
            <a:endParaRPr lang="zh-CN" altLang="en-US" sz="2400" dirty="0"/>
          </a:p>
          <a:p>
            <a:endParaRPr lang="zh-CN" altLang="en-US" dirty="0"/>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4.2.5 </a:t>
            </a:r>
            <a:r>
              <a:rPr lang="zh-CN" altLang="en-US" dirty="0"/>
              <a:t>二义性</a:t>
            </a:r>
          </a:p>
        </p:txBody>
      </p:sp>
    </p:spTree>
    <p:extLst>
      <p:ext uri="{BB962C8B-B14F-4D97-AF65-F5344CB8AC3E}">
        <p14:creationId xmlns:p14="http://schemas.microsoft.com/office/powerpoint/2010/main" val="680354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lnSpc>
                <a:spcPct val="90000"/>
              </a:lnSpc>
              <a:buNone/>
            </a:pPr>
            <a:r>
              <a:rPr lang="zh-CN" altLang="en-US" sz="3200" dirty="0"/>
              <a:t>    </a:t>
            </a:r>
            <a:endParaRPr lang="en-US" altLang="zh-CN" sz="3200" dirty="0"/>
          </a:p>
          <a:p>
            <a:pPr marL="0" indent="0">
              <a:lnSpc>
                <a:spcPct val="90000"/>
              </a:lnSpc>
              <a:buNone/>
            </a:pPr>
            <a:r>
              <a:rPr lang="en-US" altLang="zh-CN" sz="3200" dirty="0"/>
              <a:t>        </a:t>
            </a:r>
            <a:r>
              <a:rPr lang="zh-CN" altLang="en-US" sz="3200" dirty="0"/>
              <a:t>对“文法</a:t>
            </a:r>
            <a:r>
              <a:rPr lang="en-US" altLang="zh-CN" sz="3200" dirty="0"/>
              <a:t>G</a:t>
            </a:r>
            <a:r>
              <a:rPr lang="zh-CN" altLang="en-US" sz="3200" dirty="0"/>
              <a:t>产生语言</a:t>
            </a:r>
            <a:r>
              <a:rPr lang="en-US" altLang="zh-CN" sz="3200" dirty="0"/>
              <a:t>L”</a:t>
            </a:r>
            <a:r>
              <a:rPr lang="zh-CN" altLang="en-US" sz="3200" dirty="0"/>
              <a:t>的证明包括两部分：</a:t>
            </a:r>
            <a:endParaRPr lang="en-US" altLang="zh-CN" sz="3200" dirty="0"/>
          </a:p>
          <a:p>
            <a:pPr marL="0" indent="0">
              <a:lnSpc>
                <a:spcPct val="90000"/>
              </a:lnSpc>
              <a:buNone/>
            </a:pPr>
            <a:endParaRPr lang="en-US" altLang="zh-CN" sz="3200" dirty="0"/>
          </a:p>
          <a:p>
            <a:pPr marL="0" indent="0">
              <a:lnSpc>
                <a:spcPct val="90000"/>
              </a:lnSpc>
              <a:buNone/>
            </a:pPr>
            <a:r>
              <a:rPr lang="zh-CN" altLang="en-US" sz="2800" dirty="0"/>
              <a:t>（</a:t>
            </a:r>
            <a:r>
              <a:rPr lang="en-US" altLang="zh-CN" sz="2800" dirty="0"/>
              <a:t>1</a:t>
            </a:r>
            <a:r>
              <a:rPr lang="zh-CN" altLang="en-US" sz="2800" dirty="0"/>
              <a:t>） 我们必须证明由</a:t>
            </a:r>
            <a:r>
              <a:rPr lang="en-US" altLang="zh-CN" sz="2800" dirty="0"/>
              <a:t>G</a:t>
            </a:r>
            <a:r>
              <a:rPr lang="zh-CN" altLang="en-US" sz="2800" dirty="0"/>
              <a:t>产生的每个字符串都在</a:t>
            </a:r>
            <a:r>
              <a:rPr lang="en-US" altLang="zh-CN" sz="2800" dirty="0"/>
              <a:t>L</a:t>
            </a:r>
            <a:r>
              <a:rPr lang="zh-CN" altLang="en-US" sz="2800" dirty="0"/>
              <a:t>中；</a:t>
            </a:r>
            <a:endParaRPr lang="en-US" altLang="zh-CN" sz="2800" dirty="0"/>
          </a:p>
          <a:p>
            <a:pPr marL="0" indent="0">
              <a:lnSpc>
                <a:spcPct val="90000"/>
              </a:lnSpc>
              <a:buNone/>
            </a:pPr>
            <a:r>
              <a:rPr lang="zh-CN" altLang="en-US" sz="2800" dirty="0"/>
              <a:t>  </a:t>
            </a:r>
            <a:endParaRPr lang="en-US" altLang="zh-CN" sz="2800" dirty="0"/>
          </a:p>
          <a:p>
            <a:pPr marL="0" indent="0">
              <a:lnSpc>
                <a:spcPct val="90000"/>
              </a:lnSpc>
              <a:buNone/>
            </a:pPr>
            <a:r>
              <a:rPr lang="zh-CN" altLang="en-US" sz="2800" dirty="0"/>
              <a:t>（</a:t>
            </a:r>
            <a:r>
              <a:rPr lang="en-US" altLang="zh-CN" sz="2800" dirty="0"/>
              <a:t>2</a:t>
            </a:r>
            <a:r>
              <a:rPr lang="zh-CN" altLang="en-US" sz="2800" dirty="0"/>
              <a:t>）反之，</a:t>
            </a:r>
            <a:r>
              <a:rPr lang="en-US" altLang="zh-CN" sz="2800" dirty="0"/>
              <a:t>L</a:t>
            </a:r>
            <a:r>
              <a:rPr lang="zh-CN" altLang="en-US" sz="2800" dirty="0"/>
              <a:t>中的每个字符串都能由</a:t>
            </a:r>
            <a:r>
              <a:rPr lang="en-US" altLang="zh-CN" sz="2800" dirty="0"/>
              <a:t>G</a:t>
            </a:r>
            <a:r>
              <a:rPr lang="zh-CN" altLang="en-US" sz="2800" dirty="0"/>
              <a:t>产生。</a:t>
            </a:r>
          </a:p>
          <a:p>
            <a:pPr marL="0" indent="0">
              <a:lnSpc>
                <a:spcPct val="90000"/>
              </a:lnSpc>
              <a:buNone/>
            </a:pPr>
            <a:endParaRPr lang="en-US" altLang="zh-CN" dirty="0"/>
          </a:p>
        </p:txBody>
      </p:sp>
      <p:sp>
        <p:nvSpPr>
          <p:cNvPr id="3" name="标题 2"/>
          <p:cNvSpPr>
            <a:spLocks noGrp="1"/>
          </p:cNvSpPr>
          <p:nvPr>
            <p:ph type="title"/>
          </p:nvPr>
        </p:nvSpPr>
        <p:spPr/>
        <p:txBody>
          <a:bodyPr/>
          <a:lstStyle/>
          <a:p>
            <a:r>
              <a:rPr lang="en-US" altLang="zh-CN" dirty="0"/>
              <a:t>//4.2.6 </a:t>
            </a:r>
            <a:r>
              <a:rPr lang="zh-CN" altLang="en-US" dirty="0"/>
              <a:t>验证文法所产生的语言</a:t>
            </a:r>
          </a:p>
        </p:txBody>
      </p:sp>
    </p:spTree>
    <p:extLst>
      <p:ext uri="{BB962C8B-B14F-4D97-AF65-F5344CB8AC3E}">
        <p14:creationId xmlns:p14="http://schemas.microsoft.com/office/powerpoint/2010/main" val="3294082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lnSpcReduction="10000"/>
          </a:bodyPr>
          <a:lstStyle/>
          <a:p>
            <a:pPr marL="0" indent="0">
              <a:buNone/>
            </a:pPr>
            <a:r>
              <a:rPr lang="zh-CN" altLang="en-US" sz="2400" dirty="0"/>
              <a:t>文法</a:t>
            </a:r>
            <a:r>
              <a:rPr lang="en-US" altLang="zh-CN" sz="2400" dirty="0"/>
              <a:t>G</a:t>
            </a:r>
            <a:r>
              <a:rPr lang="zh-CN" altLang="en-US" sz="2400" dirty="0"/>
              <a:t>：</a:t>
            </a:r>
            <a:r>
              <a:rPr lang="en-US" altLang="zh-CN" sz="2400" dirty="0">
                <a:solidFill>
                  <a:srgbClr val="C00000"/>
                </a:solidFill>
              </a:rPr>
              <a:t>S -&gt; (S)S | </a:t>
            </a:r>
            <a:r>
              <a:rPr lang="ru-RU" altLang="zh-CN" sz="2400" dirty="0">
                <a:solidFill>
                  <a:srgbClr val="C00000"/>
                </a:solidFill>
                <a:cs typeface="Arial" panose="020B0604020202020204" pitchFamily="34" charset="0"/>
              </a:rPr>
              <a:t>Є</a:t>
            </a:r>
            <a:r>
              <a:rPr lang="en-US" altLang="zh-CN" sz="2400" dirty="0">
                <a:solidFill>
                  <a:srgbClr val="C00000"/>
                </a:solidFill>
                <a:cs typeface="Arial" panose="020B0604020202020204" pitchFamily="34" charset="0"/>
              </a:rPr>
              <a:t> </a:t>
            </a:r>
            <a:r>
              <a:rPr lang="zh-CN" altLang="en-US" sz="2400" dirty="0">
                <a:solidFill>
                  <a:srgbClr val="C00000"/>
                </a:solidFill>
                <a:cs typeface="Arial" panose="020B0604020202020204" pitchFamily="34" charset="0"/>
              </a:rPr>
              <a:t> </a:t>
            </a:r>
            <a:r>
              <a:rPr lang="zh-CN" altLang="en-US" sz="2400" dirty="0"/>
              <a:t>能而且仅能产生所有的配对的括号串</a:t>
            </a:r>
            <a:endParaRPr lang="en-US" altLang="zh-CN" sz="2400" dirty="0"/>
          </a:p>
          <a:p>
            <a:pPr marL="0" indent="0">
              <a:buNone/>
            </a:pPr>
            <a:r>
              <a:rPr lang="zh-CN" altLang="en-US" b="1" dirty="0"/>
              <a:t>证明</a:t>
            </a:r>
            <a:r>
              <a:rPr lang="en-US" altLang="zh-CN" b="1" dirty="0"/>
              <a:t>L(G) = {s | s</a:t>
            </a:r>
            <a:r>
              <a:rPr lang="zh-CN" altLang="en-US" b="1" dirty="0"/>
              <a:t>是一个配对的括号串</a:t>
            </a:r>
            <a:r>
              <a:rPr lang="en-US" altLang="zh-CN" b="1" dirty="0"/>
              <a:t>}</a:t>
            </a:r>
            <a:r>
              <a:rPr lang="zh-CN" altLang="en-US" b="1" dirty="0"/>
              <a:t>的方法：</a:t>
            </a:r>
            <a:endParaRPr lang="en-US" altLang="zh-CN" b="1" dirty="0"/>
          </a:p>
          <a:p>
            <a:pPr marL="0" indent="0">
              <a:buNone/>
            </a:pPr>
            <a:r>
              <a:rPr lang="zh-CN" altLang="en-US" b="1" dirty="0"/>
              <a:t>（</a:t>
            </a:r>
            <a:r>
              <a:rPr lang="en-US" altLang="zh-CN" b="1" dirty="0"/>
              <a:t>1</a:t>
            </a:r>
            <a:r>
              <a:rPr lang="zh-CN" altLang="en-US" b="1" dirty="0"/>
              <a:t>）首先证明从</a:t>
            </a:r>
            <a:r>
              <a:rPr lang="en-US" altLang="zh-CN" b="1" dirty="0"/>
              <a:t>S</a:t>
            </a:r>
            <a:r>
              <a:rPr lang="zh-CN" altLang="en-US" b="1" dirty="0"/>
              <a:t>推导出的所有句子都是配对的括号串，</a:t>
            </a:r>
            <a:endParaRPr lang="en-US" altLang="zh-CN" b="1" dirty="0"/>
          </a:p>
          <a:p>
            <a:pPr marL="0" indent="0">
              <a:buNone/>
            </a:pPr>
            <a:r>
              <a:rPr lang="zh-CN" altLang="en-US" b="1" dirty="0"/>
              <a:t>（</a:t>
            </a:r>
            <a:r>
              <a:rPr lang="en-US" altLang="zh-CN" b="1" dirty="0"/>
              <a:t>2</a:t>
            </a:r>
            <a:r>
              <a:rPr lang="zh-CN" altLang="en-US" b="1" dirty="0"/>
              <a:t>）然后证明每个配对的括号串都可以从</a:t>
            </a:r>
            <a:r>
              <a:rPr lang="en-US" altLang="zh-CN" b="1" dirty="0"/>
              <a:t>S</a:t>
            </a:r>
            <a:r>
              <a:rPr lang="zh-CN" altLang="en-US" b="1" dirty="0"/>
              <a:t>推导出来。</a:t>
            </a:r>
            <a:endParaRPr lang="en-US" altLang="zh-CN" b="1" dirty="0"/>
          </a:p>
          <a:p>
            <a:pPr>
              <a:lnSpc>
                <a:spcPct val="80000"/>
              </a:lnSpc>
            </a:pPr>
            <a:r>
              <a:rPr lang="zh-CN" altLang="en-US" b="1" dirty="0"/>
              <a:t>对推导的步数使用数学归纳法，证明从</a:t>
            </a:r>
            <a:r>
              <a:rPr lang="en-US" altLang="zh-CN" b="1" dirty="0"/>
              <a:t>S</a:t>
            </a:r>
            <a:r>
              <a:rPr lang="zh-CN" altLang="en-US" b="1" dirty="0"/>
              <a:t>推导出的所有句子都是配对的</a:t>
            </a:r>
            <a:endParaRPr lang="en-US" altLang="zh-CN" b="1" dirty="0"/>
          </a:p>
          <a:p>
            <a:pPr marL="0" indent="0">
              <a:lnSpc>
                <a:spcPct val="80000"/>
              </a:lnSpc>
              <a:buNone/>
            </a:pPr>
            <a:r>
              <a:rPr lang="zh-CN" altLang="en-US" b="1" dirty="0"/>
              <a:t>括号串。从</a:t>
            </a:r>
            <a:r>
              <a:rPr lang="en-US" altLang="zh-CN" b="1" dirty="0"/>
              <a:t>S</a:t>
            </a:r>
            <a:r>
              <a:rPr lang="zh-CN" altLang="en-US" b="1" dirty="0"/>
              <a:t>经过一步推导得出的终结符串只有空串。空串可以视为配对</a:t>
            </a:r>
            <a:endParaRPr lang="en-US" altLang="zh-CN" b="1" dirty="0"/>
          </a:p>
          <a:p>
            <a:pPr marL="0" indent="0">
              <a:lnSpc>
                <a:spcPct val="80000"/>
              </a:lnSpc>
              <a:buNone/>
            </a:pPr>
            <a:r>
              <a:rPr lang="zh-CN" altLang="en-US" b="1" dirty="0"/>
              <a:t>的括号串。显然，当推导步数为</a:t>
            </a:r>
            <a:r>
              <a:rPr lang="en-US" altLang="zh-CN" b="1" dirty="0"/>
              <a:t>1</a:t>
            </a:r>
            <a:r>
              <a:rPr lang="zh-CN" altLang="en-US" b="1" dirty="0"/>
              <a:t>时命题正确。</a:t>
            </a:r>
          </a:p>
          <a:p>
            <a:pPr>
              <a:lnSpc>
                <a:spcPct val="80000"/>
              </a:lnSpc>
            </a:pPr>
            <a:r>
              <a:rPr lang="zh-CN" altLang="en-US" b="1" dirty="0"/>
              <a:t>现在假设所有少于</a:t>
            </a:r>
            <a:r>
              <a:rPr lang="en-US" altLang="zh-CN" b="1" dirty="0"/>
              <a:t>n</a:t>
            </a:r>
            <a:r>
              <a:rPr lang="zh-CN" altLang="en-US" b="1" dirty="0"/>
              <a:t>步的推导所产生的句子都是配对的括号串考察一个</a:t>
            </a:r>
            <a:r>
              <a:rPr lang="en-US" altLang="zh-CN" b="1" dirty="0"/>
              <a:t>n</a:t>
            </a:r>
          </a:p>
          <a:p>
            <a:pPr marL="0" indent="0">
              <a:lnSpc>
                <a:spcPct val="80000"/>
              </a:lnSpc>
              <a:buNone/>
            </a:pPr>
            <a:r>
              <a:rPr lang="en-US" altLang="zh-CN" b="1" dirty="0"/>
              <a:t>   </a:t>
            </a:r>
            <a:r>
              <a:rPr lang="zh-CN" altLang="en-US" b="1" dirty="0"/>
              <a:t>步最左推导。这个推导一定具有如下形式：</a:t>
            </a:r>
          </a:p>
          <a:p>
            <a:pPr>
              <a:lnSpc>
                <a:spcPct val="80000"/>
              </a:lnSpc>
              <a:buNone/>
            </a:pPr>
            <a:r>
              <a:rPr lang="zh-CN" altLang="en-US" b="1" dirty="0"/>
              <a:t>	</a:t>
            </a:r>
            <a:r>
              <a:rPr lang="en-US" altLang="zh-CN" b="1" dirty="0"/>
              <a:t>S =&gt; (S)S         (x)S         (x)y</a:t>
            </a:r>
          </a:p>
          <a:p>
            <a:pPr>
              <a:lnSpc>
                <a:spcPct val="80000"/>
              </a:lnSpc>
              <a:buNone/>
            </a:pPr>
            <a:r>
              <a:rPr lang="en-US" altLang="zh-CN" b="1" dirty="0"/>
              <a:t>	</a:t>
            </a:r>
            <a:r>
              <a:rPr lang="zh-CN" altLang="en-US" b="1" dirty="0"/>
              <a:t>由于从</a:t>
            </a:r>
            <a:r>
              <a:rPr lang="en-US" altLang="zh-CN" b="1" dirty="0"/>
              <a:t>S</a:t>
            </a:r>
            <a:r>
              <a:rPr lang="zh-CN" altLang="en-US" b="1" dirty="0"/>
              <a:t>推导出</a:t>
            </a:r>
            <a:r>
              <a:rPr lang="en-US" altLang="zh-CN" b="1" dirty="0"/>
              <a:t>x</a:t>
            </a:r>
            <a:r>
              <a:rPr lang="zh-CN" altLang="en-US" b="1" dirty="0"/>
              <a:t>和</a:t>
            </a:r>
            <a:r>
              <a:rPr lang="en-US" altLang="zh-CN" b="1" dirty="0"/>
              <a:t>y</a:t>
            </a:r>
            <a:r>
              <a:rPr lang="zh-CN" altLang="en-US" b="1" dirty="0"/>
              <a:t>的步数少于</a:t>
            </a:r>
            <a:r>
              <a:rPr lang="en-US" altLang="zh-CN" b="1" dirty="0"/>
              <a:t>n</a:t>
            </a:r>
            <a:r>
              <a:rPr lang="zh-CN" altLang="en-US" b="1" dirty="0"/>
              <a:t>步，根据归纳假设，</a:t>
            </a:r>
            <a:r>
              <a:rPr lang="en-US" altLang="zh-CN" b="1" dirty="0"/>
              <a:t>x</a:t>
            </a:r>
            <a:r>
              <a:rPr lang="zh-CN" altLang="en-US" b="1" dirty="0"/>
              <a:t>和</a:t>
            </a:r>
            <a:r>
              <a:rPr lang="en-US" altLang="zh-CN" b="1" dirty="0"/>
              <a:t>y</a:t>
            </a:r>
            <a:r>
              <a:rPr lang="zh-CN" altLang="en-US" b="1" dirty="0"/>
              <a:t>都是配对括号</a:t>
            </a:r>
            <a:endParaRPr lang="en-US" altLang="zh-CN" b="1" dirty="0"/>
          </a:p>
          <a:p>
            <a:pPr>
              <a:lnSpc>
                <a:spcPct val="80000"/>
              </a:lnSpc>
              <a:buNone/>
            </a:pPr>
            <a:r>
              <a:rPr lang="zh-CN" altLang="en-US" b="1" dirty="0"/>
              <a:t>串。因此，</a:t>
            </a:r>
            <a:r>
              <a:rPr lang="en-US" altLang="zh-CN" b="1" dirty="0"/>
              <a:t>(x)y</a:t>
            </a:r>
            <a:r>
              <a:rPr lang="zh-CN" altLang="en-US" b="1" dirty="0"/>
              <a:t>也一定是配对括号串。</a:t>
            </a:r>
            <a:endParaRPr lang="en-US" altLang="zh-CN" b="1" dirty="0"/>
          </a:p>
          <a:p>
            <a:pPr>
              <a:lnSpc>
                <a:spcPct val="80000"/>
              </a:lnSpc>
              <a:buNone/>
            </a:pPr>
            <a:endParaRPr lang="zh-CN" altLang="en-US" b="1" dirty="0"/>
          </a:p>
          <a:p>
            <a:pPr>
              <a:buNone/>
            </a:pPr>
            <a:endParaRPr lang="ru-RU" altLang="zh-CN" dirty="0">
              <a:cs typeface="Arial" panose="020B0604020202020204" pitchFamily="34" charset="0"/>
            </a:endParaRPr>
          </a:p>
          <a:p>
            <a:pPr>
              <a:lnSpc>
                <a:spcPct val="150000"/>
              </a:lnSpc>
            </a:pPr>
            <a:endParaRPr lang="en-US" altLang="zh-CN" dirty="0"/>
          </a:p>
        </p:txBody>
      </p:sp>
      <p:sp>
        <p:nvSpPr>
          <p:cNvPr id="3" name="标题 2"/>
          <p:cNvSpPr>
            <a:spLocks noGrp="1"/>
          </p:cNvSpPr>
          <p:nvPr>
            <p:ph type="title"/>
          </p:nvPr>
        </p:nvSpPr>
        <p:spPr/>
        <p:txBody>
          <a:bodyPr/>
          <a:lstStyle/>
          <a:p>
            <a:r>
              <a:rPr lang="zh-CN" altLang="en-US" dirty="0"/>
              <a:t>例</a:t>
            </a:r>
            <a:r>
              <a:rPr lang="en-US" altLang="zh-CN" dirty="0"/>
              <a:t>4.5 </a:t>
            </a:r>
            <a:endParaRPr lang="zh-CN" altLang="en-US" dirty="0"/>
          </a:p>
        </p:txBody>
      </p:sp>
      <p:pic>
        <p:nvPicPr>
          <p:cNvPr id="6" name="Picture 5" descr="1">
            <a:extLst>
              <a:ext uri="{FF2B5EF4-FFF2-40B4-BE49-F238E27FC236}">
                <a16:creationId xmlns:a16="http://schemas.microsoft.com/office/drawing/2014/main" id="{AD99470F-9730-4EFD-8668-D16DAC927F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506" y="5269744"/>
            <a:ext cx="4476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1">
            <a:extLst>
              <a:ext uri="{FF2B5EF4-FFF2-40B4-BE49-F238E27FC236}">
                <a16:creationId xmlns:a16="http://schemas.microsoft.com/office/drawing/2014/main" id="{5478833F-D13F-4018-A767-99D80147E3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3227" y="5269744"/>
            <a:ext cx="4476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1746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90000"/>
              </a:lnSpc>
            </a:pPr>
            <a:r>
              <a:rPr lang="zh-CN" altLang="en-US" b="1" dirty="0"/>
              <a:t>因此我们已经证明了任何从</a:t>
            </a:r>
            <a:r>
              <a:rPr lang="en-US" altLang="zh-CN" b="1" dirty="0"/>
              <a:t>S</a:t>
            </a:r>
            <a:r>
              <a:rPr lang="zh-CN" altLang="en-US" b="1" dirty="0"/>
              <a:t>中推导出来的串都是配对的括号串。下边，</a:t>
            </a:r>
            <a:endParaRPr lang="en-US" altLang="zh-CN" b="1" dirty="0"/>
          </a:p>
          <a:p>
            <a:pPr marL="0" indent="0">
              <a:lnSpc>
                <a:spcPct val="90000"/>
              </a:lnSpc>
              <a:buNone/>
            </a:pPr>
            <a:r>
              <a:rPr lang="zh-CN" altLang="en-US" b="1" dirty="0"/>
              <a:t>   我们对括号串的长度使用数学归纳法，证明每个配对括号串都可以从</a:t>
            </a:r>
            <a:r>
              <a:rPr lang="en-US" altLang="zh-CN" b="1" dirty="0"/>
              <a:t>S</a:t>
            </a:r>
          </a:p>
          <a:p>
            <a:pPr marL="0" indent="0">
              <a:lnSpc>
                <a:spcPct val="90000"/>
              </a:lnSpc>
              <a:buNone/>
            </a:pPr>
            <a:r>
              <a:rPr lang="en-US" altLang="zh-CN" b="1" dirty="0"/>
              <a:t>   </a:t>
            </a:r>
            <a:r>
              <a:rPr lang="zh-CN" altLang="en-US" b="1" dirty="0"/>
              <a:t>推导出来。空串是配对的括号串，并且使用产生式</a:t>
            </a:r>
            <a:r>
              <a:rPr lang="en-US" altLang="zh-CN" b="1" dirty="0"/>
              <a:t>S -&gt; </a:t>
            </a:r>
            <a:r>
              <a:rPr lang="ru-RU" altLang="zh-CN" b="1" dirty="0">
                <a:cs typeface="Arial" panose="020B0604020202020204" pitchFamily="34" charset="0"/>
              </a:rPr>
              <a:t>Є</a:t>
            </a:r>
            <a:r>
              <a:rPr lang="zh-CN" altLang="ru-RU" b="1" dirty="0">
                <a:cs typeface="Arial" panose="020B0604020202020204" pitchFamily="34" charset="0"/>
              </a:rPr>
              <a:t>由</a:t>
            </a:r>
            <a:r>
              <a:rPr lang="ru-RU" altLang="zh-CN" b="1" dirty="0">
                <a:cs typeface="Arial" panose="020B0604020202020204" pitchFamily="34" charset="0"/>
              </a:rPr>
              <a:t>S</a:t>
            </a:r>
            <a:r>
              <a:rPr lang="zh-CN" altLang="ru-RU" b="1" dirty="0">
                <a:cs typeface="Arial" panose="020B0604020202020204" pitchFamily="34" charset="0"/>
              </a:rPr>
              <a:t>推导出来。</a:t>
            </a:r>
            <a:endParaRPr lang="en-US" altLang="zh-CN" b="1" dirty="0">
              <a:cs typeface="Arial" panose="020B0604020202020204" pitchFamily="34" charset="0"/>
            </a:endParaRPr>
          </a:p>
          <a:p>
            <a:pPr marL="0" indent="0">
              <a:lnSpc>
                <a:spcPct val="90000"/>
              </a:lnSpc>
              <a:buNone/>
            </a:pPr>
            <a:r>
              <a:rPr lang="en-US" altLang="zh-CN" b="1" dirty="0">
                <a:cs typeface="Arial" panose="020B0604020202020204" pitchFamily="34" charset="0"/>
              </a:rPr>
              <a:t>   </a:t>
            </a:r>
            <a:r>
              <a:rPr lang="zh-CN" altLang="ru-RU" b="1" dirty="0">
                <a:cs typeface="Arial" panose="020B0604020202020204" pitchFamily="34" charset="0"/>
              </a:rPr>
              <a:t>于是，长度为</a:t>
            </a:r>
            <a:r>
              <a:rPr lang="ru-RU" altLang="zh-CN" b="1" dirty="0">
                <a:cs typeface="Arial" panose="020B0604020202020204" pitchFamily="34" charset="0"/>
              </a:rPr>
              <a:t>0</a:t>
            </a:r>
            <a:r>
              <a:rPr lang="zh-CN" altLang="ru-RU" b="1" dirty="0">
                <a:cs typeface="Arial" panose="020B0604020202020204" pitchFamily="34" charset="0"/>
              </a:rPr>
              <a:t>的括号串可以从</a:t>
            </a:r>
            <a:r>
              <a:rPr lang="ru-RU" altLang="zh-CN" b="1" dirty="0">
                <a:cs typeface="Arial" panose="020B0604020202020204" pitchFamily="34" charset="0"/>
              </a:rPr>
              <a:t>S</a:t>
            </a:r>
            <a:r>
              <a:rPr lang="zh-CN" altLang="ru-RU" b="1" dirty="0">
                <a:cs typeface="Arial" panose="020B0604020202020204" pitchFamily="34" charset="0"/>
              </a:rPr>
              <a:t>推导出来。</a:t>
            </a:r>
            <a:endParaRPr lang="en-US" altLang="zh-CN" b="1" dirty="0">
              <a:cs typeface="Arial" panose="020B0604020202020204" pitchFamily="34" charset="0"/>
            </a:endParaRPr>
          </a:p>
          <a:p>
            <a:pPr marL="0" indent="0">
              <a:lnSpc>
                <a:spcPct val="90000"/>
              </a:lnSpc>
              <a:buNone/>
            </a:pPr>
            <a:r>
              <a:rPr lang="en-US" altLang="zh-CN" b="1" dirty="0">
                <a:cs typeface="Arial" panose="020B0604020202020204" pitchFamily="34" charset="0"/>
              </a:rPr>
              <a:t> </a:t>
            </a:r>
            <a:endParaRPr lang="zh-CN" altLang="en-US" b="1" dirty="0">
              <a:cs typeface="Arial" panose="020B0604020202020204" pitchFamily="34" charset="0"/>
            </a:endParaRPr>
          </a:p>
          <a:p>
            <a:pPr>
              <a:lnSpc>
                <a:spcPct val="90000"/>
              </a:lnSpc>
            </a:pPr>
            <a:r>
              <a:rPr lang="zh-CN" altLang="ru-RU" b="1" dirty="0">
                <a:cs typeface="Arial" panose="020B0604020202020204" pitchFamily="34" charset="0"/>
              </a:rPr>
              <a:t>假设每个长度小于</a:t>
            </a:r>
            <a:r>
              <a:rPr lang="ru-RU" altLang="zh-CN" b="1" dirty="0">
                <a:cs typeface="Arial" panose="020B0604020202020204" pitchFamily="34" charset="0"/>
              </a:rPr>
              <a:t>2n</a:t>
            </a:r>
            <a:r>
              <a:rPr lang="zh-CN" altLang="ru-RU" b="1" dirty="0">
                <a:cs typeface="Arial" panose="020B0604020202020204" pitchFamily="34" charset="0"/>
              </a:rPr>
              <a:t>的配对括号串都可以从</a:t>
            </a:r>
            <a:r>
              <a:rPr lang="ru-RU" altLang="zh-CN" b="1" dirty="0">
                <a:cs typeface="Arial" panose="020B0604020202020204" pitchFamily="34" charset="0"/>
              </a:rPr>
              <a:t>S</a:t>
            </a:r>
            <a:r>
              <a:rPr lang="zh-CN" altLang="ru-RU" b="1" dirty="0">
                <a:cs typeface="Arial" panose="020B0604020202020204" pitchFamily="34" charset="0"/>
              </a:rPr>
              <a:t>推导出来，我们来考虑长</a:t>
            </a:r>
            <a:endParaRPr lang="en-US" altLang="zh-CN" b="1" dirty="0">
              <a:cs typeface="Arial" panose="020B0604020202020204" pitchFamily="34" charset="0"/>
            </a:endParaRPr>
          </a:p>
          <a:p>
            <a:pPr marL="0" indent="0">
              <a:lnSpc>
                <a:spcPct val="90000"/>
              </a:lnSpc>
              <a:buNone/>
            </a:pPr>
            <a:r>
              <a:rPr lang="en-US" altLang="zh-CN" b="1" dirty="0">
                <a:cs typeface="Arial" panose="020B0604020202020204" pitchFamily="34" charset="0"/>
              </a:rPr>
              <a:t>   </a:t>
            </a:r>
            <a:r>
              <a:rPr lang="zh-CN" altLang="ru-RU" b="1" dirty="0">
                <a:cs typeface="Arial" panose="020B0604020202020204" pitchFamily="34" charset="0"/>
              </a:rPr>
              <a:t>度为</a:t>
            </a:r>
            <a:r>
              <a:rPr lang="ru-RU" altLang="zh-CN" b="1" dirty="0">
                <a:cs typeface="Arial" panose="020B0604020202020204" pitchFamily="34" charset="0"/>
              </a:rPr>
              <a:t>2n</a:t>
            </a:r>
            <a:r>
              <a:rPr lang="en-US" altLang="zh-CN" b="1" dirty="0">
                <a:cs typeface="Arial" panose="020B0604020202020204" pitchFamily="34" charset="0"/>
              </a:rPr>
              <a:t>(n &gt;= 1)</a:t>
            </a:r>
            <a:r>
              <a:rPr lang="zh-CN" altLang="en-US" b="1" dirty="0">
                <a:cs typeface="Arial" panose="020B0604020202020204" pitchFamily="34" charset="0"/>
              </a:rPr>
              <a:t>的配对括号串</a:t>
            </a:r>
            <a:r>
              <a:rPr lang="en-US" altLang="zh-CN" b="1" dirty="0">
                <a:cs typeface="Arial" panose="020B0604020202020204" pitchFamily="34" charset="0"/>
              </a:rPr>
              <a:t>w</a:t>
            </a:r>
            <a:r>
              <a:rPr lang="zh-CN" altLang="en-US" b="1" dirty="0">
                <a:cs typeface="Arial" panose="020B0604020202020204" pitchFamily="34" charset="0"/>
              </a:rPr>
              <a:t>。可以肯定，</a:t>
            </a:r>
            <a:r>
              <a:rPr lang="en-US" altLang="zh-CN" b="1" dirty="0">
                <a:cs typeface="Arial" panose="020B0604020202020204" pitchFamily="34" charset="0"/>
              </a:rPr>
              <a:t>w</a:t>
            </a:r>
            <a:r>
              <a:rPr lang="zh-CN" altLang="en-US" b="1" dirty="0">
                <a:cs typeface="Arial" panose="020B0604020202020204" pitchFamily="34" charset="0"/>
              </a:rPr>
              <a:t>是由左括号开始的，令</a:t>
            </a:r>
            <a:r>
              <a:rPr lang="en-US" altLang="zh-CN" b="1" dirty="0">
                <a:cs typeface="Arial" panose="020B0604020202020204" pitchFamily="34" charset="0"/>
              </a:rPr>
              <a:t>(x)</a:t>
            </a:r>
          </a:p>
          <a:p>
            <a:pPr marL="0" indent="0">
              <a:lnSpc>
                <a:spcPct val="90000"/>
              </a:lnSpc>
              <a:buNone/>
            </a:pPr>
            <a:r>
              <a:rPr lang="en-US" altLang="zh-CN" b="1" dirty="0">
                <a:cs typeface="Arial" panose="020B0604020202020204" pitchFamily="34" charset="0"/>
              </a:rPr>
              <a:t>   </a:t>
            </a:r>
            <a:r>
              <a:rPr lang="zh-CN" altLang="en-US" b="1" dirty="0">
                <a:cs typeface="Arial" panose="020B0604020202020204" pitchFamily="34" charset="0"/>
              </a:rPr>
              <a:t>是</a:t>
            </a:r>
            <a:r>
              <a:rPr lang="en-US" altLang="zh-CN" b="1" dirty="0">
                <a:cs typeface="Arial" panose="020B0604020202020204" pitchFamily="34" charset="0"/>
              </a:rPr>
              <a:t>w</a:t>
            </a:r>
            <a:r>
              <a:rPr lang="zh-CN" altLang="en-US" b="1" dirty="0">
                <a:cs typeface="Arial" panose="020B0604020202020204" pitchFamily="34" charset="0"/>
              </a:rPr>
              <a:t>的具有相同个数的左右括号的最短前缀。那么</a:t>
            </a:r>
            <a:r>
              <a:rPr lang="en-US" altLang="zh-CN" b="1" dirty="0">
                <a:cs typeface="Arial" panose="020B0604020202020204" pitchFamily="34" charset="0"/>
              </a:rPr>
              <a:t>w</a:t>
            </a:r>
            <a:r>
              <a:rPr lang="zh-CN" altLang="en-US" b="1" dirty="0">
                <a:cs typeface="Arial" panose="020B0604020202020204" pitchFamily="34" charset="0"/>
              </a:rPr>
              <a:t>可以写作</a:t>
            </a:r>
            <a:r>
              <a:rPr lang="en-US" altLang="zh-CN" b="1" dirty="0">
                <a:cs typeface="Arial" panose="020B0604020202020204" pitchFamily="34" charset="0"/>
              </a:rPr>
              <a:t>(x)y</a:t>
            </a:r>
            <a:r>
              <a:rPr lang="zh-CN" altLang="en-US" b="1" dirty="0">
                <a:cs typeface="Arial" panose="020B0604020202020204" pitchFamily="34" charset="0"/>
              </a:rPr>
              <a:t>，其中</a:t>
            </a:r>
            <a:r>
              <a:rPr lang="en-US" altLang="zh-CN" b="1" dirty="0">
                <a:cs typeface="Arial" panose="020B0604020202020204" pitchFamily="34" charset="0"/>
              </a:rPr>
              <a:t>x</a:t>
            </a:r>
          </a:p>
          <a:p>
            <a:pPr marL="0" indent="0">
              <a:lnSpc>
                <a:spcPct val="90000"/>
              </a:lnSpc>
              <a:buNone/>
            </a:pPr>
            <a:r>
              <a:rPr lang="en-US" altLang="zh-CN" b="1" dirty="0">
                <a:cs typeface="Arial" panose="020B0604020202020204" pitchFamily="34" charset="0"/>
              </a:rPr>
              <a:t>   </a:t>
            </a:r>
            <a:r>
              <a:rPr lang="zh-CN" altLang="en-US" b="1" dirty="0">
                <a:cs typeface="Arial" panose="020B0604020202020204" pitchFamily="34" charset="0"/>
              </a:rPr>
              <a:t>和</a:t>
            </a:r>
            <a:r>
              <a:rPr lang="en-US" altLang="zh-CN" b="1" dirty="0">
                <a:cs typeface="Arial" panose="020B0604020202020204" pitchFamily="34" charset="0"/>
              </a:rPr>
              <a:t>y</a:t>
            </a:r>
            <a:r>
              <a:rPr lang="zh-CN" altLang="en-US" b="1" dirty="0">
                <a:cs typeface="Arial" panose="020B0604020202020204" pitchFamily="34" charset="0"/>
              </a:rPr>
              <a:t>都是配对的括号串。既然</a:t>
            </a:r>
            <a:r>
              <a:rPr lang="en-US" altLang="zh-CN" b="1" dirty="0">
                <a:cs typeface="Arial" panose="020B0604020202020204" pitchFamily="34" charset="0"/>
              </a:rPr>
              <a:t>x</a:t>
            </a:r>
            <a:r>
              <a:rPr lang="zh-CN" altLang="en-US" b="1" dirty="0">
                <a:cs typeface="Arial" panose="020B0604020202020204" pitchFamily="34" charset="0"/>
              </a:rPr>
              <a:t>和</a:t>
            </a:r>
            <a:r>
              <a:rPr lang="en-US" altLang="zh-CN" b="1" dirty="0">
                <a:cs typeface="Arial" panose="020B0604020202020204" pitchFamily="34" charset="0"/>
              </a:rPr>
              <a:t>y</a:t>
            </a:r>
            <a:r>
              <a:rPr lang="zh-CN" altLang="en-US" b="1" dirty="0">
                <a:cs typeface="Arial" panose="020B0604020202020204" pitchFamily="34" charset="0"/>
              </a:rPr>
              <a:t>的长度小于</a:t>
            </a:r>
            <a:r>
              <a:rPr lang="en-US" altLang="zh-CN" b="1" dirty="0">
                <a:cs typeface="Arial" panose="020B0604020202020204" pitchFamily="34" charset="0"/>
              </a:rPr>
              <a:t>2n</a:t>
            </a:r>
            <a:r>
              <a:rPr lang="zh-CN" altLang="en-US" b="1" dirty="0">
                <a:cs typeface="Arial" panose="020B0604020202020204" pitchFamily="34" charset="0"/>
              </a:rPr>
              <a:t>，由归纳假设，它们可以</a:t>
            </a:r>
            <a:endParaRPr lang="en-US" altLang="zh-CN" b="1" dirty="0">
              <a:cs typeface="Arial" panose="020B0604020202020204" pitchFamily="34" charset="0"/>
            </a:endParaRPr>
          </a:p>
          <a:p>
            <a:pPr marL="0" indent="0">
              <a:lnSpc>
                <a:spcPct val="90000"/>
              </a:lnSpc>
              <a:buNone/>
            </a:pPr>
            <a:r>
              <a:rPr lang="en-US" altLang="zh-CN" b="1" dirty="0">
                <a:cs typeface="Arial" panose="020B0604020202020204" pitchFamily="34" charset="0"/>
              </a:rPr>
              <a:t>   </a:t>
            </a:r>
            <a:r>
              <a:rPr lang="zh-CN" altLang="en-US" b="1" dirty="0">
                <a:cs typeface="Arial" panose="020B0604020202020204" pitchFamily="34" charset="0"/>
              </a:rPr>
              <a:t>从</a:t>
            </a:r>
            <a:r>
              <a:rPr lang="en-US" altLang="zh-CN" b="1" dirty="0">
                <a:cs typeface="Arial" panose="020B0604020202020204" pitchFamily="34" charset="0"/>
              </a:rPr>
              <a:t>S</a:t>
            </a:r>
            <a:r>
              <a:rPr lang="zh-CN" altLang="en-US" b="1" dirty="0">
                <a:cs typeface="Arial" panose="020B0604020202020204" pitchFamily="34" charset="0"/>
              </a:rPr>
              <a:t>推导出来。于是，我们可以找出如下形式的推导：</a:t>
            </a:r>
          </a:p>
          <a:p>
            <a:pPr>
              <a:lnSpc>
                <a:spcPct val="90000"/>
              </a:lnSpc>
              <a:buNone/>
            </a:pPr>
            <a:r>
              <a:rPr lang="zh-CN" altLang="en-US" b="1" dirty="0">
                <a:cs typeface="Arial" panose="020B0604020202020204" pitchFamily="34" charset="0"/>
              </a:rPr>
              <a:t>	</a:t>
            </a:r>
            <a:r>
              <a:rPr lang="en-US" altLang="zh-CN" b="1" dirty="0">
                <a:cs typeface="Arial" panose="020B0604020202020204" pitchFamily="34" charset="0"/>
              </a:rPr>
              <a:t>S =&gt; (S) S        (x) S         (x) y</a:t>
            </a:r>
          </a:p>
          <a:p>
            <a:pPr>
              <a:lnSpc>
                <a:spcPct val="90000"/>
              </a:lnSpc>
              <a:buNone/>
            </a:pPr>
            <a:r>
              <a:rPr lang="en-US" altLang="zh-CN" b="1" dirty="0">
                <a:cs typeface="Arial" panose="020B0604020202020204" pitchFamily="34" charset="0"/>
              </a:rPr>
              <a:t>	</a:t>
            </a:r>
            <a:r>
              <a:rPr lang="zh-CN" altLang="en-US" b="1" dirty="0">
                <a:cs typeface="Arial" panose="020B0604020202020204" pitchFamily="34" charset="0"/>
              </a:rPr>
              <a:t>从而证明</a:t>
            </a:r>
            <a:r>
              <a:rPr lang="en-US" altLang="zh-CN" b="1" dirty="0">
                <a:cs typeface="Arial" panose="020B0604020202020204" pitchFamily="34" charset="0"/>
              </a:rPr>
              <a:t>w=(x) y</a:t>
            </a:r>
            <a:r>
              <a:rPr lang="zh-CN" altLang="en-US" b="1" dirty="0">
                <a:cs typeface="Arial" panose="020B0604020202020204" pitchFamily="34" charset="0"/>
              </a:rPr>
              <a:t>也能从</a:t>
            </a:r>
            <a:r>
              <a:rPr lang="en-US" altLang="zh-CN" b="1" dirty="0">
                <a:cs typeface="Arial" panose="020B0604020202020204" pitchFamily="34" charset="0"/>
              </a:rPr>
              <a:t>S</a:t>
            </a:r>
            <a:r>
              <a:rPr lang="zh-CN" altLang="en-US" b="1" dirty="0">
                <a:cs typeface="Arial" panose="020B0604020202020204" pitchFamily="34" charset="0"/>
              </a:rPr>
              <a:t>推导出来。</a:t>
            </a:r>
            <a:endParaRPr lang="zh-CN" altLang="ru-RU" b="1" dirty="0">
              <a:cs typeface="Arial" panose="020B0604020202020204" pitchFamily="34" charset="0"/>
            </a:endParaRPr>
          </a:p>
          <a:p>
            <a:pPr>
              <a:lnSpc>
                <a:spcPct val="80000"/>
              </a:lnSpc>
              <a:buNone/>
            </a:pPr>
            <a:endParaRPr lang="zh-CN" altLang="en-US" b="1" dirty="0"/>
          </a:p>
          <a:p>
            <a:pPr>
              <a:buNone/>
            </a:pPr>
            <a:endParaRPr lang="ru-RU" altLang="zh-CN" dirty="0">
              <a:cs typeface="Arial" panose="020B0604020202020204" pitchFamily="34" charset="0"/>
            </a:endParaRPr>
          </a:p>
          <a:p>
            <a:pPr>
              <a:lnSpc>
                <a:spcPct val="150000"/>
              </a:lnSpc>
            </a:pPr>
            <a:endParaRPr lang="en-US" altLang="zh-CN" dirty="0"/>
          </a:p>
        </p:txBody>
      </p:sp>
      <p:sp>
        <p:nvSpPr>
          <p:cNvPr id="3" name="标题 2"/>
          <p:cNvSpPr>
            <a:spLocks noGrp="1"/>
          </p:cNvSpPr>
          <p:nvPr>
            <p:ph type="title"/>
          </p:nvPr>
        </p:nvSpPr>
        <p:spPr/>
        <p:txBody>
          <a:bodyPr/>
          <a:lstStyle/>
          <a:p>
            <a:endParaRPr lang="zh-CN" altLang="en-US" dirty="0"/>
          </a:p>
        </p:txBody>
      </p:sp>
      <p:pic>
        <p:nvPicPr>
          <p:cNvPr id="6" name="Picture 5" descr="1">
            <a:extLst>
              <a:ext uri="{FF2B5EF4-FFF2-40B4-BE49-F238E27FC236}">
                <a16:creationId xmlns:a16="http://schemas.microsoft.com/office/drawing/2014/main" id="{AD99470F-9730-4EFD-8668-D16DAC927F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5453" y="5779134"/>
            <a:ext cx="447675" cy="209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1">
            <a:extLst>
              <a:ext uri="{FF2B5EF4-FFF2-40B4-BE49-F238E27FC236}">
                <a16:creationId xmlns:a16="http://schemas.microsoft.com/office/drawing/2014/main" id="{5478833F-D13F-4018-A767-99D80147E3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3227" y="5734495"/>
            <a:ext cx="4476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4568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lnSpc>
                <a:spcPct val="150000"/>
              </a:lnSpc>
              <a:buNone/>
            </a:pPr>
            <a:r>
              <a:rPr lang="zh-CN" altLang="en-US" sz="2400" dirty="0"/>
              <a:t>       本章将介绍编译器中使用的典型语法分析方法。主要包括：</a:t>
            </a:r>
            <a:endParaRPr lang="en-US" altLang="zh-CN" sz="2400" dirty="0"/>
          </a:p>
          <a:p>
            <a:r>
              <a:rPr lang="zh-CN" altLang="en-US" sz="2400" dirty="0"/>
              <a:t>介绍基本概念</a:t>
            </a:r>
          </a:p>
          <a:p>
            <a:r>
              <a:rPr lang="zh-CN" altLang="en-US" sz="2400" dirty="0"/>
              <a:t>讨论适合于手工实现的技术，</a:t>
            </a:r>
          </a:p>
          <a:p>
            <a:r>
              <a:rPr lang="zh-CN" altLang="en-US" sz="2400" dirty="0"/>
              <a:t>介绍自动生成工具中所使用的算法</a:t>
            </a:r>
            <a:endParaRPr lang="en-US" altLang="zh-CN" sz="2400" dirty="0"/>
          </a:p>
          <a:p>
            <a:r>
              <a:rPr lang="zh-CN" altLang="en-US" sz="2400" dirty="0"/>
              <a:t>扩展语法分析方法，使之能从常见的错误中得以恢复。</a:t>
            </a:r>
          </a:p>
          <a:p>
            <a:pPr marL="0" indent="0">
              <a:buNone/>
            </a:pPr>
            <a:endParaRPr lang="zh-CN" altLang="en-US" sz="2400" b="1" dirty="0"/>
          </a:p>
        </p:txBody>
      </p:sp>
      <p:sp>
        <p:nvSpPr>
          <p:cNvPr id="3" name="标题 2"/>
          <p:cNvSpPr>
            <a:spLocks noGrp="1"/>
          </p:cNvSpPr>
          <p:nvPr>
            <p:ph type="title"/>
          </p:nvPr>
        </p:nvSpPr>
        <p:spPr/>
        <p:txBody>
          <a:bodyPr/>
          <a:lstStyle/>
          <a:p>
            <a:r>
              <a:rPr lang="zh-CN" altLang="en-US" dirty="0"/>
              <a:t>第</a:t>
            </a:r>
            <a:r>
              <a:rPr lang="en-US" altLang="zh-CN" dirty="0"/>
              <a:t>4</a:t>
            </a:r>
            <a:r>
              <a:rPr lang="zh-CN" altLang="en-US" dirty="0"/>
              <a:t>章 语法分析</a:t>
            </a:r>
          </a:p>
        </p:txBody>
      </p:sp>
    </p:spTree>
    <p:extLst>
      <p:ext uri="{BB962C8B-B14F-4D97-AF65-F5344CB8AC3E}">
        <p14:creationId xmlns:p14="http://schemas.microsoft.com/office/powerpoint/2010/main" val="492068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4" y="1756693"/>
            <a:ext cx="8372162" cy="4921498"/>
          </a:xfrm>
        </p:spPr>
        <p:txBody>
          <a:bodyPr>
            <a:normAutofit/>
          </a:bodyPr>
          <a:lstStyle/>
          <a:p>
            <a:pPr marL="0" indent="0">
              <a:lnSpc>
                <a:spcPct val="90000"/>
              </a:lnSpc>
              <a:buNone/>
            </a:pPr>
            <a:r>
              <a:rPr lang="zh-CN" altLang="en-US" sz="2800" dirty="0"/>
              <a:t>       我们可以用下列规则机械地把一个</a:t>
            </a:r>
            <a:r>
              <a:rPr lang="en-US" altLang="zh-CN" sz="2800" dirty="0"/>
              <a:t>NFA</a:t>
            </a:r>
            <a:r>
              <a:rPr lang="zh-CN" altLang="en-US" sz="2800" dirty="0"/>
              <a:t>转换成一</a:t>
            </a:r>
            <a:endParaRPr lang="en-US" altLang="zh-CN" sz="2800" dirty="0"/>
          </a:p>
          <a:p>
            <a:pPr marL="0" indent="0">
              <a:lnSpc>
                <a:spcPct val="90000"/>
              </a:lnSpc>
              <a:buNone/>
            </a:pPr>
            <a:r>
              <a:rPr lang="zh-CN" altLang="en-US" sz="2800" dirty="0"/>
              <a:t>个等价的上下文无关文法：</a:t>
            </a:r>
            <a:endParaRPr lang="en-US" altLang="zh-CN" sz="2800" dirty="0"/>
          </a:p>
          <a:p>
            <a:pPr marL="0" indent="0">
              <a:lnSpc>
                <a:spcPct val="90000"/>
              </a:lnSpc>
              <a:buNone/>
            </a:pPr>
            <a:endParaRPr lang="zh-CN" altLang="en-US" sz="2800" dirty="0"/>
          </a:p>
          <a:p>
            <a:pPr lvl="1">
              <a:lnSpc>
                <a:spcPct val="90000"/>
              </a:lnSpc>
            </a:pPr>
            <a:r>
              <a:rPr lang="zh-CN" altLang="en-US" sz="2000" b="1" dirty="0"/>
              <a:t>对</a:t>
            </a:r>
            <a:r>
              <a:rPr lang="en-US" altLang="zh-CN" sz="2000" b="1" dirty="0"/>
              <a:t>NFA</a:t>
            </a:r>
            <a:r>
              <a:rPr lang="zh-CN" altLang="en-US" sz="2000" b="1" dirty="0"/>
              <a:t>的每一个状态</a:t>
            </a:r>
            <a:r>
              <a:rPr lang="en-US" altLang="zh-CN" sz="2000" b="1" dirty="0" err="1"/>
              <a:t>i</a:t>
            </a:r>
            <a:r>
              <a:rPr lang="zh-CN" altLang="en-US" sz="2000" b="1" dirty="0"/>
              <a:t>，创建一个非终结符</a:t>
            </a:r>
            <a:r>
              <a:rPr lang="en-US" altLang="zh-CN" sz="2000" b="1" dirty="0"/>
              <a:t>A</a:t>
            </a:r>
            <a:r>
              <a:rPr lang="en-US" altLang="zh-CN" sz="2000" b="1" baseline="-25000" dirty="0"/>
              <a:t>i</a:t>
            </a:r>
          </a:p>
          <a:p>
            <a:pPr marL="457200" lvl="1" indent="0">
              <a:lnSpc>
                <a:spcPct val="90000"/>
              </a:lnSpc>
              <a:buNone/>
            </a:pPr>
            <a:endParaRPr lang="en-US" altLang="zh-CN" sz="2000" b="1" baseline="-25000" dirty="0"/>
          </a:p>
          <a:p>
            <a:pPr lvl="1">
              <a:lnSpc>
                <a:spcPct val="90000"/>
              </a:lnSpc>
            </a:pPr>
            <a:r>
              <a:rPr lang="zh-CN" altLang="en-US" sz="2000" b="1" dirty="0"/>
              <a:t>如果状态</a:t>
            </a:r>
            <a:r>
              <a:rPr lang="en-US" altLang="zh-CN" sz="2000" b="1" dirty="0" err="1"/>
              <a:t>i</a:t>
            </a:r>
            <a:r>
              <a:rPr lang="zh-CN" altLang="en-US" sz="2000" b="1" dirty="0"/>
              <a:t>遇见输入符号</a:t>
            </a:r>
            <a:r>
              <a:rPr lang="en-US" altLang="zh-CN" sz="2000" b="1" dirty="0"/>
              <a:t>a</a:t>
            </a:r>
            <a:r>
              <a:rPr lang="zh-CN" altLang="en-US" sz="2000" b="1" dirty="0"/>
              <a:t>转换到状态</a:t>
            </a:r>
            <a:r>
              <a:rPr lang="en-US" altLang="zh-CN" sz="2000" b="1" dirty="0"/>
              <a:t>j</a:t>
            </a:r>
            <a:r>
              <a:rPr lang="zh-CN" altLang="en-US" sz="2000" b="1" dirty="0"/>
              <a:t>，则引入产生式</a:t>
            </a:r>
            <a:r>
              <a:rPr lang="en-US" altLang="zh-CN" sz="2000" b="1" dirty="0"/>
              <a:t>A</a:t>
            </a:r>
            <a:r>
              <a:rPr lang="en-US" altLang="zh-CN" sz="2000" b="1" baseline="-25000" dirty="0"/>
              <a:t>i</a:t>
            </a:r>
            <a:r>
              <a:rPr lang="en-US" altLang="zh-CN" sz="2000" b="1" dirty="0"/>
              <a:t> -&gt; </a:t>
            </a:r>
            <a:r>
              <a:rPr lang="en-US" altLang="zh-CN" sz="2000" b="1" dirty="0" err="1"/>
              <a:t>aA</a:t>
            </a:r>
            <a:r>
              <a:rPr lang="en-US" altLang="zh-CN" sz="2000" b="1" baseline="-25000" dirty="0" err="1"/>
              <a:t>i</a:t>
            </a:r>
            <a:endParaRPr lang="en-US" altLang="zh-CN" sz="2000" b="1" baseline="-25000" dirty="0"/>
          </a:p>
          <a:p>
            <a:pPr marL="457200" lvl="1" indent="0">
              <a:lnSpc>
                <a:spcPct val="90000"/>
              </a:lnSpc>
              <a:buNone/>
            </a:pPr>
            <a:endParaRPr lang="en-US" altLang="zh-CN" sz="2000" b="1" baseline="-25000" dirty="0"/>
          </a:p>
          <a:p>
            <a:pPr lvl="1">
              <a:lnSpc>
                <a:spcPct val="90000"/>
              </a:lnSpc>
            </a:pPr>
            <a:r>
              <a:rPr lang="zh-CN" altLang="en-US" sz="2000" b="1" dirty="0"/>
              <a:t>如果状态</a:t>
            </a:r>
            <a:r>
              <a:rPr lang="en-US" altLang="zh-CN" sz="2000" b="1" dirty="0" err="1"/>
              <a:t>i</a:t>
            </a:r>
            <a:r>
              <a:rPr lang="zh-CN" altLang="en-US" sz="2000" b="1" dirty="0"/>
              <a:t>遇见输入符号</a:t>
            </a:r>
            <a:r>
              <a:rPr lang="ru-RU" altLang="zh-CN" sz="2000" b="1" dirty="0">
                <a:cs typeface="Arial" panose="020B0604020202020204" pitchFamily="34" charset="0"/>
              </a:rPr>
              <a:t>Є</a:t>
            </a:r>
            <a:r>
              <a:rPr lang="zh-CN" altLang="en-US" sz="2000" b="1" dirty="0"/>
              <a:t>转换到状态</a:t>
            </a:r>
            <a:r>
              <a:rPr lang="en-US" altLang="zh-CN" sz="2000" b="1" dirty="0"/>
              <a:t>j</a:t>
            </a:r>
            <a:r>
              <a:rPr lang="zh-CN" altLang="en-US" sz="2000" b="1" dirty="0"/>
              <a:t>，则引入产生式</a:t>
            </a:r>
            <a:r>
              <a:rPr lang="en-US" altLang="zh-CN" sz="2000" b="1" dirty="0"/>
              <a:t>A</a:t>
            </a:r>
            <a:r>
              <a:rPr lang="en-US" altLang="zh-CN" sz="2000" b="1" baseline="-25000" dirty="0"/>
              <a:t>i</a:t>
            </a:r>
            <a:r>
              <a:rPr lang="en-US" altLang="zh-CN" sz="2000" b="1" dirty="0"/>
              <a:t> -&gt; </a:t>
            </a:r>
            <a:r>
              <a:rPr lang="en-US" altLang="zh-CN" sz="2000" b="1" dirty="0" err="1"/>
              <a:t>A</a:t>
            </a:r>
            <a:r>
              <a:rPr lang="en-US" altLang="zh-CN" sz="2000" b="1" baseline="-25000" dirty="0" err="1"/>
              <a:t>j</a:t>
            </a:r>
            <a:endParaRPr lang="en-US" altLang="zh-CN" sz="2000" b="1" baseline="-25000" dirty="0"/>
          </a:p>
          <a:p>
            <a:pPr marL="457200" lvl="1" indent="0">
              <a:lnSpc>
                <a:spcPct val="90000"/>
              </a:lnSpc>
              <a:buNone/>
            </a:pPr>
            <a:endParaRPr lang="en-US" altLang="zh-CN" sz="2000" b="1" baseline="-25000" dirty="0"/>
          </a:p>
          <a:p>
            <a:pPr lvl="1">
              <a:lnSpc>
                <a:spcPct val="90000"/>
              </a:lnSpc>
            </a:pPr>
            <a:r>
              <a:rPr lang="zh-CN" altLang="en-US" sz="2000" b="1" dirty="0"/>
              <a:t>如果状态</a:t>
            </a:r>
            <a:r>
              <a:rPr lang="en-US" altLang="zh-CN" sz="2000" b="1" dirty="0" err="1"/>
              <a:t>i</a:t>
            </a:r>
            <a:r>
              <a:rPr lang="zh-CN" altLang="en-US" sz="2000" b="1" dirty="0"/>
              <a:t>是接受状态，则引入产生式</a:t>
            </a:r>
            <a:r>
              <a:rPr lang="en-US" altLang="zh-CN" sz="2000" b="1" dirty="0"/>
              <a:t>A</a:t>
            </a:r>
            <a:r>
              <a:rPr lang="en-US" altLang="zh-CN" sz="2000" b="1" baseline="-25000" dirty="0"/>
              <a:t>i</a:t>
            </a:r>
            <a:r>
              <a:rPr lang="en-US" altLang="zh-CN" sz="2000" b="1" dirty="0"/>
              <a:t> -&gt; </a:t>
            </a:r>
            <a:r>
              <a:rPr lang="ru-RU" altLang="zh-CN" sz="2000" b="1" dirty="0">
                <a:cs typeface="Arial" panose="020B0604020202020204" pitchFamily="34" charset="0"/>
              </a:rPr>
              <a:t>Є</a:t>
            </a:r>
            <a:endParaRPr lang="en-US" altLang="zh-CN" sz="2000" b="1" dirty="0">
              <a:cs typeface="Arial" panose="020B0604020202020204" pitchFamily="34" charset="0"/>
            </a:endParaRPr>
          </a:p>
          <a:p>
            <a:pPr marL="457200" lvl="1" indent="0">
              <a:lnSpc>
                <a:spcPct val="90000"/>
              </a:lnSpc>
              <a:buNone/>
            </a:pPr>
            <a:endParaRPr lang="en-US" altLang="zh-CN" sz="2000" b="1" dirty="0">
              <a:cs typeface="Arial" panose="020B0604020202020204" pitchFamily="34" charset="0"/>
            </a:endParaRPr>
          </a:p>
          <a:p>
            <a:pPr lvl="1">
              <a:lnSpc>
                <a:spcPct val="90000"/>
              </a:lnSpc>
            </a:pPr>
            <a:r>
              <a:rPr lang="zh-CN" altLang="ru-RU" sz="2000" b="1" dirty="0">
                <a:cs typeface="Arial" panose="020B0604020202020204" pitchFamily="34" charset="0"/>
              </a:rPr>
              <a:t>如果状态</a:t>
            </a:r>
            <a:r>
              <a:rPr lang="ru-RU" altLang="zh-CN" sz="2000" b="1" dirty="0">
                <a:cs typeface="Arial" panose="020B0604020202020204" pitchFamily="34" charset="0"/>
              </a:rPr>
              <a:t>i</a:t>
            </a:r>
            <a:r>
              <a:rPr lang="zh-CN" altLang="ru-RU" sz="2000" b="1" dirty="0">
                <a:cs typeface="Arial" panose="020B0604020202020204" pitchFamily="34" charset="0"/>
              </a:rPr>
              <a:t>是开始状态，则</a:t>
            </a:r>
            <a:r>
              <a:rPr lang="ru-RU" altLang="zh-CN" sz="2000" b="1" dirty="0">
                <a:cs typeface="Arial" panose="020B0604020202020204" pitchFamily="34" charset="0"/>
              </a:rPr>
              <a:t>A</a:t>
            </a:r>
            <a:r>
              <a:rPr lang="ru-RU" altLang="zh-CN" sz="2000" b="1" baseline="-25000" dirty="0">
                <a:cs typeface="Arial" panose="020B0604020202020204" pitchFamily="34" charset="0"/>
              </a:rPr>
              <a:t>i</a:t>
            </a:r>
            <a:r>
              <a:rPr lang="zh-CN" altLang="ru-RU" sz="2000" b="1" dirty="0">
                <a:cs typeface="Arial" panose="020B0604020202020204" pitchFamily="34" charset="0"/>
              </a:rPr>
              <a:t>是文法的开始符号</a:t>
            </a:r>
            <a:endParaRPr lang="ru-RU" altLang="zh-CN" sz="2000" b="1" dirty="0">
              <a:cs typeface="Arial" panose="020B0604020202020204" pitchFamily="34" charset="0"/>
            </a:endParaRPr>
          </a:p>
          <a:p>
            <a:pPr>
              <a:lnSpc>
                <a:spcPct val="150000"/>
              </a:lnSpc>
            </a:pPr>
            <a:endParaRPr lang="en-US" altLang="zh-CN" dirty="0"/>
          </a:p>
        </p:txBody>
      </p:sp>
      <p:sp>
        <p:nvSpPr>
          <p:cNvPr id="3" name="标题 2"/>
          <p:cNvSpPr>
            <a:spLocks noGrp="1"/>
          </p:cNvSpPr>
          <p:nvPr>
            <p:ph type="title"/>
          </p:nvPr>
        </p:nvSpPr>
        <p:spPr>
          <a:xfrm>
            <a:off x="494024" y="784157"/>
            <a:ext cx="8372163" cy="574183"/>
          </a:xfrm>
        </p:spPr>
        <p:txBody>
          <a:bodyPr/>
          <a:lstStyle/>
          <a:p>
            <a:r>
              <a:rPr lang="en-US" altLang="zh-CN" dirty="0"/>
              <a:t>4.2.7 </a:t>
            </a:r>
            <a:r>
              <a:rPr lang="zh-CN" altLang="en-US" dirty="0"/>
              <a:t>正规表达式和上下文无关文法的比较</a:t>
            </a:r>
          </a:p>
        </p:txBody>
      </p:sp>
    </p:spTree>
    <p:extLst>
      <p:ext uri="{BB962C8B-B14F-4D97-AF65-F5344CB8AC3E}">
        <p14:creationId xmlns:p14="http://schemas.microsoft.com/office/powerpoint/2010/main" val="3473659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4" y="1756693"/>
            <a:ext cx="8372162" cy="4921498"/>
          </a:xfrm>
        </p:spPr>
        <p:txBody>
          <a:bodyPr>
            <a:normAutofit/>
          </a:bodyPr>
          <a:lstStyle/>
          <a:p>
            <a:pPr marL="0" indent="0">
              <a:buNone/>
            </a:pPr>
            <a:r>
              <a:rPr lang="zh-CN" altLang="en-US" dirty="0"/>
              <a:t>       </a:t>
            </a:r>
            <a:r>
              <a:rPr lang="zh-CN" altLang="en-US" sz="2400" dirty="0"/>
              <a:t>既然正规集都是上下文无关语言，我们可能要问：为什么要用正规表达式而不用上下文无关文法来定义语言的词法？理由如下：</a:t>
            </a:r>
          </a:p>
          <a:p>
            <a:pPr lvl="1"/>
            <a:r>
              <a:rPr lang="zh-CN" altLang="en-US" sz="2100" b="1" dirty="0"/>
              <a:t>语言的词法规则通常都非常简单，不必动用强大的文法来解决</a:t>
            </a:r>
          </a:p>
          <a:p>
            <a:pPr lvl="1"/>
            <a:r>
              <a:rPr lang="zh-CN" altLang="en-US" sz="2100" b="1" dirty="0"/>
              <a:t>对于记号，正规表达式比上下文无关文法提供了更简洁且易于理解的定义</a:t>
            </a:r>
          </a:p>
          <a:p>
            <a:pPr lvl="1"/>
            <a:r>
              <a:rPr lang="zh-CN" altLang="en-US" sz="2100" b="1" dirty="0"/>
              <a:t>从正规表达式可以自动地构造出有效的词法分析器，从任何文法都很难构造词法分析器</a:t>
            </a:r>
          </a:p>
          <a:p>
            <a:pPr lvl="1"/>
            <a:r>
              <a:rPr lang="zh-CN" altLang="en-US" sz="2100" b="1" dirty="0"/>
              <a:t>把语言的语法结构分成词法和非词法两部分为编译器前端的模块划分提供了方便的途径</a:t>
            </a:r>
          </a:p>
          <a:p>
            <a:pPr>
              <a:lnSpc>
                <a:spcPct val="150000"/>
              </a:lnSpc>
            </a:pPr>
            <a:endParaRPr lang="en-US" altLang="zh-CN" dirty="0"/>
          </a:p>
        </p:txBody>
      </p:sp>
      <p:sp>
        <p:nvSpPr>
          <p:cNvPr id="3" name="标题 2"/>
          <p:cNvSpPr>
            <a:spLocks noGrp="1"/>
          </p:cNvSpPr>
          <p:nvPr>
            <p:ph type="title"/>
          </p:nvPr>
        </p:nvSpPr>
        <p:spPr>
          <a:xfrm>
            <a:off x="494024" y="784157"/>
            <a:ext cx="8372163" cy="574183"/>
          </a:xfrm>
        </p:spPr>
        <p:txBody>
          <a:bodyPr/>
          <a:lstStyle/>
          <a:p>
            <a:endParaRPr lang="zh-CN" altLang="en-US" dirty="0"/>
          </a:p>
        </p:txBody>
      </p:sp>
    </p:spTree>
    <p:extLst>
      <p:ext uri="{BB962C8B-B14F-4D97-AF65-F5344CB8AC3E}">
        <p14:creationId xmlns:p14="http://schemas.microsoft.com/office/powerpoint/2010/main" val="638831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lnSpc>
                <a:spcPct val="90000"/>
              </a:lnSpc>
              <a:buNone/>
            </a:pPr>
            <a:r>
              <a:rPr lang="zh-CN" altLang="en-US" sz="2400" dirty="0"/>
              <a:t>    文法能够描述程序设计语言的大部分语法成分，但不能描</a:t>
            </a:r>
            <a:endParaRPr lang="en-US" altLang="zh-CN" sz="2400" dirty="0"/>
          </a:p>
          <a:p>
            <a:pPr marL="0" indent="0">
              <a:lnSpc>
                <a:spcPct val="90000"/>
              </a:lnSpc>
              <a:buNone/>
            </a:pPr>
            <a:r>
              <a:rPr lang="zh-CN" altLang="en-US" sz="2400" dirty="0"/>
              <a:t>述程序设计语言的全部语法成分。语法分析以后的各编译阶</a:t>
            </a:r>
            <a:endParaRPr lang="en-US" altLang="zh-CN" sz="2400" dirty="0"/>
          </a:p>
          <a:p>
            <a:pPr marL="0" indent="0">
              <a:lnSpc>
                <a:spcPct val="90000"/>
              </a:lnSpc>
              <a:buNone/>
            </a:pPr>
            <a:r>
              <a:rPr lang="zh-CN" altLang="en-US" sz="2400" dirty="0"/>
              <a:t>段必须分析语法分析器的输出，以保证输入字符串符合语法</a:t>
            </a:r>
            <a:endParaRPr lang="en-US" altLang="zh-CN" sz="2400" dirty="0"/>
          </a:p>
          <a:p>
            <a:pPr marL="0" indent="0">
              <a:lnSpc>
                <a:spcPct val="90000"/>
              </a:lnSpc>
              <a:buNone/>
            </a:pPr>
            <a:r>
              <a:rPr lang="zh-CN" altLang="en-US" sz="2400" dirty="0"/>
              <a:t>分析器无法检查的那些规则。</a:t>
            </a:r>
            <a:endParaRPr lang="en-US" altLang="zh-CN" sz="2400" dirty="0"/>
          </a:p>
          <a:p>
            <a:pPr marL="0" indent="0">
              <a:lnSpc>
                <a:spcPct val="90000"/>
              </a:lnSpc>
              <a:buNone/>
            </a:pPr>
            <a:endParaRPr lang="zh-CN" altLang="en-US" sz="2400" dirty="0"/>
          </a:p>
        </p:txBody>
      </p:sp>
      <p:sp>
        <p:nvSpPr>
          <p:cNvPr id="3" name="标题 2"/>
          <p:cNvSpPr>
            <a:spLocks noGrp="1"/>
          </p:cNvSpPr>
          <p:nvPr>
            <p:ph type="title"/>
          </p:nvPr>
        </p:nvSpPr>
        <p:spPr/>
        <p:txBody>
          <a:bodyPr/>
          <a:lstStyle/>
          <a:p>
            <a:r>
              <a:rPr lang="en-US" altLang="zh-CN" dirty="0"/>
              <a:t>4.3 </a:t>
            </a:r>
            <a:r>
              <a:rPr lang="zh-CN" altLang="en-US" dirty="0"/>
              <a:t>设计文法</a:t>
            </a:r>
          </a:p>
        </p:txBody>
      </p:sp>
    </p:spTree>
    <p:extLst>
      <p:ext uri="{BB962C8B-B14F-4D97-AF65-F5344CB8AC3E}">
        <p14:creationId xmlns:p14="http://schemas.microsoft.com/office/powerpoint/2010/main" val="478386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90000"/>
              </a:lnSpc>
            </a:pPr>
            <a:r>
              <a:rPr lang="zh-CN" altLang="en-US" sz="2400" dirty="0"/>
              <a:t>   词法分析器和语法分析器的分工明确。</a:t>
            </a:r>
            <a:endParaRPr lang="en-US" altLang="zh-CN" sz="2400" dirty="0"/>
          </a:p>
          <a:p>
            <a:pPr>
              <a:lnSpc>
                <a:spcPct val="90000"/>
              </a:lnSpc>
            </a:pPr>
            <a:r>
              <a:rPr lang="zh-CN" altLang="en-US" sz="2400" dirty="0"/>
              <a:t>   词法规则的识别可以满足快速进行词法分析的要求。</a:t>
            </a:r>
            <a:endParaRPr lang="en-US" altLang="zh-CN" sz="2400" dirty="0"/>
          </a:p>
          <a:p>
            <a:pPr>
              <a:lnSpc>
                <a:spcPct val="90000"/>
              </a:lnSpc>
            </a:pPr>
            <a:r>
              <a:rPr lang="en-US" altLang="zh-CN" sz="2400" dirty="0"/>
              <a:t>   </a:t>
            </a:r>
            <a:r>
              <a:rPr lang="zh-CN" altLang="en-US" sz="2400" dirty="0"/>
              <a:t>每种语法分析方法只能处理一种形式的文法。为了适应所</a:t>
            </a:r>
            <a:endParaRPr lang="en-US" altLang="zh-CN" sz="2400" dirty="0"/>
          </a:p>
          <a:p>
            <a:pPr marL="0" indent="0">
              <a:lnSpc>
                <a:spcPct val="90000"/>
              </a:lnSpc>
              <a:buNone/>
            </a:pPr>
            <a:r>
              <a:rPr lang="zh-CN" altLang="en-US" sz="2400" dirty="0"/>
              <a:t>选择的分析方法，我们常常不得不改写初始文法。</a:t>
            </a:r>
            <a:endParaRPr lang="en-US" altLang="zh-CN" sz="2400" dirty="0"/>
          </a:p>
        </p:txBody>
      </p:sp>
      <p:sp>
        <p:nvSpPr>
          <p:cNvPr id="3" name="标题 2"/>
          <p:cNvSpPr>
            <a:spLocks noGrp="1"/>
          </p:cNvSpPr>
          <p:nvPr>
            <p:ph type="title"/>
          </p:nvPr>
        </p:nvSpPr>
        <p:spPr/>
        <p:txBody>
          <a:bodyPr/>
          <a:lstStyle/>
          <a:p>
            <a:r>
              <a:rPr lang="en-US" altLang="zh-CN" dirty="0"/>
              <a:t>4.3.1</a:t>
            </a:r>
            <a:r>
              <a:rPr lang="zh-CN" altLang="en-US" dirty="0"/>
              <a:t>词法分析和语法分析</a:t>
            </a:r>
          </a:p>
        </p:txBody>
      </p:sp>
    </p:spTree>
    <p:extLst>
      <p:ext uri="{BB962C8B-B14F-4D97-AF65-F5344CB8AC3E}">
        <p14:creationId xmlns:p14="http://schemas.microsoft.com/office/powerpoint/2010/main" val="172462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lnSpc>
                <a:spcPct val="80000"/>
              </a:lnSpc>
              <a:buNone/>
            </a:pPr>
            <a:r>
              <a:rPr lang="zh-CN" altLang="en-US" dirty="0"/>
              <a:t>    </a:t>
            </a:r>
            <a:endParaRPr lang="en-US" altLang="zh-CN" dirty="0"/>
          </a:p>
          <a:p>
            <a:pPr>
              <a:lnSpc>
                <a:spcPct val="80000"/>
              </a:lnSpc>
            </a:pPr>
            <a:r>
              <a:rPr lang="zh-CN" altLang="en-US" sz="2400" dirty="0"/>
              <a:t>有些二义性文法可以通过改写来消除二义性。作为一个例子，</a:t>
            </a:r>
            <a:endParaRPr lang="en-US" altLang="zh-CN" sz="2400" dirty="0"/>
          </a:p>
          <a:p>
            <a:pPr marL="0" indent="0">
              <a:lnSpc>
                <a:spcPct val="80000"/>
              </a:lnSpc>
              <a:buNone/>
            </a:pPr>
            <a:r>
              <a:rPr lang="zh-CN" altLang="en-US" sz="2400" dirty="0"/>
              <a:t>我们来消除下面的“不匹配</a:t>
            </a:r>
            <a:r>
              <a:rPr lang="en-US" altLang="zh-CN" sz="2400" dirty="0"/>
              <a:t>else”</a:t>
            </a:r>
            <a:r>
              <a:rPr lang="zh-CN" altLang="en-US" sz="2400" dirty="0"/>
              <a:t>文法的二义性：</a:t>
            </a:r>
            <a:endParaRPr lang="en-US" altLang="zh-CN" sz="2400" dirty="0"/>
          </a:p>
          <a:p>
            <a:pPr marL="0" indent="0">
              <a:lnSpc>
                <a:spcPct val="80000"/>
              </a:lnSpc>
              <a:buNone/>
            </a:pPr>
            <a:endParaRPr lang="en-US" altLang="zh-CN" sz="2400" dirty="0"/>
          </a:p>
          <a:p>
            <a:pPr marL="0" indent="0">
              <a:lnSpc>
                <a:spcPct val="80000"/>
              </a:lnSpc>
              <a:buNone/>
            </a:pPr>
            <a:endParaRPr lang="en-US" altLang="zh-CN" sz="2400" dirty="0"/>
          </a:p>
          <a:p>
            <a:pPr marL="0" indent="0">
              <a:lnSpc>
                <a:spcPct val="80000"/>
              </a:lnSpc>
              <a:buNone/>
            </a:pPr>
            <a:endParaRPr lang="en-US" altLang="zh-CN" sz="2400" dirty="0"/>
          </a:p>
          <a:p>
            <a:pPr marL="0" indent="0">
              <a:lnSpc>
                <a:spcPct val="80000"/>
              </a:lnSpc>
              <a:buNone/>
            </a:pPr>
            <a:endParaRPr lang="en-US" altLang="zh-CN" sz="2400" dirty="0"/>
          </a:p>
          <a:p>
            <a:pPr marL="0" indent="0">
              <a:lnSpc>
                <a:spcPct val="80000"/>
              </a:lnSpc>
              <a:buNone/>
            </a:pPr>
            <a:endParaRPr lang="en-US" altLang="zh-CN" sz="2400" dirty="0"/>
          </a:p>
          <a:p>
            <a:pPr marL="0" indent="0">
              <a:lnSpc>
                <a:spcPct val="80000"/>
              </a:lnSpc>
              <a:buNone/>
            </a:pPr>
            <a:r>
              <a:rPr lang="en-US" altLang="zh-CN" sz="2400" dirty="0"/>
              <a:t>         </a:t>
            </a:r>
            <a:r>
              <a:rPr lang="zh-CN" altLang="en-US" sz="2400" dirty="0"/>
              <a:t>这里，</a:t>
            </a:r>
            <a:r>
              <a:rPr lang="en-US" altLang="zh-CN" sz="2400" dirty="0"/>
              <a:t>other</a:t>
            </a:r>
            <a:r>
              <a:rPr lang="zh-CN" altLang="en-US" sz="2400" dirty="0"/>
              <a:t>代表任何其他语句。</a:t>
            </a:r>
          </a:p>
          <a:p>
            <a:pPr marL="0" indent="0">
              <a:lnSpc>
                <a:spcPct val="80000"/>
              </a:lnSpc>
              <a:buNone/>
            </a:pPr>
            <a:endParaRPr lang="zh-CN" altLang="en-US" sz="2400" dirty="0"/>
          </a:p>
          <a:p>
            <a:pPr>
              <a:lnSpc>
                <a:spcPct val="80000"/>
              </a:lnSpc>
            </a:pPr>
            <a:endParaRPr lang="en-US" altLang="zh-CN" dirty="0"/>
          </a:p>
        </p:txBody>
      </p:sp>
      <p:sp>
        <p:nvSpPr>
          <p:cNvPr id="3" name="标题 2"/>
          <p:cNvSpPr>
            <a:spLocks noGrp="1"/>
          </p:cNvSpPr>
          <p:nvPr>
            <p:ph type="title"/>
          </p:nvPr>
        </p:nvSpPr>
        <p:spPr/>
        <p:txBody>
          <a:bodyPr/>
          <a:lstStyle/>
          <a:p>
            <a:r>
              <a:rPr lang="en-US" altLang="zh-CN" dirty="0"/>
              <a:t>4.3.2 </a:t>
            </a:r>
            <a:r>
              <a:rPr lang="zh-CN" altLang="en-US" dirty="0"/>
              <a:t>消除二义性</a:t>
            </a:r>
          </a:p>
        </p:txBody>
      </p:sp>
      <p:pic>
        <p:nvPicPr>
          <p:cNvPr id="6" name="Picture 4">
            <a:extLst>
              <a:ext uri="{FF2B5EF4-FFF2-40B4-BE49-F238E27FC236}">
                <a16:creationId xmlns:a16="http://schemas.microsoft.com/office/drawing/2014/main" id="{781413DB-68BE-4AE4-920F-E233982D46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3953" y="3195873"/>
            <a:ext cx="4105275" cy="1312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116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3616248" cy="4921498"/>
          </a:xfrm>
        </p:spPr>
        <p:txBody>
          <a:bodyPr>
            <a:normAutofit/>
          </a:bodyPr>
          <a:lstStyle/>
          <a:p>
            <a:pPr marL="0" indent="0">
              <a:lnSpc>
                <a:spcPct val="80000"/>
              </a:lnSpc>
              <a:buNone/>
            </a:pPr>
            <a:r>
              <a:rPr lang="zh-CN" altLang="en-US" dirty="0"/>
              <a:t>    </a:t>
            </a:r>
            <a:endParaRPr lang="en-US" altLang="zh-CN" dirty="0"/>
          </a:p>
          <a:p>
            <a:r>
              <a:rPr lang="zh-CN" altLang="en-US" sz="2400" dirty="0"/>
              <a:t>文法</a:t>
            </a:r>
            <a:r>
              <a:rPr lang="en-US" altLang="zh-CN" sz="2400" dirty="0"/>
              <a:t>(4-9)</a:t>
            </a:r>
            <a:r>
              <a:rPr lang="zh-CN" altLang="en-US" sz="2400" dirty="0"/>
              <a:t>是具有二义性的，因为串</a:t>
            </a:r>
          </a:p>
          <a:p>
            <a:pPr>
              <a:buNone/>
            </a:pPr>
            <a:r>
              <a:rPr lang="zh-CN" altLang="en-US" sz="2400" dirty="0"/>
              <a:t>	</a:t>
            </a:r>
            <a:r>
              <a:rPr lang="en-US" altLang="zh-CN" sz="2400" b="1" dirty="0"/>
              <a:t>if</a:t>
            </a:r>
            <a:r>
              <a:rPr lang="en-US" altLang="zh-CN" sz="2400" dirty="0"/>
              <a:t> E</a:t>
            </a:r>
            <a:r>
              <a:rPr lang="en-US" altLang="zh-CN" sz="2400" baseline="-25000" dirty="0"/>
              <a:t>1</a:t>
            </a:r>
            <a:r>
              <a:rPr lang="en-US" altLang="zh-CN" sz="2400" dirty="0"/>
              <a:t> </a:t>
            </a:r>
            <a:r>
              <a:rPr lang="en-US" altLang="zh-CN" sz="2400" b="1" dirty="0"/>
              <a:t>then</a:t>
            </a:r>
            <a:r>
              <a:rPr lang="en-US" altLang="zh-CN" sz="2400" dirty="0"/>
              <a:t> </a:t>
            </a:r>
            <a:r>
              <a:rPr lang="en-US" altLang="zh-CN" sz="2400" b="1" dirty="0"/>
              <a:t>if</a:t>
            </a:r>
            <a:r>
              <a:rPr lang="en-US" altLang="zh-CN" sz="2400" dirty="0"/>
              <a:t> E</a:t>
            </a:r>
            <a:r>
              <a:rPr lang="en-US" altLang="zh-CN" sz="2400" baseline="-25000" dirty="0"/>
              <a:t>2</a:t>
            </a:r>
            <a:r>
              <a:rPr lang="en-US" altLang="zh-CN" sz="2400" dirty="0"/>
              <a:t> </a:t>
            </a:r>
            <a:r>
              <a:rPr lang="en-US" altLang="zh-CN" sz="2400" b="1" dirty="0"/>
              <a:t>then</a:t>
            </a:r>
            <a:r>
              <a:rPr lang="en-US" altLang="zh-CN" sz="2400" dirty="0"/>
              <a:t> S</a:t>
            </a:r>
            <a:r>
              <a:rPr lang="en-US" altLang="zh-CN" sz="2400" baseline="-25000" dirty="0"/>
              <a:t>1</a:t>
            </a:r>
            <a:r>
              <a:rPr lang="en-US" altLang="zh-CN" sz="2400" dirty="0"/>
              <a:t> </a:t>
            </a:r>
            <a:r>
              <a:rPr lang="en-US" altLang="zh-CN" sz="2400" b="1" dirty="0"/>
              <a:t>else</a:t>
            </a:r>
            <a:r>
              <a:rPr lang="en-US" altLang="zh-CN" sz="2400" dirty="0"/>
              <a:t> S</a:t>
            </a:r>
            <a:r>
              <a:rPr lang="en-US" altLang="zh-CN" sz="2400" baseline="-25000" dirty="0"/>
              <a:t>2</a:t>
            </a:r>
          </a:p>
          <a:p>
            <a:pPr>
              <a:buNone/>
            </a:pPr>
            <a:r>
              <a:rPr lang="en-US" altLang="zh-CN" sz="2400" dirty="0"/>
              <a:t>	</a:t>
            </a:r>
            <a:r>
              <a:rPr lang="zh-CN" altLang="en-US" sz="2400" dirty="0"/>
              <a:t>有两棵分析树，</a:t>
            </a:r>
            <a:endParaRPr lang="en-US" altLang="zh-CN" sz="2400" dirty="0"/>
          </a:p>
          <a:p>
            <a:pPr>
              <a:buNone/>
            </a:pPr>
            <a:r>
              <a:rPr lang="zh-CN" altLang="en-US" sz="2400" dirty="0"/>
              <a:t>如图</a:t>
            </a:r>
            <a:r>
              <a:rPr lang="en-US" altLang="zh-CN" sz="2400" dirty="0"/>
              <a:t>4-6</a:t>
            </a:r>
            <a:r>
              <a:rPr lang="zh-CN" altLang="en-US" sz="2400" dirty="0"/>
              <a:t>。</a:t>
            </a:r>
          </a:p>
          <a:p>
            <a:pPr>
              <a:lnSpc>
                <a:spcPct val="80000"/>
              </a:lnSpc>
            </a:pPr>
            <a:endParaRPr lang="zh-CN" altLang="en-US" sz="2400" dirty="0"/>
          </a:p>
          <a:p>
            <a:pPr>
              <a:lnSpc>
                <a:spcPct val="80000"/>
              </a:lnSpc>
            </a:pPr>
            <a:endParaRPr lang="en-US" altLang="zh-CN" dirty="0"/>
          </a:p>
        </p:txBody>
      </p:sp>
      <p:sp>
        <p:nvSpPr>
          <p:cNvPr id="3" name="标题 2"/>
          <p:cNvSpPr>
            <a:spLocks noGrp="1"/>
          </p:cNvSpPr>
          <p:nvPr>
            <p:ph type="title"/>
          </p:nvPr>
        </p:nvSpPr>
        <p:spPr/>
        <p:txBody>
          <a:bodyPr/>
          <a:lstStyle/>
          <a:p>
            <a:r>
              <a:rPr lang="en-US" altLang="zh-CN" dirty="0"/>
              <a:t>  </a:t>
            </a:r>
            <a:endParaRPr lang="zh-CN" altLang="en-US" dirty="0"/>
          </a:p>
        </p:txBody>
      </p:sp>
      <p:pic>
        <p:nvPicPr>
          <p:cNvPr id="5" name="Picture 4">
            <a:extLst>
              <a:ext uri="{FF2B5EF4-FFF2-40B4-BE49-F238E27FC236}">
                <a16:creationId xmlns:a16="http://schemas.microsoft.com/office/drawing/2014/main" id="{3D635489-588B-415E-B436-6185186F03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0274" y="1685678"/>
            <a:ext cx="4539702" cy="4780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8827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lnSpc>
                <a:spcPct val="80000"/>
              </a:lnSpc>
              <a:buNone/>
            </a:pPr>
            <a:r>
              <a:rPr lang="zh-CN" altLang="en-US" sz="2400" dirty="0"/>
              <a:t>       </a:t>
            </a:r>
            <a:r>
              <a:rPr lang="zh-CN" altLang="en-US" dirty="0"/>
              <a:t>所有包含这种条件语句的程序设计语言都使用第一种分析树。</a:t>
            </a:r>
            <a:endParaRPr lang="en-US" altLang="zh-CN" dirty="0"/>
          </a:p>
          <a:p>
            <a:pPr marL="0" indent="0">
              <a:lnSpc>
                <a:spcPct val="80000"/>
              </a:lnSpc>
              <a:buNone/>
            </a:pPr>
            <a:r>
              <a:rPr lang="en-US" altLang="zh-CN" dirty="0"/>
              <a:t>  </a:t>
            </a:r>
            <a:r>
              <a:rPr lang="zh-CN" altLang="en-US" dirty="0"/>
              <a:t>一般规则是，“每个</a:t>
            </a:r>
            <a:r>
              <a:rPr lang="en-US" altLang="zh-CN" dirty="0"/>
              <a:t>else</a:t>
            </a:r>
            <a:r>
              <a:rPr lang="zh-CN" altLang="en-US" dirty="0"/>
              <a:t>和前面最近的没有配对的</a:t>
            </a:r>
            <a:r>
              <a:rPr lang="en-US" altLang="zh-CN" dirty="0"/>
              <a:t>then</a:t>
            </a:r>
            <a:r>
              <a:rPr lang="zh-CN" altLang="en-US" dirty="0"/>
              <a:t>配对”。</a:t>
            </a:r>
            <a:endParaRPr lang="en-US" altLang="zh-CN" dirty="0"/>
          </a:p>
          <a:p>
            <a:pPr marL="0" indent="0">
              <a:lnSpc>
                <a:spcPct val="80000"/>
              </a:lnSpc>
              <a:buNone/>
            </a:pPr>
            <a:r>
              <a:rPr lang="en-US" altLang="zh-CN" dirty="0"/>
              <a:t>       </a:t>
            </a:r>
            <a:r>
              <a:rPr lang="zh-CN" altLang="en-US" dirty="0"/>
              <a:t>这条避免二义性的规则可以直接并入文法中。</a:t>
            </a:r>
            <a:endParaRPr lang="en-US" altLang="zh-CN" dirty="0"/>
          </a:p>
          <a:p>
            <a:pPr marL="0" indent="0">
              <a:lnSpc>
                <a:spcPct val="80000"/>
              </a:lnSpc>
              <a:buNone/>
            </a:pPr>
            <a:r>
              <a:rPr lang="en-US" altLang="zh-CN" dirty="0"/>
              <a:t>          </a:t>
            </a:r>
            <a:r>
              <a:rPr lang="zh-CN" altLang="en-US" dirty="0"/>
              <a:t>例如：可以把文法</a:t>
            </a:r>
            <a:r>
              <a:rPr lang="en-US" altLang="zh-CN" dirty="0"/>
              <a:t>(4-9)</a:t>
            </a:r>
            <a:r>
              <a:rPr lang="zh-CN" altLang="en-US" dirty="0"/>
              <a:t>改写成下面的无二义性文法，</a:t>
            </a:r>
            <a:endParaRPr lang="en-US" altLang="zh-CN" dirty="0"/>
          </a:p>
          <a:p>
            <a:pPr marL="0" indent="0">
              <a:lnSpc>
                <a:spcPct val="80000"/>
              </a:lnSpc>
              <a:buNone/>
            </a:pPr>
            <a:r>
              <a:rPr lang="en-US" altLang="zh-CN" dirty="0"/>
              <a:t>      </a:t>
            </a:r>
            <a:r>
              <a:rPr lang="zh-CN" altLang="en-US" dirty="0"/>
              <a:t>其基本思想是：出现在</a:t>
            </a:r>
            <a:r>
              <a:rPr lang="en-US" altLang="zh-CN" dirty="0"/>
              <a:t>then</a:t>
            </a:r>
            <a:r>
              <a:rPr lang="zh-CN" altLang="en-US" dirty="0"/>
              <a:t>和</a:t>
            </a:r>
            <a:r>
              <a:rPr lang="en-US" altLang="zh-CN" dirty="0"/>
              <a:t>else</a:t>
            </a:r>
            <a:r>
              <a:rPr lang="zh-CN" altLang="en-US" dirty="0"/>
              <a:t>之间的语句必须是“配对”的，即它不</a:t>
            </a:r>
            <a:endParaRPr lang="en-US" altLang="zh-CN" dirty="0"/>
          </a:p>
          <a:p>
            <a:pPr marL="0" indent="0">
              <a:lnSpc>
                <a:spcPct val="80000"/>
              </a:lnSpc>
              <a:buNone/>
            </a:pPr>
            <a:r>
              <a:rPr lang="en-US" altLang="zh-CN" dirty="0"/>
              <a:t>                       </a:t>
            </a:r>
            <a:r>
              <a:rPr lang="zh-CN" altLang="en-US" dirty="0"/>
              <a:t>能以一个未配对的</a:t>
            </a:r>
            <a:r>
              <a:rPr lang="en-US" altLang="zh-CN" dirty="0"/>
              <a:t>then</a:t>
            </a:r>
            <a:r>
              <a:rPr lang="zh-CN" altLang="en-US" dirty="0"/>
              <a:t>后面跟随任意的非</a:t>
            </a:r>
            <a:r>
              <a:rPr lang="en-US" altLang="zh-CN" dirty="0"/>
              <a:t>else</a:t>
            </a:r>
            <a:r>
              <a:rPr lang="zh-CN" altLang="en-US" dirty="0"/>
              <a:t>语句结束，</a:t>
            </a:r>
            <a:endParaRPr lang="en-US" altLang="zh-CN" dirty="0"/>
          </a:p>
          <a:p>
            <a:pPr marL="0" indent="0">
              <a:lnSpc>
                <a:spcPct val="80000"/>
              </a:lnSpc>
              <a:buNone/>
            </a:pPr>
            <a:r>
              <a:rPr lang="en-US" altLang="zh-CN" dirty="0"/>
              <a:t>                       </a:t>
            </a:r>
            <a:r>
              <a:rPr lang="zh-CN" altLang="en-US" dirty="0"/>
              <a:t>于是</a:t>
            </a:r>
            <a:r>
              <a:rPr lang="en-US" altLang="zh-CN" dirty="0"/>
              <a:t>else</a:t>
            </a:r>
            <a:r>
              <a:rPr lang="zh-CN" altLang="en-US" dirty="0"/>
              <a:t>被迫与这个未配对的</a:t>
            </a:r>
            <a:r>
              <a:rPr lang="en-US" altLang="zh-CN" dirty="0"/>
              <a:t>then</a:t>
            </a:r>
            <a:r>
              <a:rPr lang="zh-CN" altLang="en-US" dirty="0"/>
              <a:t>配对。配对的语句是一</a:t>
            </a:r>
            <a:endParaRPr lang="en-US" altLang="zh-CN" dirty="0"/>
          </a:p>
          <a:p>
            <a:pPr marL="0" indent="0">
              <a:lnSpc>
                <a:spcPct val="80000"/>
              </a:lnSpc>
              <a:buNone/>
            </a:pPr>
            <a:r>
              <a:rPr lang="en-US" altLang="zh-CN" dirty="0"/>
              <a:t>                      </a:t>
            </a:r>
            <a:r>
              <a:rPr lang="zh-CN" altLang="en-US" dirty="0"/>
              <a:t>个不包含不配对语句的</a:t>
            </a:r>
            <a:r>
              <a:rPr lang="en-US" altLang="zh-CN" dirty="0"/>
              <a:t>if-then-else</a:t>
            </a:r>
            <a:r>
              <a:rPr lang="zh-CN" altLang="en-US" dirty="0"/>
              <a:t>语句或者任何非条件语句。</a:t>
            </a:r>
            <a:endParaRPr lang="en-US" altLang="zh-CN" dirty="0"/>
          </a:p>
          <a:p>
            <a:pPr marL="0" indent="0">
              <a:lnSpc>
                <a:spcPct val="80000"/>
              </a:lnSpc>
              <a:buNone/>
            </a:pPr>
            <a:r>
              <a:rPr lang="en-US" altLang="zh-CN" dirty="0"/>
              <a:t>     </a:t>
            </a:r>
            <a:r>
              <a:rPr lang="zh-CN" altLang="en-US" dirty="0"/>
              <a:t>改写如下：</a:t>
            </a:r>
          </a:p>
          <a:p>
            <a:pPr marL="0" indent="0">
              <a:lnSpc>
                <a:spcPct val="80000"/>
              </a:lnSpc>
              <a:buNone/>
            </a:pPr>
            <a:endParaRPr lang="en-US" altLang="zh-CN" dirty="0"/>
          </a:p>
        </p:txBody>
      </p:sp>
      <p:sp>
        <p:nvSpPr>
          <p:cNvPr id="3" name="标题 2"/>
          <p:cNvSpPr>
            <a:spLocks noGrp="1"/>
          </p:cNvSpPr>
          <p:nvPr>
            <p:ph type="title"/>
          </p:nvPr>
        </p:nvSpPr>
        <p:spPr/>
        <p:txBody>
          <a:bodyPr/>
          <a:lstStyle/>
          <a:p>
            <a:r>
              <a:rPr lang="zh-CN" altLang="en-US" dirty="0"/>
              <a:t>例</a:t>
            </a:r>
            <a:r>
              <a:rPr lang="en-US" altLang="zh-CN" dirty="0"/>
              <a:t>4.6</a:t>
            </a:r>
            <a:endParaRPr lang="zh-CN" altLang="en-US" dirty="0"/>
          </a:p>
        </p:txBody>
      </p:sp>
      <p:pic>
        <p:nvPicPr>
          <p:cNvPr id="7" name="Picture 4">
            <a:extLst>
              <a:ext uri="{FF2B5EF4-FFF2-40B4-BE49-F238E27FC236}">
                <a16:creationId xmlns:a16="http://schemas.microsoft.com/office/drawing/2014/main" id="{35090B2A-8A55-4EBA-8741-5F5689CD29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939" y="4829176"/>
            <a:ext cx="5602892"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9006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6" y="1613251"/>
            <a:ext cx="8372162" cy="5086313"/>
          </a:xfrm>
        </p:spPr>
        <p:txBody>
          <a:bodyPr>
            <a:normAutofit fontScale="47500" lnSpcReduction="20000"/>
          </a:bodyPr>
          <a:lstStyle/>
          <a:p>
            <a:pPr>
              <a:lnSpc>
                <a:spcPct val="80000"/>
              </a:lnSpc>
              <a:defRPr/>
            </a:pPr>
            <a:endParaRPr lang="en-US" altLang="zh-CN" sz="2200" b="1" dirty="0">
              <a:cs typeface="Arial" panose="020B0604020202020204" pitchFamily="34" charset="0"/>
            </a:endParaRPr>
          </a:p>
          <a:p>
            <a:pPr>
              <a:lnSpc>
                <a:spcPct val="80000"/>
              </a:lnSpc>
              <a:defRPr/>
            </a:pPr>
            <a:r>
              <a:rPr lang="zh-CN" altLang="en-US" sz="3800" b="1" dirty="0">
                <a:cs typeface="Arial" panose="020B0604020202020204" pitchFamily="34" charset="0"/>
              </a:rPr>
              <a:t>左递归的定义：</a:t>
            </a:r>
            <a:r>
              <a:rPr lang="zh-CN" altLang="en-US" sz="3800" b="1" dirty="0"/>
              <a:t>如果文法</a:t>
            </a:r>
            <a:r>
              <a:rPr lang="en-US" altLang="zh-CN" sz="3800" b="1" dirty="0"/>
              <a:t>G</a:t>
            </a:r>
            <a:r>
              <a:rPr lang="zh-CN" altLang="en-US" sz="3800" b="1" dirty="0"/>
              <a:t>具有一个非终结符</a:t>
            </a:r>
            <a:r>
              <a:rPr lang="en-US" altLang="zh-CN" sz="3800" b="1" dirty="0"/>
              <a:t>A</a:t>
            </a:r>
            <a:r>
              <a:rPr lang="zh-CN" altLang="en-US" sz="3800" b="1" dirty="0"/>
              <a:t>使得对某个字符串</a:t>
            </a:r>
            <a:r>
              <a:rPr lang="el-GR" altLang="zh-CN" sz="3800" b="1" dirty="0">
                <a:cs typeface="Arial" panose="020B0604020202020204" pitchFamily="34" charset="0"/>
              </a:rPr>
              <a:t>α</a:t>
            </a:r>
            <a:r>
              <a:rPr lang="zh-CN" altLang="el-GR" sz="3800" b="1" dirty="0">
                <a:cs typeface="Arial" panose="020B0604020202020204" pitchFamily="34" charset="0"/>
              </a:rPr>
              <a:t>存在</a:t>
            </a:r>
            <a:endParaRPr lang="en-US" altLang="zh-CN" sz="3800" b="1" dirty="0">
              <a:cs typeface="Arial" panose="020B0604020202020204" pitchFamily="34" charset="0"/>
            </a:endParaRPr>
          </a:p>
          <a:p>
            <a:pPr marL="0" indent="0">
              <a:lnSpc>
                <a:spcPct val="80000"/>
              </a:lnSpc>
              <a:buNone/>
              <a:defRPr/>
            </a:pPr>
            <a:r>
              <a:rPr lang="en-US" altLang="zh-CN" sz="3800" b="1" dirty="0">
                <a:cs typeface="Arial" panose="020B0604020202020204" pitchFamily="34" charset="0"/>
              </a:rPr>
              <a:t>   </a:t>
            </a:r>
          </a:p>
          <a:p>
            <a:pPr marL="0" indent="0">
              <a:lnSpc>
                <a:spcPct val="80000"/>
              </a:lnSpc>
              <a:buNone/>
              <a:defRPr/>
            </a:pPr>
            <a:r>
              <a:rPr lang="en-US" altLang="zh-CN" sz="3800" b="1" dirty="0">
                <a:cs typeface="Arial" panose="020B0604020202020204" pitchFamily="34" charset="0"/>
              </a:rPr>
              <a:t>    </a:t>
            </a:r>
            <a:r>
              <a:rPr lang="zh-CN" altLang="el-GR" sz="3800" b="1" dirty="0">
                <a:cs typeface="Arial" panose="020B0604020202020204" pitchFamily="34" charset="0"/>
              </a:rPr>
              <a:t>推导</a:t>
            </a:r>
            <a:r>
              <a:rPr lang="el-GR" altLang="zh-CN" sz="3800" b="1" dirty="0">
                <a:cs typeface="Arial" panose="020B0604020202020204" pitchFamily="34" charset="0"/>
              </a:rPr>
              <a:t>A</a:t>
            </a:r>
            <a:r>
              <a:rPr lang="en-US" altLang="zh-CN" sz="3800" b="1" dirty="0">
                <a:cs typeface="Arial" panose="020B0604020202020204" pitchFamily="34" charset="0"/>
              </a:rPr>
              <a:t>            A</a:t>
            </a:r>
            <a:r>
              <a:rPr lang="el-GR" altLang="zh-CN" sz="3800" b="1" dirty="0">
                <a:cs typeface="Arial" panose="020B0604020202020204" pitchFamily="34" charset="0"/>
              </a:rPr>
              <a:t>α</a:t>
            </a:r>
            <a:r>
              <a:rPr lang="zh-CN" altLang="en-US" sz="3800" b="1" dirty="0">
                <a:cs typeface="Arial" panose="020B0604020202020204" pitchFamily="34" charset="0"/>
              </a:rPr>
              <a:t>，则称</a:t>
            </a:r>
            <a:r>
              <a:rPr lang="en-US" altLang="zh-CN" sz="3800" b="1" dirty="0">
                <a:cs typeface="Arial" panose="020B0604020202020204" pitchFamily="34" charset="0"/>
              </a:rPr>
              <a:t>G</a:t>
            </a:r>
            <a:r>
              <a:rPr lang="zh-CN" altLang="en-US" sz="3800" b="1" dirty="0">
                <a:cs typeface="Arial" panose="020B0604020202020204" pitchFamily="34" charset="0"/>
              </a:rPr>
              <a:t>是左递归的文法。</a:t>
            </a:r>
            <a:endParaRPr lang="en-US" altLang="zh-CN" sz="3800" b="1" dirty="0">
              <a:cs typeface="Arial" panose="020B0604020202020204" pitchFamily="34" charset="0"/>
            </a:endParaRPr>
          </a:p>
          <a:p>
            <a:pPr marL="0" indent="0">
              <a:lnSpc>
                <a:spcPct val="80000"/>
              </a:lnSpc>
              <a:buNone/>
              <a:defRPr/>
            </a:pPr>
            <a:endParaRPr lang="en-US" altLang="zh-CN" sz="2900" b="1" dirty="0">
              <a:cs typeface="Arial" panose="020B0604020202020204" pitchFamily="34" charset="0"/>
            </a:endParaRPr>
          </a:p>
          <a:p>
            <a:pPr>
              <a:lnSpc>
                <a:spcPct val="80000"/>
              </a:lnSpc>
              <a:defRPr/>
            </a:pPr>
            <a:r>
              <a:rPr lang="zh-CN" altLang="en-US" sz="3800" b="1" dirty="0">
                <a:cs typeface="Arial" panose="020B0604020202020204" pitchFamily="34" charset="0"/>
              </a:rPr>
              <a:t>消除左递归的原因：在最左推导中会造成无限推导的情况</a:t>
            </a:r>
            <a:r>
              <a:rPr lang="zh-CN" altLang="en-US" sz="3300" b="1" dirty="0">
                <a:cs typeface="Arial" panose="020B0604020202020204" pitchFamily="34" charset="0"/>
              </a:rPr>
              <a:t>。</a:t>
            </a:r>
            <a:endParaRPr lang="en-US" altLang="zh-CN" sz="3300" b="1" dirty="0">
              <a:cs typeface="Arial" panose="020B0604020202020204" pitchFamily="34" charset="0"/>
            </a:endParaRPr>
          </a:p>
          <a:p>
            <a:pPr marL="0" indent="0">
              <a:lnSpc>
                <a:spcPct val="80000"/>
              </a:lnSpc>
              <a:buNone/>
              <a:defRPr/>
            </a:pPr>
            <a:endParaRPr lang="en-US" altLang="zh-CN" sz="2900" b="1" dirty="0">
              <a:cs typeface="Arial" panose="020B0604020202020204" pitchFamily="34" charset="0"/>
            </a:endParaRPr>
          </a:p>
          <a:p>
            <a:pPr>
              <a:lnSpc>
                <a:spcPct val="80000"/>
              </a:lnSpc>
              <a:defRPr/>
            </a:pPr>
            <a:r>
              <a:rPr lang="zh-CN" altLang="en-US" sz="3800" b="1" dirty="0">
                <a:cs typeface="Arial" panose="020B0604020202020204" pitchFamily="34" charset="0"/>
              </a:rPr>
              <a:t>消除左递归的方法：对于文法中形如：                        直接左递归形式的产生式</a:t>
            </a:r>
            <a:endParaRPr lang="en-US" altLang="zh-CN" sz="3800" b="1" dirty="0">
              <a:cs typeface="Arial" panose="020B0604020202020204" pitchFamily="34" charset="0"/>
            </a:endParaRPr>
          </a:p>
          <a:p>
            <a:pPr marL="0" indent="0">
              <a:lnSpc>
                <a:spcPct val="80000"/>
              </a:lnSpc>
              <a:buNone/>
              <a:defRPr/>
            </a:pPr>
            <a:r>
              <a:rPr lang="en-US" altLang="zh-CN" sz="2900" b="1" dirty="0">
                <a:cs typeface="Arial" panose="020B0604020202020204" pitchFamily="34" charset="0"/>
              </a:rPr>
              <a:t>                                        </a:t>
            </a:r>
          </a:p>
          <a:p>
            <a:pPr algn="just">
              <a:buNone/>
            </a:pPr>
            <a:r>
              <a:rPr lang="zh-CN" altLang="en-US" sz="2900" b="1" dirty="0"/>
              <a:t>     </a:t>
            </a:r>
            <a:r>
              <a:rPr lang="zh-CN" altLang="en-US" sz="3800" b="1" dirty="0"/>
              <a:t>其中</a:t>
            </a:r>
            <a:r>
              <a:rPr lang="en-US" altLang="zh-CN" sz="3800" b="1" dirty="0">
                <a:latin typeface="Symbol" panose="05050102010706020507" pitchFamily="18" charset="2"/>
              </a:rPr>
              <a:t>b</a:t>
            </a:r>
            <a:r>
              <a:rPr lang="zh-CN" altLang="en-US" sz="3800" b="1" dirty="0"/>
              <a:t>不以</a:t>
            </a:r>
            <a:r>
              <a:rPr lang="en-US" altLang="zh-CN" sz="3800" b="1" dirty="0"/>
              <a:t>A</a:t>
            </a:r>
            <a:r>
              <a:rPr lang="zh-CN" altLang="en-US" sz="3800" b="1" dirty="0"/>
              <a:t>为前缀。它产生的符号串为</a:t>
            </a:r>
            <a:r>
              <a:rPr lang="en-US" altLang="zh-CN" sz="3800" b="1" dirty="0" err="1">
                <a:latin typeface="Symbol" panose="05050102010706020507" pitchFamily="18" charset="2"/>
              </a:rPr>
              <a:t>ba</a:t>
            </a:r>
            <a:r>
              <a:rPr lang="en-US" altLang="zh-CN" sz="3800" b="1" baseline="8000" dirty="0">
                <a:latin typeface="Georgia" panose="02040502050405020303" pitchFamily="18" charset="0"/>
              </a:rPr>
              <a:t>*</a:t>
            </a:r>
            <a:r>
              <a:rPr lang="zh-CN" altLang="en-US" sz="3800" b="1" dirty="0"/>
              <a:t>结构。引进非终结符</a:t>
            </a:r>
            <a:r>
              <a:rPr lang="en-US" altLang="zh-CN" sz="3800" b="1" dirty="0"/>
              <a:t>A’</a:t>
            </a:r>
            <a:r>
              <a:rPr lang="zh-CN" altLang="en-US" sz="3800" b="1" dirty="0"/>
              <a:t>，令：</a:t>
            </a:r>
          </a:p>
          <a:p>
            <a:pPr algn="just">
              <a:buNone/>
            </a:pPr>
            <a:endParaRPr lang="zh-CN" altLang="en-US" sz="2900" b="1" dirty="0"/>
          </a:p>
          <a:p>
            <a:pPr marL="0" indent="0">
              <a:lnSpc>
                <a:spcPct val="80000"/>
              </a:lnSpc>
              <a:buNone/>
              <a:defRPr/>
            </a:pPr>
            <a:endParaRPr lang="en-US" altLang="zh-CN" sz="2900" b="1" dirty="0">
              <a:cs typeface="Arial" panose="020B0604020202020204" pitchFamily="34" charset="0"/>
            </a:endParaRPr>
          </a:p>
          <a:p>
            <a:pPr marL="0" indent="0">
              <a:lnSpc>
                <a:spcPct val="80000"/>
              </a:lnSpc>
              <a:buNone/>
              <a:defRPr/>
            </a:pPr>
            <a:endParaRPr lang="en-US" altLang="zh-CN" sz="2900" b="1" dirty="0">
              <a:cs typeface="Arial" panose="020B0604020202020204" pitchFamily="34" charset="0"/>
            </a:endParaRPr>
          </a:p>
          <a:p>
            <a:pPr marL="0" indent="0">
              <a:lnSpc>
                <a:spcPct val="80000"/>
              </a:lnSpc>
              <a:buNone/>
              <a:defRPr/>
            </a:pPr>
            <a:r>
              <a:rPr lang="zh-CN" altLang="en-US" sz="2900" b="1" dirty="0"/>
              <a:t>  </a:t>
            </a:r>
            <a:endParaRPr lang="en-US" altLang="zh-CN" sz="2900" b="1" dirty="0"/>
          </a:p>
          <a:p>
            <a:pPr marL="0" indent="0">
              <a:lnSpc>
                <a:spcPct val="80000"/>
              </a:lnSpc>
              <a:buNone/>
              <a:defRPr/>
            </a:pPr>
            <a:r>
              <a:rPr lang="zh-CN" altLang="en-US" sz="2900" b="1" dirty="0"/>
              <a:t>    </a:t>
            </a:r>
            <a:r>
              <a:rPr lang="zh-CN" altLang="en-US" sz="3800" b="1" dirty="0"/>
              <a:t>它同样产生</a:t>
            </a:r>
            <a:r>
              <a:rPr lang="en-US" altLang="zh-CN" sz="3800" b="1" dirty="0" err="1">
                <a:latin typeface="Symbol" panose="05050102010706020507" pitchFamily="18" charset="2"/>
              </a:rPr>
              <a:t>ba</a:t>
            </a:r>
            <a:r>
              <a:rPr lang="en-US" altLang="zh-CN" sz="3800" b="1" baseline="8000" dirty="0">
                <a:latin typeface="Georgia" panose="02040502050405020303" pitchFamily="18" charset="0"/>
              </a:rPr>
              <a:t>*</a:t>
            </a:r>
            <a:r>
              <a:rPr lang="zh-CN" altLang="en-US" sz="3800" b="1" dirty="0"/>
              <a:t>形符号串，所以与等价，但是它不是左递归的。</a:t>
            </a:r>
          </a:p>
          <a:p>
            <a:pPr>
              <a:lnSpc>
                <a:spcPct val="80000"/>
              </a:lnSpc>
              <a:defRPr/>
            </a:pPr>
            <a:endParaRPr lang="en-US" altLang="zh-CN" sz="2900" b="1" dirty="0">
              <a:cs typeface="Arial" panose="020B0604020202020204" pitchFamily="34" charset="0"/>
            </a:endParaRPr>
          </a:p>
          <a:p>
            <a:pPr>
              <a:lnSpc>
                <a:spcPct val="80000"/>
              </a:lnSpc>
              <a:defRPr/>
            </a:pPr>
            <a:endParaRPr lang="en-US" altLang="zh-CN" sz="2900" b="1" dirty="0">
              <a:cs typeface="Arial" panose="020B0604020202020204" pitchFamily="34" charset="0"/>
            </a:endParaRPr>
          </a:p>
          <a:p>
            <a:pPr marL="0" indent="0">
              <a:lnSpc>
                <a:spcPct val="80000"/>
              </a:lnSpc>
              <a:buNone/>
              <a:defRPr/>
            </a:pPr>
            <a:r>
              <a:rPr lang="en-US" altLang="zh-CN" sz="2900" dirty="0">
                <a:cs typeface="Arial" panose="020B0604020202020204" pitchFamily="34" charset="0"/>
              </a:rPr>
              <a:t>    </a:t>
            </a:r>
          </a:p>
          <a:p>
            <a:pPr marL="0" indent="0">
              <a:lnSpc>
                <a:spcPct val="80000"/>
              </a:lnSpc>
              <a:buNone/>
              <a:defRPr/>
            </a:pPr>
            <a:endParaRPr lang="zh-CN" altLang="en-US" dirty="0">
              <a:cs typeface="Arial" panose="020B0604020202020204" pitchFamily="34" charset="0"/>
            </a:endParaRPr>
          </a:p>
          <a:p>
            <a:pPr>
              <a:lnSpc>
                <a:spcPct val="80000"/>
              </a:lnSpc>
              <a:defRPr/>
            </a:pPr>
            <a:endParaRPr lang="zh-CN" altLang="en-US" dirty="0">
              <a:cs typeface="Arial" panose="020B0604020202020204" pitchFamily="34" charset="0"/>
            </a:endParaRPr>
          </a:p>
          <a:p>
            <a:pPr marL="0" indent="0">
              <a:lnSpc>
                <a:spcPct val="80000"/>
              </a:lnSpc>
              <a:buNone/>
            </a:pPr>
            <a:endParaRPr lang="en-US" altLang="zh-CN" dirty="0"/>
          </a:p>
        </p:txBody>
      </p:sp>
      <p:sp>
        <p:nvSpPr>
          <p:cNvPr id="3" name="标题 2"/>
          <p:cNvSpPr>
            <a:spLocks noGrp="1"/>
          </p:cNvSpPr>
          <p:nvPr>
            <p:ph type="title"/>
          </p:nvPr>
        </p:nvSpPr>
        <p:spPr>
          <a:xfrm>
            <a:off x="494025" y="693622"/>
            <a:ext cx="8372163" cy="574183"/>
          </a:xfrm>
        </p:spPr>
        <p:txBody>
          <a:bodyPr/>
          <a:lstStyle/>
          <a:p>
            <a:r>
              <a:rPr lang="en-US" altLang="zh-CN" dirty="0"/>
              <a:t>4.3.3 </a:t>
            </a:r>
            <a:r>
              <a:rPr lang="zh-CN" altLang="en-US" dirty="0"/>
              <a:t>消除左递归</a:t>
            </a:r>
          </a:p>
        </p:txBody>
      </p:sp>
      <p:pic>
        <p:nvPicPr>
          <p:cNvPr id="5" name="Picture 4" descr="2">
            <a:extLst>
              <a:ext uri="{FF2B5EF4-FFF2-40B4-BE49-F238E27FC236}">
                <a16:creationId xmlns:a16="http://schemas.microsoft.com/office/drawing/2014/main" id="{C473E6A8-08BA-494A-99F9-ABBCE02BCA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6867" y="2332571"/>
            <a:ext cx="449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a:extLst>
              <a:ext uri="{FF2B5EF4-FFF2-40B4-BE49-F238E27FC236}">
                <a16:creationId xmlns:a16="http://schemas.microsoft.com/office/drawing/2014/main" id="{A5A363C2-64CF-431E-AB49-D94541CBE5E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0449" y="3429000"/>
            <a:ext cx="1219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a:extLst>
              <a:ext uri="{FF2B5EF4-FFF2-40B4-BE49-F238E27FC236}">
                <a16:creationId xmlns:a16="http://schemas.microsoft.com/office/drawing/2014/main" id="{2861F1C6-FEA8-46BB-8FA9-E9F8A18D6D3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16105" y="4590107"/>
            <a:ext cx="1997044" cy="624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4208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80000"/>
              </a:lnSpc>
              <a:defRPr/>
            </a:pPr>
            <a:r>
              <a:rPr lang="zh-CN" altLang="en-US" sz="2800" dirty="0">
                <a:cs typeface="Arial" panose="020B0604020202020204" pitchFamily="34" charset="0"/>
              </a:rPr>
              <a:t>考虑下面的算术表达式文法：</a:t>
            </a:r>
          </a:p>
          <a:p>
            <a:pPr>
              <a:lnSpc>
                <a:spcPct val="80000"/>
              </a:lnSpc>
              <a:buNone/>
              <a:defRPr/>
            </a:pPr>
            <a:r>
              <a:rPr lang="zh-CN" altLang="en-US" dirty="0">
                <a:cs typeface="Arial" panose="020B0604020202020204" pitchFamily="34" charset="0"/>
              </a:rPr>
              <a:t>	</a:t>
            </a:r>
            <a:r>
              <a:rPr lang="en-US" altLang="zh-CN" dirty="0">
                <a:cs typeface="Arial" panose="020B0604020202020204" pitchFamily="34" charset="0"/>
              </a:rPr>
              <a:t>E -&gt; E + T | T</a:t>
            </a:r>
          </a:p>
          <a:p>
            <a:pPr>
              <a:lnSpc>
                <a:spcPct val="80000"/>
              </a:lnSpc>
              <a:buNone/>
              <a:defRPr/>
            </a:pPr>
            <a:r>
              <a:rPr lang="en-US" altLang="zh-CN" dirty="0">
                <a:cs typeface="Arial" panose="020B0604020202020204" pitchFamily="34" charset="0"/>
              </a:rPr>
              <a:t>	T -&gt; T * F | F 							(4-10)</a:t>
            </a:r>
          </a:p>
          <a:p>
            <a:pPr>
              <a:lnSpc>
                <a:spcPct val="80000"/>
              </a:lnSpc>
              <a:buNone/>
              <a:defRPr/>
            </a:pPr>
            <a:r>
              <a:rPr lang="en-US" altLang="zh-CN" dirty="0">
                <a:cs typeface="Arial" panose="020B0604020202020204" pitchFamily="34" charset="0"/>
              </a:rPr>
              <a:t>	F -&gt; (E) | id</a:t>
            </a:r>
          </a:p>
          <a:p>
            <a:pPr>
              <a:lnSpc>
                <a:spcPct val="80000"/>
              </a:lnSpc>
              <a:buNone/>
              <a:defRPr/>
            </a:pPr>
            <a:r>
              <a:rPr lang="en-US" altLang="zh-CN" sz="2800" dirty="0">
                <a:cs typeface="Arial" panose="020B0604020202020204" pitchFamily="34" charset="0"/>
              </a:rPr>
              <a:t>	</a:t>
            </a:r>
            <a:r>
              <a:rPr lang="zh-CN" altLang="en-US" sz="2800" dirty="0">
                <a:cs typeface="Arial" panose="020B0604020202020204" pitchFamily="34" charset="0"/>
              </a:rPr>
              <a:t>消除</a:t>
            </a:r>
            <a:r>
              <a:rPr lang="en-US" altLang="zh-CN" sz="2800" dirty="0">
                <a:cs typeface="Arial" panose="020B0604020202020204" pitchFamily="34" charset="0"/>
              </a:rPr>
              <a:t>E</a:t>
            </a:r>
            <a:r>
              <a:rPr lang="zh-CN" altLang="en-US" sz="2800" dirty="0">
                <a:cs typeface="Arial" panose="020B0604020202020204" pitchFamily="34" charset="0"/>
              </a:rPr>
              <a:t>和</a:t>
            </a:r>
            <a:r>
              <a:rPr lang="en-US" altLang="zh-CN" sz="2800" dirty="0">
                <a:cs typeface="Arial" panose="020B0604020202020204" pitchFamily="34" charset="0"/>
              </a:rPr>
              <a:t>T</a:t>
            </a:r>
            <a:r>
              <a:rPr lang="zh-CN" altLang="en-US" sz="2800" dirty="0">
                <a:cs typeface="Arial" panose="020B0604020202020204" pitchFamily="34" charset="0"/>
              </a:rPr>
              <a:t>的直接左递归，可以得到：</a:t>
            </a:r>
          </a:p>
          <a:p>
            <a:pPr>
              <a:lnSpc>
                <a:spcPct val="80000"/>
              </a:lnSpc>
              <a:buNone/>
              <a:defRPr/>
            </a:pPr>
            <a:r>
              <a:rPr lang="zh-CN" altLang="en-US" dirty="0">
                <a:cs typeface="Arial" panose="020B0604020202020204" pitchFamily="34" charset="0"/>
              </a:rPr>
              <a:t>	</a:t>
            </a:r>
            <a:r>
              <a:rPr lang="en-US" altLang="zh-CN" dirty="0">
                <a:cs typeface="Arial" panose="020B0604020202020204" pitchFamily="34" charset="0"/>
              </a:rPr>
              <a:t>E -&gt; TE’</a:t>
            </a:r>
          </a:p>
          <a:p>
            <a:pPr>
              <a:lnSpc>
                <a:spcPct val="80000"/>
              </a:lnSpc>
              <a:buNone/>
              <a:defRPr/>
            </a:pPr>
            <a:r>
              <a:rPr lang="en-US" altLang="zh-CN" dirty="0">
                <a:cs typeface="Arial" panose="020B0604020202020204" pitchFamily="34" charset="0"/>
              </a:rPr>
              <a:t>	E’ -&gt; +TE’ | </a:t>
            </a:r>
            <a:r>
              <a:rPr lang="ru-RU" altLang="zh-CN" dirty="0">
                <a:cs typeface="Arial" panose="020B0604020202020204" pitchFamily="34" charset="0"/>
              </a:rPr>
              <a:t>Є</a:t>
            </a:r>
            <a:endParaRPr lang="en-US" altLang="zh-CN" dirty="0">
              <a:cs typeface="Arial" panose="020B0604020202020204" pitchFamily="34" charset="0"/>
            </a:endParaRPr>
          </a:p>
          <a:p>
            <a:pPr>
              <a:lnSpc>
                <a:spcPct val="80000"/>
              </a:lnSpc>
              <a:buNone/>
              <a:defRPr/>
            </a:pPr>
            <a:r>
              <a:rPr lang="en-US" altLang="zh-CN" dirty="0">
                <a:cs typeface="Arial" panose="020B0604020202020204" pitchFamily="34" charset="0"/>
              </a:rPr>
              <a:t>	T -&gt; FT’							(4-11)</a:t>
            </a:r>
          </a:p>
          <a:p>
            <a:pPr>
              <a:lnSpc>
                <a:spcPct val="80000"/>
              </a:lnSpc>
              <a:buNone/>
              <a:defRPr/>
            </a:pPr>
            <a:r>
              <a:rPr lang="en-US" altLang="zh-CN" dirty="0">
                <a:cs typeface="Arial" panose="020B0604020202020204" pitchFamily="34" charset="0"/>
              </a:rPr>
              <a:t>	T’ -&gt; *FT’ | </a:t>
            </a:r>
            <a:r>
              <a:rPr lang="ru-RU" altLang="zh-CN" dirty="0">
                <a:cs typeface="Arial" panose="020B0604020202020204" pitchFamily="34" charset="0"/>
              </a:rPr>
              <a:t>Є</a:t>
            </a:r>
            <a:endParaRPr lang="en-US" altLang="zh-CN" dirty="0">
              <a:cs typeface="Arial" panose="020B0604020202020204" pitchFamily="34" charset="0"/>
            </a:endParaRPr>
          </a:p>
          <a:p>
            <a:pPr>
              <a:lnSpc>
                <a:spcPct val="80000"/>
              </a:lnSpc>
              <a:buNone/>
              <a:defRPr/>
            </a:pPr>
            <a:r>
              <a:rPr lang="en-US" altLang="zh-CN" dirty="0">
                <a:cs typeface="Arial" panose="020B0604020202020204" pitchFamily="34" charset="0"/>
              </a:rPr>
              <a:t>	F -&gt; (E) | id</a:t>
            </a:r>
            <a:endParaRPr lang="en-US" altLang="zh-CN" dirty="0"/>
          </a:p>
        </p:txBody>
      </p:sp>
      <p:sp>
        <p:nvSpPr>
          <p:cNvPr id="3" name="标题 2"/>
          <p:cNvSpPr>
            <a:spLocks noGrp="1"/>
          </p:cNvSpPr>
          <p:nvPr>
            <p:ph type="title"/>
          </p:nvPr>
        </p:nvSpPr>
        <p:spPr/>
        <p:txBody>
          <a:bodyPr/>
          <a:lstStyle/>
          <a:p>
            <a:r>
              <a:rPr lang="zh-CN" altLang="en-US" dirty="0">
                <a:cs typeface="Arial" panose="020B0604020202020204" pitchFamily="34" charset="0"/>
              </a:rPr>
              <a:t>例</a:t>
            </a:r>
            <a:r>
              <a:rPr lang="en-US" altLang="zh-CN" dirty="0">
                <a:cs typeface="Arial" panose="020B0604020202020204" pitchFamily="34" charset="0"/>
              </a:rPr>
              <a:t>4.7</a:t>
            </a:r>
            <a:endParaRPr lang="zh-CN" altLang="en-US" dirty="0"/>
          </a:p>
        </p:txBody>
      </p:sp>
    </p:spTree>
    <p:extLst>
      <p:ext uri="{BB962C8B-B14F-4D97-AF65-F5344CB8AC3E}">
        <p14:creationId xmlns:p14="http://schemas.microsoft.com/office/powerpoint/2010/main" val="269017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cs typeface="Arial" panose="020B0604020202020204" pitchFamily="34" charset="0"/>
              </a:rPr>
              <a:t>消除左递归的一般方法</a:t>
            </a:r>
            <a:endParaRPr lang="zh-CN" altLang="en-US" dirty="0"/>
          </a:p>
        </p:txBody>
      </p:sp>
      <p:sp>
        <p:nvSpPr>
          <p:cNvPr id="2" name="内容占位符 1">
            <a:extLst>
              <a:ext uri="{FF2B5EF4-FFF2-40B4-BE49-F238E27FC236}">
                <a16:creationId xmlns:a16="http://schemas.microsoft.com/office/drawing/2014/main" id="{A0E03AA6-EAD5-42C5-8F20-57C1DB63C3C6}"/>
              </a:ext>
            </a:extLst>
          </p:cNvPr>
          <p:cNvSpPr>
            <a:spLocks noGrp="1"/>
          </p:cNvSpPr>
          <p:nvPr>
            <p:ph sz="quarter" idx="10"/>
          </p:nvPr>
        </p:nvSpPr>
        <p:spPr/>
        <p:txBody>
          <a:bodyPr>
            <a:normAutofit/>
          </a:bodyPr>
          <a:lstStyle/>
          <a:p>
            <a:pPr marL="0" indent="0">
              <a:lnSpc>
                <a:spcPct val="90000"/>
              </a:lnSpc>
              <a:buNone/>
            </a:pPr>
            <a:r>
              <a:rPr lang="zh-CN" altLang="en-US" dirty="0"/>
              <a:t>        无论有多少</a:t>
            </a:r>
            <a:r>
              <a:rPr lang="en-US" altLang="zh-CN" dirty="0"/>
              <a:t>A</a:t>
            </a:r>
            <a:r>
              <a:rPr lang="zh-CN" altLang="en-US" dirty="0"/>
              <a:t>产生式，我们都可以用下面的技术来消除直接左递归。</a:t>
            </a:r>
            <a:endParaRPr lang="en-US" altLang="zh-CN" dirty="0"/>
          </a:p>
          <a:p>
            <a:pPr marL="0" indent="0">
              <a:lnSpc>
                <a:spcPct val="90000"/>
              </a:lnSpc>
              <a:buNone/>
            </a:pPr>
            <a:r>
              <a:rPr lang="en-US" altLang="zh-CN" dirty="0"/>
              <a:t>   </a:t>
            </a:r>
            <a:r>
              <a:rPr lang="zh-CN" altLang="en-US" dirty="0"/>
              <a:t>首先，把</a:t>
            </a:r>
            <a:r>
              <a:rPr lang="en-US" altLang="zh-CN" dirty="0"/>
              <a:t>A</a:t>
            </a:r>
            <a:r>
              <a:rPr lang="zh-CN" altLang="en-US" dirty="0"/>
              <a:t>产生式放在一起：</a:t>
            </a:r>
          </a:p>
          <a:p>
            <a:pPr>
              <a:lnSpc>
                <a:spcPct val="90000"/>
              </a:lnSpc>
              <a:buNone/>
            </a:pPr>
            <a:r>
              <a:rPr lang="zh-CN" altLang="en-US" dirty="0"/>
              <a:t>	          </a:t>
            </a:r>
            <a:r>
              <a:rPr lang="en-US" altLang="zh-CN" dirty="0"/>
              <a:t>A -&gt; A</a:t>
            </a:r>
            <a:r>
              <a:rPr lang="el-GR" altLang="zh-CN" dirty="0">
                <a:cs typeface="Arial" panose="020B0604020202020204" pitchFamily="34" charset="0"/>
              </a:rPr>
              <a:t>α</a:t>
            </a:r>
            <a:r>
              <a:rPr lang="el-GR" altLang="zh-CN" baseline="-25000" dirty="0">
                <a:cs typeface="Arial" panose="020B0604020202020204" pitchFamily="34" charset="0"/>
              </a:rPr>
              <a:t>1</a:t>
            </a:r>
            <a:r>
              <a:rPr lang="en-US" altLang="zh-CN" dirty="0">
                <a:cs typeface="Arial" panose="020B0604020202020204" pitchFamily="34" charset="0"/>
              </a:rPr>
              <a:t> | </a:t>
            </a:r>
            <a:r>
              <a:rPr lang="el-GR" altLang="zh-CN" dirty="0">
                <a:cs typeface="Arial" panose="020B0604020202020204" pitchFamily="34" charset="0"/>
              </a:rPr>
              <a:t>Aα</a:t>
            </a:r>
            <a:r>
              <a:rPr lang="el-GR" altLang="zh-CN" baseline="-25000" dirty="0">
                <a:cs typeface="Arial" panose="020B0604020202020204" pitchFamily="34" charset="0"/>
              </a:rPr>
              <a:t>2</a:t>
            </a:r>
            <a:r>
              <a:rPr lang="en-US" altLang="zh-CN" dirty="0">
                <a:cs typeface="Arial" panose="020B0604020202020204" pitchFamily="34" charset="0"/>
              </a:rPr>
              <a:t> | … | A</a:t>
            </a:r>
            <a:r>
              <a:rPr lang="el-GR" altLang="zh-CN" dirty="0">
                <a:cs typeface="Arial" panose="020B0604020202020204" pitchFamily="34" charset="0"/>
              </a:rPr>
              <a:t>α</a:t>
            </a:r>
            <a:r>
              <a:rPr lang="el-GR" altLang="zh-CN" baseline="-25000" dirty="0">
                <a:cs typeface="Arial" panose="020B0604020202020204" pitchFamily="34" charset="0"/>
              </a:rPr>
              <a:t>m</a:t>
            </a:r>
            <a:r>
              <a:rPr lang="en-US" altLang="zh-CN" dirty="0">
                <a:cs typeface="Arial" panose="020B0604020202020204" pitchFamily="34" charset="0"/>
              </a:rPr>
              <a:t> | </a:t>
            </a:r>
            <a:r>
              <a:rPr lang="el-GR" altLang="zh-CN" dirty="0">
                <a:cs typeface="Arial" panose="020B0604020202020204" pitchFamily="34" charset="0"/>
              </a:rPr>
              <a:t>β</a:t>
            </a:r>
            <a:r>
              <a:rPr lang="el-GR" altLang="zh-CN" baseline="-25000" dirty="0">
                <a:cs typeface="Arial" panose="020B0604020202020204" pitchFamily="34" charset="0"/>
              </a:rPr>
              <a:t>1</a:t>
            </a:r>
            <a:r>
              <a:rPr lang="en-US" altLang="zh-CN" dirty="0">
                <a:cs typeface="Arial" panose="020B0604020202020204" pitchFamily="34" charset="0"/>
              </a:rPr>
              <a:t> | </a:t>
            </a:r>
            <a:r>
              <a:rPr lang="el-GR" altLang="zh-CN" dirty="0">
                <a:cs typeface="Arial" panose="020B0604020202020204" pitchFamily="34" charset="0"/>
              </a:rPr>
              <a:t>β</a:t>
            </a:r>
            <a:r>
              <a:rPr lang="el-GR" altLang="zh-CN" baseline="-25000" dirty="0">
                <a:cs typeface="Arial" panose="020B0604020202020204" pitchFamily="34" charset="0"/>
              </a:rPr>
              <a:t>2</a:t>
            </a:r>
            <a:r>
              <a:rPr lang="en-US" altLang="zh-CN" dirty="0">
                <a:cs typeface="Arial" panose="020B0604020202020204" pitchFamily="34" charset="0"/>
              </a:rPr>
              <a:t> | … | </a:t>
            </a:r>
            <a:r>
              <a:rPr lang="el-GR" altLang="zh-CN" dirty="0">
                <a:cs typeface="Arial" panose="020B0604020202020204" pitchFamily="34" charset="0"/>
              </a:rPr>
              <a:t>β</a:t>
            </a:r>
            <a:r>
              <a:rPr lang="el-GR" altLang="zh-CN" baseline="-25000" dirty="0">
                <a:cs typeface="Arial" panose="020B0604020202020204" pitchFamily="34" charset="0"/>
              </a:rPr>
              <a:t>n</a:t>
            </a:r>
            <a:endParaRPr lang="en-US" altLang="zh-CN" baseline="-25000" dirty="0">
              <a:cs typeface="Arial" panose="020B0604020202020204" pitchFamily="34" charset="0"/>
            </a:endParaRPr>
          </a:p>
          <a:p>
            <a:pPr>
              <a:lnSpc>
                <a:spcPct val="90000"/>
              </a:lnSpc>
              <a:buNone/>
            </a:pPr>
            <a:r>
              <a:rPr lang="en-US" altLang="zh-CN" dirty="0">
                <a:cs typeface="Arial" panose="020B0604020202020204" pitchFamily="34" charset="0"/>
              </a:rPr>
              <a:t>	    </a:t>
            </a:r>
            <a:r>
              <a:rPr lang="zh-CN" altLang="en-US" dirty="0">
                <a:cs typeface="Arial" panose="020B0604020202020204" pitchFamily="34" charset="0"/>
              </a:rPr>
              <a:t>其中：每个</a:t>
            </a:r>
            <a:r>
              <a:rPr lang="el-GR" altLang="zh-CN" dirty="0">
                <a:cs typeface="Arial" panose="020B0604020202020204" pitchFamily="34" charset="0"/>
              </a:rPr>
              <a:t>βi</a:t>
            </a:r>
            <a:r>
              <a:rPr lang="zh-CN" altLang="el-GR" dirty="0">
                <a:cs typeface="Arial" panose="020B0604020202020204" pitchFamily="34" charset="0"/>
              </a:rPr>
              <a:t>都不以</a:t>
            </a:r>
            <a:r>
              <a:rPr lang="el-GR" altLang="zh-CN" dirty="0">
                <a:cs typeface="Arial" panose="020B0604020202020204" pitchFamily="34" charset="0"/>
              </a:rPr>
              <a:t>A</a:t>
            </a:r>
            <a:r>
              <a:rPr lang="zh-CN" altLang="el-GR" dirty="0">
                <a:cs typeface="Arial" panose="020B0604020202020204" pitchFamily="34" charset="0"/>
              </a:rPr>
              <a:t>开头。</a:t>
            </a:r>
            <a:endParaRPr lang="en-US" altLang="zh-CN" dirty="0">
              <a:cs typeface="Arial" panose="020B0604020202020204" pitchFamily="34" charset="0"/>
            </a:endParaRPr>
          </a:p>
          <a:p>
            <a:pPr>
              <a:lnSpc>
                <a:spcPct val="90000"/>
              </a:lnSpc>
              <a:buNone/>
            </a:pPr>
            <a:r>
              <a:rPr lang="en-US" altLang="zh-CN" dirty="0">
                <a:cs typeface="Arial" panose="020B0604020202020204" pitchFamily="34" charset="0"/>
              </a:rPr>
              <a:t>  </a:t>
            </a:r>
            <a:r>
              <a:rPr lang="zh-CN" altLang="el-GR" dirty="0">
                <a:cs typeface="Arial" panose="020B0604020202020204" pitchFamily="34" charset="0"/>
              </a:rPr>
              <a:t>然后用下面的产生式代替</a:t>
            </a:r>
            <a:r>
              <a:rPr lang="el-GR" altLang="zh-CN" dirty="0">
                <a:cs typeface="Arial" panose="020B0604020202020204" pitchFamily="34" charset="0"/>
              </a:rPr>
              <a:t>A</a:t>
            </a:r>
            <a:r>
              <a:rPr lang="zh-CN" altLang="el-GR" dirty="0">
                <a:cs typeface="Arial" panose="020B0604020202020204" pitchFamily="34" charset="0"/>
              </a:rPr>
              <a:t>产生式：</a:t>
            </a:r>
            <a:endParaRPr lang="zh-CN" altLang="en-US" dirty="0">
              <a:cs typeface="Arial" panose="020B0604020202020204" pitchFamily="34" charset="0"/>
            </a:endParaRPr>
          </a:p>
          <a:p>
            <a:pPr>
              <a:lnSpc>
                <a:spcPct val="90000"/>
              </a:lnSpc>
              <a:buNone/>
            </a:pPr>
            <a:r>
              <a:rPr lang="zh-CN" altLang="en-US" dirty="0">
                <a:cs typeface="Arial" panose="020B0604020202020204" pitchFamily="34" charset="0"/>
              </a:rPr>
              <a:t>	 </a:t>
            </a:r>
            <a:r>
              <a:rPr lang="en-US" altLang="zh-CN" dirty="0"/>
              <a:t>A -&gt; </a:t>
            </a:r>
            <a:r>
              <a:rPr lang="el-GR" altLang="zh-CN" dirty="0">
                <a:cs typeface="Arial" panose="020B0604020202020204" pitchFamily="34" charset="0"/>
              </a:rPr>
              <a:t>β</a:t>
            </a:r>
            <a:r>
              <a:rPr lang="el-GR" altLang="zh-CN" baseline="-25000" dirty="0">
                <a:cs typeface="Arial" panose="020B0604020202020204" pitchFamily="34" charset="0"/>
              </a:rPr>
              <a:t>1</a:t>
            </a:r>
            <a:r>
              <a:rPr lang="el-GR" altLang="zh-CN" dirty="0">
                <a:cs typeface="Arial" panose="020B0604020202020204" pitchFamily="34" charset="0"/>
              </a:rPr>
              <a:t>A</a:t>
            </a:r>
            <a:r>
              <a:rPr lang="en-US" altLang="zh-CN" dirty="0">
                <a:cs typeface="Arial" panose="020B0604020202020204" pitchFamily="34" charset="0"/>
              </a:rPr>
              <a:t>’ | </a:t>
            </a:r>
            <a:r>
              <a:rPr lang="el-GR" altLang="zh-CN" dirty="0">
                <a:cs typeface="Arial" panose="020B0604020202020204" pitchFamily="34" charset="0"/>
              </a:rPr>
              <a:t>β</a:t>
            </a:r>
            <a:r>
              <a:rPr lang="el-GR" altLang="zh-CN" baseline="-25000" dirty="0">
                <a:cs typeface="Arial" panose="020B0604020202020204" pitchFamily="34" charset="0"/>
              </a:rPr>
              <a:t>2</a:t>
            </a:r>
            <a:r>
              <a:rPr lang="el-GR" altLang="zh-CN" dirty="0">
                <a:cs typeface="Arial" panose="020B0604020202020204" pitchFamily="34" charset="0"/>
              </a:rPr>
              <a:t>A</a:t>
            </a:r>
            <a:r>
              <a:rPr lang="en-US" altLang="zh-CN" dirty="0">
                <a:cs typeface="Arial" panose="020B0604020202020204" pitchFamily="34" charset="0"/>
              </a:rPr>
              <a:t>’ | … | </a:t>
            </a:r>
            <a:r>
              <a:rPr lang="el-GR" altLang="zh-CN" dirty="0">
                <a:cs typeface="Arial" panose="020B0604020202020204" pitchFamily="34" charset="0"/>
              </a:rPr>
              <a:t>β</a:t>
            </a:r>
            <a:r>
              <a:rPr lang="el-GR" altLang="zh-CN" baseline="-25000" dirty="0">
                <a:cs typeface="Arial" panose="020B0604020202020204" pitchFamily="34" charset="0"/>
              </a:rPr>
              <a:t>n</a:t>
            </a:r>
            <a:r>
              <a:rPr lang="el-GR" altLang="zh-CN" dirty="0">
                <a:cs typeface="Arial" panose="020B0604020202020204" pitchFamily="34" charset="0"/>
              </a:rPr>
              <a:t>A</a:t>
            </a:r>
            <a:r>
              <a:rPr lang="en-US" altLang="zh-CN" dirty="0">
                <a:cs typeface="Arial" panose="020B0604020202020204" pitchFamily="34" charset="0"/>
              </a:rPr>
              <a:t>’</a:t>
            </a:r>
          </a:p>
          <a:p>
            <a:pPr>
              <a:lnSpc>
                <a:spcPct val="90000"/>
              </a:lnSpc>
              <a:buNone/>
            </a:pPr>
            <a:r>
              <a:rPr lang="en-US" altLang="zh-CN" dirty="0">
                <a:cs typeface="Arial" panose="020B0604020202020204" pitchFamily="34" charset="0"/>
              </a:rPr>
              <a:t>	 </a:t>
            </a:r>
            <a:r>
              <a:rPr lang="en-US" altLang="zh-CN" dirty="0"/>
              <a:t>A’ -&gt; </a:t>
            </a:r>
            <a:r>
              <a:rPr lang="el-GR" altLang="zh-CN" dirty="0">
                <a:cs typeface="Arial" panose="020B0604020202020204" pitchFamily="34" charset="0"/>
              </a:rPr>
              <a:t>α</a:t>
            </a:r>
            <a:r>
              <a:rPr lang="el-GR" altLang="zh-CN" baseline="-25000" dirty="0">
                <a:cs typeface="Arial" panose="020B0604020202020204" pitchFamily="34" charset="0"/>
              </a:rPr>
              <a:t>1</a:t>
            </a:r>
            <a:r>
              <a:rPr lang="el-GR" altLang="zh-CN" dirty="0">
                <a:cs typeface="Arial" panose="020B0604020202020204" pitchFamily="34" charset="0"/>
              </a:rPr>
              <a:t>A</a:t>
            </a:r>
            <a:r>
              <a:rPr lang="en-US" altLang="zh-CN" dirty="0">
                <a:cs typeface="Arial" panose="020B0604020202020204" pitchFamily="34" charset="0"/>
              </a:rPr>
              <a:t>’ | </a:t>
            </a:r>
            <a:r>
              <a:rPr lang="el-GR" altLang="zh-CN" dirty="0">
                <a:cs typeface="Arial" panose="020B0604020202020204" pitchFamily="34" charset="0"/>
              </a:rPr>
              <a:t>α</a:t>
            </a:r>
            <a:r>
              <a:rPr lang="el-GR" altLang="zh-CN" baseline="-25000" dirty="0">
                <a:cs typeface="Arial" panose="020B0604020202020204" pitchFamily="34" charset="0"/>
              </a:rPr>
              <a:t>2</a:t>
            </a:r>
            <a:r>
              <a:rPr lang="el-GR" altLang="zh-CN" dirty="0">
                <a:cs typeface="Arial" panose="020B0604020202020204" pitchFamily="34" charset="0"/>
              </a:rPr>
              <a:t>A</a:t>
            </a:r>
            <a:r>
              <a:rPr lang="en-US" altLang="zh-CN" dirty="0">
                <a:cs typeface="Arial" panose="020B0604020202020204" pitchFamily="34" charset="0"/>
              </a:rPr>
              <a:t>’ | … | </a:t>
            </a:r>
            <a:r>
              <a:rPr lang="el-GR" altLang="zh-CN" dirty="0">
                <a:cs typeface="Arial" panose="020B0604020202020204" pitchFamily="34" charset="0"/>
              </a:rPr>
              <a:t>α</a:t>
            </a:r>
            <a:r>
              <a:rPr lang="el-GR" altLang="zh-CN" baseline="-25000" dirty="0">
                <a:cs typeface="Arial" panose="020B0604020202020204" pitchFamily="34" charset="0"/>
              </a:rPr>
              <a:t>m</a:t>
            </a:r>
            <a:r>
              <a:rPr lang="el-GR" altLang="zh-CN" dirty="0">
                <a:cs typeface="Arial" panose="020B0604020202020204" pitchFamily="34" charset="0"/>
              </a:rPr>
              <a:t>A</a:t>
            </a:r>
            <a:r>
              <a:rPr lang="en-US" altLang="zh-CN" dirty="0">
                <a:cs typeface="Arial" panose="020B0604020202020204" pitchFamily="34" charset="0"/>
              </a:rPr>
              <a:t>’ | </a:t>
            </a:r>
            <a:r>
              <a:rPr lang="ru-RU" altLang="zh-CN" dirty="0">
                <a:cs typeface="Arial" panose="020B0604020202020204" pitchFamily="34" charset="0"/>
              </a:rPr>
              <a:t>Є</a:t>
            </a:r>
            <a:endParaRPr lang="en-US" altLang="zh-CN" dirty="0">
              <a:cs typeface="Arial" panose="020B0604020202020204" pitchFamily="34" charset="0"/>
            </a:endParaRPr>
          </a:p>
          <a:p>
            <a:pPr>
              <a:lnSpc>
                <a:spcPct val="90000"/>
              </a:lnSpc>
              <a:buNone/>
            </a:pPr>
            <a:r>
              <a:rPr lang="en-US" altLang="zh-CN" dirty="0">
                <a:cs typeface="Arial" panose="020B0604020202020204" pitchFamily="34" charset="0"/>
              </a:rPr>
              <a:t>	</a:t>
            </a:r>
            <a:r>
              <a:rPr lang="zh-CN" altLang="en-US" dirty="0">
                <a:cs typeface="Arial" panose="020B0604020202020204" pitchFamily="34" charset="0"/>
              </a:rPr>
              <a:t>但不能消除包括两步或多步推导的左递归，如：</a:t>
            </a:r>
          </a:p>
          <a:p>
            <a:pPr>
              <a:lnSpc>
                <a:spcPct val="90000"/>
              </a:lnSpc>
              <a:buNone/>
            </a:pPr>
            <a:r>
              <a:rPr lang="zh-CN" altLang="en-US" dirty="0">
                <a:cs typeface="Arial" panose="020B0604020202020204" pitchFamily="34" charset="0"/>
              </a:rPr>
              <a:t>	</a:t>
            </a:r>
            <a:r>
              <a:rPr lang="en-US" altLang="zh-CN" dirty="0">
                <a:cs typeface="Arial" panose="020B0604020202020204" pitchFamily="34" charset="0"/>
              </a:rPr>
              <a:t>S -&gt; Aa | b</a:t>
            </a:r>
          </a:p>
          <a:p>
            <a:pPr>
              <a:lnSpc>
                <a:spcPct val="90000"/>
              </a:lnSpc>
              <a:buNone/>
            </a:pPr>
            <a:r>
              <a:rPr lang="en-US" altLang="zh-CN" dirty="0">
                <a:cs typeface="Arial" panose="020B0604020202020204" pitchFamily="34" charset="0"/>
              </a:rPr>
              <a:t>	A -&gt; Ac | Sd | </a:t>
            </a:r>
            <a:r>
              <a:rPr lang="ru-RU" altLang="zh-CN" dirty="0">
                <a:cs typeface="Arial" panose="020B0604020202020204" pitchFamily="34" charset="0"/>
              </a:rPr>
              <a:t>Є</a:t>
            </a:r>
            <a:r>
              <a:rPr lang="en-US" altLang="zh-CN" dirty="0">
                <a:cs typeface="Arial" panose="020B0604020202020204" pitchFamily="34" charset="0"/>
              </a:rPr>
              <a:t>						(4-12)</a:t>
            </a:r>
            <a:endParaRPr lang="ru-RU" altLang="zh-CN" baseline="-25000" dirty="0">
              <a:cs typeface="Arial" panose="020B0604020202020204" pitchFamily="34" charset="0"/>
            </a:endParaRPr>
          </a:p>
          <a:p>
            <a:pPr marL="0" indent="0">
              <a:buNone/>
            </a:pPr>
            <a:endParaRPr lang="zh-CN" altLang="en-US" dirty="0"/>
          </a:p>
        </p:txBody>
      </p:sp>
    </p:spTree>
    <p:extLst>
      <p:ext uri="{BB962C8B-B14F-4D97-AF65-F5344CB8AC3E}">
        <p14:creationId xmlns:p14="http://schemas.microsoft.com/office/powerpoint/2010/main" val="69288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pPr marL="0" indent="0">
              <a:lnSpc>
                <a:spcPct val="150000"/>
              </a:lnSpc>
              <a:buNone/>
            </a:pPr>
            <a:r>
              <a:rPr lang="zh-CN" altLang="en-US" dirty="0"/>
              <a:t>       </a:t>
            </a:r>
            <a:r>
              <a:rPr lang="zh-CN" altLang="en-US" sz="2400" dirty="0"/>
              <a:t>上下文无关文法可以给出一个程序设计语言的精确易懂的语法描述，本节将通过一个算术表达式的典型文法，说明语法分析的本质，因为处理表达式的语法分析技术可以用于处理程序设计语言的大部分结构。</a:t>
            </a:r>
          </a:p>
        </p:txBody>
      </p:sp>
      <p:sp>
        <p:nvSpPr>
          <p:cNvPr id="3" name="标题 2"/>
          <p:cNvSpPr>
            <a:spLocks noGrp="1"/>
          </p:cNvSpPr>
          <p:nvPr>
            <p:ph type="title"/>
          </p:nvPr>
        </p:nvSpPr>
        <p:spPr/>
        <p:txBody>
          <a:bodyPr/>
          <a:lstStyle/>
          <a:p>
            <a:r>
              <a:rPr lang="en-US" altLang="zh-CN" dirty="0"/>
              <a:t>4.1 </a:t>
            </a:r>
            <a:r>
              <a:rPr lang="zh-CN" altLang="en-US" dirty="0"/>
              <a:t>引论</a:t>
            </a:r>
          </a:p>
        </p:txBody>
      </p:sp>
    </p:spTree>
    <p:extLst>
      <p:ext uri="{BB962C8B-B14F-4D97-AF65-F5344CB8AC3E}">
        <p14:creationId xmlns:p14="http://schemas.microsoft.com/office/powerpoint/2010/main" val="2363115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793211"/>
            <a:ext cx="8372163" cy="564810"/>
          </a:xfrm>
        </p:spPr>
        <p:txBody>
          <a:bodyPr/>
          <a:lstStyle/>
          <a:p>
            <a:r>
              <a:rPr lang="zh-CN" altLang="en-US" dirty="0"/>
              <a:t>算法</a:t>
            </a:r>
            <a:r>
              <a:rPr lang="en-US" altLang="zh-CN" dirty="0"/>
              <a:t>4.1 </a:t>
            </a:r>
            <a:r>
              <a:rPr lang="zh-CN" altLang="en-US" dirty="0"/>
              <a:t>消除左递归</a:t>
            </a:r>
            <a:br>
              <a:rPr lang="zh-CN" altLang="en-US" dirty="0"/>
            </a:br>
            <a:endParaRPr lang="zh-CN" altLang="en-US" dirty="0"/>
          </a:p>
        </p:txBody>
      </p:sp>
      <p:sp>
        <p:nvSpPr>
          <p:cNvPr id="2" name="内容占位符 1">
            <a:extLst>
              <a:ext uri="{FF2B5EF4-FFF2-40B4-BE49-F238E27FC236}">
                <a16:creationId xmlns:a16="http://schemas.microsoft.com/office/drawing/2014/main" id="{49E64BDD-F090-467C-B2AE-CD4456426D25}"/>
              </a:ext>
            </a:extLst>
          </p:cNvPr>
          <p:cNvSpPr>
            <a:spLocks noGrp="1"/>
          </p:cNvSpPr>
          <p:nvPr>
            <p:ph sz="quarter" idx="10"/>
          </p:nvPr>
        </p:nvSpPr>
        <p:spPr/>
        <p:txBody>
          <a:bodyPr/>
          <a:lstStyle/>
          <a:p>
            <a:pPr>
              <a:lnSpc>
                <a:spcPct val="90000"/>
              </a:lnSpc>
              <a:buNone/>
            </a:pPr>
            <a:r>
              <a:rPr lang="zh-CN" altLang="en-US" i="1" dirty="0"/>
              <a:t>    </a:t>
            </a:r>
            <a:r>
              <a:rPr lang="zh-CN" altLang="en-US" b="1" i="1" dirty="0"/>
              <a:t>输入</a:t>
            </a:r>
            <a:r>
              <a:rPr lang="zh-CN" altLang="en-US" b="1" dirty="0"/>
              <a:t>：无循环推导和</a:t>
            </a:r>
            <a:r>
              <a:rPr lang="ru-RU" altLang="zh-CN" b="1" dirty="0">
                <a:cs typeface="Arial" panose="020B0604020202020204" pitchFamily="34" charset="0"/>
              </a:rPr>
              <a:t>Є</a:t>
            </a:r>
            <a:r>
              <a:rPr lang="zh-CN" altLang="ru-RU" b="1" dirty="0">
                <a:cs typeface="Arial" panose="020B0604020202020204" pitchFamily="34" charset="0"/>
              </a:rPr>
              <a:t>产生式的文法</a:t>
            </a:r>
            <a:r>
              <a:rPr lang="ru-RU" altLang="zh-CN" b="1" dirty="0">
                <a:cs typeface="Arial" panose="020B0604020202020204" pitchFamily="34" charset="0"/>
              </a:rPr>
              <a:t>G</a:t>
            </a:r>
            <a:endParaRPr lang="en-US" altLang="zh-CN" b="1" dirty="0">
              <a:cs typeface="Arial" panose="020B0604020202020204" pitchFamily="34" charset="0"/>
            </a:endParaRPr>
          </a:p>
          <a:p>
            <a:pPr>
              <a:lnSpc>
                <a:spcPct val="90000"/>
              </a:lnSpc>
              <a:buNone/>
            </a:pPr>
            <a:r>
              <a:rPr lang="en-US" altLang="zh-CN" b="1" dirty="0">
                <a:cs typeface="Arial" panose="020B0604020202020204" pitchFamily="34" charset="0"/>
              </a:rPr>
              <a:t>	</a:t>
            </a:r>
            <a:r>
              <a:rPr lang="zh-CN" altLang="en-US" b="1" i="1" dirty="0">
                <a:cs typeface="Arial" panose="020B0604020202020204" pitchFamily="34" charset="0"/>
              </a:rPr>
              <a:t>输出</a:t>
            </a:r>
            <a:r>
              <a:rPr lang="zh-CN" altLang="en-US" b="1" dirty="0">
                <a:cs typeface="Arial" panose="020B0604020202020204" pitchFamily="34" charset="0"/>
              </a:rPr>
              <a:t>：与</a:t>
            </a:r>
            <a:r>
              <a:rPr lang="en-US" altLang="zh-CN" b="1" dirty="0">
                <a:cs typeface="Arial" panose="020B0604020202020204" pitchFamily="34" charset="0"/>
              </a:rPr>
              <a:t>G</a:t>
            </a:r>
            <a:r>
              <a:rPr lang="zh-CN" altLang="en-US" b="1" dirty="0">
                <a:cs typeface="Arial" panose="020B0604020202020204" pitchFamily="34" charset="0"/>
              </a:rPr>
              <a:t>等价的无左递归文法</a:t>
            </a:r>
          </a:p>
          <a:p>
            <a:pPr>
              <a:lnSpc>
                <a:spcPct val="90000"/>
              </a:lnSpc>
              <a:buNone/>
            </a:pPr>
            <a:r>
              <a:rPr lang="zh-CN" altLang="en-US" b="1" dirty="0">
                <a:cs typeface="Arial" panose="020B0604020202020204" pitchFamily="34" charset="0"/>
              </a:rPr>
              <a:t>	</a:t>
            </a:r>
            <a:r>
              <a:rPr lang="zh-CN" altLang="en-US" b="1" i="1" dirty="0">
                <a:cs typeface="Arial" panose="020B0604020202020204" pitchFamily="34" charset="0"/>
              </a:rPr>
              <a:t>方法</a:t>
            </a:r>
            <a:r>
              <a:rPr lang="zh-CN" altLang="en-US" b="1" dirty="0">
                <a:cs typeface="Arial" panose="020B0604020202020204" pitchFamily="34" charset="0"/>
              </a:rPr>
              <a:t>：对文法</a:t>
            </a:r>
            <a:r>
              <a:rPr lang="en-US" altLang="zh-CN" b="1" dirty="0">
                <a:cs typeface="Arial" panose="020B0604020202020204" pitchFamily="34" charset="0"/>
              </a:rPr>
              <a:t>G</a:t>
            </a:r>
            <a:r>
              <a:rPr lang="zh-CN" altLang="en-US" b="1" dirty="0">
                <a:cs typeface="Arial" panose="020B0604020202020204" pitchFamily="34" charset="0"/>
              </a:rPr>
              <a:t>应用图</a:t>
            </a:r>
            <a:r>
              <a:rPr lang="en-US" altLang="zh-CN" b="1" dirty="0">
                <a:cs typeface="Arial" panose="020B0604020202020204" pitchFamily="34" charset="0"/>
              </a:rPr>
              <a:t>4-7</a:t>
            </a:r>
            <a:r>
              <a:rPr lang="zh-CN" altLang="en-US" b="1" dirty="0">
                <a:cs typeface="Arial" panose="020B0604020202020204" pitchFamily="34" charset="0"/>
              </a:rPr>
              <a:t>的算法。</a:t>
            </a:r>
            <a:endParaRPr lang="en-US" altLang="zh-CN" b="1" dirty="0">
              <a:cs typeface="Arial" panose="020B0604020202020204" pitchFamily="34" charset="0"/>
            </a:endParaRPr>
          </a:p>
          <a:p>
            <a:pPr>
              <a:lnSpc>
                <a:spcPct val="90000"/>
              </a:lnSpc>
              <a:buNone/>
            </a:pPr>
            <a:r>
              <a:rPr lang="en-US" altLang="zh-CN" b="1" dirty="0">
                <a:cs typeface="Arial" panose="020B0604020202020204" pitchFamily="34" charset="0"/>
              </a:rPr>
              <a:t>              </a:t>
            </a:r>
            <a:r>
              <a:rPr lang="zh-CN" altLang="en-US" b="1" dirty="0">
                <a:cs typeface="Arial" panose="020B0604020202020204" pitchFamily="34" charset="0"/>
              </a:rPr>
              <a:t>注意，得到的非左递归文法可能包含有</a:t>
            </a:r>
            <a:r>
              <a:rPr lang="ru-RU" altLang="zh-CN" b="1" dirty="0">
                <a:cs typeface="Arial" panose="020B0604020202020204" pitchFamily="34" charset="0"/>
              </a:rPr>
              <a:t>Є</a:t>
            </a:r>
            <a:r>
              <a:rPr lang="zh-CN" altLang="en-US" b="1" dirty="0">
                <a:cs typeface="Arial" panose="020B0604020202020204" pitchFamily="34" charset="0"/>
              </a:rPr>
              <a:t>产生式。</a:t>
            </a:r>
            <a:endParaRPr lang="ru-RU" altLang="zh-CN" b="1" dirty="0">
              <a:cs typeface="Arial" panose="020B0604020202020204" pitchFamily="34" charset="0"/>
            </a:endParaRPr>
          </a:p>
          <a:p>
            <a:pPr marL="0" indent="0">
              <a:buNone/>
            </a:pPr>
            <a:endParaRPr lang="zh-CN" altLang="en-US" dirty="0"/>
          </a:p>
        </p:txBody>
      </p:sp>
      <p:pic>
        <p:nvPicPr>
          <p:cNvPr id="5" name="Picture 4">
            <a:extLst>
              <a:ext uri="{FF2B5EF4-FFF2-40B4-BE49-F238E27FC236}">
                <a16:creationId xmlns:a16="http://schemas.microsoft.com/office/drawing/2014/main" id="{E961EB6D-00EA-42E1-815A-AB10274AC5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475" y="3328422"/>
            <a:ext cx="7561263"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0828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548462"/>
            <a:ext cx="8372162" cy="4921498"/>
          </a:xfrm>
        </p:spPr>
        <p:txBody>
          <a:bodyPr>
            <a:normAutofit/>
          </a:bodyPr>
          <a:lstStyle/>
          <a:p>
            <a:pPr marL="0" indent="0">
              <a:buNone/>
            </a:pPr>
            <a:r>
              <a:rPr lang="zh-CN" altLang="en-US" b="1" dirty="0"/>
              <a:t>文法</a:t>
            </a:r>
            <a:r>
              <a:rPr lang="en-US" altLang="zh-CN" b="1" dirty="0"/>
              <a:t>(4-12)</a:t>
            </a:r>
            <a:r>
              <a:rPr lang="zh-CN" altLang="en-US" b="1" dirty="0"/>
              <a:t>应用消除左递归算法后的过程为：</a:t>
            </a:r>
            <a:endParaRPr lang="en-US" altLang="zh-CN" b="1" dirty="0"/>
          </a:p>
          <a:p>
            <a:pPr>
              <a:lnSpc>
                <a:spcPct val="90000"/>
              </a:lnSpc>
            </a:pPr>
            <a:r>
              <a:rPr lang="zh-CN" altLang="ru-RU" b="1" dirty="0">
                <a:cs typeface="Arial" panose="020B0604020202020204" pitchFamily="34" charset="0"/>
              </a:rPr>
              <a:t>令非终结符的次序是</a:t>
            </a:r>
            <a:r>
              <a:rPr lang="ru-RU" altLang="zh-CN" b="1" dirty="0">
                <a:cs typeface="Arial" panose="020B0604020202020204" pitchFamily="34" charset="0"/>
              </a:rPr>
              <a:t>S</a:t>
            </a:r>
            <a:r>
              <a:rPr lang="zh-CN" altLang="ru-RU" b="1" dirty="0">
                <a:cs typeface="Arial" panose="020B0604020202020204" pitchFamily="34" charset="0"/>
              </a:rPr>
              <a:t>、</a:t>
            </a:r>
            <a:r>
              <a:rPr lang="ru-RU" altLang="zh-CN" b="1" dirty="0">
                <a:cs typeface="Arial" panose="020B0604020202020204" pitchFamily="34" charset="0"/>
              </a:rPr>
              <a:t>A</a:t>
            </a:r>
            <a:r>
              <a:rPr lang="zh-CN" altLang="ru-RU" b="1" dirty="0">
                <a:cs typeface="Arial" panose="020B0604020202020204" pitchFamily="34" charset="0"/>
              </a:rPr>
              <a:t>。在</a:t>
            </a:r>
            <a:r>
              <a:rPr lang="ru-RU" altLang="zh-CN" b="1" dirty="0">
                <a:cs typeface="Arial" panose="020B0604020202020204" pitchFamily="34" charset="0"/>
              </a:rPr>
              <a:t>S</a:t>
            </a:r>
            <a:r>
              <a:rPr lang="zh-CN" altLang="ru-RU" b="1" dirty="0">
                <a:cs typeface="Arial" panose="020B0604020202020204" pitchFamily="34" charset="0"/>
              </a:rPr>
              <a:t>产生式中没有直接左递归，所以在算法</a:t>
            </a:r>
            <a:endParaRPr lang="en-US" altLang="zh-CN" b="1" dirty="0">
              <a:cs typeface="Arial" panose="020B0604020202020204" pitchFamily="34" charset="0"/>
            </a:endParaRPr>
          </a:p>
          <a:p>
            <a:pPr marL="0" indent="0">
              <a:lnSpc>
                <a:spcPct val="90000"/>
              </a:lnSpc>
              <a:buNone/>
            </a:pPr>
            <a:r>
              <a:rPr lang="en-US" altLang="zh-CN" b="1" dirty="0">
                <a:cs typeface="Arial" panose="020B0604020202020204" pitchFamily="34" charset="0"/>
              </a:rPr>
              <a:t>   </a:t>
            </a:r>
            <a:r>
              <a:rPr lang="zh-CN" altLang="ru-RU" b="1" dirty="0">
                <a:cs typeface="Arial" panose="020B0604020202020204" pitchFamily="34" charset="0"/>
              </a:rPr>
              <a:t>第</a:t>
            </a:r>
            <a:r>
              <a:rPr lang="ru-RU" altLang="zh-CN" b="1" dirty="0">
                <a:cs typeface="Arial" panose="020B0604020202020204" pitchFamily="34" charset="0"/>
              </a:rPr>
              <a:t>2</a:t>
            </a:r>
            <a:r>
              <a:rPr lang="zh-CN" altLang="ru-RU" b="1" dirty="0">
                <a:cs typeface="Arial" panose="020B0604020202020204" pitchFamily="34" charset="0"/>
              </a:rPr>
              <a:t>步，对于</a:t>
            </a:r>
            <a:r>
              <a:rPr lang="ru-RU" altLang="zh-CN" b="1" dirty="0">
                <a:cs typeface="Arial" panose="020B0604020202020204" pitchFamily="34" charset="0"/>
              </a:rPr>
              <a:t>i</a:t>
            </a:r>
            <a:r>
              <a:rPr lang="en-US" altLang="zh-CN" b="1" dirty="0">
                <a:cs typeface="Arial" panose="020B0604020202020204" pitchFamily="34" charset="0"/>
              </a:rPr>
              <a:t>=1</a:t>
            </a:r>
            <a:r>
              <a:rPr lang="zh-CN" altLang="en-US" b="1" dirty="0">
                <a:cs typeface="Arial" panose="020B0604020202020204" pitchFamily="34" charset="0"/>
              </a:rPr>
              <a:t>，什么也没做。</a:t>
            </a:r>
            <a:r>
              <a:rPr lang="en-US" altLang="zh-CN" b="1" dirty="0" err="1">
                <a:cs typeface="Arial" panose="020B0604020202020204" pitchFamily="34" charset="0"/>
              </a:rPr>
              <a:t>i</a:t>
            </a:r>
            <a:r>
              <a:rPr lang="en-US" altLang="zh-CN" b="1" dirty="0">
                <a:cs typeface="Arial" panose="020B0604020202020204" pitchFamily="34" charset="0"/>
              </a:rPr>
              <a:t>=2</a:t>
            </a:r>
            <a:r>
              <a:rPr lang="zh-CN" altLang="en-US" b="1" dirty="0">
                <a:cs typeface="Arial" panose="020B0604020202020204" pitchFamily="34" charset="0"/>
              </a:rPr>
              <a:t>时，用</a:t>
            </a:r>
            <a:r>
              <a:rPr lang="en-US" altLang="zh-CN" b="1" dirty="0">
                <a:cs typeface="Arial" panose="020B0604020202020204" pitchFamily="34" charset="0"/>
              </a:rPr>
              <a:t>S</a:t>
            </a:r>
            <a:r>
              <a:rPr lang="zh-CN" altLang="en-US" b="1" dirty="0">
                <a:cs typeface="Arial" panose="020B0604020202020204" pitchFamily="34" charset="0"/>
              </a:rPr>
              <a:t>产生式替换</a:t>
            </a:r>
            <a:r>
              <a:rPr lang="en-US" altLang="zh-CN" b="1" dirty="0">
                <a:cs typeface="Arial" panose="020B0604020202020204" pitchFamily="34" charset="0"/>
              </a:rPr>
              <a:t>A-&gt;Sd</a:t>
            </a:r>
            <a:r>
              <a:rPr lang="zh-CN" altLang="en-US" b="1" dirty="0">
                <a:cs typeface="Arial" panose="020B0604020202020204" pitchFamily="34" charset="0"/>
              </a:rPr>
              <a:t>中的</a:t>
            </a:r>
            <a:r>
              <a:rPr lang="en-US" altLang="zh-CN" b="1" dirty="0">
                <a:cs typeface="Arial" panose="020B0604020202020204" pitchFamily="34" charset="0"/>
              </a:rPr>
              <a:t>S</a:t>
            </a:r>
            <a:r>
              <a:rPr lang="zh-CN" altLang="en-US" b="1" dirty="0">
                <a:cs typeface="Arial" panose="020B0604020202020204" pitchFamily="34" charset="0"/>
              </a:rPr>
              <a:t>，得</a:t>
            </a:r>
            <a:endParaRPr lang="en-US" altLang="zh-CN" b="1" dirty="0">
              <a:cs typeface="Arial" panose="020B0604020202020204" pitchFamily="34" charset="0"/>
            </a:endParaRPr>
          </a:p>
          <a:p>
            <a:pPr marL="0" indent="0">
              <a:lnSpc>
                <a:spcPct val="90000"/>
              </a:lnSpc>
              <a:buNone/>
            </a:pPr>
            <a:r>
              <a:rPr lang="en-US" altLang="zh-CN" b="1" dirty="0">
                <a:cs typeface="Arial" panose="020B0604020202020204" pitchFamily="34" charset="0"/>
              </a:rPr>
              <a:t>   </a:t>
            </a:r>
            <a:r>
              <a:rPr lang="zh-CN" altLang="en-US" b="1" dirty="0">
                <a:cs typeface="Arial" panose="020B0604020202020204" pitchFamily="34" charset="0"/>
              </a:rPr>
              <a:t>到下面的</a:t>
            </a:r>
            <a:r>
              <a:rPr lang="en-US" altLang="zh-CN" b="1" dirty="0">
                <a:cs typeface="Arial" panose="020B0604020202020204" pitchFamily="34" charset="0"/>
              </a:rPr>
              <a:t>A</a:t>
            </a:r>
            <a:r>
              <a:rPr lang="zh-CN" altLang="en-US" b="1" dirty="0">
                <a:cs typeface="Arial" panose="020B0604020202020204" pitchFamily="34" charset="0"/>
              </a:rPr>
              <a:t>产生式：</a:t>
            </a:r>
          </a:p>
          <a:p>
            <a:pPr>
              <a:lnSpc>
                <a:spcPct val="90000"/>
              </a:lnSpc>
              <a:buNone/>
            </a:pPr>
            <a:r>
              <a:rPr lang="zh-CN" altLang="en-US" b="1" dirty="0">
                <a:cs typeface="Arial" panose="020B0604020202020204" pitchFamily="34" charset="0"/>
              </a:rPr>
              <a:t>	      </a:t>
            </a:r>
            <a:r>
              <a:rPr lang="en-US" altLang="zh-CN" b="1" dirty="0">
                <a:cs typeface="Arial" panose="020B0604020202020204" pitchFamily="34" charset="0"/>
              </a:rPr>
              <a:t>A -&gt; Ac | </a:t>
            </a:r>
            <a:r>
              <a:rPr lang="en-US" altLang="zh-CN" b="1" dirty="0" err="1">
                <a:cs typeface="Arial" panose="020B0604020202020204" pitchFamily="34" charset="0"/>
              </a:rPr>
              <a:t>Aad</a:t>
            </a:r>
            <a:r>
              <a:rPr lang="en-US" altLang="zh-CN" b="1" dirty="0">
                <a:cs typeface="Arial" panose="020B0604020202020204" pitchFamily="34" charset="0"/>
              </a:rPr>
              <a:t> | bd | </a:t>
            </a:r>
            <a:r>
              <a:rPr lang="ru-RU" altLang="zh-CN" b="1" dirty="0">
                <a:cs typeface="Arial" panose="020B0604020202020204" pitchFamily="34" charset="0"/>
              </a:rPr>
              <a:t>Є</a:t>
            </a:r>
            <a:r>
              <a:rPr lang="en-US" altLang="zh-CN" b="1" dirty="0">
                <a:cs typeface="Arial" panose="020B0604020202020204" pitchFamily="34" charset="0"/>
              </a:rPr>
              <a:t>	</a:t>
            </a:r>
          </a:p>
          <a:p>
            <a:pPr>
              <a:lnSpc>
                <a:spcPct val="90000"/>
              </a:lnSpc>
              <a:buNone/>
            </a:pPr>
            <a:r>
              <a:rPr lang="en-US" altLang="zh-CN" b="1" dirty="0">
                <a:cs typeface="Arial" panose="020B0604020202020204" pitchFamily="34" charset="0"/>
              </a:rPr>
              <a:t>  </a:t>
            </a:r>
            <a:r>
              <a:rPr lang="zh-CN" altLang="en-US" b="1" dirty="0">
                <a:cs typeface="Arial" panose="020B0604020202020204" pitchFamily="34" charset="0"/>
              </a:rPr>
              <a:t>消除</a:t>
            </a:r>
            <a:r>
              <a:rPr lang="en-US" altLang="zh-CN" b="1" dirty="0">
                <a:cs typeface="Arial" panose="020B0604020202020204" pitchFamily="34" charset="0"/>
              </a:rPr>
              <a:t>A</a:t>
            </a:r>
            <a:r>
              <a:rPr lang="zh-CN" altLang="en-US" b="1" dirty="0">
                <a:cs typeface="Arial" panose="020B0604020202020204" pitchFamily="34" charset="0"/>
              </a:rPr>
              <a:t>产生式中的直接左递归，产生下面的文法：</a:t>
            </a:r>
          </a:p>
          <a:p>
            <a:pPr>
              <a:lnSpc>
                <a:spcPct val="90000"/>
              </a:lnSpc>
              <a:buNone/>
            </a:pPr>
            <a:r>
              <a:rPr lang="zh-CN" altLang="en-US" b="1" dirty="0">
                <a:cs typeface="Arial" panose="020B0604020202020204" pitchFamily="34" charset="0"/>
              </a:rPr>
              <a:t>	      </a:t>
            </a:r>
            <a:r>
              <a:rPr lang="en-US" altLang="zh-CN" b="1" dirty="0">
                <a:cs typeface="Arial" panose="020B0604020202020204" pitchFamily="34" charset="0"/>
              </a:rPr>
              <a:t>S -&gt; Aa | b</a:t>
            </a:r>
          </a:p>
          <a:p>
            <a:pPr>
              <a:lnSpc>
                <a:spcPct val="90000"/>
              </a:lnSpc>
              <a:buNone/>
            </a:pPr>
            <a:r>
              <a:rPr lang="en-US" altLang="zh-CN" b="1" dirty="0">
                <a:cs typeface="Arial" panose="020B0604020202020204" pitchFamily="34" charset="0"/>
              </a:rPr>
              <a:t>	      A -&gt; </a:t>
            </a:r>
            <a:r>
              <a:rPr lang="en-US" altLang="zh-CN" b="1" dirty="0" err="1">
                <a:cs typeface="Arial" panose="020B0604020202020204" pitchFamily="34" charset="0"/>
              </a:rPr>
              <a:t>bdA</a:t>
            </a:r>
            <a:r>
              <a:rPr lang="en-US" altLang="zh-CN" b="1" dirty="0">
                <a:cs typeface="Arial" panose="020B0604020202020204" pitchFamily="34" charset="0"/>
              </a:rPr>
              <a:t>’ | A’</a:t>
            </a:r>
          </a:p>
          <a:p>
            <a:pPr>
              <a:lnSpc>
                <a:spcPct val="90000"/>
              </a:lnSpc>
              <a:buNone/>
            </a:pPr>
            <a:r>
              <a:rPr lang="en-US" altLang="zh-CN" b="1" dirty="0">
                <a:cs typeface="Arial" panose="020B0604020202020204" pitchFamily="34" charset="0"/>
              </a:rPr>
              <a:t>         A’ -&gt; </a:t>
            </a:r>
            <a:r>
              <a:rPr lang="en-US" altLang="zh-CN" b="1" dirty="0" err="1">
                <a:cs typeface="Arial" panose="020B0604020202020204" pitchFamily="34" charset="0"/>
              </a:rPr>
              <a:t>cA</a:t>
            </a:r>
            <a:r>
              <a:rPr lang="en-US" altLang="zh-CN" b="1" dirty="0">
                <a:cs typeface="Arial" panose="020B0604020202020204" pitchFamily="34" charset="0"/>
              </a:rPr>
              <a:t>’ | </a:t>
            </a:r>
            <a:r>
              <a:rPr lang="en-US" altLang="zh-CN" b="1" dirty="0" err="1">
                <a:cs typeface="Arial" panose="020B0604020202020204" pitchFamily="34" charset="0"/>
              </a:rPr>
              <a:t>adA</a:t>
            </a:r>
            <a:r>
              <a:rPr lang="en-US" altLang="zh-CN" b="1" dirty="0">
                <a:cs typeface="Arial" panose="020B0604020202020204" pitchFamily="34" charset="0"/>
              </a:rPr>
              <a:t>’ | </a:t>
            </a:r>
            <a:r>
              <a:rPr lang="ru-RU" altLang="zh-CN" b="1" dirty="0">
                <a:cs typeface="Arial" panose="020B0604020202020204" pitchFamily="34" charset="0"/>
              </a:rPr>
              <a:t>Є</a:t>
            </a:r>
          </a:p>
          <a:p>
            <a:pPr marL="0" indent="0">
              <a:buNone/>
            </a:pPr>
            <a:endParaRPr lang="en-US" altLang="zh-CN" dirty="0"/>
          </a:p>
        </p:txBody>
      </p:sp>
      <p:sp>
        <p:nvSpPr>
          <p:cNvPr id="3" name="标题 2"/>
          <p:cNvSpPr>
            <a:spLocks noGrp="1"/>
          </p:cNvSpPr>
          <p:nvPr>
            <p:ph type="title"/>
          </p:nvPr>
        </p:nvSpPr>
        <p:spPr>
          <a:xfrm>
            <a:off x="494024" y="858050"/>
            <a:ext cx="8372163" cy="574183"/>
          </a:xfrm>
        </p:spPr>
        <p:txBody>
          <a:bodyPr/>
          <a:lstStyle/>
          <a:p>
            <a:endParaRPr lang="zh-CN" altLang="en-US" dirty="0"/>
          </a:p>
        </p:txBody>
      </p:sp>
    </p:spTree>
    <p:extLst>
      <p:ext uri="{BB962C8B-B14F-4D97-AF65-F5344CB8AC3E}">
        <p14:creationId xmlns:p14="http://schemas.microsoft.com/office/powerpoint/2010/main" val="11591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577859"/>
            <a:ext cx="8372162" cy="4921498"/>
          </a:xfrm>
        </p:spPr>
        <p:txBody>
          <a:bodyPr/>
          <a:lstStyle/>
          <a:p>
            <a:pPr marL="0" indent="0">
              <a:lnSpc>
                <a:spcPct val="90000"/>
              </a:lnSpc>
              <a:buNone/>
            </a:pPr>
            <a:r>
              <a:rPr lang="zh-CN" altLang="en-US" sz="2400" b="1" dirty="0"/>
              <a:t>算法</a:t>
            </a:r>
            <a:r>
              <a:rPr lang="en-US" altLang="zh-CN" sz="2400" b="1" dirty="0"/>
              <a:t>4.2 </a:t>
            </a:r>
            <a:r>
              <a:rPr lang="zh-CN" altLang="en-US" sz="2400" b="1" dirty="0"/>
              <a:t>提取左因子</a:t>
            </a:r>
          </a:p>
          <a:p>
            <a:pPr>
              <a:lnSpc>
                <a:spcPct val="90000"/>
              </a:lnSpc>
              <a:buNone/>
            </a:pPr>
            <a:r>
              <a:rPr lang="zh-CN" altLang="en-US" dirty="0"/>
              <a:t>	</a:t>
            </a:r>
            <a:r>
              <a:rPr lang="zh-CN" altLang="en-US" b="1" dirty="0"/>
              <a:t>输入：文法</a:t>
            </a:r>
            <a:r>
              <a:rPr lang="en-US" altLang="zh-CN" b="1" dirty="0"/>
              <a:t>G</a:t>
            </a:r>
          </a:p>
          <a:p>
            <a:pPr>
              <a:lnSpc>
                <a:spcPct val="90000"/>
              </a:lnSpc>
              <a:buNone/>
            </a:pPr>
            <a:r>
              <a:rPr lang="en-US" altLang="zh-CN" b="1" dirty="0"/>
              <a:t>	</a:t>
            </a:r>
            <a:r>
              <a:rPr lang="zh-CN" altLang="en-US" b="1" dirty="0"/>
              <a:t>输出：一个等价的提取了左因子的文法</a:t>
            </a:r>
          </a:p>
          <a:p>
            <a:pPr>
              <a:lnSpc>
                <a:spcPct val="90000"/>
              </a:lnSpc>
              <a:buNone/>
            </a:pPr>
            <a:r>
              <a:rPr lang="zh-CN" altLang="en-US" b="1" dirty="0"/>
              <a:t>   方法：对每个非终结符</a:t>
            </a:r>
            <a:r>
              <a:rPr lang="en-US" altLang="zh-CN" b="1" dirty="0"/>
              <a:t>A</a:t>
            </a:r>
            <a:r>
              <a:rPr lang="zh-CN" altLang="en-US" b="1" dirty="0"/>
              <a:t>，找出它的两个或更多候选式的最长公共前缀</a:t>
            </a:r>
            <a:r>
              <a:rPr lang="el-GR" altLang="zh-CN" b="1" dirty="0">
                <a:cs typeface="Arial" panose="020B0604020202020204" pitchFamily="34" charset="0"/>
              </a:rPr>
              <a:t>α</a:t>
            </a:r>
            <a:r>
              <a:rPr lang="zh-CN" altLang="el-GR" b="1" dirty="0">
                <a:cs typeface="Arial" panose="020B0604020202020204" pitchFamily="34" charset="0"/>
              </a:rPr>
              <a:t>。</a:t>
            </a:r>
            <a:endParaRPr lang="en-US" altLang="zh-CN" b="1" dirty="0">
              <a:cs typeface="Arial" panose="020B0604020202020204" pitchFamily="34" charset="0"/>
            </a:endParaRPr>
          </a:p>
          <a:p>
            <a:pPr>
              <a:lnSpc>
                <a:spcPct val="90000"/>
              </a:lnSpc>
              <a:buNone/>
            </a:pPr>
            <a:r>
              <a:rPr lang="en-US" altLang="zh-CN" b="1" dirty="0">
                <a:cs typeface="Arial" panose="020B0604020202020204" pitchFamily="34" charset="0"/>
              </a:rPr>
              <a:t>             </a:t>
            </a:r>
            <a:r>
              <a:rPr lang="zh-CN" altLang="el-GR" b="1" dirty="0">
                <a:cs typeface="Arial" panose="020B0604020202020204" pitchFamily="34" charset="0"/>
              </a:rPr>
              <a:t>如果</a:t>
            </a:r>
            <a:r>
              <a:rPr lang="el-GR" altLang="zh-CN" b="1" dirty="0">
                <a:cs typeface="Arial" panose="020B0604020202020204" pitchFamily="34" charset="0"/>
              </a:rPr>
              <a:t>α</a:t>
            </a:r>
            <a:r>
              <a:rPr lang="el-GR" altLang="zh-CN" b="1" dirty="0"/>
              <a:t>≠</a:t>
            </a:r>
            <a:r>
              <a:rPr lang="ru-RU" altLang="zh-CN" b="1" dirty="0"/>
              <a:t>Є</a:t>
            </a:r>
            <a:r>
              <a:rPr lang="zh-CN" altLang="ru-RU" b="1" dirty="0"/>
              <a:t>，既有一个非平凡的公共前缀，则用下面的产生式代替</a:t>
            </a:r>
            <a:endParaRPr lang="en-US" altLang="zh-CN" b="1" dirty="0"/>
          </a:p>
          <a:p>
            <a:pPr>
              <a:lnSpc>
                <a:spcPct val="90000"/>
              </a:lnSpc>
              <a:buNone/>
            </a:pPr>
            <a:r>
              <a:rPr lang="en-US" altLang="zh-CN" b="1" dirty="0"/>
              <a:t>             </a:t>
            </a:r>
            <a:r>
              <a:rPr lang="zh-CN" altLang="ru-RU" b="1" dirty="0"/>
              <a:t>所有</a:t>
            </a:r>
            <a:r>
              <a:rPr lang="ru-RU" altLang="zh-CN" b="1" dirty="0"/>
              <a:t>A</a:t>
            </a:r>
            <a:r>
              <a:rPr lang="zh-CN" altLang="ru-RU" b="1" dirty="0"/>
              <a:t>产生式</a:t>
            </a:r>
            <a:r>
              <a:rPr lang="ru-RU" altLang="zh-CN" b="1" dirty="0"/>
              <a:t>A</a:t>
            </a:r>
            <a:r>
              <a:rPr lang="en-US" altLang="zh-CN" b="1" dirty="0"/>
              <a:t>-&gt;</a:t>
            </a:r>
            <a:r>
              <a:rPr lang="el-GR" altLang="zh-CN" b="1" dirty="0">
                <a:cs typeface="Arial" panose="020B0604020202020204" pitchFamily="34" charset="0"/>
              </a:rPr>
              <a:t>αβ</a:t>
            </a:r>
            <a:r>
              <a:rPr lang="el-GR" altLang="zh-CN" b="1" baseline="-25000" dirty="0">
                <a:cs typeface="Arial" panose="020B0604020202020204" pitchFamily="34" charset="0"/>
              </a:rPr>
              <a:t>1</a:t>
            </a:r>
            <a:r>
              <a:rPr lang="en-US" altLang="zh-CN" b="1" baseline="-25000" dirty="0">
                <a:cs typeface="Arial" panose="020B0604020202020204" pitchFamily="34" charset="0"/>
              </a:rPr>
              <a:t> </a:t>
            </a:r>
            <a:r>
              <a:rPr lang="en-US" altLang="zh-CN" b="1" dirty="0">
                <a:cs typeface="Arial" panose="020B0604020202020204" pitchFamily="34" charset="0"/>
              </a:rPr>
              <a:t>| </a:t>
            </a:r>
            <a:r>
              <a:rPr lang="el-GR" altLang="zh-CN" b="1" dirty="0">
                <a:cs typeface="Arial" panose="020B0604020202020204" pitchFamily="34" charset="0"/>
              </a:rPr>
              <a:t>αβ</a:t>
            </a:r>
            <a:r>
              <a:rPr lang="el-GR" altLang="zh-CN" b="1" baseline="-25000" dirty="0">
                <a:cs typeface="Arial" panose="020B0604020202020204" pitchFamily="34" charset="0"/>
              </a:rPr>
              <a:t>2</a:t>
            </a:r>
            <a:r>
              <a:rPr lang="en-US" altLang="zh-CN" b="1" baseline="-25000" dirty="0">
                <a:cs typeface="Arial" panose="020B0604020202020204" pitchFamily="34" charset="0"/>
              </a:rPr>
              <a:t> </a:t>
            </a:r>
            <a:r>
              <a:rPr lang="en-US" altLang="zh-CN" b="1" dirty="0">
                <a:cs typeface="Arial" panose="020B0604020202020204" pitchFamily="34" charset="0"/>
              </a:rPr>
              <a:t>| … | </a:t>
            </a:r>
            <a:r>
              <a:rPr lang="el-GR" altLang="zh-CN" b="1" dirty="0">
                <a:cs typeface="Arial" panose="020B0604020202020204" pitchFamily="34" charset="0"/>
              </a:rPr>
              <a:t>αβ</a:t>
            </a:r>
            <a:r>
              <a:rPr lang="el-GR" altLang="zh-CN" b="1" baseline="-25000" dirty="0">
                <a:cs typeface="Arial" panose="020B0604020202020204" pitchFamily="34" charset="0"/>
              </a:rPr>
              <a:t>n</a:t>
            </a:r>
            <a:r>
              <a:rPr lang="en-US" altLang="zh-CN" b="1" baseline="-25000" dirty="0">
                <a:cs typeface="Arial" panose="020B0604020202020204" pitchFamily="34" charset="0"/>
              </a:rPr>
              <a:t> </a:t>
            </a:r>
            <a:r>
              <a:rPr lang="en-US" altLang="zh-CN" b="1" dirty="0">
                <a:cs typeface="Arial" panose="020B0604020202020204" pitchFamily="34" charset="0"/>
              </a:rPr>
              <a:t>|</a:t>
            </a:r>
            <a:r>
              <a:rPr lang="el-GR" altLang="zh-CN" b="1" dirty="0">
                <a:cs typeface="Arial" panose="020B0604020202020204" pitchFamily="34" charset="0"/>
              </a:rPr>
              <a:t>γ</a:t>
            </a:r>
            <a:r>
              <a:rPr lang="zh-CN" altLang="el-GR" b="1" dirty="0">
                <a:cs typeface="Arial" panose="020B0604020202020204" pitchFamily="34" charset="0"/>
              </a:rPr>
              <a:t>，其中</a:t>
            </a:r>
            <a:r>
              <a:rPr lang="el-GR" altLang="zh-CN" b="1" dirty="0">
                <a:cs typeface="Arial" panose="020B0604020202020204" pitchFamily="34" charset="0"/>
              </a:rPr>
              <a:t>γ</a:t>
            </a:r>
            <a:r>
              <a:rPr lang="zh-CN" altLang="el-GR" b="1" dirty="0">
                <a:cs typeface="Arial" panose="020B0604020202020204" pitchFamily="34" charset="0"/>
              </a:rPr>
              <a:t>表示所有不以</a:t>
            </a:r>
            <a:r>
              <a:rPr lang="el-GR" altLang="zh-CN" b="1" dirty="0">
                <a:cs typeface="Arial" panose="020B0604020202020204" pitchFamily="34" charset="0"/>
              </a:rPr>
              <a:t>α</a:t>
            </a:r>
            <a:r>
              <a:rPr lang="zh-CN" altLang="el-GR" b="1" dirty="0">
                <a:cs typeface="Arial" panose="020B0604020202020204" pitchFamily="34" charset="0"/>
              </a:rPr>
              <a:t>开头的</a:t>
            </a:r>
            <a:endParaRPr lang="en-US" altLang="zh-CN" b="1" dirty="0">
              <a:cs typeface="Arial" panose="020B0604020202020204" pitchFamily="34" charset="0"/>
            </a:endParaRPr>
          </a:p>
          <a:p>
            <a:pPr>
              <a:lnSpc>
                <a:spcPct val="90000"/>
              </a:lnSpc>
              <a:buNone/>
            </a:pPr>
            <a:r>
              <a:rPr lang="en-US" altLang="zh-CN" b="1" dirty="0">
                <a:cs typeface="Arial" panose="020B0604020202020204" pitchFamily="34" charset="0"/>
              </a:rPr>
              <a:t>             </a:t>
            </a:r>
            <a:r>
              <a:rPr lang="zh-CN" altLang="el-GR" b="1" dirty="0">
                <a:cs typeface="Arial" panose="020B0604020202020204" pitchFamily="34" charset="0"/>
              </a:rPr>
              <a:t>候选式：</a:t>
            </a:r>
            <a:r>
              <a:rPr lang="zh-CN" altLang="en-US" b="1" dirty="0">
                <a:cs typeface="Arial" panose="020B0604020202020204" pitchFamily="34" charset="0"/>
              </a:rPr>
              <a:t>   </a:t>
            </a:r>
            <a:r>
              <a:rPr lang="en-US" altLang="zh-CN" b="1" dirty="0">
                <a:cs typeface="Arial" panose="020B0604020202020204" pitchFamily="34" charset="0"/>
              </a:rPr>
              <a:t>A -&gt; </a:t>
            </a:r>
            <a:r>
              <a:rPr lang="el-GR" altLang="zh-CN" b="1" dirty="0">
                <a:cs typeface="Arial" panose="020B0604020202020204" pitchFamily="34" charset="0"/>
              </a:rPr>
              <a:t>αA</a:t>
            </a:r>
            <a:r>
              <a:rPr lang="en-US" altLang="zh-CN" b="1" dirty="0">
                <a:cs typeface="Arial" panose="020B0604020202020204" pitchFamily="34" charset="0"/>
              </a:rPr>
              <a:t>’ | </a:t>
            </a:r>
            <a:r>
              <a:rPr lang="el-GR" altLang="zh-CN" b="1" dirty="0">
                <a:cs typeface="Arial" panose="020B0604020202020204" pitchFamily="34" charset="0"/>
              </a:rPr>
              <a:t>γ</a:t>
            </a:r>
            <a:endParaRPr lang="en-US" altLang="zh-CN" b="1" dirty="0">
              <a:cs typeface="Arial" panose="020B0604020202020204" pitchFamily="34" charset="0"/>
            </a:endParaRPr>
          </a:p>
          <a:p>
            <a:pPr>
              <a:lnSpc>
                <a:spcPct val="90000"/>
              </a:lnSpc>
              <a:buNone/>
            </a:pPr>
            <a:r>
              <a:rPr lang="en-US" altLang="zh-CN" b="1" dirty="0">
                <a:cs typeface="Arial" panose="020B0604020202020204" pitchFamily="34" charset="0"/>
              </a:rPr>
              <a:t>	                           A’ -&gt; </a:t>
            </a:r>
            <a:r>
              <a:rPr lang="el-GR" altLang="zh-CN" b="1" dirty="0">
                <a:cs typeface="Arial" panose="020B0604020202020204" pitchFamily="34" charset="0"/>
              </a:rPr>
              <a:t>β</a:t>
            </a:r>
            <a:r>
              <a:rPr lang="el-GR" altLang="zh-CN" b="1" baseline="-25000" dirty="0">
                <a:cs typeface="Arial" panose="020B0604020202020204" pitchFamily="34" charset="0"/>
              </a:rPr>
              <a:t>1</a:t>
            </a:r>
            <a:r>
              <a:rPr lang="en-US" altLang="zh-CN" b="1" dirty="0">
                <a:cs typeface="Arial" panose="020B0604020202020204" pitchFamily="34" charset="0"/>
              </a:rPr>
              <a:t> | </a:t>
            </a:r>
            <a:r>
              <a:rPr lang="el-GR" altLang="zh-CN" b="1" dirty="0">
                <a:cs typeface="Arial" panose="020B0604020202020204" pitchFamily="34" charset="0"/>
              </a:rPr>
              <a:t>β</a:t>
            </a:r>
            <a:r>
              <a:rPr lang="el-GR" altLang="zh-CN" b="1" baseline="-25000" dirty="0">
                <a:cs typeface="Arial" panose="020B0604020202020204" pitchFamily="34" charset="0"/>
              </a:rPr>
              <a:t>2</a:t>
            </a:r>
            <a:r>
              <a:rPr lang="en-US" altLang="zh-CN" b="1" dirty="0">
                <a:cs typeface="Arial" panose="020B0604020202020204" pitchFamily="34" charset="0"/>
              </a:rPr>
              <a:t> | … | </a:t>
            </a:r>
            <a:r>
              <a:rPr lang="el-GR" altLang="zh-CN" b="1" dirty="0">
                <a:cs typeface="Arial" panose="020B0604020202020204" pitchFamily="34" charset="0"/>
              </a:rPr>
              <a:t>β</a:t>
            </a:r>
            <a:r>
              <a:rPr lang="el-GR" altLang="zh-CN" b="1" baseline="-25000" dirty="0">
                <a:cs typeface="Arial" panose="020B0604020202020204" pitchFamily="34" charset="0"/>
              </a:rPr>
              <a:t>n</a:t>
            </a:r>
            <a:endParaRPr lang="en-US" altLang="zh-CN" b="1" baseline="-25000" dirty="0">
              <a:cs typeface="Arial" panose="020B0604020202020204" pitchFamily="34" charset="0"/>
            </a:endParaRPr>
          </a:p>
          <a:p>
            <a:pPr marL="0" indent="0">
              <a:lnSpc>
                <a:spcPct val="90000"/>
              </a:lnSpc>
              <a:buNone/>
            </a:pPr>
            <a:r>
              <a:rPr lang="en-US" altLang="zh-CN" b="1" dirty="0">
                <a:cs typeface="Arial" panose="020B0604020202020204" pitchFamily="34" charset="0"/>
              </a:rPr>
              <a:t>                   </a:t>
            </a:r>
            <a:r>
              <a:rPr lang="zh-CN" altLang="el-GR" b="1" dirty="0">
                <a:cs typeface="Arial" panose="020B0604020202020204" pitchFamily="34" charset="0"/>
              </a:rPr>
              <a:t>其中</a:t>
            </a:r>
            <a:r>
              <a:rPr lang="zh-CN" altLang="en-US" b="1" dirty="0">
                <a:cs typeface="Arial" panose="020B0604020202020204" pitchFamily="34" charset="0"/>
              </a:rPr>
              <a:t>：</a:t>
            </a:r>
            <a:r>
              <a:rPr lang="el-GR" altLang="zh-CN" b="1" dirty="0">
                <a:cs typeface="Arial" panose="020B0604020202020204" pitchFamily="34" charset="0"/>
              </a:rPr>
              <a:t>A</a:t>
            </a:r>
            <a:r>
              <a:rPr lang="en-US" altLang="zh-CN" b="1" dirty="0">
                <a:cs typeface="Arial" panose="020B0604020202020204" pitchFamily="34" charset="0"/>
              </a:rPr>
              <a:t>’</a:t>
            </a:r>
            <a:r>
              <a:rPr lang="zh-CN" altLang="en-US" b="1" dirty="0">
                <a:cs typeface="Arial" panose="020B0604020202020204" pitchFamily="34" charset="0"/>
              </a:rPr>
              <a:t>是一个新的非终结符。反复应用这种变换，直到任一</a:t>
            </a:r>
            <a:endParaRPr lang="en-US" altLang="zh-CN" b="1" dirty="0">
              <a:cs typeface="Arial" panose="020B0604020202020204" pitchFamily="34" charset="0"/>
            </a:endParaRPr>
          </a:p>
          <a:p>
            <a:pPr marL="0" indent="0">
              <a:lnSpc>
                <a:spcPct val="90000"/>
              </a:lnSpc>
              <a:buNone/>
            </a:pPr>
            <a:r>
              <a:rPr lang="en-US" altLang="zh-CN" b="1" dirty="0">
                <a:cs typeface="Arial" panose="020B0604020202020204" pitchFamily="34" charset="0"/>
              </a:rPr>
              <a:t>                              </a:t>
            </a:r>
            <a:r>
              <a:rPr lang="zh-CN" altLang="en-US" b="1" dirty="0">
                <a:cs typeface="Arial" panose="020B0604020202020204" pitchFamily="34" charset="0"/>
              </a:rPr>
              <a:t>非终结符都没有两个候选式具有公共前缀为止。</a:t>
            </a:r>
            <a:endParaRPr lang="el-GR" altLang="zh-CN" b="1" dirty="0">
              <a:cs typeface="Arial" panose="020B0604020202020204" pitchFamily="34" charset="0"/>
            </a:endParaRPr>
          </a:p>
          <a:p>
            <a:pPr marL="0" lvl="0" indent="0">
              <a:buNone/>
            </a:pPr>
            <a:endParaRPr lang="en-US" altLang="zh-CN" dirty="0">
              <a:solidFill>
                <a:srgbClr val="FF0000"/>
              </a:solidFill>
            </a:endParaRPr>
          </a:p>
        </p:txBody>
      </p:sp>
      <p:sp>
        <p:nvSpPr>
          <p:cNvPr id="3" name="标题 2"/>
          <p:cNvSpPr>
            <a:spLocks noGrp="1"/>
          </p:cNvSpPr>
          <p:nvPr>
            <p:ph type="title"/>
          </p:nvPr>
        </p:nvSpPr>
        <p:spPr>
          <a:xfrm>
            <a:off x="494025" y="711728"/>
            <a:ext cx="8372163" cy="574183"/>
          </a:xfrm>
        </p:spPr>
        <p:txBody>
          <a:bodyPr/>
          <a:lstStyle/>
          <a:p>
            <a:r>
              <a:rPr lang="en-US" altLang="zh-CN" dirty="0"/>
              <a:t>4.3.5 </a:t>
            </a:r>
            <a:r>
              <a:rPr lang="zh-CN" altLang="en-US" dirty="0"/>
              <a:t>提取左因子</a:t>
            </a:r>
          </a:p>
        </p:txBody>
      </p:sp>
    </p:spTree>
    <p:extLst>
      <p:ext uri="{BB962C8B-B14F-4D97-AF65-F5344CB8AC3E}">
        <p14:creationId xmlns:p14="http://schemas.microsoft.com/office/powerpoint/2010/main" val="3820694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548462"/>
            <a:ext cx="8372162" cy="4921498"/>
          </a:xfrm>
        </p:spPr>
        <p:txBody>
          <a:bodyPr>
            <a:normAutofit/>
          </a:bodyPr>
          <a:lstStyle/>
          <a:p>
            <a:r>
              <a:rPr lang="zh-CN" altLang="en-US" dirty="0"/>
              <a:t>下面是条件语句抽象出来的文法：</a:t>
            </a:r>
          </a:p>
          <a:p>
            <a:pPr>
              <a:buNone/>
            </a:pPr>
            <a:r>
              <a:rPr lang="zh-CN" altLang="en-US" dirty="0"/>
              <a:t>	</a:t>
            </a:r>
            <a:r>
              <a:rPr lang="en-US" altLang="zh-CN" sz="1800" b="1" dirty="0"/>
              <a:t>S -&gt; </a:t>
            </a:r>
            <a:r>
              <a:rPr lang="en-US" altLang="zh-CN" sz="1800" b="1" dirty="0" err="1"/>
              <a:t>iEtS</a:t>
            </a:r>
            <a:r>
              <a:rPr lang="en-US" altLang="zh-CN" sz="1800" b="1" dirty="0"/>
              <a:t> | </a:t>
            </a:r>
            <a:r>
              <a:rPr lang="en-US" altLang="zh-CN" sz="1800" b="1" dirty="0" err="1"/>
              <a:t>iEtSeS</a:t>
            </a:r>
            <a:r>
              <a:rPr lang="en-US" altLang="zh-CN" sz="1800" b="1" dirty="0"/>
              <a:t> | a</a:t>
            </a:r>
          </a:p>
          <a:p>
            <a:pPr>
              <a:buNone/>
            </a:pPr>
            <a:r>
              <a:rPr lang="en-US" altLang="zh-CN" sz="1600" b="1" dirty="0"/>
              <a:t>	</a:t>
            </a:r>
            <a:r>
              <a:rPr lang="en-US" altLang="zh-CN" sz="1800" b="1" dirty="0"/>
              <a:t>E -&gt; b	</a:t>
            </a:r>
            <a:r>
              <a:rPr lang="en-US" altLang="zh-CN" sz="1600" b="1" dirty="0"/>
              <a:t>					(4-13)</a:t>
            </a:r>
          </a:p>
          <a:p>
            <a:pPr>
              <a:buNone/>
            </a:pPr>
            <a:r>
              <a:rPr lang="en-US" altLang="zh-CN" b="1" dirty="0"/>
              <a:t>	</a:t>
            </a:r>
            <a:r>
              <a:rPr lang="zh-CN" altLang="en-US" b="1" dirty="0"/>
              <a:t>这里的</a:t>
            </a:r>
            <a:r>
              <a:rPr lang="en-US" altLang="zh-CN" b="1" dirty="0" err="1"/>
              <a:t>i</a:t>
            </a:r>
            <a:r>
              <a:rPr lang="zh-CN" altLang="en-US" b="1" dirty="0"/>
              <a:t>、</a:t>
            </a:r>
            <a:r>
              <a:rPr lang="en-US" altLang="zh-CN" b="1" dirty="0"/>
              <a:t>t</a:t>
            </a:r>
            <a:r>
              <a:rPr lang="zh-CN" altLang="en-US" b="1" dirty="0"/>
              <a:t>和</a:t>
            </a:r>
            <a:r>
              <a:rPr lang="en-US" altLang="zh-CN" b="1" dirty="0"/>
              <a:t>e</a:t>
            </a:r>
            <a:r>
              <a:rPr lang="zh-CN" altLang="en-US" b="1" dirty="0"/>
              <a:t>分别表示</a:t>
            </a:r>
            <a:r>
              <a:rPr lang="en-US" altLang="zh-CN" b="1" dirty="0"/>
              <a:t>if</a:t>
            </a:r>
            <a:r>
              <a:rPr lang="zh-CN" altLang="en-US" b="1" dirty="0"/>
              <a:t>、</a:t>
            </a:r>
            <a:r>
              <a:rPr lang="en-US" altLang="zh-CN" b="1" dirty="0"/>
              <a:t>then</a:t>
            </a:r>
            <a:r>
              <a:rPr lang="zh-CN" altLang="en-US" b="1" dirty="0"/>
              <a:t>和</a:t>
            </a:r>
            <a:r>
              <a:rPr lang="en-US" altLang="zh-CN" b="1" dirty="0"/>
              <a:t>else</a:t>
            </a:r>
            <a:r>
              <a:rPr lang="zh-CN" altLang="en-US" b="1" dirty="0"/>
              <a:t>，</a:t>
            </a:r>
            <a:r>
              <a:rPr lang="en-US" altLang="zh-CN" b="1" dirty="0"/>
              <a:t>E</a:t>
            </a:r>
            <a:r>
              <a:rPr lang="zh-CN" altLang="en-US" b="1" dirty="0"/>
              <a:t>和</a:t>
            </a:r>
            <a:r>
              <a:rPr lang="en-US" altLang="zh-CN" b="1" dirty="0"/>
              <a:t>S</a:t>
            </a:r>
            <a:r>
              <a:rPr lang="zh-CN" altLang="en-US" b="1" dirty="0"/>
              <a:t>表示表达式和语句。提取左因子后，该文法变为</a:t>
            </a:r>
          </a:p>
          <a:p>
            <a:pPr>
              <a:buNone/>
            </a:pPr>
            <a:r>
              <a:rPr lang="zh-CN" altLang="en-US" b="1" dirty="0"/>
              <a:t>	</a:t>
            </a:r>
            <a:r>
              <a:rPr lang="en-US" altLang="zh-CN" sz="1800" b="1" dirty="0"/>
              <a:t>S -&gt; </a:t>
            </a:r>
            <a:r>
              <a:rPr lang="en-US" altLang="zh-CN" sz="1800" b="1" dirty="0" err="1"/>
              <a:t>iEtSS</a:t>
            </a:r>
            <a:r>
              <a:rPr lang="en-US" altLang="zh-CN" sz="1800" b="1" dirty="0"/>
              <a:t>’ | a</a:t>
            </a:r>
          </a:p>
          <a:p>
            <a:pPr>
              <a:buNone/>
            </a:pPr>
            <a:r>
              <a:rPr lang="en-US" altLang="zh-CN" sz="1800" b="1" dirty="0"/>
              <a:t>	S’ -&gt; </a:t>
            </a:r>
            <a:r>
              <a:rPr lang="en-US" altLang="zh-CN" sz="1800" b="1" dirty="0" err="1"/>
              <a:t>eS</a:t>
            </a:r>
            <a:r>
              <a:rPr lang="en-US" altLang="zh-CN" sz="1800" b="1" dirty="0"/>
              <a:t> | </a:t>
            </a:r>
            <a:r>
              <a:rPr lang="ru-RU" altLang="zh-CN" sz="1800" b="1" dirty="0">
                <a:cs typeface="Arial" panose="020B0604020202020204" pitchFamily="34" charset="0"/>
              </a:rPr>
              <a:t>Є</a:t>
            </a:r>
            <a:r>
              <a:rPr lang="en-US" altLang="zh-CN" sz="1800" b="1" dirty="0">
                <a:cs typeface="Arial" panose="020B0604020202020204" pitchFamily="34" charset="0"/>
              </a:rPr>
              <a:t>					(4-14)</a:t>
            </a:r>
          </a:p>
          <a:p>
            <a:pPr>
              <a:buNone/>
            </a:pPr>
            <a:r>
              <a:rPr lang="en-US" altLang="zh-CN" sz="1800" b="1" dirty="0">
                <a:cs typeface="Arial" panose="020B0604020202020204" pitchFamily="34" charset="0"/>
              </a:rPr>
              <a:t>	E -&gt; b</a:t>
            </a:r>
          </a:p>
          <a:p>
            <a:pPr>
              <a:buNone/>
            </a:pPr>
            <a:r>
              <a:rPr lang="en-US" altLang="zh-CN" b="1" dirty="0">
                <a:cs typeface="Arial" panose="020B0604020202020204" pitchFamily="34" charset="0"/>
              </a:rPr>
              <a:t>	</a:t>
            </a:r>
            <a:r>
              <a:rPr lang="zh-CN" altLang="en-US" b="1" dirty="0">
                <a:cs typeface="Arial" panose="020B0604020202020204" pitchFamily="34" charset="0"/>
              </a:rPr>
              <a:t>于是，如果输入是</a:t>
            </a:r>
            <a:r>
              <a:rPr lang="en-US" altLang="zh-CN" b="1" dirty="0" err="1">
                <a:cs typeface="Arial" panose="020B0604020202020204" pitchFamily="34" charset="0"/>
              </a:rPr>
              <a:t>i</a:t>
            </a:r>
            <a:r>
              <a:rPr lang="zh-CN" altLang="en-US" b="1" dirty="0">
                <a:cs typeface="Arial" panose="020B0604020202020204" pitchFamily="34" charset="0"/>
              </a:rPr>
              <a:t>，我们可以将</a:t>
            </a:r>
            <a:r>
              <a:rPr lang="en-US" altLang="zh-CN" b="1" dirty="0">
                <a:cs typeface="Arial" panose="020B0604020202020204" pitchFamily="34" charset="0"/>
              </a:rPr>
              <a:t>S</a:t>
            </a:r>
            <a:r>
              <a:rPr lang="zh-CN" altLang="en-US" b="1" dirty="0">
                <a:cs typeface="Arial" panose="020B0604020202020204" pitchFamily="34" charset="0"/>
              </a:rPr>
              <a:t>扩展到</a:t>
            </a:r>
            <a:r>
              <a:rPr lang="en-US" altLang="zh-CN" b="1" dirty="0" err="1">
                <a:cs typeface="Arial" panose="020B0604020202020204" pitchFamily="34" charset="0"/>
              </a:rPr>
              <a:t>iEtSS</a:t>
            </a:r>
            <a:r>
              <a:rPr lang="en-US" altLang="zh-CN" b="1" dirty="0">
                <a:cs typeface="Arial" panose="020B0604020202020204" pitchFamily="34" charset="0"/>
              </a:rPr>
              <a:t>’</a:t>
            </a:r>
            <a:r>
              <a:rPr lang="zh-CN" altLang="en-US" b="1" dirty="0">
                <a:cs typeface="Arial" panose="020B0604020202020204" pitchFamily="34" charset="0"/>
              </a:rPr>
              <a:t>，等到</a:t>
            </a:r>
            <a:r>
              <a:rPr lang="en-US" altLang="zh-CN" b="1" dirty="0" err="1">
                <a:cs typeface="Arial" panose="020B0604020202020204" pitchFamily="34" charset="0"/>
              </a:rPr>
              <a:t>iEtS</a:t>
            </a:r>
            <a:r>
              <a:rPr lang="zh-CN" altLang="en-US" b="1" dirty="0">
                <a:cs typeface="Arial" panose="020B0604020202020204" pitchFamily="34" charset="0"/>
              </a:rPr>
              <a:t>出现后，再决定是将</a:t>
            </a:r>
            <a:r>
              <a:rPr lang="en-US" altLang="zh-CN" b="1" dirty="0">
                <a:cs typeface="Arial" panose="020B0604020202020204" pitchFamily="34" charset="0"/>
              </a:rPr>
              <a:t>S’</a:t>
            </a:r>
            <a:r>
              <a:rPr lang="zh-CN" altLang="en-US" b="1" dirty="0">
                <a:cs typeface="Arial" panose="020B0604020202020204" pitchFamily="34" charset="0"/>
              </a:rPr>
              <a:t>扩展到</a:t>
            </a:r>
            <a:r>
              <a:rPr lang="en-US" altLang="zh-CN" b="1" dirty="0" err="1">
                <a:cs typeface="Arial" panose="020B0604020202020204" pitchFamily="34" charset="0"/>
              </a:rPr>
              <a:t>eS</a:t>
            </a:r>
            <a:r>
              <a:rPr lang="zh-CN" altLang="en-US" b="1" dirty="0">
                <a:cs typeface="Arial" panose="020B0604020202020204" pitchFamily="34" charset="0"/>
              </a:rPr>
              <a:t>还是</a:t>
            </a:r>
            <a:r>
              <a:rPr lang="ru-RU" altLang="zh-CN" b="1" dirty="0">
                <a:cs typeface="Arial" panose="020B0604020202020204" pitchFamily="34" charset="0"/>
              </a:rPr>
              <a:t>Є</a:t>
            </a:r>
            <a:r>
              <a:rPr lang="zh-CN" altLang="ru-RU" b="1" dirty="0">
                <a:cs typeface="Arial" panose="020B0604020202020204" pitchFamily="34" charset="0"/>
              </a:rPr>
              <a:t>。当然由于文法</a:t>
            </a:r>
            <a:r>
              <a:rPr lang="en-US" altLang="zh-CN" b="1" dirty="0">
                <a:cs typeface="Arial" panose="020B0604020202020204" pitchFamily="34" charset="0"/>
              </a:rPr>
              <a:t>(4-13)</a:t>
            </a:r>
            <a:r>
              <a:rPr lang="zh-CN" altLang="en-US" b="1" dirty="0">
                <a:cs typeface="Arial" panose="020B0604020202020204" pitchFamily="34" charset="0"/>
              </a:rPr>
              <a:t>和</a:t>
            </a:r>
            <a:r>
              <a:rPr lang="en-US" altLang="zh-CN" b="1" dirty="0">
                <a:cs typeface="Arial" panose="020B0604020202020204" pitchFamily="34" charset="0"/>
              </a:rPr>
              <a:t>(4-14)</a:t>
            </a:r>
            <a:r>
              <a:rPr lang="zh-CN" altLang="en-US" b="1" dirty="0">
                <a:cs typeface="Arial" panose="020B0604020202020204" pitchFamily="34" charset="0"/>
              </a:rPr>
              <a:t>都是具有二义性，所以对于输入</a:t>
            </a:r>
            <a:r>
              <a:rPr lang="en-US" altLang="zh-CN" b="1" dirty="0">
                <a:cs typeface="Arial" panose="020B0604020202020204" pitchFamily="34" charset="0"/>
              </a:rPr>
              <a:t>e</a:t>
            </a:r>
            <a:r>
              <a:rPr lang="zh-CN" altLang="en-US" b="1" dirty="0">
                <a:cs typeface="Arial" panose="020B0604020202020204" pitchFamily="34" charset="0"/>
              </a:rPr>
              <a:t>，我们不清楚应该选择</a:t>
            </a:r>
            <a:r>
              <a:rPr lang="en-US" altLang="zh-CN" b="1" dirty="0">
                <a:cs typeface="Arial" panose="020B0604020202020204" pitchFamily="34" charset="0"/>
              </a:rPr>
              <a:t>S‘</a:t>
            </a:r>
            <a:r>
              <a:rPr lang="zh-CN" altLang="en-US" b="1" dirty="0">
                <a:cs typeface="Arial" panose="020B0604020202020204" pitchFamily="34" charset="0"/>
              </a:rPr>
              <a:t>的哪个候选式。</a:t>
            </a:r>
            <a:endParaRPr lang="zh-CN" altLang="ru-RU" b="1" dirty="0">
              <a:cs typeface="Arial" panose="020B0604020202020204" pitchFamily="34" charset="0"/>
            </a:endParaRPr>
          </a:p>
          <a:p>
            <a:pPr marL="0" indent="0">
              <a:buNone/>
            </a:pPr>
            <a:endParaRPr lang="en-US" altLang="zh-CN" dirty="0"/>
          </a:p>
        </p:txBody>
      </p:sp>
      <p:sp>
        <p:nvSpPr>
          <p:cNvPr id="3" name="标题 2"/>
          <p:cNvSpPr>
            <a:spLocks noGrp="1"/>
          </p:cNvSpPr>
          <p:nvPr>
            <p:ph type="title"/>
          </p:nvPr>
        </p:nvSpPr>
        <p:spPr>
          <a:xfrm>
            <a:off x="494024" y="858050"/>
            <a:ext cx="8372163" cy="574183"/>
          </a:xfrm>
        </p:spPr>
        <p:txBody>
          <a:bodyPr/>
          <a:lstStyle/>
          <a:p>
            <a:r>
              <a:rPr lang="zh-CN" altLang="en-US" dirty="0"/>
              <a:t>例</a:t>
            </a:r>
            <a:r>
              <a:rPr lang="en-US" altLang="zh-CN" dirty="0"/>
              <a:t>4.8</a:t>
            </a:r>
            <a:endParaRPr lang="zh-CN" altLang="en-US" dirty="0"/>
          </a:p>
        </p:txBody>
      </p:sp>
    </p:spTree>
    <p:extLst>
      <p:ext uri="{BB962C8B-B14F-4D97-AF65-F5344CB8AC3E}">
        <p14:creationId xmlns:p14="http://schemas.microsoft.com/office/powerpoint/2010/main" val="411958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548462"/>
            <a:ext cx="8372162" cy="4921498"/>
          </a:xfrm>
        </p:spPr>
        <p:txBody>
          <a:bodyPr>
            <a:normAutofit/>
          </a:bodyPr>
          <a:lstStyle/>
          <a:p>
            <a:pPr>
              <a:lnSpc>
                <a:spcPct val="90000"/>
              </a:lnSpc>
            </a:pPr>
            <a:r>
              <a:rPr lang="zh-CN" altLang="en-US" dirty="0"/>
              <a:t>      考虑抽象语言</a:t>
            </a:r>
            <a:r>
              <a:rPr lang="en-US" altLang="zh-CN" dirty="0"/>
              <a:t>L</a:t>
            </a:r>
            <a:r>
              <a:rPr lang="en-US" altLang="zh-CN" baseline="-25000" dirty="0"/>
              <a:t>1</a:t>
            </a:r>
            <a:r>
              <a:rPr lang="en-US" altLang="zh-CN" dirty="0"/>
              <a:t>={</a:t>
            </a:r>
            <a:r>
              <a:rPr lang="en-US" altLang="zh-CN" dirty="0" err="1"/>
              <a:t>wcw</a:t>
            </a:r>
            <a:r>
              <a:rPr lang="en-US" altLang="zh-CN" dirty="0"/>
              <a:t> | w</a:t>
            </a:r>
            <a:r>
              <a:rPr lang="zh-CN" altLang="en-US" dirty="0"/>
              <a:t>属于</a:t>
            </a:r>
            <a:r>
              <a:rPr lang="en-US" altLang="zh-CN" dirty="0"/>
              <a:t>(</a:t>
            </a:r>
            <a:r>
              <a:rPr lang="en-US" altLang="zh-CN" dirty="0" err="1"/>
              <a:t>a|b</a:t>
            </a:r>
            <a:r>
              <a:rPr lang="en-US" altLang="zh-CN" dirty="0"/>
              <a:t>)*}</a:t>
            </a:r>
            <a:r>
              <a:rPr lang="zh-CN" altLang="en-US" dirty="0"/>
              <a:t>。</a:t>
            </a:r>
            <a:endParaRPr lang="en-US" altLang="zh-CN" dirty="0"/>
          </a:p>
          <a:p>
            <a:pPr>
              <a:lnSpc>
                <a:spcPct val="90000"/>
              </a:lnSpc>
            </a:pPr>
            <a:r>
              <a:rPr lang="en-US" altLang="zh-CN" dirty="0"/>
              <a:t>      L1</a:t>
            </a:r>
            <a:r>
              <a:rPr lang="zh-CN" altLang="en-US" dirty="0"/>
              <a:t>是所有由</a:t>
            </a:r>
            <a:r>
              <a:rPr lang="en-US" altLang="zh-CN" dirty="0"/>
              <a:t>c</a:t>
            </a:r>
            <a:r>
              <a:rPr lang="zh-CN" altLang="en-US" dirty="0"/>
              <a:t>隔开的两个相同的</a:t>
            </a:r>
            <a:r>
              <a:rPr lang="en-US" altLang="zh-CN" dirty="0"/>
              <a:t>a</a:t>
            </a:r>
            <a:r>
              <a:rPr lang="zh-CN" altLang="en-US" dirty="0"/>
              <a:t>、</a:t>
            </a:r>
            <a:r>
              <a:rPr lang="en-US" altLang="zh-CN" dirty="0"/>
              <a:t>b</a:t>
            </a:r>
            <a:r>
              <a:rPr lang="zh-CN" altLang="en-US" dirty="0"/>
              <a:t>串组成的字母串集合，</a:t>
            </a:r>
            <a:endParaRPr lang="en-US" altLang="zh-CN" dirty="0"/>
          </a:p>
          <a:p>
            <a:pPr>
              <a:lnSpc>
                <a:spcPct val="90000"/>
              </a:lnSpc>
            </a:pPr>
            <a:r>
              <a:rPr lang="zh-CN" altLang="en-US" dirty="0"/>
              <a:t>     例如：</a:t>
            </a:r>
            <a:r>
              <a:rPr lang="en-US" altLang="zh-CN" dirty="0" err="1"/>
              <a:t>aabcaab</a:t>
            </a:r>
            <a:r>
              <a:rPr lang="zh-CN" altLang="en-US" dirty="0"/>
              <a:t>。这个语言是检查程序中标识符的声明应先于其引用</a:t>
            </a:r>
            <a:endParaRPr lang="en-US" altLang="zh-CN" dirty="0"/>
          </a:p>
          <a:p>
            <a:pPr marL="0" indent="0">
              <a:lnSpc>
                <a:spcPct val="90000"/>
              </a:lnSpc>
              <a:buNone/>
            </a:pPr>
            <a:r>
              <a:rPr lang="en-US" altLang="zh-CN" dirty="0"/>
              <a:t>   </a:t>
            </a:r>
            <a:r>
              <a:rPr lang="zh-CN" altLang="en-US" dirty="0"/>
              <a:t>的抽象，即</a:t>
            </a:r>
            <a:r>
              <a:rPr lang="en-US" altLang="zh-CN" dirty="0" err="1"/>
              <a:t>wcw</a:t>
            </a:r>
            <a:r>
              <a:rPr lang="zh-CN" altLang="en-US" dirty="0"/>
              <a:t>中的第一个</a:t>
            </a:r>
            <a:r>
              <a:rPr lang="en-US" altLang="zh-CN" dirty="0"/>
              <a:t>w</a:t>
            </a:r>
            <a:r>
              <a:rPr lang="zh-CN" altLang="en-US" dirty="0"/>
              <a:t>表示标识符</a:t>
            </a:r>
            <a:r>
              <a:rPr lang="en-US" altLang="zh-CN" dirty="0"/>
              <a:t>w</a:t>
            </a:r>
            <a:r>
              <a:rPr lang="zh-CN" altLang="en-US" dirty="0"/>
              <a:t>的声明，第二个</a:t>
            </a:r>
            <a:r>
              <a:rPr lang="en-US" altLang="zh-CN" dirty="0"/>
              <a:t>w</a:t>
            </a:r>
            <a:r>
              <a:rPr lang="zh-CN" altLang="en-US" dirty="0"/>
              <a:t>表示它的引</a:t>
            </a:r>
            <a:endParaRPr lang="en-US" altLang="zh-CN" dirty="0"/>
          </a:p>
          <a:p>
            <a:pPr marL="0" indent="0">
              <a:lnSpc>
                <a:spcPct val="90000"/>
              </a:lnSpc>
              <a:buNone/>
            </a:pPr>
            <a:r>
              <a:rPr lang="en-US" altLang="zh-CN" dirty="0"/>
              <a:t>   </a:t>
            </a:r>
            <a:r>
              <a:rPr lang="zh-CN" altLang="en-US" dirty="0"/>
              <a:t>用。可以证明该语言不是上下文无关语言。（上下文无关文法不能描述</a:t>
            </a:r>
            <a:endParaRPr lang="en-US" altLang="zh-CN" dirty="0"/>
          </a:p>
          <a:p>
            <a:pPr marL="0" indent="0">
              <a:lnSpc>
                <a:spcPct val="90000"/>
              </a:lnSpc>
              <a:buNone/>
            </a:pPr>
            <a:r>
              <a:rPr lang="en-US" altLang="zh-CN" dirty="0"/>
              <a:t>   </a:t>
            </a:r>
            <a:r>
              <a:rPr lang="zh-CN" altLang="en-US" dirty="0"/>
              <a:t>两个相同的</a:t>
            </a:r>
            <a:r>
              <a:rPr lang="en-US" altLang="zh-CN" dirty="0"/>
              <a:t>a</a:t>
            </a:r>
            <a:r>
              <a:rPr lang="zh-CN" altLang="en-US" dirty="0"/>
              <a:t>、</a:t>
            </a:r>
            <a:r>
              <a:rPr lang="en-US" altLang="zh-CN" dirty="0"/>
              <a:t>b</a:t>
            </a:r>
            <a:r>
              <a:rPr lang="zh-CN" altLang="en-US" dirty="0"/>
              <a:t>串组成的字母串集合）</a:t>
            </a:r>
            <a:endParaRPr lang="en-US" altLang="zh-CN" dirty="0"/>
          </a:p>
          <a:p>
            <a:pPr marL="0" indent="0">
              <a:lnSpc>
                <a:spcPct val="90000"/>
              </a:lnSpc>
              <a:buNone/>
            </a:pPr>
            <a:r>
              <a:rPr lang="en-US" altLang="zh-CN" dirty="0"/>
              <a:t>         </a:t>
            </a:r>
            <a:r>
              <a:rPr lang="zh-CN" altLang="en-US" dirty="0"/>
              <a:t>这个例子意味着</a:t>
            </a:r>
            <a:r>
              <a:rPr lang="en-US" altLang="zh-CN" dirty="0"/>
              <a:t>C++</a:t>
            </a:r>
            <a:r>
              <a:rPr lang="zh-CN" altLang="en-US" dirty="0"/>
              <a:t>和</a:t>
            </a:r>
            <a:r>
              <a:rPr lang="en-US" altLang="zh-CN" dirty="0"/>
              <a:t>Java</a:t>
            </a:r>
            <a:r>
              <a:rPr lang="zh-CN" altLang="en-US" dirty="0"/>
              <a:t>等程序设计语言都不是上下文无关语言，</a:t>
            </a:r>
            <a:endParaRPr lang="en-US" altLang="zh-CN" dirty="0"/>
          </a:p>
          <a:p>
            <a:pPr marL="0" indent="0">
              <a:lnSpc>
                <a:spcPct val="90000"/>
              </a:lnSpc>
              <a:buNone/>
            </a:pPr>
            <a:r>
              <a:rPr lang="en-US" altLang="zh-CN" dirty="0"/>
              <a:t>   </a:t>
            </a:r>
            <a:r>
              <a:rPr lang="zh-CN" altLang="en-US" dirty="0"/>
              <a:t>因为它们要求标识符的声明先于引用，并且允许标识符任意长。</a:t>
            </a:r>
          </a:p>
          <a:p>
            <a:pPr>
              <a:lnSpc>
                <a:spcPct val="90000"/>
              </a:lnSpc>
            </a:pPr>
            <a:r>
              <a:rPr lang="zh-CN" altLang="en-US" dirty="0"/>
              <a:t>     由于上述原因，描述</a:t>
            </a:r>
            <a:r>
              <a:rPr lang="en-US" altLang="zh-CN" dirty="0"/>
              <a:t>C++</a:t>
            </a:r>
            <a:r>
              <a:rPr lang="zh-CN" altLang="en-US" dirty="0"/>
              <a:t>和</a:t>
            </a:r>
            <a:r>
              <a:rPr lang="en-US" altLang="zh-CN" dirty="0"/>
              <a:t>Java</a:t>
            </a:r>
            <a:r>
              <a:rPr lang="zh-CN" altLang="en-US" dirty="0"/>
              <a:t>语法的文法并不定义标识符中的字符，</a:t>
            </a:r>
            <a:endParaRPr lang="en-US" altLang="zh-CN" dirty="0"/>
          </a:p>
          <a:p>
            <a:pPr marL="0" indent="0">
              <a:lnSpc>
                <a:spcPct val="90000"/>
              </a:lnSpc>
              <a:buNone/>
            </a:pPr>
            <a:r>
              <a:rPr lang="en-US" altLang="zh-CN" dirty="0"/>
              <a:t>   </a:t>
            </a:r>
            <a:r>
              <a:rPr lang="zh-CN" altLang="en-US" dirty="0"/>
              <a:t>而只用文法中</a:t>
            </a:r>
            <a:r>
              <a:rPr lang="en-US" altLang="zh-CN" dirty="0"/>
              <a:t>id</a:t>
            </a:r>
            <a:r>
              <a:rPr lang="zh-CN" altLang="en-US" dirty="0"/>
              <a:t>这样的记号代表所有的标识符。在这类语言的编译器中，</a:t>
            </a:r>
            <a:endParaRPr lang="en-US" altLang="zh-CN" dirty="0"/>
          </a:p>
          <a:p>
            <a:pPr marL="0" indent="0">
              <a:lnSpc>
                <a:spcPct val="90000"/>
              </a:lnSpc>
              <a:buNone/>
            </a:pPr>
            <a:r>
              <a:rPr lang="en-US" altLang="zh-CN" dirty="0"/>
              <a:t>   </a:t>
            </a:r>
            <a:r>
              <a:rPr lang="zh-CN" altLang="en-US" dirty="0"/>
              <a:t>语义分析阶段检查标识符的声明是否先于引用。</a:t>
            </a:r>
          </a:p>
          <a:p>
            <a:pPr marL="0" indent="0">
              <a:buNone/>
            </a:pPr>
            <a:endParaRPr lang="en-US" altLang="zh-CN" dirty="0"/>
          </a:p>
        </p:txBody>
      </p:sp>
      <p:sp>
        <p:nvSpPr>
          <p:cNvPr id="3" name="标题 2"/>
          <p:cNvSpPr>
            <a:spLocks noGrp="1"/>
          </p:cNvSpPr>
          <p:nvPr>
            <p:ph type="title"/>
          </p:nvPr>
        </p:nvSpPr>
        <p:spPr>
          <a:xfrm>
            <a:off x="494024" y="858050"/>
            <a:ext cx="8372163" cy="574183"/>
          </a:xfrm>
        </p:spPr>
        <p:txBody>
          <a:bodyPr/>
          <a:lstStyle/>
          <a:p>
            <a:r>
              <a:rPr lang="en-US" altLang="zh-CN" dirty="0"/>
              <a:t>4.3.6 </a:t>
            </a:r>
            <a:r>
              <a:rPr lang="zh-CN" altLang="en-US" dirty="0"/>
              <a:t>非上下文无关语言的结构</a:t>
            </a:r>
          </a:p>
        </p:txBody>
      </p:sp>
    </p:spTree>
    <p:extLst>
      <p:ext uri="{BB962C8B-B14F-4D97-AF65-F5344CB8AC3E}">
        <p14:creationId xmlns:p14="http://schemas.microsoft.com/office/powerpoint/2010/main" val="2448926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548462"/>
            <a:ext cx="8372162" cy="4921498"/>
          </a:xfrm>
        </p:spPr>
        <p:txBody>
          <a:bodyPr>
            <a:normAutofit/>
          </a:bodyPr>
          <a:lstStyle/>
          <a:p>
            <a:r>
              <a:rPr lang="zh-CN" altLang="en-US" sz="2400" dirty="0"/>
              <a:t>同理语言</a:t>
            </a:r>
            <a:r>
              <a:rPr lang="en-US" altLang="zh-CN" sz="2400" dirty="0"/>
              <a:t>L</a:t>
            </a:r>
            <a:r>
              <a:rPr lang="en-US" altLang="zh-CN" sz="2400" baseline="-25000" dirty="0"/>
              <a:t>2</a:t>
            </a:r>
            <a:r>
              <a:rPr lang="en-US" altLang="zh-CN" sz="2400" dirty="0"/>
              <a:t>={</a:t>
            </a:r>
            <a:r>
              <a:rPr lang="en-US" altLang="zh-CN" sz="2400" dirty="0" err="1"/>
              <a:t>a</a:t>
            </a:r>
            <a:r>
              <a:rPr lang="en-US" altLang="zh-CN" sz="2400" baseline="30000" dirty="0" err="1"/>
              <a:t>n</a:t>
            </a:r>
            <a:r>
              <a:rPr lang="en-US" altLang="zh-CN" sz="2400" dirty="0" err="1"/>
              <a:t>b</a:t>
            </a:r>
            <a:r>
              <a:rPr lang="en-US" altLang="zh-CN" sz="2400" baseline="30000" dirty="0" err="1"/>
              <a:t>m</a:t>
            </a:r>
            <a:r>
              <a:rPr lang="en-US" altLang="zh-CN" sz="2400" dirty="0" err="1"/>
              <a:t>c</a:t>
            </a:r>
            <a:r>
              <a:rPr lang="en-US" altLang="zh-CN" sz="2400" baseline="30000" dirty="0" err="1"/>
              <a:t>n</a:t>
            </a:r>
            <a:r>
              <a:rPr lang="en-US" altLang="zh-CN" sz="2400" dirty="0" err="1"/>
              <a:t>d</a:t>
            </a:r>
            <a:r>
              <a:rPr lang="en-US" altLang="zh-CN" sz="2400" baseline="30000" dirty="0" err="1"/>
              <a:t>m</a:t>
            </a:r>
            <a:r>
              <a:rPr lang="en-US" altLang="zh-CN" sz="2400" dirty="0"/>
              <a:t> | n≥1</a:t>
            </a:r>
            <a:r>
              <a:rPr lang="zh-CN" altLang="en-US" sz="2400" dirty="0"/>
              <a:t>且</a:t>
            </a:r>
            <a:r>
              <a:rPr lang="en-US" altLang="zh-CN" sz="2400" dirty="0"/>
              <a:t>m≥1}</a:t>
            </a:r>
            <a:r>
              <a:rPr lang="zh-CN" altLang="en-US" sz="2400" dirty="0"/>
              <a:t>不是上下文无关语言。</a:t>
            </a:r>
            <a:endParaRPr lang="en-US" altLang="zh-CN" sz="2400" dirty="0"/>
          </a:p>
          <a:p>
            <a:r>
              <a:rPr lang="en-US" altLang="zh-CN" sz="2400" dirty="0"/>
              <a:t>L</a:t>
            </a:r>
            <a:r>
              <a:rPr lang="en-US" altLang="zh-CN" sz="2400" baseline="-25000" dirty="0"/>
              <a:t>2</a:t>
            </a:r>
            <a:r>
              <a:rPr lang="zh-CN" altLang="en-US" sz="2400" dirty="0"/>
              <a:t>是由正规表达式</a:t>
            </a:r>
            <a:r>
              <a:rPr lang="en-US" altLang="zh-CN" sz="2400" dirty="0"/>
              <a:t>a*b*c*d * </a:t>
            </a:r>
            <a:r>
              <a:rPr lang="zh-CN" altLang="en-US" sz="2400" dirty="0"/>
              <a:t>所表示的语言的子集合，在它的每个句子中，</a:t>
            </a:r>
            <a:r>
              <a:rPr lang="en-US" altLang="zh-CN" sz="2400" dirty="0"/>
              <a:t>a</a:t>
            </a:r>
            <a:r>
              <a:rPr lang="zh-CN" altLang="en-US" sz="2400" dirty="0"/>
              <a:t>和</a:t>
            </a:r>
            <a:r>
              <a:rPr lang="en-US" altLang="zh-CN" sz="2400" dirty="0"/>
              <a:t>c</a:t>
            </a:r>
            <a:r>
              <a:rPr lang="zh-CN" altLang="en-US" sz="2400" dirty="0"/>
              <a:t>的个数相同，</a:t>
            </a:r>
            <a:r>
              <a:rPr lang="en-US" altLang="zh-CN" sz="2400" dirty="0"/>
              <a:t>b</a:t>
            </a:r>
            <a:r>
              <a:rPr lang="zh-CN" altLang="en-US" sz="2400" dirty="0"/>
              <a:t>和</a:t>
            </a:r>
            <a:r>
              <a:rPr lang="en-US" altLang="zh-CN" sz="2400" dirty="0"/>
              <a:t>d</a:t>
            </a:r>
            <a:r>
              <a:rPr lang="zh-CN" altLang="en-US" sz="2400" dirty="0"/>
              <a:t>的个数相同。它是“过程声明中的形参个数和过程引用的实参个数应该一致”的抽象。</a:t>
            </a:r>
          </a:p>
          <a:p>
            <a:r>
              <a:rPr lang="zh-CN" altLang="en-US" sz="2400" dirty="0"/>
              <a:t>注意，过程定义和引用的语法并不涉及到参数的个数，通常在语义分析阶段检查实参个数是否正确。</a:t>
            </a:r>
          </a:p>
          <a:p>
            <a:pPr marL="0" indent="0">
              <a:buNone/>
            </a:pPr>
            <a:endParaRPr lang="en-US" altLang="zh-CN" dirty="0"/>
          </a:p>
        </p:txBody>
      </p:sp>
      <p:sp>
        <p:nvSpPr>
          <p:cNvPr id="3" name="标题 2"/>
          <p:cNvSpPr>
            <a:spLocks noGrp="1"/>
          </p:cNvSpPr>
          <p:nvPr>
            <p:ph type="title"/>
          </p:nvPr>
        </p:nvSpPr>
        <p:spPr>
          <a:xfrm>
            <a:off x="494024" y="858050"/>
            <a:ext cx="8372163" cy="574183"/>
          </a:xfrm>
        </p:spPr>
        <p:txBody>
          <a:bodyPr/>
          <a:lstStyle/>
          <a:p>
            <a:endParaRPr lang="zh-CN" altLang="en-US" dirty="0"/>
          </a:p>
        </p:txBody>
      </p:sp>
    </p:spTree>
    <p:extLst>
      <p:ext uri="{BB962C8B-B14F-4D97-AF65-F5344CB8AC3E}">
        <p14:creationId xmlns:p14="http://schemas.microsoft.com/office/powerpoint/2010/main" val="3344109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作业</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t>对下列每一个文法和对应的串完成：</a:t>
            </a:r>
            <a:endParaRPr lang="en-US" altLang="zh-CN" sz="2400" dirty="0"/>
          </a:p>
          <a:p>
            <a:r>
              <a:rPr lang="zh-CN" altLang="en-US" sz="2400" dirty="0"/>
              <a:t>给出串的一个最左推导；</a:t>
            </a:r>
            <a:endParaRPr lang="en-US" altLang="zh-CN" sz="2400" dirty="0"/>
          </a:p>
          <a:p>
            <a:r>
              <a:rPr lang="zh-CN" altLang="en-US" sz="2400" dirty="0"/>
              <a:t>给出串的一个最右推导；</a:t>
            </a:r>
            <a:endParaRPr lang="en-US" altLang="zh-CN" sz="2400" dirty="0"/>
          </a:p>
          <a:p>
            <a:r>
              <a:rPr lang="zh-CN" altLang="en-US" sz="2400" dirty="0"/>
              <a:t>给出串的一棵语法分析树；</a:t>
            </a:r>
            <a:endParaRPr lang="en-US" altLang="zh-CN" sz="2400" dirty="0"/>
          </a:p>
          <a:p>
            <a:pPr marL="0" indent="0">
              <a:buNone/>
            </a:pPr>
            <a:r>
              <a:rPr lang="zh-CN" altLang="en-US" sz="2400" dirty="0"/>
              <a:t>（</a:t>
            </a:r>
            <a:r>
              <a:rPr lang="en-US" altLang="zh-CN" sz="2400" dirty="0"/>
              <a:t>1</a:t>
            </a:r>
            <a:r>
              <a:rPr lang="zh-CN" altLang="en-US" sz="2400" dirty="0"/>
              <a:t>）</a:t>
            </a:r>
            <a:r>
              <a:rPr lang="en-US" altLang="zh-CN" sz="2400" dirty="0"/>
              <a:t>S-&gt;SS+|SS*|a         </a:t>
            </a:r>
            <a:r>
              <a:rPr lang="zh-CN" altLang="en-US" sz="2400" dirty="0"/>
              <a:t>和串</a:t>
            </a:r>
            <a:r>
              <a:rPr lang="en-US" altLang="zh-CN" sz="2400" dirty="0" err="1"/>
              <a:t>aa+a</a:t>
            </a:r>
            <a:r>
              <a:rPr lang="en-US" altLang="zh-CN" sz="2400" dirty="0"/>
              <a:t>*</a:t>
            </a:r>
          </a:p>
          <a:p>
            <a:pPr marL="0" indent="0">
              <a:buNone/>
            </a:pPr>
            <a:r>
              <a:rPr lang="zh-CN" altLang="en-US" sz="2400" dirty="0"/>
              <a:t>（</a:t>
            </a:r>
            <a:r>
              <a:rPr lang="en-US" altLang="zh-CN" sz="2400" dirty="0"/>
              <a:t>2</a:t>
            </a:r>
            <a:r>
              <a:rPr lang="zh-CN" altLang="en-US" sz="2400" dirty="0"/>
              <a:t>）</a:t>
            </a:r>
            <a:r>
              <a:rPr lang="en-US" altLang="zh-CN" sz="2400" dirty="0"/>
              <a:t>S-&gt;0S1|01             </a:t>
            </a:r>
            <a:r>
              <a:rPr lang="zh-CN" altLang="en-US" sz="2400" dirty="0"/>
              <a:t>和串</a:t>
            </a:r>
            <a:r>
              <a:rPr lang="en-US" altLang="zh-CN" sz="2400" dirty="0"/>
              <a:t>000111</a:t>
            </a:r>
          </a:p>
          <a:p>
            <a:pPr marL="0" indent="0">
              <a:buNone/>
            </a:pPr>
            <a:r>
              <a:rPr lang="zh-CN" altLang="en-US" sz="2400" dirty="0"/>
              <a:t>（</a:t>
            </a:r>
            <a:r>
              <a:rPr lang="en-US" altLang="zh-CN" sz="2400" dirty="0"/>
              <a:t>3</a:t>
            </a:r>
            <a:r>
              <a:rPr lang="zh-CN" altLang="en-US" sz="2400" dirty="0"/>
              <a:t>）</a:t>
            </a:r>
            <a:r>
              <a:rPr lang="en-US" altLang="zh-CN" sz="2400" dirty="0"/>
              <a:t>S-&gt;</a:t>
            </a:r>
            <a:r>
              <a:rPr lang="en-US" altLang="zh-CN" sz="2400" dirty="0" err="1"/>
              <a:t>aSbS|bSaS</a:t>
            </a:r>
            <a:r>
              <a:rPr lang="en-US" altLang="zh-CN" sz="2400" dirty="0"/>
              <a:t>|       </a:t>
            </a:r>
            <a:r>
              <a:rPr lang="zh-CN" altLang="en-US" sz="2400" dirty="0"/>
              <a:t>和串</a:t>
            </a:r>
            <a:r>
              <a:rPr lang="en-US" altLang="zh-CN" sz="2400" dirty="0" err="1"/>
              <a:t>aabbab</a:t>
            </a:r>
            <a:endParaRPr lang="en-US" altLang="zh-CN" sz="2400" dirty="0"/>
          </a:p>
          <a:p>
            <a:pPr marL="0" indent="0">
              <a:buNone/>
            </a:pPr>
            <a:r>
              <a:rPr lang="en-US" altLang="zh-CN" sz="2400" dirty="0"/>
              <a:t>  </a:t>
            </a:r>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
        <p:nvSpPr>
          <p:cNvPr id="2" name="矩形 1">
            <a:extLst>
              <a:ext uri="{FF2B5EF4-FFF2-40B4-BE49-F238E27FC236}">
                <a16:creationId xmlns:a16="http://schemas.microsoft.com/office/drawing/2014/main" id="{1FF7D365-49F1-4929-AE8B-071EDA13DA04}"/>
              </a:ext>
            </a:extLst>
          </p:cNvPr>
          <p:cNvSpPr/>
          <p:nvPr/>
        </p:nvSpPr>
        <p:spPr>
          <a:xfrm>
            <a:off x="3413874" y="5125190"/>
            <a:ext cx="316112" cy="369332"/>
          </a:xfrm>
          <a:prstGeom prst="rect">
            <a:avLst/>
          </a:prstGeom>
        </p:spPr>
        <p:txBody>
          <a:bodyPr wrap="none">
            <a:spAutoFit/>
          </a:bodyPr>
          <a:lstStyle/>
          <a:p>
            <a:r>
              <a:rPr lang="ru-RU" altLang="zh-CN" b="1" dirty="0">
                <a:cs typeface="Arial" panose="020B0604020202020204" pitchFamily="34" charset="0"/>
              </a:rPr>
              <a:t>Є</a:t>
            </a:r>
            <a:endParaRPr lang="zh-CN" altLang="en-US" dirty="0"/>
          </a:p>
        </p:txBody>
      </p:sp>
    </p:spTree>
    <p:extLst>
      <p:ext uri="{BB962C8B-B14F-4D97-AF65-F5344CB8AC3E}">
        <p14:creationId xmlns:p14="http://schemas.microsoft.com/office/powerpoint/2010/main" val="1485151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747319"/>
            <a:ext cx="7518292" cy="4209862"/>
          </a:xfrm>
        </p:spPr>
        <p:txBody>
          <a:bodyPr>
            <a:normAutofit/>
          </a:bodyPr>
          <a:lstStyle/>
          <a:p>
            <a:r>
              <a:rPr lang="zh-CN" altLang="en-US" b="1" dirty="0"/>
              <a:t>语法分析的方法通常有两类，即自上而下分析方法和自下而上分析方法，或称为自顶向下</a:t>
            </a:r>
            <a:r>
              <a:rPr lang="en-US" altLang="zh-CN" b="1" dirty="0"/>
              <a:t>(top-down)</a:t>
            </a:r>
            <a:r>
              <a:rPr lang="zh-CN" altLang="en-US" b="1" dirty="0"/>
              <a:t>和自底向上</a:t>
            </a:r>
            <a:r>
              <a:rPr lang="en-US" altLang="zh-CN" b="1" dirty="0"/>
              <a:t>(bottom-up)</a:t>
            </a:r>
            <a:r>
              <a:rPr lang="zh-CN" altLang="en-US" b="1" dirty="0"/>
              <a:t>分析方法。它们的目标都是判断一输入串是否为一合法句子。</a:t>
            </a:r>
            <a:endParaRPr lang="en-US" altLang="zh-CN" b="1" dirty="0"/>
          </a:p>
          <a:p>
            <a:r>
              <a:rPr lang="zh-CN" altLang="en-US" b="1" dirty="0"/>
              <a:t>自上而下分析就是能否找到从文法开始符开始的推导序列，使得推导出的句子恰为输入串。或者说，能否从根结点出发，向下生长出一棵语法分析树，其叶结点组成的句子恰为输入串。显然语法分析树的每一步生长</a:t>
            </a:r>
            <a:r>
              <a:rPr lang="en-US" altLang="zh-CN" b="1" dirty="0"/>
              <a:t>(</a:t>
            </a:r>
            <a:r>
              <a:rPr lang="zh-CN" altLang="en-US" b="1" dirty="0"/>
              <a:t>每一步推导</a:t>
            </a:r>
            <a:r>
              <a:rPr lang="en-US" altLang="zh-CN" b="1" dirty="0"/>
              <a:t>)</a:t>
            </a:r>
            <a:r>
              <a:rPr lang="zh-CN" altLang="en-US" b="1" dirty="0"/>
              <a:t>都以能否与输入串匹配为准。</a:t>
            </a:r>
          </a:p>
          <a:p>
            <a:endParaRPr lang="zh-CN" altLang="zh-CN" dirty="0"/>
          </a:p>
        </p:txBody>
      </p:sp>
      <p:sp>
        <p:nvSpPr>
          <p:cNvPr id="3" name="标题 2"/>
          <p:cNvSpPr>
            <a:spLocks noGrp="1"/>
          </p:cNvSpPr>
          <p:nvPr>
            <p:ph type="title"/>
          </p:nvPr>
        </p:nvSpPr>
        <p:spPr>
          <a:xfrm>
            <a:off x="494025" y="729836"/>
            <a:ext cx="8372163" cy="574183"/>
          </a:xfrm>
        </p:spPr>
        <p:txBody>
          <a:bodyPr/>
          <a:lstStyle/>
          <a:p>
            <a:r>
              <a:rPr lang="en-US" altLang="zh-CN" dirty="0"/>
              <a:t>4.4 </a:t>
            </a:r>
            <a:r>
              <a:rPr lang="zh-CN" altLang="en-US" dirty="0"/>
              <a:t>自顶向下语法分析</a:t>
            </a:r>
            <a:br>
              <a:rPr lang="zh-CN" altLang="en-US" dirty="0"/>
            </a:br>
            <a:endParaRPr lang="zh-CN" altLang="en-US" dirty="0"/>
          </a:p>
        </p:txBody>
      </p:sp>
    </p:spTree>
    <p:extLst>
      <p:ext uri="{BB962C8B-B14F-4D97-AF65-F5344CB8AC3E}">
        <p14:creationId xmlns:p14="http://schemas.microsoft.com/office/powerpoint/2010/main" val="2470736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584356"/>
            <a:ext cx="8372162" cy="5022820"/>
          </a:xfrm>
        </p:spPr>
        <p:txBody>
          <a:bodyPr>
            <a:normAutofit/>
          </a:bodyPr>
          <a:lstStyle/>
          <a:p>
            <a:pPr algn="just">
              <a:spcBef>
                <a:spcPct val="0"/>
              </a:spcBef>
              <a:buClrTx/>
              <a:buSzTx/>
              <a:buNone/>
            </a:pPr>
            <a:endParaRPr lang="en-US" altLang="zh-CN" dirty="0"/>
          </a:p>
          <a:p>
            <a:pPr marL="0" indent="0">
              <a:buNone/>
            </a:pPr>
            <a:r>
              <a:rPr lang="en-US" altLang="zh-CN" dirty="0"/>
              <a:t> </a:t>
            </a:r>
            <a:endParaRPr lang="zh-CN" altLang="zh-CN" dirty="0"/>
          </a:p>
        </p:txBody>
      </p:sp>
      <p:sp>
        <p:nvSpPr>
          <p:cNvPr id="3" name="标题 2"/>
          <p:cNvSpPr>
            <a:spLocks noGrp="1"/>
          </p:cNvSpPr>
          <p:nvPr>
            <p:ph type="title"/>
          </p:nvPr>
        </p:nvSpPr>
        <p:spPr>
          <a:xfrm>
            <a:off x="494025" y="729836"/>
            <a:ext cx="8372163" cy="574183"/>
          </a:xfrm>
        </p:spPr>
        <p:txBody>
          <a:bodyPr/>
          <a:lstStyle/>
          <a:p>
            <a:r>
              <a:rPr lang="en-US" altLang="zh-CN" dirty="0"/>
              <a:t>4.4.1 </a:t>
            </a:r>
            <a:r>
              <a:rPr lang="zh-CN" altLang="en-US" dirty="0"/>
              <a:t>递归下降语法分析法</a:t>
            </a:r>
          </a:p>
        </p:txBody>
      </p:sp>
      <p:sp>
        <p:nvSpPr>
          <p:cNvPr id="6" name="Rectangle 2">
            <a:extLst>
              <a:ext uri="{FF2B5EF4-FFF2-40B4-BE49-F238E27FC236}">
                <a16:creationId xmlns:a16="http://schemas.microsoft.com/office/drawing/2014/main" id="{0FDBC3C9-057C-4833-A64F-0C9BF14D2E69}"/>
              </a:ext>
            </a:extLst>
          </p:cNvPr>
          <p:cNvSpPr>
            <a:spLocks noChangeArrowheads="1"/>
          </p:cNvSpPr>
          <p:nvPr/>
        </p:nvSpPr>
        <p:spPr bwMode="auto">
          <a:xfrm>
            <a:off x="769545" y="1629623"/>
            <a:ext cx="7170344"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None/>
            </a:pPr>
            <a:r>
              <a:rPr lang="zh-CN" altLang="en-US" sz="2400" b="1" dirty="0"/>
              <a:t>        递归下降分析法是一种自顶向下的分析方法，</a:t>
            </a:r>
            <a:endParaRPr lang="en-US" altLang="zh-CN" sz="2400" b="1" dirty="0"/>
          </a:p>
          <a:p>
            <a:pPr algn="just">
              <a:spcBef>
                <a:spcPct val="0"/>
              </a:spcBef>
              <a:buClrTx/>
              <a:buSzTx/>
              <a:buNone/>
            </a:pPr>
            <a:r>
              <a:rPr lang="zh-CN" altLang="en-US" sz="2400" b="1" dirty="0"/>
              <a:t>文法的每个非终结符，对应于一个递归过程。分析</a:t>
            </a:r>
            <a:endParaRPr lang="en-US" altLang="zh-CN" sz="2400" b="1" dirty="0"/>
          </a:p>
          <a:p>
            <a:pPr algn="just">
              <a:spcBef>
                <a:spcPct val="0"/>
              </a:spcBef>
              <a:buClrTx/>
              <a:buSzTx/>
              <a:buNone/>
            </a:pPr>
            <a:r>
              <a:rPr lang="zh-CN" altLang="en-US" sz="2400" b="1" dirty="0"/>
              <a:t>就是从方法开始符出发执行一组递归过程，向下推导，直到推导出句子。或者说从根结点出发，自上而下为输入串寻找一个最左匹配序列，建立一棵语法分析树。</a:t>
            </a:r>
            <a:endParaRPr lang="en-US" altLang="zh-CN" sz="2400" dirty="0"/>
          </a:p>
        </p:txBody>
      </p:sp>
    </p:spTree>
    <p:extLst>
      <p:ext uri="{BB962C8B-B14F-4D97-AF65-F5344CB8AC3E}">
        <p14:creationId xmlns:p14="http://schemas.microsoft.com/office/powerpoint/2010/main" val="362902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80000"/>
              </a:lnSpc>
              <a:buNone/>
            </a:pPr>
            <a:r>
              <a:rPr lang="zh-CN" altLang="en-US" dirty="0"/>
              <a:t>     考虑下述文法：</a:t>
            </a:r>
            <a:r>
              <a:rPr lang="en-US" altLang="zh-CN" dirty="0"/>
              <a:t>S -&gt; </a:t>
            </a:r>
            <a:r>
              <a:rPr lang="en-US" altLang="zh-CN" dirty="0" err="1"/>
              <a:t>cAd</a:t>
            </a:r>
            <a:endParaRPr lang="en-US" altLang="zh-CN" dirty="0"/>
          </a:p>
          <a:p>
            <a:pPr>
              <a:lnSpc>
                <a:spcPct val="80000"/>
              </a:lnSpc>
              <a:buNone/>
            </a:pPr>
            <a:r>
              <a:rPr lang="en-US" altLang="zh-CN" dirty="0"/>
              <a:t>         	                 A -&gt; ab | a</a:t>
            </a:r>
          </a:p>
          <a:p>
            <a:pPr marL="0" indent="0">
              <a:lnSpc>
                <a:spcPct val="80000"/>
              </a:lnSpc>
              <a:buNone/>
            </a:pPr>
            <a:r>
              <a:rPr lang="zh-CN" altLang="en-US" dirty="0"/>
              <a:t>    若输入字符串为</a:t>
            </a:r>
            <a:r>
              <a:rPr lang="en-US" altLang="zh-CN" dirty="0"/>
              <a:t>w=cad</a:t>
            </a:r>
            <a:endParaRPr lang="zh-CN" altLang="en-US" dirty="0"/>
          </a:p>
          <a:p>
            <a:pPr>
              <a:lnSpc>
                <a:spcPct val="80000"/>
              </a:lnSpc>
              <a:buNone/>
            </a:pPr>
            <a:r>
              <a:rPr lang="zh-CN" altLang="en-US" dirty="0"/>
              <a:t>	</a:t>
            </a:r>
            <a:r>
              <a:rPr lang="en-US" altLang="zh-CN" dirty="0"/>
              <a:t>	</a:t>
            </a:r>
            <a:r>
              <a:rPr lang="zh-CN" altLang="en-US" dirty="0"/>
              <a:t>为了自顶向下地为</a:t>
            </a:r>
            <a:r>
              <a:rPr lang="en-US" altLang="zh-CN" dirty="0"/>
              <a:t>w</a:t>
            </a:r>
            <a:r>
              <a:rPr lang="zh-CN" altLang="en-US" dirty="0"/>
              <a:t>建立分析树，我们首先建立只有标记为</a:t>
            </a:r>
            <a:r>
              <a:rPr lang="en-US" altLang="zh-CN" dirty="0"/>
              <a:t>S</a:t>
            </a:r>
            <a:r>
              <a:rPr lang="zh-CN" altLang="en-US" dirty="0"/>
              <a:t>的单</a:t>
            </a:r>
            <a:endParaRPr lang="en-US" altLang="zh-CN" dirty="0"/>
          </a:p>
          <a:p>
            <a:pPr>
              <a:lnSpc>
                <a:spcPct val="80000"/>
              </a:lnSpc>
              <a:buNone/>
            </a:pPr>
            <a:r>
              <a:rPr lang="en-US" altLang="zh-CN" dirty="0"/>
              <a:t>    </a:t>
            </a:r>
            <a:r>
              <a:rPr lang="zh-CN" altLang="en-US" dirty="0"/>
              <a:t>个节点的树。输入指针指向</a:t>
            </a:r>
            <a:r>
              <a:rPr lang="en-US" altLang="zh-CN" dirty="0"/>
              <a:t>w</a:t>
            </a:r>
            <a:r>
              <a:rPr lang="zh-CN" altLang="en-US" dirty="0"/>
              <a:t>的第一个符号</a:t>
            </a:r>
            <a:r>
              <a:rPr lang="en-US" altLang="zh-CN" dirty="0"/>
              <a:t>c</a:t>
            </a:r>
            <a:r>
              <a:rPr lang="zh-CN" altLang="en-US" dirty="0"/>
              <a:t>。然后，我们用</a:t>
            </a:r>
            <a:r>
              <a:rPr lang="en-US" altLang="zh-CN" dirty="0"/>
              <a:t>S</a:t>
            </a:r>
            <a:r>
              <a:rPr lang="zh-CN" altLang="en-US" dirty="0"/>
              <a:t>的第一个</a:t>
            </a:r>
            <a:endParaRPr lang="en-US" altLang="zh-CN" dirty="0"/>
          </a:p>
          <a:p>
            <a:pPr>
              <a:lnSpc>
                <a:spcPct val="80000"/>
              </a:lnSpc>
              <a:buNone/>
            </a:pPr>
            <a:r>
              <a:rPr lang="en-US" altLang="zh-CN" dirty="0"/>
              <a:t>     </a:t>
            </a:r>
            <a:r>
              <a:rPr lang="zh-CN" altLang="en-US" dirty="0"/>
              <a:t>产生式来扩展该树，图</a:t>
            </a:r>
            <a:r>
              <a:rPr lang="en-US" altLang="zh-CN" dirty="0"/>
              <a:t>4-9a</a:t>
            </a:r>
            <a:r>
              <a:rPr lang="zh-CN" altLang="en-US" dirty="0"/>
              <a:t>所示的树。</a:t>
            </a:r>
          </a:p>
          <a:p>
            <a:pPr algn="just">
              <a:spcBef>
                <a:spcPct val="0"/>
              </a:spcBef>
              <a:buClrTx/>
              <a:buSzTx/>
              <a:buNone/>
            </a:pPr>
            <a:endParaRPr lang="zh-CN" altLang="en-US" dirty="0"/>
          </a:p>
        </p:txBody>
      </p:sp>
      <p:sp>
        <p:nvSpPr>
          <p:cNvPr id="3" name="标题 2"/>
          <p:cNvSpPr>
            <a:spLocks noGrp="1"/>
          </p:cNvSpPr>
          <p:nvPr>
            <p:ph type="title"/>
          </p:nvPr>
        </p:nvSpPr>
        <p:spPr/>
        <p:txBody>
          <a:bodyPr/>
          <a:lstStyle/>
          <a:p>
            <a:r>
              <a:rPr lang="zh-CN" altLang="en-US" dirty="0"/>
              <a:t>例</a:t>
            </a:r>
            <a:r>
              <a:rPr lang="en-US" altLang="zh-CN" dirty="0"/>
              <a:t>4.9</a:t>
            </a:r>
            <a:endParaRPr lang="zh-CN" altLang="en-US" dirty="0"/>
          </a:p>
        </p:txBody>
      </p:sp>
      <p:pic>
        <p:nvPicPr>
          <p:cNvPr id="5" name="Picture 4">
            <a:extLst>
              <a:ext uri="{FF2B5EF4-FFF2-40B4-BE49-F238E27FC236}">
                <a16:creationId xmlns:a16="http://schemas.microsoft.com/office/drawing/2014/main" id="{111855B4-2046-4DF7-BCEC-2F96373A93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5136" y="4146427"/>
            <a:ext cx="5849938"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pPr marL="0" indent="0">
              <a:buNone/>
            </a:pPr>
            <a:r>
              <a:rPr lang="zh-CN" altLang="en-US" dirty="0"/>
              <a:t>       在本书的编译器模型中，语法分析器接受词法分析器提供的记号串，</a:t>
            </a:r>
            <a:endParaRPr lang="en-US" altLang="zh-CN" dirty="0"/>
          </a:p>
          <a:p>
            <a:pPr marL="0" indent="0">
              <a:buNone/>
            </a:pPr>
            <a:r>
              <a:rPr lang="zh-CN" altLang="en-US" dirty="0"/>
              <a:t>检查它们是否能由源程序语言的文法产生，如图</a:t>
            </a:r>
            <a:r>
              <a:rPr lang="en-US" altLang="zh-CN" dirty="0"/>
              <a:t>4-1</a:t>
            </a:r>
            <a:r>
              <a:rPr lang="zh-CN" altLang="en-US" dirty="0"/>
              <a:t>所示。我们希望词法</a:t>
            </a:r>
            <a:endParaRPr lang="en-US" altLang="zh-CN" dirty="0"/>
          </a:p>
          <a:p>
            <a:pPr marL="0" indent="0">
              <a:buNone/>
            </a:pPr>
            <a:r>
              <a:rPr lang="zh-CN" altLang="en-US" dirty="0"/>
              <a:t>分析器能用易于理解的方式提示语法错误信息，并能从常见的错误中恢复</a:t>
            </a:r>
            <a:endParaRPr lang="en-US" altLang="zh-CN" dirty="0"/>
          </a:p>
          <a:p>
            <a:pPr marL="0" indent="0">
              <a:buNone/>
            </a:pPr>
            <a:r>
              <a:rPr lang="zh-CN" altLang="en-US" dirty="0"/>
              <a:t>过来，以便后面的输入能继续处理下去。</a:t>
            </a:r>
          </a:p>
          <a:p>
            <a:pPr marL="0" indent="0">
              <a:buNone/>
            </a:pPr>
            <a:endParaRPr lang="en-US" altLang="zh-CN" dirty="0"/>
          </a:p>
        </p:txBody>
      </p:sp>
      <p:sp>
        <p:nvSpPr>
          <p:cNvPr id="3" name="标题 2"/>
          <p:cNvSpPr>
            <a:spLocks noGrp="1"/>
          </p:cNvSpPr>
          <p:nvPr>
            <p:ph type="title"/>
          </p:nvPr>
        </p:nvSpPr>
        <p:spPr/>
        <p:txBody>
          <a:bodyPr/>
          <a:lstStyle/>
          <a:p>
            <a:r>
              <a:rPr lang="en-US" altLang="zh-CN" sz="2800" dirty="0"/>
              <a:t>4.1.1 </a:t>
            </a:r>
            <a:r>
              <a:rPr lang="zh-CN" altLang="en-US" sz="2800" dirty="0"/>
              <a:t>语法分析器的作用</a:t>
            </a:r>
          </a:p>
        </p:txBody>
      </p:sp>
      <p:pic>
        <p:nvPicPr>
          <p:cNvPr id="5" name="Picture 4">
            <a:extLst>
              <a:ext uri="{FF2B5EF4-FFF2-40B4-BE49-F238E27FC236}">
                <a16:creationId xmlns:a16="http://schemas.microsoft.com/office/drawing/2014/main" id="{70BA4191-5EF7-4C80-AC70-6AE62972C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3644900"/>
            <a:ext cx="6913562" cy="293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0192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80000"/>
              </a:lnSpc>
            </a:pPr>
            <a:r>
              <a:rPr lang="zh-CN" altLang="en-US" dirty="0"/>
              <a:t>最左边的叶子标记为</a:t>
            </a:r>
            <a:r>
              <a:rPr lang="en-US" altLang="zh-CN" dirty="0"/>
              <a:t>c</a:t>
            </a:r>
            <a:r>
              <a:rPr lang="zh-CN" altLang="en-US" dirty="0"/>
              <a:t>，匹配</a:t>
            </a:r>
            <a:r>
              <a:rPr lang="en-US" altLang="zh-CN" dirty="0"/>
              <a:t>w</a:t>
            </a:r>
            <a:r>
              <a:rPr lang="zh-CN" altLang="en-US" dirty="0"/>
              <a:t>的第一个符号。现在，我们将输入指针移</a:t>
            </a:r>
            <a:endParaRPr lang="en-US" altLang="zh-CN" dirty="0"/>
          </a:p>
          <a:p>
            <a:pPr marL="0" indent="0">
              <a:lnSpc>
                <a:spcPct val="80000"/>
              </a:lnSpc>
              <a:buNone/>
            </a:pPr>
            <a:r>
              <a:rPr lang="zh-CN" altLang="en-US" dirty="0"/>
              <a:t>到</a:t>
            </a:r>
            <a:r>
              <a:rPr lang="en-US" altLang="zh-CN" dirty="0"/>
              <a:t>w</a:t>
            </a:r>
            <a:r>
              <a:rPr lang="zh-CN" altLang="en-US" dirty="0"/>
              <a:t>的第二个符号</a:t>
            </a:r>
            <a:r>
              <a:rPr lang="en-US" altLang="zh-CN" dirty="0"/>
              <a:t>a</a:t>
            </a:r>
            <a:r>
              <a:rPr lang="zh-CN" altLang="en-US" dirty="0"/>
              <a:t>。考虑下一个标记为</a:t>
            </a:r>
            <a:r>
              <a:rPr lang="en-US" altLang="zh-CN" dirty="0"/>
              <a:t>A</a:t>
            </a:r>
            <a:r>
              <a:rPr lang="zh-CN" altLang="en-US" dirty="0"/>
              <a:t>的叶子。用</a:t>
            </a:r>
            <a:r>
              <a:rPr lang="en-US" altLang="zh-CN" dirty="0"/>
              <a:t>A</a:t>
            </a:r>
            <a:r>
              <a:rPr lang="zh-CN" altLang="en-US" dirty="0"/>
              <a:t>的第一个候选式扩</a:t>
            </a:r>
            <a:endParaRPr lang="en-US" altLang="zh-CN" dirty="0"/>
          </a:p>
          <a:p>
            <a:pPr marL="0" indent="0">
              <a:lnSpc>
                <a:spcPct val="80000"/>
              </a:lnSpc>
              <a:buNone/>
            </a:pPr>
            <a:r>
              <a:rPr lang="zh-CN" altLang="en-US" dirty="0"/>
              <a:t>展</a:t>
            </a:r>
            <a:r>
              <a:rPr lang="en-US" altLang="zh-CN" dirty="0"/>
              <a:t>A</a:t>
            </a:r>
            <a:r>
              <a:rPr lang="zh-CN" altLang="en-US" dirty="0"/>
              <a:t>，得到图</a:t>
            </a:r>
            <a:r>
              <a:rPr lang="en-US" altLang="zh-CN" dirty="0"/>
              <a:t>4-9b</a:t>
            </a:r>
            <a:r>
              <a:rPr lang="zh-CN" altLang="en-US" dirty="0"/>
              <a:t>所示的树。现在我们已经匹配了第二个输入符号</a:t>
            </a:r>
            <a:r>
              <a:rPr lang="en-US" altLang="zh-CN" dirty="0"/>
              <a:t>a</a:t>
            </a:r>
            <a:r>
              <a:rPr lang="zh-CN" altLang="en-US" dirty="0"/>
              <a:t>，再将</a:t>
            </a:r>
            <a:endParaRPr lang="en-US" altLang="zh-CN" dirty="0"/>
          </a:p>
          <a:p>
            <a:pPr marL="0" indent="0">
              <a:lnSpc>
                <a:spcPct val="80000"/>
              </a:lnSpc>
              <a:buNone/>
            </a:pPr>
            <a:r>
              <a:rPr lang="zh-CN" altLang="en-US" dirty="0"/>
              <a:t>输入指针移到第三个输入符号</a:t>
            </a:r>
            <a:r>
              <a:rPr lang="en-US" altLang="zh-CN" dirty="0"/>
              <a:t>d</a:t>
            </a:r>
            <a:r>
              <a:rPr lang="zh-CN" altLang="en-US" dirty="0"/>
              <a:t>，把它和下一个标记为</a:t>
            </a:r>
            <a:r>
              <a:rPr lang="en-US" altLang="zh-CN" dirty="0"/>
              <a:t>b</a:t>
            </a:r>
            <a:r>
              <a:rPr lang="zh-CN" altLang="en-US" dirty="0"/>
              <a:t>的叶结点进行比较。</a:t>
            </a:r>
            <a:endParaRPr lang="en-US" altLang="zh-CN" dirty="0"/>
          </a:p>
          <a:p>
            <a:pPr marL="0" indent="0">
              <a:lnSpc>
                <a:spcPct val="80000"/>
              </a:lnSpc>
              <a:buNone/>
            </a:pPr>
            <a:r>
              <a:rPr lang="zh-CN" altLang="en-US" dirty="0"/>
              <a:t>因为</a:t>
            </a:r>
            <a:r>
              <a:rPr lang="en-US" altLang="zh-CN" dirty="0"/>
              <a:t>b</a:t>
            </a:r>
            <a:r>
              <a:rPr lang="zh-CN" altLang="en-US" dirty="0"/>
              <a:t>和</a:t>
            </a:r>
            <a:r>
              <a:rPr lang="en-US" altLang="zh-CN" dirty="0"/>
              <a:t>d</a:t>
            </a:r>
            <a:r>
              <a:rPr lang="zh-CN" altLang="en-US" dirty="0"/>
              <a:t>不匹配，报告失败，回到</a:t>
            </a:r>
            <a:r>
              <a:rPr lang="en-US" altLang="zh-CN" dirty="0"/>
              <a:t>A</a:t>
            </a:r>
            <a:r>
              <a:rPr lang="zh-CN" altLang="en-US" dirty="0"/>
              <a:t>，看是否还有别的候选式可试。</a:t>
            </a:r>
          </a:p>
          <a:p>
            <a:pPr>
              <a:lnSpc>
                <a:spcPct val="80000"/>
              </a:lnSpc>
            </a:pPr>
            <a:r>
              <a:rPr lang="zh-CN" altLang="en-US" dirty="0"/>
              <a:t>回到</a:t>
            </a:r>
            <a:r>
              <a:rPr lang="en-US" altLang="zh-CN" dirty="0"/>
              <a:t>A</a:t>
            </a:r>
            <a:r>
              <a:rPr lang="zh-CN" altLang="en-US" dirty="0"/>
              <a:t>时，我们必须将输入指针重置到第二个符号，即第一次进入</a:t>
            </a:r>
            <a:r>
              <a:rPr lang="en-US" altLang="zh-CN" dirty="0"/>
              <a:t>A</a:t>
            </a:r>
            <a:r>
              <a:rPr lang="zh-CN" altLang="en-US" dirty="0"/>
              <a:t>时的</a:t>
            </a:r>
            <a:endParaRPr lang="en-US" altLang="zh-CN" dirty="0"/>
          </a:p>
          <a:p>
            <a:pPr marL="0" indent="0">
              <a:lnSpc>
                <a:spcPct val="80000"/>
              </a:lnSpc>
              <a:buNone/>
            </a:pPr>
            <a:r>
              <a:rPr lang="zh-CN" altLang="en-US" dirty="0"/>
              <a:t>位置。这意味着</a:t>
            </a:r>
            <a:r>
              <a:rPr lang="en-US" altLang="zh-CN" dirty="0"/>
              <a:t>A</a:t>
            </a:r>
            <a:r>
              <a:rPr lang="zh-CN" altLang="en-US" dirty="0"/>
              <a:t>的程序必须将输入指针保存在一个局部变量中。现在尝</a:t>
            </a:r>
            <a:endParaRPr lang="en-US" altLang="zh-CN" dirty="0"/>
          </a:p>
          <a:p>
            <a:pPr marL="0" indent="0">
              <a:lnSpc>
                <a:spcPct val="80000"/>
              </a:lnSpc>
              <a:buNone/>
            </a:pPr>
            <a:r>
              <a:rPr lang="zh-CN" altLang="en-US" dirty="0"/>
              <a:t>试</a:t>
            </a:r>
            <a:r>
              <a:rPr lang="en-US" altLang="zh-CN" dirty="0"/>
              <a:t>A</a:t>
            </a:r>
            <a:r>
              <a:rPr lang="zh-CN" altLang="en-US" dirty="0"/>
              <a:t>的第二种候选式，得到图</a:t>
            </a:r>
            <a:r>
              <a:rPr lang="en-US" altLang="zh-CN" dirty="0"/>
              <a:t>4-9c</a:t>
            </a:r>
            <a:r>
              <a:rPr lang="zh-CN" altLang="en-US" dirty="0"/>
              <a:t>所示的分析树。叶子</a:t>
            </a:r>
            <a:r>
              <a:rPr lang="en-US" altLang="zh-CN" dirty="0"/>
              <a:t>a</a:t>
            </a:r>
            <a:r>
              <a:rPr lang="zh-CN" altLang="en-US" dirty="0"/>
              <a:t>匹配</a:t>
            </a:r>
            <a:r>
              <a:rPr lang="en-US" altLang="zh-CN" dirty="0"/>
              <a:t>w</a:t>
            </a:r>
            <a:r>
              <a:rPr lang="zh-CN" altLang="en-US" dirty="0"/>
              <a:t>的第二个符</a:t>
            </a:r>
            <a:endParaRPr lang="en-US" altLang="zh-CN" dirty="0"/>
          </a:p>
          <a:p>
            <a:pPr marL="0" indent="0">
              <a:lnSpc>
                <a:spcPct val="80000"/>
              </a:lnSpc>
              <a:buNone/>
            </a:pPr>
            <a:r>
              <a:rPr lang="zh-CN" altLang="en-US" dirty="0"/>
              <a:t>号，叶子</a:t>
            </a:r>
            <a:r>
              <a:rPr lang="en-US" altLang="zh-CN" dirty="0"/>
              <a:t>d</a:t>
            </a:r>
            <a:r>
              <a:rPr lang="zh-CN" altLang="en-US" dirty="0"/>
              <a:t>匹配</a:t>
            </a:r>
            <a:r>
              <a:rPr lang="en-US" altLang="zh-CN" dirty="0"/>
              <a:t>w</a:t>
            </a:r>
            <a:r>
              <a:rPr lang="zh-CN" altLang="en-US" dirty="0"/>
              <a:t>的第三个符号。因为已经产生了</a:t>
            </a:r>
            <a:r>
              <a:rPr lang="en-US" altLang="zh-CN" dirty="0"/>
              <a:t>w</a:t>
            </a:r>
            <a:r>
              <a:rPr lang="zh-CN" altLang="en-US" dirty="0"/>
              <a:t>的分析树，我们停止分</a:t>
            </a:r>
            <a:endParaRPr lang="en-US" altLang="zh-CN" dirty="0"/>
          </a:p>
          <a:p>
            <a:pPr marL="0" indent="0">
              <a:lnSpc>
                <a:spcPct val="80000"/>
              </a:lnSpc>
              <a:buNone/>
            </a:pPr>
            <a:r>
              <a:rPr lang="zh-CN" altLang="en-US" dirty="0"/>
              <a:t>析。</a:t>
            </a:r>
          </a:p>
          <a:p>
            <a:pPr>
              <a:lnSpc>
                <a:spcPct val="80000"/>
              </a:lnSpc>
            </a:pPr>
            <a:r>
              <a:rPr lang="zh-CN" altLang="en-US" dirty="0">
                <a:solidFill>
                  <a:srgbClr val="C00000"/>
                </a:solidFill>
              </a:rPr>
              <a:t>注意</a:t>
            </a:r>
            <a:r>
              <a:rPr lang="zh-CN" altLang="en-US" dirty="0">
                <a:solidFill>
                  <a:srgbClr val="C00000"/>
                </a:solidFill>
                <a:sym typeface="Wingdings" panose="05000000000000000000" pitchFamily="2" charset="2"/>
              </a:rPr>
              <a:t>：</a:t>
            </a:r>
            <a:r>
              <a:rPr lang="zh-CN" altLang="en-US" dirty="0"/>
              <a:t>（</a:t>
            </a:r>
            <a:r>
              <a:rPr lang="en-US" altLang="zh-CN" dirty="0"/>
              <a:t>1</a:t>
            </a:r>
            <a:r>
              <a:rPr lang="zh-CN" altLang="en-US" dirty="0"/>
              <a:t>）左递归文法可能会使其进入无限循环。</a:t>
            </a:r>
            <a:endParaRPr lang="en-US" altLang="zh-CN" dirty="0"/>
          </a:p>
          <a:p>
            <a:pPr>
              <a:lnSpc>
                <a:spcPct val="80000"/>
              </a:lnSpc>
            </a:pPr>
            <a:r>
              <a:rPr lang="zh-CN" altLang="en-US" dirty="0"/>
              <a:t>           （</a:t>
            </a:r>
            <a:r>
              <a:rPr lang="en-US" altLang="zh-CN" dirty="0"/>
              <a:t>2</a:t>
            </a:r>
            <a:r>
              <a:rPr lang="zh-CN" altLang="en-US" dirty="0"/>
              <a:t>）递归下降分析法可能需要回溯，即需要重复地扫描输入。</a:t>
            </a:r>
          </a:p>
          <a:p>
            <a:pPr>
              <a:lnSpc>
                <a:spcPct val="80000"/>
              </a:lnSpc>
            </a:pPr>
            <a:endParaRPr lang="zh-CN" altLang="en-US" dirty="0"/>
          </a:p>
          <a:p>
            <a:pPr marL="0" indent="0">
              <a:lnSpc>
                <a:spcPct val="80000"/>
              </a:lnSpc>
              <a:buNone/>
            </a:pPr>
            <a:endParaRPr lang="zh-CN" altLang="en-US" dirty="0"/>
          </a:p>
          <a:p>
            <a:endParaRPr lang="zh-CN" altLang="zh-CN" dirty="0"/>
          </a:p>
        </p:txBody>
      </p:sp>
      <p:sp>
        <p:nvSpPr>
          <p:cNvPr id="3" name="标题 2"/>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3287791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90000"/>
              </a:lnSpc>
            </a:pPr>
            <a:r>
              <a:rPr lang="zh-CN" altLang="en-US" sz="2400" dirty="0"/>
              <a:t>     </a:t>
            </a:r>
            <a:r>
              <a:rPr lang="zh-CN" altLang="en-US" dirty="0"/>
              <a:t>在许多情况下，通过仔细地编写文法，消除左递归，提取左因子，</a:t>
            </a:r>
            <a:endParaRPr lang="en-US" altLang="zh-CN" dirty="0"/>
          </a:p>
          <a:p>
            <a:pPr marL="0" indent="0">
              <a:lnSpc>
                <a:spcPct val="90000"/>
              </a:lnSpc>
              <a:buNone/>
            </a:pPr>
            <a:r>
              <a:rPr lang="en-US" altLang="zh-CN" dirty="0"/>
              <a:t>   </a:t>
            </a:r>
            <a:r>
              <a:rPr lang="zh-CN" altLang="en-US" dirty="0"/>
              <a:t>我们可以获得一个有效的文法，这个文法可以用于不带回溯的递归下降</a:t>
            </a:r>
            <a:endParaRPr lang="en-US" altLang="zh-CN" dirty="0"/>
          </a:p>
          <a:p>
            <a:pPr marL="0" indent="0">
              <a:lnSpc>
                <a:spcPct val="90000"/>
              </a:lnSpc>
              <a:buNone/>
            </a:pPr>
            <a:r>
              <a:rPr lang="en-US" altLang="zh-CN" dirty="0"/>
              <a:t>   </a:t>
            </a:r>
            <a:r>
              <a:rPr lang="zh-CN" altLang="en-US" dirty="0"/>
              <a:t>语法分析器。</a:t>
            </a:r>
            <a:endParaRPr lang="en-US" altLang="zh-CN" dirty="0"/>
          </a:p>
          <a:p>
            <a:pPr>
              <a:lnSpc>
                <a:spcPct val="90000"/>
              </a:lnSpc>
            </a:pPr>
            <a:r>
              <a:rPr lang="zh-CN" altLang="en-US" dirty="0"/>
              <a:t>     为了构造预测语法分析器，对给定的当前输入符号</a:t>
            </a:r>
            <a:r>
              <a:rPr lang="en-US" altLang="zh-CN" dirty="0"/>
              <a:t>a</a:t>
            </a:r>
            <a:r>
              <a:rPr lang="zh-CN" altLang="en-US" dirty="0"/>
              <a:t>和将要扩展的非</a:t>
            </a:r>
            <a:endParaRPr lang="en-US" altLang="zh-CN" dirty="0"/>
          </a:p>
          <a:p>
            <a:pPr marL="0" indent="0">
              <a:lnSpc>
                <a:spcPct val="90000"/>
              </a:lnSpc>
              <a:buNone/>
            </a:pPr>
            <a:r>
              <a:rPr lang="en-US" altLang="zh-CN" dirty="0"/>
              <a:t>   </a:t>
            </a:r>
            <a:r>
              <a:rPr lang="zh-CN" altLang="en-US" dirty="0"/>
              <a:t>终结符</a:t>
            </a:r>
            <a:r>
              <a:rPr lang="en-US" altLang="zh-CN" dirty="0"/>
              <a:t>A</a:t>
            </a:r>
            <a:r>
              <a:rPr lang="zh-CN" altLang="en-US" dirty="0"/>
              <a:t>，我们必须知道，在</a:t>
            </a:r>
            <a:r>
              <a:rPr lang="en-US" altLang="zh-CN" dirty="0"/>
              <a:t>A</a:t>
            </a:r>
            <a:r>
              <a:rPr lang="zh-CN" altLang="en-US" dirty="0"/>
              <a:t>的所有可选产生式</a:t>
            </a:r>
            <a:r>
              <a:rPr lang="en-US" altLang="zh-CN" dirty="0"/>
              <a:t>A -&gt; </a:t>
            </a:r>
            <a:r>
              <a:rPr lang="el-GR" altLang="zh-CN" dirty="0">
                <a:cs typeface="Arial" panose="020B0604020202020204" pitchFamily="34" charset="0"/>
              </a:rPr>
              <a:t>α</a:t>
            </a:r>
            <a:r>
              <a:rPr lang="el-GR" altLang="zh-CN" baseline="-25000" dirty="0">
                <a:cs typeface="Arial" panose="020B0604020202020204" pitchFamily="34" charset="0"/>
              </a:rPr>
              <a:t>1</a:t>
            </a:r>
            <a:r>
              <a:rPr lang="en-US" altLang="zh-CN" baseline="-25000" dirty="0">
                <a:cs typeface="Arial" panose="020B0604020202020204" pitchFamily="34" charset="0"/>
              </a:rPr>
              <a:t> </a:t>
            </a:r>
            <a:r>
              <a:rPr lang="en-US" altLang="zh-CN" dirty="0">
                <a:cs typeface="Arial" panose="020B0604020202020204" pitchFamily="34" charset="0"/>
              </a:rPr>
              <a:t>| </a:t>
            </a:r>
            <a:r>
              <a:rPr lang="el-GR" altLang="zh-CN" dirty="0">
                <a:cs typeface="Arial" panose="020B0604020202020204" pitchFamily="34" charset="0"/>
              </a:rPr>
              <a:t>α</a:t>
            </a:r>
            <a:r>
              <a:rPr lang="el-GR" altLang="zh-CN" baseline="-25000" dirty="0">
                <a:cs typeface="Arial" panose="020B0604020202020204" pitchFamily="34" charset="0"/>
              </a:rPr>
              <a:t>2</a:t>
            </a:r>
            <a:r>
              <a:rPr lang="en-US" altLang="zh-CN" baseline="-25000" dirty="0">
                <a:cs typeface="Arial" panose="020B0604020202020204" pitchFamily="34" charset="0"/>
              </a:rPr>
              <a:t> </a:t>
            </a:r>
            <a:r>
              <a:rPr lang="en-US" altLang="zh-CN" dirty="0">
                <a:cs typeface="Arial" panose="020B0604020202020204" pitchFamily="34" charset="0"/>
              </a:rPr>
              <a:t>| … | </a:t>
            </a:r>
            <a:r>
              <a:rPr lang="el-GR" altLang="zh-CN" dirty="0">
                <a:cs typeface="Arial" panose="020B0604020202020204" pitchFamily="34" charset="0"/>
              </a:rPr>
              <a:t>α</a:t>
            </a:r>
            <a:r>
              <a:rPr lang="el-GR" altLang="zh-CN" baseline="-25000" dirty="0">
                <a:cs typeface="Arial" panose="020B0604020202020204" pitchFamily="34" charset="0"/>
              </a:rPr>
              <a:t>n</a:t>
            </a:r>
            <a:r>
              <a:rPr lang="zh-CN" altLang="el-GR" dirty="0">
                <a:cs typeface="Arial" panose="020B0604020202020204" pitchFamily="34" charset="0"/>
              </a:rPr>
              <a:t>中，</a:t>
            </a:r>
            <a:endParaRPr lang="en-US" altLang="zh-CN" dirty="0">
              <a:cs typeface="Arial" panose="020B0604020202020204" pitchFamily="34" charset="0"/>
            </a:endParaRPr>
          </a:p>
          <a:p>
            <a:pPr marL="0" indent="0">
              <a:lnSpc>
                <a:spcPct val="90000"/>
              </a:lnSpc>
              <a:buNone/>
            </a:pPr>
            <a:r>
              <a:rPr lang="en-US" altLang="zh-CN" dirty="0">
                <a:cs typeface="Arial" panose="020B0604020202020204" pitchFamily="34" charset="0"/>
              </a:rPr>
              <a:t>   </a:t>
            </a:r>
            <a:r>
              <a:rPr lang="zh-CN" altLang="el-GR" dirty="0">
                <a:cs typeface="Arial" panose="020B0604020202020204" pitchFamily="34" charset="0"/>
              </a:rPr>
              <a:t>哪个候选式是唯一能推导出以</a:t>
            </a:r>
            <a:r>
              <a:rPr lang="el-GR" altLang="zh-CN" dirty="0">
                <a:cs typeface="Arial" panose="020B0604020202020204" pitchFamily="34" charset="0"/>
              </a:rPr>
              <a:t>a</a:t>
            </a:r>
            <a:r>
              <a:rPr lang="zh-CN" altLang="el-GR" dirty="0">
                <a:cs typeface="Arial" panose="020B0604020202020204" pitchFamily="34" charset="0"/>
              </a:rPr>
              <a:t>开头的串。</a:t>
            </a:r>
            <a:endParaRPr lang="en-US" altLang="zh-CN" dirty="0">
              <a:cs typeface="Arial" panose="020B0604020202020204" pitchFamily="34" charset="0"/>
            </a:endParaRPr>
          </a:p>
          <a:p>
            <a:pPr>
              <a:lnSpc>
                <a:spcPct val="90000"/>
              </a:lnSpc>
            </a:pPr>
            <a:r>
              <a:rPr lang="en-US" altLang="zh-CN" dirty="0">
                <a:cs typeface="Arial" panose="020B0604020202020204" pitchFamily="34" charset="0"/>
              </a:rPr>
              <a:t>     </a:t>
            </a:r>
            <a:r>
              <a:rPr lang="zh-CN" altLang="el-GR" dirty="0">
                <a:cs typeface="Arial" panose="020B0604020202020204" pitchFamily="34" charset="0"/>
              </a:rPr>
              <a:t>预测语法分析器能够通过观察候选式所推导出的第一个符号，确定</a:t>
            </a:r>
            <a:endParaRPr lang="en-US" altLang="zh-CN" dirty="0">
              <a:cs typeface="Arial" panose="020B0604020202020204" pitchFamily="34" charset="0"/>
            </a:endParaRPr>
          </a:p>
          <a:p>
            <a:pPr marL="0" indent="0">
              <a:lnSpc>
                <a:spcPct val="90000"/>
              </a:lnSpc>
              <a:buNone/>
            </a:pPr>
            <a:r>
              <a:rPr lang="en-US" altLang="zh-CN" dirty="0">
                <a:cs typeface="Arial" panose="020B0604020202020204" pitchFamily="34" charset="0"/>
              </a:rPr>
              <a:t>   </a:t>
            </a:r>
            <a:r>
              <a:rPr lang="zh-CN" altLang="el-GR" dirty="0">
                <a:cs typeface="Arial" panose="020B0604020202020204" pitchFamily="34" charset="0"/>
              </a:rPr>
              <a:t>正确的候选式。这种方法可以检测出多数程序设计语言中具有不同关键</a:t>
            </a:r>
            <a:endParaRPr lang="en-US" altLang="zh-CN" dirty="0">
              <a:cs typeface="Arial" panose="020B0604020202020204" pitchFamily="34" charset="0"/>
            </a:endParaRPr>
          </a:p>
          <a:p>
            <a:pPr marL="0" indent="0">
              <a:lnSpc>
                <a:spcPct val="90000"/>
              </a:lnSpc>
              <a:buNone/>
            </a:pPr>
            <a:r>
              <a:rPr lang="en-US" altLang="zh-CN" dirty="0">
                <a:cs typeface="Arial" panose="020B0604020202020204" pitchFamily="34" charset="0"/>
              </a:rPr>
              <a:t>   </a:t>
            </a:r>
            <a:r>
              <a:rPr lang="zh-CN" altLang="el-GR" dirty="0">
                <a:cs typeface="Arial" panose="020B0604020202020204" pitchFamily="34" charset="0"/>
              </a:rPr>
              <a:t>字的控制流结构。</a:t>
            </a:r>
            <a:endParaRPr lang="el-GR" altLang="zh-CN" dirty="0">
              <a:cs typeface="Arial" panose="020B0604020202020204" pitchFamily="34" charset="0"/>
            </a:endParaRPr>
          </a:p>
          <a:p>
            <a:pPr>
              <a:lnSpc>
                <a:spcPct val="90000"/>
              </a:lnSpc>
            </a:pPr>
            <a:endParaRPr lang="zh-CN" altLang="zh-CN" dirty="0"/>
          </a:p>
        </p:txBody>
      </p:sp>
      <p:sp>
        <p:nvSpPr>
          <p:cNvPr id="3" name="标题 2"/>
          <p:cNvSpPr>
            <a:spLocks noGrp="1"/>
          </p:cNvSpPr>
          <p:nvPr>
            <p:ph type="title"/>
          </p:nvPr>
        </p:nvSpPr>
        <p:spPr/>
        <p:txBody>
          <a:bodyPr/>
          <a:lstStyle/>
          <a:p>
            <a:r>
              <a:rPr lang="en-US" altLang="zh-CN" dirty="0"/>
              <a:t>4.4.2 </a:t>
            </a:r>
            <a:r>
              <a:rPr lang="zh-CN" altLang="en-US" dirty="0"/>
              <a:t>预测语法分析器</a:t>
            </a:r>
          </a:p>
        </p:txBody>
      </p:sp>
    </p:spTree>
    <p:extLst>
      <p:ext uri="{BB962C8B-B14F-4D97-AF65-F5344CB8AC3E}">
        <p14:creationId xmlns:p14="http://schemas.microsoft.com/office/powerpoint/2010/main" val="2316933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90000"/>
              </a:lnSpc>
            </a:pPr>
            <a:r>
              <a:rPr lang="zh-CN" altLang="en-US" sz="2400" dirty="0"/>
              <a:t>    </a:t>
            </a:r>
            <a:r>
              <a:rPr lang="zh-CN" altLang="en-US" dirty="0"/>
              <a:t>词法分析器的状态转换图和预测语法分析器的状态转换图</a:t>
            </a:r>
            <a:endParaRPr lang="en-US" altLang="zh-CN" dirty="0"/>
          </a:p>
          <a:p>
            <a:pPr marL="0" indent="0">
              <a:lnSpc>
                <a:spcPct val="90000"/>
              </a:lnSpc>
              <a:buNone/>
            </a:pPr>
            <a:r>
              <a:rPr lang="en-US" altLang="zh-CN" dirty="0"/>
              <a:t>   </a:t>
            </a:r>
            <a:r>
              <a:rPr lang="zh-CN" altLang="en-US" dirty="0"/>
              <a:t>具有明显的区别。</a:t>
            </a:r>
            <a:endParaRPr lang="en-US" altLang="zh-CN" dirty="0"/>
          </a:p>
          <a:p>
            <a:pPr>
              <a:lnSpc>
                <a:spcPct val="90000"/>
              </a:lnSpc>
            </a:pPr>
            <a:r>
              <a:rPr lang="zh-CN" altLang="en-US" dirty="0"/>
              <a:t>    对于预测语法分析器，每个非终结符都对应一个状态转换图，边上的</a:t>
            </a:r>
            <a:endParaRPr lang="en-US" altLang="zh-CN" dirty="0"/>
          </a:p>
          <a:p>
            <a:pPr marL="0" indent="0">
              <a:lnSpc>
                <a:spcPct val="90000"/>
              </a:lnSpc>
              <a:buNone/>
            </a:pPr>
            <a:r>
              <a:rPr lang="en-US" altLang="zh-CN" dirty="0"/>
              <a:t>   </a:t>
            </a:r>
            <a:r>
              <a:rPr lang="zh-CN" altLang="en-US" dirty="0"/>
              <a:t>标记是记号和非终结符。</a:t>
            </a:r>
            <a:endParaRPr lang="en-US" altLang="zh-CN" dirty="0"/>
          </a:p>
          <a:p>
            <a:pPr>
              <a:lnSpc>
                <a:spcPct val="90000"/>
              </a:lnSpc>
            </a:pPr>
            <a:r>
              <a:rPr lang="zh-CN" altLang="en-US" dirty="0"/>
              <a:t>   记号（终结符）上的转换意味着如果该记号是下一个输入符号，就应</a:t>
            </a:r>
            <a:endParaRPr lang="en-US" altLang="zh-CN" dirty="0"/>
          </a:p>
          <a:p>
            <a:pPr marL="0" indent="0">
              <a:lnSpc>
                <a:spcPct val="90000"/>
              </a:lnSpc>
              <a:buNone/>
            </a:pPr>
            <a:r>
              <a:rPr lang="en-US" altLang="zh-CN" dirty="0"/>
              <a:t>   </a:t>
            </a:r>
            <a:r>
              <a:rPr lang="zh-CN" altLang="en-US" dirty="0"/>
              <a:t>该进行转换。</a:t>
            </a:r>
            <a:endParaRPr lang="en-US" altLang="zh-CN" dirty="0"/>
          </a:p>
          <a:p>
            <a:pPr>
              <a:lnSpc>
                <a:spcPct val="90000"/>
              </a:lnSpc>
            </a:pPr>
            <a:r>
              <a:rPr lang="zh-CN" altLang="en-US" dirty="0"/>
              <a:t>   非终结符</a:t>
            </a:r>
            <a:r>
              <a:rPr lang="en-US" altLang="zh-CN" dirty="0"/>
              <a:t>A</a:t>
            </a:r>
            <a:r>
              <a:rPr lang="zh-CN" altLang="en-US" dirty="0"/>
              <a:t>上的转换是对与</a:t>
            </a:r>
            <a:r>
              <a:rPr lang="en-US" altLang="zh-CN" dirty="0"/>
              <a:t>A</a:t>
            </a:r>
            <a:r>
              <a:rPr lang="zh-CN" altLang="en-US" dirty="0"/>
              <a:t>对应的过程的调用。</a:t>
            </a:r>
          </a:p>
          <a:p>
            <a:pPr>
              <a:lnSpc>
                <a:spcPct val="90000"/>
              </a:lnSpc>
            </a:pPr>
            <a:r>
              <a:rPr lang="zh-CN" altLang="en-US" dirty="0"/>
              <a:t>   为了由文法构造预测语法分析器的状态转换图，首先消除文法中的左</a:t>
            </a:r>
            <a:endParaRPr lang="en-US" altLang="zh-CN" dirty="0"/>
          </a:p>
          <a:p>
            <a:pPr marL="0" indent="0">
              <a:lnSpc>
                <a:spcPct val="90000"/>
              </a:lnSpc>
              <a:buNone/>
            </a:pPr>
            <a:r>
              <a:rPr lang="en-US" altLang="zh-CN" dirty="0"/>
              <a:t>   </a:t>
            </a:r>
            <a:r>
              <a:rPr lang="zh-CN" altLang="en-US" dirty="0"/>
              <a:t>递归，然后提取左因子，并对每个非终结符</a:t>
            </a:r>
            <a:r>
              <a:rPr lang="en-US" altLang="zh-CN" dirty="0"/>
              <a:t>A</a:t>
            </a:r>
            <a:r>
              <a:rPr lang="zh-CN" altLang="en-US" dirty="0"/>
              <a:t>执行如下操作：</a:t>
            </a:r>
          </a:p>
          <a:p>
            <a:pPr lvl="1">
              <a:lnSpc>
                <a:spcPct val="90000"/>
              </a:lnSpc>
            </a:pPr>
            <a:r>
              <a:rPr lang="zh-CN" altLang="en-US" sz="2000" b="1" dirty="0"/>
              <a:t>创建一个开始状态和一个终态</a:t>
            </a:r>
          </a:p>
          <a:p>
            <a:pPr lvl="1">
              <a:lnSpc>
                <a:spcPct val="90000"/>
              </a:lnSpc>
            </a:pPr>
            <a:r>
              <a:rPr lang="zh-CN" altLang="en-US" sz="2000" b="1" dirty="0"/>
              <a:t>对每一个产生式</a:t>
            </a:r>
            <a:r>
              <a:rPr lang="en-US" altLang="zh-CN" sz="2000" b="1" dirty="0"/>
              <a:t>A-&gt;X</a:t>
            </a:r>
            <a:r>
              <a:rPr lang="en-US" altLang="zh-CN" sz="2000" b="1" baseline="-25000" dirty="0"/>
              <a:t>1</a:t>
            </a:r>
            <a:r>
              <a:rPr lang="en-US" altLang="zh-CN" sz="2000" b="1" dirty="0"/>
              <a:t>X</a:t>
            </a:r>
            <a:r>
              <a:rPr lang="en-US" altLang="zh-CN" sz="2000" b="1" baseline="-25000" dirty="0"/>
              <a:t>2</a:t>
            </a:r>
            <a:r>
              <a:rPr lang="en-US" altLang="zh-CN" sz="2000" b="1" dirty="0"/>
              <a:t>…</a:t>
            </a:r>
            <a:r>
              <a:rPr lang="en-US" altLang="zh-CN" sz="2000" b="1" dirty="0" err="1"/>
              <a:t>X</a:t>
            </a:r>
            <a:r>
              <a:rPr lang="en-US" altLang="zh-CN" sz="2000" b="1" baseline="-25000" dirty="0" err="1"/>
              <a:t>n</a:t>
            </a:r>
            <a:r>
              <a:rPr lang="zh-CN" altLang="en-US" sz="2000" b="1" dirty="0"/>
              <a:t>，创建一条从开始状态到终止状态的路</a:t>
            </a:r>
            <a:endParaRPr lang="en-US" altLang="zh-CN" sz="2000" b="1" dirty="0"/>
          </a:p>
          <a:p>
            <a:pPr marL="457200" lvl="1" indent="0">
              <a:lnSpc>
                <a:spcPct val="90000"/>
              </a:lnSpc>
              <a:buNone/>
            </a:pPr>
            <a:r>
              <a:rPr lang="en-US" altLang="zh-CN" sz="2000" b="1" dirty="0"/>
              <a:t>   </a:t>
            </a:r>
            <a:r>
              <a:rPr lang="zh-CN" altLang="en-US" sz="2000" b="1" dirty="0"/>
              <a:t>径，边上的标记分别为</a:t>
            </a:r>
            <a:r>
              <a:rPr lang="en-US" altLang="zh-CN" sz="2000" b="1" dirty="0"/>
              <a:t>X</a:t>
            </a:r>
            <a:r>
              <a:rPr lang="en-US" altLang="zh-CN" sz="2000" b="1" baseline="-25000" dirty="0"/>
              <a:t>1</a:t>
            </a:r>
            <a:r>
              <a:rPr lang="zh-CN" altLang="en-US" sz="2000" b="1" dirty="0"/>
              <a:t>，</a:t>
            </a:r>
            <a:r>
              <a:rPr lang="en-US" altLang="zh-CN" sz="2000" b="1" dirty="0"/>
              <a:t>X</a:t>
            </a:r>
            <a:r>
              <a:rPr lang="en-US" altLang="zh-CN" sz="2000" b="1" baseline="-25000" dirty="0"/>
              <a:t>2</a:t>
            </a:r>
            <a:r>
              <a:rPr lang="zh-CN" altLang="en-US" sz="2000" b="1" dirty="0"/>
              <a:t>，</a:t>
            </a:r>
            <a:r>
              <a:rPr lang="en-US" altLang="zh-CN" sz="2000" b="1" dirty="0"/>
              <a:t>…</a:t>
            </a:r>
            <a:r>
              <a:rPr lang="zh-CN" altLang="en-US" sz="2000" b="1" dirty="0"/>
              <a:t>，</a:t>
            </a:r>
            <a:r>
              <a:rPr lang="en-US" altLang="zh-CN" sz="2000" b="1" dirty="0" err="1"/>
              <a:t>X</a:t>
            </a:r>
            <a:r>
              <a:rPr lang="en-US" altLang="zh-CN" sz="2000" b="1" baseline="-25000" dirty="0" err="1"/>
              <a:t>n</a:t>
            </a:r>
            <a:r>
              <a:rPr lang="zh-CN" altLang="en-US" sz="2000" b="1" dirty="0"/>
              <a:t>。</a:t>
            </a:r>
          </a:p>
          <a:p>
            <a:pPr>
              <a:lnSpc>
                <a:spcPct val="90000"/>
              </a:lnSpc>
            </a:pPr>
            <a:endParaRPr lang="zh-CN" altLang="zh-CN" dirty="0"/>
          </a:p>
        </p:txBody>
      </p:sp>
      <p:sp>
        <p:nvSpPr>
          <p:cNvPr id="3" name="标题 2"/>
          <p:cNvSpPr>
            <a:spLocks noGrp="1"/>
          </p:cNvSpPr>
          <p:nvPr>
            <p:ph type="title"/>
          </p:nvPr>
        </p:nvSpPr>
        <p:spPr/>
        <p:txBody>
          <a:bodyPr/>
          <a:lstStyle/>
          <a:p>
            <a:r>
              <a:rPr lang="en-US" altLang="zh-CN" dirty="0"/>
              <a:t>4.4.3 </a:t>
            </a:r>
            <a:r>
              <a:rPr lang="zh-CN" altLang="en-US" dirty="0"/>
              <a:t>预测语法分析器的状态转换图</a:t>
            </a:r>
          </a:p>
        </p:txBody>
      </p:sp>
    </p:spTree>
    <p:extLst>
      <p:ext uri="{BB962C8B-B14F-4D97-AF65-F5344CB8AC3E}">
        <p14:creationId xmlns:p14="http://schemas.microsoft.com/office/powerpoint/2010/main" val="1774295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r>
              <a:rPr lang="zh-CN" altLang="en-US" dirty="0">
                <a:cs typeface="Arial" panose="020B0604020202020204" pitchFamily="34" charset="0"/>
              </a:rPr>
              <a:t>       基于状态转换图的预测分析程序试图进行终结符和输入的匹配，并且，当它经过标记为非终结符的边时，进行潜在的递归过程调用。一种非递归的实现方法是，当在状态</a:t>
            </a:r>
            <a:r>
              <a:rPr lang="en-US" altLang="zh-CN" dirty="0">
                <a:cs typeface="Arial" panose="020B0604020202020204" pitchFamily="34" charset="0"/>
              </a:rPr>
              <a:t>S</a:t>
            </a:r>
            <a:r>
              <a:rPr lang="zh-CN" altLang="en-US" dirty="0">
                <a:cs typeface="Arial" panose="020B0604020202020204" pitchFamily="34" charset="0"/>
              </a:rPr>
              <a:t>上有一个标记为非终结符的指向其他状态的转换时，则将状态</a:t>
            </a:r>
            <a:r>
              <a:rPr lang="en-US" altLang="zh-CN" dirty="0">
                <a:cs typeface="Arial" panose="020B0604020202020204" pitchFamily="34" charset="0"/>
              </a:rPr>
              <a:t>S</a:t>
            </a:r>
            <a:r>
              <a:rPr lang="zh-CN" altLang="en-US" dirty="0">
                <a:cs typeface="Arial" panose="020B0604020202020204" pitchFamily="34" charset="0"/>
              </a:rPr>
              <a:t>压入栈中，当到达该非终结符的终止状态时，将状态</a:t>
            </a:r>
            <a:r>
              <a:rPr lang="en-US" altLang="zh-CN" dirty="0">
                <a:cs typeface="Arial" panose="020B0604020202020204" pitchFamily="34" charset="0"/>
              </a:rPr>
              <a:t>S</a:t>
            </a:r>
            <a:r>
              <a:rPr lang="zh-CN" altLang="en-US" dirty="0">
                <a:cs typeface="Arial" panose="020B0604020202020204" pitchFamily="34" charset="0"/>
              </a:rPr>
              <a:t>弹出栈。</a:t>
            </a:r>
          </a:p>
          <a:p>
            <a:r>
              <a:rPr lang="zh-CN" altLang="en-US" dirty="0">
                <a:cs typeface="Arial" panose="020B0604020202020204" pitchFamily="34" charset="0"/>
              </a:rPr>
              <a:t>      如果给定的状态转换图是确定的，即一个状态对于一个输入仅有一个转换，则上述方法是有效的。如果出现二义性，可以用下边例</a:t>
            </a:r>
            <a:r>
              <a:rPr lang="en-US" altLang="zh-CN" dirty="0">
                <a:cs typeface="Arial" panose="020B0604020202020204" pitchFamily="34" charset="0"/>
              </a:rPr>
              <a:t>4.10</a:t>
            </a:r>
            <a:r>
              <a:rPr lang="zh-CN" altLang="en-US" dirty="0">
                <a:cs typeface="Arial" panose="020B0604020202020204" pitchFamily="34" charset="0"/>
              </a:rPr>
              <a:t>中的方法解决。如果不能消除不确定性，我们就不能构造预测语法分析器。但我们可以构造递归下降语法分析器，用回溯的方法尝试所有可能的情况。</a:t>
            </a:r>
            <a:r>
              <a:rPr lang="zh-CN" altLang="en-US" sz="1800" dirty="0">
                <a:cs typeface="Arial" panose="020B0604020202020204" pitchFamily="34" charset="0"/>
              </a:rPr>
              <a:t>	</a:t>
            </a:r>
            <a:endParaRPr lang="zh-CN" altLang="en-US" sz="2400" dirty="0"/>
          </a:p>
          <a:p>
            <a:pPr>
              <a:lnSpc>
                <a:spcPct val="90000"/>
              </a:lnSpc>
            </a:pPr>
            <a:endParaRPr lang="zh-CN" altLang="zh-CN" dirty="0"/>
          </a:p>
        </p:txBody>
      </p:sp>
      <p:sp>
        <p:nvSpPr>
          <p:cNvPr id="3" name="标题 2"/>
          <p:cNvSpPr>
            <a:spLocks noGrp="1"/>
          </p:cNvSpPr>
          <p:nvPr>
            <p:ph type="title"/>
          </p:nvPr>
        </p:nvSpPr>
        <p:spPr/>
        <p:txBody>
          <a:bodyPr/>
          <a:lstStyle/>
          <a:p>
            <a:r>
              <a:rPr lang="en-US" altLang="zh-CN" dirty="0"/>
              <a:t>4.4.2 </a:t>
            </a:r>
            <a:r>
              <a:rPr lang="zh-CN" altLang="en-US" dirty="0"/>
              <a:t>预测语法分析器</a:t>
            </a:r>
          </a:p>
        </p:txBody>
      </p:sp>
    </p:spTree>
    <p:extLst>
      <p:ext uri="{BB962C8B-B14F-4D97-AF65-F5344CB8AC3E}">
        <p14:creationId xmlns:p14="http://schemas.microsoft.com/office/powerpoint/2010/main" val="383181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2008" y="639301"/>
            <a:ext cx="8372163" cy="574183"/>
          </a:xfrm>
        </p:spPr>
        <p:txBody>
          <a:bodyPr/>
          <a:lstStyle/>
          <a:p>
            <a:r>
              <a:rPr lang="zh-CN" altLang="en-US" dirty="0"/>
              <a:t>例</a:t>
            </a:r>
            <a:r>
              <a:rPr lang="en-US" altLang="zh-CN" dirty="0"/>
              <a:t>4.10</a:t>
            </a:r>
            <a:endParaRPr lang="zh-CN" altLang="en-US" dirty="0"/>
          </a:p>
        </p:txBody>
      </p:sp>
      <p:sp>
        <p:nvSpPr>
          <p:cNvPr id="2" name="内容占位符 1">
            <a:extLst>
              <a:ext uri="{FF2B5EF4-FFF2-40B4-BE49-F238E27FC236}">
                <a16:creationId xmlns:a16="http://schemas.microsoft.com/office/drawing/2014/main" id="{BEC5C44B-F9B2-4E50-AD6A-F725179C6280}"/>
              </a:ext>
            </a:extLst>
          </p:cNvPr>
          <p:cNvSpPr>
            <a:spLocks noGrp="1"/>
          </p:cNvSpPr>
          <p:nvPr>
            <p:ph sz="quarter" idx="10"/>
          </p:nvPr>
        </p:nvSpPr>
        <p:spPr>
          <a:xfrm>
            <a:off x="494027" y="1685678"/>
            <a:ext cx="3607194" cy="4921498"/>
          </a:xfrm>
        </p:spPr>
        <p:txBody>
          <a:bodyPr>
            <a:normAutofit lnSpcReduction="10000"/>
          </a:bodyPr>
          <a:lstStyle/>
          <a:p>
            <a:pPr marL="0" indent="0">
              <a:lnSpc>
                <a:spcPct val="80000"/>
              </a:lnSpc>
              <a:buNone/>
            </a:pPr>
            <a:r>
              <a:rPr lang="zh-CN" altLang="en-US" dirty="0"/>
              <a:t>    图</a:t>
            </a:r>
            <a:r>
              <a:rPr lang="en-US" altLang="zh-CN" dirty="0"/>
              <a:t>4-10</a:t>
            </a:r>
            <a:r>
              <a:rPr lang="zh-CN" altLang="en-US" dirty="0"/>
              <a:t>给出了文法</a:t>
            </a:r>
            <a:r>
              <a:rPr lang="en-US" altLang="zh-CN" dirty="0"/>
              <a:t>(4-11)</a:t>
            </a:r>
            <a:r>
              <a:rPr lang="zh-CN" altLang="en-US" dirty="0"/>
              <a:t>所</a:t>
            </a:r>
            <a:endParaRPr lang="en-US" altLang="zh-CN" dirty="0"/>
          </a:p>
          <a:p>
            <a:pPr marL="0" indent="0">
              <a:lnSpc>
                <a:spcPct val="80000"/>
              </a:lnSpc>
              <a:buNone/>
            </a:pPr>
            <a:r>
              <a:rPr lang="zh-CN" altLang="en-US" dirty="0"/>
              <a:t>对用的状态转换图。</a:t>
            </a:r>
          </a:p>
          <a:p>
            <a:pPr>
              <a:lnSpc>
                <a:spcPct val="80000"/>
              </a:lnSpc>
              <a:buNone/>
            </a:pPr>
            <a:r>
              <a:rPr lang="zh-CN" altLang="en-US" dirty="0"/>
              <a:t>	</a:t>
            </a:r>
            <a:r>
              <a:rPr lang="en-US" altLang="zh-CN" sz="1600" b="1" dirty="0">
                <a:cs typeface="Arial" panose="020B0604020202020204" pitchFamily="34" charset="0"/>
              </a:rPr>
              <a:t>E -&gt; TE’</a:t>
            </a:r>
          </a:p>
          <a:p>
            <a:pPr>
              <a:lnSpc>
                <a:spcPct val="80000"/>
              </a:lnSpc>
              <a:buNone/>
            </a:pPr>
            <a:r>
              <a:rPr lang="en-US" altLang="zh-CN" sz="1600" b="1" dirty="0">
                <a:cs typeface="Arial" panose="020B0604020202020204" pitchFamily="34" charset="0"/>
              </a:rPr>
              <a:t>	E’ -&gt; +TE’ | </a:t>
            </a:r>
            <a:r>
              <a:rPr lang="ru-RU" altLang="zh-CN" sz="1600" b="1" dirty="0">
                <a:cs typeface="Arial" panose="020B0604020202020204" pitchFamily="34" charset="0"/>
              </a:rPr>
              <a:t>Є</a:t>
            </a:r>
            <a:endParaRPr lang="en-US" altLang="zh-CN" sz="1600" b="1" dirty="0">
              <a:cs typeface="Arial" panose="020B0604020202020204" pitchFamily="34" charset="0"/>
            </a:endParaRPr>
          </a:p>
          <a:p>
            <a:pPr>
              <a:lnSpc>
                <a:spcPct val="80000"/>
              </a:lnSpc>
              <a:buNone/>
            </a:pPr>
            <a:r>
              <a:rPr lang="en-US" altLang="zh-CN" sz="1600" b="1" dirty="0">
                <a:cs typeface="Arial" panose="020B0604020202020204" pitchFamily="34" charset="0"/>
              </a:rPr>
              <a:t>	T -&gt; FT’		(4-11)</a:t>
            </a:r>
          </a:p>
          <a:p>
            <a:pPr>
              <a:lnSpc>
                <a:spcPct val="80000"/>
              </a:lnSpc>
              <a:buNone/>
            </a:pPr>
            <a:r>
              <a:rPr lang="en-US" altLang="zh-CN" sz="1600" b="1" dirty="0">
                <a:cs typeface="Arial" panose="020B0604020202020204" pitchFamily="34" charset="0"/>
              </a:rPr>
              <a:t>	T’ -&gt; *FT’ | </a:t>
            </a:r>
            <a:r>
              <a:rPr lang="ru-RU" altLang="zh-CN" sz="1600" b="1" dirty="0">
                <a:cs typeface="Arial" panose="020B0604020202020204" pitchFamily="34" charset="0"/>
              </a:rPr>
              <a:t>Є</a:t>
            </a:r>
            <a:endParaRPr lang="en-US" altLang="zh-CN" sz="1600" b="1" dirty="0">
              <a:cs typeface="Arial" panose="020B0604020202020204" pitchFamily="34" charset="0"/>
            </a:endParaRPr>
          </a:p>
          <a:p>
            <a:pPr>
              <a:lnSpc>
                <a:spcPct val="80000"/>
              </a:lnSpc>
              <a:buNone/>
            </a:pPr>
            <a:r>
              <a:rPr lang="en-US" altLang="zh-CN" sz="1600" b="1" dirty="0">
                <a:cs typeface="Arial" panose="020B0604020202020204" pitchFamily="34" charset="0"/>
              </a:rPr>
              <a:t>	F -&gt; (E) | id</a:t>
            </a:r>
          </a:p>
          <a:p>
            <a:pPr>
              <a:lnSpc>
                <a:spcPct val="80000"/>
              </a:lnSpc>
              <a:buNone/>
            </a:pPr>
            <a:r>
              <a:rPr lang="en-US" altLang="zh-CN" dirty="0"/>
              <a:t>	</a:t>
            </a:r>
            <a:r>
              <a:rPr lang="zh-CN" altLang="en-US" dirty="0"/>
              <a:t>唯一的二义性在于确定是否</a:t>
            </a:r>
            <a:endParaRPr lang="en-US" altLang="zh-CN" dirty="0"/>
          </a:p>
          <a:p>
            <a:pPr>
              <a:lnSpc>
                <a:spcPct val="80000"/>
              </a:lnSpc>
              <a:buNone/>
            </a:pPr>
            <a:r>
              <a:rPr lang="zh-CN" altLang="en-US" dirty="0"/>
              <a:t>经过</a:t>
            </a:r>
            <a:r>
              <a:rPr lang="ru-RU" altLang="zh-CN" dirty="0">
                <a:cs typeface="Arial" panose="020B0604020202020204" pitchFamily="34" charset="0"/>
              </a:rPr>
              <a:t>Є</a:t>
            </a:r>
            <a:r>
              <a:rPr lang="zh-CN" altLang="en-US" dirty="0"/>
              <a:t>边。如果我们把</a:t>
            </a:r>
            <a:r>
              <a:rPr lang="en-US" altLang="zh-CN" dirty="0"/>
              <a:t>E’</a:t>
            </a:r>
            <a:r>
              <a:rPr lang="zh-CN" altLang="en-US" dirty="0"/>
              <a:t>的开始</a:t>
            </a:r>
            <a:endParaRPr lang="en-US" altLang="zh-CN" dirty="0"/>
          </a:p>
          <a:p>
            <a:pPr>
              <a:lnSpc>
                <a:spcPct val="80000"/>
              </a:lnSpc>
              <a:buNone/>
            </a:pPr>
            <a:r>
              <a:rPr lang="zh-CN" altLang="en-US" dirty="0"/>
              <a:t>状态的出边解释为：对</a:t>
            </a:r>
            <a:r>
              <a:rPr lang="en-US" altLang="zh-CN" dirty="0"/>
              <a:t>E’</a:t>
            </a:r>
            <a:r>
              <a:rPr lang="zh-CN" altLang="en-US" dirty="0"/>
              <a:t>的开</a:t>
            </a:r>
            <a:endParaRPr lang="en-US" altLang="zh-CN" dirty="0"/>
          </a:p>
          <a:p>
            <a:pPr>
              <a:lnSpc>
                <a:spcPct val="80000"/>
              </a:lnSpc>
              <a:buNone/>
            </a:pPr>
            <a:r>
              <a:rPr lang="zh-CN" altLang="en-US" dirty="0"/>
              <a:t>始状态，如果下一个输入是</a:t>
            </a:r>
            <a:r>
              <a:rPr lang="en-US" altLang="zh-CN" dirty="0"/>
              <a:t>+</a:t>
            </a:r>
            <a:r>
              <a:rPr lang="zh-CN" altLang="en-US" dirty="0"/>
              <a:t>，</a:t>
            </a:r>
            <a:endParaRPr lang="en-US" altLang="zh-CN" dirty="0"/>
          </a:p>
          <a:p>
            <a:pPr>
              <a:lnSpc>
                <a:spcPct val="80000"/>
              </a:lnSpc>
              <a:buNone/>
            </a:pPr>
            <a:r>
              <a:rPr lang="zh-CN" altLang="en-US" dirty="0"/>
              <a:t>则选择</a:t>
            </a:r>
            <a:r>
              <a:rPr lang="en-US" altLang="zh-CN" dirty="0"/>
              <a:t>+</a:t>
            </a:r>
            <a:r>
              <a:rPr lang="zh-CN" altLang="en-US" dirty="0"/>
              <a:t>上的转换，否则选择</a:t>
            </a:r>
            <a:r>
              <a:rPr lang="ru-RU" altLang="zh-CN" dirty="0">
                <a:cs typeface="Arial" panose="020B0604020202020204" pitchFamily="34" charset="0"/>
              </a:rPr>
              <a:t>Є</a:t>
            </a:r>
            <a:endParaRPr lang="en-US" altLang="zh-CN" dirty="0">
              <a:cs typeface="Arial" panose="020B0604020202020204" pitchFamily="34" charset="0"/>
            </a:endParaRPr>
          </a:p>
          <a:p>
            <a:pPr>
              <a:lnSpc>
                <a:spcPct val="80000"/>
              </a:lnSpc>
              <a:buNone/>
            </a:pPr>
            <a:r>
              <a:rPr lang="zh-CN" altLang="en-US" dirty="0"/>
              <a:t>上的转换。对</a:t>
            </a:r>
            <a:r>
              <a:rPr lang="en-US" altLang="zh-CN" dirty="0"/>
              <a:t>T’</a:t>
            </a:r>
            <a:r>
              <a:rPr lang="zh-CN" altLang="en-US" dirty="0"/>
              <a:t>也作同样的假</a:t>
            </a:r>
            <a:endParaRPr lang="en-US" altLang="zh-CN" dirty="0"/>
          </a:p>
          <a:p>
            <a:pPr>
              <a:lnSpc>
                <a:spcPct val="80000"/>
              </a:lnSpc>
              <a:buNone/>
            </a:pPr>
            <a:r>
              <a:rPr lang="zh-CN" altLang="en-US" dirty="0"/>
              <a:t>设，我们就消除了二义性。</a:t>
            </a:r>
          </a:p>
          <a:p>
            <a:endParaRPr lang="zh-CN" altLang="en-US" dirty="0"/>
          </a:p>
        </p:txBody>
      </p:sp>
      <p:pic>
        <p:nvPicPr>
          <p:cNvPr id="6" name="Picture 4">
            <a:extLst>
              <a:ext uri="{FF2B5EF4-FFF2-40B4-BE49-F238E27FC236}">
                <a16:creationId xmlns:a16="http://schemas.microsoft.com/office/drawing/2014/main" id="{C4A4ECC6-6A5F-43E9-93CF-6EC0639E6B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6021" y="1685678"/>
            <a:ext cx="4473952" cy="501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3549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buNone/>
            </a:pPr>
            <a:r>
              <a:rPr lang="zh-CN" altLang="en-US" sz="2400" b="1" dirty="0"/>
              <a:t>  通过图</a:t>
            </a:r>
            <a:r>
              <a:rPr lang="en-US" altLang="zh-CN" sz="2400" b="1" dirty="0"/>
              <a:t>4-11</a:t>
            </a:r>
            <a:r>
              <a:rPr lang="zh-CN" altLang="en-US" sz="2400" b="1" dirty="0"/>
              <a:t>的变换化简状态转换图。用</a:t>
            </a:r>
            <a:r>
              <a:rPr lang="en-US" altLang="zh-CN" sz="2400" b="1" dirty="0"/>
              <a:t>C</a:t>
            </a:r>
            <a:r>
              <a:rPr lang="zh-CN" altLang="en-US" sz="2400" b="1" dirty="0"/>
              <a:t>实现的与图</a:t>
            </a:r>
            <a:r>
              <a:rPr lang="en-US" altLang="zh-CN" sz="2400" b="1" dirty="0"/>
              <a:t>4-12</a:t>
            </a:r>
            <a:r>
              <a:rPr lang="zh-CN" altLang="en-US" sz="2400" b="1" dirty="0"/>
              <a:t>对应的预测语法分析器要比图</a:t>
            </a:r>
            <a:r>
              <a:rPr lang="en-US" altLang="zh-CN" sz="2400" b="1" dirty="0"/>
              <a:t>4-10</a:t>
            </a:r>
            <a:r>
              <a:rPr lang="zh-CN" altLang="en-US" sz="2400" b="1" dirty="0"/>
              <a:t>所对应的快</a:t>
            </a:r>
            <a:r>
              <a:rPr lang="en-US" altLang="zh-CN" sz="2400" b="1" dirty="0"/>
              <a:t>20%~25%</a:t>
            </a:r>
            <a:r>
              <a:rPr lang="zh-CN" altLang="en-US" sz="2400" b="1" dirty="0"/>
              <a:t>。</a:t>
            </a:r>
            <a:endParaRPr lang="en-US" altLang="zh-CN" sz="2400" b="1" dirty="0"/>
          </a:p>
          <a:p>
            <a:pPr marL="0" indent="0">
              <a:buNone/>
            </a:pPr>
            <a:endParaRPr lang="en-US" altLang="zh-CN" sz="2400" b="1" dirty="0"/>
          </a:p>
          <a:p>
            <a:pPr marL="0" indent="0">
              <a:buNone/>
            </a:pPr>
            <a:endParaRPr lang="en-US" altLang="zh-CN" sz="2400" b="1" dirty="0"/>
          </a:p>
          <a:p>
            <a:pPr marL="0" indent="0">
              <a:buNone/>
            </a:pPr>
            <a:endParaRPr lang="en-US" altLang="zh-CN" sz="2400" b="1" dirty="0"/>
          </a:p>
          <a:p>
            <a:pPr marL="0" indent="0">
              <a:buNone/>
            </a:pPr>
            <a:r>
              <a:rPr lang="en-US" altLang="zh-CN" sz="2400" b="1" dirty="0"/>
              <a:t>                                              =》</a:t>
            </a:r>
            <a:endParaRPr lang="zh-CN" altLang="en-US" sz="2400" b="1" dirty="0"/>
          </a:p>
          <a:p>
            <a:endParaRPr lang="zh-CN" altLang="zh-CN" sz="2800" dirty="0"/>
          </a:p>
        </p:txBody>
      </p:sp>
      <p:sp>
        <p:nvSpPr>
          <p:cNvPr id="3" name="标题 2"/>
          <p:cNvSpPr>
            <a:spLocks noGrp="1"/>
          </p:cNvSpPr>
          <p:nvPr>
            <p:ph type="title"/>
          </p:nvPr>
        </p:nvSpPr>
        <p:spPr/>
        <p:txBody>
          <a:bodyPr/>
          <a:lstStyle/>
          <a:p>
            <a:r>
              <a:rPr lang="zh-CN" altLang="en-US" dirty="0"/>
              <a:t>状态转换图的变换化简</a:t>
            </a:r>
          </a:p>
        </p:txBody>
      </p:sp>
      <p:pic>
        <p:nvPicPr>
          <p:cNvPr id="5" name="Picture 4">
            <a:extLst>
              <a:ext uri="{FF2B5EF4-FFF2-40B4-BE49-F238E27FC236}">
                <a16:creationId xmlns:a16="http://schemas.microsoft.com/office/drawing/2014/main" id="{67B5C2A2-BCF8-4D2B-B7C4-5B5F79400F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024" y="3210964"/>
            <a:ext cx="3489502"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93A13C89-3665-4673-9C97-A742916089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0476" y="3187151"/>
            <a:ext cx="3829616" cy="294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5451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4340525" cy="4921498"/>
          </a:xfrm>
        </p:spPr>
        <p:txBody>
          <a:bodyPr>
            <a:normAutofit fontScale="40000" lnSpcReduction="20000"/>
          </a:bodyPr>
          <a:lstStyle/>
          <a:p>
            <a:pPr algn="just">
              <a:spcBef>
                <a:spcPct val="0"/>
              </a:spcBef>
              <a:buClrTx/>
              <a:buSzTx/>
              <a:buNone/>
            </a:pPr>
            <a:r>
              <a:rPr lang="en-US" altLang="zh-CN" sz="3800" b="1" dirty="0"/>
              <a:t>void E()</a:t>
            </a:r>
          </a:p>
          <a:p>
            <a:pPr algn="just">
              <a:spcBef>
                <a:spcPct val="0"/>
              </a:spcBef>
              <a:buClrTx/>
              <a:buSzTx/>
              <a:buNone/>
            </a:pPr>
            <a:r>
              <a:rPr lang="en-US" altLang="zh-CN" sz="3800" b="1" dirty="0"/>
              <a:t>{ T(); while(lookahead==’+’){match(‘+’);T();}</a:t>
            </a:r>
          </a:p>
          <a:p>
            <a:pPr algn="just">
              <a:spcBef>
                <a:spcPct val="0"/>
              </a:spcBef>
              <a:buClrTx/>
              <a:buSzTx/>
              <a:buNone/>
            </a:pPr>
            <a:endParaRPr lang="en-US" altLang="zh-CN" sz="3800" b="1" dirty="0"/>
          </a:p>
          <a:p>
            <a:pPr algn="just">
              <a:spcBef>
                <a:spcPct val="0"/>
              </a:spcBef>
              <a:buClrTx/>
              <a:buSzTx/>
              <a:buNone/>
            </a:pPr>
            <a:r>
              <a:rPr lang="en-US" altLang="zh-CN" sz="3800" b="1" dirty="0"/>
              <a:t>void T()</a:t>
            </a:r>
          </a:p>
          <a:p>
            <a:pPr algn="just">
              <a:spcBef>
                <a:spcPct val="0"/>
              </a:spcBef>
              <a:buClrTx/>
              <a:buSzTx/>
              <a:buNone/>
            </a:pPr>
            <a:r>
              <a:rPr lang="en-US" altLang="zh-CN" sz="3800" b="1" dirty="0"/>
              <a:t>{ F();  while(lookahead==’*’ ){ match(‘*’);F();T’();}</a:t>
            </a:r>
          </a:p>
          <a:p>
            <a:pPr algn="just">
              <a:spcBef>
                <a:spcPct val="0"/>
              </a:spcBef>
              <a:buClrTx/>
              <a:buSzTx/>
              <a:buNone/>
            </a:pPr>
            <a:r>
              <a:rPr lang="en-US" altLang="zh-CN" sz="3800" b="1" dirty="0"/>
              <a:t>}</a:t>
            </a:r>
          </a:p>
          <a:p>
            <a:pPr algn="just">
              <a:spcBef>
                <a:spcPct val="0"/>
              </a:spcBef>
              <a:buClrTx/>
              <a:buSzTx/>
              <a:buNone/>
            </a:pPr>
            <a:endParaRPr lang="en-US" altLang="zh-CN" sz="3800" b="1" dirty="0"/>
          </a:p>
          <a:p>
            <a:pPr algn="just">
              <a:spcBef>
                <a:spcPct val="0"/>
              </a:spcBef>
              <a:buClrTx/>
              <a:buSzTx/>
              <a:buNone/>
            </a:pPr>
            <a:r>
              <a:rPr lang="en-US" altLang="zh-CN" sz="3800" b="1" dirty="0"/>
              <a:t>void F()</a:t>
            </a:r>
          </a:p>
          <a:p>
            <a:pPr algn="just">
              <a:spcBef>
                <a:spcPct val="0"/>
              </a:spcBef>
              <a:buClrTx/>
              <a:buSzTx/>
              <a:buNone/>
            </a:pPr>
            <a:r>
              <a:rPr lang="en-US" altLang="zh-CN" sz="3800" b="1" dirty="0"/>
              <a:t>{</a:t>
            </a:r>
          </a:p>
          <a:p>
            <a:pPr algn="just">
              <a:spcBef>
                <a:spcPct val="0"/>
              </a:spcBef>
              <a:buClrTx/>
              <a:buSzTx/>
              <a:buNone/>
            </a:pPr>
            <a:r>
              <a:rPr lang="en-US" altLang="zh-CN" sz="3800" b="1" dirty="0"/>
              <a:t>   if(lookahead==’</a:t>
            </a:r>
            <a:r>
              <a:rPr lang="en-US" altLang="zh-CN" sz="3800" b="1" dirty="0" err="1"/>
              <a:t>i</a:t>
            </a:r>
            <a:r>
              <a:rPr lang="en-US" altLang="zh-CN" sz="3800" b="1" dirty="0"/>
              <a:t>’){match(‘</a:t>
            </a:r>
            <a:r>
              <a:rPr lang="en-US" altLang="zh-CN" sz="3800" b="1" dirty="0" err="1"/>
              <a:t>i</a:t>
            </a:r>
            <a:r>
              <a:rPr lang="en-US" altLang="zh-CN" sz="3800" b="1" dirty="0"/>
              <a:t>’);}</a:t>
            </a:r>
          </a:p>
          <a:p>
            <a:pPr algn="just">
              <a:spcBef>
                <a:spcPct val="0"/>
              </a:spcBef>
              <a:buClrTx/>
              <a:buSzTx/>
              <a:buNone/>
            </a:pPr>
            <a:r>
              <a:rPr lang="en-US" altLang="zh-CN" sz="3800" b="1" dirty="0"/>
              <a:t>     else if (lookahead==’(‘)</a:t>
            </a:r>
          </a:p>
          <a:p>
            <a:pPr algn="just">
              <a:spcBef>
                <a:spcPct val="0"/>
              </a:spcBef>
              <a:buClrTx/>
              <a:buSzTx/>
              <a:buNone/>
            </a:pPr>
            <a:r>
              <a:rPr lang="en-US" altLang="zh-CN" sz="3800" b="1" dirty="0"/>
              <a:t>              {match(‘(‘);E();if(lookahead== ‘)’)</a:t>
            </a:r>
          </a:p>
          <a:p>
            <a:pPr algn="just">
              <a:spcBef>
                <a:spcPct val="0"/>
              </a:spcBef>
              <a:buClrTx/>
              <a:buSzTx/>
              <a:buNone/>
            </a:pPr>
            <a:r>
              <a:rPr lang="en-US" altLang="zh-CN" sz="3800" b="1" dirty="0"/>
              <a:t>                                    {match(‘ )’);}</a:t>
            </a:r>
          </a:p>
          <a:p>
            <a:pPr algn="just">
              <a:spcBef>
                <a:spcPct val="0"/>
              </a:spcBef>
              <a:buClrTx/>
              <a:buSzTx/>
              <a:buNone/>
            </a:pPr>
            <a:r>
              <a:rPr lang="en-US" altLang="zh-CN" sz="3800" b="1" dirty="0"/>
              <a:t>                                    else {error();}}</a:t>
            </a:r>
          </a:p>
          <a:p>
            <a:pPr algn="just">
              <a:spcBef>
                <a:spcPct val="0"/>
              </a:spcBef>
              <a:buClrTx/>
              <a:buSzTx/>
              <a:buNone/>
            </a:pPr>
            <a:r>
              <a:rPr lang="en-US" altLang="zh-CN" sz="3800" b="1" dirty="0"/>
              <a:t>          else{error();}</a:t>
            </a:r>
          </a:p>
          <a:p>
            <a:pPr algn="just">
              <a:spcBef>
                <a:spcPct val="0"/>
              </a:spcBef>
              <a:buClrTx/>
              <a:buSzTx/>
              <a:buNone/>
            </a:pPr>
            <a:r>
              <a:rPr lang="en-US" altLang="zh-CN" sz="3800" b="1" dirty="0"/>
              <a:t>}</a:t>
            </a:r>
          </a:p>
          <a:p>
            <a:pPr algn="just">
              <a:spcBef>
                <a:spcPct val="0"/>
              </a:spcBef>
              <a:buClrTx/>
              <a:buSzTx/>
              <a:buNone/>
            </a:pPr>
            <a:endParaRPr lang="en-US" altLang="zh-CN" sz="3800" b="1" dirty="0"/>
          </a:p>
          <a:p>
            <a:pPr marL="0" indent="0">
              <a:buNone/>
            </a:pPr>
            <a:endParaRPr lang="en-US" altLang="zh-CN" sz="3800" b="1" dirty="0"/>
          </a:p>
          <a:p>
            <a:pPr marL="0" indent="0">
              <a:buNone/>
            </a:pPr>
            <a:endParaRPr lang="en-US" altLang="zh-CN" sz="2400" b="1" dirty="0"/>
          </a:p>
          <a:p>
            <a:pPr marL="0" indent="0">
              <a:buNone/>
            </a:pPr>
            <a:r>
              <a:rPr lang="en-US" altLang="zh-CN" sz="2400" b="1" dirty="0"/>
              <a:t>                                              </a:t>
            </a:r>
            <a:endParaRPr lang="zh-CN" altLang="en-US" sz="2400" b="1" dirty="0"/>
          </a:p>
          <a:p>
            <a:endParaRPr lang="zh-CN" altLang="zh-CN" sz="2800" dirty="0"/>
          </a:p>
        </p:txBody>
      </p:sp>
      <p:sp>
        <p:nvSpPr>
          <p:cNvPr id="3" name="标题 2"/>
          <p:cNvSpPr>
            <a:spLocks noGrp="1"/>
          </p:cNvSpPr>
          <p:nvPr>
            <p:ph type="title"/>
          </p:nvPr>
        </p:nvSpPr>
        <p:spPr/>
        <p:txBody>
          <a:bodyPr/>
          <a:lstStyle/>
          <a:p>
            <a:r>
              <a:rPr lang="zh-CN" altLang="en-US" dirty="0"/>
              <a:t>状态转换图的实现</a:t>
            </a:r>
          </a:p>
        </p:txBody>
      </p:sp>
      <p:pic>
        <p:nvPicPr>
          <p:cNvPr id="6" name="Picture 5">
            <a:extLst>
              <a:ext uri="{FF2B5EF4-FFF2-40B4-BE49-F238E27FC236}">
                <a16:creationId xmlns:a16="http://schemas.microsoft.com/office/drawing/2014/main" id="{93A13C89-3665-4673-9C97-A742916089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1423" y="1685677"/>
            <a:ext cx="3829616" cy="3673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29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lnSpc>
                <a:spcPct val="80000"/>
              </a:lnSpc>
              <a:buNone/>
            </a:pPr>
            <a:r>
              <a:rPr lang="zh-CN" altLang="en-US" sz="2400" dirty="0"/>
              <a:t>      通过显示地维护一个状态栈，而不是通过隐式的递归调用，</a:t>
            </a:r>
            <a:endParaRPr lang="en-US" altLang="zh-CN" sz="2400" dirty="0"/>
          </a:p>
          <a:p>
            <a:pPr marL="0" indent="0">
              <a:lnSpc>
                <a:spcPct val="80000"/>
              </a:lnSpc>
              <a:buNone/>
            </a:pPr>
            <a:r>
              <a:rPr lang="zh-CN" altLang="en-US" sz="2400" dirty="0"/>
              <a:t>我们可以构造非递归的预测语法分析器。预测分析的关键问</a:t>
            </a:r>
            <a:endParaRPr lang="en-US" altLang="zh-CN" sz="2400" dirty="0"/>
          </a:p>
          <a:p>
            <a:pPr marL="0" indent="0">
              <a:lnSpc>
                <a:spcPct val="80000"/>
              </a:lnSpc>
              <a:buNone/>
            </a:pPr>
            <a:r>
              <a:rPr lang="zh-CN" altLang="en-US" sz="2400" dirty="0"/>
              <a:t>题是确定用于扩展非终结符的产生式，图</a:t>
            </a:r>
            <a:r>
              <a:rPr lang="en-US" altLang="zh-CN" sz="2400" dirty="0"/>
              <a:t>4-13</a:t>
            </a:r>
            <a:r>
              <a:rPr lang="zh-CN" altLang="en-US" sz="2400" dirty="0"/>
              <a:t>中的非递归语</a:t>
            </a:r>
            <a:endParaRPr lang="en-US" altLang="zh-CN" sz="2400" dirty="0"/>
          </a:p>
          <a:p>
            <a:pPr marL="0" indent="0">
              <a:lnSpc>
                <a:spcPct val="80000"/>
              </a:lnSpc>
              <a:buNone/>
            </a:pPr>
            <a:r>
              <a:rPr lang="zh-CN" altLang="en-US" sz="2400" dirty="0"/>
              <a:t>法分析器通过查分析表来选取产生式。</a:t>
            </a:r>
          </a:p>
          <a:p>
            <a:pPr marL="0" indent="0">
              <a:lnSpc>
                <a:spcPct val="80000"/>
              </a:lnSpc>
              <a:buNone/>
            </a:pPr>
            <a:endParaRPr lang="zh-CN" altLang="zh-CN" dirty="0"/>
          </a:p>
        </p:txBody>
      </p:sp>
      <p:sp>
        <p:nvSpPr>
          <p:cNvPr id="3" name="标题 2"/>
          <p:cNvSpPr>
            <a:spLocks noGrp="1"/>
          </p:cNvSpPr>
          <p:nvPr>
            <p:ph type="title"/>
          </p:nvPr>
        </p:nvSpPr>
        <p:spPr/>
        <p:txBody>
          <a:bodyPr/>
          <a:lstStyle/>
          <a:p>
            <a:r>
              <a:rPr lang="en-US" altLang="zh-CN" dirty="0"/>
              <a:t>4.4.4 </a:t>
            </a:r>
            <a:r>
              <a:rPr lang="zh-CN" altLang="en-US" dirty="0"/>
              <a:t>非递归的预测分析</a:t>
            </a:r>
          </a:p>
        </p:txBody>
      </p:sp>
      <p:pic>
        <p:nvPicPr>
          <p:cNvPr id="5" name="Picture 4">
            <a:extLst>
              <a:ext uri="{FF2B5EF4-FFF2-40B4-BE49-F238E27FC236}">
                <a16:creationId xmlns:a16="http://schemas.microsoft.com/office/drawing/2014/main" id="{896DB6C6-DC60-44A5-8B98-BDBED81685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1094" y="3429000"/>
            <a:ext cx="4681537" cy="327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660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90000"/>
              </a:lnSpc>
            </a:pPr>
            <a:r>
              <a:rPr lang="zh-CN" altLang="en-US" sz="2400" dirty="0"/>
              <a:t>     语法分析器由一个按如下方式工作的程序控制：程序根</a:t>
            </a:r>
            <a:endParaRPr lang="en-US" altLang="zh-CN" sz="2400" dirty="0"/>
          </a:p>
          <a:p>
            <a:pPr marL="0" indent="0">
              <a:lnSpc>
                <a:spcPct val="90000"/>
              </a:lnSpc>
              <a:buNone/>
            </a:pPr>
            <a:r>
              <a:rPr lang="zh-CN" altLang="en-US" sz="2400" dirty="0"/>
              <a:t>   据栈顶当前的符号</a:t>
            </a:r>
            <a:r>
              <a:rPr lang="en-US" altLang="zh-CN" sz="2400" dirty="0"/>
              <a:t>X</a:t>
            </a:r>
            <a:r>
              <a:rPr lang="zh-CN" altLang="en-US" sz="2400" dirty="0"/>
              <a:t>和当前的输入符号</a:t>
            </a:r>
            <a:r>
              <a:rPr lang="en-US" altLang="zh-CN" sz="2400" dirty="0"/>
              <a:t>a</a:t>
            </a:r>
            <a:r>
              <a:rPr lang="zh-CN" altLang="en-US" sz="2400" dirty="0"/>
              <a:t>决定语法分析器的</a:t>
            </a:r>
            <a:endParaRPr lang="en-US" altLang="zh-CN" sz="2400" dirty="0"/>
          </a:p>
          <a:p>
            <a:pPr marL="0" indent="0">
              <a:lnSpc>
                <a:spcPct val="90000"/>
              </a:lnSpc>
              <a:buNone/>
            </a:pPr>
            <a:r>
              <a:rPr lang="en-US" altLang="zh-CN" sz="2400" dirty="0"/>
              <a:t>   </a:t>
            </a:r>
            <a:r>
              <a:rPr lang="zh-CN" altLang="en-US" sz="2400" dirty="0"/>
              <a:t>动作：</a:t>
            </a:r>
          </a:p>
          <a:p>
            <a:pPr lvl="1">
              <a:lnSpc>
                <a:spcPct val="90000"/>
              </a:lnSpc>
            </a:pPr>
            <a:r>
              <a:rPr lang="zh-CN" altLang="en-US" sz="2400" dirty="0"/>
              <a:t>如果</a:t>
            </a:r>
            <a:r>
              <a:rPr lang="en-US" altLang="zh-CN" sz="2400" dirty="0"/>
              <a:t>X=a=$</a:t>
            </a:r>
            <a:r>
              <a:rPr lang="zh-CN" altLang="en-US" sz="2400" dirty="0"/>
              <a:t>，  则语法分析器宣告分析成功并停止。</a:t>
            </a:r>
          </a:p>
          <a:p>
            <a:pPr lvl="1">
              <a:lnSpc>
                <a:spcPct val="90000"/>
              </a:lnSpc>
            </a:pPr>
            <a:r>
              <a:rPr lang="zh-CN" altLang="en-US" sz="2400" dirty="0"/>
              <a:t>如果</a:t>
            </a:r>
            <a:r>
              <a:rPr lang="en-US" altLang="zh-CN" sz="2400" dirty="0"/>
              <a:t>X=a</a:t>
            </a:r>
            <a:r>
              <a:rPr lang="en-US" altLang="en-US" sz="2400" dirty="0">
                <a:ea typeface="华文楷体" panose="02010600040101010101" pitchFamily="2" charset="-122"/>
              </a:rPr>
              <a:t>≠</a:t>
            </a:r>
            <a:r>
              <a:rPr lang="en-US" altLang="zh-CN" sz="2400" dirty="0"/>
              <a:t>$</a:t>
            </a:r>
            <a:r>
              <a:rPr lang="zh-CN" altLang="en-US" sz="2400" dirty="0"/>
              <a:t>，则语法分析器弹出栈顶符号</a:t>
            </a:r>
            <a:r>
              <a:rPr lang="en-US" altLang="zh-CN" sz="2400" dirty="0"/>
              <a:t>X</a:t>
            </a:r>
            <a:r>
              <a:rPr lang="zh-CN" altLang="en-US" sz="2400" dirty="0"/>
              <a:t>，并将输入</a:t>
            </a:r>
            <a:endParaRPr lang="en-US" altLang="zh-CN" sz="2400" dirty="0"/>
          </a:p>
          <a:p>
            <a:pPr marL="457200" lvl="1" indent="0">
              <a:lnSpc>
                <a:spcPct val="90000"/>
              </a:lnSpc>
              <a:buNone/>
            </a:pPr>
            <a:r>
              <a:rPr lang="en-US" altLang="zh-CN" sz="2400" dirty="0"/>
              <a:t>                         </a:t>
            </a:r>
            <a:r>
              <a:rPr lang="zh-CN" altLang="en-US" sz="2400" dirty="0"/>
              <a:t>指针移到下一个输入符号上。</a:t>
            </a:r>
          </a:p>
          <a:p>
            <a:pPr lvl="1">
              <a:lnSpc>
                <a:spcPct val="90000"/>
              </a:lnSpc>
            </a:pPr>
            <a:r>
              <a:rPr lang="zh-CN" altLang="en-US" sz="2400" dirty="0"/>
              <a:t>如果</a:t>
            </a:r>
            <a:r>
              <a:rPr lang="en-US" altLang="zh-CN" sz="2400" dirty="0"/>
              <a:t>X</a:t>
            </a:r>
            <a:r>
              <a:rPr lang="zh-CN" altLang="en-US" sz="2400" dirty="0"/>
              <a:t>是非终结符，则程序访问分析表</a:t>
            </a:r>
            <a:r>
              <a:rPr lang="en-US" altLang="zh-CN" sz="2400" dirty="0"/>
              <a:t>M</a:t>
            </a:r>
            <a:r>
              <a:rPr lang="zh-CN" altLang="en-US" sz="2400" dirty="0"/>
              <a:t>的</a:t>
            </a:r>
            <a:r>
              <a:rPr lang="en-US" altLang="zh-CN" sz="2400" dirty="0"/>
              <a:t>M[</a:t>
            </a:r>
            <a:r>
              <a:rPr lang="en-US" altLang="zh-CN" sz="2400" dirty="0" err="1"/>
              <a:t>X,a</a:t>
            </a:r>
            <a:r>
              <a:rPr lang="en-US" altLang="zh-CN" sz="2400" dirty="0"/>
              <a:t>]</a:t>
            </a:r>
            <a:r>
              <a:rPr lang="zh-CN" altLang="en-US" sz="2400" dirty="0"/>
              <a:t>项。        </a:t>
            </a:r>
            <a:endParaRPr lang="en-US" altLang="zh-CN" sz="2400" dirty="0"/>
          </a:p>
          <a:p>
            <a:pPr marL="457200" lvl="1" indent="0">
              <a:lnSpc>
                <a:spcPct val="90000"/>
              </a:lnSpc>
              <a:buNone/>
            </a:pPr>
            <a:r>
              <a:rPr lang="en-US" altLang="zh-CN" sz="2400" dirty="0"/>
              <a:t>                         M[</a:t>
            </a:r>
            <a:r>
              <a:rPr lang="en-US" altLang="zh-CN" sz="2400" dirty="0" err="1"/>
              <a:t>X,a</a:t>
            </a:r>
            <a:r>
              <a:rPr lang="en-US" altLang="zh-CN" sz="2400" dirty="0"/>
              <a:t>]</a:t>
            </a:r>
            <a:r>
              <a:rPr lang="zh-CN" altLang="en-US" sz="2400" dirty="0"/>
              <a:t>项是文法的一个</a:t>
            </a:r>
            <a:r>
              <a:rPr lang="en-US" altLang="zh-CN" sz="2400" dirty="0"/>
              <a:t>X</a:t>
            </a:r>
            <a:r>
              <a:rPr lang="zh-CN" altLang="en-US" sz="2400" dirty="0"/>
              <a:t>产生式或者是出错</a:t>
            </a:r>
            <a:endParaRPr lang="en-US" altLang="zh-CN" sz="2400" dirty="0"/>
          </a:p>
          <a:p>
            <a:pPr marL="457200" lvl="1" indent="0">
              <a:lnSpc>
                <a:spcPct val="90000"/>
              </a:lnSpc>
              <a:buNone/>
            </a:pPr>
            <a:r>
              <a:rPr lang="en-US" altLang="zh-CN" sz="2400" dirty="0"/>
              <a:t>                         </a:t>
            </a:r>
            <a:r>
              <a:rPr lang="zh-CN" altLang="en-US" sz="2400" dirty="0"/>
              <a:t>信息。</a:t>
            </a:r>
          </a:p>
          <a:p>
            <a:pPr marL="457200" lvl="1" indent="0">
              <a:buNone/>
            </a:pPr>
            <a:endParaRPr lang="en-US" altLang="zh-CN" sz="2400" dirty="0"/>
          </a:p>
          <a:p>
            <a:pPr lvl="1"/>
            <a:endParaRPr lang="zh-CN" altLang="zh-CN" dirty="0"/>
          </a:p>
        </p:txBody>
      </p:sp>
      <p:sp>
        <p:nvSpPr>
          <p:cNvPr id="3" name="标题 2"/>
          <p:cNvSpPr>
            <a:spLocks noGrp="1"/>
          </p:cNvSpPr>
          <p:nvPr>
            <p:ph type="title"/>
          </p:nvPr>
        </p:nvSpPr>
        <p:spPr/>
        <p:txBody>
          <a:bodyPr/>
          <a:lstStyle/>
          <a:p>
            <a:r>
              <a:rPr lang="zh-CN" altLang="en-US" dirty="0"/>
              <a:t>语法分析器工作方式</a:t>
            </a:r>
          </a:p>
        </p:txBody>
      </p:sp>
    </p:spTree>
    <p:extLst>
      <p:ext uri="{BB962C8B-B14F-4D97-AF65-F5344CB8AC3E}">
        <p14:creationId xmlns:p14="http://schemas.microsoft.com/office/powerpoint/2010/main" val="244834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算法</a:t>
            </a:r>
            <a:r>
              <a:rPr lang="en-US" altLang="zh-CN" dirty="0"/>
              <a:t>4.3 </a:t>
            </a:r>
            <a:r>
              <a:rPr lang="zh-CN" altLang="en-US" dirty="0"/>
              <a:t>非递归的预测分析</a:t>
            </a:r>
            <a:br>
              <a:rPr lang="zh-CN" altLang="en-US" dirty="0"/>
            </a:br>
            <a:br>
              <a:rPr lang="en-US" altLang="zh-CN" cap="all" dirty="0">
                <a:effectLst>
                  <a:reflection blurRad="12700" stA="48000" endA="300" endPos="55000" dir="5400000" sy="-90000" algn="bl" rotWithShape="0"/>
                </a:effectLst>
              </a:rPr>
            </a:br>
            <a:endParaRPr lang="zh-CN" altLang="en-US" dirty="0"/>
          </a:p>
        </p:txBody>
      </p:sp>
      <p:sp>
        <p:nvSpPr>
          <p:cNvPr id="6" name="内容占位符 2">
            <a:extLst>
              <a:ext uri="{FF2B5EF4-FFF2-40B4-BE49-F238E27FC236}">
                <a16:creationId xmlns:a16="http://schemas.microsoft.com/office/drawing/2014/main" id="{7DACB6FB-B00A-DE44-8A2F-DA33031B3CEA}"/>
              </a:ext>
            </a:extLst>
          </p:cNvPr>
          <p:cNvSpPr txBox="1">
            <a:spLocks/>
          </p:cNvSpPr>
          <p:nvPr/>
        </p:nvSpPr>
        <p:spPr>
          <a:xfrm>
            <a:off x="402569" y="1735169"/>
            <a:ext cx="2829518" cy="4348759"/>
          </a:xfrm>
          <a:prstGeom prst="rect">
            <a:avLst/>
          </a:prstGeom>
        </p:spPr>
        <p:txBody>
          <a:bodyPr>
            <a:normAutofit fontScale="925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zh-CN" altLang="en-US" sz="1800" b="1" i="1" dirty="0"/>
              <a:t>输入</a:t>
            </a:r>
            <a:r>
              <a:rPr lang="zh-CN" altLang="en-US" sz="1800" b="1" dirty="0"/>
              <a:t>：串</a:t>
            </a:r>
            <a:r>
              <a:rPr lang="en-US" altLang="zh-CN" sz="1800" b="1" dirty="0"/>
              <a:t>w</a:t>
            </a:r>
            <a:r>
              <a:rPr lang="zh-CN" altLang="en-US" sz="1800" b="1" dirty="0"/>
              <a:t>和文法</a:t>
            </a:r>
            <a:r>
              <a:rPr lang="en-US" altLang="zh-CN" sz="1800" b="1" dirty="0"/>
              <a:t>G</a:t>
            </a:r>
            <a:r>
              <a:rPr lang="zh-CN" altLang="en-US" sz="1800" b="1" dirty="0"/>
              <a:t>的分析 </a:t>
            </a:r>
            <a:endParaRPr lang="en-US" altLang="zh-CN" sz="1800" b="1" dirty="0"/>
          </a:p>
          <a:p>
            <a:pPr>
              <a:buNone/>
            </a:pPr>
            <a:r>
              <a:rPr lang="en-US" altLang="zh-CN" sz="1800" b="1" dirty="0"/>
              <a:t>           </a:t>
            </a:r>
            <a:r>
              <a:rPr lang="zh-CN" altLang="en-US" sz="1800" b="1" dirty="0"/>
              <a:t>表</a:t>
            </a:r>
            <a:r>
              <a:rPr lang="en-US" altLang="zh-CN" sz="1800" b="1" dirty="0"/>
              <a:t>M</a:t>
            </a:r>
            <a:r>
              <a:rPr lang="zh-CN" altLang="en-US" sz="1800" b="1" dirty="0"/>
              <a:t>。</a:t>
            </a:r>
          </a:p>
          <a:p>
            <a:pPr>
              <a:buNone/>
            </a:pPr>
            <a:r>
              <a:rPr lang="zh-CN" altLang="en-US" sz="1800" b="1" i="1" dirty="0"/>
              <a:t>输出</a:t>
            </a:r>
            <a:r>
              <a:rPr lang="zh-CN" altLang="en-US" sz="1800" b="1" dirty="0"/>
              <a:t>：如果</a:t>
            </a:r>
            <a:r>
              <a:rPr lang="en-US" altLang="zh-CN" sz="1800" b="1" dirty="0"/>
              <a:t>w</a:t>
            </a:r>
            <a:r>
              <a:rPr lang="zh-CN" altLang="en-US" sz="1800" b="1" dirty="0"/>
              <a:t>属于</a:t>
            </a:r>
            <a:r>
              <a:rPr lang="en-US" altLang="zh-CN" sz="1800" b="1" dirty="0"/>
              <a:t>L(G)</a:t>
            </a:r>
            <a:r>
              <a:rPr lang="zh-CN" altLang="en-US" sz="1800" b="1" dirty="0"/>
              <a:t>，则</a:t>
            </a:r>
            <a:endParaRPr lang="en-US" altLang="zh-CN" sz="1800" b="1" dirty="0"/>
          </a:p>
          <a:p>
            <a:pPr>
              <a:buNone/>
            </a:pPr>
            <a:r>
              <a:rPr lang="en-US" altLang="zh-CN" sz="1800" b="1" dirty="0"/>
              <a:t>           </a:t>
            </a:r>
            <a:r>
              <a:rPr lang="zh-CN" altLang="en-US" sz="1800" b="1" dirty="0"/>
              <a:t>输出</a:t>
            </a:r>
            <a:r>
              <a:rPr lang="en-US" altLang="zh-CN" sz="1800" b="1" dirty="0"/>
              <a:t>w</a:t>
            </a:r>
            <a:r>
              <a:rPr lang="zh-CN" altLang="en-US" sz="1800" b="1" dirty="0"/>
              <a:t>的最左推导，</a:t>
            </a:r>
            <a:endParaRPr lang="en-US" altLang="zh-CN" sz="1800" b="1" dirty="0"/>
          </a:p>
          <a:p>
            <a:pPr>
              <a:buNone/>
            </a:pPr>
            <a:r>
              <a:rPr lang="en-US" altLang="zh-CN" sz="1800" b="1" dirty="0"/>
              <a:t>           </a:t>
            </a:r>
            <a:r>
              <a:rPr lang="zh-CN" altLang="en-US" sz="1800" b="1" dirty="0"/>
              <a:t>否则报告错误。</a:t>
            </a:r>
          </a:p>
          <a:p>
            <a:pPr>
              <a:buNone/>
            </a:pPr>
            <a:r>
              <a:rPr lang="zh-CN" altLang="en-US" sz="1800" b="1" i="1" dirty="0"/>
              <a:t>方法</a:t>
            </a:r>
            <a:r>
              <a:rPr lang="zh-CN" altLang="en-US" sz="1800" b="1" dirty="0"/>
              <a:t>：开始时，语法分析</a:t>
            </a:r>
            <a:endParaRPr lang="en-US" altLang="zh-CN" sz="1800" b="1" dirty="0"/>
          </a:p>
          <a:p>
            <a:pPr>
              <a:buNone/>
            </a:pPr>
            <a:r>
              <a:rPr lang="en-US" altLang="zh-CN" sz="1800" b="1" dirty="0"/>
              <a:t>          </a:t>
            </a:r>
            <a:r>
              <a:rPr lang="zh-CN" altLang="en-US" sz="1800" b="1" dirty="0"/>
              <a:t>器的格局是</a:t>
            </a:r>
            <a:r>
              <a:rPr lang="en-US" altLang="zh-CN" sz="1800" b="1" dirty="0"/>
              <a:t>$S</a:t>
            </a:r>
            <a:r>
              <a:rPr lang="zh-CN" altLang="en-US" sz="1800" b="1" dirty="0"/>
              <a:t>在栈</a:t>
            </a:r>
            <a:endParaRPr lang="en-US" altLang="zh-CN" sz="1800" b="1" dirty="0"/>
          </a:p>
          <a:p>
            <a:pPr>
              <a:buNone/>
            </a:pPr>
            <a:r>
              <a:rPr lang="zh-CN" altLang="en-US" sz="1800" b="1" dirty="0"/>
              <a:t>          里（其中</a:t>
            </a:r>
            <a:r>
              <a:rPr lang="en-US" altLang="zh-CN" sz="1800" b="1" dirty="0"/>
              <a:t>S</a:t>
            </a:r>
            <a:r>
              <a:rPr lang="zh-CN" altLang="en-US" sz="1800" b="1" dirty="0"/>
              <a:t>是</a:t>
            </a:r>
            <a:r>
              <a:rPr lang="en-US" altLang="zh-CN" sz="1800" b="1" dirty="0"/>
              <a:t>G</a:t>
            </a:r>
            <a:r>
              <a:rPr lang="zh-CN" altLang="en-US" sz="1800" b="1" dirty="0"/>
              <a:t>的开 </a:t>
            </a:r>
            <a:endParaRPr lang="en-US" altLang="zh-CN" sz="1800" b="1" dirty="0"/>
          </a:p>
          <a:p>
            <a:pPr>
              <a:buNone/>
            </a:pPr>
            <a:r>
              <a:rPr lang="zh-CN" altLang="en-US" sz="1800" b="1" dirty="0"/>
              <a:t>          始符号且在栈顶），</a:t>
            </a:r>
            <a:endParaRPr lang="en-US" altLang="zh-CN" sz="1800" b="1" dirty="0"/>
          </a:p>
          <a:p>
            <a:pPr>
              <a:buNone/>
            </a:pPr>
            <a:r>
              <a:rPr lang="en-US" altLang="zh-CN" sz="1800" b="1" dirty="0"/>
              <a:t>            w$</a:t>
            </a:r>
            <a:r>
              <a:rPr lang="zh-CN" altLang="en-US" sz="1800" b="1" dirty="0"/>
              <a:t>在输入缓存区。 </a:t>
            </a:r>
            <a:endParaRPr lang="en-US" altLang="zh-CN" sz="1800" b="1" dirty="0"/>
          </a:p>
          <a:p>
            <a:pPr>
              <a:buNone/>
            </a:pPr>
            <a:r>
              <a:rPr lang="zh-CN" altLang="en-US" sz="1800" b="1" dirty="0"/>
              <a:t>图</a:t>
            </a:r>
            <a:r>
              <a:rPr lang="en-US" altLang="zh-CN" sz="1800" b="1" dirty="0"/>
              <a:t>4-14</a:t>
            </a:r>
            <a:r>
              <a:rPr lang="zh-CN" altLang="en-US" sz="1800" b="1" dirty="0"/>
              <a:t>是程序。</a:t>
            </a:r>
          </a:p>
          <a:p>
            <a:pPr marL="0" indent="0">
              <a:buNone/>
            </a:pPr>
            <a:endParaRPr lang="zh-CN" altLang="en-US" sz="1800" dirty="0">
              <a:latin typeface="黑体" panose="02010609060101010101" pitchFamily="49" charset="-122"/>
              <a:ea typeface="黑体" panose="02010609060101010101" pitchFamily="49" charset="-122"/>
            </a:endParaRPr>
          </a:p>
        </p:txBody>
      </p:sp>
      <p:pic>
        <p:nvPicPr>
          <p:cNvPr id="7" name="Picture 4">
            <a:extLst>
              <a:ext uri="{FF2B5EF4-FFF2-40B4-BE49-F238E27FC236}">
                <a16:creationId xmlns:a16="http://schemas.microsoft.com/office/drawing/2014/main" id="{DE04AC18-2924-4341-953C-FEC0D5F6BB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8352" y="1735170"/>
            <a:ext cx="5337835" cy="473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0119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id="{4DE758A9-F6A9-4445-BA2B-01AFE94DAB52}"/>
              </a:ext>
            </a:extLst>
          </p:cNvPr>
          <p:cNvSpPr>
            <a:spLocks noGrp="1" noRot="1"/>
          </p:cNvSpPr>
          <p:nvPr>
            <p:ph idx="1"/>
          </p:nvPr>
        </p:nvSpPr>
        <p:spPr>
          <a:xfrm>
            <a:off x="301625" y="765175"/>
            <a:ext cx="8540750" cy="5334000"/>
          </a:xfrm>
        </p:spPr>
        <p:txBody>
          <a:bodyPr/>
          <a:lstStyle/>
          <a:p>
            <a:pPr eaLnBrk="1" hangingPunct="1"/>
            <a:r>
              <a:rPr lang="zh-CN" altLang="en-US" dirty="0"/>
              <a:t>典型的文法的语法分析器有三类</a:t>
            </a:r>
          </a:p>
          <a:p>
            <a:pPr lvl="1" eaLnBrk="1" hangingPunct="1"/>
            <a:r>
              <a:rPr lang="zh-CN" altLang="en-US" dirty="0"/>
              <a:t>通用的语法分析方法</a:t>
            </a:r>
          </a:p>
          <a:p>
            <a:pPr lvl="1" eaLnBrk="1" hangingPunct="1"/>
            <a:r>
              <a:rPr lang="zh-CN" altLang="en-US" dirty="0"/>
              <a:t>自顶向下的语法分析方法</a:t>
            </a:r>
          </a:p>
          <a:p>
            <a:pPr lvl="1" eaLnBrk="1" hangingPunct="1"/>
            <a:r>
              <a:rPr lang="zh-CN" altLang="en-US" dirty="0"/>
              <a:t>自底向上的语法分析方法</a:t>
            </a:r>
          </a:p>
          <a:p>
            <a:pPr eaLnBrk="1" hangingPunct="1"/>
            <a:r>
              <a:rPr lang="zh-CN" altLang="en-US" dirty="0"/>
              <a:t>本节的剩余部分将考虑语法错误的性质和错误恢复的一般策略。我们在讨论各种语法分析方法时将详细介绍两种错误恢复策略：</a:t>
            </a:r>
          </a:p>
          <a:p>
            <a:pPr lvl="1" eaLnBrk="1" hangingPunct="1"/>
            <a:r>
              <a:rPr lang="zh-CN" altLang="en-US" dirty="0"/>
              <a:t>应急模式恢复策略</a:t>
            </a:r>
          </a:p>
          <a:p>
            <a:pPr lvl="1" eaLnBrk="1" hangingPunct="1"/>
            <a:r>
              <a:rPr lang="zh-CN" altLang="en-US" dirty="0"/>
              <a:t>短语级恢复策略</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例</a:t>
            </a:r>
            <a:r>
              <a:rPr lang="en-US" altLang="zh-CN" dirty="0"/>
              <a:t>4.11</a:t>
            </a:r>
            <a:br>
              <a:rPr lang="en-US" altLang="zh-CN" cap="all" dirty="0">
                <a:effectLst>
                  <a:reflection blurRad="12700" stA="48000" endA="300" endPos="55000" dir="5400000" sy="-90000" algn="bl" rotWithShape="0"/>
                </a:effectLst>
              </a:rPr>
            </a:br>
            <a:br>
              <a:rPr lang="en-US" altLang="zh-CN" cap="all" dirty="0">
                <a:effectLst>
                  <a:reflection blurRad="12700" stA="48000" endA="300" endPos="55000" dir="5400000" sy="-90000" algn="bl" rotWithShape="0"/>
                </a:effectLst>
              </a:rPr>
            </a:br>
            <a:endParaRPr lang="zh-CN" altLang="en-US" dirty="0"/>
          </a:p>
        </p:txBody>
      </p:sp>
      <p:sp>
        <p:nvSpPr>
          <p:cNvPr id="6" name="内容占位符 2">
            <a:extLst>
              <a:ext uri="{FF2B5EF4-FFF2-40B4-BE49-F238E27FC236}">
                <a16:creationId xmlns:a16="http://schemas.microsoft.com/office/drawing/2014/main" id="{7DACB6FB-B00A-DE44-8A2F-DA33031B3CEA}"/>
              </a:ext>
            </a:extLst>
          </p:cNvPr>
          <p:cNvSpPr txBox="1">
            <a:spLocks/>
          </p:cNvSpPr>
          <p:nvPr/>
        </p:nvSpPr>
        <p:spPr>
          <a:xfrm>
            <a:off x="375407" y="1613143"/>
            <a:ext cx="8216331" cy="2062563"/>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600" b="1" dirty="0"/>
              <a:t>考虑例</a:t>
            </a:r>
            <a:r>
              <a:rPr lang="en-US" altLang="zh-CN" sz="1600" b="1" dirty="0"/>
              <a:t>4.6</a:t>
            </a:r>
            <a:r>
              <a:rPr lang="zh-CN" altLang="en-US" sz="1600" b="1" dirty="0"/>
              <a:t>中的文法</a:t>
            </a:r>
            <a:r>
              <a:rPr lang="en-US" altLang="zh-CN" sz="1600" b="1" dirty="0"/>
              <a:t>(4-11)</a:t>
            </a:r>
            <a:r>
              <a:rPr lang="zh-CN" altLang="en-US" sz="1600" b="1" dirty="0"/>
              <a:t>：</a:t>
            </a:r>
            <a:endParaRPr lang="en-US" altLang="zh-CN" sz="1600" b="1" dirty="0"/>
          </a:p>
          <a:p>
            <a:pPr>
              <a:lnSpc>
                <a:spcPct val="80000"/>
              </a:lnSpc>
              <a:buNone/>
              <a:defRPr/>
            </a:pPr>
            <a:r>
              <a:rPr lang="en-US" altLang="zh-CN" sz="1600" b="1" dirty="0">
                <a:cs typeface="Arial" panose="020B0604020202020204" pitchFamily="34" charset="0"/>
              </a:rPr>
              <a:t>            E -&gt; TE’</a:t>
            </a:r>
          </a:p>
          <a:p>
            <a:pPr>
              <a:lnSpc>
                <a:spcPct val="80000"/>
              </a:lnSpc>
              <a:buNone/>
              <a:defRPr/>
            </a:pPr>
            <a:r>
              <a:rPr lang="en-US" altLang="zh-CN" sz="1600" b="1" dirty="0">
                <a:cs typeface="Arial" panose="020B0604020202020204" pitchFamily="34" charset="0"/>
              </a:rPr>
              <a:t>	        E’ -&gt; +TE’ | </a:t>
            </a:r>
            <a:r>
              <a:rPr lang="ru-RU" altLang="zh-CN" sz="1600" b="1" dirty="0">
                <a:cs typeface="Arial" panose="020B0604020202020204" pitchFamily="34" charset="0"/>
              </a:rPr>
              <a:t>Є</a:t>
            </a:r>
            <a:endParaRPr lang="en-US" altLang="zh-CN" sz="1600" b="1" dirty="0">
              <a:cs typeface="Arial" panose="020B0604020202020204" pitchFamily="34" charset="0"/>
            </a:endParaRPr>
          </a:p>
          <a:p>
            <a:pPr>
              <a:lnSpc>
                <a:spcPct val="80000"/>
              </a:lnSpc>
              <a:buNone/>
              <a:defRPr/>
            </a:pPr>
            <a:r>
              <a:rPr lang="en-US" altLang="zh-CN" sz="1600" b="1" dirty="0">
                <a:cs typeface="Arial" panose="020B0604020202020204" pitchFamily="34" charset="0"/>
              </a:rPr>
              <a:t>	       T -&gt; FT’			            (4-11)</a:t>
            </a:r>
          </a:p>
          <a:p>
            <a:pPr>
              <a:lnSpc>
                <a:spcPct val="80000"/>
              </a:lnSpc>
              <a:buNone/>
              <a:defRPr/>
            </a:pPr>
            <a:r>
              <a:rPr lang="en-US" altLang="zh-CN" sz="1600" b="1" dirty="0">
                <a:cs typeface="Arial" panose="020B0604020202020204" pitchFamily="34" charset="0"/>
              </a:rPr>
              <a:t>	       T’ -&gt; *FT’ | </a:t>
            </a:r>
            <a:r>
              <a:rPr lang="ru-RU" altLang="zh-CN" sz="1600" b="1" dirty="0">
                <a:cs typeface="Arial" panose="020B0604020202020204" pitchFamily="34" charset="0"/>
              </a:rPr>
              <a:t>Є</a:t>
            </a:r>
            <a:endParaRPr lang="en-US" altLang="zh-CN" sz="1600" b="1" dirty="0">
              <a:cs typeface="Arial" panose="020B0604020202020204" pitchFamily="34" charset="0"/>
            </a:endParaRPr>
          </a:p>
          <a:p>
            <a:pPr>
              <a:lnSpc>
                <a:spcPct val="80000"/>
              </a:lnSpc>
              <a:buNone/>
              <a:defRPr/>
            </a:pPr>
            <a:r>
              <a:rPr lang="en-US" altLang="zh-CN" sz="1600" b="1" dirty="0">
                <a:cs typeface="Arial" panose="020B0604020202020204" pitchFamily="34" charset="0"/>
              </a:rPr>
              <a:t>	       F -&gt; (E) | id</a:t>
            </a:r>
          </a:p>
          <a:p>
            <a:pPr>
              <a:lnSpc>
                <a:spcPct val="80000"/>
              </a:lnSpc>
              <a:buNone/>
              <a:defRPr/>
            </a:pPr>
            <a:r>
              <a:rPr lang="zh-CN" altLang="en-US" sz="1600" b="1" dirty="0"/>
              <a:t>该文法预测分析表如图</a:t>
            </a:r>
            <a:r>
              <a:rPr lang="en-US" altLang="zh-CN" sz="1600" b="1" dirty="0"/>
              <a:t>4-15</a:t>
            </a:r>
            <a:r>
              <a:rPr lang="zh-CN" altLang="en-US" sz="1600" b="1" dirty="0"/>
              <a:t>所示。表中空白表项表示出错，非空白表项表示一个产生式。</a:t>
            </a:r>
            <a:endParaRPr lang="zh-CN" altLang="en-US" sz="1600" b="1" dirty="0">
              <a:latin typeface="黑体" panose="02010609060101010101" pitchFamily="49" charset="-122"/>
              <a:ea typeface="黑体" panose="02010609060101010101" pitchFamily="49" charset="-122"/>
            </a:endParaRPr>
          </a:p>
        </p:txBody>
      </p:sp>
      <p:pic>
        <p:nvPicPr>
          <p:cNvPr id="5" name="Picture 4">
            <a:extLst>
              <a:ext uri="{FF2B5EF4-FFF2-40B4-BE49-F238E27FC236}">
                <a16:creationId xmlns:a16="http://schemas.microsoft.com/office/drawing/2014/main" id="{F61A9FB1-62FF-454F-8503-0D041EC09C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453" y="3948207"/>
            <a:ext cx="6880634" cy="282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6864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76453" y="693622"/>
            <a:ext cx="8372163" cy="574183"/>
          </a:xfrm>
        </p:spPr>
        <p:txBody>
          <a:bodyPr/>
          <a:lstStyle/>
          <a:p>
            <a:endParaRPr lang="zh-CN" altLang="en-US" dirty="0"/>
          </a:p>
        </p:txBody>
      </p:sp>
      <p:sp>
        <p:nvSpPr>
          <p:cNvPr id="27" name="内容占位符 2">
            <a:extLst>
              <a:ext uri="{FF2B5EF4-FFF2-40B4-BE49-F238E27FC236}">
                <a16:creationId xmlns:a16="http://schemas.microsoft.com/office/drawing/2014/main" id="{4E58004C-1D99-DA4E-90B0-EFBF03F340AC}"/>
              </a:ext>
            </a:extLst>
          </p:cNvPr>
          <p:cNvSpPr txBox="1">
            <a:spLocks/>
          </p:cNvSpPr>
          <p:nvPr/>
        </p:nvSpPr>
        <p:spPr>
          <a:xfrm>
            <a:off x="375408" y="1523245"/>
            <a:ext cx="3499475" cy="4795005"/>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t>如果输入时</a:t>
            </a:r>
            <a:r>
              <a:rPr lang="en-US" altLang="zh-CN" sz="2000" dirty="0" err="1"/>
              <a:t>id+id</a:t>
            </a:r>
            <a:r>
              <a:rPr lang="en-US" altLang="zh-CN" sz="2000" dirty="0"/>
              <a:t>*id</a:t>
            </a:r>
            <a:r>
              <a:rPr lang="zh-CN" altLang="en-US" sz="2000" dirty="0"/>
              <a:t>，预测语法分析器所做的移动如图</a:t>
            </a:r>
            <a:r>
              <a:rPr lang="en-US" altLang="zh-CN" sz="2000" dirty="0"/>
              <a:t>4-16</a:t>
            </a:r>
            <a:r>
              <a:rPr lang="zh-CN" altLang="en-US" sz="2000" dirty="0"/>
              <a:t>所示。</a:t>
            </a:r>
            <a:endParaRPr lang="en-US" altLang="zh-CN" sz="2000" dirty="0"/>
          </a:p>
          <a:p>
            <a:r>
              <a:rPr lang="zh-CN" altLang="en-US" sz="2000" dirty="0"/>
              <a:t>输入指针指向输入栏中符号串最左边的符号。语法分析器跟踪的是输入的最左推导，即产生式输出的正好是最左推导中使用的那些产生式。</a:t>
            </a:r>
            <a:endParaRPr lang="en-US" altLang="zh-CN" sz="2000" dirty="0"/>
          </a:p>
          <a:p>
            <a:r>
              <a:rPr lang="zh-CN" altLang="en-US" sz="2000" dirty="0"/>
              <a:t>已经扫描过的输入符号加上栈中的文法符号（从顶到底）构成该推导的左句型。</a:t>
            </a:r>
          </a:p>
          <a:p>
            <a:endParaRPr lang="en-US" altLang="zh-CN" sz="1500" dirty="0">
              <a:latin typeface="黑体" panose="02010609060101010101" pitchFamily="49" charset="-122"/>
              <a:ea typeface="黑体" panose="02010609060101010101" pitchFamily="49" charset="-122"/>
            </a:endParaRPr>
          </a:p>
        </p:txBody>
      </p:sp>
      <p:pic>
        <p:nvPicPr>
          <p:cNvPr id="6" name="Picture 4">
            <a:extLst>
              <a:ext uri="{FF2B5EF4-FFF2-40B4-BE49-F238E27FC236}">
                <a16:creationId xmlns:a16="http://schemas.microsoft.com/office/drawing/2014/main" id="{354D0189-B6AB-4DBA-99BC-7B0906BAE4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9310" y="1620890"/>
            <a:ext cx="4659282" cy="5050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8509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4.4.5 FIRST</a:t>
            </a:r>
            <a:r>
              <a:rPr lang="zh-CN" altLang="en-US" dirty="0"/>
              <a:t>和</a:t>
            </a:r>
            <a:r>
              <a:rPr lang="en-US" altLang="zh-CN" dirty="0"/>
              <a:t>FOLLOW</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93D84FF1-2E84-3746-A983-40F76B4DA27C}"/>
              </a:ext>
            </a:extLst>
          </p:cNvPr>
          <p:cNvSpPr txBox="1">
            <a:spLocks/>
          </p:cNvSpPr>
          <p:nvPr/>
        </p:nvSpPr>
        <p:spPr>
          <a:xfrm>
            <a:off x="577288" y="1741015"/>
            <a:ext cx="8079824" cy="4351027"/>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构造文法</a:t>
            </a:r>
            <a:r>
              <a:rPr lang="en-US" altLang="zh-CN" sz="2400" dirty="0"/>
              <a:t>G</a:t>
            </a:r>
            <a:r>
              <a:rPr lang="zh-CN" altLang="en-US" sz="2400" dirty="0"/>
              <a:t>的分析表需要两个与</a:t>
            </a:r>
            <a:r>
              <a:rPr lang="en-US" altLang="zh-CN" sz="2400" dirty="0"/>
              <a:t>G</a:t>
            </a:r>
            <a:r>
              <a:rPr lang="zh-CN" altLang="en-US" sz="2400" dirty="0"/>
              <a:t>有关的函数</a:t>
            </a:r>
            <a:r>
              <a:rPr lang="en-US" altLang="zh-CN" sz="2400" dirty="0"/>
              <a:t>FIRST</a:t>
            </a:r>
            <a:r>
              <a:rPr lang="zh-CN" altLang="en-US" sz="2400" dirty="0"/>
              <a:t>和</a:t>
            </a:r>
            <a:r>
              <a:rPr lang="en-US" altLang="zh-CN" sz="2400" dirty="0"/>
              <a:t>FOLLOW</a:t>
            </a:r>
            <a:r>
              <a:rPr lang="zh-CN" altLang="en-US" sz="2400" dirty="0"/>
              <a:t>。</a:t>
            </a:r>
            <a:endParaRPr lang="en-US" altLang="zh-CN" sz="2400" dirty="0"/>
          </a:p>
          <a:p>
            <a:r>
              <a:rPr lang="zh-CN" altLang="en-US" sz="2400" dirty="0"/>
              <a:t>我们可以用这两个函数来填写</a:t>
            </a:r>
            <a:r>
              <a:rPr lang="en-US" altLang="zh-CN" sz="2400" dirty="0"/>
              <a:t>G</a:t>
            </a:r>
            <a:r>
              <a:rPr lang="zh-CN" altLang="en-US" sz="2400" dirty="0"/>
              <a:t>的分析表的表项。</a:t>
            </a:r>
            <a:endParaRPr lang="en-US" altLang="zh-CN" sz="2400" dirty="0"/>
          </a:p>
          <a:p>
            <a:r>
              <a:rPr lang="zh-CN" altLang="en-US" sz="2400" dirty="0"/>
              <a:t>由</a:t>
            </a:r>
            <a:r>
              <a:rPr lang="en-US" altLang="zh-CN" sz="2400" dirty="0"/>
              <a:t>FOLLOW</a:t>
            </a:r>
            <a:r>
              <a:rPr lang="zh-CN" altLang="en-US" sz="2400" dirty="0"/>
              <a:t>函数产生的记号集合还可用作紧急方式错误恢</a:t>
            </a:r>
            <a:endParaRPr lang="en-US" altLang="zh-CN" sz="2400" dirty="0"/>
          </a:p>
          <a:p>
            <a:pPr marL="0" indent="0">
              <a:buNone/>
            </a:pPr>
            <a:r>
              <a:rPr lang="en-US" altLang="zh-CN" sz="2400" dirty="0"/>
              <a:t>   </a:t>
            </a:r>
            <a:r>
              <a:rPr lang="zh-CN" altLang="en-US" sz="2400" dirty="0"/>
              <a:t>复期间的同步记号。</a:t>
            </a:r>
          </a:p>
          <a:p>
            <a:endParaRPr lang="en-US"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21563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FIRST</a:t>
            </a:r>
            <a:r>
              <a:rPr lang="zh-CN" altLang="en-US" dirty="0"/>
              <a:t>集合的构造方法</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内容占位符 2">
            <a:extLst>
              <a:ext uri="{FF2B5EF4-FFF2-40B4-BE49-F238E27FC236}">
                <a16:creationId xmlns:a16="http://schemas.microsoft.com/office/drawing/2014/main" id="{BEF7A561-0E22-7C43-AA61-0FD87E254D15}"/>
              </a:ext>
            </a:extLst>
          </p:cNvPr>
          <p:cNvSpPr txBox="1">
            <a:spLocks/>
          </p:cNvSpPr>
          <p:nvPr/>
        </p:nvSpPr>
        <p:spPr>
          <a:xfrm>
            <a:off x="494024" y="1745257"/>
            <a:ext cx="8372163" cy="4138464"/>
          </a:xfrm>
          <a:prstGeom prst="rect">
            <a:avLst/>
          </a:prstGeom>
        </p:spPr>
        <p:txBody>
          <a:bodyPr>
            <a:normAutofit fontScale="550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     为了计算文法符号</a:t>
            </a:r>
            <a:r>
              <a:rPr lang="en-US" altLang="zh-CN" dirty="0"/>
              <a:t>X</a:t>
            </a:r>
            <a:r>
              <a:rPr lang="zh-CN" altLang="en-US" dirty="0"/>
              <a:t>的</a:t>
            </a:r>
            <a:r>
              <a:rPr lang="en-US" altLang="zh-CN" dirty="0"/>
              <a:t>FIRST(X)</a:t>
            </a:r>
            <a:r>
              <a:rPr lang="zh-CN" altLang="en-US" dirty="0"/>
              <a:t>，我们可以应用下列规则，直到没有终结符或</a:t>
            </a:r>
            <a:r>
              <a:rPr lang="ru-RU" altLang="zh-CN" dirty="0">
                <a:cs typeface="Arial" panose="020B0604020202020204" pitchFamily="34" charset="0"/>
              </a:rPr>
              <a:t>Є</a:t>
            </a:r>
            <a:r>
              <a:rPr lang="zh-CN" altLang="en-US" dirty="0"/>
              <a:t>可加到某个</a:t>
            </a:r>
            <a:r>
              <a:rPr lang="en-US" altLang="zh-CN" dirty="0"/>
              <a:t>FIRST</a:t>
            </a:r>
            <a:r>
              <a:rPr lang="zh-CN" altLang="en-US" dirty="0"/>
              <a:t>集合为止：</a:t>
            </a:r>
          </a:p>
          <a:p>
            <a:pPr lvl="1"/>
            <a:r>
              <a:rPr lang="zh-CN" altLang="en-US" sz="2900" b="1" dirty="0"/>
              <a:t>如果</a:t>
            </a:r>
            <a:r>
              <a:rPr lang="en-US" altLang="zh-CN" sz="2900" b="1" dirty="0"/>
              <a:t>X</a:t>
            </a:r>
            <a:r>
              <a:rPr lang="zh-CN" altLang="en-US" sz="2900" b="1" dirty="0"/>
              <a:t>是终结符，则</a:t>
            </a:r>
            <a:r>
              <a:rPr lang="en-US" altLang="zh-CN" sz="2900" b="1" dirty="0"/>
              <a:t>FIRST(X)</a:t>
            </a:r>
            <a:r>
              <a:rPr lang="zh-CN" altLang="en-US" sz="2900" b="1" dirty="0"/>
              <a:t>是</a:t>
            </a:r>
            <a:r>
              <a:rPr lang="en-US" altLang="zh-CN" sz="2900" b="1" dirty="0"/>
              <a:t>{X}</a:t>
            </a:r>
            <a:r>
              <a:rPr lang="zh-CN" altLang="en-US" sz="2900" b="1" dirty="0"/>
              <a:t>。</a:t>
            </a:r>
          </a:p>
          <a:p>
            <a:pPr lvl="1"/>
            <a:r>
              <a:rPr lang="zh-CN" altLang="en-US" sz="2900" b="1" dirty="0"/>
              <a:t>如果</a:t>
            </a:r>
            <a:r>
              <a:rPr lang="en-US" altLang="zh-CN" sz="2900" b="1" dirty="0"/>
              <a:t>X-&gt;</a:t>
            </a:r>
            <a:r>
              <a:rPr lang="ru-RU" altLang="zh-CN" sz="2900" b="1" dirty="0">
                <a:cs typeface="Arial" panose="020B0604020202020204" pitchFamily="34" charset="0"/>
              </a:rPr>
              <a:t>Є</a:t>
            </a:r>
            <a:r>
              <a:rPr lang="zh-CN" altLang="ru-RU" sz="2900" b="1" dirty="0">
                <a:cs typeface="Arial" panose="020B0604020202020204" pitchFamily="34" charset="0"/>
              </a:rPr>
              <a:t>是一个产生式，则将</a:t>
            </a:r>
            <a:r>
              <a:rPr lang="ru-RU" altLang="zh-CN" sz="2900" b="1" dirty="0">
                <a:cs typeface="Arial" panose="020B0604020202020204" pitchFamily="34" charset="0"/>
              </a:rPr>
              <a:t>Є</a:t>
            </a:r>
            <a:r>
              <a:rPr lang="zh-CN" altLang="ru-RU" sz="2900" b="1" dirty="0">
                <a:cs typeface="Arial" panose="020B0604020202020204" pitchFamily="34" charset="0"/>
              </a:rPr>
              <a:t>加到</a:t>
            </a:r>
            <a:r>
              <a:rPr lang="ru-RU" altLang="zh-CN" sz="2900" b="1" dirty="0">
                <a:cs typeface="Arial" panose="020B0604020202020204" pitchFamily="34" charset="0"/>
              </a:rPr>
              <a:t>FIRST(X)</a:t>
            </a:r>
            <a:r>
              <a:rPr lang="zh-CN" altLang="ru-RU" sz="2900" b="1" dirty="0">
                <a:cs typeface="Arial" panose="020B0604020202020204" pitchFamily="34" charset="0"/>
              </a:rPr>
              <a:t>中。</a:t>
            </a:r>
            <a:endParaRPr lang="zh-CN" altLang="en-US" sz="2900" b="1" dirty="0">
              <a:cs typeface="Arial" panose="020B0604020202020204" pitchFamily="34" charset="0"/>
            </a:endParaRPr>
          </a:p>
          <a:p>
            <a:pPr lvl="1"/>
            <a:r>
              <a:rPr lang="zh-CN" altLang="ru-RU" sz="2900" b="1" dirty="0">
                <a:cs typeface="Arial" panose="020B0604020202020204" pitchFamily="34" charset="0"/>
              </a:rPr>
              <a:t>如果</a:t>
            </a:r>
            <a:r>
              <a:rPr lang="ru-RU" altLang="zh-CN" sz="2900" b="1" dirty="0">
                <a:cs typeface="Arial" panose="020B0604020202020204" pitchFamily="34" charset="0"/>
              </a:rPr>
              <a:t>X</a:t>
            </a:r>
            <a:r>
              <a:rPr lang="zh-CN" altLang="ru-RU" sz="2900" b="1" dirty="0">
                <a:cs typeface="Arial" panose="020B0604020202020204" pitchFamily="34" charset="0"/>
              </a:rPr>
              <a:t>是非终结符，且</a:t>
            </a:r>
            <a:r>
              <a:rPr lang="ru-RU" altLang="zh-CN" sz="2900" b="1" dirty="0">
                <a:cs typeface="Arial" panose="020B0604020202020204" pitchFamily="34" charset="0"/>
              </a:rPr>
              <a:t>X-&gt;Y</a:t>
            </a:r>
            <a:r>
              <a:rPr lang="ru-RU" altLang="zh-CN" sz="2900" b="1" baseline="-25000" dirty="0">
                <a:cs typeface="Arial" panose="020B0604020202020204" pitchFamily="34" charset="0"/>
              </a:rPr>
              <a:t>1</a:t>
            </a:r>
            <a:r>
              <a:rPr lang="ru-RU" altLang="zh-CN" sz="2900" b="1" dirty="0">
                <a:cs typeface="Arial" panose="020B0604020202020204" pitchFamily="34" charset="0"/>
              </a:rPr>
              <a:t>Y</a:t>
            </a:r>
            <a:r>
              <a:rPr lang="ru-RU" altLang="zh-CN" sz="2900" b="1" baseline="-25000" dirty="0">
                <a:cs typeface="Arial" panose="020B0604020202020204" pitchFamily="34" charset="0"/>
              </a:rPr>
              <a:t>2</a:t>
            </a:r>
            <a:r>
              <a:rPr lang="ru-RU" altLang="zh-CN" sz="2900" b="1" dirty="0">
                <a:cs typeface="Arial" panose="020B0604020202020204" pitchFamily="34" charset="0"/>
              </a:rPr>
              <a:t>..</a:t>
            </a:r>
            <a:r>
              <a:rPr lang="en-US" altLang="zh-CN" sz="2900" b="1" dirty="0">
                <a:cs typeface="Arial" panose="020B0604020202020204" pitchFamily="34" charset="0"/>
              </a:rPr>
              <a:t>.</a:t>
            </a:r>
            <a:r>
              <a:rPr lang="en-US" altLang="zh-CN" sz="2900" b="1" dirty="0" err="1">
                <a:cs typeface="Arial" panose="020B0604020202020204" pitchFamily="34" charset="0"/>
              </a:rPr>
              <a:t>Y</a:t>
            </a:r>
            <a:r>
              <a:rPr lang="en-US" altLang="zh-CN" sz="2900" b="1" baseline="-25000" dirty="0" err="1">
                <a:cs typeface="Arial" panose="020B0604020202020204" pitchFamily="34" charset="0"/>
              </a:rPr>
              <a:t>k</a:t>
            </a:r>
            <a:r>
              <a:rPr lang="zh-CN" altLang="en-US" sz="2900" b="1" dirty="0">
                <a:cs typeface="Arial" panose="020B0604020202020204" pitchFamily="34" charset="0"/>
              </a:rPr>
              <a:t>是一个产生式，</a:t>
            </a:r>
            <a:endParaRPr lang="en-US" altLang="zh-CN" sz="2900" b="1" dirty="0">
              <a:cs typeface="Arial" panose="020B0604020202020204" pitchFamily="34" charset="0"/>
            </a:endParaRPr>
          </a:p>
          <a:p>
            <a:pPr marL="457200" lvl="1" indent="0">
              <a:buNone/>
            </a:pPr>
            <a:r>
              <a:rPr lang="zh-CN" altLang="en-US" sz="2900" b="1" dirty="0">
                <a:cs typeface="Arial" panose="020B0604020202020204" pitchFamily="34" charset="0"/>
              </a:rPr>
              <a:t>               则：若对于某个</a:t>
            </a:r>
            <a:r>
              <a:rPr lang="en-US" altLang="zh-CN" sz="2900" b="1" dirty="0" err="1">
                <a:cs typeface="Arial" panose="020B0604020202020204" pitchFamily="34" charset="0"/>
              </a:rPr>
              <a:t>i</a:t>
            </a:r>
            <a:r>
              <a:rPr lang="zh-CN" altLang="en-US" sz="2900" b="1" dirty="0">
                <a:cs typeface="Arial" panose="020B0604020202020204" pitchFamily="34" charset="0"/>
              </a:rPr>
              <a:t>，</a:t>
            </a:r>
            <a:r>
              <a:rPr lang="en-US" altLang="zh-CN" sz="2900" b="1" dirty="0">
                <a:cs typeface="Arial" panose="020B0604020202020204" pitchFamily="34" charset="0"/>
              </a:rPr>
              <a:t>a</a:t>
            </a:r>
            <a:r>
              <a:rPr lang="zh-CN" altLang="en-US" sz="2900" b="1" dirty="0">
                <a:cs typeface="Arial" panose="020B0604020202020204" pitchFamily="34" charset="0"/>
              </a:rPr>
              <a:t>属于</a:t>
            </a:r>
            <a:r>
              <a:rPr lang="en-US" altLang="zh-CN" sz="2900" b="1" dirty="0">
                <a:cs typeface="Arial" panose="020B0604020202020204" pitchFamily="34" charset="0"/>
              </a:rPr>
              <a:t>FIRST(Y</a:t>
            </a:r>
            <a:r>
              <a:rPr lang="en-US" altLang="zh-CN" sz="2900" b="1" baseline="-25000" dirty="0">
                <a:cs typeface="Arial" panose="020B0604020202020204" pitchFamily="34" charset="0"/>
              </a:rPr>
              <a:t>i</a:t>
            </a:r>
            <a:r>
              <a:rPr lang="en-US" altLang="zh-CN" sz="2900" b="1" dirty="0">
                <a:cs typeface="Arial" panose="020B0604020202020204" pitchFamily="34" charset="0"/>
              </a:rPr>
              <a:t>)</a:t>
            </a:r>
            <a:r>
              <a:rPr lang="zh-CN" altLang="en-US" sz="2900" b="1" dirty="0">
                <a:cs typeface="Arial" panose="020B0604020202020204" pitchFamily="34" charset="0"/>
              </a:rPr>
              <a:t>且</a:t>
            </a:r>
            <a:r>
              <a:rPr lang="ru-RU" altLang="zh-CN" sz="2900" b="1" dirty="0">
                <a:cs typeface="Arial" panose="020B0604020202020204" pitchFamily="34" charset="0"/>
              </a:rPr>
              <a:t>Є</a:t>
            </a:r>
            <a:r>
              <a:rPr lang="zh-CN" altLang="ru-RU" sz="2900" b="1" dirty="0">
                <a:cs typeface="Arial" panose="020B0604020202020204" pitchFamily="34" charset="0"/>
              </a:rPr>
              <a:t>属于</a:t>
            </a:r>
            <a:r>
              <a:rPr lang="ru-RU" altLang="zh-CN" sz="2900" b="1" dirty="0">
                <a:cs typeface="Arial" panose="020B0604020202020204" pitchFamily="34" charset="0"/>
              </a:rPr>
              <a:t>FIRST</a:t>
            </a:r>
            <a:r>
              <a:rPr lang="en-US" altLang="zh-CN" sz="2900" b="1" dirty="0">
                <a:cs typeface="Arial" panose="020B0604020202020204" pitchFamily="34" charset="0"/>
              </a:rPr>
              <a:t>(Y</a:t>
            </a:r>
            <a:r>
              <a:rPr lang="en-US" altLang="zh-CN" sz="2900" b="1" baseline="-25000" dirty="0">
                <a:cs typeface="Arial" panose="020B0604020202020204" pitchFamily="34" charset="0"/>
              </a:rPr>
              <a:t>1</a:t>
            </a:r>
            <a:r>
              <a:rPr lang="en-US" altLang="zh-CN" sz="2900" b="1" dirty="0">
                <a:cs typeface="Arial" panose="020B0604020202020204" pitchFamily="34" charset="0"/>
              </a:rPr>
              <a:t>)</a:t>
            </a:r>
            <a:r>
              <a:rPr lang="zh-CN" altLang="en-US" sz="2900" b="1" dirty="0">
                <a:cs typeface="Arial" panose="020B0604020202020204" pitchFamily="34" charset="0"/>
              </a:rPr>
              <a:t>，</a:t>
            </a:r>
            <a:r>
              <a:rPr lang="en-US" altLang="zh-CN" sz="2900" b="1" dirty="0">
                <a:cs typeface="Arial" panose="020B0604020202020204" pitchFamily="34" charset="0"/>
              </a:rPr>
              <a:t>…,FIRST(Y</a:t>
            </a:r>
            <a:r>
              <a:rPr lang="en-US" altLang="zh-CN" sz="2900" b="1" baseline="-25000" dirty="0">
                <a:cs typeface="Arial" panose="020B0604020202020204" pitchFamily="34" charset="0"/>
              </a:rPr>
              <a:t>i-1</a:t>
            </a:r>
            <a:r>
              <a:rPr lang="en-US" altLang="zh-CN" sz="2900" b="1" dirty="0">
                <a:cs typeface="Arial" panose="020B0604020202020204" pitchFamily="34" charset="0"/>
              </a:rPr>
              <a:t>)</a:t>
            </a:r>
            <a:r>
              <a:rPr lang="zh-CN" altLang="en-US" sz="2900" b="1" dirty="0">
                <a:cs typeface="Arial" panose="020B0604020202020204" pitchFamily="34" charset="0"/>
              </a:rPr>
              <a:t>，</a:t>
            </a:r>
            <a:endParaRPr lang="en-US" altLang="zh-CN" sz="2900" b="1" dirty="0">
              <a:cs typeface="Arial" panose="020B0604020202020204" pitchFamily="34" charset="0"/>
            </a:endParaRPr>
          </a:p>
          <a:p>
            <a:pPr marL="457200" lvl="1" indent="0">
              <a:buNone/>
            </a:pPr>
            <a:r>
              <a:rPr lang="zh-CN" altLang="en-US" sz="2900" b="1" dirty="0">
                <a:cs typeface="Arial" panose="020B0604020202020204" pitchFamily="34" charset="0"/>
              </a:rPr>
              <a:t>                          即</a:t>
            </a:r>
            <a:r>
              <a:rPr lang="en-US" altLang="zh-CN" sz="2900" b="1" dirty="0">
                <a:cs typeface="Arial" panose="020B0604020202020204" pitchFamily="34" charset="0"/>
              </a:rPr>
              <a:t>Y</a:t>
            </a:r>
            <a:r>
              <a:rPr lang="en-US" altLang="zh-CN" sz="2900" b="1" baseline="-25000" dirty="0">
                <a:cs typeface="Arial" panose="020B0604020202020204" pitchFamily="34" charset="0"/>
              </a:rPr>
              <a:t>1</a:t>
            </a:r>
            <a:r>
              <a:rPr lang="en-US" altLang="zh-CN" sz="2900" b="1" dirty="0">
                <a:cs typeface="Arial" panose="020B0604020202020204" pitchFamily="34" charset="0"/>
              </a:rPr>
              <a:t>…Y</a:t>
            </a:r>
            <a:r>
              <a:rPr lang="en-US" altLang="zh-CN" sz="2900" b="1" baseline="-25000" dirty="0">
                <a:cs typeface="Arial" panose="020B0604020202020204" pitchFamily="34" charset="0"/>
              </a:rPr>
              <a:t>i-1</a:t>
            </a:r>
            <a:r>
              <a:rPr lang="en-US" altLang="zh-CN" sz="2900" b="1" dirty="0">
                <a:cs typeface="Arial" panose="020B0604020202020204" pitchFamily="34" charset="0"/>
              </a:rPr>
              <a:t>         </a:t>
            </a:r>
            <a:r>
              <a:rPr lang="ru-RU" altLang="zh-CN" sz="2900" b="1" dirty="0">
                <a:cs typeface="Arial" panose="020B0604020202020204" pitchFamily="34" charset="0"/>
              </a:rPr>
              <a:t>Є</a:t>
            </a:r>
            <a:r>
              <a:rPr lang="zh-CN" altLang="ru-RU" sz="2900" b="1" dirty="0">
                <a:cs typeface="Arial" panose="020B0604020202020204" pitchFamily="34" charset="0"/>
              </a:rPr>
              <a:t>，</a:t>
            </a:r>
            <a:endParaRPr lang="en-US" altLang="zh-CN" sz="2900" b="1" dirty="0">
              <a:cs typeface="Arial" panose="020B0604020202020204" pitchFamily="34" charset="0"/>
            </a:endParaRPr>
          </a:p>
          <a:p>
            <a:pPr marL="457200" lvl="1" indent="0">
              <a:buNone/>
            </a:pPr>
            <a:r>
              <a:rPr lang="en-US" altLang="zh-CN" sz="2900" b="1" dirty="0">
                <a:cs typeface="Arial" panose="020B0604020202020204" pitchFamily="34" charset="0"/>
              </a:rPr>
              <a:t>                          </a:t>
            </a:r>
            <a:r>
              <a:rPr lang="zh-CN" altLang="ru-RU" sz="2900" b="1" dirty="0">
                <a:cs typeface="Arial" panose="020B0604020202020204" pitchFamily="34" charset="0"/>
              </a:rPr>
              <a:t>则将</a:t>
            </a:r>
            <a:r>
              <a:rPr lang="ru-RU" altLang="zh-CN" sz="2900" b="1" dirty="0">
                <a:cs typeface="Arial" panose="020B0604020202020204" pitchFamily="34" charset="0"/>
              </a:rPr>
              <a:t>a</a:t>
            </a:r>
            <a:r>
              <a:rPr lang="zh-CN" altLang="ru-RU" sz="2900" b="1" dirty="0">
                <a:cs typeface="Arial" panose="020B0604020202020204" pitchFamily="34" charset="0"/>
              </a:rPr>
              <a:t>加入</a:t>
            </a:r>
            <a:r>
              <a:rPr lang="ru-RU" altLang="zh-CN" sz="2900" b="1" dirty="0">
                <a:cs typeface="Arial" panose="020B0604020202020204" pitchFamily="34" charset="0"/>
              </a:rPr>
              <a:t>FIRST(X)</a:t>
            </a:r>
            <a:r>
              <a:rPr lang="zh-CN" altLang="ru-RU" sz="2900" b="1" dirty="0">
                <a:cs typeface="Arial" panose="020B0604020202020204" pitchFamily="34" charset="0"/>
              </a:rPr>
              <a:t>中；</a:t>
            </a:r>
            <a:endParaRPr lang="en-US" altLang="zh-CN" sz="2900" b="1" dirty="0">
              <a:cs typeface="Arial" panose="020B0604020202020204" pitchFamily="34" charset="0"/>
            </a:endParaRPr>
          </a:p>
          <a:p>
            <a:pPr marL="457200" lvl="1" indent="0">
              <a:buNone/>
            </a:pPr>
            <a:r>
              <a:rPr lang="en-US" altLang="zh-CN" sz="2900" b="1" dirty="0">
                <a:cs typeface="Arial" panose="020B0604020202020204" pitchFamily="34" charset="0"/>
              </a:rPr>
              <a:t>                    </a:t>
            </a:r>
            <a:r>
              <a:rPr lang="zh-CN" altLang="ru-RU" sz="2900" b="1" dirty="0">
                <a:cs typeface="Arial" panose="020B0604020202020204" pitchFamily="34" charset="0"/>
              </a:rPr>
              <a:t>若对于所有的</a:t>
            </a:r>
            <a:r>
              <a:rPr lang="ru-RU" altLang="zh-CN" sz="2900" b="1" dirty="0">
                <a:cs typeface="Arial" panose="020B0604020202020204" pitchFamily="34" charset="0"/>
              </a:rPr>
              <a:t>j=1</a:t>
            </a:r>
            <a:r>
              <a:rPr lang="zh-CN" altLang="ru-RU" sz="2900" b="1" dirty="0">
                <a:cs typeface="Arial" panose="020B0604020202020204" pitchFamily="34" charset="0"/>
              </a:rPr>
              <a:t>，</a:t>
            </a:r>
            <a:r>
              <a:rPr lang="ru-RU" altLang="zh-CN" sz="2900" b="1" dirty="0">
                <a:cs typeface="Arial" panose="020B0604020202020204" pitchFamily="34" charset="0"/>
              </a:rPr>
              <a:t>2</a:t>
            </a:r>
            <a:r>
              <a:rPr lang="zh-CN" altLang="ru-RU" sz="2900" b="1" dirty="0">
                <a:cs typeface="Arial" panose="020B0604020202020204" pitchFamily="34" charset="0"/>
              </a:rPr>
              <a:t>，</a:t>
            </a:r>
            <a:r>
              <a:rPr lang="en-US" altLang="zh-CN" sz="2900" b="1" dirty="0">
                <a:cs typeface="Arial" panose="020B0604020202020204" pitchFamily="34" charset="0"/>
              </a:rPr>
              <a:t>…</a:t>
            </a:r>
            <a:r>
              <a:rPr lang="zh-CN" altLang="en-US" sz="2900" b="1" dirty="0">
                <a:cs typeface="Arial" panose="020B0604020202020204" pitchFamily="34" charset="0"/>
              </a:rPr>
              <a:t>，</a:t>
            </a:r>
            <a:r>
              <a:rPr lang="en-US" altLang="zh-CN" sz="2900" b="1" dirty="0">
                <a:cs typeface="Arial" panose="020B0604020202020204" pitchFamily="34" charset="0"/>
              </a:rPr>
              <a:t>k</a:t>
            </a:r>
            <a:r>
              <a:rPr lang="zh-CN" altLang="en-US" sz="2900" b="1" dirty="0">
                <a:cs typeface="Arial" panose="020B0604020202020204" pitchFamily="34" charset="0"/>
              </a:rPr>
              <a:t>，</a:t>
            </a:r>
            <a:r>
              <a:rPr lang="ru-RU" altLang="zh-CN" sz="2900" b="1" dirty="0">
                <a:cs typeface="Arial" panose="020B0604020202020204" pitchFamily="34" charset="0"/>
              </a:rPr>
              <a:t>Є</a:t>
            </a:r>
            <a:r>
              <a:rPr lang="zh-CN" altLang="ru-RU" sz="2900" b="1" dirty="0">
                <a:cs typeface="Arial" panose="020B0604020202020204" pitchFamily="34" charset="0"/>
              </a:rPr>
              <a:t>在</a:t>
            </a:r>
            <a:r>
              <a:rPr lang="ru-RU" altLang="zh-CN" sz="2900" b="1" dirty="0">
                <a:cs typeface="Arial" panose="020B0604020202020204" pitchFamily="34" charset="0"/>
              </a:rPr>
              <a:t>FIRST</a:t>
            </a:r>
            <a:r>
              <a:rPr lang="en-US" altLang="zh-CN" sz="2900" b="1" dirty="0">
                <a:cs typeface="Arial" panose="020B0604020202020204" pitchFamily="34" charset="0"/>
              </a:rPr>
              <a:t>(</a:t>
            </a:r>
            <a:r>
              <a:rPr lang="en-US" altLang="zh-CN" sz="2900" b="1" dirty="0" err="1">
                <a:cs typeface="Arial" panose="020B0604020202020204" pitchFamily="34" charset="0"/>
              </a:rPr>
              <a:t>Y</a:t>
            </a:r>
            <a:r>
              <a:rPr lang="en-US" altLang="zh-CN" sz="2900" b="1" baseline="-25000" dirty="0" err="1">
                <a:cs typeface="Arial" panose="020B0604020202020204" pitchFamily="34" charset="0"/>
              </a:rPr>
              <a:t>j</a:t>
            </a:r>
            <a:r>
              <a:rPr lang="en-US" altLang="zh-CN" sz="2900" b="1" dirty="0">
                <a:cs typeface="Arial" panose="020B0604020202020204" pitchFamily="34" charset="0"/>
              </a:rPr>
              <a:t>)</a:t>
            </a:r>
            <a:r>
              <a:rPr lang="zh-CN" altLang="en-US" sz="2900" b="1" dirty="0">
                <a:cs typeface="Arial" panose="020B0604020202020204" pitchFamily="34" charset="0"/>
              </a:rPr>
              <a:t>中，</a:t>
            </a:r>
            <a:endParaRPr lang="en-US" altLang="zh-CN" sz="2900" b="1" dirty="0">
              <a:cs typeface="Arial" panose="020B0604020202020204" pitchFamily="34" charset="0"/>
            </a:endParaRPr>
          </a:p>
          <a:p>
            <a:pPr marL="457200" lvl="1" indent="0">
              <a:buNone/>
            </a:pPr>
            <a:r>
              <a:rPr lang="zh-CN" altLang="en-US" sz="2900" b="1" dirty="0">
                <a:cs typeface="Arial" panose="020B0604020202020204" pitchFamily="34" charset="0"/>
              </a:rPr>
              <a:t>                          则将加到</a:t>
            </a:r>
            <a:r>
              <a:rPr lang="en-US" altLang="zh-CN" sz="2900" b="1" dirty="0">
                <a:cs typeface="Arial" panose="020B0604020202020204" pitchFamily="34" charset="0"/>
              </a:rPr>
              <a:t>FIRST(X)</a:t>
            </a:r>
            <a:r>
              <a:rPr lang="zh-CN" altLang="en-US" sz="2900" b="1" dirty="0">
                <a:cs typeface="Arial" panose="020B0604020202020204" pitchFamily="34" charset="0"/>
              </a:rPr>
              <a:t>中。例如：</a:t>
            </a:r>
            <a:r>
              <a:rPr lang="en-US" altLang="zh-CN" sz="2900" b="1" dirty="0">
                <a:cs typeface="Arial" panose="020B0604020202020204" pitchFamily="34" charset="0"/>
              </a:rPr>
              <a:t>FIRST(Y</a:t>
            </a:r>
            <a:r>
              <a:rPr lang="en-US" altLang="zh-CN" sz="2900" b="1" baseline="-25000" dirty="0">
                <a:cs typeface="Arial" panose="020B0604020202020204" pitchFamily="34" charset="0"/>
              </a:rPr>
              <a:t>1</a:t>
            </a:r>
            <a:r>
              <a:rPr lang="en-US" altLang="zh-CN" sz="2900" b="1" dirty="0">
                <a:cs typeface="Arial" panose="020B0604020202020204" pitchFamily="34" charset="0"/>
              </a:rPr>
              <a:t>)</a:t>
            </a:r>
            <a:r>
              <a:rPr lang="zh-CN" altLang="en-US" sz="2900" b="1" dirty="0">
                <a:cs typeface="Arial" panose="020B0604020202020204" pitchFamily="34" charset="0"/>
              </a:rPr>
              <a:t>中的每个元素确实都在</a:t>
            </a:r>
            <a:r>
              <a:rPr lang="en-US" altLang="zh-CN" sz="2900" b="1" dirty="0">
                <a:cs typeface="Arial" panose="020B0604020202020204" pitchFamily="34" charset="0"/>
              </a:rPr>
              <a:t>FIRST(X)</a:t>
            </a:r>
            <a:r>
              <a:rPr lang="zh-CN" altLang="en-US" sz="2900" b="1" dirty="0">
                <a:cs typeface="Arial" panose="020B0604020202020204" pitchFamily="34" charset="0"/>
              </a:rPr>
              <a:t>中。</a:t>
            </a:r>
            <a:endParaRPr lang="en-US" altLang="zh-CN" sz="2900" b="1" dirty="0">
              <a:cs typeface="Arial" panose="020B0604020202020204" pitchFamily="34" charset="0"/>
            </a:endParaRPr>
          </a:p>
          <a:p>
            <a:pPr marL="457200" lvl="1" indent="0">
              <a:buNone/>
            </a:pPr>
            <a:r>
              <a:rPr lang="en-US" altLang="zh-CN" sz="2900" b="1" dirty="0">
                <a:cs typeface="Arial" panose="020B0604020202020204" pitchFamily="34" charset="0"/>
              </a:rPr>
              <a:t>                          </a:t>
            </a:r>
            <a:r>
              <a:rPr lang="zh-CN" altLang="en-US" sz="2900" b="1" dirty="0">
                <a:cs typeface="Arial" panose="020B0604020202020204" pitchFamily="34" charset="0"/>
              </a:rPr>
              <a:t>如果</a:t>
            </a:r>
            <a:r>
              <a:rPr lang="en-US" altLang="zh-CN" sz="2900" b="1" dirty="0">
                <a:cs typeface="Arial" panose="020B0604020202020204" pitchFamily="34" charset="0"/>
              </a:rPr>
              <a:t>Y</a:t>
            </a:r>
            <a:r>
              <a:rPr lang="en-US" altLang="zh-CN" sz="2900" b="1" baseline="-25000" dirty="0">
                <a:cs typeface="Arial" panose="020B0604020202020204" pitchFamily="34" charset="0"/>
              </a:rPr>
              <a:t>1</a:t>
            </a:r>
            <a:r>
              <a:rPr lang="zh-CN" altLang="en-US" sz="2900" b="1" dirty="0">
                <a:cs typeface="Arial" panose="020B0604020202020204" pitchFamily="34" charset="0"/>
              </a:rPr>
              <a:t>不能推导出</a:t>
            </a:r>
            <a:r>
              <a:rPr lang="ru-RU" altLang="zh-CN" sz="2900" b="1" dirty="0">
                <a:cs typeface="Arial" panose="020B0604020202020204" pitchFamily="34" charset="0"/>
              </a:rPr>
              <a:t>Є</a:t>
            </a:r>
            <a:r>
              <a:rPr lang="zh-CN" altLang="ru-RU" sz="2900" b="1" dirty="0">
                <a:cs typeface="Arial" panose="020B0604020202020204" pitchFamily="34" charset="0"/>
              </a:rPr>
              <a:t>，则不再往</a:t>
            </a:r>
            <a:r>
              <a:rPr lang="ru-RU" altLang="zh-CN" sz="2900" b="1" dirty="0">
                <a:cs typeface="Arial" panose="020B0604020202020204" pitchFamily="34" charset="0"/>
              </a:rPr>
              <a:t>FIRST(X)</a:t>
            </a:r>
            <a:r>
              <a:rPr lang="zh-CN" altLang="ru-RU" sz="2900" b="1" dirty="0">
                <a:cs typeface="Arial" panose="020B0604020202020204" pitchFamily="34" charset="0"/>
              </a:rPr>
              <a:t>中增加新的符号，如果</a:t>
            </a:r>
            <a:r>
              <a:rPr lang="ru-RU" altLang="zh-CN" sz="2900" b="1" dirty="0">
                <a:cs typeface="Arial" panose="020B0604020202020204" pitchFamily="34" charset="0"/>
              </a:rPr>
              <a:t>Y</a:t>
            </a:r>
            <a:r>
              <a:rPr lang="ru-RU" altLang="zh-CN" sz="2900" b="1" baseline="-25000" dirty="0">
                <a:cs typeface="Arial" panose="020B0604020202020204" pitchFamily="34" charset="0"/>
              </a:rPr>
              <a:t>1</a:t>
            </a:r>
            <a:r>
              <a:rPr lang="en-US" altLang="zh-CN" sz="2900" b="1" dirty="0">
                <a:cs typeface="Arial" panose="020B0604020202020204" pitchFamily="34" charset="0"/>
              </a:rPr>
              <a:t>         </a:t>
            </a:r>
            <a:r>
              <a:rPr lang="ru-RU" altLang="zh-CN" sz="2900" b="1" dirty="0">
                <a:cs typeface="Arial" panose="020B0604020202020204" pitchFamily="34" charset="0"/>
              </a:rPr>
              <a:t>Є</a:t>
            </a:r>
            <a:r>
              <a:rPr lang="zh-CN" altLang="ru-RU" sz="2900" b="1" dirty="0">
                <a:cs typeface="Arial" panose="020B0604020202020204" pitchFamily="34" charset="0"/>
              </a:rPr>
              <a:t>，</a:t>
            </a:r>
            <a:endParaRPr lang="en-US" altLang="zh-CN" sz="2900" b="1" dirty="0">
              <a:cs typeface="Arial" panose="020B0604020202020204" pitchFamily="34" charset="0"/>
            </a:endParaRPr>
          </a:p>
          <a:p>
            <a:pPr marL="457200" lvl="1" indent="0">
              <a:buNone/>
            </a:pPr>
            <a:r>
              <a:rPr lang="en-US" altLang="zh-CN" sz="2900" b="1" dirty="0">
                <a:cs typeface="Arial" panose="020B0604020202020204" pitchFamily="34" charset="0"/>
              </a:rPr>
              <a:t>                                 </a:t>
            </a:r>
            <a:r>
              <a:rPr lang="zh-CN" altLang="ru-RU" sz="2900" b="1" dirty="0">
                <a:cs typeface="Arial" panose="020B0604020202020204" pitchFamily="34" charset="0"/>
              </a:rPr>
              <a:t>则将</a:t>
            </a:r>
            <a:r>
              <a:rPr lang="ru-RU" altLang="zh-CN" sz="2900" b="1" dirty="0">
                <a:cs typeface="Arial" panose="020B0604020202020204" pitchFamily="34" charset="0"/>
              </a:rPr>
              <a:t>FIRST(Y</a:t>
            </a:r>
            <a:r>
              <a:rPr lang="ru-RU" altLang="zh-CN" sz="2900" b="1" baseline="-25000" dirty="0">
                <a:cs typeface="Arial" panose="020B0604020202020204" pitchFamily="34" charset="0"/>
              </a:rPr>
              <a:t>2</a:t>
            </a:r>
            <a:r>
              <a:rPr lang="ru-RU" altLang="zh-CN" sz="2900" b="1" dirty="0">
                <a:cs typeface="Arial" panose="020B0604020202020204" pitchFamily="34" charset="0"/>
              </a:rPr>
              <a:t>)</a:t>
            </a:r>
            <a:r>
              <a:rPr lang="zh-CN" altLang="ru-RU" sz="2900" b="1" dirty="0">
                <a:cs typeface="Arial" panose="020B0604020202020204" pitchFamily="34" charset="0"/>
              </a:rPr>
              <a:t>加到</a:t>
            </a:r>
            <a:r>
              <a:rPr lang="ru-RU" altLang="zh-CN" sz="2900" b="1" dirty="0">
                <a:cs typeface="Arial" panose="020B0604020202020204" pitchFamily="34" charset="0"/>
              </a:rPr>
              <a:t>FIRST(X)</a:t>
            </a:r>
            <a:r>
              <a:rPr lang="zh-CN" altLang="ru-RU" sz="2900" b="1" dirty="0">
                <a:cs typeface="Arial" panose="020B0604020202020204" pitchFamily="34" charset="0"/>
              </a:rPr>
              <a:t>中，以此类推。</a:t>
            </a:r>
          </a:p>
          <a:p>
            <a:endParaRPr lang="en-US" altLang="zh-CN" sz="1200" dirty="0">
              <a:latin typeface="黑体" panose="02010609060101010101" pitchFamily="49" charset="-122"/>
              <a:ea typeface="黑体" panose="02010609060101010101" pitchFamily="49" charset="-122"/>
            </a:endParaRPr>
          </a:p>
        </p:txBody>
      </p:sp>
      <p:pic>
        <p:nvPicPr>
          <p:cNvPr id="7" name="Picture 4" descr="1">
            <a:extLst>
              <a:ext uri="{FF2B5EF4-FFF2-40B4-BE49-F238E27FC236}">
                <a16:creationId xmlns:a16="http://schemas.microsoft.com/office/drawing/2014/main" id="{5E9DA89D-D885-40C6-BE25-19E6903483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0261" y="3516039"/>
            <a:ext cx="4476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1">
            <a:extLst>
              <a:ext uri="{FF2B5EF4-FFF2-40B4-BE49-F238E27FC236}">
                <a16:creationId xmlns:a16="http://schemas.microsoft.com/office/drawing/2014/main" id="{9427281B-555F-4C54-8EF3-F012A4FDC5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9542" y="4730326"/>
            <a:ext cx="4476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5205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FOLLOW</a:t>
            </a:r>
            <a:r>
              <a:rPr lang="zh-CN" altLang="en-US" dirty="0"/>
              <a:t>集合的构造方法</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内容占位符 2">
            <a:extLst>
              <a:ext uri="{FF2B5EF4-FFF2-40B4-BE49-F238E27FC236}">
                <a16:creationId xmlns:a16="http://schemas.microsoft.com/office/drawing/2014/main" id="{BEF7A561-0E22-7C43-AA61-0FD87E254D15}"/>
              </a:ext>
            </a:extLst>
          </p:cNvPr>
          <p:cNvSpPr txBox="1">
            <a:spLocks/>
          </p:cNvSpPr>
          <p:nvPr/>
        </p:nvSpPr>
        <p:spPr>
          <a:xfrm>
            <a:off x="494024" y="1745257"/>
            <a:ext cx="8372163" cy="4138464"/>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000" dirty="0"/>
              <a:t>为计算所有非终结符</a:t>
            </a:r>
            <a:r>
              <a:rPr lang="en-US" altLang="zh-CN" sz="2000" dirty="0"/>
              <a:t>A</a:t>
            </a:r>
            <a:r>
              <a:rPr lang="zh-CN" altLang="en-US" sz="2000" dirty="0"/>
              <a:t>的后继符号集合</a:t>
            </a:r>
            <a:r>
              <a:rPr lang="en-US" altLang="zh-CN" sz="2000" dirty="0"/>
              <a:t>FOLLOW(A)</a:t>
            </a:r>
            <a:r>
              <a:rPr lang="zh-CN" altLang="en-US" sz="2000" dirty="0"/>
              <a:t>，我们可以应用如下</a:t>
            </a:r>
            <a:endParaRPr lang="en-US" altLang="zh-CN" sz="2000" dirty="0"/>
          </a:p>
          <a:p>
            <a:pPr marL="0" indent="0">
              <a:lnSpc>
                <a:spcPct val="90000"/>
              </a:lnSpc>
              <a:buNone/>
            </a:pPr>
            <a:r>
              <a:rPr lang="zh-CN" altLang="en-US" sz="2000" dirty="0"/>
              <a:t>规则，直到每个</a:t>
            </a:r>
            <a:r>
              <a:rPr lang="en-US" altLang="zh-CN" sz="2000" dirty="0"/>
              <a:t>FOLLOW</a:t>
            </a:r>
            <a:r>
              <a:rPr lang="zh-CN" altLang="en-US" sz="2000" dirty="0"/>
              <a:t>集合都不能再加入任何符号或</a:t>
            </a:r>
            <a:r>
              <a:rPr lang="en-US" altLang="zh-CN" sz="2000" dirty="0"/>
              <a:t>$</a:t>
            </a:r>
            <a:r>
              <a:rPr lang="zh-CN" altLang="en-US" sz="2000" dirty="0"/>
              <a:t>为止：</a:t>
            </a:r>
            <a:endParaRPr lang="en-US" altLang="zh-CN" sz="2000" dirty="0"/>
          </a:p>
          <a:p>
            <a:pPr marL="0" indent="0">
              <a:lnSpc>
                <a:spcPct val="90000"/>
              </a:lnSpc>
              <a:buNone/>
            </a:pPr>
            <a:endParaRPr lang="zh-CN" altLang="en-US" sz="2000" dirty="0"/>
          </a:p>
          <a:p>
            <a:pPr lvl="1">
              <a:lnSpc>
                <a:spcPct val="90000"/>
              </a:lnSpc>
            </a:pPr>
            <a:r>
              <a:rPr lang="zh-CN" altLang="en-US" sz="2000" dirty="0"/>
              <a:t>将</a:t>
            </a:r>
            <a:r>
              <a:rPr lang="en-US" altLang="zh-CN" sz="2000" dirty="0"/>
              <a:t>$</a:t>
            </a:r>
            <a:r>
              <a:rPr lang="zh-CN" altLang="en-US" sz="2000" dirty="0"/>
              <a:t>放入</a:t>
            </a:r>
            <a:r>
              <a:rPr lang="en-US" altLang="zh-CN" sz="2000" dirty="0"/>
              <a:t>FOLLOW(S)</a:t>
            </a:r>
            <a:r>
              <a:rPr lang="zh-CN" altLang="en-US" sz="2000" dirty="0"/>
              <a:t>中，其中</a:t>
            </a:r>
            <a:r>
              <a:rPr lang="en-US" altLang="zh-CN" sz="2000" dirty="0"/>
              <a:t>S</a:t>
            </a:r>
            <a:r>
              <a:rPr lang="zh-CN" altLang="en-US" sz="2000" dirty="0"/>
              <a:t>是开始符号，</a:t>
            </a:r>
            <a:r>
              <a:rPr lang="en-US" altLang="zh-CN" sz="2000" dirty="0"/>
              <a:t>$</a:t>
            </a:r>
            <a:r>
              <a:rPr lang="zh-CN" altLang="en-US" sz="2000" dirty="0"/>
              <a:t>是输入串的结束符。</a:t>
            </a:r>
            <a:endParaRPr lang="en-US" altLang="zh-CN" sz="2000" dirty="0"/>
          </a:p>
          <a:p>
            <a:pPr marL="457200" lvl="1" indent="0">
              <a:lnSpc>
                <a:spcPct val="90000"/>
              </a:lnSpc>
              <a:buNone/>
            </a:pPr>
            <a:endParaRPr lang="en-US" altLang="zh-CN" sz="2000" dirty="0"/>
          </a:p>
          <a:p>
            <a:pPr lvl="1">
              <a:lnSpc>
                <a:spcPct val="90000"/>
              </a:lnSpc>
            </a:pPr>
            <a:r>
              <a:rPr lang="zh-CN" altLang="en-US" sz="2000" dirty="0"/>
              <a:t>如果存在产生式</a:t>
            </a:r>
            <a:r>
              <a:rPr lang="en-US" altLang="zh-CN" sz="2000" dirty="0"/>
              <a:t>A-&gt;</a:t>
            </a:r>
            <a:r>
              <a:rPr lang="el-GR" altLang="zh-CN" sz="2000" dirty="0">
                <a:cs typeface="Arial" panose="020B0604020202020204" pitchFamily="34" charset="0"/>
              </a:rPr>
              <a:t>αBβ</a:t>
            </a:r>
            <a:r>
              <a:rPr lang="zh-CN" altLang="el-GR" sz="2000" dirty="0">
                <a:cs typeface="Arial" panose="020B0604020202020204" pitchFamily="34" charset="0"/>
              </a:rPr>
              <a:t>，则将</a:t>
            </a:r>
            <a:r>
              <a:rPr lang="el-GR" altLang="zh-CN" sz="2000" dirty="0">
                <a:cs typeface="Arial" panose="020B0604020202020204" pitchFamily="34" charset="0"/>
              </a:rPr>
              <a:t>FIRST</a:t>
            </a:r>
            <a:r>
              <a:rPr lang="en-US" altLang="zh-CN" sz="2000" dirty="0">
                <a:cs typeface="Arial" panose="020B0604020202020204" pitchFamily="34" charset="0"/>
              </a:rPr>
              <a:t>(</a:t>
            </a:r>
            <a:r>
              <a:rPr lang="el-GR" altLang="zh-CN" sz="2000" dirty="0">
                <a:cs typeface="Arial" panose="020B0604020202020204" pitchFamily="34" charset="0"/>
              </a:rPr>
              <a:t>β</a:t>
            </a:r>
            <a:r>
              <a:rPr lang="en-US" altLang="zh-CN" sz="2000" dirty="0">
                <a:cs typeface="Arial" panose="020B0604020202020204" pitchFamily="34" charset="0"/>
              </a:rPr>
              <a:t>)</a:t>
            </a:r>
            <a:r>
              <a:rPr lang="zh-CN" altLang="en-US" sz="2000" dirty="0">
                <a:cs typeface="Arial" panose="020B0604020202020204" pitchFamily="34" charset="0"/>
              </a:rPr>
              <a:t>中除</a:t>
            </a:r>
            <a:r>
              <a:rPr lang="ru-RU" altLang="zh-CN" sz="2000" dirty="0">
                <a:cs typeface="Arial" panose="020B0604020202020204" pitchFamily="34" charset="0"/>
              </a:rPr>
              <a:t>Є</a:t>
            </a:r>
            <a:r>
              <a:rPr lang="zh-CN" altLang="ru-RU" sz="2000" dirty="0">
                <a:cs typeface="Arial" panose="020B0604020202020204" pitchFamily="34" charset="0"/>
              </a:rPr>
              <a:t>以外的符号都放入</a:t>
            </a:r>
            <a:endParaRPr lang="en-US" altLang="zh-CN" sz="2000" dirty="0">
              <a:cs typeface="Arial" panose="020B0604020202020204" pitchFamily="34" charset="0"/>
            </a:endParaRPr>
          </a:p>
          <a:p>
            <a:pPr marL="457200" lvl="1" indent="0">
              <a:lnSpc>
                <a:spcPct val="90000"/>
              </a:lnSpc>
              <a:buNone/>
            </a:pPr>
            <a:r>
              <a:rPr lang="en-US" altLang="zh-CN" sz="2000" dirty="0">
                <a:cs typeface="Arial" panose="020B0604020202020204" pitchFamily="34" charset="0"/>
              </a:rPr>
              <a:t>           </a:t>
            </a:r>
            <a:r>
              <a:rPr lang="ru-RU" altLang="zh-CN" sz="2000" dirty="0">
                <a:cs typeface="Arial" panose="020B0604020202020204" pitchFamily="34" charset="0"/>
              </a:rPr>
              <a:t>FOLLOW</a:t>
            </a:r>
            <a:r>
              <a:rPr lang="en-US" altLang="zh-CN" sz="2000" dirty="0">
                <a:cs typeface="Arial" panose="020B0604020202020204" pitchFamily="34" charset="0"/>
              </a:rPr>
              <a:t>(B)</a:t>
            </a:r>
            <a:r>
              <a:rPr lang="zh-CN" altLang="en-US" sz="2000" dirty="0">
                <a:cs typeface="Arial" panose="020B0604020202020204" pitchFamily="34" charset="0"/>
              </a:rPr>
              <a:t>中。</a:t>
            </a:r>
          </a:p>
          <a:p>
            <a:pPr lvl="1">
              <a:lnSpc>
                <a:spcPct val="90000"/>
              </a:lnSpc>
            </a:pPr>
            <a:r>
              <a:rPr lang="zh-CN" altLang="en-US" sz="2000" dirty="0">
                <a:cs typeface="Arial" panose="020B0604020202020204" pitchFamily="34" charset="0"/>
              </a:rPr>
              <a:t>如果产生式</a:t>
            </a:r>
            <a:r>
              <a:rPr lang="en-US" altLang="zh-CN" sz="2000" dirty="0"/>
              <a:t>A-&gt;</a:t>
            </a:r>
            <a:r>
              <a:rPr lang="el-GR" altLang="zh-CN" sz="2000" dirty="0">
                <a:cs typeface="Arial" panose="020B0604020202020204" pitchFamily="34" charset="0"/>
              </a:rPr>
              <a:t>αB</a:t>
            </a:r>
            <a:r>
              <a:rPr lang="zh-CN" altLang="el-GR" sz="2000" dirty="0">
                <a:cs typeface="Arial" panose="020B0604020202020204" pitchFamily="34" charset="0"/>
              </a:rPr>
              <a:t>，或</a:t>
            </a:r>
            <a:r>
              <a:rPr lang="en-US" altLang="zh-CN" sz="2000" dirty="0"/>
              <a:t>A-&gt;</a:t>
            </a:r>
            <a:r>
              <a:rPr lang="el-GR" altLang="zh-CN" sz="2000" dirty="0">
                <a:cs typeface="Arial" panose="020B0604020202020204" pitchFamily="34" charset="0"/>
              </a:rPr>
              <a:t>αBβ</a:t>
            </a:r>
            <a:r>
              <a:rPr lang="zh-CN" altLang="el-GR" sz="2000" dirty="0">
                <a:cs typeface="Arial" panose="020B0604020202020204" pitchFamily="34" charset="0"/>
              </a:rPr>
              <a:t>，其中</a:t>
            </a:r>
            <a:r>
              <a:rPr lang="zh-CN" altLang="en-US" sz="2000" dirty="0">
                <a:cs typeface="Arial" panose="020B0604020202020204" pitchFamily="34" charset="0"/>
              </a:rPr>
              <a:t>：</a:t>
            </a:r>
            <a:r>
              <a:rPr lang="el-GR" altLang="zh-CN" sz="2000" dirty="0">
                <a:cs typeface="Arial" panose="020B0604020202020204" pitchFamily="34" charset="0"/>
              </a:rPr>
              <a:t>FIRST(β)</a:t>
            </a:r>
            <a:r>
              <a:rPr lang="zh-CN" altLang="el-GR" sz="2000" dirty="0">
                <a:cs typeface="Arial" panose="020B0604020202020204" pitchFamily="34" charset="0"/>
              </a:rPr>
              <a:t>中包含</a:t>
            </a:r>
            <a:r>
              <a:rPr lang="ru-RU" altLang="zh-CN" sz="2000" dirty="0">
                <a:cs typeface="Arial" panose="020B0604020202020204" pitchFamily="34" charset="0"/>
              </a:rPr>
              <a:t>Є</a:t>
            </a:r>
            <a:endParaRPr lang="en-US" altLang="zh-CN" sz="2000" dirty="0">
              <a:cs typeface="Arial" panose="020B0604020202020204" pitchFamily="34" charset="0"/>
            </a:endParaRPr>
          </a:p>
          <a:p>
            <a:pPr marL="457200" lvl="1" indent="0">
              <a:lnSpc>
                <a:spcPct val="90000"/>
              </a:lnSpc>
              <a:buNone/>
            </a:pPr>
            <a:r>
              <a:rPr lang="en-US" altLang="zh-CN" sz="2000" dirty="0">
                <a:cs typeface="Arial" panose="020B0604020202020204" pitchFamily="34" charset="0"/>
              </a:rPr>
              <a:t>        </a:t>
            </a:r>
            <a:r>
              <a:rPr lang="zh-CN" altLang="ru-RU" sz="2000" dirty="0">
                <a:cs typeface="Arial" panose="020B0604020202020204" pitchFamily="34" charset="0"/>
              </a:rPr>
              <a:t>（即</a:t>
            </a:r>
            <a:r>
              <a:rPr lang="el-GR" altLang="zh-CN" sz="2000" dirty="0">
                <a:cs typeface="Arial" panose="020B0604020202020204" pitchFamily="34" charset="0"/>
              </a:rPr>
              <a:t>β</a:t>
            </a:r>
            <a:r>
              <a:rPr lang="en-US" altLang="zh-CN" sz="2000" dirty="0">
                <a:cs typeface="Arial" panose="020B0604020202020204" pitchFamily="34" charset="0"/>
              </a:rPr>
              <a:t>       </a:t>
            </a:r>
            <a:r>
              <a:rPr lang="ru-RU" altLang="zh-CN" sz="2000" dirty="0">
                <a:cs typeface="Arial" panose="020B0604020202020204" pitchFamily="34" charset="0"/>
              </a:rPr>
              <a:t>Є</a:t>
            </a:r>
            <a:r>
              <a:rPr lang="zh-CN" altLang="ru-RU" sz="2000" dirty="0">
                <a:cs typeface="Arial" panose="020B0604020202020204" pitchFamily="34" charset="0"/>
              </a:rPr>
              <a:t>）</a:t>
            </a:r>
            <a:r>
              <a:rPr lang="zh-CN" altLang="el-GR" sz="2000" dirty="0">
                <a:cs typeface="Arial" panose="020B0604020202020204" pitchFamily="34" charset="0"/>
              </a:rPr>
              <a:t> ，</a:t>
            </a:r>
            <a:r>
              <a:rPr lang="en-US" altLang="zh-CN" sz="2000" dirty="0">
                <a:cs typeface="Arial" panose="020B0604020202020204" pitchFamily="34" charset="0"/>
              </a:rPr>
              <a:t> </a:t>
            </a:r>
            <a:r>
              <a:rPr lang="zh-CN" altLang="el-GR" sz="2000" dirty="0">
                <a:cs typeface="Arial" panose="020B0604020202020204" pitchFamily="34" charset="0"/>
              </a:rPr>
              <a:t>则将</a:t>
            </a:r>
            <a:r>
              <a:rPr lang="el-GR" altLang="zh-CN" sz="2000" dirty="0">
                <a:cs typeface="Arial" panose="020B0604020202020204" pitchFamily="34" charset="0"/>
              </a:rPr>
              <a:t>FOLLOW(A)</a:t>
            </a:r>
            <a:r>
              <a:rPr lang="zh-CN" altLang="el-GR" sz="2000" dirty="0">
                <a:cs typeface="Arial" panose="020B0604020202020204" pitchFamily="34" charset="0"/>
              </a:rPr>
              <a:t>中的所有符号都放入</a:t>
            </a:r>
            <a:endParaRPr lang="en-US" altLang="zh-CN" sz="2000" dirty="0">
              <a:cs typeface="Arial" panose="020B0604020202020204" pitchFamily="34" charset="0"/>
            </a:endParaRPr>
          </a:p>
          <a:p>
            <a:pPr marL="457200" lvl="1" indent="0">
              <a:lnSpc>
                <a:spcPct val="90000"/>
              </a:lnSpc>
              <a:buNone/>
            </a:pPr>
            <a:r>
              <a:rPr lang="en-US" altLang="zh-CN" sz="2000" dirty="0">
                <a:cs typeface="Arial" panose="020B0604020202020204" pitchFamily="34" charset="0"/>
              </a:rPr>
              <a:t>           </a:t>
            </a:r>
            <a:r>
              <a:rPr lang="el-GR" altLang="zh-CN" sz="2000" dirty="0">
                <a:cs typeface="Arial" panose="020B0604020202020204" pitchFamily="34" charset="0"/>
              </a:rPr>
              <a:t>FOLLOW(B)</a:t>
            </a:r>
            <a:r>
              <a:rPr lang="zh-CN" altLang="el-GR" sz="2000" dirty="0">
                <a:cs typeface="Arial" panose="020B0604020202020204" pitchFamily="34" charset="0"/>
              </a:rPr>
              <a:t>中。</a:t>
            </a:r>
            <a:endParaRPr lang="ru-RU" altLang="zh-CN" sz="2000" dirty="0">
              <a:cs typeface="Arial" panose="020B0604020202020204" pitchFamily="34" charset="0"/>
            </a:endParaRPr>
          </a:p>
          <a:p>
            <a:pPr marL="0" indent="0">
              <a:buNone/>
            </a:pPr>
            <a:endParaRPr lang="en-US" altLang="zh-CN" sz="1200" dirty="0">
              <a:latin typeface="黑体" panose="02010609060101010101" pitchFamily="49" charset="-122"/>
              <a:ea typeface="黑体" panose="02010609060101010101" pitchFamily="49" charset="-122"/>
            </a:endParaRPr>
          </a:p>
        </p:txBody>
      </p:sp>
      <p:pic>
        <p:nvPicPr>
          <p:cNvPr id="7" name="Picture 4" descr="1">
            <a:extLst>
              <a:ext uri="{FF2B5EF4-FFF2-40B4-BE49-F238E27FC236}">
                <a16:creationId xmlns:a16="http://schemas.microsoft.com/office/drawing/2014/main" id="{5E9DA89D-D885-40C6-BE25-19E6903483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7219" y="4594523"/>
            <a:ext cx="4476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2965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2008" y="639301"/>
            <a:ext cx="8372163" cy="574183"/>
          </a:xfrm>
        </p:spPr>
        <p:txBody>
          <a:bodyPr/>
          <a:lstStyle/>
          <a:p>
            <a:r>
              <a:rPr lang="zh-CN" altLang="en-US" dirty="0"/>
              <a:t>例</a:t>
            </a:r>
            <a:r>
              <a:rPr lang="en-US" altLang="zh-CN" dirty="0"/>
              <a:t>4.12</a:t>
            </a:r>
            <a:endParaRPr lang="zh-CN" altLang="en-US" dirty="0"/>
          </a:p>
        </p:txBody>
      </p:sp>
      <p:sp>
        <p:nvSpPr>
          <p:cNvPr id="2" name="内容占位符 1">
            <a:extLst>
              <a:ext uri="{FF2B5EF4-FFF2-40B4-BE49-F238E27FC236}">
                <a16:creationId xmlns:a16="http://schemas.microsoft.com/office/drawing/2014/main" id="{1F9FFD10-7EBE-4ACB-92FA-513BC7ADAC9E}"/>
              </a:ext>
            </a:extLst>
          </p:cNvPr>
          <p:cNvSpPr>
            <a:spLocks noGrp="1"/>
          </p:cNvSpPr>
          <p:nvPr>
            <p:ph sz="quarter" idx="10"/>
          </p:nvPr>
        </p:nvSpPr>
        <p:spPr>
          <a:xfrm>
            <a:off x="494026" y="1604197"/>
            <a:ext cx="8372163" cy="4921498"/>
          </a:xfrm>
        </p:spPr>
        <p:txBody>
          <a:bodyPr>
            <a:normAutofit fontScale="62500" lnSpcReduction="20000"/>
          </a:bodyPr>
          <a:lstStyle/>
          <a:p>
            <a:pPr marL="0" indent="0">
              <a:buNone/>
            </a:pPr>
            <a:r>
              <a:rPr lang="zh-CN" altLang="en-US" sz="2800" dirty="0"/>
              <a:t>我们再来看文法</a:t>
            </a:r>
            <a:r>
              <a:rPr lang="en-US" altLang="zh-CN" sz="2800" dirty="0"/>
              <a:t>(4-11) </a:t>
            </a:r>
            <a:r>
              <a:rPr lang="zh-CN" altLang="en-US" sz="2800" dirty="0"/>
              <a:t>：</a:t>
            </a:r>
          </a:p>
          <a:p>
            <a:pPr>
              <a:buNone/>
            </a:pPr>
            <a:r>
              <a:rPr lang="zh-CN" altLang="en-US" sz="2400" dirty="0">
                <a:cs typeface="Arial" panose="020B0604020202020204" pitchFamily="34" charset="0"/>
              </a:rPr>
              <a:t>	</a:t>
            </a:r>
            <a:r>
              <a:rPr lang="en-US" altLang="zh-CN" sz="2300" b="1" dirty="0">
                <a:cs typeface="Arial" panose="020B0604020202020204" pitchFamily="34" charset="0"/>
              </a:rPr>
              <a:t>E -&gt; TE’</a:t>
            </a:r>
          </a:p>
          <a:p>
            <a:pPr>
              <a:buNone/>
            </a:pPr>
            <a:r>
              <a:rPr lang="en-US" altLang="zh-CN" sz="2300" b="1" dirty="0">
                <a:cs typeface="Arial" panose="020B0604020202020204" pitchFamily="34" charset="0"/>
              </a:rPr>
              <a:t>	E’ -&gt; +TE’ | </a:t>
            </a:r>
            <a:r>
              <a:rPr lang="ru-RU" altLang="zh-CN" sz="2300" b="1" dirty="0">
                <a:cs typeface="Arial" panose="020B0604020202020204" pitchFamily="34" charset="0"/>
              </a:rPr>
              <a:t>Є</a:t>
            </a:r>
            <a:endParaRPr lang="en-US" altLang="zh-CN" sz="2300" b="1" dirty="0">
              <a:cs typeface="Arial" panose="020B0604020202020204" pitchFamily="34" charset="0"/>
            </a:endParaRPr>
          </a:p>
          <a:p>
            <a:pPr>
              <a:buNone/>
            </a:pPr>
            <a:r>
              <a:rPr lang="en-US" altLang="zh-CN" sz="2300" b="1" dirty="0">
                <a:cs typeface="Arial" panose="020B0604020202020204" pitchFamily="34" charset="0"/>
              </a:rPr>
              <a:t>	T -&gt; FT’						(4-11)</a:t>
            </a:r>
          </a:p>
          <a:p>
            <a:pPr>
              <a:buNone/>
            </a:pPr>
            <a:r>
              <a:rPr lang="en-US" altLang="zh-CN" sz="2300" b="1" dirty="0">
                <a:cs typeface="Arial" panose="020B0604020202020204" pitchFamily="34" charset="0"/>
              </a:rPr>
              <a:t>	T’ -&gt; *FT’ | </a:t>
            </a:r>
            <a:r>
              <a:rPr lang="ru-RU" altLang="zh-CN" sz="2300" b="1" dirty="0">
                <a:cs typeface="Arial" panose="020B0604020202020204" pitchFamily="34" charset="0"/>
              </a:rPr>
              <a:t>Є</a:t>
            </a:r>
            <a:endParaRPr lang="en-US" altLang="zh-CN" sz="2300" b="1" dirty="0">
              <a:cs typeface="Arial" panose="020B0604020202020204" pitchFamily="34" charset="0"/>
            </a:endParaRPr>
          </a:p>
          <a:p>
            <a:pPr>
              <a:buNone/>
            </a:pPr>
            <a:r>
              <a:rPr lang="en-US" altLang="zh-CN" sz="2300" b="1" dirty="0">
                <a:cs typeface="Arial" panose="020B0604020202020204" pitchFamily="34" charset="0"/>
              </a:rPr>
              <a:t>	F -&gt; (E) | id</a:t>
            </a:r>
          </a:p>
          <a:p>
            <a:pPr marL="0" indent="0">
              <a:buNone/>
            </a:pPr>
            <a:r>
              <a:rPr lang="zh-CN" altLang="en-US" sz="2900" dirty="0"/>
              <a:t>那么：</a:t>
            </a:r>
          </a:p>
          <a:p>
            <a:pPr>
              <a:buNone/>
            </a:pPr>
            <a:r>
              <a:rPr lang="zh-CN" altLang="en-US" sz="2800" dirty="0"/>
              <a:t>	</a:t>
            </a:r>
            <a:r>
              <a:rPr lang="en-US" altLang="zh-CN" sz="2300" b="1" dirty="0"/>
              <a:t>FIRST(E) = FIRST(T) = FIRST(F) = {(, id}</a:t>
            </a:r>
          </a:p>
          <a:p>
            <a:pPr>
              <a:buNone/>
            </a:pPr>
            <a:r>
              <a:rPr lang="en-US" altLang="zh-CN" sz="2300" b="1" dirty="0"/>
              <a:t>	FIRST(E’) = {+, </a:t>
            </a:r>
            <a:r>
              <a:rPr lang="ru-RU" altLang="zh-CN" sz="2300" b="1" dirty="0">
                <a:cs typeface="Arial" panose="020B0604020202020204" pitchFamily="34" charset="0"/>
              </a:rPr>
              <a:t>Є</a:t>
            </a:r>
            <a:r>
              <a:rPr lang="en-US" altLang="zh-CN" sz="2300" b="1" dirty="0"/>
              <a:t>}</a:t>
            </a:r>
          </a:p>
          <a:p>
            <a:pPr>
              <a:buNone/>
            </a:pPr>
            <a:r>
              <a:rPr lang="en-US" altLang="zh-CN" sz="2300" b="1" dirty="0"/>
              <a:t>	FIRST(T’) = {*,  </a:t>
            </a:r>
            <a:r>
              <a:rPr lang="ru-RU" altLang="zh-CN" sz="2300" b="1" dirty="0">
                <a:cs typeface="Arial" panose="020B0604020202020204" pitchFamily="34" charset="0"/>
              </a:rPr>
              <a:t>Є</a:t>
            </a:r>
            <a:r>
              <a:rPr lang="en-US" altLang="zh-CN" sz="2300" b="1" dirty="0"/>
              <a:t>}</a:t>
            </a:r>
          </a:p>
          <a:p>
            <a:pPr>
              <a:buNone/>
            </a:pPr>
            <a:r>
              <a:rPr lang="en-US" altLang="zh-CN" sz="2300" b="1" dirty="0"/>
              <a:t>	FOLLOW(E) = FOLLOW(E’) = {), $}</a:t>
            </a:r>
          </a:p>
          <a:p>
            <a:pPr>
              <a:buNone/>
            </a:pPr>
            <a:r>
              <a:rPr lang="en-US" altLang="zh-CN" sz="2300" b="1" dirty="0"/>
              <a:t>	FOLLOW(T) = FOLLOW(T’) = {+, ), $}</a:t>
            </a:r>
          </a:p>
          <a:p>
            <a:pPr>
              <a:buNone/>
            </a:pPr>
            <a:r>
              <a:rPr lang="en-US" altLang="zh-CN" sz="2300" b="1" dirty="0"/>
              <a:t>	FOLLOW(F) = {+, *, ), $}</a:t>
            </a:r>
            <a:endParaRPr lang="zh-CN" altLang="en-US" sz="2300" b="1" dirty="0"/>
          </a:p>
        </p:txBody>
      </p:sp>
    </p:spTree>
    <p:extLst>
      <p:ext uri="{BB962C8B-B14F-4D97-AF65-F5344CB8AC3E}">
        <p14:creationId xmlns:p14="http://schemas.microsoft.com/office/powerpoint/2010/main" val="2098580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4.4.6 </a:t>
            </a:r>
            <a:r>
              <a:rPr lang="zh-CN" altLang="en-US" dirty="0"/>
              <a:t>预测分析表的构造</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7" name="内容占位符 2">
            <a:extLst>
              <a:ext uri="{FF2B5EF4-FFF2-40B4-BE49-F238E27FC236}">
                <a16:creationId xmlns:a16="http://schemas.microsoft.com/office/drawing/2014/main" id="{CBC95A51-ED56-BF40-B2E4-021ACC28A6DB}"/>
              </a:ext>
            </a:extLst>
          </p:cNvPr>
          <p:cNvSpPr txBox="1">
            <a:spLocks/>
          </p:cNvSpPr>
          <p:nvPr/>
        </p:nvSpPr>
        <p:spPr>
          <a:xfrm>
            <a:off x="655810" y="1711106"/>
            <a:ext cx="7692829" cy="4264182"/>
          </a:xfrm>
          <a:prstGeom prst="rect">
            <a:avLst/>
          </a:prstGeom>
        </p:spPr>
        <p:txBody>
          <a:bodyPr>
            <a:normAutofit fontScale="92500" lnSpcReduction="1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endParaRPr lang="en-US" altLang="zh-CN" dirty="0"/>
          </a:p>
          <a:p>
            <a:pPr marL="0" indent="0">
              <a:lnSpc>
                <a:spcPct val="80000"/>
              </a:lnSpc>
              <a:buNone/>
            </a:pPr>
            <a:r>
              <a:rPr lang="zh-CN" altLang="en-US" dirty="0"/>
              <a:t>算法</a:t>
            </a:r>
            <a:r>
              <a:rPr lang="en-US" altLang="zh-CN" dirty="0"/>
              <a:t>4.4 </a:t>
            </a:r>
            <a:r>
              <a:rPr lang="zh-CN" altLang="en-US" dirty="0"/>
              <a:t>构造预测分析表。</a:t>
            </a:r>
            <a:endParaRPr lang="en-US" altLang="zh-CN" dirty="0"/>
          </a:p>
          <a:p>
            <a:pPr>
              <a:lnSpc>
                <a:spcPct val="80000"/>
              </a:lnSpc>
            </a:pPr>
            <a:r>
              <a:rPr lang="zh-CN" altLang="en-US" i="1" dirty="0"/>
              <a:t>输入</a:t>
            </a:r>
            <a:r>
              <a:rPr lang="zh-CN" altLang="en-US" dirty="0"/>
              <a:t>：文法</a:t>
            </a:r>
            <a:r>
              <a:rPr lang="en-US" altLang="zh-CN" dirty="0"/>
              <a:t>G</a:t>
            </a:r>
            <a:r>
              <a:rPr lang="zh-CN" altLang="en-US" dirty="0"/>
              <a:t>。</a:t>
            </a:r>
            <a:endParaRPr lang="en-US" altLang="zh-CN" dirty="0"/>
          </a:p>
          <a:p>
            <a:pPr>
              <a:lnSpc>
                <a:spcPct val="80000"/>
              </a:lnSpc>
            </a:pPr>
            <a:r>
              <a:rPr lang="zh-CN" altLang="en-US" i="1" dirty="0"/>
              <a:t>输出</a:t>
            </a:r>
            <a:r>
              <a:rPr lang="zh-CN" altLang="en-US" dirty="0"/>
              <a:t>：分析表</a:t>
            </a:r>
            <a:r>
              <a:rPr lang="en-US" altLang="zh-CN" dirty="0"/>
              <a:t>M</a:t>
            </a:r>
            <a:r>
              <a:rPr lang="zh-CN" altLang="en-US" dirty="0"/>
              <a:t>。</a:t>
            </a:r>
            <a:endParaRPr lang="en-US" altLang="zh-CN" dirty="0"/>
          </a:p>
          <a:p>
            <a:pPr>
              <a:lnSpc>
                <a:spcPct val="80000"/>
              </a:lnSpc>
            </a:pPr>
            <a:r>
              <a:rPr lang="zh-CN" altLang="en-US" i="1" dirty="0"/>
              <a:t>方法</a:t>
            </a:r>
            <a:r>
              <a:rPr lang="zh-CN" altLang="en-US" dirty="0"/>
              <a:t>：</a:t>
            </a:r>
          </a:p>
          <a:p>
            <a:pPr>
              <a:lnSpc>
                <a:spcPct val="80000"/>
              </a:lnSpc>
              <a:buNone/>
            </a:pPr>
            <a:r>
              <a:rPr lang="zh-CN" altLang="en-US" dirty="0"/>
              <a:t>	</a:t>
            </a:r>
            <a:r>
              <a:rPr lang="en-US" altLang="zh-CN" sz="2200" dirty="0"/>
              <a:t>1</a:t>
            </a:r>
            <a:r>
              <a:rPr lang="zh-CN" altLang="en-US" sz="2200" dirty="0"/>
              <a:t>、对于文法中的每个产生式</a:t>
            </a:r>
            <a:r>
              <a:rPr lang="en-US" altLang="zh-CN" sz="2200" dirty="0"/>
              <a:t>A-&gt;</a:t>
            </a:r>
            <a:r>
              <a:rPr lang="el-GR" altLang="zh-CN" sz="2200" dirty="0">
                <a:cs typeface="Arial" panose="020B0604020202020204" pitchFamily="34" charset="0"/>
              </a:rPr>
              <a:t>α</a:t>
            </a:r>
            <a:r>
              <a:rPr lang="zh-CN" altLang="el-GR" sz="2200" dirty="0">
                <a:cs typeface="Arial" panose="020B0604020202020204" pitchFamily="34" charset="0"/>
              </a:rPr>
              <a:t>，执行第</a:t>
            </a:r>
            <a:r>
              <a:rPr lang="el-GR" altLang="zh-CN" sz="2200" dirty="0">
                <a:cs typeface="Arial" panose="020B0604020202020204" pitchFamily="34" charset="0"/>
              </a:rPr>
              <a:t>2</a:t>
            </a:r>
            <a:r>
              <a:rPr lang="zh-CN" altLang="el-GR" sz="2200" dirty="0">
                <a:cs typeface="Arial" panose="020B0604020202020204" pitchFamily="34" charset="0"/>
              </a:rPr>
              <a:t>和第</a:t>
            </a:r>
            <a:r>
              <a:rPr lang="el-GR" altLang="zh-CN" sz="2200" dirty="0">
                <a:cs typeface="Arial" panose="020B0604020202020204" pitchFamily="34" charset="0"/>
              </a:rPr>
              <a:t>3</a:t>
            </a:r>
            <a:r>
              <a:rPr lang="zh-CN" altLang="el-GR" sz="2200" dirty="0">
                <a:cs typeface="Arial" panose="020B0604020202020204" pitchFamily="34" charset="0"/>
              </a:rPr>
              <a:t>步。</a:t>
            </a:r>
            <a:endParaRPr lang="zh-CN" altLang="en-US" sz="2200" dirty="0">
              <a:cs typeface="Arial" panose="020B0604020202020204" pitchFamily="34" charset="0"/>
            </a:endParaRPr>
          </a:p>
          <a:p>
            <a:pPr>
              <a:lnSpc>
                <a:spcPct val="80000"/>
              </a:lnSpc>
              <a:buNone/>
            </a:pPr>
            <a:r>
              <a:rPr lang="zh-CN" altLang="en-US" sz="2200" dirty="0">
                <a:cs typeface="Arial" panose="020B0604020202020204" pitchFamily="34" charset="0"/>
              </a:rPr>
              <a:t>	</a:t>
            </a:r>
            <a:r>
              <a:rPr lang="en-US" altLang="zh-CN" sz="2200" dirty="0">
                <a:cs typeface="Arial" panose="020B0604020202020204" pitchFamily="34" charset="0"/>
              </a:rPr>
              <a:t>2</a:t>
            </a:r>
            <a:r>
              <a:rPr lang="zh-CN" altLang="en-US" sz="2200" dirty="0">
                <a:cs typeface="Arial" panose="020B0604020202020204" pitchFamily="34" charset="0"/>
              </a:rPr>
              <a:t>、对</a:t>
            </a:r>
            <a:r>
              <a:rPr lang="en-US" altLang="zh-CN" sz="2200" dirty="0">
                <a:cs typeface="Arial" panose="020B0604020202020204" pitchFamily="34" charset="0"/>
              </a:rPr>
              <a:t>FIRST(</a:t>
            </a:r>
            <a:r>
              <a:rPr lang="el-GR" altLang="zh-CN" sz="2200" dirty="0">
                <a:cs typeface="Arial" panose="020B0604020202020204" pitchFamily="34" charset="0"/>
              </a:rPr>
              <a:t>α</a:t>
            </a:r>
            <a:r>
              <a:rPr lang="en-US" altLang="zh-CN" sz="2200" dirty="0">
                <a:cs typeface="Arial" panose="020B0604020202020204" pitchFamily="34" charset="0"/>
              </a:rPr>
              <a:t>)</a:t>
            </a:r>
            <a:r>
              <a:rPr lang="zh-CN" altLang="en-US" sz="2200" dirty="0">
                <a:cs typeface="Arial" panose="020B0604020202020204" pitchFamily="34" charset="0"/>
              </a:rPr>
              <a:t>中的每个终结符</a:t>
            </a:r>
            <a:r>
              <a:rPr lang="en-US" altLang="zh-CN" sz="2200" dirty="0">
                <a:cs typeface="Arial" panose="020B0604020202020204" pitchFamily="34" charset="0"/>
              </a:rPr>
              <a:t>a</a:t>
            </a:r>
            <a:r>
              <a:rPr lang="zh-CN" altLang="en-US" sz="2200" dirty="0">
                <a:cs typeface="Arial" panose="020B0604020202020204" pitchFamily="34" charset="0"/>
              </a:rPr>
              <a:t>，将</a:t>
            </a:r>
            <a:r>
              <a:rPr lang="en-US" altLang="zh-CN" sz="2200" dirty="0">
                <a:cs typeface="Arial" panose="020B0604020202020204" pitchFamily="34" charset="0"/>
              </a:rPr>
              <a:t>A-&gt;</a:t>
            </a:r>
            <a:r>
              <a:rPr lang="el-GR" altLang="zh-CN" sz="2200" dirty="0">
                <a:cs typeface="Arial" panose="020B0604020202020204" pitchFamily="34" charset="0"/>
              </a:rPr>
              <a:t>α</a:t>
            </a:r>
            <a:r>
              <a:rPr lang="zh-CN" altLang="el-GR" sz="2200" dirty="0">
                <a:cs typeface="Arial" panose="020B0604020202020204" pitchFamily="34" charset="0"/>
              </a:rPr>
              <a:t>加入到</a:t>
            </a:r>
            <a:r>
              <a:rPr lang="el-GR" altLang="zh-CN" sz="2200" dirty="0">
                <a:cs typeface="Arial" panose="020B0604020202020204" pitchFamily="34" charset="0"/>
              </a:rPr>
              <a:t>M[A</a:t>
            </a:r>
            <a:r>
              <a:rPr lang="en-US" altLang="zh-CN" sz="2200" dirty="0">
                <a:cs typeface="Arial" panose="020B0604020202020204" pitchFamily="34" charset="0"/>
              </a:rPr>
              <a:t>,a]</a:t>
            </a:r>
            <a:r>
              <a:rPr lang="zh-CN" altLang="en-US" sz="2200" dirty="0">
                <a:cs typeface="Arial" panose="020B0604020202020204" pitchFamily="34" charset="0"/>
              </a:rPr>
              <a:t>中。</a:t>
            </a:r>
          </a:p>
          <a:p>
            <a:pPr>
              <a:lnSpc>
                <a:spcPct val="80000"/>
              </a:lnSpc>
              <a:buNone/>
            </a:pPr>
            <a:r>
              <a:rPr lang="zh-CN" altLang="en-US" sz="2200" dirty="0">
                <a:cs typeface="Arial" panose="020B0604020202020204" pitchFamily="34" charset="0"/>
              </a:rPr>
              <a:t>	</a:t>
            </a:r>
            <a:r>
              <a:rPr lang="en-US" altLang="zh-CN" sz="2200" dirty="0">
                <a:cs typeface="Arial" panose="020B0604020202020204" pitchFamily="34" charset="0"/>
              </a:rPr>
              <a:t>3</a:t>
            </a:r>
            <a:r>
              <a:rPr lang="zh-CN" altLang="en-US" sz="2200" dirty="0">
                <a:cs typeface="Arial" panose="020B0604020202020204" pitchFamily="34" charset="0"/>
              </a:rPr>
              <a:t>、若</a:t>
            </a:r>
            <a:r>
              <a:rPr lang="ru-RU" altLang="zh-CN" sz="2200" dirty="0">
                <a:cs typeface="Arial" panose="020B0604020202020204" pitchFamily="34" charset="0"/>
              </a:rPr>
              <a:t>Є</a:t>
            </a:r>
            <a:r>
              <a:rPr lang="zh-CN" altLang="ru-RU" sz="2200" dirty="0">
                <a:cs typeface="Arial" panose="020B0604020202020204" pitchFamily="34" charset="0"/>
              </a:rPr>
              <a:t>在</a:t>
            </a:r>
            <a:r>
              <a:rPr lang="ru-RU" altLang="zh-CN" sz="2200" dirty="0">
                <a:cs typeface="Arial" panose="020B0604020202020204" pitchFamily="34" charset="0"/>
              </a:rPr>
              <a:t>FIRST</a:t>
            </a:r>
            <a:r>
              <a:rPr lang="en-US" altLang="zh-CN" sz="2200" dirty="0">
                <a:cs typeface="Arial" panose="020B0604020202020204" pitchFamily="34" charset="0"/>
              </a:rPr>
              <a:t>(</a:t>
            </a:r>
            <a:r>
              <a:rPr lang="el-GR" altLang="zh-CN" sz="2200" dirty="0">
                <a:cs typeface="Arial" panose="020B0604020202020204" pitchFamily="34" charset="0"/>
              </a:rPr>
              <a:t>α</a:t>
            </a:r>
            <a:r>
              <a:rPr lang="en-US" altLang="zh-CN" sz="2200" dirty="0">
                <a:cs typeface="Arial" panose="020B0604020202020204" pitchFamily="34" charset="0"/>
              </a:rPr>
              <a:t>)</a:t>
            </a:r>
            <a:r>
              <a:rPr lang="zh-CN" altLang="en-US" sz="2200" dirty="0">
                <a:cs typeface="Arial" panose="020B0604020202020204" pitchFamily="34" charset="0"/>
              </a:rPr>
              <a:t>中，则对</a:t>
            </a:r>
            <a:r>
              <a:rPr lang="en-US" altLang="zh-CN" sz="2200" dirty="0">
                <a:cs typeface="Arial" panose="020B0604020202020204" pitchFamily="34" charset="0"/>
              </a:rPr>
              <a:t>FOLLOW(A)</a:t>
            </a:r>
            <a:r>
              <a:rPr lang="zh-CN" altLang="en-US" sz="2200" dirty="0">
                <a:cs typeface="Arial" panose="020B0604020202020204" pitchFamily="34" charset="0"/>
              </a:rPr>
              <a:t>的每个终结符</a:t>
            </a:r>
            <a:r>
              <a:rPr lang="en-US" altLang="zh-CN" sz="2200" dirty="0">
                <a:cs typeface="Arial" panose="020B0604020202020204" pitchFamily="34" charset="0"/>
              </a:rPr>
              <a:t>b</a:t>
            </a:r>
            <a:r>
              <a:rPr lang="zh-CN" altLang="en-US" sz="2200" dirty="0">
                <a:cs typeface="Arial" panose="020B0604020202020204" pitchFamily="34" charset="0"/>
              </a:rPr>
              <a:t>，</a:t>
            </a:r>
            <a:endParaRPr lang="en-US" altLang="zh-CN" sz="2200" dirty="0">
              <a:cs typeface="Arial" panose="020B0604020202020204" pitchFamily="34" charset="0"/>
            </a:endParaRPr>
          </a:p>
          <a:p>
            <a:pPr>
              <a:lnSpc>
                <a:spcPct val="80000"/>
              </a:lnSpc>
              <a:buNone/>
            </a:pPr>
            <a:r>
              <a:rPr lang="en-US" altLang="zh-CN" sz="2200" dirty="0">
                <a:cs typeface="Arial" panose="020B0604020202020204" pitchFamily="34" charset="0"/>
              </a:rPr>
              <a:t>         </a:t>
            </a:r>
            <a:r>
              <a:rPr lang="zh-CN" altLang="en-US" sz="2200" dirty="0">
                <a:cs typeface="Arial" panose="020B0604020202020204" pitchFamily="34" charset="0"/>
              </a:rPr>
              <a:t>将</a:t>
            </a:r>
            <a:r>
              <a:rPr lang="en-US" altLang="zh-CN" sz="2200" dirty="0">
                <a:cs typeface="Arial" panose="020B0604020202020204" pitchFamily="34" charset="0"/>
              </a:rPr>
              <a:t>A-&gt;</a:t>
            </a:r>
            <a:r>
              <a:rPr lang="el-GR" altLang="zh-CN" sz="2200" dirty="0">
                <a:cs typeface="Arial" panose="020B0604020202020204" pitchFamily="34" charset="0"/>
              </a:rPr>
              <a:t>α</a:t>
            </a:r>
            <a:r>
              <a:rPr lang="zh-CN" altLang="el-GR" sz="2200" dirty="0">
                <a:cs typeface="Arial" panose="020B0604020202020204" pitchFamily="34" charset="0"/>
              </a:rPr>
              <a:t>加入到</a:t>
            </a:r>
            <a:r>
              <a:rPr lang="el-GR" altLang="zh-CN" sz="2200" dirty="0">
                <a:cs typeface="Arial" panose="020B0604020202020204" pitchFamily="34" charset="0"/>
              </a:rPr>
              <a:t>M</a:t>
            </a:r>
            <a:r>
              <a:rPr lang="en-US" altLang="zh-CN" sz="2200" dirty="0">
                <a:cs typeface="Arial" panose="020B0604020202020204" pitchFamily="34" charset="0"/>
              </a:rPr>
              <a:t>[</a:t>
            </a:r>
            <a:r>
              <a:rPr lang="en-US" altLang="zh-CN" sz="2200" dirty="0" err="1">
                <a:cs typeface="Arial" panose="020B0604020202020204" pitchFamily="34" charset="0"/>
              </a:rPr>
              <a:t>A,b</a:t>
            </a:r>
            <a:r>
              <a:rPr lang="en-US" altLang="zh-CN" sz="2200" dirty="0">
                <a:cs typeface="Arial" panose="020B0604020202020204" pitchFamily="34" charset="0"/>
              </a:rPr>
              <a:t>]</a:t>
            </a:r>
            <a:r>
              <a:rPr lang="zh-CN" altLang="en-US" sz="2200" dirty="0">
                <a:cs typeface="Arial" panose="020B0604020202020204" pitchFamily="34" charset="0"/>
              </a:rPr>
              <a:t>中；若</a:t>
            </a:r>
            <a:r>
              <a:rPr lang="ru-RU" altLang="zh-CN" sz="2200" dirty="0">
                <a:cs typeface="Arial" panose="020B0604020202020204" pitchFamily="34" charset="0"/>
              </a:rPr>
              <a:t>Є</a:t>
            </a:r>
            <a:r>
              <a:rPr lang="zh-CN" altLang="ru-RU" sz="2200" dirty="0">
                <a:cs typeface="Arial" panose="020B0604020202020204" pitchFamily="34" charset="0"/>
              </a:rPr>
              <a:t>在</a:t>
            </a:r>
            <a:r>
              <a:rPr lang="ru-RU" altLang="zh-CN" sz="2200" dirty="0">
                <a:cs typeface="Arial" panose="020B0604020202020204" pitchFamily="34" charset="0"/>
              </a:rPr>
              <a:t>FIRST</a:t>
            </a:r>
            <a:r>
              <a:rPr lang="en-US" altLang="zh-CN" sz="2200" dirty="0">
                <a:cs typeface="Arial" panose="020B0604020202020204" pitchFamily="34" charset="0"/>
              </a:rPr>
              <a:t>(</a:t>
            </a:r>
            <a:r>
              <a:rPr lang="el-GR" altLang="zh-CN" sz="2200" dirty="0">
                <a:cs typeface="Arial" panose="020B0604020202020204" pitchFamily="34" charset="0"/>
              </a:rPr>
              <a:t>α</a:t>
            </a:r>
            <a:r>
              <a:rPr lang="en-US" altLang="zh-CN" sz="2200" dirty="0">
                <a:cs typeface="Arial" panose="020B0604020202020204" pitchFamily="34" charset="0"/>
              </a:rPr>
              <a:t>)</a:t>
            </a:r>
            <a:r>
              <a:rPr lang="zh-CN" altLang="en-US" sz="2200" dirty="0">
                <a:cs typeface="Arial" panose="020B0604020202020204" pitchFamily="34" charset="0"/>
              </a:rPr>
              <a:t>中，且</a:t>
            </a:r>
            <a:r>
              <a:rPr lang="en-US" altLang="zh-CN" sz="2200" dirty="0">
                <a:cs typeface="Arial" panose="020B0604020202020204" pitchFamily="34" charset="0"/>
              </a:rPr>
              <a:t>$</a:t>
            </a:r>
            <a:r>
              <a:rPr lang="zh-CN" altLang="en-US" sz="2200" dirty="0">
                <a:cs typeface="Arial" panose="020B0604020202020204" pitchFamily="34" charset="0"/>
              </a:rPr>
              <a:t>在</a:t>
            </a:r>
            <a:endParaRPr lang="en-US" altLang="zh-CN" sz="2200" dirty="0">
              <a:cs typeface="Arial" panose="020B0604020202020204" pitchFamily="34" charset="0"/>
            </a:endParaRPr>
          </a:p>
          <a:p>
            <a:pPr>
              <a:lnSpc>
                <a:spcPct val="80000"/>
              </a:lnSpc>
              <a:buNone/>
            </a:pPr>
            <a:r>
              <a:rPr lang="en-US" altLang="zh-CN" sz="2200" dirty="0">
                <a:cs typeface="Arial" panose="020B0604020202020204" pitchFamily="34" charset="0"/>
              </a:rPr>
              <a:t>          FOLLOW(A)</a:t>
            </a:r>
            <a:r>
              <a:rPr lang="zh-CN" altLang="en-US" sz="2200" dirty="0">
                <a:cs typeface="Arial" panose="020B0604020202020204" pitchFamily="34" charset="0"/>
              </a:rPr>
              <a:t>中，则将</a:t>
            </a:r>
            <a:r>
              <a:rPr lang="en-US" altLang="zh-CN" sz="2200" dirty="0">
                <a:cs typeface="Arial" panose="020B0604020202020204" pitchFamily="34" charset="0"/>
              </a:rPr>
              <a:t>A-&gt;</a:t>
            </a:r>
            <a:r>
              <a:rPr lang="el-GR" altLang="zh-CN" sz="2200" dirty="0">
                <a:cs typeface="Arial" panose="020B0604020202020204" pitchFamily="34" charset="0"/>
              </a:rPr>
              <a:t>α</a:t>
            </a:r>
            <a:r>
              <a:rPr lang="zh-CN" altLang="el-GR" sz="2200" dirty="0">
                <a:cs typeface="Arial" panose="020B0604020202020204" pitchFamily="34" charset="0"/>
              </a:rPr>
              <a:t>加入到</a:t>
            </a:r>
            <a:r>
              <a:rPr lang="el-GR" altLang="zh-CN" sz="2200" dirty="0">
                <a:cs typeface="Arial" panose="020B0604020202020204" pitchFamily="34" charset="0"/>
              </a:rPr>
              <a:t>M</a:t>
            </a:r>
            <a:r>
              <a:rPr lang="en-US" altLang="zh-CN" sz="2200" dirty="0">
                <a:cs typeface="Arial" panose="020B0604020202020204" pitchFamily="34" charset="0"/>
              </a:rPr>
              <a:t>[A,$]</a:t>
            </a:r>
            <a:r>
              <a:rPr lang="zh-CN" altLang="en-US" sz="2200" dirty="0">
                <a:cs typeface="Arial" panose="020B0604020202020204" pitchFamily="34" charset="0"/>
              </a:rPr>
              <a:t>中。</a:t>
            </a:r>
          </a:p>
          <a:p>
            <a:pPr>
              <a:lnSpc>
                <a:spcPct val="80000"/>
              </a:lnSpc>
              <a:buNone/>
            </a:pPr>
            <a:r>
              <a:rPr lang="zh-CN" altLang="en-US" sz="2200" dirty="0">
                <a:cs typeface="Arial" panose="020B0604020202020204" pitchFamily="34" charset="0"/>
              </a:rPr>
              <a:t>	</a:t>
            </a:r>
            <a:r>
              <a:rPr lang="en-US" altLang="zh-CN" sz="2200" dirty="0">
                <a:cs typeface="Arial" panose="020B0604020202020204" pitchFamily="34" charset="0"/>
              </a:rPr>
              <a:t>4</a:t>
            </a:r>
            <a:r>
              <a:rPr lang="zh-CN" altLang="en-US" sz="2200" dirty="0">
                <a:cs typeface="Arial" panose="020B0604020202020204" pitchFamily="34" charset="0"/>
              </a:rPr>
              <a:t>、将</a:t>
            </a:r>
            <a:r>
              <a:rPr lang="en-US" altLang="zh-CN" sz="2200" dirty="0">
                <a:cs typeface="Arial" panose="020B0604020202020204" pitchFamily="34" charset="0"/>
              </a:rPr>
              <a:t>M</a:t>
            </a:r>
            <a:r>
              <a:rPr lang="zh-CN" altLang="en-US" sz="2200" dirty="0">
                <a:cs typeface="Arial" panose="020B0604020202020204" pitchFamily="34" charset="0"/>
              </a:rPr>
              <a:t>中每个没定义的表项均设置为</a:t>
            </a:r>
            <a:r>
              <a:rPr lang="en-US" altLang="zh-CN" sz="2200" dirty="0">
                <a:cs typeface="Arial" panose="020B0604020202020204" pitchFamily="34" charset="0"/>
              </a:rPr>
              <a:t>error</a:t>
            </a:r>
            <a:r>
              <a:rPr lang="zh-CN" altLang="en-US" sz="2200" dirty="0">
                <a:cs typeface="Arial" panose="020B0604020202020204" pitchFamily="34" charset="0"/>
              </a:rPr>
              <a:t>。</a:t>
            </a:r>
            <a:endParaRPr lang="zh-CN" altLang="el-GR" sz="2200" dirty="0">
              <a:cs typeface="Arial" panose="020B0604020202020204" pitchFamily="34" charset="0"/>
            </a:endParaRPr>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712087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4.13</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fontScale="850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zh-CN" altLang="en-US" sz="2400" dirty="0">
                <a:cs typeface="Arial" panose="020B0604020202020204" pitchFamily="34" charset="0"/>
              </a:rPr>
              <a:t>算法</a:t>
            </a:r>
            <a:r>
              <a:rPr lang="en-US" altLang="zh-CN" sz="2400" dirty="0">
                <a:cs typeface="Arial" panose="020B0604020202020204" pitchFamily="34" charset="0"/>
              </a:rPr>
              <a:t>4.4</a:t>
            </a:r>
            <a:r>
              <a:rPr lang="zh-CN" altLang="en-US" sz="2400" dirty="0">
                <a:cs typeface="Arial" panose="020B0604020202020204" pitchFamily="34" charset="0"/>
              </a:rPr>
              <a:t>应用于文法</a:t>
            </a:r>
            <a:r>
              <a:rPr lang="en-US" altLang="zh-CN" sz="2400" dirty="0">
                <a:cs typeface="Arial" panose="020B0604020202020204" pitchFamily="34" charset="0"/>
              </a:rPr>
              <a:t>(4-11)</a:t>
            </a:r>
            <a:r>
              <a:rPr lang="zh-CN" altLang="en-US" sz="2400" dirty="0">
                <a:cs typeface="Arial" panose="020B0604020202020204" pitchFamily="34" charset="0"/>
              </a:rPr>
              <a:t>后产生的分析表如图</a:t>
            </a:r>
            <a:r>
              <a:rPr lang="en-US" altLang="zh-CN" sz="2400" dirty="0">
                <a:cs typeface="Arial" panose="020B0604020202020204" pitchFamily="34" charset="0"/>
              </a:rPr>
              <a:t>4-15</a:t>
            </a:r>
            <a:r>
              <a:rPr lang="zh-CN" altLang="en-US" sz="2400" dirty="0">
                <a:cs typeface="Arial" panose="020B0604020202020204" pitchFamily="34" charset="0"/>
              </a:rPr>
              <a:t>所示。</a:t>
            </a: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a:lnSpc>
                <a:spcPct val="80000"/>
              </a:lnSpc>
            </a:pPr>
            <a:r>
              <a:rPr lang="en-US" altLang="zh-CN" sz="2400" dirty="0"/>
              <a:t>∵  FIRST(TE’)=FIRST(T)={(, id}</a:t>
            </a:r>
            <a:r>
              <a:rPr lang="zh-CN" altLang="en-US" sz="2400" dirty="0"/>
              <a:t>，</a:t>
            </a:r>
            <a:r>
              <a:rPr lang="en-US" altLang="zh-CN" sz="2400" dirty="0"/>
              <a:t> </a:t>
            </a:r>
          </a:p>
          <a:p>
            <a:pPr>
              <a:lnSpc>
                <a:spcPct val="80000"/>
              </a:lnSpc>
            </a:pPr>
            <a:r>
              <a:rPr lang="en-US" altLang="zh-CN" sz="2400" dirty="0"/>
              <a:t>∴  </a:t>
            </a:r>
            <a:r>
              <a:rPr lang="zh-CN" altLang="en-US" sz="2400" dirty="0"/>
              <a:t>产生式</a:t>
            </a:r>
            <a:r>
              <a:rPr lang="en-US" altLang="zh-CN" sz="2400" dirty="0"/>
              <a:t>E-&gt;TE’</a:t>
            </a:r>
            <a:r>
              <a:rPr lang="zh-CN" altLang="en-US" sz="2400" dirty="0"/>
              <a:t>被填入</a:t>
            </a:r>
            <a:r>
              <a:rPr lang="en-US" altLang="zh-CN" sz="2400" dirty="0"/>
              <a:t>M[E, (]</a:t>
            </a:r>
            <a:r>
              <a:rPr lang="zh-CN" altLang="en-US" sz="2400" dirty="0"/>
              <a:t>和</a:t>
            </a:r>
            <a:r>
              <a:rPr lang="en-US" altLang="zh-CN" sz="2400" dirty="0"/>
              <a:t>M[E, id] </a:t>
            </a:r>
            <a:r>
              <a:rPr lang="zh-CN" altLang="en-US" sz="2400" dirty="0"/>
              <a:t>表项中</a:t>
            </a:r>
            <a:r>
              <a:rPr lang="en-US" altLang="zh-CN" sz="2400" dirty="0"/>
              <a:t>.</a:t>
            </a:r>
          </a:p>
          <a:p>
            <a:pPr>
              <a:lnSpc>
                <a:spcPct val="80000"/>
              </a:lnSpc>
            </a:pPr>
            <a:r>
              <a:rPr lang="en-US" altLang="zh-CN" sz="2400" dirty="0"/>
              <a:t>∵  FIRST(+TE’)={+}</a:t>
            </a:r>
            <a:r>
              <a:rPr lang="zh-CN" altLang="en-US" sz="2400" dirty="0"/>
              <a:t>，</a:t>
            </a:r>
            <a:endParaRPr lang="en-US" altLang="zh-CN" sz="2400" dirty="0"/>
          </a:p>
          <a:p>
            <a:pPr>
              <a:lnSpc>
                <a:spcPct val="80000"/>
              </a:lnSpc>
            </a:pPr>
            <a:r>
              <a:rPr lang="en-US" altLang="zh-CN" sz="2400" dirty="0"/>
              <a:t>∴  </a:t>
            </a:r>
            <a:r>
              <a:rPr lang="zh-CN" altLang="en-US" sz="2400" dirty="0"/>
              <a:t>产生式</a:t>
            </a:r>
            <a:r>
              <a:rPr lang="en-US" altLang="zh-CN" sz="2400" dirty="0"/>
              <a:t>E’-&gt;+TE’</a:t>
            </a:r>
            <a:r>
              <a:rPr lang="zh-CN" altLang="en-US" sz="2400" dirty="0"/>
              <a:t>被填入</a:t>
            </a:r>
            <a:r>
              <a:rPr lang="en-US" altLang="zh-CN" sz="2400" dirty="0"/>
              <a:t>M[E’, +]</a:t>
            </a:r>
            <a:r>
              <a:rPr lang="zh-CN" altLang="en-US" sz="2400" dirty="0"/>
              <a:t>表项中</a:t>
            </a:r>
            <a:endParaRPr lang="en-US" altLang="zh-CN" sz="2400" dirty="0"/>
          </a:p>
          <a:p>
            <a:pPr>
              <a:lnSpc>
                <a:spcPct val="80000"/>
              </a:lnSpc>
            </a:pPr>
            <a:r>
              <a:rPr lang="en-US" altLang="zh-CN" sz="2400" dirty="0"/>
              <a:t>∵  FIRST(</a:t>
            </a:r>
            <a:r>
              <a:rPr lang="ru-RU" altLang="zh-CN" sz="2400" dirty="0">
                <a:cs typeface="Arial" panose="020B0604020202020204" pitchFamily="34" charset="0"/>
              </a:rPr>
              <a:t>Є</a:t>
            </a:r>
            <a:r>
              <a:rPr lang="en-US" altLang="zh-CN" sz="2400" dirty="0"/>
              <a:t>)={ </a:t>
            </a:r>
            <a:r>
              <a:rPr lang="ru-RU" altLang="zh-CN" sz="2400" dirty="0">
                <a:cs typeface="Arial" panose="020B0604020202020204" pitchFamily="34" charset="0"/>
              </a:rPr>
              <a:t>Є</a:t>
            </a:r>
            <a:r>
              <a:rPr lang="en-US" altLang="zh-CN" sz="2400" dirty="0">
                <a:cs typeface="Arial" panose="020B0604020202020204" pitchFamily="34" charset="0"/>
              </a:rPr>
              <a:t> </a:t>
            </a:r>
            <a:r>
              <a:rPr lang="en-US" altLang="zh-CN" sz="2400" dirty="0"/>
              <a:t>}</a:t>
            </a:r>
            <a:r>
              <a:rPr lang="zh-CN" altLang="en-US" sz="2400" dirty="0"/>
              <a:t>，而需要求</a:t>
            </a:r>
            <a:r>
              <a:rPr lang="en-US" altLang="zh-CN" sz="2400" dirty="0"/>
              <a:t>FOLLOW(E’)={), $}</a:t>
            </a:r>
          </a:p>
          <a:p>
            <a:pPr>
              <a:lnSpc>
                <a:spcPct val="80000"/>
              </a:lnSpc>
            </a:pPr>
            <a:r>
              <a:rPr lang="en-US" altLang="zh-CN" sz="2400" dirty="0"/>
              <a:t>∴  </a:t>
            </a:r>
            <a:r>
              <a:rPr lang="zh-CN" altLang="en-US" sz="2400" dirty="0"/>
              <a:t>产生式</a:t>
            </a:r>
            <a:r>
              <a:rPr lang="en-US" altLang="zh-CN" sz="2400" dirty="0"/>
              <a:t>E’-&gt;</a:t>
            </a:r>
            <a:r>
              <a:rPr lang="ru-RU" altLang="zh-CN" sz="2400" dirty="0">
                <a:cs typeface="Arial" panose="020B0604020202020204" pitchFamily="34" charset="0"/>
              </a:rPr>
              <a:t> Є</a:t>
            </a:r>
            <a:r>
              <a:rPr lang="en-US" altLang="zh-CN" sz="2400" dirty="0">
                <a:cs typeface="Arial" panose="020B0604020202020204" pitchFamily="34" charset="0"/>
              </a:rPr>
              <a:t> </a:t>
            </a:r>
            <a:r>
              <a:rPr lang="zh-CN" altLang="en-US" sz="2400" dirty="0"/>
              <a:t>被填入</a:t>
            </a:r>
            <a:r>
              <a:rPr lang="ru-RU" altLang="zh-CN" sz="2400" dirty="0">
                <a:cs typeface="Arial" panose="020B0604020202020204" pitchFamily="34" charset="0"/>
              </a:rPr>
              <a:t>M</a:t>
            </a:r>
            <a:r>
              <a:rPr lang="en-US" altLang="zh-CN" sz="2400" dirty="0">
                <a:cs typeface="Arial" panose="020B0604020202020204" pitchFamily="34" charset="0"/>
              </a:rPr>
              <a:t>[E’, )]</a:t>
            </a:r>
            <a:r>
              <a:rPr lang="zh-CN" altLang="en-US" sz="2400" dirty="0">
                <a:cs typeface="Arial" panose="020B0604020202020204" pitchFamily="34" charset="0"/>
              </a:rPr>
              <a:t>和</a:t>
            </a:r>
            <a:r>
              <a:rPr lang="en-US" altLang="zh-CN" sz="2400" dirty="0">
                <a:cs typeface="Arial" panose="020B0604020202020204" pitchFamily="34" charset="0"/>
              </a:rPr>
              <a:t>M[E’, $]</a:t>
            </a:r>
            <a:r>
              <a:rPr lang="zh-CN" altLang="en-US" sz="2400" dirty="0">
                <a:cs typeface="Arial" panose="020B0604020202020204" pitchFamily="34" charset="0"/>
              </a:rPr>
              <a:t>表项含有</a:t>
            </a:r>
            <a:r>
              <a:rPr lang="en-US" altLang="zh-CN" sz="2400" dirty="0">
                <a:cs typeface="Arial" panose="020B0604020202020204" pitchFamily="34" charset="0"/>
              </a:rPr>
              <a:t>E’-&gt;</a:t>
            </a:r>
            <a:r>
              <a:rPr lang="ru-RU" altLang="zh-CN" sz="2400" dirty="0">
                <a:cs typeface="Arial" panose="020B0604020202020204" pitchFamily="34" charset="0"/>
              </a:rPr>
              <a:t>Є</a:t>
            </a:r>
            <a:r>
              <a:rPr lang="zh-CN" altLang="en-US" sz="2400" dirty="0">
                <a:cs typeface="Arial" panose="020B0604020202020204" pitchFamily="34" charset="0"/>
              </a:rPr>
              <a:t>。</a:t>
            </a:r>
          </a:p>
          <a:p>
            <a:pPr>
              <a:lnSpc>
                <a:spcPct val="80000"/>
              </a:lnSpc>
            </a:pPr>
            <a:endParaRPr lang="zh-CN" altLang="ru-RU" sz="2400" dirty="0">
              <a:cs typeface="Arial" panose="020B0604020202020204" pitchFamily="34" charset="0"/>
            </a:endParaRPr>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7" name="Picture 4">
            <a:extLst>
              <a:ext uri="{FF2B5EF4-FFF2-40B4-BE49-F238E27FC236}">
                <a16:creationId xmlns:a16="http://schemas.microsoft.com/office/drawing/2014/main" id="{CBD2FD39-1655-4D8A-8EBB-FCDC821FAA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586" y="1910282"/>
            <a:ext cx="6753885" cy="2308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945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4.14</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buClrTx/>
              <a:buSzTx/>
              <a:buFontTx/>
              <a:buNone/>
            </a:pPr>
            <a:r>
              <a:rPr lang="en-US" altLang="zh-CN" sz="2400" dirty="0">
                <a:solidFill>
                  <a:srgbClr val="800000"/>
                </a:solidFill>
              </a:rPr>
              <a:t> </a:t>
            </a:r>
            <a:r>
              <a:rPr lang="zh-CN" altLang="en-US" sz="2400" dirty="0">
                <a:solidFill>
                  <a:srgbClr val="800000"/>
                </a:solidFill>
              </a:rPr>
              <a:t>消除下列文法中左递归</a:t>
            </a:r>
            <a:r>
              <a:rPr lang="zh-CN" altLang="en-US" sz="3200" dirty="0">
                <a:solidFill>
                  <a:srgbClr val="800000"/>
                </a:solidFill>
                <a:latin typeface="Arial" panose="020B0604020202020204" pitchFamily="34" charset="0"/>
                <a:cs typeface="Arial" panose="020B0604020202020204" pitchFamily="34" charset="0"/>
              </a:rPr>
              <a:t>，</a:t>
            </a:r>
            <a:r>
              <a:rPr lang="zh-CN" altLang="en-US" sz="2400" dirty="0">
                <a:solidFill>
                  <a:srgbClr val="800000"/>
                </a:solidFill>
              </a:rPr>
              <a:t>并构造一个预测分析表</a:t>
            </a:r>
          </a:p>
          <a:p>
            <a:pPr>
              <a:spcBef>
                <a:spcPct val="0"/>
              </a:spcBef>
              <a:buClrTx/>
              <a:buSzTx/>
              <a:buFontTx/>
              <a:buNone/>
            </a:pPr>
            <a:r>
              <a:rPr lang="zh-CN" altLang="en-US" sz="2400" dirty="0">
                <a:solidFill>
                  <a:srgbClr val="800000"/>
                </a:solidFill>
              </a:rPr>
              <a:t>	</a:t>
            </a:r>
            <a:r>
              <a:rPr lang="en-US" altLang="zh-CN" sz="2400" dirty="0">
                <a:solidFill>
                  <a:srgbClr val="800000"/>
                </a:solidFill>
                <a:latin typeface="Arial" panose="020B0604020202020204" pitchFamily="34" charset="0"/>
                <a:cs typeface="Arial" panose="020B0604020202020204" pitchFamily="34" charset="0"/>
              </a:rPr>
              <a:t>S -&gt; ( L ) | a</a:t>
            </a:r>
            <a:endParaRPr lang="en-US" altLang="zh-CN" sz="3200" dirty="0"/>
          </a:p>
          <a:p>
            <a:pPr>
              <a:spcBef>
                <a:spcPct val="0"/>
              </a:spcBef>
              <a:buClrTx/>
              <a:buSzTx/>
              <a:buFontTx/>
              <a:buNone/>
            </a:pPr>
            <a:r>
              <a:rPr lang="en-US" altLang="zh-CN" sz="2400" dirty="0">
                <a:solidFill>
                  <a:srgbClr val="800000"/>
                </a:solidFill>
                <a:latin typeface="Arial" panose="020B0604020202020204" pitchFamily="34" charset="0"/>
                <a:cs typeface="Arial" panose="020B0604020202020204" pitchFamily="34" charset="0"/>
              </a:rPr>
              <a:t>	L -&gt;  L , S | S</a:t>
            </a:r>
            <a:endParaRPr lang="en-US" altLang="zh-CN" sz="3200" dirty="0"/>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12390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4.4.7 LL(1)</a:t>
            </a:r>
            <a:r>
              <a:rPr lang="zh-CN" altLang="en-US" dirty="0"/>
              <a:t>文法</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sz="2000" b="1" dirty="0">
                <a:cs typeface="Arial" panose="020B0604020202020204" pitchFamily="34" charset="0"/>
              </a:rPr>
              <a:t>算法</a:t>
            </a:r>
            <a:r>
              <a:rPr lang="en-US" altLang="zh-CN" sz="2000" b="1" dirty="0">
                <a:cs typeface="Arial" panose="020B0604020202020204" pitchFamily="34" charset="0"/>
              </a:rPr>
              <a:t>4.4</a:t>
            </a:r>
            <a:r>
              <a:rPr lang="zh-CN" altLang="en-US" sz="2000" b="1" dirty="0">
                <a:cs typeface="Arial" panose="020B0604020202020204" pitchFamily="34" charset="0"/>
              </a:rPr>
              <a:t>应用于下面文法后产生的分析表如图</a:t>
            </a:r>
            <a:r>
              <a:rPr lang="en-US" altLang="zh-CN" sz="2000" b="1" dirty="0">
                <a:cs typeface="Arial" panose="020B0604020202020204" pitchFamily="34" charset="0"/>
              </a:rPr>
              <a:t>4-17</a:t>
            </a:r>
            <a:r>
              <a:rPr lang="zh-CN" altLang="en-US" sz="2000" b="1" dirty="0">
                <a:cs typeface="Arial" panose="020B0604020202020204" pitchFamily="34" charset="0"/>
              </a:rPr>
              <a:t>所示：</a:t>
            </a:r>
            <a:endParaRPr lang="zh-CN" altLang="en-US" sz="2000" b="1" dirty="0"/>
          </a:p>
          <a:p>
            <a:pPr>
              <a:lnSpc>
                <a:spcPct val="80000"/>
              </a:lnSpc>
              <a:buNone/>
            </a:pPr>
            <a:r>
              <a:rPr lang="zh-CN" altLang="en-US" sz="2000" b="1" dirty="0"/>
              <a:t>	</a:t>
            </a:r>
            <a:endParaRPr lang="en-US" altLang="zh-CN" sz="2000" b="1" dirty="0"/>
          </a:p>
          <a:p>
            <a:pPr>
              <a:lnSpc>
                <a:spcPct val="80000"/>
              </a:lnSpc>
              <a:buNone/>
            </a:pPr>
            <a:r>
              <a:rPr lang="en-US" altLang="zh-CN" sz="2000" b="1" dirty="0"/>
              <a:t>   S -&gt; </a:t>
            </a:r>
            <a:r>
              <a:rPr lang="en-US" altLang="zh-CN" sz="2000" b="1" dirty="0" err="1"/>
              <a:t>iEtSS</a:t>
            </a:r>
            <a:r>
              <a:rPr lang="en-US" altLang="zh-CN" sz="2000" b="1" dirty="0"/>
              <a:t>’ | a</a:t>
            </a:r>
          </a:p>
          <a:p>
            <a:pPr>
              <a:lnSpc>
                <a:spcPct val="80000"/>
              </a:lnSpc>
              <a:buNone/>
            </a:pPr>
            <a:r>
              <a:rPr lang="en-US" altLang="zh-CN" sz="2000" b="1" dirty="0"/>
              <a:t>	S’ -&gt; </a:t>
            </a:r>
            <a:r>
              <a:rPr lang="en-US" altLang="zh-CN" sz="2000" b="1" dirty="0" err="1"/>
              <a:t>eS</a:t>
            </a:r>
            <a:r>
              <a:rPr lang="en-US" altLang="zh-CN" sz="2000" b="1" dirty="0"/>
              <a:t> | </a:t>
            </a:r>
            <a:r>
              <a:rPr lang="ru-RU" altLang="zh-CN" sz="2000" b="1" dirty="0">
                <a:cs typeface="Arial" panose="020B0604020202020204" pitchFamily="34" charset="0"/>
              </a:rPr>
              <a:t>Є</a:t>
            </a:r>
            <a:endParaRPr lang="en-US" altLang="zh-CN" sz="2000" b="1" dirty="0">
              <a:cs typeface="Arial" panose="020B0604020202020204" pitchFamily="34" charset="0"/>
            </a:endParaRPr>
          </a:p>
          <a:p>
            <a:pPr>
              <a:lnSpc>
                <a:spcPct val="80000"/>
              </a:lnSpc>
              <a:buNone/>
            </a:pPr>
            <a:r>
              <a:rPr lang="en-US" altLang="zh-CN" sz="2000" b="1" dirty="0">
                <a:cs typeface="Arial" panose="020B0604020202020204" pitchFamily="34" charset="0"/>
              </a:rPr>
              <a:t>	E -&gt; b</a:t>
            </a:r>
          </a:p>
          <a:p>
            <a:pPr>
              <a:lnSpc>
                <a:spcPct val="80000"/>
              </a:lnSpc>
              <a:buNone/>
            </a:pPr>
            <a:r>
              <a:rPr lang="en-US" altLang="zh-CN" sz="2000" b="1" dirty="0">
                <a:cs typeface="Arial" panose="020B0604020202020204" pitchFamily="34" charset="0"/>
              </a:rPr>
              <a:t>	</a:t>
            </a:r>
          </a:p>
          <a:p>
            <a:pPr>
              <a:lnSpc>
                <a:spcPct val="80000"/>
              </a:lnSpc>
              <a:buNone/>
            </a:pPr>
            <a:endParaRPr lang="en-US" altLang="zh-CN" sz="2000" b="1" dirty="0">
              <a:cs typeface="Arial" panose="020B0604020202020204" pitchFamily="34" charset="0"/>
            </a:endParaRPr>
          </a:p>
          <a:p>
            <a:pPr>
              <a:lnSpc>
                <a:spcPct val="80000"/>
              </a:lnSpc>
              <a:buNone/>
            </a:pPr>
            <a:endParaRPr lang="zh-CN" altLang="en-US" sz="2000" b="1" dirty="0">
              <a:cs typeface="Arial" panose="020B0604020202020204" pitchFamily="34" charset="0"/>
            </a:endParaRPr>
          </a:p>
          <a:p>
            <a:pPr>
              <a:lnSpc>
                <a:spcPct val="80000"/>
              </a:lnSpc>
            </a:pPr>
            <a:r>
              <a:rPr lang="en-US" altLang="zh-CN" sz="2000" b="1" dirty="0"/>
              <a:t>∵ </a:t>
            </a:r>
            <a:r>
              <a:rPr lang="ru-RU" altLang="zh-CN" sz="2000" b="1" dirty="0">
                <a:cs typeface="Arial" panose="020B0604020202020204" pitchFamily="34" charset="0"/>
              </a:rPr>
              <a:t>FOLLOW</a:t>
            </a:r>
            <a:r>
              <a:rPr lang="en-US" altLang="zh-CN" sz="2000" b="1" dirty="0">
                <a:cs typeface="Arial" panose="020B0604020202020204" pitchFamily="34" charset="0"/>
              </a:rPr>
              <a:t>(S’)={e, $}</a:t>
            </a:r>
            <a:r>
              <a:rPr lang="zh-CN" altLang="en-US" sz="2000" b="1" dirty="0">
                <a:cs typeface="Arial" panose="020B0604020202020204" pitchFamily="34" charset="0"/>
              </a:rPr>
              <a:t>，</a:t>
            </a:r>
            <a:endParaRPr lang="en-US" altLang="zh-CN" sz="2000" b="1" dirty="0">
              <a:cs typeface="Arial" panose="020B0604020202020204" pitchFamily="34" charset="0"/>
            </a:endParaRPr>
          </a:p>
          <a:p>
            <a:pPr>
              <a:lnSpc>
                <a:spcPct val="80000"/>
              </a:lnSpc>
            </a:pPr>
            <a:r>
              <a:rPr lang="en-US" altLang="zh-CN" sz="2000" b="1" dirty="0"/>
              <a:t>∴ </a:t>
            </a:r>
            <a:r>
              <a:rPr lang="en-US" altLang="zh-CN" sz="2000" b="1" dirty="0">
                <a:cs typeface="Arial" panose="020B0604020202020204" pitchFamily="34" charset="0"/>
              </a:rPr>
              <a:t>M[S’, e]</a:t>
            </a:r>
            <a:r>
              <a:rPr lang="zh-CN" altLang="en-US" sz="2000" b="1" dirty="0">
                <a:cs typeface="Arial" panose="020B0604020202020204" pitchFamily="34" charset="0"/>
              </a:rPr>
              <a:t>同时包含</a:t>
            </a:r>
            <a:r>
              <a:rPr lang="en-US" altLang="zh-CN" sz="2000" b="1" dirty="0">
                <a:cs typeface="Arial" panose="020B0604020202020204" pitchFamily="34" charset="0"/>
              </a:rPr>
              <a:t>S’-&gt;</a:t>
            </a:r>
            <a:r>
              <a:rPr lang="en-US" altLang="zh-CN" sz="2000" b="1" dirty="0" err="1">
                <a:cs typeface="Arial" panose="020B0604020202020204" pitchFamily="34" charset="0"/>
              </a:rPr>
              <a:t>eS</a:t>
            </a:r>
            <a:r>
              <a:rPr lang="zh-CN" altLang="en-US" sz="2000" b="1" dirty="0">
                <a:cs typeface="Arial" panose="020B0604020202020204" pitchFamily="34" charset="0"/>
              </a:rPr>
              <a:t>和</a:t>
            </a:r>
            <a:r>
              <a:rPr lang="en-US" altLang="zh-CN" sz="2000" b="1" dirty="0">
                <a:cs typeface="Arial" panose="020B0604020202020204" pitchFamily="34" charset="0"/>
              </a:rPr>
              <a:t>S’-&gt;</a:t>
            </a:r>
            <a:r>
              <a:rPr lang="ru-RU" altLang="zh-CN" sz="2000" b="1" dirty="0">
                <a:cs typeface="Arial" panose="020B0604020202020204" pitchFamily="34" charset="0"/>
              </a:rPr>
              <a:t>Є</a:t>
            </a:r>
            <a:r>
              <a:rPr lang="zh-CN" altLang="en-US" sz="2000" b="1" dirty="0">
                <a:cs typeface="Arial" panose="020B0604020202020204" pitchFamily="34" charset="0"/>
              </a:rPr>
              <a:t>。该文法具有二义性的。</a:t>
            </a:r>
            <a:endParaRPr lang="en-US" altLang="zh-CN" sz="2000" b="1" dirty="0">
              <a:cs typeface="Arial" panose="020B0604020202020204" pitchFamily="34" charset="0"/>
            </a:endParaRPr>
          </a:p>
          <a:p>
            <a:pPr>
              <a:lnSpc>
                <a:spcPct val="80000"/>
              </a:lnSpc>
            </a:pPr>
            <a:r>
              <a:rPr lang="en-US" altLang="zh-CN" sz="2000" b="1" dirty="0">
                <a:solidFill>
                  <a:srgbClr val="C00000"/>
                </a:solidFill>
              </a:rPr>
              <a:t>LL(1)</a:t>
            </a:r>
            <a:r>
              <a:rPr lang="zh-CN" altLang="en-US" sz="2000" b="1" dirty="0">
                <a:solidFill>
                  <a:srgbClr val="C00000"/>
                </a:solidFill>
              </a:rPr>
              <a:t>文法的定义</a:t>
            </a:r>
            <a:r>
              <a:rPr lang="zh-CN" altLang="en-US" sz="2000" b="1" dirty="0"/>
              <a:t>：分析表中没有多重定义表项的文法叫做</a:t>
            </a:r>
            <a:r>
              <a:rPr lang="en-US" altLang="zh-CN" sz="2000" b="1" dirty="0"/>
              <a:t>LL(1)</a:t>
            </a:r>
            <a:r>
              <a:rPr lang="zh-CN" altLang="en-US" sz="2000" b="1" dirty="0"/>
              <a:t>文</a:t>
            </a:r>
            <a:endParaRPr lang="en-US" altLang="zh-CN" sz="2000" b="1" dirty="0"/>
          </a:p>
          <a:p>
            <a:pPr marL="0" indent="0">
              <a:lnSpc>
                <a:spcPct val="80000"/>
              </a:lnSpc>
              <a:buNone/>
            </a:pPr>
            <a:r>
              <a:rPr lang="en-US" altLang="zh-CN" sz="2000" b="1" dirty="0"/>
              <a:t>               </a:t>
            </a:r>
            <a:r>
              <a:rPr lang="zh-CN" altLang="en-US" sz="2000" b="1" dirty="0"/>
              <a:t>法。算法</a:t>
            </a:r>
            <a:r>
              <a:rPr lang="en-US" altLang="zh-CN" sz="2000" b="1" dirty="0"/>
              <a:t>4.4</a:t>
            </a:r>
            <a:r>
              <a:rPr lang="zh-CN" altLang="en-US" sz="2000" b="1" dirty="0"/>
              <a:t>可以为任何</a:t>
            </a:r>
            <a:r>
              <a:rPr lang="en-US" altLang="zh-CN" sz="2000" b="1" dirty="0"/>
              <a:t>LL(1)</a:t>
            </a:r>
            <a:r>
              <a:rPr lang="zh-CN" altLang="en-US" sz="2000" b="1" dirty="0"/>
              <a:t>文法</a:t>
            </a:r>
            <a:r>
              <a:rPr lang="en-US" altLang="zh-CN" sz="2000" b="1" dirty="0"/>
              <a:t>G</a:t>
            </a:r>
            <a:r>
              <a:rPr lang="zh-CN" altLang="en-US" sz="2000" b="1" dirty="0"/>
              <a:t>产生分析表。这个分析</a:t>
            </a:r>
            <a:endParaRPr lang="en-US" altLang="zh-CN" sz="2000" b="1" dirty="0"/>
          </a:p>
          <a:p>
            <a:pPr marL="0" indent="0">
              <a:lnSpc>
                <a:spcPct val="80000"/>
              </a:lnSpc>
              <a:buNone/>
            </a:pPr>
            <a:r>
              <a:rPr lang="en-US" altLang="zh-CN" sz="2000" b="1" dirty="0"/>
              <a:t>               </a:t>
            </a:r>
            <a:r>
              <a:rPr lang="zh-CN" altLang="en-US" sz="2000" b="1" dirty="0"/>
              <a:t>表能分析</a:t>
            </a:r>
            <a:r>
              <a:rPr lang="en-US" altLang="zh-CN" sz="2000" b="1" dirty="0"/>
              <a:t>G</a:t>
            </a:r>
            <a:r>
              <a:rPr lang="zh-CN" altLang="en-US" sz="2000" b="1" dirty="0"/>
              <a:t>的所有句子，而且只能分析</a:t>
            </a:r>
            <a:r>
              <a:rPr lang="en-US" altLang="zh-CN" sz="2000" b="1" dirty="0"/>
              <a:t>G</a:t>
            </a:r>
            <a:r>
              <a:rPr lang="zh-CN" altLang="en-US" sz="2000" b="1" dirty="0"/>
              <a:t>的句子。</a:t>
            </a:r>
          </a:p>
          <a:p>
            <a:pPr>
              <a:lnSpc>
                <a:spcPct val="80000"/>
              </a:lnSpc>
            </a:pPr>
            <a:endParaRPr lang="zh-CN" altLang="ru-RU" sz="2000" b="1" dirty="0">
              <a:cs typeface="Arial" panose="020B0604020202020204" pitchFamily="34" charset="0"/>
            </a:endParaRPr>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9" name="Picture 4">
            <a:extLst>
              <a:ext uri="{FF2B5EF4-FFF2-40B4-BE49-F238E27FC236}">
                <a16:creationId xmlns:a16="http://schemas.microsoft.com/office/drawing/2014/main" id="{97634881-3D6C-4303-88AC-26EC8C2C14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1552" y="2019394"/>
            <a:ext cx="5179927"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4158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80000"/>
              </a:lnSpc>
            </a:pPr>
            <a:r>
              <a:rPr lang="en-US" altLang="zh-CN" sz="2800" dirty="0">
                <a:cs typeface="Arial" panose="020B0604020202020204" pitchFamily="34" charset="0"/>
              </a:rPr>
              <a:t> </a:t>
            </a:r>
            <a:r>
              <a:rPr lang="zh-CN" altLang="en-US" b="1" dirty="0">
                <a:cs typeface="Arial" panose="020B0604020202020204" pitchFamily="34" charset="0"/>
              </a:rPr>
              <a:t>考虑下面的算术表达式文法：</a:t>
            </a:r>
          </a:p>
          <a:p>
            <a:pPr>
              <a:lnSpc>
                <a:spcPct val="80000"/>
              </a:lnSpc>
              <a:buNone/>
            </a:pPr>
            <a:r>
              <a:rPr lang="zh-CN" altLang="en-US" b="1" dirty="0">
                <a:cs typeface="Arial" panose="020B0604020202020204" pitchFamily="34" charset="0"/>
              </a:rPr>
              <a:t>	</a:t>
            </a:r>
            <a:r>
              <a:rPr lang="en-US" altLang="zh-CN" b="1" dirty="0">
                <a:cs typeface="Arial" panose="020B0604020202020204" pitchFamily="34" charset="0"/>
              </a:rPr>
              <a:t>E -&gt; E + T | T</a:t>
            </a:r>
          </a:p>
          <a:p>
            <a:pPr>
              <a:lnSpc>
                <a:spcPct val="80000"/>
              </a:lnSpc>
              <a:buNone/>
            </a:pPr>
            <a:r>
              <a:rPr lang="en-US" altLang="zh-CN" b="1" dirty="0">
                <a:cs typeface="Arial" panose="020B0604020202020204" pitchFamily="34" charset="0"/>
              </a:rPr>
              <a:t>	T -&gt; T * F | F 					(4.1)</a:t>
            </a:r>
          </a:p>
          <a:p>
            <a:pPr>
              <a:lnSpc>
                <a:spcPct val="80000"/>
              </a:lnSpc>
              <a:buNone/>
            </a:pPr>
            <a:r>
              <a:rPr lang="en-US" altLang="zh-CN" b="1" dirty="0">
                <a:cs typeface="Arial" panose="020B0604020202020204" pitchFamily="34" charset="0"/>
              </a:rPr>
              <a:t>	F -&gt; ( E ) | id</a:t>
            </a:r>
          </a:p>
          <a:p>
            <a:pPr>
              <a:lnSpc>
                <a:spcPct val="80000"/>
              </a:lnSpc>
              <a:buNone/>
            </a:pPr>
            <a:r>
              <a:rPr lang="en-US" altLang="zh-CN" b="1" dirty="0">
                <a:cs typeface="Arial" panose="020B0604020202020204" pitchFamily="34" charset="0"/>
              </a:rPr>
              <a:t>	</a:t>
            </a:r>
            <a:r>
              <a:rPr lang="zh-CN" altLang="en-US" b="1" dirty="0">
                <a:cs typeface="Arial" panose="020B0604020202020204" pitchFamily="34" charset="0"/>
              </a:rPr>
              <a:t>消除</a:t>
            </a:r>
            <a:r>
              <a:rPr lang="en-US" altLang="zh-CN" b="1" dirty="0">
                <a:cs typeface="Arial" panose="020B0604020202020204" pitchFamily="34" charset="0"/>
              </a:rPr>
              <a:t>E</a:t>
            </a:r>
            <a:r>
              <a:rPr lang="zh-CN" altLang="en-US" b="1" dirty="0">
                <a:cs typeface="Arial" panose="020B0604020202020204" pitchFamily="34" charset="0"/>
              </a:rPr>
              <a:t>和</a:t>
            </a:r>
            <a:r>
              <a:rPr lang="en-US" altLang="zh-CN" b="1" dirty="0">
                <a:cs typeface="Arial" panose="020B0604020202020204" pitchFamily="34" charset="0"/>
              </a:rPr>
              <a:t>T</a:t>
            </a:r>
            <a:r>
              <a:rPr lang="zh-CN" altLang="en-US" b="1" dirty="0">
                <a:cs typeface="Arial" panose="020B0604020202020204" pitchFamily="34" charset="0"/>
              </a:rPr>
              <a:t>的直接左递归，可以得到：</a:t>
            </a:r>
          </a:p>
          <a:p>
            <a:pPr>
              <a:lnSpc>
                <a:spcPct val="80000"/>
              </a:lnSpc>
              <a:buNone/>
            </a:pPr>
            <a:r>
              <a:rPr lang="zh-CN" altLang="en-US" b="1" dirty="0">
                <a:cs typeface="Arial" panose="020B0604020202020204" pitchFamily="34" charset="0"/>
              </a:rPr>
              <a:t>	</a:t>
            </a:r>
            <a:r>
              <a:rPr lang="en-US" altLang="zh-CN" b="1" dirty="0">
                <a:cs typeface="Arial" panose="020B0604020202020204" pitchFamily="34" charset="0"/>
              </a:rPr>
              <a:t>E -&gt; TE’</a:t>
            </a:r>
          </a:p>
          <a:p>
            <a:pPr>
              <a:lnSpc>
                <a:spcPct val="80000"/>
              </a:lnSpc>
              <a:buNone/>
            </a:pPr>
            <a:r>
              <a:rPr lang="en-US" altLang="zh-CN" b="1" dirty="0">
                <a:cs typeface="Arial" panose="020B0604020202020204" pitchFamily="34" charset="0"/>
              </a:rPr>
              <a:t>	E’ -&gt; +TE’ | </a:t>
            </a:r>
            <a:r>
              <a:rPr lang="ru-RU" altLang="zh-CN" b="1" dirty="0">
                <a:cs typeface="Arial" panose="020B0604020202020204" pitchFamily="34" charset="0"/>
              </a:rPr>
              <a:t>Є</a:t>
            </a:r>
            <a:endParaRPr lang="en-US" altLang="zh-CN" b="1" dirty="0">
              <a:cs typeface="Arial" panose="020B0604020202020204" pitchFamily="34" charset="0"/>
            </a:endParaRPr>
          </a:p>
          <a:p>
            <a:pPr>
              <a:lnSpc>
                <a:spcPct val="80000"/>
              </a:lnSpc>
              <a:buNone/>
            </a:pPr>
            <a:r>
              <a:rPr lang="en-US" altLang="zh-CN" b="1" dirty="0">
                <a:cs typeface="Arial" panose="020B0604020202020204" pitchFamily="34" charset="0"/>
              </a:rPr>
              <a:t>	T -&gt; FT’					(4.2)</a:t>
            </a:r>
          </a:p>
          <a:p>
            <a:pPr>
              <a:lnSpc>
                <a:spcPct val="80000"/>
              </a:lnSpc>
              <a:buNone/>
            </a:pPr>
            <a:r>
              <a:rPr lang="en-US" altLang="zh-CN" b="1" dirty="0">
                <a:cs typeface="Arial" panose="020B0604020202020204" pitchFamily="34" charset="0"/>
              </a:rPr>
              <a:t>	T’ -&gt; *FT’ | </a:t>
            </a:r>
            <a:r>
              <a:rPr lang="ru-RU" altLang="zh-CN" b="1" dirty="0">
                <a:cs typeface="Arial" panose="020B0604020202020204" pitchFamily="34" charset="0"/>
              </a:rPr>
              <a:t>Є</a:t>
            </a:r>
            <a:endParaRPr lang="en-US" altLang="zh-CN" b="1" dirty="0">
              <a:cs typeface="Arial" panose="020B0604020202020204" pitchFamily="34" charset="0"/>
            </a:endParaRPr>
          </a:p>
          <a:p>
            <a:pPr>
              <a:lnSpc>
                <a:spcPct val="80000"/>
              </a:lnSpc>
              <a:buNone/>
            </a:pPr>
            <a:r>
              <a:rPr lang="en-US" altLang="zh-CN" b="1" dirty="0">
                <a:cs typeface="Arial" panose="020B0604020202020204" pitchFamily="34" charset="0"/>
              </a:rPr>
              <a:t>	F -&gt; ( E ) | id</a:t>
            </a:r>
          </a:p>
          <a:p>
            <a:pPr>
              <a:lnSpc>
                <a:spcPct val="80000"/>
              </a:lnSpc>
            </a:pPr>
            <a:r>
              <a:rPr lang="zh-CN" altLang="en-US" b="1" dirty="0"/>
              <a:t>考虑下面的算术表达式文法：</a:t>
            </a:r>
          </a:p>
          <a:p>
            <a:pPr>
              <a:lnSpc>
                <a:spcPct val="80000"/>
              </a:lnSpc>
              <a:buNone/>
            </a:pPr>
            <a:r>
              <a:rPr lang="zh-CN" altLang="en-US" b="1" dirty="0"/>
              <a:t>	</a:t>
            </a:r>
            <a:r>
              <a:rPr lang="en-US" altLang="zh-CN" b="1" dirty="0"/>
              <a:t>E -&gt; E + E | E * E | ( E ) | id                                      (4.3)	</a:t>
            </a:r>
            <a:endParaRPr lang="ru-RU" altLang="zh-CN" b="1" dirty="0">
              <a:cs typeface="Arial" panose="020B0604020202020204" pitchFamily="34" charset="0"/>
            </a:endParaRPr>
          </a:p>
          <a:p>
            <a:pPr>
              <a:lnSpc>
                <a:spcPct val="150000"/>
              </a:lnSpc>
            </a:pPr>
            <a:endParaRPr lang="en-US" altLang="zh-CN" dirty="0"/>
          </a:p>
        </p:txBody>
      </p:sp>
      <p:sp>
        <p:nvSpPr>
          <p:cNvPr id="3" name="标题 2"/>
          <p:cNvSpPr>
            <a:spLocks noGrp="1"/>
          </p:cNvSpPr>
          <p:nvPr>
            <p:ph type="title"/>
          </p:nvPr>
        </p:nvSpPr>
        <p:spPr/>
        <p:txBody>
          <a:bodyPr/>
          <a:lstStyle/>
          <a:p>
            <a:r>
              <a:rPr lang="en-US" altLang="zh-CN" sz="2800" dirty="0"/>
              <a:t> 4.1.2 </a:t>
            </a:r>
            <a:r>
              <a:rPr lang="zh-CN" altLang="en-US" sz="2800" dirty="0"/>
              <a:t>代表性文法</a:t>
            </a:r>
          </a:p>
        </p:txBody>
      </p:sp>
    </p:spTree>
    <p:extLst>
      <p:ext uri="{BB962C8B-B14F-4D97-AF65-F5344CB8AC3E}">
        <p14:creationId xmlns:p14="http://schemas.microsoft.com/office/powerpoint/2010/main" val="211282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LL(1)</a:t>
            </a:r>
            <a:r>
              <a:rPr lang="zh-CN" altLang="en-US" dirty="0"/>
              <a:t>文法的性质</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sz="2000" b="1" dirty="0"/>
              <a:t>LL(1)</a:t>
            </a:r>
            <a:r>
              <a:rPr lang="zh-CN" altLang="en-US" sz="2000" b="1" dirty="0"/>
              <a:t>文法有一种特殊的性质。它不是二义性的，也不含左递归。</a:t>
            </a:r>
            <a:endParaRPr lang="en-US" altLang="zh-CN" sz="2000" b="1" dirty="0"/>
          </a:p>
          <a:p>
            <a:pPr marL="0" indent="0">
              <a:lnSpc>
                <a:spcPct val="90000"/>
              </a:lnSpc>
              <a:buNone/>
            </a:pPr>
            <a:r>
              <a:rPr lang="zh-CN" altLang="en-US" sz="2000" b="1" dirty="0"/>
              <a:t>   可以证明，</a:t>
            </a:r>
            <a:r>
              <a:rPr lang="en-US" altLang="zh-CN" sz="2000" b="1" dirty="0"/>
              <a:t>G</a:t>
            </a:r>
            <a:r>
              <a:rPr lang="zh-CN" altLang="en-US" sz="2000" b="1" dirty="0"/>
              <a:t>是</a:t>
            </a:r>
            <a:r>
              <a:rPr lang="en-US" altLang="zh-CN" sz="2000" b="1" dirty="0"/>
              <a:t>LL(1)</a:t>
            </a:r>
            <a:r>
              <a:rPr lang="zh-CN" altLang="en-US" sz="2000" b="1" dirty="0"/>
              <a:t>文法，当且仅当</a:t>
            </a:r>
            <a:r>
              <a:rPr lang="en-US" altLang="zh-CN" sz="2000" b="1" dirty="0"/>
              <a:t>G</a:t>
            </a:r>
            <a:r>
              <a:rPr lang="zh-CN" altLang="en-US" sz="2000" b="1" dirty="0"/>
              <a:t>的任何两个不同的产生式</a:t>
            </a:r>
            <a:endParaRPr lang="en-US" altLang="zh-CN" sz="2000" b="1" dirty="0"/>
          </a:p>
          <a:p>
            <a:pPr marL="0" indent="0">
              <a:lnSpc>
                <a:spcPct val="90000"/>
              </a:lnSpc>
              <a:buNone/>
            </a:pPr>
            <a:r>
              <a:rPr lang="en-US" altLang="zh-CN" sz="2000" b="1" dirty="0"/>
              <a:t>               A-&gt;</a:t>
            </a:r>
            <a:r>
              <a:rPr lang="el-GR" altLang="zh-CN" sz="2000" b="1" dirty="0">
                <a:cs typeface="Arial" panose="020B0604020202020204" pitchFamily="34" charset="0"/>
              </a:rPr>
              <a:t>α</a:t>
            </a:r>
            <a:r>
              <a:rPr lang="en-US" altLang="zh-CN" sz="2000" b="1" dirty="0">
                <a:cs typeface="Arial" panose="020B0604020202020204" pitchFamily="34" charset="0"/>
              </a:rPr>
              <a:t>|</a:t>
            </a:r>
            <a:r>
              <a:rPr lang="el-GR" altLang="zh-CN" sz="2000" b="1" dirty="0">
                <a:cs typeface="Arial" panose="020B0604020202020204" pitchFamily="34" charset="0"/>
              </a:rPr>
              <a:t>β</a:t>
            </a:r>
            <a:r>
              <a:rPr lang="zh-CN" altLang="el-GR" sz="2000" b="1" dirty="0">
                <a:cs typeface="Arial" panose="020B0604020202020204" pitchFamily="34" charset="0"/>
              </a:rPr>
              <a:t>满足下面的条件：</a:t>
            </a:r>
            <a:endParaRPr lang="zh-CN" altLang="en-US" sz="2000" b="1" dirty="0">
              <a:cs typeface="Arial" panose="020B0604020202020204" pitchFamily="34" charset="0"/>
            </a:endParaRPr>
          </a:p>
          <a:p>
            <a:pPr lvl="1">
              <a:lnSpc>
                <a:spcPct val="90000"/>
              </a:lnSpc>
            </a:pPr>
            <a:r>
              <a:rPr lang="zh-CN" altLang="el-GR" sz="2000" b="1" dirty="0">
                <a:cs typeface="Arial" panose="020B0604020202020204" pitchFamily="34" charset="0"/>
              </a:rPr>
              <a:t>不存在这样的终结符</a:t>
            </a:r>
            <a:r>
              <a:rPr lang="el-GR" altLang="zh-CN" sz="2000" b="1" dirty="0">
                <a:cs typeface="Arial" panose="020B0604020202020204" pitchFamily="34" charset="0"/>
              </a:rPr>
              <a:t>a</a:t>
            </a:r>
            <a:r>
              <a:rPr lang="zh-CN" altLang="el-GR" sz="2000" b="1" dirty="0">
                <a:cs typeface="Arial" panose="020B0604020202020204" pitchFamily="34" charset="0"/>
              </a:rPr>
              <a:t>，使得</a:t>
            </a:r>
            <a:r>
              <a:rPr lang="el-GR" altLang="zh-CN" sz="2000" b="1" dirty="0">
                <a:cs typeface="Arial" panose="020B0604020202020204" pitchFamily="34" charset="0"/>
              </a:rPr>
              <a:t>α</a:t>
            </a:r>
            <a:r>
              <a:rPr lang="zh-CN" altLang="el-GR" sz="2000" b="1" dirty="0">
                <a:cs typeface="Arial" panose="020B0604020202020204" pitchFamily="34" charset="0"/>
              </a:rPr>
              <a:t>和</a:t>
            </a:r>
            <a:r>
              <a:rPr lang="el-GR" altLang="zh-CN" sz="2000" b="1" dirty="0">
                <a:cs typeface="Arial" panose="020B0604020202020204" pitchFamily="34" charset="0"/>
              </a:rPr>
              <a:t>β</a:t>
            </a:r>
            <a:r>
              <a:rPr lang="zh-CN" altLang="el-GR" sz="2000" b="1" dirty="0">
                <a:cs typeface="Arial" panose="020B0604020202020204" pitchFamily="34" charset="0"/>
              </a:rPr>
              <a:t>导出的串都以</a:t>
            </a:r>
            <a:r>
              <a:rPr lang="el-GR" altLang="zh-CN" sz="2000" b="1" dirty="0">
                <a:cs typeface="Arial" panose="020B0604020202020204" pitchFamily="34" charset="0"/>
              </a:rPr>
              <a:t>a</a:t>
            </a:r>
            <a:r>
              <a:rPr lang="zh-CN" altLang="el-GR" sz="2000" b="1" dirty="0">
                <a:cs typeface="Arial" panose="020B0604020202020204" pitchFamily="34" charset="0"/>
              </a:rPr>
              <a:t>开始。</a:t>
            </a:r>
            <a:endParaRPr lang="zh-CN" altLang="en-US" sz="2000" b="1" dirty="0">
              <a:cs typeface="Arial" panose="020B0604020202020204" pitchFamily="34" charset="0"/>
            </a:endParaRPr>
          </a:p>
          <a:p>
            <a:pPr lvl="1">
              <a:lnSpc>
                <a:spcPct val="90000"/>
              </a:lnSpc>
            </a:pPr>
            <a:r>
              <a:rPr lang="el-GR" altLang="zh-CN" sz="2000" b="1" dirty="0">
                <a:cs typeface="Arial" panose="020B0604020202020204" pitchFamily="34" charset="0"/>
              </a:rPr>
              <a:t>α</a:t>
            </a:r>
            <a:r>
              <a:rPr lang="zh-CN" altLang="el-GR" sz="2000" b="1" dirty="0">
                <a:cs typeface="Arial" panose="020B0604020202020204" pitchFamily="34" charset="0"/>
              </a:rPr>
              <a:t>和</a:t>
            </a:r>
            <a:r>
              <a:rPr lang="el-GR" altLang="zh-CN" sz="2000" b="1" dirty="0">
                <a:cs typeface="Arial" panose="020B0604020202020204" pitchFamily="34" charset="0"/>
              </a:rPr>
              <a:t>β</a:t>
            </a:r>
            <a:r>
              <a:rPr lang="zh-CN" altLang="el-GR" sz="2000" b="1" dirty="0">
                <a:cs typeface="Arial" panose="020B0604020202020204" pitchFamily="34" charset="0"/>
              </a:rPr>
              <a:t>中至多有一个能导出空串。</a:t>
            </a:r>
            <a:endParaRPr lang="zh-CN" altLang="en-US" sz="2000" b="1" dirty="0">
              <a:cs typeface="Arial" panose="020B0604020202020204" pitchFamily="34" charset="0"/>
            </a:endParaRPr>
          </a:p>
          <a:p>
            <a:pPr lvl="1">
              <a:lnSpc>
                <a:spcPct val="90000"/>
              </a:lnSpc>
            </a:pPr>
            <a:r>
              <a:rPr lang="zh-CN" altLang="el-GR" sz="2000" b="1" dirty="0">
                <a:cs typeface="Arial" panose="020B0604020202020204" pitchFamily="34" charset="0"/>
              </a:rPr>
              <a:t>如果</a:t>
            </a:r>
            <a:r>
              <a:rPr lang="el-GR" altLang="zh-CN" sz="2000" b="1" dirty="0">
                <a:cs typeface="Arial" panose="020B0604020202020204" pitchFamily="34" charset="0"/>
              </a:rPr>
              <a:t>β</a:t>
            </a:r>
            <a:r>
              <a:rPr lang="en-US" altLang="zh-CN" sz="2000" b="1" dirty="0">
                <a:cs typeface="Arial" panose="020B0604020202020204" pitchFamily="34" charset="0"/>
              </a:rPr>
              <a:t>       </a:t>
            </a:r>
            <a:r>
              <a:rPr lang="ru-RU" altLang="zh-CN" sz="2000" b="1" dirty="0">
                <a:cs typeface="Arial" panose="020B0604020202020204" pitchFamily="34" charset="0"/>
              </a:rPr>
              <a:t>Є</a:t>
            </a:r>
            <a:r>
              <a:rPr lang="zh-CN" altLang="ru-RU" sz="2000" b="1" dirty="0">
                <a:cs typeface="Arial" panose="020B0604020202020204" pitchFamily="34" charset="0"/>
              </a:rPr>
              <a:t>，那么</a:t>
            </a:r>
            <a:r>
              <a:rPr lang="el-GR" altLang="zh-CN" sz="2000" b="1" dirty="0">
                <a:cs typeface="Arial" panose="020B0604020202020204" pitchFamily="34" charset="0"/>
              </a:rPr>
              <a:t>α</a:t>
            </a:r>
            <a:r>
              <a:rPr lang="zh-CN" altLang="el-GR" sz="2000" b="1" dirty="0">
                <a:cs typeface="Arial" panose="020B0604020202020204" pitchFamily="34" charset="0"/>
              </a:rPr>
              <a:t>不能导出以</a:t>
            </a:r>
            <a:r>
              <a:rPr lang="el-GR" altLang="zh-CN" sz="2000" b="1" dirty="0">
                <a:cs typeface="Arial" panose="020B0604020202020204" pitchFamily="34" charset="0"/>
              </a:rPr>
              <a:t>FOLLOW</a:t>
            </a:r>
            <a:r>
              <a:rPr lang="en-US" altLang="zh-CN" sz="2000" b="1" dirty="0">
                <a:cs typeface="Arial" panose="020B0604020202020204" pitchFamily="34" charset="0"/>
              </a:rPr>
              <a:t>(A)</a:t>
            </a:r>
            <a:r>
              <a:rPr lang="zh-CN" altLang="en-US" sz="2000" b="1" dirty="0">
                <a:cs typeface="Arial" panose="020B0604020202020204" pitchFamily="34" charset="0"/>
              </a:rPr>
              <a:t>中的终结符开始的</a:t>
            </a:r>
            <a:r>
              <a:rPr lang="en-US" altLang="zh-CN" sz="2000" b="1" dirty="0">
                <a:cs typeface="Arial" panose="020B0604020202020204" pitchFamily="34" charset="0"/>
              </a:rPr>
              <a:t> </a:t>
            </a:r>
          </a:p>
          <a:p>
            <a:pPr marL="457200" lvl="1" indent="0">
              <a:lnSpc>
                <a:spcPct val="90000"/>
              </a:lnSpc>
              <a:buNone/>
            </a:pPr>
            <a:r>
              <a:rPr lang="en-US" altLang="zh-CN" sz="2000" b="1" dirty="0">
                <a:cs typeface="Arial" panose="020B0604020202020204" pitchFamily="34" charset="0"/>
              </a:rPr>
              <a:t>   </a:t>
            </a:r>
            <a:r>
              <a:rPr lang="zh-CN" altLang="en-US" sz="2000" b="1" dirty="0">
                <a:cs typeface="Arial" panose="020B0604020202020204" pitchFamily="34" charset="0"/>
              </a:rPr>
              <a:t>任何字符串。</a:t>
            </a:r>
            <a:endParaRPr lang="en-US" altLang="zh-CN" sz="2000" b="1" dirty="0">
              <a:cs typeface="Arial" panose="020B0604020202020204" pitchFamily="34" charset="0"/>
            </a:endParaRPr>
          </a:p>
          <a:p>
            <a:pPr marL="457200" lvl="1" indent="0">
              <a:lnSpc>
                <a:spcPct val="90000"/>
              </a:lnSpc>
              <a:buNone/>
            </a:pPr>
            <a:endParaRPr lang="en-US" altLang="zh-CN" sz="2000" b="1" dirty="0">
              <a:cs typeface="Arial" panose="020B0604020202020204" pitchFamily="34" charset="0"/>
            </a:endParaRPr>
          </a:p>
          <a:p>
            <a:pPr lvl="1">
              <a:lnSpc>
                <a:spcPct val="90000"/>
              </a:lnSpc>
            </a:pPr>
            <a:r>
              <a:rPr lang="zh-CN" altLang="en-US" sz="2000" b="1" dirty="0">
                <a:solidFill>
                  <a:srgbClr val="C00000"/>
                </a:solidFill>
              </a:rPr>
              <a:t>  注意：</a:t>
            </a:r>
            <a:r>
              <a:rPr lang="zh-CN" altLang="en-US" sz="2000" b="1" dirty="0"/>
              <a:t>如果一个文法经过消除左递归和提取所有可能的左因</a:t>
            </a:r>
            <a:endParaRPr lang="en-US" altLang="zh-CN" sz="2000" b="1" dirty="0"/>
          </a:p>
          <a:p>
            <a:pPr marL="457200" lvl="1" indent="0">
              <a:lnSpc>
                <a:spcPct val="90000"/>
              </a:lnSpc>
              <a:buNone/>
            </a:pPr>
            <a:r>
              <a:rPr lang="zh-CN" altLang="en-US" sz="2000" b="1" dirty="0"/>
              <a:t>子后也不能产生</a:t>
            </a:r>
            <a:r>
              <a:rPr lang="en-US" altLang="zh-CN" sz="2000" b="1" dirty="0"/>
              <a:t>LL(1)</a:t>
            </a:r>
            <a:r>
              <a:rPr lang="zh-CN" altLang="en-US" sz="2000" b="1" dirty="0"/>
              <a:t>文法。一般来说，没有一个普遍适用的规</a:t>
            </a:r>
            <a:endParaRPr lang="en-US" altLang="zh-CN" sz="2000" b="1" dirty="0"/>
          </a:p>
          <a:p>
            <a:pPr marL="457200" lvl="1" indent="0">
              <a:lnSpc>
                <a:spcPct val="90000"/>
              </a:lnSpc>
              <a:buNone/>
            </a:pPr>
            <a:r>
              <a:rPr lang="zh-CN" altLang="en-US" sz="2000" b="1" dirty="0"/>
              <a:t>则可以用来删除多重定义的表项，使其成为单值而不影响语法</a:t>
            </a:r>
            <a:endParaRPr lang="en-US" altLang="zh-CN" sz="2000" b="1" dirty="0"/>
          </a:p>
          <a:p>
            <a:pPr marL="457200" lvl="1" indent="0">
              <a:lnSpc>
                <a:spcPct val="90000"/>
              </a:lnSpc>
              <a:buNone/>
            </a:pPr>
            <a:r>
              <a:rPr lang="zh-CN" altLang="en-US" sz="2000" b="1" dirty="0"/>
              <a:t>分析器所识别的语言。</a:t>
            </a:r>
          </a:p>
          <a:p>
            <a:pPr lvl="1">
              <a:lnSpc>
                <a:spcPct val="90000"/>
              </a:lnSpc>
            </a:pPr>
            <a:endParaRPr lang="en-US" altLang="zh-CN" sz="2000" b="1" dirty="0">
              <a:cs typeface="Arial" panose="020B0604020202020204" pitchFamily="34" charset="0"/>
            </a:endParaRPr>
          </a:p>
          <a:p>
            <a:pPr lvl="1">
              <a:lnSpc>
                <a:spcPct val="90000"/>
              </a:lnSpc>
            </a:pPr>
            <a:endParaRPr lang="el-GR" altLang="zh-CN" sz="2000" b="1" dirty="0">
              <a:cs typeface="Arial" panose="020B0604020202020204" pitchFamily="34" charset="0"/>
            </a:endParaRPr>
          </a:p>
          <a:p>
            <a:pPr marL="0" indent="0">
              <a:lnSpc>
                <a:spcPct val="80000"/>
              </a:lnSpc>
              <a:buNone/>
            </a:pPr>
            <a:endParaRPr lang="zh-CN" altLang="ru-RU" sz="2000" b="1" dirty="0">
              <a:cs typeface="Arial" panose="020B0604020202020204" pitchFamily="34" charset="0"/>
            </a:endParaRPr>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9" name="Picture 4" descr="1">
            <a:extLst>
              <a:ext uri="{FF2B5EF4-FFF2-40B4-BE49-F238E27FC236}">
                <a16:creationId xmlns:a16="http://schemas.microsoft.com/office/drawing/2014/main" id="{AF14458D-57C4-44C8-949C-1782224A39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1093" y="3458266"/>
            <a:ext cx="4476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6630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作业</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t>对下列每一个文法完成：</a:t>
            </a:r>
            <a:endParaRPr lang="en-US" altLang="zh-CN" sz="2400" dirty="0"/>
          </a:p>
          <a:p>
            <a:r>
              <a:rPr lang="zh-CN" altLang="en-US" sz="2400" dirty="0"/>
              <a:t>提取左公因子；</a:t>
            </a:r>
            <a:endParaRPr lang="en-US" altLang="zh-CN" sz="2400" dirty="0"/>
          </a:p>
          <a:p>
            <a:r>
              <a:rPr lang="zh-CN" altLang="en-US" sz="2400" dirty="0"/>
              <a:t>消除左递归；</a:t>
            </a:r>
            <a:endParaRPr lang="en-US" altLang="zh-CN" sz="2400" dirty="0"/>
          </a:p>
          <a:p>
            <a:r>
              <a:rPr lang="zh-CN" altLang="en-US" sz="2400" dirty="0"/>
              <a:t>构造预测分析表；</a:t>
            </a:r>
            <a:endParaRPr lang="en-US" altLang="zh-CN" sz="2400" dirty="0"/>
          </a:p>
          <a:p>
            <a:r>
              <a:rPr lang="zh-CN" altLang="en-US" sz="2400" dirty="0"/>
              <a:t>判断文法是否是</a:t>
            </a:r>
            <a:r>
              <a:rPr lang="en-US" altLang="zh-CN" sz="2400" dirty="0"/>
              <a:t>LL(1)</a:t>
            </a:r>
            <a:r>
              <a:rPr lang="zh-CN" altLang="en-US" sz="2400" dirty="0"/>
              <a:t>文法；</a:t>
            </a:r>
            <a:endParaRPr lang="en-US" altLang="zh-CN" sz="2400" dirty="0"/>
          </a:p>
          <a:p>
            <a:pPr marL="0" indent="0">
              <a:buNone/>
            </a:pPr>
            <a:r>
              <a:rPr lang="zh-CN" altLang="en-US" sz="2400" dirty="0"/>
              <a:t>（</a:t>
            </a:r>
            <a:r>
              <a:rPr lang="en-US" altLang="zh-CN" sz="2400" dirty="0"/>
              <a:t>1</a:t>
            </a:r>
            <a:r>
              <a:rPr lang="zh-CN" altLang="en-US" sz="2400" dirty="0"/>
              <a:t>）</a:t>
            </a:r>
            <a:r>
              <a:rPr lang="en-US" altLang="zh-CN" sz="2400" dirty="0"/>
              <a:t>S-&gt;SS+|SS*|a         </a:t>
            </a:r>
          </a:p>
          <a:p>
            <a:pPr marL="0" indent="0">
              <a:buNone/>
            </a:pPr>
            <a:r>
              <a:rPr lang="zh-CN" altLang="en-US" sz="2400" dirty="0"/>
              <a:t>（</a:t>
            </a:r>
            <a:r>
              <a:rPr lang="en-US" altLang="zh-CN" sz="2400" dirty="0"/>
              <a:t>2</a:t>
            </a:r>
            <a:r>
              <a:rPr lang="zh-CN" altLang="en-US" sz="2400" dirty="0"/>
              <a:t>）</a:t>
            </a:r>
            <a:r>
              <a:rPr lang="en-US" altLang="zh-CN" sz="2400" dirty="0"/>
              <a:t>S-&gt;0S1|01            </a:t>
            </a:r>
          </a:p>
          <a:p>
            <a:pPr marL="0" indent="0">
              <a:buNone/>
            </a:pPr>
            <a:r>
              <a:rPr lang="zh-CN" altLang="en-US" sz="2400" dirty="0"/>
              <a:t>（</a:t>
            </a:r>
            <a:r>
              <a:rPr lang="en-US" altLang="zh-CN" sz="2400" dirty="0"/>
              <a:t>3</a:t>
            </a:r>
            <a:r>
              <a:rPr lang="zh-CN" altLang="en-US" sz="2400" dirty="0"/>
              <a:t>）</a:t>
            </a:r>
            <a:r>
              <a:rPr lang="en-US" altLang="zh-CN" sz="2400" dirty="0"/>
              <a:t>S-&gt;</a:t>
            </a:r>
            <a:r>
              <a:rPr lang="en-US" altLang="zh-CN" sz="2400" dirty="0" err="1"/>
              <a:t>aSbS|bSaS</a:t>
            </a:r>
            <a:r>
              <a:rPr lang="en-US" altLang="zh-CN" sz="2400" dirty="0"/>
              <a:t>| </a:t>
            </a:r>
            <a:r>
              <a:rPr lang="ru-RU" altLang="zh-CN" sz="2400" dirty="0">
                <a:cs typeface="Arial" panose="020B0604020202020204" pitchFamily="34" charset="0"/>
              </a:rPr>
              <a:t>Є</a:t>
            </a:r>
            <a:r>
              <a:rPr lang="en-US" altLang="zh-CN" sz="2400" dirty="0"/>
              <a:t>      </a:t>
            </a:r>
          </a:p>
          <a:p>
            <a:pPr marL="0" indent="0">
              <a:buNone/>
            </a:pPr>
            <a:r>
              <a:rPr lang="en-US" altLang="zh-CN" sz="2400" dirty="0"/>
              <a:t>  </a:t>
            </a:r>
          </a:p>
          <a:p>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57902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4.5 </a:t>
            </a:r>
            <a:r>
              <a:rPr lang="zh-CN" altLang="en-US" dirty="0"/>
              <a:t>自底向上语法分析</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本节介绍一种比较常用的自底向上分析方法，称为移动归约分析法。</a:t>
            </a:r>
          </a:p>
          <a:p>
            <a:r>
              <a:rPr lang="zh-CN" altLang="en-US" sz="2400" dirty="0"/>
              <a:t>移动归约分析法为输入串构造分析树时从叶结点开始，像根节点前进。      </a:t>
            </a:r>
            <a:endParaRPr lang="en-US" altLang="zh-CN" sz="2400"/>
          </a:p>
          <a:p>
            <a:r>
              <a:rPr lang="zh-CN" altLang="en-US" sz="2400"/>
              <a:t>我们</a:t>
            </a:r>
            <a:r>
              <a:rPr lang="zh-CN" altLang="en-US" sz="2400" dirty="0"/>
              <a:t>可以把该过程看成是把输入串</a:t>
            </a:r>
            <a:r>
              <a:rPr lang="en-US" altLang="zh-CN" sz="2400" dirty="0"/>
              <a:t>w”</a:t>
            </a:r>
            <a:r>
              <a:rPr lang="zh-CN" altLang="en-US" sz="2400" dirty="0"/>
              <a:t>归约”成文法开始符号的过程。在每一步归约中，如果一个子串和某个产生式的右部匹配，则用该产生式的左部符号代替该子串。如果每一步都能恰当地选择子串了，我们就可以得到最右推导的逆过程。</a:t>
            </a:r>
          </a:p>
          <a:p>
            <a:pPr marL="0" indent="0">
              <a:lnSpc>
                <a:spcPct val="80000"/>
              </a:lnSpc>
              <a:buNone/>
            </a:pPr>
            <a:endParaRPr lang="zh-CN" altLang="ru-RU" sz="2400" dirty="0">
              <a:cs typeface="Arial" panose="020B0604020202020204" pitchFamily="34" charset="0"/>
            </a:endParaRPr>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91062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4.15</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100" dirty="0"/>
              <a:t>考虑文法</a:t>
            </a:r>
          </a:p>
          <a:p>
            <a:pPr>
              <a:lnSpc>
                <a:spcPct val="90000"/>
              </a:lnSpc>
              <a:buNone/>
            </a:pPr>
            <a:r>
              <a:rPr lang="zh-CN" altLang="en-US" sz="2100" dirty="0"/>
              <a:t>	</a:t>
            </a:r>
            <a:r>
              <a:rPr lang="en-US" altLang="zh-CN" sz="2100" dirty="0"/>
              <a:t>S -&gt; </a:t>
            </a:r>
            <a:r>
              <a:rPr lang="en-US" altLang="zh-CN" sz="2100" dirty="0" err="1"/>
              <a:t>aABe</a:t>
            </a:r>
            <a:endParaRPr lang="en-US" altLang="zh-CN" sz="2100" dirty="0"/>
          </a:p>
          <a:p>
            <a:pPr>
              <a:lnSpc>
                <a:spcPct val="90000"/>
              </a:lnSpc>
              <a:buNone/>
            </a:pPr>
            <a:r>
              <a:rPr lang="en-US" altLang="zh-CN" sz="2100" dirty="0"/>
              <a:t>	A -&gt; </a:t>
            </a:r>
            <a:r>
              <a:rPr lang="en-US" altLang="zh-CN" sz="2100" dirty="0" err="1"/>
              <a:t>Abc</a:t>
            </a:r>
            <a:r>
              <a:rPr lang="en-US" altLang="zh-CN" sz="2100" dirty="0"/>
              <a:t> | b</a:t>
            </a:r>
          </a:p>
          <a:p>
            <a:pPr>
              <a:lnSpc>
                <a:spcPct val="90000"/>
              </a:lnSpc>
              <a:buNone/>
            </a:pPr>
            <a:r>
              <a:rPr lang="en-US" altLang="zh-CN" sz="2100" dirty="0"/>
              <a:t>	B -&gt; d</a:t>
            </a:r>
          </a:p>
          <a:p>
            <a:pPr>
              <a:lnSpc>
                <a:spcPct val="90000"/>
              </a:lnSpc>
              <a:buNone/>
            </a:pPr>
            <a:r>
              <a:rPr lang="en-US" altLang="zh-CN" sz="2100" dirty="0"/>
              <a:t>	</a:t>
            </a:r>
            <a:r>
              <a:rPr lang="zh-CN" altLang="en-US" sz="2100" dirty="0"/>
              <a:t>句子</a:t>
            </a:r>
            <a:r>
              <a:rPr lang="en-US" altLang="zh-CN" sz="2100" dirty="0" err="1"/>
              <a:t>abbcde</a:t>
            </a:r>
            <a:r>
              <a:rPr lang="zh-CN" altLang="en-US" sz="2100" dirty="0"/>
              <a:t>可按下述步骤归约到</a:t>
            </a:r>
            <a:r>
              <a:rPr lang="en-US" altLang="zh-CN" sz="2100" dirty="0"/>
              <a:t>S</a:t>
            </a:r>
            <a:r>
              <a:rPr lang="zh-CN" altLang="en-US" sz="2100" dirty="0"/>
              <a:t>：</a:t>
            </a:r>
          </a:p>
          <a:p>
            <a:pPr>
              <a:lnSpc>
                <a:spcPct val="90000"/>
              </a:lnSpc>
              <a:buNone/>
            </a:pPr>
            <a:r>
              <a:rPr lang="zh-CN" altLang="en-US" sz="2100" dirty="0"/>
              <a:t>	</a:t>
            </a:r>
            <a:r>
              <a:rPr lang="en-US" altLang="zh-CN" sz="2100" dirty="0" err="1"/>
              <a:t>a</a:t>
            </a:r>
            <a:r>
              <a:rPr lang="en-US" altLang="zh-CN" sz="2100" b="1" dirty="0" err="1">
                <a:solidFill>
                  <a:srgbClr val="C00000"/>
                </a:solidFill>
              </a:rPr>
              <a:t>b</a:t>
            </a:r>
            <a:r>
              <a:rPr lang="en-US" altLang="zh-CN" sz="2100" dirty="0" err="1"/>
              <a:t>bcde</a:t>
            </a:r>
            <a:endParaRPr lang="en-US" altLang="zh-CN" sz="2100" dirty="0"/>
          </a:p>
          <a:p>
            <a:pPr>
              <a:lnSpc>
                <a:spcPct val="90000"/>
              </a:lnSpc>
              <a:buNone/>
            </a:pPr>
            <a:r>
              <a:rPr lang="en-US" altLang="zh-CN" sz="2100" dirty="0"/>
              <a:t>	</a:t>
            </a:r>
            <a:r>
              <a:rPr lang="en-US" altLang="zh-CN" sz="2100" dirty="0" err="1"/>
              <a:t>a</a:t>
            </a:r>
            <a:r>
              <a:rPr lang="en-US" altLang="zh-CN" sz="2100" b="1" dirty="0" err="1">
                <a:solidFill>
                  <a:srgbClr val="C00000"/>
                </a:solidFill>
              </a:rPr>
              <a:t>Abc</a:t>
            </a:r>
            <a:r>
              <a:rPr lang="en-US" altLang="zh-CN" sz="2100" dirty="0" err="1"/>
              <a:t>de</a:t>
            </a:r>
            <a:endParaRPr lang="en-US" altLang="zh-CN" sz="2100" dirty="0"/>
          </a:p>
          <a:p>
            <a:pPr>
              <a:lnSpc>
                <a:spcPct val="90000"/>
              </a:lnSpc>
              <a:buNone/>
            </a:pPr>
            <a:r>
              <a:rPr lang="en-US" altLang="zh-CN" sz="2100" dirty="0"/>
              <a:t>	</a:t>
            </a:r>
            <a:r>
              <a:rPr lang="en-US" altLang="zh-CN" sz="2100" dirty="0" err="1"/>
              <a:t>aA</a:t>
            </a:r>
            <a:r>
              <a:rPr lang="en-US" altLang="zh-CN" sz="2100" b="1" dirty="0" err="1">
                <a:solidFill>
                  <a:srgbClr val="C00000"/>
                </a:solidFill>
              </a:rPr>
              <a:t>d</a:t>
            </a:r>
            <a:r>
              <a:rPr lang="en-US" altLang="zh-CN" sz="2100" dirty="0" err="1"/>
              <a:t>e</a:t>
            </a:r>
            <a:endParaRPr lang="en-US" altLang="zh-CN" sz="2100" dirty="0"/>
          </a:p>
          <a:p>
            <a:pPr>
              <a:lnSpc>
                <a:spcPct val="90000"/>
              </a:lnSpc>
              <a:buNone/>
            </a:pPr>
            <a:r>
              <a:rPr lang="en-US" altLang="zh-CN" sz="2100" dirty="0"/>
              <a:t>	</a:t>
            </a:r>
            <a:r>
              <a:rPr lang="en-US" altLang="zh-CN" sz="2100" b="1" dirty="0" err="1">
                <a:solidFill>
                  <a:srgbClr val="C00000"/>
                </a:solidFill>
              </a:rPr>
              <a:t>aABe</a:t>
            </a:r>
            <a:endParaRPr lang="en-US" altLang="zh-CN" sz="2100" b="1" dirty="0">
              <a:solidFill>
                <a:srgbClr val="C00000"/>
              </a:solidFill>
            </a:endParaRPr>
          </a:p>
          <a:p>
            <a:pPr>
              <a:lnSpc>
                <a:spcPct val="90000"/>
              </a:lnSpc>
              <a:buNone/>
            </a:pPr>
            <a:r>
              <a:rPr lang="en-US" altLang="zh-CN" sz="2100" dirty="0"/>
              <a:t>	S</a:t>
            </a:r>
          </a:p>
          <a:p>
            <a:pPr>
              <a:lnSpc>
                <a:spcPct val="90000"/>
              </a:lnSpc>
            </a:pPr>
            <a:r>
              <a:rPr lang="zh-CN" altLang="en-US" sz="2100" dirty="0"/>
              <a:t>事实上，这些归约与如下最右推导的逆过程相对应</a:t>
            </a:r>
          </a:p>
          <a:p>
            <a:pPr>
              <a:lnSpc>
                <a:spcPct val="90000"/>
              </a:lnSpc>
              <a:buNone/>
            </a:pPr>
            <a:r>
              <a:rPr lang="zh-CN" altLang="en-US" sz="3200" dirty="0"/>
              <a:t>	</a:t>
            </a:r>
            <a:r>
              <a:rPr lang="en-US" altLang="zh-CN" sz="2400" dirty="0"/>
              <a:t>S        </a:t>
            </a:r>
            <a:r>
              <a:rPr lang="en-US" altLang="zh-CN" sz="2400" dirty="0" err="1"/>
              <a:t>aABe</a:t>
            </a:r>
            <a:r>
              <a:rPr lang="en-US" altLang="zh-CN" sz="2400" dirty="0"/>
              <a:t>      </a:t>
            </a:r>
            <a:r>
              <a:rPr lang="en-US" altLang="zh-CN" sz="2400" dirty="0" err="1"/>
              <a:t>aAde</a:t>
            </a:r>
            <a:r>
              <a:rPr lang="en-US" altLang="zh-CN" sz="2400" dirty="0"/>
              <a:t>        </a:t>
            </a:r>
            <a:r>
              <a:rPr lang="en-US" altLang="zh-CN" sz="2400" dirty="0" err="1"/>
              <a:t>aAbcde</a:t>
            </a:r>
            <a:r>
              <a:rPr lang="en-US" altLang="zh-CN" sz="2400" dirty="0"/>
              <a:t>        </a:t>
            </a:r>
            <a:r>
              <a:rPr lang="en-US" altLang="zh-CN" sz="2400" dirty="0" err="1"/>
              <a:t>abbcde</a:t>
            </a:r>
            <a:endParaRPr lang="en-US" altLang="zh-CN" sz="2400" dirty="0"/>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9" name="Picture 4">
            <a:extLst>
              <a:ext uri="{FF2B5EF4-FFF2-40B4-BE49-F238E27FC236}">
                <a16:creationId xmlns:a16="http://schemas.microsoft.com/office/drawing/2014/main" id="{F4ABA9C3-7660-495D-BEC9-5A1210FE78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9412" y="5917682"/>
            <a:ext cx="360362"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a:extLst>
              <a:ext uri="{FF2B5EF4-FFF2-40B4-BE49-F238E27FC236}">
                <a16:creationId xmlns:a16="http://schemas.microsoft.com/office/drawing/2014/main" id="{5059CADE-3DD5-4FBF-A7E8-0ABCC46B04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0683" y="5998831"/>
            <a:ext cx="360362"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a:extLst>
              <a:ext uri="{FF2B5EF4-FFF2-40B4-BE49-F238E27FC236}">
                <a16:creationId xmlns:a16="http://schemas.microsoft.com/office/drawing/2014/main" id="{86276CDB-274F-4A85-9069-F462849397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1954" y="5917681"/>
            <a:ext cx="360362"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a:extLst>
              <a:ext uri="{FF2B5EF4-FFF2-40B4-BE49-F238E27FC236}">
                <a16:creationId xmlns:a16="http://schemas.microsoft.com/office/drawing/2014/main" id="{4469A56B-AA69-47B6-BC0D-5977B9DD43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1081" y="5917681"/>
            <a:ext cx="360362"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8575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4.5.1 </a:t>
            </a:r>
            <a:r>
              <a:rPr lang="zh-CN" altLang="en-US" dirty="0"/>
              <a:t>归约</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725584" y="1711106"/>
            <a:ext cx="7692829" cy="4789282"/>
          </a:xfrm>
          <a:prstGeom prst="rect">
            <a:avLst/>
          </a:prstGeom>
        </p:spPr>
        <p:txBody>
          <a:bodyPr>
            <a:normAutofit fontScale="925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defRPr/>
            </a:pPr>
            <a:r>
              <a:rPr lang="zh-CN" altLang="en-US" sz="2400" dirty="0"/>
              <a:t>      非形式定义：一个符号串的“句柄”是和一个产生式</a:t>
            </a:r>
            <a:endParaRPr lang="en-US" altLang="zh-CN" sz="2400" dirty="0"/>
          </a:p>
          <a:p>
            <a:pPr marL="0" indent="0">
              <a:lnSpc>
                <a:spcPct val="80000"/>
              </a:lnSpc>
              <a:buNone/>
              <a:defRPr/>
            </a:pPr>
            <a:r>
              <a:rPr lang="en-US" altLang="zh-CN" sz="2400" dirty="0"/>
              <a:t>   </a:t>
            </a:r>
            <a:r>
              <a:rPr lang="zh-CN" altLang="en-US" sz="2400" dirty="0"/>
              <a:t>右部匹配的子串，而且把它</a:t>
            </a:r>
            <a:r>
              <a:rPr lang="zh-CN" altLang="en-US" sz="2400" dirty="0">
                <a:solidFill>
                  <a:srgbClr val="C00000"/>
                </a:solidFill>
              </a:rPr>
              <a:t>‘归约’</a:t>
            </a:r>
            <a:r>
              <a:rPr lang="zh-CN" altLang="en-US" sz="2400" dirty="0"/>
              <a:t>到该产生式左部的非</a:t>
            </a:r>
            <a:endParaRPr lang="en-US" altLang="zh-CN" sz="2400" dirty="0"/>
          </a:p>
          <a:p>
            <a:pPr marL="0" indent="0">
              <a:lnSpc>
                <a:spcPct val="80000"/>
              </a:lnSpc>
              <a:buNone/>
              <a:defRPr/>
            </a:pPr>
            <a:r>
              <a:rPr lang="en-US" altLang="zh-CN" sz="2400" dirty="0"/>
              <a:t>   </a:t>
            </a:r>
            <a:r>
              <a:rPr lang="zh-CN" altLang="en-US" sz="2400" dirty="0"/>
              <a:t>终结符代表了最右推导逆过程的一步。</a:t>
            </a:r>
          </a:p>
          <a:p>
            <a:pPr>
              <a:lnSpc>
                <a:spcPct val="80000"/>
              </a:lnSpc>
              <a:defRPr/>
            </a:pPr>
            <a:r>
              <a:rPr lang="zh-CN" altLang="en-US" sz="2400" dirty="0"/>
              <a:t>       形式定义：右句型</a:t>
            </a:r>
            <a:r>
              <a:rPr lang="el-GR" altLang="zh-CN" sz="2400" dirty="0">
                <a:cs typeface="Arial" panose="020B0604020202020204" pitchFamily="34" charset="0"/>
              </a:rPr>
              <a:t>γ</a:t>
            </a:r>
            <a:r>
              <a:rPr lang="zh-CN" altLang="el-GR" sz="2400" dirty="0">
                <a:cs typeface="Arial" panose="020B0604020202020204" pitchFamily="34" charset="0"/>
              </a:rPr>
              <a:t>的句柄是一个产生式</a:t>
            </a:r>
            <a:r>
              <a:rPr lang="el-GR" altLang="zh-CN" sz="2400" dirty="0">
                <a:cs typeface="Arial" panose="020B0604020202020204" pitchFamily="34" charset="0"/>
              </a:rPr>
              <a:t>A-&gt;β</a:t>
            </a:r>
            <a:r>
              <a:rPr lang="zh-CN" altLang="el-GR" sz="2400" dirty="0">
                <a:cs typeface="Arial" panose="020B0604020202020204" pitchFamily="34" charset="0"/>
              </a:rPr>
              <a:t>以及</a:t>
            </a:r>
            <a:endParaRPr lang="en-US" altLang="zh-CN" sz="2400" dirty="0">
              <a:cs typeface="Arial" panose="020B0604020202020204" pitchFamily="34" charset="0"/>
            </a:endParaRPr>
          </a:p>
          <a:p>
            <a:pPr marL="0" indent="0">
              <a:lnSpc>
                <a:spcPct val="80000"/>
              </a:lnSpc>
              <a:buNone/>
              <a:defRPr/>
            </a:pPr>
            <a:r>
              <a:rPr lang="en-US" altLang="zh-CN" sz="2400" dirty="0">
                <a:cs typeface="Arial" panose="020B0604020202020204" pitchFamily="34" charset="0"/>
              </a:rPr>
              <a:t>   </a:t>
            </a:r>
            <a:r>
              <a:rPr lang="el-GR" altLang="zh-CN" sz="2400" dirty="0">
                <a:cs typeface="Arial" panose="020B0604020202020204" pitchFamily="34" charset="0"/>
              </a:rPr>
              <a:t>γ</a:t>
            </a:r>
            <a:r>
              <a:rPr lang="zh-CN" altLang="el-GR" sz="2400" dirty="0">
                <a:cs typeface="Arial" panose="020B0604020202020204" pitchFamily="34" charset="0"/>
              </a:rPr>
              <a:t>的一个位置，在该位置可以找到串</a:t>
            </a:r>
            <a:r>
              <a:rPr lang="el-GR" altLang="zh-CN" sz="2400" dirty="0">
                <a:cs typeface="Arial" panose="020B0604020202020204" pitchFamily="34" charset="0"/>
              </a:rPr>
              <a:t>β</a:t>
            </a:r>
            <a:r>
              <a:rPr lang="zh-CN" altLang="el-GR" sz="2400" dirty="0">
                <a:cs typeface="Arial" panose="020B0604020202020204" pitchFamily="34" charset="0"/>
              </a:rPr>
              <a:t>，而且用</a:t>
            </a:r>
            <a:r>
              <a:rPr lang="el-GR" altLang="zh-CN" sz="2400" dirty="0">
                <a:cs typeface="Arial" panose="020B0604020202020204" pitchFamily="34" charset="0"/>
              </a:rPr>
              <a:t>A</a:t>
            </a:r>
            <a:r>
              <a:rPr lang="zh-CN" altLang="el-GR" sz="2400" dirty="0">
                <a:cs typeface="Arial" panose="020B0604020202020204" pitchFamily="34" charset="0"/>
              </a:rPr>
              <a:t>代替</a:t>
            </a:r>
            <a:r>
              <a:rPr lang="el-GR" altLang="zh-CN" sz="2400" dirty="0">
                <a:cs typeface="Arial" panose="020B0604020202020204" pitchFamily="34" charset="0"/>
              </a:rPr>
              <a:t>β</a:t>
            </a:r>
            <a:endParaRPr lang="en-US" altLang="zh-CN" sz="2400" dirty="0">
              <a:cs typeface="Arial" panose="020B0604020202020204" pitchFamily="34" charset="0"/>
            </a:endParaRPr>
          </a:p>
          <a:p>
            <a:pPr marL="0" indent="0">
              <a:lnSpc>
                <a:spcPct val="80000"/>
              </a:lnSpc>
              <a:buNone/>
              <a:defRPr/>
            </a:pPr>
            <a:r>
              <a:rPr lang="en-US" altLang="zh-CN" sz="2400" dirty="0">
                <a:cs typeface="Arial" panose="020B0604020202020204" pitchFamily="34" charset="0"/>
              </a:rPr>
              <a:t>   </a:t>
            </a:r>
            <a:r>
              <a:rPr lang="zh-CN" altLang="el-GR" sz="2400" dirty="0">
                <a:cs typeface="Arial" panose="020B0604020202020204" pitchFamily="34" charset="0"/>
              </a:rPr>
              <a:t>可以得到</a:t>
            </a:r>
            <a:r>
              <a:rPr lang="el-GR" altLang="zh-CN" sz="2400" dirty="0">
                <a:cs typeface="Arial" panose="020B0604020202020204" pitchFamily="34" charset="0"/>
              </a:rPr>
              <a:t>γ</a:t>
            </a:r>
            <a:r>
              <a:rPr lang="zh-CN" altLang="el-GR" sz="2400" dirty="0">
                <a:cs typeface="Arial" panose="020B0604020202020204" pitchFamily="34" charset="0"/>
              </a:rPr>
              <a:t>的最右推导的前一个右句型，</a:t>
            </a:r>
            <a:endParaRPr lang="en-US" altLang="zh-CN" sz="2400" dirty="0">
              <a:cs typeface="Arial" panose="020B0604020202020204" pitchFamily="34" charset="0"/>
            </a:endParaRPr>
          </a:p>
          <a:p>
            <a:pPr marL="0" indent="0">
              <a:lnSpc>
                <a:spcPct val="80000"/>
              </a:lnSpc>
              <a:buNone/>
              <a:defRPr/>
            </a:pPr>
            <a:r>
              <a:rPr lang="en-US" altLang="zh-CN" sz="2400" dirty="0">
                <a:cs typeface="Arial" panose="020B0604020202020204" pitchFamily="34" charset="0"/>
              </a:rPr>
              <a:t>         </a:t>
            </a:r>
            <a:r>
              <a:rPr lang="zh-CN" altLang="el-GR" sz="2400" dirty="0">
                <a:cs typeface="Arial" panose="020B0604020202020204" pitchFamily="34" charset="0"/>
              </a:rPr>
              <a:t>即如果</a:t>
            </a:r>
            <a:r>
              <a:rPr lang="el-GR" altLang="zh-CN" sz="2400" dirty="0">
                <a:cs typeface="Arial" panose="020B0604020202020204" pitchFamily="34" charset="0"/>
              </a:rPr>
              <a:t>S</a:t>
            </a:r>
            <a:r>
              <a:rPr lang="en-US" altLang="zh-CN" sz="2400" dirty="0">
                <a:cs typeface="Arial" panose="020B0604020202020204" pitchFamily="34" charset="0"/>
              </a:rPr>
              <a:t>      </a:t>
            </a:r>
            <a:r>
              <a:rPr lang="el-GR" altLang="zh-CN" sz="2400" dirty="0">
                <a:cs typeface="Arial" panose="020B0604020202020204" pitchFamily="34" charset="0"/>
              </a:rPr>
              <a:t>αAw</a:t>
            </a:r>
            <a:r>
              <a:rPr lang="en-US" altLang="zh-CN" sz="2400" dirty="0">
                <a:cs typeface="Arial" panose="020B0604020202020204" pitchFamily="34" charset="0"/>
              </a:rPr>
              <a:t>      </a:t>
            </a:r>
            <a:r>
              <a:rPr lang="el-GR" altLang="zh-CN" sz="2400" dirty="0">
                <a:cs typeface="Arial" panose="020B0604020202020204" pitchFamily="34" charset="0"/>
              </a:rPr>
              <a:t>αβw</a:t>
            </a:r>
            <a:r>
              <a:rPr lang="zh-CN" altLang="el-GR" sz="2400" dirty="0">
                <a:cs typeface="Arial" panose="020B0604020202020204" pitchFamily="34" charset="0"/>
              </a:rPr>
              <a:t>，那么紧跟在</a:t>
            </a:r>
            <a:r>
              <a:rPr lang="el-GR" altLang="zh-CN" sz="2400" dirty="0">
                <a:cs typeface="Arial" panose="020B0604020202020204" pitchFamily="34" charset="0"/>
              </a:rPr>
              <a:t>α</a:t>
            </a:r>
            <a:r>
              <a:rPr lang="zh-CN" altLang="el-GR" sz="2400" dirty="0">
                <a:cs typeface="Arial" panose="020B0604020202020204" pitchFamily="34" charset="0"/>
              </a:rPr>
              <a:t>后面的</a:t>
            </a:r>
            <a:endParaRPr lang="en-US" altLang="zh-CN" sz="2400" dirty="0">
              <a:cs typeface="Arial" panose="020B0604020202020204" pitchFamily="34" charset="0"/>
            </a:endParaRPr>
          </a:p>
          <a:p>
            <a:pPr marL="0" indent="0">
              <a:lnSpc>
                <a:spcPct val="80000"/>
              </a:lnSpc>
              <a:buNone/>
              <a:defRPr/>
            </a:pPr>
            <a:r>
              <a:rPr lang="en-US" altLang="zh-CN" sz="2400" dirty="0">
                <a:cs typeface="Arial" panose="020B0604020202020204" pitchFamily="34" charset="0"/>
              </a:rPr>
              <a:t>   </a:t>
            </a:r>
            <a:r>
              <a:rPr lang="el-GR" altLang="zh-CN" sz="2400" dirty="0">
                <a:cs typeface="Arial" panose="020B0604020202020204" pitchFamily="34" charset="0"/>
              </a:rPr>
              <a:t>A</a:t>
            </a:r>
            <a:r>
              <a:rPr lang="en-US" altLang="zh-CN" sz="2400" dirty="0">
                <a:cs typeface="Arial" panose="020B0604020202020204" pitchFamily="34" charset="0"/>
              </a:rPr>
              <a:t>-&gt;</a:t>
            </a:r>
            <a:r>
              <a:rPr lang="el-GR" altLang="zh-CN" sz="2400" dirty="0">
                <a:cs typeface="Arial" panose="020B0604020202020204" pitchFamily="34" charset="0"/>
              </a:rPr>
              <a:t>β</a:t>
            </a:r>
            <a:r>
              <a:rPr lang="zh-CN" altLang="el-GR" sz="2400" dirty="0">
                <a:cs typeface="Arial" panose="020B0604020202020204" pitchFamily="34" charset="0"/>
              </a:rPr>
              <a:t>是</a:t>
            </a:r>
            <a:r>
              <a:rPr lang="el-GR" altLang="zh-CN" sz="2400" dirty="0">
                <a:cs typeface="Arial" panose="020B0604020202020204" pitchFamily="34" charset="0"/>
              </a:rPr>
              <a:t>αβw</a:t>
            </a:r>
            <a:r>
              <a:rPr lang="zh-CN" altLang="el-GR" sz="2400" dirty="0">
                <a:cs typeface="Arial" panose="020B0604020202020204" pitchFamily="34" charset="0"/>
              </a:rPr>
              <a:t>的句柄。</a:t>
            </a:r>
            <a:endParaRPr lang="en-US" altLang="zh-CN" sz="2400" dirty="0">
              <a:cs typeface="Arial" panose="020B0604020202020204" pitchFamily="34" charset="0"/>
            </a:endParaRPr>
          </a:p>
          <a:p>
            <a:pPr marL="0" indent="0">
              <a:lnSpc>
                <a:spcPct val="80000"/>
              </a:lnSpc>
              <a:buNone/>
              <a:defRPr/>
            </a:pPr>
            <a:r>
              <a:rPr lang="en-US" altLang="zh-CN" sz="2400" dirty="0">
                <a:solidFill>
                  <a:srgbClr val="C00000"/>
                </a:solidFill>
                <a:cs typeface="Arial" panose="020B0604020202020204" pitchFamily="34" charset="0"/>
              </a:rPr>
              <a:t>         </a:t>
            </a:r>
            <a:r>
              <a:rPr lang="zh-CN" altLang="el-GR" sz="2400" dirty="0">
                <a:solidFill>
                  <a:srgbClr val="C00000"/>
                </a:solidFill>
                <a:cs typeface="Arial" panose="020B0604020202020204" pitchFamily="34" charset="0"/>
              </a:rPr>
              <a:t>注意</a:t>
            </a:r>
            <a:r>
              <a:rPr lang="en-US" altLang="zh-CN" sz="2400" dirty="0">
                <a:solidFill>
                  <a:srgbClr val="C00000"/>
                </a:solidFill>
                <a:cs typeface="Arial" panose="020B0604020202020204" pitchFamily="34" charset="0"/>
              </a:rPr>
              <a:t>: </a:t>
            </a:r>
            <a:r>
              <a:rPr lang="zh-CN" altLang="el-GR" sz="2400" dirty="0">
                <a:cs typeface="Arial" panose="020B0604020202020204" pitchFamily="34" charset="0"/>
              </a:rPr>
              <a:t>如果文法是具有二义性的，则句柄不一定唯</a:t>
            </a:r>
            <a:endParaRPr lang="en-US" altLang="zh-CN" sz="2400" dirty="0">
              <a:cs typeface="Arial" panose="020B0604020202020204" pitchFamily="34" charset="0"/>
            </a:endParaRPr>
          </a:p>
          <a:p>
            <a:pPr marL="0" indent="0">
              <a:lnSpc>
                <a:spcPct val="80000"/>
              </a:lnSpc>
              <a:buNone/>
              <a:defRPr/>
            </a:pPr>
            <a:r>
              <a:rPr lang="en-US" altLang="zh-CN" sz="2400" dirty="0">
                <a:cs typeface="Arial" panose="020B0604020202020204" pitchFamily="34" charset="0"/>
              </a:rPr>
              <a:t>   </a:t>
            </a:r>
            <a:r>
              <a:rPr lang="zh-CN" altLang="el-GR" sz="2400" dirty="0">
                <a:cs typeface="Arial" panose="020B0604020202020204" pitchFamily="34" charset="0"/>
              </a:rPr>
              <a:t>一，因为可能有不止一个</a:t>
            </a:r>
            <a:r>
              <a:rPr lang="el-GR" altLang="zh-CN" sz="2400" dirty="0">
                <a:cs typeface="Arial" panose="020B0604020202020204" pitchFamily="34" charset="0"/>
              </a:rPr>
              <a:t>αβw</a:t>
            </a:r>
            <a:r>
              <a:rPr lang="zh-CN" altLang="el-GR" sz="2400" dirty="0">
                <a:cs typeface="Arial" panose="020B0604020202020204" pitchFamily="34" charset="0"/>
              </a:rPr>
              <a:t>的最右推导。只有文法没</a:t>
            </a:r>
            <a:endParaRPr lang="en-US" altLang="zh-CN" sz="2400" dirty="0">
              <a:cs typeface="Arial" panose="020B0604020202020204" pitchFamily="34" charset="0"/>
            </a:endParaRPr>
          </a:p>
          <a:p>
            <a:pPr marL="0" indent="0">
              <a:lnSpc>
                <a:spcPct val="80000"/>
              </a:lnSpc>
              <a:buNone/>
              <a:defRPr/>
            </a:pPr>
            <a:r>
              <a:rPr lang="en-US" altLang="zh-CN" sz="2400" dirty="0">
                <a:cs typeface="Arial" panose="020B0604020202020204" pitchFamily="34" charset="0"/>
              </a:rPr>
              <a:t>   </a:t>
            </a:r>
            <a:r>
              <a:rPr lang="zh-CN" altLang="el-GR" sz="2400" dirty="0">
                <a:cs typeface="Arial" panose="020B0604020202020204" pitchFamily="34" charset="0"/>
              </a:rPr>
              <a:t>有二义性时，它的每个右句型才有一个句柄。</a:t>
            </a:r>
            <a:endParaRPr lang="en-US" altLang="zh-CN" sz="2400" dirty="0">
              <a:cs typeface="Arial" panose="020B0604020202020204" pitchFamily="34" charset="0"/>
            </a:endParaRPr>
          </a:p>
          <a:p>
            <a:pPr marL="0" indent="0">
              <a:lnSpc>
                <a:spcPct val="80000"/>
              </a:lnSpc>
              <a:buNone/>
              <a:defRPr/>
            </a:pPr>
            <a:r>
              <a:rPr lang="zh-CN" altLang="en-US" sz="2400" dirty="0"/>
              <a:t>  在上面的例子中，</a:t>
            </a:r>
            <a:r>
              <a:rPr lang="en-US" altLang="zh-CN" sz="2400" dirty="0" err="1"/>
              <a:t>a</a:t>
            </a:r>
            <a:r>
              <a:rPr lang="en-US" altLang="zh-CN" sz="2400" dirty="0" err="1">
                <a:solidFill>
                  <a:srgbClr val="C00000"/>
                </a:solidFill>
              </a:rPr>
              <a:t>b</a:t>
            </a:r>
            <a:r>
              <a:rPr lang="en-US" altLang="zh-CN" sz="2400" dirty="0" err="1"/>
              <a:t>bcde</a:t>
            </a:r>
            <a:r>
              <a:rPr lang="zh-CN" altLang="en-US" sz="2400" dirty="0"/>
              <a:t>是右句型，句柄是在位置</a:t>
            </a:r>
            <a:r>
              <a:rPr lang="en-US" altLang="zh-CN" sz="2400" dirty="0"/>
              <a:t>2</a:t>
            </a:r>
            <a:r>
              <a:rPr lang="zh-CN" altLang="en-US" sz="2400" dirty="0"/>
              <a:t>的</a:t>
            </a:r>
            <a:r>
              <a:rPr lang="en-US" altLang="zh-CN" sz="2400" dirty="0"/>
              <a:t>A-&gt;b</a:t>
            </a:r>
            <a:r>
              <a:rPr lang="zh-CN" altLang="en-US" sz="2400" dirty="0"/>
              <a:t>。</a:t>
            </a:r>
          </a:p>
          <a:p>
            <a:pPr marL="0" indent="0">
              <a:lnSpc>
                <a:spcPct val="80000"/>
              </a:lnSpc>
              <a:buNone/>
              <a:defRPr/>
            </a:pPr>
            <a:endParaRPr lang="el-GR" altLang="zh-CN" sz="2400" dirty="0">
              <a:cs typeface="Arial" panose="020B0604020202020204" pitchFamily="34" charset="0"/>
            </a:endParaRPr>
          </a:p>
          <a:p>
            <a:pPr>
              <a:lnSpc>
                <a:spcPct val="80000"/>
              </a:lnSpc>
            </a:pPr>
            <a:endParaRPr lang="zh-CN" altLang="ru-RU" sz="2400" dirty="0">
              <a:cs typeface="Arial" panose="020B0604020202020204" pitchFamily="34" charset="0"/>
            </a:endParaRPr>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9" name="Picture 4">
            <a:extLst>
              <a:ext uri="{FF2B5EF4-FFF2-40B4-BE49-F238E27FC236}">
                <a16:creationId xmlns:a16="http://schemas.microsoft.com/office/drawing/2014/main" id="{A78E1861-85AD-4730-A83B-73186441A7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4855" y="3957764"/>
            <a:ext cx="3492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4">
            <a:extLst>
              <a:ext uri="{FF2B5EF4-FFF2-40B4-BE49-F238E27FC236}">
                <a16:creationId xmlns:a16="http://schemas.microsoft.com/office/drawing/2014/main" id="{C0733179-346B-4EED-9E06-DA3FDD5514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6311" y="4105747"/>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6821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r>
              <a:rPr lang="zh-CN" altLang="en-US" dirty="0"/>
              <a:t>考虑文法</a:t>
            </a:r>
            <a:r>
              <a:rPr lang="en-US" altLang="zh-CN" dirty="0"/>
              <a:t>:</a:t>
            </a:r>
          </a:p>
          <a:p>
            <a:pPr marL="0" indent="0">
              <a:buNone/>
            </a:pPr>
            <a:r>
              <a:rPr lang="en-US" altLang="zh-CN" dirty="0"/>
              <a:t>                                                              (4-16)</a:t>
            </a:r>
          </a:p>
          <a:p>
            <a:pPr marL="0" indent="0">
              <a:buNone/>
            </a:pPr>
            <a:endParaRPr lang="en-US" altLang="zh-CN" dirty="0"/>
          </a:p>
          <a:p>
            <a:r>
              <a:rPr lang="zh-CN" altLang="en-US" dirty="0"/>
              <a:t>最右推导</a:t>
            </a:r>
            <a:r>
              <a:rPr lang="en-US" altLang="zh-CN" dirty="0"/>
              <a:t>:</a:t>
            </a:r>
          </a:p>
          <a:p>
            <a:endParaRPr lang="en-US" altLang="zh-CN" dirty="0"/>
          </a:p>
          <a:p>
            <a:endParaRPr lang="en-US" altLang="zh-CN" dirty="0"/>
          </a:p>
          <a:p>
            <a:endParaRPr lang="en-US" altLang="zh-CN" dirty="0"/>
          </a:p>
          <a:p>
            <a:pPr marL="0" indent="0">
              <a:buNone/>
            </a:pPr>
            <a:endParaRPr lang="en-US" altLang="zh-CN" dirty="0"/>
          </a:p>
          <a:p>
            <a:pPr marL="0" indent="0">
              <a:buNone/>
            </a:pPr>
            <a:r>
              <a:rPr lang="en-US" altLang="zh-CN" dirty="0"/>
              <a:t>    </a:t>
            </a:r>
            <a:r>
              <a:rPr lang="zh-CN" altLang="en-US" dirty="0"/>
              <a:t>方便起见，我们给</a:t>
            </a:r>
            <a:r>
              <a:rPr lang="en-US" altLang="zh-CN" dirty="0"/>
              <a:t>id</a:t>
            </a:r>
            <a:r>
              <a:rPr lang="zh-CN" altLang="en-US" dirty="0"/>
              <a:t>加以下标，并给每个右句型的句柄加上下划线。例如，</a:t>
            </a:r>
            <a:r>
              <a:rPr lang="en-US" altLang="zh-CN" dirty="0"/>
              <a:t>id</a:t>
            </a:r>
            <a:r>
              <a:rPr lang="en-US" altLang="zh-CN" baseline="-25000" dirty="0"/>
              <a:t>1</a:t>
            </a:r>
            <a:r>
              <a:rPr lang="zh-CN" altLang="en-US" dirty="0"/>
              <a:t>是右句型</a:t>
            </a:r>
            <a:r>
              <a:rPr lang="en-US" altLang="zh-CN" dirty="0"/>
              <a:t>id</a:t>
            </a:r>
            <a:r>
              <a:rPr lang="en-US" altLang="zh-CN" baseline="-25000" dirty="0"/>
              <a:t>1</a:t>
            </a:r>
            <a:r>
              <a:rPr lang="en-US" altLang="zh-CN" dirty="0"/>
              <a:t>+id</a:t>
            </a:r>
            <a:r>
              <a:rPr lang="en-US" altLang="zh-CN" baseline="-25000" dirty="0"/>
              <a:t>2</a:t>
            </a:r>
            <a:r>
              <a:rPr lang="en-US" altLang="zh-CN" dirty="0"/>
              <a:t>*id</a:t>
            </a:r>
            <a:r>
              <a:rPr lang="en-US" altLang="zh-CN" baseline="-25000" dirty="0"/>
              <a:t>3</a:t>
            </a:r>
            <a:r>
              <a:rPr lang="zh-CN" altLang="en-US" dirty="0"/>
              <a:t>的句柄。注意句柄右边的串中仅含终结符。</a:t>
            </a:r>
          </a:p>
          <a:p>
            <a:pPr marL="0" indent="0">
              <a:buNone/>
            </a:pPr>
            <a:endParaRPr lang="en-US" altLang="zh-CN" dirty="0"/>
          </a:p>
        </p:txBody>
      </p:sp>
      <p:sp>
        <p:nvSpPr>
          <p:cNvPr id="3" name="标题 2"/>
          <p:cNvSpPr>
            <a:spLocks noGrp="1"/>
          </p:cNvSpPr>
          <p:nvPr>
            <p:ph type="title"/>
          </p:nvPr>
        </p:nvSpPr>
        <p:spPr/>
        <p:txBody>
          <a:bodyPr/>
          <a:lstStyle/>
          <a:p>
            <a:r>
              <a:rPr lang="zh-CN" altLang="en-US" dirty="0"/>
              <a:t>例</a:t>
            </a:r>
            <a:r>
              <a:rPr lang="en-US" altLang="zh-CN" dirty="0"/>
              <a:t>4.16 </a:t>
            </a:r>
            <a:br>
              <a:rPr lang="zh-CN" altLang="en-US" dirty="0"/>
            </a:br>
            <a:endParaRPr lang="zh-CN" altLang="en-US" dirty="0"/>
          </a:p>
        </p:txBody>
      </p:sp>
      <p:pic>
        <p:nvPicPr>
          <p:cNvPr id="9" name="Picture 4">
            <a:extLst>
              <a:ext uri="{FF2B5EF4-FFF2-40B4-BE49-F238E27FC236}">
                <a16:creationId xmlns:a16="http://schemas.microsoft.com/office/drawing/2014/main" id="{8390F3AD-C017-4189-9110-588AA75D16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2311" y="1777388"/>
            <a:ext cx="1768475"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a:extLst>
              <a:ext uri="{FF2B5EF4-FFF2-40B4-BE49-F238E27FC236}">
                <a16:creationId xmlns:a16="http://schemas.microsoft.com/office/drawing/2014/main" id="{8137C952-BC0C-428A-B18E-ABD7EBBB93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2311" y="3205823"/>
            <a:ext cx="2485491"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5167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r>
              <a:rPr lang="zh-CN" altLang="en-US" dirty="0"/>
              <a:t>因为文法</a:t>
            </a:r>
            <a:r>
              <a:rPr lang="en-US" altLang="zh-CN" dirty="0"/>
              <a:t>(4-16)</a:t>
            </a:r>
            <a:r>
              <a:rPr lang="zh-CN" altLang="en-US" dirty="0"/>
              <a:t>是具有二义性，存在</a:t>
            </a:r>
            <a:r>
              <a:rPr lang="en-US" altLang="zh-CN" dirty="0"/>
              <a:t>id</a:t>
            </a:r>
            <a:r>
              <a:rPr lang="en-US" altLang="zh-CN" baseline="-25000" dirty="0"/>
              <a:t>1</a:t>
            </a:r>
            <a:r>
              <a:rPr lang="en-US" altLang="zh-CN" dirty="0"/>
              <a:t>+id</a:t>
            </a:r>
            <a:r>
              <a:rPr lang="en-US" altLang="zh-CN" baseline="-25000" dirty="0"/>
              <a:t>2</a:t>
            </a:r>
            <a:r>
              <a:rPr lang="en-US" altLang="zh-CN" dirty="0"/>
              <a:t>*id</a:t>
            </a:r>
            <a:r>
              <a:rPr lang="en-US" altLang="zh-CN" baseline="-25000" dirty="0"/>
              <a:t>3</a:t>
            </a:r>
            <a:r>
              <a:rPr lang="zh-CN" altLang="en-US" dirty="0"/>
              <a:t>的另一个右推导：</a:t>
            </a:r>
            <a:endParaRPr lang="en-US" altLang="zh-CN" dirty="0"/>
          </a:p>
          <a:p>
            <a:endParaRPr lang="en-US" altLang="zh-CN" dirty="0"/>
          </a:p>
          <a:p>
            <a:endParaRPr lang="en-US" altLang="zh-CN" dirty="0"/>
          </a:p>
          <a:p>
            <a:pPr marL="0" indent="0">
              <a:buNone/>
            </a:pPr>
            <a:endParaRPr lang="en-US" altLang="zh-CN" dirty="0"/>
          </a:p>
          <a:p>
            <a:endParaRPr lang="en-US" altLang="zh-CN" dirty="0"/>
          </a:p>
          <a:p>
            <a:pPr marL="0" indent="0">
              <a:buNone/>
            </a:pPr>
            <a:endParaRPr lang="en-US" altLang="zh-CN" dirty="0"/>
          </a:p>
          <a:p>
            <a:r>
              <a:rPr lang="zh-CN" altLang="en-US" dirty="0"/>
              <a:t>      考虑右句型</a:t>
            </a:r>
            <a:r>
              <a:rPr lang="en-US" altLang="zh-CN" dirty="0"/>
              <a:t>E+E*id</a:t>
            </a:r>
            <a:r>
              <a:rPr lang="en-US" altLang="zh-CN" baseline="-25000" dirty="0"/>
              <a:t>3</a:t>
            </a:r>
            <a:r>
              <a:rPr lang="zh-CN" altLang="en-US" dirty="0"/>
              <a:t>，在该推导中</a:t>
            </a:r>
            <a:r>
              <a:rPr lang="en-US" altLang="zh-CN" dirty="0"/>
              <a:t>E+E</a:t>
            </a:r>
            <a:r>
              <a:rPr lang="zh-CN" altLang="en-US" dirty="0"/>
              <a:t>是</a:t>
            </a:r>
            <a:r>
              <a:rPr lang="en-US" altLang="zh-CN" dirty="0"/>
              <a:t>E+E*id</a:t>
            </a:r>
            <a:r>
              <a:rPr lang="en-US" altLang="zh-CN" baseline="-25000" dirty="0"/>
              <a:t>3</a:t>
            </a:r>
            <a:r>
              <a:rPr lang="zh-CN" altLang="en-US" dirty="0"/>
              <a:t>的句柄，而在上一个推导中</a:t>
            </a:r>
            <a:r>
              <a:rPr lang="en-US" altLang="zh-CN" dirty="0"/>
              <a:t>id</a:t>
            </a:r>
            <a:r>
              <a:rPr lang="en-US" altLang="zh-CN" baseline="-25000" dirty="0"/>
              <a:t>3</a:t>
            </a:r>
            <a:r>
              <a:rPr lang="zh-CN" altLang="en-US" dirty="0"/>
              <a:t>是该右句型的句柄</a:t>
            </a:r>
          </a:p>
          <a:p>
            <a:pPr marL="0" indent="0">
              <a:buNone/>
            </a:pPr>
            <a:endParaRPr lang="zh-CN" altLang="en-US" dirty="0"/>
          </a:p>
          <a:p>
            <a:endParaRPr lang="en-US" altLang="zh-CN" dirty="0"/>
          </a:p>
        </p:txBody>
      </p:sp>
      <p:sp>
        <p:nvSpPr>
          <p:cNvPr id="3" name="标题 2"/>
          <p:cNvSpPr>
            <a:spLocks noGrp="1"/>
          </p:cNvSpPr>
          <p:nvPr>
            <p:ph type="title"/>
          </p:nvPr>
        </p:nvSpPr>
        <p:spPr/>
        <p:txBody>
          <a:bodyPr/>
          <a:lstStyle/>
          <a:p>
            <a:endParaRPr lang="zh-CN" altLang="en-US" dirty="0"/>
          </a:p>
        </p:txBody>
      </p:sp>
      <p:pic>
        <p:nvPicPr>
          <p:cNvPr id="8" name="Picture 4">
            <a:extLst>
              <a:ext uri="{FF2B5EF4-FFF2-40B4-BE49-F238E27FC236}">
                <a16:creationId xmlns:a16="http://schemas.microsoft.com/office/drawing/2014/main" id="{0C4962F0-B3B0-4CD8-8DE6-3D91843821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4905" y="2416968"/>
            <a:ext cx="2197100" cy="202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6258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90000"/>
              </a:lnSpc>
            </a:pPr>
            <a:r>
              <a:rPr lang="zh-CN" altLang="en-US" dirty="0"/>
              <a:t>通过“裁剪句柄”可以得到最右推导的逆过程。</a:t>
            </a:r>
          </a:p>
          <a:p>
            <a:pPr>
              <a:lnSpc>
                <a:spcPct val="90000"/>
              </a:lnSpc>
            </a:pPr>
            <a:endParaRPr lang="zh-CN" altLang="en-US" dirty="0"/>
          </a:p>
          <a:p>
            <a:pPr>
              <a:lnSpc>
                <a:spcPct val="90000"/>
              </a:lnSpc>
            </a:pPr>
            <a:r>
              <a:rPr lang="zh-CN" altLang="en-US" dirty="0"/>
              <a:t>考虑例</a:t>
            </a:r>
            <a:r>
              <a:rPr lang="en-US" altLang="zh-CN" dirty="0"/>
              <a:t>4.16</a:t>
            </a:r>
            <a:r>
              <a:rPr lang="zh-CN" altLang="en-US" dirty="0"/>
              <a:t>的文法</a:t>
            </a:r>
            <a:r>
              <a:rPr lang="en-US" altLang="zh-CN" dirty="0"/>
              <a:t>(4-16)</a:t>
            </a:r>
            <a:r>
              <a:rPr lang="zh-CN" altLang="en-US" dirty="0"/>
              <a:t>的文法和输入串</a:t>
            </a:r>
            <a:r>
              <a:rPr lang="en-US" altLang="zh-CN" dirty="0"/>
              <a:t>id</a:t>
            </a:r>
            <a:r>
              <a:rPr lang="en-US" altLang="zh-CN" baseline="-25000" dirty="0"/>
              <a:t>1</a:t>
            </a:r>
            <a:r>
              <a:rPr lang="en-US" altLang="zh-CN" dirty="0"/>
              <a:t>+id</a:t>
            </a:r>
            <a:r>
              <a:rPr lang="en-US" altLang="zh-CN" baseline="-25000" dirty="0"/>
              <a:t>2</a:t>
            </a:r>
            <a:r>
              <a:rPr lang="en-US" altLang="zh-CN" dirty="0"/>
              <a:t>*id</a:t>
            </a:r>
            <a:r>
              <a:rPr lang="en-US" altLang="zh-CN" baseline="-25000" dirty="0"/>
              <a:t>3</a:t>
            </a:r>
            <a:r>
              <a:rPr lang="zh-CN" altLang="en-US" dirty="0"/>
              <a:t>。它的规约序列如图</a:t>
            </a:r>
            <a:endParaRPr lang="en-US" altLang="zh-CN" dirty="0"/>
          </a:p>
          <a:p>
            <a:pPr marL="0" indent="0">
              <a:lnSpc>
                <a:spcPct val="90000"/>
              </a:lnSpc>
              <a:buNone/>
            </a:pPr>
            <a:r>
              <a:rPr lang="en-US" altLang="zh-CN" dirty="0"/>
              <a:t>   4-21</a:t>
            </a:r>
            <a:r>
              <a:rPr lang="zh-CN" altLang="en-US" dirty="0"/>
              <a:t>所示。容易看出，该右句型序列正好是例</a:t>
            </a:r>
            <a:r>
              <a:rPr lang="en-US" altLang="zh-CN" dirty="0"/>
              <a:t>4.16</a:t>
            </a:r>
            <a:r>
              <a:rPr lang="zh-CN" altLang="en-US" dirty="0"/>
              <a:t>中第一个最右推导序 </a:t>
            </a:r>
            <a:endParaRPr lang="en-US" altLang="zh-CN" dirty="0"/>
          </a:p>
          <a:p>
            <a:pPr marL="0" indent="0">
              <a:lnSpc>
                <a:spcPct val="90000"/>
              </a:lnSpc>
              <a:buNone/>
            </a:pPr>
            <a:r>
              <a:rPr lang="en-US" altLang="zh-CN" dirty="0"/>
              <a:t>   </a:t>
            </a:r>
            <a:r>
              <a:rPr lang="zh-CN" altLang="en-US" dirty="0"/>
              <a:t>列的逆序。</a:t>
            </a:r>
          </a:p>
          <a:p>
            <a:endParaRPr lang="en-US" altLang="zh-CN" dirty="0"/>
          </a:p>
        </p:txBody>
      </p:sp>
      <p:sp>
        <p:nvSpPr>
          <p:cNvPr id="3" name="标题 2"/>
          <p:cNvSpPr>
            <a:spLocks noGrp="1"/>
          </p:cNvSpPr>
          <p:nvPr>
            <p:ph type="title"/>
          </p:nvPr>
        </p:nvSpPr>
        <p:spPr/>
        <p:txBody>
          <a:bodyPr/>
          <a:lstStyle/>
          <a:p>
            <a:r>
              <a:rPr lang="en-US" altLang="zh-CN" dirty="0"/>
              <a:t>4.5.2 </a:t>
            </a:r>
            <a:r>
              <a:rPr lang="zh-CN" altLang="en-US" dirty="0"/>
              <a:t>句柄裁剪</a:t>
            </a:r>
          </a:p>
        </p:txBody>
      </p:sp>
      <p:pic>
        <p:nvPicPr>
          <p:cNvPr id="8" name="Picture 4">
            <a:extLst>
              <a:ext uri="{FF2B5EF4-FFF2-40B4-BE49-F238E27FC236}">
                <a16:creationId xmlns:a16="http://schemas.microsoft.com/office/drawing/2014/main" id="{9FE85C19-8566-4218-A2DC-8D1F876F73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2090" y="3794372"/>
            <a:ext cx="5751513"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746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lnSpcReduction="10000"/>
          </a:bodyPr>
          <a:lstStyle/>
          <a:p>
            <a:pPr>
              <a:lnSpc>
                <a:spcPct val="90000"/>
              </a:lnSpc>
            </a:pPr>
            <a:r>
              <a:rPr lang="zh-CN" altLang="en-US" dirty="0"/>
              <a:t>       </a:t>
            </a:r>
            <a:r>
              <a:rPr lang="zh-CN" altLang="en-US" sz="2400" dirty="0"/>
              <a:t>实现移动归约分析的一种简单方法是用栈来保存文法符</a:t>
            </a:r>
            <a:endParaRPr lang="en-US" altLang="zh-CN" sz="2400" dirty="0"/>
          </a:p>
          <a:p>
            <a:pPr marL="0" indent="0">
              <a:lnSpc>
                <a:spcPct val="90000"/>
              </a:lnSpc>
              <a:buNone/>
            </a:pPr>
            <a:r>
              <a:rPr lang="en-US" altLang="zh-CN" sz="2400" dirty="0"/>
              <a:t> </a:t>
            </a:r>
            <a:r>
              <a:rPr lang="zh-CN" altLang="en-US" sz="2400" dirty="0"/>
              <a:t>号，用输入缓存区来保存要分析的串</a:t>
            </a:r>
            <a:r>
              <a:rPr lang="en-US" altLang="zh-CN" sz="2400" dirty="0"/>
              <a:t>w</a:t>
            </a:r>
            <a:r>
              <a:rPr lang="zh-CN" altLang="en-US" sz="2400" dirty="0"/>
              <a:t>，用</a:t>
            </a:r>
            <a:r>
              <a:rPr lang="en-US" altLang="zh-CN" sz="2400" dirty="0"/>
              <a:t>$</a:t>
            </a:r>
            <a:r>
              <a:rPr lang="zh-CN" altLang="en-US" sz="2400" dirty="0"/>
              <a:t>来标记栈底，也</a:t>
            </a:r>
            <a:endParaRPr lang="en-US" altLang="zh-CN" sz="2400" dirty="0"/>
          </a:p>
          <a:p>
            <a:pPr marL="0" indent="0">
              <a:lnSpc>
                <a:spcPct val="90000"/>
              </a:lnSpc>
              <a:buNone/>
            </a:pPr>
            <a:r>
              <a:rPr lang="en-US" altLang="zh-CN" sz="2400" dirty="0"/>
              <a:t> </a:t>
            </a:r>
            <a:r>
              <a:rPr lang="zh-CN" altLang="en-US" sz="2400" dirty="0"/>
              <a:t>用它标记输入串的右端。初始，栈是空的，串</a:t>
            </a:r>
            <a:r>
              <a:rPr lang="en-US" altLang="zh-CN" sz="2400" dirty="0"/>
              <a:t>w</a:t>
            </a:r>
            <a:r>
              <a:rPr lang="zh-CN" altLang="en-US" sz="2400" dirty="0"/>
              <a:t>在输入缓冲</a:t>
            </a:r>
            <a:endParaRPr lang="en-US" altLang="zh-CN" sz="2400" dirty="0"/>
          </a:p>
          <a:p>
            <a:pPr marL="0" indent="0">
              <a:lnSpc>
                <a:spcPct val="90000"/>
              </a:lnSpc>
              <a:buNone/>
            </a:pPr>
            <a:r>
              <a:rPr lang="en-US" altLang="zh-CN" sz="2400" dirty="0"/>
              <a:t> </a:t>
            </a:r>
            <a:r>
              <a:rPr lang="zh-CN" altLang="en-US" sz="2400" dirty="0"/>
              <a:t>区中，如下所示：</a:t>
            </a:r>
          </a:p>
          <a:p>
            <a:pPr>
              <a:lnSpc>
                <a:spcPct val="90000"/>
              </a:lnSpc>
            </a:pPr>
            <a:endParaRPr lang="zh-CN" altLang="en-US" sz="2400" dirty="0"/>
          </a:p>
          <a:p>
            <a:pPr>
              <a:lnSpc>
                <a:spcPct val="90000"/>
              </a:lnSpc>
            </a:pPr>
            <a:r>
              <a:rPr lang="zh-CN" altLang="en-US" sz="2400" dirty="0"/>
              <a:t>      语法分析器将零个或多个输入符号压入栈，直到句柄</a:t>
            </a:r>
            <a:r>
              <a:rPr lang="el-GR" altLang="zh-CN" sz="2400" dirty="0">
                <a:cs typeface="Arial" panose="020B0604020202020204" pitchFamily="34" charset="0"/>
              </a:rPr>
              <a:t>β</a:t>
            </a:r>
            <a:endParaRPr lang="en-US" altLang="zh-CN" sz="2400" dirty="0">
              <a:cs typeface="Arial" panose="020B0604020202020204" pitchFamily="34" charset="0"/>
            </a:endParaRPr>
          </a:p>
          <a:p>
            <a:pPr marL="0" indent="0">
              <a:lnSpc>
                <a:spcPct val="90000"/>
              </a:lnSpc>
              <a:buNone/>
            </a:pPr>
            <a:r>
              <a:rPr lang="en-US" altLang="zh-CN" sz="2400" dirty="0">
                <a:cs typeface="Arial" panose="020B0604020202020204" pitchFamily="34" charset="0"/>
              </a:rPr>
              <a:t> </a:t>
            </a:r>
            <a:r>
              <a:rPr lang="zh-CN" altLang="el-GR" sz="2400" dirty="0">
                <a:cs typeface="Arial" panose="020B0604020202020204" pitchFamily="34" charset="0"/>
              </a:rPr>
              <a:t>在栈顶出现为止，语法分析器再把</a:t>
            </a:r>
            <a:r>
              <a:rPr lang="el-GR" altLang="zh-CN" sz="2400" dirty="0">
                <a:cs typeface="Arial" panose="020B0604020202020204" pitchFamily="34" charset="0"/>
              </a:rPr>
              <a:t>β</a:t>
            </a:r>
            <a:r>
              <a:rPr lang="zh-CN" altLang="el-GR" sz="2400" dirty="0">
                <a:cs typeface="Arial" panose="020B0604020202020204" pitchFamily="34" charset="0"/>
              </a:rPr>
              <a:t>归约成某个恰当的产生式</a:t>
            </a:r>
            <a:endParaRPr lang="en-US" altLang="zh-CN" sz="2400" dirty="0">
              <a:cs typeface="Arial" panose="020B0604020202020204" pitchFamily="34" charset="0"/>
            </a:endParaRPr>
          </a:p>
          <a:p>
            <a:pPr marL="0" indent="0">
              <a:lnSpc>
                <a:spcPct val="90000"/>
              </a:lnSpc>
              <a:buNone/>
            </a:pPr>
            <a:r>
              <a:rPr lang="en-US" altLang="zh-CN" sz="2400" dirty="0">
                <a:cs typeface="Arial" panose="020B0604020202020204" pitchFamily="34" charset="0"/>
              </a:rPr>
              <a:t> </a:t>
            </a:r>
            <a:r>
              <a:rPr lang="zh-CN" altLang="el-GR" sz="2400" dirty="0">
                <a:cs typeface="Arial" panose="020B0604020202020204" pitchFamily="34" charset="0"/>
              </a:rPr>
              <a:t>右部。语法分析器重复此过程，直到它发现错误或者栈中只</a:t>
            </a:r>
            <a:r>
              <a:rPr lang="en-US" altLang="zh-CN" sz="2400" dirty="0">
                <a:cs typeface="Arial" panose="020B0604020202020204" pitchFamily="34" charset="0"/>
              </a:rPr>
              <a:t> </a:t>
            </a:r>
          </a:p>
          <a:p>
            <a:pPr marL="0" indent="0">
              <a:lnSpc>
                <a:spcPct val="90000"/>
              </a:lnSpc>
              <a:buNone/>
            </a:pPr>
            <a:r>
              <a:rPr lang="en-US" altLang="zh-CN" sz="2400" dirty="0">
                <a:cs typeface="Arial" panose="020B0604020202020204" pitchFamily="34" charset="0"/>
              </a:rPr>
              <a:t> </a:t>
            </a:r>
            <a:r>
              <a:rPr lang="zh-CN" altLang="el-GR" sz="2400" dirty="0">
                <a:cs typeface="Arial" panose="020B0604020202020204" pitchFamily="34" charset="0"/>
              </a:rPr>
              <a:t>含有开始符号并且输入串为空：</a:t>
            </a:r>
            <a:endParaRPr lang="zh-CN" altLang="en-US" sz="2400" dirty="0">
              <a:cs typeface="Arial" panose="020B0604020202020204" pitchFamily="34" charset="0"/>
            </a:endParaRPr>
          </a:p>
          <a:p>
            <a:pPr>
              <a:lnSpc>
                <a:spcPct val="90000"/>
              </a:lnSpc>
            </a:pPr>
            <a:endParaRPr lang="zh-CN" altLang="en-US" sz="2400" dirty="0">
              <a:cs typeface="Arial" panose="020B0604020202020204" pitchFamily="34" charset="0"/>
            </a:endParaRPr>
          </a:p>
          <a:p>
            <a:pPr>
              <a:lnSpc>
                <a:spcPct val="90000"/>
              </a:lnSpc>
            </a:pPr>
            <a:r>
              <a:rPr lang="zh-CN" altLang="el-GR" sz="2400" dirty="0">
                <a:cs typeface="Arial" panose="020B0604020202020204" pitchFamily="34" charset="0"/>
              </a:rPr>
              <a:t>进入这个格局后，语法分析器停止并宣告分析成功。</a:t>
            </a:r>
            <a:endParaRPr lang="el-GR" altLang="zh-CN" sz="2400" dirty="0">
              <a:cs typeface="Arial" panose="020B0604020202020204" pitchFamily="34" charset="0"/>
            </a:endParaRPr>
          </a:p>
          <a:p>
            <a:endParaRPr lang="en-US" altLang="zh-CN" dirty="0"/>
          </a:p>
        </p:txBody>
      </p:sp>
      <p:sp>
        <p:nvSpPr>
          <p:cNvPr id="3" name="标题 2"/>
          <p:cNvSpPr>
            <a:spLocks noGrp="1"/>
          </p:cNvSpPr>
          <p:nvPr>
            <p:ph type="title"/>
          </p:nvPr>
        </p:nvSpPr>
        <p:spPr/>
        <p:txBody>
          <a:bodyPr/>
          <a:lstStyle/>
          <a:p>
            <a:r>
              <a:rPr lang="en-US" altLang="zh-CN" dirty="0"/>
              <a:t>4.5.3 </a:t>
            </a:r>
            <a:r>
              <a:rPr lang="zh-CN" altLang="en-US" dirty="0"/>
              <a:t>移动</a:t>
            </a:r>
            <a:r>
              <a:rPr lang="en-US" altLang="zh-CN" dirty="0"/>
              <a:t>-</a:t>
            </a:r>
            <a:r>
              <a:rPr lang="zh-CN" altLang="en-US" dirty="0"/>
              <a:t>归约语法分析技术</a:t>
            </a:r>
          </a:p>
        </p:txBody>
      </p:sp>
      <p:pic>
        <p:nvPicPr>
          <p:cNvPr id="8" name="Picture 4">
            <a:extLst>
              <a:ext uri="{FF2B5EF4-FFF2-40B4-BE49-F238E27FC236}">
                <a16:creationId xmlns:a16="http://schemas.microsoft.com/office/drawing/2014/main" id="{76A8A28F-C32C-4012-8179-518841BBF3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8162" y="2987157"/>
            <a:ext cx="29876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a:extLst>
              <a:ext uri="{FF2B5EF4-FFF2-40B4-BE49-F238E27FC236}">
                <a16:creationId xmlns:a16="http://schemas.microsoft.com/office/drawing/2014/main" id="{9E78762C-2256-409C-B3C8-5823BC9284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8828" y="5069029"/>
            <a:ext cx="2954337"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8800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4.17</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1" y="1611518"/>
            <a:ext cx="2512902"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zh-CN" altLang="en-US" sz="2400" dirty="0"/>
              <a:t>      </a:t>
            </a:r>
            <a:r>
              <a:rPr lang="zh-CN" altLang="en-US" sz="2000" b="1" dirty="0"/>
              <a:t>让我们逐步看一</a:t>
            </a:r>
            <a:endParaRPr lang="en-US" altLang="zh-CN" sz="2000" b="1" dirty="0"/>
          </a:p>
          <a:p>
            <a:pPr marL="0" indent="0">
              <a:lnSpc>
                <a:spcPct val="80000"/>
              </a:lnSpc>
              <a:buNone/>
            </a:pPr>
            <a:r>
              <a:rPr lang="zh-CN" altLang="en-US" sz="2000" b="1" dirty="0"/>
              <a:t>下移动归约语法分析</a:t>
            </a:r>
            <a:endParaRPr lang="en-US" altLang="zh-CN" sz="2000" b="1" dirty="0"/>
          </a:p>
          <a:p>
            <a:pPr marL="0" indent="0">
              <a:lnSpc>
                <a:spcPct val="80000"/>
              </a:lnSpc>
              <a:buNone/>
            </a:pPr>
            <a:r>
              <a:rPr lang="zh-CN" altLang="en-US" sz="2000" b="1" dirty="0"/>
              <a:t>器在分析输入串</a:t>
            </a:r>
            <a:endParaRPr lang="en-US" altLang="zh-CN" sz="2000" b="1" dirty="0"/>
          </a:p>
          <a:p>
            <a:pPr marL="0" indent="0">
              <a:lnSpc>
                <a:spcPct val="80000"/>
              </a:lnSpc>
              <a:buNone/>
            </a:pPr>
            <a:r>
              <a:rPr lang="en-US" altLang="zh-CN" sz="2000" b="1" dirty="0"/>
              <a:t>id</a:t>
            </a:r>
            <a:r>
              <a:rPr lang="en-US" altLang="zh-CN" sz="2000" b="1" baseline="-25000" dirty="0"/>
              <a:t>1</a:t>
            </a:r>
            <a:r>
              <a:rPr lang="en-US" altLang="zh-CN" sz="2000" b="1" dirty="0"/>
              <a:t>+id</a:t>
            </a:r>
            <a:r>
              <a:rPr lang="en-US" altLang="zh-CN" sz="2000" b="1" baseline="-25000" dirty="0"/>
              <a:t>2</a:t>
            </a:r>
            <a:r>
              <a:rPr lang="en-US" altLang="zh-CN" sz="2000" b="1" dirty="0"/>
              <a:t>*id</a:t>
            </a:r>
            <a:r>
              <a:rPr lang="en-US" altLang="zh-CN" sz="2000" b="1" baseline="-25000" dirty="0"/>
              <a:t>3 </a:t>
            </a:r>
            <a:r>
              <a:rPr lang="zh-CN" altLang="en-US" sz="2000" b="1" dirty="0"/>
              <a:t>时的动作，</a:t>
            </a:r>
            <a:endParaRPr lang="en-US" altLang="zh-CN" sz="2000" b="1" dirty="0"/>
          </a:p>
          <a:p>
            <a:pPr marL="0" indent="0">
              <a:lnSpc>
                <a:spcPct val="80000"/>
              </a:lnSpc>
              <a:buNone/>
            </a:pPr>
            <a:r>
              <a:rPr lang="zh-CN" altLang="en-US" sz="2000" b="1" dirty="0"/>
              <a:t>文法是</a:t>
            </a:r>
            <a:r>
              <a:rPr lang="en-US" altLang="zh-CN" sz="2000" b="1" dirty="0"/>
              <a:t>(4-16)</a:t>
            </a:r>
            <a:r>
              <a:rPr lang="zh-CN" altLang="en-US" sz="2000" b="1" dirty="0"/>
              <a:t>，使用</a:t>
            </a:r>
            <a:endParaRPr lang="en-US" altLang="zh-CN" sz="2000" b="1" dirty="0"/>
          </a:p>
          <a:p>
            <a:pPr marL="0" indent="0">
              <a:lnSpc>
                <a:spcPct val="80000"/>
              </a:lnSpc>
              <a:buNone/>
            </a:pPr>
            <a:r>
              <a:rPr lang="zh-CN" altLang="en-US" sz="2000" b="1" dirty="0"/>
              <a:t>例</a:t>
            </a:r>
            <a:r>
              <a:rPr lang="en-US" altLang="zh-CN" sz="2000" b="1" dirty="0"/>
              <a:t>4.16</a:t>
            </a:r>
            <a:r>
              <a:rPr lang="zh-CN" altLang="en-US" sz="2000" b="1" dirty="0"/>
              <a:t>的第一种推导。</a:t>
            </a:r>
            <a:endParaRPr lang="en-US" altLang="zh-CN" sz="2000" b="1" dirty="0"/>
          </a:p>
          <a:p>
            <a:pPr marL="0" indent="0">
              <a:lnSpc>
                <a:spcPct val="80000"/>
              </a:lnSpc>
              <a:buNone/>
            </a:pPr>
            <a:r>
              <a:rPr lang="zh-CN" altLang="en-US" sz="2000" b="1" dirty="0"/>
              <a:t>动作序列如图</a:t>
            </a:r>
            <a:r>
              <a:rPr lang="en-US" altLang="zh-CN" sz="2000" b="1" dirty="0"/>
              <a:t>4-22</a:t>
            </a:r>
            <a:r>
              <a:rPr lang="zh-CN" altLang="en-US" sz="2000" b="1" dirty="0"/>
              <a:t>所</a:t>
            </a:r>
            <a:endParaRPr lang="en-US" altLang="zh-CN" sz="2000" b="1" dirty="0"/>
          </a:p>
          <a:p>
            <a:pPr marL="0" indent="0">
              <a:lnSpc>
                <a:spcPct val="80000"/>
              </a:lnSpc>
              <a:buNone/>
            </a:pPr>
            <a:r>
              <a:rPr lang="zh-CN" altLang="en-US" sz="2000" b="1" dirty="0"/>
              <a:t>示。注意，由于文法</a:t>
            </a:r>
            <a:endParaRPr lang="en-US" altLang="zh-CN" sz="2000" b="1" dirty="0"/>
          </a:p>
          <a:p>
            <a:pPr marL="0" indent="0">
              <a:lnSpc>
                <a:spcPct val="80000"/>
              </a:lnSpc>
              <a:buNone/>
            </a:pPr>
            <a:r>
              <a:rPr lang="en-US" altLang="zh-CN" sz="2000" b="1" dirty="0"/>
              <a:t>(4-16)</a:t>
            </a:r>
            <a:r>
              <a:rPr lang="zh-CN" altLang="en-US" sz="2000" b="1" dirty="0"/>
              <a:t>对该输入有两</a:t>
            </a:r>
            <a:endParaRPr lang="en-US" altLang="zh-CN" sz="2000" b="1" dirty="0"/>
          </a:p>
          <a:p>
            <a:pPr marL="0" indent="0">
              <a:lnSpc>
                <a:spcPct val="80000"/>
              </a:lnSpc>
              <a:buNone/>
            </a:pPr>
            <a:r>
              <a:rPr lang="zh-CN" altLang="en-US" sz="2000" b="1" dirty="0"/>
              <a:t>种最右推导，所以语</a:t>
            </a:r>
            <a:endParaRPr lang="en-US" altLang="zh-CN" sz="2000" b="1" dirty="0"/>
          </a:p>
          <a:p>
            <a:pPr marL="0" indent="0">
              <a:lnSpc>
                <a:spcPct val="80000"/>
              </a:lnSpc>
              <a:buNone/>
            </a:pPr>
            <a:r>
              <a:rPr lang="zh-CN" altLang="en-US" sz="2000" b="1" dirty="0"/>
              <a:t>法分析器还可能采取</a:t>
            </a:r>
            <a:endParaRPr lang="en-US" altLang="zh-CN" sz="2000" b="1" dirty="0"/>
          </a:p>
          <a:p>
            <a:pPr marL="0" indent="0">
              <a:lnSpc>
                <a:spcPct val="80000"/>
              </a:lnSpc>
              <a:buNone/>
            </a:pPr>
            <a:r>
              <a:rPr lang="zh-CN" altLang="en-US" sz="2000" b="1" dirty="0"/>
              <a:t>另一个动作序列。</a:t>
            </a:r>
          </a:p>
          <a:p>
            <a:pPr marL="0" indent="0">
              <a:lnSpc>
                <a:spcPct val="80000"/>
              </a:lnSpc>
              <a:buNone/>
            </a:pPr>
            <a:endParaRPr lang="en-US" altLang="zh-CN" sz="2000" b="1"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13" name="Picture 4">
            <a:extLst>
              <a:ext uri="{FF2B5EF4-FFF2-40B4-BE49-F238E27FC236}">
                <a16:creationId xmlns:a16="http://schemas.microsoft.com/office/drawing/2014/main" id="{A44F68F7-BDA7-4E79-A2D3-9EE3839FD0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4676" y="1774479"/>
            <a:ext cx="5578255" cy="4224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8958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r>
              <a:rPr lang="zh-CN" altLang="en-US" dirty="0"/>
              <a:t>我们知道程序可能包含不同级别的错误。下边是一些程序错误的示例：</a:t>
            </a:r>
          </a:p>
          <a:p>
            <a:pPr lvl="1"/>
            <a:r>
              <a:rPr lang="zh-CN" altLang="en-US" dirty="0"/>
              <a:t>词法错误，如标识符、关键字或操作符的拼写错误。</a:t>
            </a:r>
          </a:p>
          <a:p>
            <a:pPr lvl="1"/>
            <a:r>
              <a:rPr lang="zh-CN" altLang="en-US" dirty="0"/>
              <a:t>语法错误，如算术表达式的括号不配对。</a:t>
            </a:r>
          </a:p>
          <a:p>
            <a:pPr lvl="1"/>
            <a:r>
              <a:rPr lang="zh-CN" altLang="en-US" dirty="0"/>
              <a:t>语义错误，如操作符作用于不相容的操作数。</a:t>
            </a:r>
          </a:p>
          <a:p>
            <a:pPr lvl="1"/>
            <a:r>
              <a:rPr lang="zh-CN" altLang="en-US" dirty="0"/>
              <a:t>逻辑错误，如无限的递归调用。</a:t>
            </a:r>
          </a:p>
          <a:p>
            <a:pPr>
              <a:lnSpc>
                <a:spcPct val="90000"/>
              </a:lnSpc>
            </a:pPr>
            <a:endParaRPr lang="en-US" altLang="zh-CN" dirty="0"/>
          </a:p>
          <a:p>
            <a:pPr>
              <a:lnSpc>
                <a:spcPct val="90000"/>
              </a:lnSpc>
            </a:pPr>
            <a:r>
              <a:rPr lang="zh-CN" altLang="en-US" dirty="0"/>
              <a:t>语法分析器中出错处理程序的基本目标是：</a:t>
            </a:r>
          </a:p>
          <a:p>
            <a:pPr lvl="1">
              <a:lnSpc>
                <a:spcPct val="90000"/>
              </a:lnSpc>
            </a:pPr>
            <a:endParaRPr lang="en-US" altLang="zh-CN" dirty="0"/>
          </a:p>
          <a:p>
            <a:pPr lvl="1">
              <a:lnSpc>
                <a:spcPct val="90000"/>
              </a:lnSpc>
            </a:pPr>
            <a:r>
              <a:rPr lang="zh-CN" altLang="en-US" dirty="0"/>
              <a:t>清楚而准确地报告错误的出现。</a:t>
            </a:r>
          </a:p>
          <a:p>
            <a:pPr lvl="1">
              <a:lnSpc>
                <a:spcPct val="90000"/>
              </a:lnSpc>
            </a:pPr>
            <a:endParaRPr lang="en-US" altLang="zh-CN" dirty="0"/>
          </a:p>
          <a:p>
            <a:pPr lvl="1">
              <a:lnSpc>
                <a:spcPct val="90000"/>
              </a:lnSpc>
            </a:pPr>
            <a:r>
              <a:rPr lang="zh-CN" altLang="en-US" dirty="0"/>
              <a:t>迅速地从每个错误中恢复过来，以便能继续检查后面的错误。</a:t>
            </a:r>
          </a:p>
          <a:p>
            <a:pPr lvl="1">
              <a:lnSpc>
                <a:spcPct val="90000"/>
              </a:lnSpc>
            </a:pPr>
            <a:endParaRPr lang="en-US" altLang="zh-CN" dirty="0"/>
          </a:p>
          <a:p>
            <a:pPr lvl="1">
              <a:lnSpc>
                <a:spcPct val="90000"/>
              </a:lnSpc>
            </a:pPr>
            <a:r>
              <a:rPr lang="zh-CN" altLang="en-US" dirty="0"/>
              <a:t>不能过分降低正确程序的处理速度。</a:t>
            </a:r>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4.1.3 </a:t>
            </a:r>
            <a:r>
              <a:rPr lang="zh-CN" altLang="en-US" dirty="0"/>
              <a:t>语法错误的处理</a:t>
            </a:r>
          </a:p>
        </p:txBody>
      </p:sp>
    </p:spTree>
    <p:extLst>
      <p:ext uri="{BB962C8B-B14F-4D97-AF65-F5344CB8AC3E}">
        <p14:creationId xmlns:p14="http://schemas.microsoft.com/office/powerpoint/2010/main" val="78046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移动归约语法分析器的基本动作</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移动归约语法分析器的基本动作是移动和归约的，但实际上有四种可能的动作：移动、归约、接受、出错。</a:t>
            </a:r>
          </a:p>
          <a:p>
            <a:pPr lvl="1"/>
            <a:r>
              <a:rPr lang="zh-CN" altLang="en-US" dirty="0"/>
              <a:t>移动：把下一个输入符号移动到栈顶。</a:t>
            </a:r>
          </a:p>
          <a:p>
            <a:pPr lvl="1"/>
            <a:r>
              <a:rPr lang="zh-CN" altLang="en-US" dirty="0"/>
              <a:t>归约：语法分析器知道句柄的右端已在栈顶。它必须在栈中确定句柄的左端，并选择正确的非终结符替代句柄。</a:t>
            </a:r>
          </a:p>
          <a:p>
            <a:pPr lvl="1"/>
            <a:r>
              <a:rPr lang="zh-CN" altLang="en-US" dirty="0"/>
              <a:t>接受：语法分析器宣告分析成功。</a:t>
            </a:r>
          </a:p>
          <a:p>
            <a:pPr lvl="1"/>
            <a:r>
              <a:rPr lang="zh-CN" altLang="en-US" dirty="0"/>
              <a:t>出错：语法分析器发现了一个语法错误，并调用错误恢复处理程序进行错误处理。</a:t>
            </a: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629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4.5.4 </a:t>
            </a:r>
            <a:r>
              <a:rPr lang="zh-CN" altLang="en-US" dirty="0"/>
              <a:t>可行前缀（活前缀）</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515350" cy="4789282"/>
          </a:xfrm>
          <a:prstGeom prst="rect">
            <a:avLst/>
          </a:prstGeom>
        </p:spPr>
        <p:txBody>
          <a:bodyPr>
            <a:normAutofit fontScale="925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400" dirty="0"/>
              <a:t>出现在移动归约语法分析器栈中的右句型的前缀集合称为可行前缀。</a:t>
            </a:r>
            <a:endParaRPr lang="en-US" altLang="zh-CN" sz="2400" dirty="0"/>
          </a:p>
          <a:p>
            <a:pPr>
              <a:lnSpc>
                <a:spcPct val="90000"/>
              </a:lnSpc>
            </a:pPr>
            <a:r>
              <a:rPr lang="zh-CN" altLang="en-US" sz="2400" dirty="0"/>
              <a:t>等价的定义为：可行前缀是右句型的前缀，而且其右端不会超过该</a:t>
            </a:r>
            <a:endParaRPr lang="en-US" altLang="zh-CN" sz="2400" dirty="0"/>
          </a:p>
          <a:p>
            <a:pPr marL="0" indent="0">
              <a:lnSpc>
                <a:spcPct val="90000"/>
              </a:lnSpc>
              <a:buNone/>
            </a:pPr>
            <a:r>
              <a:rPr lang="zh-CN" altLang="en-US" sz="2400" dirty="0"/>
              <a:t>句型的最右边句柄的末端。</a:t>
            </a:r>
            <a:endParaRPr lang="en-US" altLang="zh-CN" sz="2400" dirty="0"/>
          </a:p>
          <a:p>
            <a:pPr marL="0" indent="0">
              <a:lnSpc>
                <a:spcPct val="90000"/>
              </a:lnSpc>
              <a:buNone/>
            </a:pPr>
            <a:r>
              <a:rPr lang="zh-CN" altLang="en-US" sz="2400" dirty="0"/>
              <a:t>     即</a:t>
            </a:r>
            <a:r>
              <a:rPr lang="en-US" altLang="zh-CN" sz="2400" dirty="0"/>
              <a:t>:</a:t>
            </a:r>
            <a:r>
              <a:rPr lang="zh-CN" altLang="en-US" sz="2400" dirty="0"/>
              <a:t>若               是文法的一个产生式，</a:t>
            </a:r>
            <a:r>
              <a:rPr lang="en-US" altLang="zh-CN" sz="2400" dirty="0"/>
              <a:t>S</a:t>
            </a:r>
            <a:r>
              <a:rPr lang="zh-CN" altLang="en-US" sz="2400" dirty="0"/>
              <a:t>是文法开始符，</a:t>
            </a:r>
            <a:endParaRPr lang="en-US" altLang="zh-CN" sz="2400" dirty="0"/>
          </a:p>
          <a:p>
            <a:pPr marL="0" indent="0">
              <a:lnSpc>
                <a:spcPct val="90000"/>
              </a:lnSpc>
              <a:buNone/>
            </a:pPr>
            <a:r>
              <a:rPr lang="en-US" altLang="zh-CN" sz="2400" dirty="0"/>
              <a:t>  </a:t>
            </a:r>
            <a:r>
              <a:rPr lang="zh-CN" altLang="en-US" sz="2400" dirty="0"/>
              <a:t>并有：</a:t>
            </a:r>
          </a:p>
          <a:p>
            <a:pPr algn="just">
              <a:buNone/>
            </a:pPr>
            <a:r>
              <a:rPr lang="zh-CN" altLang="en-US" sz="2400" dirty="0"/>
              <a:t>        则           的任何前缀都是规范句型              的可行前缀。</a:t>
            </a:r>
          </a:p>
          <a:p>
            <a:pPr>
              <a:buNone/>
            </a:pPr>
            <a:r>
              <a:rPr lang="zh-CN" altLang="en-US" sz="2400" dirty="0">
                <a:latin typeface="宋体" panose="02010600030101010101" pitchFamily="2" charset="-122"/>
              </a:rPr>
              <a:t>在上述定义中，   是句型       关于</a:t>
            </a:r>
            <a:r>
              <a:rPr lang="en-US" altLang="zh-CN" sz="2400" dirty="0"/>
              <a:t>A</a:t>
            </a:r>
            <a:r>
              <a:rPr lang="zh-CN" altLang="en-US" sz="2400" dirty="0">
                <a:latin typeface="宋体" panose="02010600030101010101" pitchFamily="2" charset="-122"/>
              </a:rPr>
              <a:t>的直接短语，并且是一最</a:t>
            </a:r>
          </a:p>
          <a:p>
            <a:pPr>
              <a:buNone/>
            </a:pPr>
            <a:r>
              <a:rPr lang="zh-CN" altLang="en-US" sz="2400" dirty="0">
                <a:latin typeface="宋体" panose="02010600030101010101" pitchFamily="2" charset="-122"/>
              </a:rPr>
              <a:t>右推导</a:t>
            </a:r>
            <a:r>
              <a:rPr lang="en-US" altLang="zh-CN" sz="2400" dirty="0"/>
              <a:t>(</a:t>
            </a:r>
            <a:r>
              <a:rPr lang="zh-CN" altLang="en-US" sz="2400" dirty="0">
                <a:latin typeface="宋体" panose="02010600030101010101" pitchFamily="2" charset="-122"/>
              </a:rPr>
              <a:t>规范推导</a:t>
            </a:r>
            <a:r>
              <a:rPr lang="en-US" altLang="zh-CN" sz="2400" dirty="0"/>
              <a:t>)</a:t>
            </a:r>
            <a:r>
              <a:rPr lang="zh-CN" altLang="en-US" sz="2400" dirty="0">
                <a:latin typeface="宋体" panose="02010600030101010101" pitchFamily="2" charset="-122"/>
              </a:rPr>
              <a:t>，所以     是最左直接短语，是一句柄，</a:t>
            </a:r>
            <a:endParaRPr lang="en-US" altLang="zh-CN" sz="2400" dirty="0">
              <a:latin typeface="宋体" panose="02010600030101010101" pitchFamily="2" charset="-122"/>
            </a:endParaRPr>
          </a:p>
          <a:p>
            <a:pPr>
              <a:buNone/>
            </a:pPr>
            <a:r>
              <a:rPr lang="zh-CN" altLang="en-US" sz="2400" dirty="0">
                <a:latin typeface="宋体" panose="02010600030101010101" pitchFamily="2" charset="-122"/>
              </a:rPr>
              <a:t>    因此      的任何前缀不含句柄后的任何符号，特别，句柄     是     的后缀，  是分析栈栈顶的符号串。</a:t>
            </a:r>
            <a:r>
              <a:rPr lang="zh-CN" altLang="en-US" sz="2400" dirty="0"/>
              <a:t> </a:t>
            </a:r>
          </a:p>
          <a:p>
            <a:pPr marL="0" indent="0">
              <a:lnSpc>
                <a:spcPct val="90000"/>
              </a:lnSpc>
              <a:buNone/>
            </a:pPr>
            <a:endParaRPr lang="zh-CN" altLang="en-US" sz="2400" dirty="0"/>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13" name="Picture 6">
            <a:extLst>
              <a:ext uri="{FF2B5EF4-FFF2-40B4-BE49-F238E27FC236}">
                <a16:creationId xmlns:a16="http://schemas.microsoft.com/office/drawing/2014/main" id="{6916E7F2-DD27-4E72-BF51-9CA840182EB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83725" y="2889011"/>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 name="Object 3">
            <a:extLst>
              <a:ext uri="{FF2B5EF4-FFF2-40B4-BE49-F238E27FC236}">
                <a16:creationId xmlns:a16="http://schemas.microsoft.com/office/drawing/2014/main" id="{0D700CEE-872A-4907-B4F1-A8525C86D277}"/>
              </a:ext>
            </a:extLst>
          </p:cNvPr>
          <p:cNvGraphicFramePr>
            <a:graphicFrameLocks noChangeAspect="1"/>
          </p:cNvGraphicFramePr>
          <p:nvPr>
            <p:extLst>
              <p:ext uri="{D42A27DB-BD31-4B8C-83A1-F6EECF244321}">
                <p14:modId xmlns:p14="http://schemas.microsoft.com/office/powerpoint/2010/main" val="3613227240"/>
              </p:ext>
            </p:extLst>
          </p:nvPr>
        </p:nvGraphicFramePr>
        <p:xfrm>
          <a:off x="1707525" y="3210910"/>
          <a:ext cx="2209800" cy="594436"/>
        </p:xfrm>
        <a:graphic>
          <a:graphicData uri="http://schemas.openxmlformats.org/presentationml/2006/ole">
            <mc:AlternateContent xmlns:mc="http://schemas.openxmlformats.org/markup-compatibility/2006">
              <mc:Choice xmlns:v="urn:schemas-microsoft-com:vml" Requires="v">
                <p:oleObj spid="_x0000_s5192" name="Equation" r:id="rId4" imgW="1143000" imgH="368300" progId="Equation.3">
                  <p:embed/>
                </p:oleObj>
              </mc:Choice>
              <mc:Fallback>
                <p:oleObj name="Equation" r:id="rId4" imgW="1143000" imgH="368300" progId="Equation.3">
                  <p:embed/>
                  <p:pic>
                    <p:nvPicPr>
                      <p:cNvPr id="65540" name="Object 3">
                        <a:extLst>
                          <a:ext uri="{FF2B5EF4-FFF2-40B4-BE49-F238E27FC236}">
                            <a16:creationId xmlns:a16="http://schemas.microsoft.com/office/drawing/2014/main" id="{28A8D5F3-71AC-4522-A4FA-70BC74F23D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7525" y="3210910"/>
                        <a:ext cx="2209800" cy="594436"/>
                      </a:xfrm>
                      <a:prstGeom prst="rect">
                        <a:avLst/>
                      </a:prstGeom>
                      <a:noFill/>
                      <a:ln>
                        <a:noFill/>
                      </a:ln>
                      <a:effectLst/>
                    </p:spPr>
                  </p:pic>
                </p:oleObj>
              </mc:Fallback>
            </mc:AlternateContent>
          </a:graphicData>
        </a:graphic>
      </p:graphicFrame>
      <p:graphicFrame>
        <p:nvGraphicFramePr>
          <p:cNvPr id="15" name="Object 7">
            <a:extLst>
              <a:ext uri="{FF2B5EF4-FFF2-40B4-BE49-F238E27FC236}">
                <a16:creationId xmlns:a16="http://schemas.microsoft.com/office/drawing/2014/main" id="{8828F04E-EFE6-48BB-8C59-43456904951B}"/>
              </a:ext>
            </a:extLst>
          </p:cNvPr>
          <p:cNvGraphicFramePr>
            <a:graphicFrameLocks noChangeAspect="1"/>
          </p:cNvGraphicFramePr>
          <p:nvPr>
            <p:extLst>
              <p:ext uri="{D42A27DB-BD31-4B8C-83A1-F6EECF244321}">
                <p14:modId xmlns:p14="http://schemas.microsoft.com/office/powerpoint/2010/main" val="403879531"/>
              </p:ext>
            </p:extLst>
          </p:nvPr>
        </p:nvGraphicFramePr>
        <p:xfrm>
          <a:off x="1783725" y="3866877"/>
          <a:ext cx="533400" cy="341313"/>
        </p:xfrm>
        <a:graphic>
          <a:graphicData uri="http://schemas.openxmlformats.org/presentationml/2006/ole">
            <mc:AlternateContent xmlns:mc="http://schemas.openxmlformats.org/markup-compatibility/2006">
              <mc:Choice xmlns:v="urn:schemas-microsoft-com:vml" Requires="v">
                <p:oleObj spid="_x0000_s5193" name="Equation" r:id="rId6" imgW="317225" imgH="203024" progId="Equation.3">
                  <p:embed/>
                </p:oleObj>
              </mc:Choice>
              <mc:Fallback>
                <p:oleObj name="Equation" r:id="rId6" imgW="317225" imgH="203024" progId="Equation.3">
                  <p:embed/>
                  <p:pic>
                    <p:nvPicPr>
                      <p:cNvPr id="65544" name="Object 7">
                        <a:extLst>
                          <a:ext uri="{FF2B5EF4-FFF2-40B4-BE49-F238E27FC236}">
                            <a16:creationId xmlns:a16="http://schemas.microsoft.com/office/drawing/2014/main" id="{4B5BC1B8-3175-4603-9A37-C1D7000D1CA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83725" y="3866877"/>
                        <a:ext cx="533400"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6" name="Picture 5">
            <a:extLst>
              <a:ext uri="{FF2B5EF4-FFF2-40B4-BE49-F238E27FC236}">
                <a16:creationId xmlns:a16="http://schemas.microsoft.com/office/drawing/2014/main" id="{524FCC66-3F8D-4E4F-82FD-B715B893729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705947" y="3805346"/>
            <a:ext cx="76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
            <a:extLst>
              <a:ext uri="{FF2B5EF4-FFF2-40B4-BE49-F238E27FC236}">
                <a16:creationId xmlns:a16="http://schemas.microsoft.com/office/drawing/2014/main" id="{93827FEE-1C3A-4F04-8BFD-DB9E777A6F11}"/>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583825" y="4332200"/>
            <a:ext cx="45720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8">
            <a:extLst>
              <a:ext uri="{FF2B5EF4-FFF2-40B4-BE49-F238E27FC236}">
                <a16:creationId xmlns:a16="http://schemas.microsoft.com/office/drawing/2014/main" id="{429FEA20-1E80-4557-BF00-24AD6028C19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094064" y="4334581"/>
            <a:ext cx="76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9">
            <a:extLst>
              <a:ext uri="{FF2B5EF4-FFF2-40B4-BE49-F238E27FC236}">
                <a16:creationId xmlns:a16="http://schemas.microsoft.com/office/drawing/2014/main" id="{00D0B626-8695-4093-A7FE-B6DB30F05F42}"/>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865464" y="4893747"/>
            <a:ext cx="45720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 name="Object 10">
            <a:extLst>
              <a:ext uri="{FF2B5EF4-FFF2-40B4-BE49-F238E27FC236}">
                <a16:creationId xmlns:a16="http://schemas.microsoft.com/office/drawing/2014/main" id="{1112EF60-C7AE-4BD9-8ED7-448A5234870F}"/>
              </a:ext>
            </a:extLst>
          </p:cNvPr>
          <p:cNvGraphicFramePr>
            <a:graphicFrameLocks noChangeAspect="1"/>
          </p:cNvGraphicFramePr>
          <p:nvPr>
            <p:extLst>
              <p:ext uri="{D42A27DB-BD31-4B8C-83A1-F6EECF244321}">
                <p14:modId xmlns:p14="http://schemas.microsoft.com/office/powerpoint/2010/main" val="701922660"/>
              </p:ext>
            </p:extLst>
          </p:nvPr>
        </p:nvGraphicFramePr>
        <p:xfrm>
          <a:off x="1912168" y="5448365"/>
          <a:ext cx="533400" cy="341312"/>
        </p:xfrm>
        <a:graphic>
          <a:graphicData uri="http://schemas.openxmlformats.org/presentationml/2006/ole">
            <mc:AlternateContent xmlns:mc="http://schemas.openxmlformats.org/markup-compatibility/2006">
              <mc:Choice xmlns:v="urn:schemas-microsoft-com:vml" Requires="v">
                <p:oleObj spid="_x0000_s5194" name="Equation" r:id="rId10" imgW="317225" imgH="203024" progId="Equation.3">
                  <p:embed/>
                </p:oleObj>
              </mc:Choice>
              <mc:Fallback>
                <p:oleObj name="Equation" r:id="rId10" imgW="317225" imgH="203024" progId="Equation.3">
                  <p:embed/>
                  <p:pic>
                    <p:nvPicPr>
                      <p:cNvPr id="65547" name="Object 10">
                        <a:extLst>
                          <a:ext uri="{FF2B5EF4-FFF2-40B4-BE49-F238E27FC236}">
                            <a16:creationId xmlns:a16="http://schemas.microsoft.com/office/drawing/2014/main" id="{23190509-4762-493D-B3E2-AD424DD7592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12168" y="5448365"/>
                        <a:ext cx="533400"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1" name="Picture 4">
            <a:extLst>
              <a:ext uri="{FF2B5EF4-FFF2-40B4-BE49-F238E27FC236}">
                <a16:creationId xmlns:a16="http://schemas.microsoft.com/office/drawing/2014/main" id="{2088D0CD-ACAC-40C7-8780-869261F754BE}"/>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16868" y="5805949"/>
            <a:ext cx="45720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2" name="Object 10">
            <a:extLst>
              <a:ext uri="{FF2B5EF4-FFF2-40B4-BE49-F238E27FC236}">
                <a16:creationId xmlns:a16="http://schemas.microsoft.com/office/drawing/2014/main" id="{39100210-9D3D-48AF-B640-F70FF14A9DCC}"/>
              </a:ext>
            </a:extLst>
          </p:cNvPr>
          <p:cNvGraphicFramePr>
            <a:graphicFrameLocks noChangeAspect="1"/>
          </p:cNvGraphicFramePr>
          <p:nvPr>
            <p:extLst>
              <p:ext uri="{D42A27DB-BD31-4B8C-83A1-F6EECF244321}">
                <p14:modId xmlns:p14="http://schemas.microsoft.com/office/powerpoint/2010/main" val="2628768360"/>
              </p:ext>
            </p:extLst>
          </p:nvPr>
        </p:nvGraphicFramePr>
        <p:xfrm>
          <a:off x="2774325" y="5828174"/>
          <a:ext cx="533400" cy="341312"/>
        </p:xfrm>
        <a:graphic>
          <a:graphicData uri="http://schemas.openxmlformats.org/presentationml/2006/ole">
            <mc:AlternateContent xmlns:mc="http://schemas.openxmlformats.org/markup-compatibility/2006">
              <mc:Choice xmlns:v="urn:schemas-microsoft-com:vml" Requires="v">
                <p:oleObj spid="_x0000_s5195" name="Equation" r:id="rId10" imgW="317225" imgH="203024" progId="Equation.3">
                  <p:embed/>
                </p:oleObj>
              </mc:Choice>
              <mc:Fallback>
                <p:oleObj name="Equation" r:id="rId10" imgW="317225" imgH="203024" progId="Equation.3">
                  <p:embed/>
                  <p:pic>
                    <p:nvPicPr>
                      <p:cNvPr id="20" name="Object 10">
                        <a:extLst>
                          <a:ext uri="{FF2B5EF4-FFF2-40B4-BE49-F238E27FC236}">
                            <a16:creationId xmlns:a16="http://schemas.microsoft.com/office/drawing/2014/main" id="{1112EF60-C7AE-4BD9-8ED7-448A523487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4325" y="5828174"/>
                        <a:ext cx="533400"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84864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4.5.5 </a:t>
            </a:r>
            <a:r>
              <a:rPr lang="zh-CN" altLang="en-US" dirty="0"/>
              <a:t>移动归约分析过程的冲突</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zh-CN" altLang="en-US" sz="2400" dirty="0"/>
              <a:t>      有些上下文无关文法不能使用移动归约分析方法进</a:t>
            </a:r>
            <a:endParaRPr lang="en-US" altLang="zh-CN" sz="2400" dirty="0"/>
          </a:p>
          <a:p>
            <a:pPr marL="0" indent="0">
              <a:lnSpc>
                <a:spcPct val="80000"/>
              </a:lnSpc>
              <a:buNone/>
            </a:pPr>
            <a:r>
              <a:rPr lang="zh-CN" altLang="en-US" sz="2400" dirty="0"/>
              <a:t>行分析。这种文法的每一个移动归约语法分析器会形成</a:t>
            </a:r>
            <a:endParaRPr lang="en-US" altLang="zh-CN" sz="2400" dirty="0"/>
          </a:p>
          <a:p>
            <a:pPr marL="0" indent="0">
              <a:lnSpc>
                <a:spcPct val="80000"/>
              </a:lnSpc>
              <a:buNone/>
            </a:pPr>
            <a:r>
              <a:rPr lang="zh-CN" altLang="en-US" sz="2400" dirty="0"/>
              <a:t>这样的格局：根据栈中的内容和下个输入符号不能决定</a:t>
            </a:r>
            <a:endParaRPr lang="en-US" altLang="zh-CN" sz="2400" dirty="0"/>
          </a:p>
          <a:p>
            <a:pPr marL="0" indent="0">
              <a:lnSpc>
                <a:spcPct val="80000"/>
              </a:lnSpc>
              <a:buNone/>
            </a:pPr>
            <a:r>
              <a:rPr lang="zh-CN" altLang="en-US" sz="2400" dirty="0"/>
              <a:t>是移动还是归约（移动</a:t>
            </a:r>
            <a:r>
              <a:rPr lang="en-US" altLang="zh-CN" sz="2400" dirty="0"/>
              <a:t>-</a:t>
            </a:r>
            <a:r>
              <a:rPr lang="zh-CN" altLang="en-US" sz="2400" dirty="0"/>
              <a:t>归约冲突），或不能决定按哪一</a:t>
            </a:r>
            <a:endParaRPr lang="en-US" altLang="zh-CN" sz="2400" dirty="0"/>
          </a:p>
          <a:p>
            <a:pPr marL="0" indent="0">
              <a:lnSpc>
                <a:spcPct val="80000"/>
              </a:lnSpc>
              <a:buNone/>
            </a:pPr>
            <a:r>
              <a:rPr lang="zh-CN" altLang="en-US" sz="2400" dirty="0"/>
              <a:t>个产生式进行归约（归约</a:t>
            </a:r>
            <a:r>
              <a:rPr lang="en-US" altLang="zh-CN" sz="2400" dirty="0"/>
              <a:t>-</a:t>
            </a:r>
            <a:r>
              <a:rPr lang="zh-CN" altLang="en-US" sz="2400" dirty="0"/>
              <a:t>归约冲突）。</a:t>
            </a:r>
            <a:endParaRPr lang="en-US" altLang="zh-CN" sz="2400" dirty="0"/>
          </a:p>
          <a:p>
            <a:pPr marL="0" indent="0">
              <a:lnSpc>
                <a:spcPct val="80000"/>
              </a:lnSpc>
              <a:buNone/>
            </a:pPr>
            <a:endParaRPr lang="en-US" altLang="zh-CN" sz="2400" dirty="0"/>
          </a:p>
          <a:p>
            <a:pPr marL="0" indent="0">
              <a:lnSpc>
                <a:spcPct val="80000"/>
              </a:lnSpc>
              <a:buNone/>
            </a:pPr>
            <a:r>
              <a:rPr lang="zh-CN" altLang="en-US" sz="2400" dirty="0"/>
              <a:t>     二义性文法一定不能使用移动归约分析方法进行分析。</a:t>
            </a: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259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4.6 LR</a:t>
            </a:r>
            <a:r>
              <a:rPr lang="zh-CN" altLang="en-US" dirty="0"/>
              <a:t>语法分析技术介绍：简单</a:t>
            </a:r>
            <a:r>
              <a:rPr lang="en-US" altLang="zh-CN" dirty="0"/>
              <a:t>LR</a:t>
            </a:r>
            <a:r>
              <a:rPr lang="zh-CN" altLang="en-US" dirty="0"/>
              <a:t>技术</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8372163"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400" dirty="0"/>
              <a:t>本节介绍一种有效的自底向上的语法分析技术。</a:t>
            </a:r>
            <a:endParaRPr lang="en-US" altLang="zh-CN" sz="2400" dirty="0"/>
          </a:p>
          <a:p>
            <a:pPr marL="0" indent="0">
              <a:lnSpc>
                <a:spcPct val="80000"/>
              </a:lnSpc>
              <a:buNone/>
            </a:pPr>
            <a:r>
              <a:rPr lang="zh-CN" altLang="en-US" sz="2400" dirty="0"/>
              <a:t>我们也将给出三种构造</a:t>
            </a:r>
            <a:r>
              <a:rPr lang="en-US" altLang="zh-CN" sz="2400" dirty="0"/>
              <a:t>LR</a:t>
            </a:r>
            <a:r>
              <a:rPr lang="zh-CN" altLang="en-US" sz="2400" dirty="0"/>
              <a:t>分析表的方法：</a:t>
            </a:r>
            <a:endParaRPr lang="en-US" altLang="zh-CN" sz="2400" dirty="0"/>
          </a:p>
          <a:p>
            <a:pPr>
              <a:lnSpc>
                <a:spcPct val="80000"/>
              </a:lnSpc>
            </a:pPr>
            <a:r>
              <a:rPr lang="zh-CN" altLang="en-US" sz="2400" dirty="0"/>
              <a:t>第一种方法称为简单</a:t>
            </a:r>
            <a:r>
              <a:rPr lang="en-US" altLang="zh-CN" sz="2400" dirty="0"/>
              <a:t>LR</a:t>
            </a:r>
            <a:r>
              <a:rPr lang="zh-CN" altLang="en-US" sz="2400" dirty="0"/>
              <a:t>方法（简称</a:t>
            </a:r>
            <a:r>
              <a:rPr lang="en-US" altLang="zh-CN" sz="2400" dirty="0"/>
              <a:t>SLR</a:t>
            </a:r>
            <a:r>
              <a:rPr lang="zh-CN" altLang="en-US" sz="2400" dirty="0"/>
              <a:t>），它最容易实</a:t>
            </a:r>
            <a:endParaRPr lang="en-US" altLang="zh-CN" sz="2400" dirty="0"/>
          </a:p>
          <a:p>
            <a:pPr marL="0" indent="0">
              <a:lnSpc>
                <a:spcPct val="80000"/>
              </a:lnSpc>
              <a:buNone/>
            </a:pPr>
            <a:r>
              <a:rPr lang="en-US" altLang="zh-CN" sz="2400" dirty="0"/>
              <a:t>   </a:t>
            </a:r>
            <a:r>
              <a:rPr lang="zh-CN" altLang="en-US" sz="2400" dirty="0"/>
              <a:t>现，但功能最弱，对某些文法可能失败。</a:t>
            </a:r>
            <a:endParaRPr lang="en-US" altLang="zh-CN" sz="2400" dirty="0"/>
          </a:p>
          <a:p>
            <a:pPr>
              <a:lnSpc>
                <a:spcPct val="80000"/>
              </a:lnSpc>
            </a:pPr>
            <a:r>
              <a:rPr lang="zh-CN" altLang="en-US" sz="2400" dirty="0"/>
              <a:t>第二种方法称为规范的</a:t>
            </a:r>
            <a:r>
              <a:rPr lang="en-US" altLang="zh-CN" sz="2400" dirty="0"/>
              <a:t>LR</a:t>
            </a:r>
            <a:r>
              <a:rPr lang="zh-CN" altLang="en-US" sz="2400" dirty="0"/>
              <a:t>方法，它功能最强，代价也</a:t>
            </a:r>
            <a:endParaRPr lang="en-US" altLang="zh-CN" sz="2400" dirty="0"/>
          </a:p>
          <a:p>
            <a:pPr marL="0" indent="0">
              <a:lnSpc>
                <a:spcPct val="80000"/>
              </a:lnSpc>
              <a:buNone/>
            </a:pPr>
            <a:r>
              <a:rPr lang="en-US" altLang="zh-CN" sz="2400" dirty="0"/>
              <a:t>   </a:t>
            </a:r>
            <a:r>
              <a:rPr lang="zh-CN" altLang="en-US" sz="2400" dirty="0"/>
              <a:t>最高。</a:t>
            </a:r>
            <a:endParaRPr lang="en-US" altLang="zh-CN" sz="2400" dirty="0"/>
          </a:p>
          <a:p>
            <a:pPr>
              <a:lnSpc>
                <a:spcPct val="80000"/>
              </a:lnSpc>
            </a:pPr>
            <a:r>
              <a:rPr lang="zh-CN" altLang="en-US" sz="2400" dirty="0"/>
              <a:t>第三种方法叫做向前看的</a:t>
            </a:r>
            <a:r>
              <a:rPr lang="en-US" altLang="zh-CN" sz="2400" dirty="0"/>
              <a:t>LR</a:t>
            </a:r>
            <a:r>
              <a:rPr lang="zh-CN" altLang="en-US" sz="2400" dirty="0"/>
              <a:t>方法（简称</a:t>
            </a:r>
            <a:r>
              <a:rPr lang="en-US" altLang="zh-CN" sz="2400" dirty="0"/>
              <a:t>LALR</a:t>
            </a:r>
            <a:r>
              <a:rPr lang="zh-CN" altLang="en-US" sz="2400" dirty="0"/>
              <a:t>），其功</a:t>
            </a:r>
            <a:endParaRPr lang="en-US" altLang="zh-CN" sz="2400" dirty="0"/>
          </a:p>
          <a:p>
            <a:pPr marL="0" indent="0">
              <a:lnSpc>
                <a:spcPct val="80000"/>
              </a:lnSpc>
              <a:buNone/>
            </a:pPr>
            <a:r>
              <a:rPr lang="en-US" altLang="zh-CN" sz="2400" dirty="0"/>
              <a:t>   </a:t>
            </a:r>
            <a:r>
              <a:rPr lang="zh-CN" altLang="en-US" sz="2400" dirty="0"/>
              <a:t>能和代价介于前两者之间。</a:t>
            </a:r>
          </a:p>
          <a:p>
            <a:pPr>
              <a:lnSpc>
                <a:spcPct val="80000"/>
              </a:lnSpc>
            </a:pPr>
            <a:endParaRPr lang="en-US" altLang="zh-CN" sz="2400" dirty="0">
              <a:cs typeface="Arial" panose="020B0604020202020204" pitchFamily="34" charset="0"/>
            </a:endParaRPr>
          </a:p>
          <a:p>
            <a:pPr>
              <a:lnSpc>
                <a:spcPct val="90000"/>
              </a:lnSpc>
            </a:pPr>
            <a:endParaRPr lang="en-US" altLang="zh-CN" sz="2400" dirty="0"/>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32782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4.6.1 </a:t>
            </a:r>
            <a:r>
              <a:rPr lang="zh-CN" altLang="en-US" dirty="0"/>
              <a:t>为什么使用</a:t>
            </a:r>
            <a:r>
              <a:rPr lang="en-US" altLang="zh-CN" dirty="0"/>
              <a:t> LR</a:t>
            </a:r>
            <a:r>
              <a:rPr lang="zh-CN" altLang="en-US" dirty="0"/>
              <a:t>语法分析技术</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400" dirty="0"/>
              <a:t>         </a:t>
            </a:r>
            <a:r>
              <a:rPr lang="en-US" altLang="zh-CN" sz="2400" dirty="0"/>
              <a:t>LR</a:t>
            </a:r>
            <a:r>
              <a:rPr lang="zh-CN" altLang="en-US" sz="2400" dirty="0"/>
              <a:t>分析富有吸引力的原因如下：</a:t>
            </a:r>
          </a:p>
          <a:p>
            <a:pPr lvl="1">
              <a:lnSpc>
                <a:spcPct val="90000"/>
              </a:lnSpc>
            </a:pPr>
            <a:r>
              <a:rPr lang="en-US" altLang="zh-CN" sz="2000" dirty="0"/>
              <a:t>     LR</a:t>
            </a:r>
            <a:r>
              <a:rPr lang="zh-CN" altLang="en-US" sz="2000" dirty="0"/>
              <a:t>语法分析器能识别几乎所有能用上下文无关文法描述的</a:t>
            </a:r>
            <a:endParaRPr lang="en-US" altLang="zh-CN" sz="2000" dirty="0"/>
          </a:p>
          <a:p>
            <a:pPr marL="457200" lvl="1" indent="0">
              <a:lnSpc>
                <a:spcPct val="90000"/>
              </a:lnSpc>
              <a:buNone/>
            </a:pPr>
            <a:r>
              <a:rPr lang="en-US" altLang="zh-CN" sz="2000" dirty="0"/>
              <a:t>   </a:t>
            </a:r>
            <a:r>
              <a:rPr lang="zh-CN" altLang="en-US" sz="2000" dirty="0"/>
              <a:t>程序设计语言的结构。</a:t>
            </a:r>
          </a:p>
          <a:p>
            <a:pPr lvl="1">
              <a:lnSpc>
                <a:spcPct val="90000"/>
              </a:lnSpc>
            </a:pPr>
            <a:r>
              <a:rPr lang="en-US" altLang="zh-CN" sz="2000" dirty="0"/>
              <a:t>     LR</a:t>
            </a:r>
            <a:r>
              <a:rPr lang="zh-CN" altLang="en-US" sz="2000" dirty="0"/>
              <a:t>分析法是已知的最一般的无回溯移动归约语法分析法，</a:t>
            </a:r>
            <a:endParaRPr lang="en-US" altLang="zh-CN" sz="2000" dirty="0"/>
          </a:p>
          <a:p>
            <a:pPr marL="457200" lvl="1" indent="0">
              <a:lnSpc>
                <a:spcPct val="90000"/>
              </a:lnSpc>
              <a:buNone/>
            </a:pPr>
            <a:r>
              <a:rPr lang="en-US" altLang="zh-CN" sz="2000" dirty="0"/>
              <a:t>   </a:t>
            </a:r>
            <a:r>
              <a:rPr lang="zh-CN" altLang="en-US" sz="2000" dirty="0"/>
              <a:t>而且可以和其他移动归约分析法一样被有效地实现。</a:t>
            </a:r>
          </a:p>
          <a:p>
            <a:pPr lvl="1">
              <a:lnSpc>
                <a:spcPct val="90000"/>
              </a:lnSpc>
            </a:pPr>
            <a:r>
              <a:rPr lang="en-US" altLang="zh-CN" sz="2000" dirty="0"/>
              <a:t>LR</a:t>
            </a:r>
            <a:r>
              <a:rPr lang="zh-CN" altLang="en-US" sz="2000" dirty="0"/>
              <a:t>分析法分析的文法类是预测分析法能分析的文法类的真超集。</a:t>
            </a:r>
          </a:p>
          <a:p>
            <a:pPr lvl="1">
              <a:lnSpc>
                <a:spcPct val="90000"/>
              </a:lnSpc>
            </a:pPr>
            <a:r>
              <a:rPr lang="zh-CN" altLang="en-US" sz="2000" dirty="0"/>
              <a:t>在自左向右扫描输入符号串时，</a:t>
            </a:r>
            <a:r>
              <a:rPr lang="en-US" altLang="zh-CN" sz="2000" dirty="0"/>
              <a:t>LR</a:t>
            </a:r>
            <a:r>
              <a:rPr lang="zh-CN" altLang="en-US" sz="2000" dirty="0"/>
              <a:t>语法分析器能及时发现语法错误。</a:t>
            </a:r>
          </a:p>
          <a:p>
            <a:pPr>
              <a:lnSpc>
                <a:spcPct val="90000"/>
              </a:lnSpc>
            </a:pPr>
            <a:r>
              <a:rPr lang="zh-CN" altLang="en-US" sz="2400" dirty="0"/>
              <a:t>主要缺点是：对典型的程序设计语言文法，手工构造</a:t>
            </a:r>
            <a:r>
              <a:rPr lang="en-US" altLang="zh-CN" sz="2400" dirty="0"/>
              <a:t>LR</a:t>
            </a:r>
            <a:r>
              <a:rPr lang="zh-CN" altLang="en-US" sz="2400" dirty="0"/>
              <a:t>语法</a:t>
            </a:r>
            <a:endParaRPr lang="en-US" altLang="zh-CN" sz="2400" dirty="0"/>
          </a:p>
          <a:p>
            <a:pPr marL="0" indent="0">
              <a:lnSpc>
                <a:spcPct val="90000"/>
              </a:lnSpc>
              <a:buNone/>
            </a:pPr>
            <a:r>
              <a:rPr lang="en-US" altLang="zh-CN" sz="2400" dirty="0"/>
              <a:t>  </a:t>
            </a:r>
            <a:r>
              <a:rPr lang="zh-CN" altLang="en-US" sz="2400" dirty="0"/>
              <a:t>分析器的工作量太大，需要专门的工具。如</a:t>
            </a:r>
            <a:r>
              <a:rPr lang="en-US" altLang="zh-CN" sz="2400" dirty="0" err="1"/>
              <a:t>Yacc</a:t>
            </a:r>
            <a:r>
              <a:rPr lang="zh-CN" altLang="en-US" sz="2400" dirty="0"/>
              <a:t>。</a:t>
            </a:r>
          </a:p>
          <a:p>
            <a:pPr marL="0" indent="0">
              <a:lnSpc>
                <a:spcPct val="80000"/>
              </a:lnSpc>
              <a:buNone/>
            </a:pPr>
            <a:endParaRPr lang="en-US" altLang="zh-CN" sz="2400" dirty="0">
              <a:cs typeface="Arial" panose="020B0604020202020204" pitchFamily="34" charset="0"/>
            </a:endParaRPr>
          </a:p>
          <a:p>
            <a:pPr>
              <a:lnSpc>
                <a:spcPct val="80000"/>
              </a:lnSpc>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10914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4.6.2 LR</a:t>
            </a:r>
            <a:r>
              <a:rPr lang="zh-CN" altLang="en-US" dirty="0"/>
              <a:t>语法分析算法</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sz="2400" dirty="0"/>
              <a:t>    </a:t>
            </a:r>
            <a:r>
              <a:rPr lang="en-US" altLang="zh-CN" sz="2400" dirty="0"/>
              <a:t>LR</a:t>
            </a:r>
            <a:r>
              <a:rPr lang="zh-CN" altLang="en-US" sz="2400" dirty="0"/>
              <a:t>语法分析器的模型如图</a:t>
            </a:r>
            <a:r>
              <a:rPr lang="en-US" altLang="zh-CN" sz="2400" dirty="0"/>
              <a:t>4-29</a:t>
            </a:r>
            <a:r>
              <a:rPr lang="zh-CN" altLang="en-US" sz="2400" dirty="0"/>
              <a:t>所示。</a:t>
            </a:r>
            <a:endParaRPr lang="en-US" altLang="zh-CN" sz="2400" dirty="0"/>
          </a:p>
          <a:p>
            <a:pPr>
              <a:lnSpc>
                <a:spcPct val="80000"/>
              </a:lnSpc>
            </a:pPr>
            <a:r>
              <a:rPr lang="en-US" altLang="zh-CN" sz="2400" dirty="0"/>
              <a:t>    </a:t>
            </a:r>
            <a:r>
              <a:rPr lang="zh-CN" altLang="en-US" sz="2400" dirty="0"/>
              <a:t>驱动程序对所有的</a:t>
            </a:r>
            <a:r>
              <a:rPr lang="en-US" altLang="zh-CN" sz="2400" dirty="0"/>
              <a:t>LR</a:t>
            </a:r>
            <a:r>
              <a:rPr lang="zh-CN" altLang="en-US" sz="2400" dirty="0"/>
              <a:t>语法分析器都是一样的，不同</a:t>
            </a:r>
            <a:endParaRPr lang="en-US" altLang="zh-CN" sz="2400" dirty="0"/>
          </a:p>
          <a:p>
            <a:pPr marL="0" indent="0">
              <a:lnSpc>
                <a:spcPct val="80000"/>
              </a:lnSpc>
              <a:buNone/>
            </a:pPr>
            <a:r>
              <a:rPr lang="en-US" altLang="zh-CN" sz="2400" dirty="0"/>
              <a:t>   </a:t>
            </a:r>
            <a:r>
              <a:rPr lang="zh-CN" altLang="en-US" sz="2400" dirty="0"/>
              <a:t>的语法分析器只是语法分析表不同。</a:t>
            </a:r>
          </a:p>
          <a:p>
            <a:pPr>
              <a:lnSpc>
                <a:spcPct val="80000"/>
              </a:lnSpc>
            </a:pPr>
            <a:endParaRPr lang="zh-CN" altLang="en-US" sz="2300" dirty="0"/>
          </a:p>
          <a:p>
            <a:pPr>
              <a:lnSpc>
                <a:spcPct val="90000"/>
              </a:lnSpc>
            </a:pPr>
            <a:endParaRPr lang="zh-CN" altLang="en-US" dirty="0"/>
          </a:p>
          <a:p>
            <a:pPr marL="0" indent="0">
              <a:buNone/>
            </a:pPr>
            <a:endParaRPr lang="en-US" altLang="zh-CN" dirty="0">
              <a:latin typeface="黑体" panose="02010609060101010101" pitchFamily="49" charset="-122"/>
              <a:ea typeface="黑体" panose="02010609060101010101" pitchFamily="49" charset="-122"/>
            </a:endParaRPr>
          </a:p>
        </p:txBody>
      </p:sp>
      <p:pic>
        <p:nvPicPr>
          <p:cNvPr id="7" name="Picture 4">
            <a:extLst>
              <a:ext uri="{FF2B5EF4-FFF2-40B4-BE49-F238E27FC236}">
                <a16:creationId xmlns:a16="http://schemas.microsoft.com/office/drawing/2014/main" id="{847BFDFA-2301-4F4E-A6D0-A7ADFF6FD7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786" y="3019425"/>
            <a:ext cx="5686425"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065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200" dirty="0"/>
              <a:t>    语法分析表由动作函数</a:t>
            </a:r>
            <a:r>
              <a:rPr lang="en-US" altLang="zh-CN" sz="2200" dirty="0"/>
              <a:t>action</a:t>
            </a:r>
            <a:r>
              <a:rPr lang="zh-CN" altLang="en-US" sz="2200" dirty="0"/>
              <a:t>和转移函数</a:t>
            </a:r>
            <a:r>
              <a:rPr lang="en-US" altLang="zh-CN" sz="2200" dirty="0" err="1"/>
              <a:t>goto</a:t>
            </a:r>
            <a:r>
              <a:rPr lang="zh-CN" altLang="en-US" sz="2200" dirty="0"/>
              <a:t>两部分组成。</a:t>
            </a:r>
            <a:endParaRPr lang="en-US" altLang="zh-CN" sz="2200" dirty="0"/>
          </a:p>
          <a:p>
            <a:pPr marL="0" indent="0">
              <a:lnSpc>
                <a:spcPct val="90000"/>
              </a:lnSpc>
              <a:buNone/>
            </a:pPr>
            <a:r>
              <a:rPr lang="en-US" altLang="zh-CN" sz="2200" dirty="0"/>
              <a:t> </a:t>
            </a:r>
            <a:r>
              <a:rPr lang="zh-CN" altLang="en-US" sz="2200" dirty="0"/>
              <a:t>驱动</a:t>
            </a:r>
            <a:r>
              <a:rPr lang="en-US" altLang="zh-CN" sz="2200" dirty="0"/>
              <a:t>LR</a:t>
            </a:r>
            <a:r>
              <a:rPr lang="zh-CN" altLang="en-US" sz="2200" dirty="0"/>
              <a:t>语法分析器的程序工作如下：它根据栈顶状态</a:t>
            </a:r>
            <a:r>
              <a:rPr lang="en-US" altLang="zh-CN" sz="2200" dirty="0" err="1"/>
              <a:t>s</a:t>
            </a:r>
            <a:r>
              <a:rPr lang="en-US" altLang="zh-CN" sz="2200" baseline="-25000" dirty="0" err="1"/>
              <a:t>m</a:t>
            </a:r>
            <a:r>
              <a:rPr lang="zh-CN" altLang="en-US" sz="2200" dirty="0"/>
              <a:t>和当</a:t>
            </a:r>
            <a:endParaRPr lang="en-US" altLang="zh-CN" sz="2200" dirty="0"/>
          </a:p>
          <a:p>
            <a:pPr marL="0" indent="0">
              <a:lnSpc>
                <a:spcPct val="90000"/>
              </a:lnSpc>
              <a:buNone/>
            </a:pPr>
            <a:r>
              <a:rPr lang="en-US" altLang="zh-CN" sz="2200" dirty="0"/>
              <a:t> </a:t>
            </a:r>
            <a:r>
              <a:rPr lang="zh-CN" altLang="en-US" sz="2200" dirty="0"/>
              <a:t>前输入符号</a:t>
            </a:r>
            <a:r>
              <a:rPr lang="en-US" altLang="zh-CN" sz="2200" dirty="0"/>
              <a:t>a</a:t>
            </a:r>
            <a:r>
              <a:rPr lang="en-US" altLang="zh-CN" sz="2200" baseline="-25000" dirty="0"/>
              <a:t>i</a:t>
            </a:r>
            <a:r>
              <a:rPr lang="zh-CN" altLang="en-US" sz="2200" dirty="0"/>
              <a:t>访问</a:t>
            </a:r>
            <a:r>
              <a:rPr lang="en-US" altLang="zh-CN" sz="2200" dirty="0"/>
              <a:t>action[</a:t>
            </a:r>
            <a:r>
              <a:rPr lang="en-US" altLang="zh-CN" sz="2200" dirty="0" err="1"/>
              <a:t>s</a:t>
            </a:r>
            <a:r>
              <a:rPr lang="en-US" altLang="zh-CN" sz="2200" baseline="-25000" dirty="0" err="1"/>
              <a:t>m</a:t>
            </a:r>
            <a:r>
              <a:rPr lang="en-US" altLang="zh-CN" sz="2200" dirty="0"/>
              <a:t>, a</a:t>
            </a:r>
            <a:r>
              <a:rPr lang="en-US" altLang="zh-CN" sz="2200" baseline="-25000" dirty="0"/>
              <a:t>i</a:t>
            </a:r>
            <a:r>
              <a:rPr lang="en-US" altLang="zh-CN" sz="2200" dirty="0"/>
              <a:t>]</a:t>
            </a:r>
            <a:r>
              <a:rPr lang="zh-CN" altLang="en-US" sz="2200" dirty="0"/>
              <a:t>，即</a:t>
            </a:r>
            <a:r>
              <a:rPr lang="en-US" altLang="zh-CN" sz="2200" dirty="0" err="1"/>
              <a:t>s</a:t>
            </a:r>
            <a:r>
              <a:rPr lang="en-US" altLang="zh-CN" sz="2200" baseline="-25000" dirty="0" err="1"/>
              <a:t>m</a:t>
            </a:r>
            <a:r>
              <a:rPr lang="zh-CN" altLang="en-US" sz="2200" dirty="0"/>
              <a:t>和</a:t>
            </a:r>
            <a:r>
              <a:rPr lang="en-US" altLang="zh-CN" sz="2200" dirty="0"/>
              <a:t>a</a:t>
            </a:r>
            <a:r>
              <a:rPr lang="en-US" altLang="zh-CN" sz="2200" baseline="-25000" dirty="0"/>
              <a:t>i</a:t>
            </a:r>
            <a:r>
              <a:rPr lang="zh-CN" altLang="en-US" sz="2200" dirty="0"/>
              <a:t>所对应的语法分析表</a:t>
            </a:r>
            <a:endParaRPr lang="en-US" altLang="zh-CN" sz="2200" dirty="0"/>
          </a:p>
          <a:p>
            <a:pPr marL="0" indent="0">
              <a:lnSpc>
                <a:spcPct val="90000"/>
              </a:lnSpc>
              <a:buNone/>
            </a:pPr>
            <a:r>
              <a:rPr lang="en-US" altLang="zh-CN" sz="2200" dirty="0"/>
              <a:t> </a:t>
            </a:r>
            <a:r>
              <a:rPr lang="zh-CN" altLang="en-US" sz="2200" dirty="0"/>
              <a:t>项的动作部分，可能的动作如下：</a:t>
            </a:r>
          </a:p>
          <a:p>
            <a:pPr lvl="1">
              <a:lnSpc>
                <a:spcPct val="90000"/>
              </a:lnSpc>
            </a:pPr>
            <a:r>
              <a:rPr lang="zh-CN" altLang="en-US" sz="2200" dirty="0"/>
              <a:t>移动状态</a:t>
            </a:r>
            <a:r>
              <a:rPr lang="en-US" altLang="zh-CN" sz="2200" dirty="0"/>
              <a:t>s</a:t>
            </a:r>
            <a:r>
              <a:rPr lang="zh-CN" altLang="en-US" sz="2200" dirty="0"/>
              <a:t>进栈。</a:t>
            </a:r>
          </a:p>
          <a:p>
            <a:pPr lvl="1">
              <a:lnSpc>
                <a:spcPct val="90000"/>
              </a:lnSpc>
            </a:pPr>
            <a:r>
              <a:rPr lang="zh-CN" altLang="en-US" sz="2200" dirty="0"/>
              <a:t>按文法产生式</a:t>
            </a:r>
            <a:r>
              <a:rPr lang="en-US" altLang="zh-CN" sz="2200" dirty="0"/>
              <a:t>A-&gt;</a:t>
            </a:r>
            <a:r>
              <a:rPr lang="el-GR" altLang="zh-CN" sz="2200" dirty="0">
                <a:cs typeface="Arial" panose="020B0604020202020204" pitchFamily="34" charset="0"/>
              </a:rPr>
              <a:t>β</a:t>
            </a:r>
            <a:r>
              <a:rPr lang="zh-CN" altLang="el-GR" sz="2200" dirty="0">
                <a:cs typeface="Arial" panose="020B0604020202020204" pitchFamily="34" charset="0"/>
              </a:rPr>
              <a:t>归约。</a:t>
            </a:r>
            <a:endParaRPr lang="zh-CN" altLang="en-US" sz="2200" dirty="0">
              <a:cs typeface="Arial" panose="020B0604020202020204" pitchFamily="34" charset="0"/>
            </a:endParaRPr>
          </a:p>
          <a:p>
            <a:pPr lvl="1">
              <a:lnSpc>
                <a:spcPct val="90000"/>
              </a:lnSpc>
            </a:pPr>
            <a:r>
              <a:rPr lang="zh-CN" altLang="el-GR" sz="2200" dirty="0">
                <a:cs typeface="Arial" panose="020B0604020202020204" pitchFamily="34" charset="0"/>
              </a:rPr>
              <a:t>接受</a:t>
            </a:r>
            <a:endParaRPr lang="zh-CN" altLang="en-US" sz="2200" dirty="0">
              <a:cs typeface="Arial" panose="020B0604020202020204" pitchFamily="34" charset="0"/>
            </a:endParaRPr>
          </a:p>
          <a:p>
            <a:pPr lvl="1">
              <a:lnSpc>
                <a:spcPct val="90000"/>
              </a:lnSpc>
            </a:pPr>
            <a:r>
              <a:rPr lang="zh-CN" altLang="el-GR" sz="2200" dirty="0">
                <a:cs typeface="Arial" panose="020B0604020202020204" pitchFamily="34" charset="0"/>
              </a:rPr>
              <a:t>出错</a:t>
            </a:r>
            <a:endParaRPr lang="zh-CN" altLang="en-US" sz="2200" dirty="0">
              <a:cs typeface="Arial" panose="020B0604020202020204" pitchFamily="34" charset="0"/>
            </a:endParaRPr>
          </a:p>
          <a:p>
            <a:pPr>
              <a:lnSpc>
                <a:spcPct val="90000"/>
              </a:lnSpc>
            </a:pPr>
            <a:r>
              <a:rPr lang="en-US" altLang="zh-CN" sz="2200" dirty="0">
                <a:cs typeface="Arial" panose="020B0604020202020204" pitchFamily="34" charset="0"/>
              </a:rPr>
              <a:t>    </a:t>
            </a:r>
            <a:r>
              <a:rPr lang="zh-CN" altLang="el-GR" sz="2200" dirty="0">
                <a:cs typeface="Arial" panose="020B0604020202020204" pitchFamily="34" charset="0"/>
              </a:rPr>
              <a:t>函数</a:t>
            </a:r>
            <a:r>
              <a:rPr lang="el-GR" altLang="zh-CN" sz="2200" dirty="0">
                <a:cs typeface="Arial" panose="020B0604020202020204" pitchFamily="34" charset="0"/>
              </a:rPr>
              <a:t>goto</a:t>
            </a:r>
            <a:r>
              <a:rPr lang="zh-CN" altLang="el-GR" sz="2200" dirty="0">
                <a:cs typeface="Arial" panose="020B0604020202020204" pitchFamily="34" charset="0"/>
              </a:rPr>
              <a:t>以状态和文法符号为参数，产生一个状态。我</a:t>
            </a:r>
            <a:endParaRPr lang="en-US" altLang="zh-CN" sz="2200" dirty="0">
              <a:cs typeface="Arial" panose="020B0604020202020204" pitchFamily="34" charset="0"/>
            </a:endParaRPr>
          </a:p>
          <a:p>
            <a:pPr marL="0" indent="0">
              <a:lnSpc>
                <a:spcPct val="90000"/>
              </a:lnSpc>
              <a:buNone/>
            </a:pPr>
            <a:r>
              <a:rPr lang="en-US" altLang="zh-CN" sz="2200" dirty="0">
                <a:cs typeface="Arial" panose="020B0604020202020204" pitchFamily="34" charset="0"/>
              </a:rPr>
              <a:t>  </a:t>
            </a:r>
            <a:r>
              <a:rPr lang="zh-CN" altLang="el-GR" sz="2200" dirty="0">
                <a:cs typeface="Arial" panose="020B0604020202020204" pitchFamily="34" charset="0"/>
              </a:rPr>
              <a:t>们将看到，用</a:t>
            </a:r>
            <a:r>
              <a:rPr lang="el-GR" altLang="zh-CN" sz="2200" dirty="0">
                <a:cs typeface="Arial" panose="020B0604020202020204" pitchFamily="34" charset="0"/>
              </a:rPr>
              <a:t>SLR</a:t>
            </a:r>
            <a:r>
              <a:rPr lang="zh-CN" altLang="el-GR" sz="2200" dirty="0">
                <a:cs typeface="Arial" panose="020B0604020202020204" pitchFamily="34" charset="0"/>
              </a:rPr>
              <a:t>、规范的</a:t>
            </a:r>
            <a:r>
              <a:rPr lang="el-GR" altLang="zh-CN" sz="2200" dirty="0">
                <a:cs typeface="Arial" panose="020B0604020202020204" pitchFamily="34" charset="0"/>
              </a:rPr>
              <a:t>LR</a:t>
            </a:r>
            <a:r>
              <a:rPr lang="zh-CN" altLang="el-GR" sz="2200" dirty="0">
                <a:cs typeface="Arial" panose="020B0604020202020204" pitchFamily="34" charset="0"/>
              </a:rPr>
              <a:t>和</a:t>
            </a:r>
            <a:r>
              <a:rPr lang="el-GR" altLang="zh-CN" sz="2200" dirty="0">
                <a:cs typeface="Arial" panose="020B0604020202020204" pitchFamily="34" charset="0"/>
              </a:rPr>
              <a:t>LALR</a:t>
            </a:r>
            <a:r>
              <a:rPr lang="zh-CN" altLang="el-GR" sz="2200" dirty="0">
                <a:cs typeface="Arial" panose="020B0604020202020204" pitchFamily="34" charset="0"/>
              </a:rPr>
              <a:t>方法从文法</a:t>
            </a:r>
            <a:r>
              <a:rPr lang="el-GR" altLang="zh-CN" sz="2200" dirty="0">
                <a:cs typeface="Arial" panose="020B0604020202020204" pitchFamily="34" charset="0"/>
              </a:rPr>
              <a:t>G</a:t>
            </a:r>
            <a:r>
              <a:rPr lang="zh-CN" altLang="el-GR" sz="2200" dirty="0">
                <a:cs typeface="Arial" panose="020B0604020202020204" pitchFamily="34" charset="0"/>
              </a:rPr>
              <a:t>构造的语法</a:t>
            </a:r>
            <a:endParaRPr lang="en-US" altLang="zh-CN" sz="2200" dirty="0">
              <a:cs typeface="Arial" panose="020B0604020202020204" pitchFamily="34" charset="0"/>
            </a:endParaRPr>
          </a:p>
          <a:p>
            <a:pPr marL="0" indent="0">
              <a:lnSpc>
                <a:spcPct val="90000"/>
              </a:lnSpc>
              <a:buNone/>
            </a:pPr>
            <a:r>
              <a:rPr lang="en-US" altLang="zh-CN" sz="2200" dirty="0">
                <a:cs typeface="Arial" panose="020B0604020202020204" pitchFamily="34" charset="0"/>
              </a:rPr>
              <a:t>  </a:t>
            </a:r>
            <a:r>
              <a:rPr lang="zh-CN" altLang="el-GR" sz="2200" dirty="0">
                <a:cs typeface="Arial" panose="020B0604020202020204" pitchFamily="34" charset="0"/>
              </a:rPr>
              <a:t>分析表的</a:t>
            </a:r>
            <a:r>
              <a:rPr lang="el-GR" altLang="zh-CN" sz="2200" dirty="0">
                <a:cs typeface="Arial" panose="020B0604020202020204" pitchFamily="34" charset="0"/>
              </a:rPr>
              <a:t>goto</a:t>
            </a:r>
            <a:r>
              <a:rPr lang="zh-CN" altLang="el-GR" sz="2200" dirty="0">
                <a:cs typeface="Arial" panose="020B0604020202020204" pitchFamily="34" charset="0"/>
              </a:rPr>
              <a:t>函数是识别</a:t>
            </a:r>
            <a:r>
              <a:rPr lang="el-GR" altLang="zh-CN" sz="2200" dirty="0">
                <a:cs typeface="Arial" panose="020B0604020202020204" pitchFamily="34" charset="0"/>
              </a:rPr>
              <a:t>G</a:t>
            </a:r>
            <a:r>
              <a:rPr lang="zh-CN" altLang="el-GR" sz="2200" dirty="0">
                <a:cs typeface="Arial" panose="020B0604020202020204" pitchFamily="34" charset="0"/>
              </a:rPr>
              <a:t>的活前缀的确定的有穷自动机的</a:t>
            </a:r>
            <a:endParaRPr lang="en-US" altLang="zh-CN" sz="2200" dirty="0">
              <a:cs typeface="Arial" panose="020B0604020202020204" pitchFamily="34" charset="0"/>
            </a:endParaRPr>
          </a:p>
          <a:p>
            <a:pPr marL="0" indent="0">
              <a:lnSpc>
                <a:spcPct val="90000"/>
              </a:lnSpc>
              <a:buNone/>
            </a:pPr>
            <a:r>
              <a:rPr lang="en-US" altLang="zh-CN" sz="2200" dirty="0">
                <a:cs typeface="Arial" panose="020B0604020202020204" pitchFamily="34" charset="0"/>
              </a:rPr>
              <a:t>  </a:t>
            </a:r>
            <a:r>
              <a:rPr lang="zh-CN" altLang="el-GR" sz="2200" dirty="0">
                <a:cs typeface="Arial" panose="020B0604020202020204" pitchFamily="34" charset="0"/>
              </a:rPr>
              <a:t>转换函数。</a:t>
            </a:r>
            <a:endParaRPr lang="zh-CN" altLang="en-US" sz="22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9425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3074217" cy="4789282"/>
          </a:xfrm>
          <a:prstGeom prst="rect">
            <a:avLst/>
          </a:prstGeom>
        </p:spPr>
        <p:txBody>
          <a:bodyPr>
            <a:normAutofit fontScale="925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400" dirty="0"/>
              <a:t>算法</a:t>
            </a:r>
            <a:r>
              <a:rPr lang="en-US" altLang="zh-CN" sz="2400" dirty="0"/>
              <a:t>4.7 LR</a:t>
            </a:r>
            <a:r>
              <a:rPr lang="zh-CN" altLang="en-US" sz="2400" dirty="0"/>
              <a:t>分析算法</a:t>
            </a:r>
          </a:p>
          <a:p>
            <a:pPr>
              <a:lnSpc>
                <a:spcPct val="90000"/>
              </a:lnSpc>
              <a:buNone/>
            </a:pPr>
            <a:r>
              <a:rPr lang="zh-CN" altLang="en-US" sz="2400" i="1" dirty="0"/>
              <a:t>输入</a:t>
            </a:r>
            <a:r>
              <a:rPr lang="zh-CN" altLang="en-US" sz="2400" dirty="0"/>
              <a:t>：文法</a:t>
            </a:r>
            <a:r>
              <a:rPr lang="en-US" altLang="zh-CN" sz="2400" dirty="0"/>
              <a:t>G</a:t>
            </a:r>
            <a:r>
              <a:rPr lang="zh-CN" altLang="en-US" sz="2400" dirty="0"/>
              <a:t>的</a:t>
            </a:r>
            <a:r>
              <a:rPr lang="en-US" altLang="zh-CN" sz="2400" dirty="0"/>
              <a:t>LR</a:t>
            </a:r>
            <a:r>
              <a:rPr lang="zh-CN" altLang="en-US" sz="2400" dirty="0"/>
              <a:t>语法</a:t>
            </a:r>
            <a:endParaRPr lang="en-US" altLang="zh-CN" sz="2400" dirty="0"/>
          </a:p>
          <a:p>
            <a:pPr>
              <a:lnSpc>
                <a:spcPct val="90000"/>
              </a:lnSpc>
              <a:buNone/>
            </a:pPr>
            <a:r>
              <a:rPr lang="zh-CN" altLang="en-US" sz="2400" dirty="0"/>
              <a:t>   分析表和输入串</a:t>
            </a:r>
            <a:r>
              <a:rPr lang="en-US" altLang="zh-CN" sz="2400" dirty="0"/>
              <a:t>w</a:t>
            </a:r>
            <a:r>
              <a:rPr lang="zh-CN" altLang="en-US" sz="2400" dirty="0"/>
              <a:t>。</a:t>
            </a:r>
          </a:p>
          <a:p>
            <a:pPr>
              <a:lnSpc>
                <a:spcPct val="90000"/>
              </a:lnSpc>
              <a:buNone/>
            </a:pPr>
            <a:r>
              <a:rPr lang="zh-CN" altLang="en-US" sz="2400" dirty="0"/>
              <a:t>	</a:t>
            </a:r>
            <a:r>
              <a:rPr lang="zh-CN" altLang="en-US" sz="2400" i="1" dirty="0"/>
              <a:t>输出</a:t>
            </a:r>
            <a:r>
              <a:rPr lang="zh-CN" altLang="en-US" sz="2400" dirty="0"/>
              <a:t>：如果</a:t>
            </a:r>
            <a:r>
              <a:rPr lang="en-US" altLang="zh-CN" sz="2400" dirty="0"/>
              <a:t>w</a:t>
            </a:r>
            <a:r>
              <a:rPr lang="zh-CN" altLang="en-US" sz="2400" dirty="0"/>
              <a:t>属于</a:t>
            </a:r>
            <a:r>
              <a:rPr lang="en-US" altLang="zh-CN" sz="2400" dirty="0"/>
              <a:t>L(G)</a:t>
            </a:r>
            <a:r>
              <a:rPr lang="zh-CN" altLang="en-US" sz="2400" dirty="0"/>
              <a:t>，</a:t>
            </a:r>
            <a:endParaRPr lang="en-US" altLang="zh-CN" sz="2400" dirty="0"/>
          </a:p>
          <a:p>
            <a:pPr>
              <a:lnSpc>
                <a:spcPct val="90000"/>
              </a:lnSpc>
              <a:buNone/>
            </a:pPr>
            <a:r>
              <a:rPr lang="en-US" altLang="zh-CN" sz="2400" dirty="0"/>
              <a:t>   </a:t>
            </a:r>
            <a:r>
              <a:rPr lang="zh-CN" altLang="en-US" sz="2400" dirty="0"/>
              <a:t>则输出</a:t>
            </a:r>
            <a:r>
              <a:rPr lang="en-US" altLang="zh-CN" sz="2400" dirty="0"/>
              <a:t>w</a:t>
            </a:r>
            <a:r>
              <a:rPr lang="zh-CN" altLang="en-US" sz="2400" dirty="0"/>
              <a:t>的自底向上</a:t>
            </a:r>
            <a:endParaRPr lang="en-US" altLang="zh-CN" sz="2400" dirty="0"/>
          </a:p>
          <a:p>
            <a:pPr>
              <a:lnSpc>
                <a:spcPct val="90000"/>
              </a:lnSpc>
              <a:buNone/>
            </a:pPr>
            <a:r>
              <a:rPr lang="en-US" altLang="zh-CN" sz="2400" dirty="0"/>
              <a:t>   </a:t>
            </a:r>
            <a:r>
              <a:rPr lang="zh-CN" altLang="en-US" sz="2400" dirty="0"/>
              <a:t>分析，否则报错。</a:t>
            </a:r>
          </a:p>
          <a:p>
            <a:pPr>
              <a:lnSpc>
                <a:spcPct val="90000"/>
              </a:lnSpc>
              <a:buNone/>
            </a:pPr>
            <a:r>
              <a:rPr lang="zh-CN" altLang="en-US" sz="2400" i="1" dirty="0"/>
              <a:t>方法</a:t>
            </a:r>
            <a:r>
              <a:rPr lang="zh-CN" altLang="en-US" sz="2400" dirty="0"/>
              <a:t>：首先，把初始状</a:t>
            </a:r>
            <a:endParaRPr lang="en-US" altLang="zh-CN" sz="2400" dirty="0"/>
          </a:p>
          <a:p>
            <a:pPr>
              <a:lnSpc>
                <a:spcPct val="90000"/>
              </a:lnSpc>
              <a:buNone/>
            </a:pPr>
            <a:r>
              <a:rPr lang="en-US" altLang="zh-CN" sz="2400" dirty="0"/>
              <a:t>   </a:t>
            </a:r>
            <a:r>
              <a:rPr lang="zh-CN" altLang="en-US" sz="2400" dirty="0"/>
              <a:t>态</a:t>
            </a:r>
            <a:r>
              <a:rPr lang="en-US" altLang="zh-CN" sz="2400" dirty="0"/>
              <a:t>s</a:t>
            </a:r>
            <a:r>
              <a:rPr lang="en-US" altLang="zh-CN" sz="2400" baseline="-25000" dirty="0"/>
              <a:t>0</a:t>
            </a:r>
            <a:r>
              <a:rPr lang="zh-CN" altLang="en-US" sz="2400" dirty="0"/>
              <a:t>放在语法分析器</a:t>
            </a:r>
            <a:endParaRPr lang="en-US" altLang="zh-CN" sz="2400" dirty="0"/>
          </a:p>
          <a:p>
            <a:pPr>
              <a:lnSpc>
                <a:spcPct val="90000"/>
              </a:lnSpc>
              <a:buNone/>
            </a:pPr>
            <a:r>
              <a:rPr lang="en-US" altLang="zh-CN" sz="2400" dirty="0"/>
              <a:t>   </a:t>
            </a:r>
            <a:r>
              <a:rPr lang="zh-CN" altLang="en-US" sz="2400" dirty="0"/>
              <a:t>的栈顶，把</a:t>
            </a:r>
            <a:r>
              <a:rPr lang="en-US" altLang="zh-CN" sz="2400" dirty="0"/>
              <a:t>w$</a:t>
            </a:r>
            <a:r>
              <a:rPr lang="zh-CN" altLang="en-US" sz="2400" dirty="0"/>
              <a:t>放在输</a:t>
            </a:r>
            <a:endParaRPr lang="en-US" altLang="zh-CN" sz="2400" dirty="0"/>
          </a:p>
          <a:p>
            <a:pPr>
              <a:lnSpc>
                <a:spcPct val="90000"/>
              </a:lnSpc>
              <a:buNone/>
            </a:pPr>
            <a:r>
              <a:rPr lang="en-US" altLang="zh-CN" sz="2400" dirty="0"/>
              <a:t>  </a:t>
            </a:r>
            <a:r>
              <a:rPr lang="zh-CN" altLang="en-US" sz="2400" dirty="0"/>
              <a:t>入缓存区；然后，语</a:t>
            </a:r>
            <a:endParaRPr lang="en-US" altLang="zh-CN" sz="2400" dirty="0"/>
          </a:p>
          <a:p>
            <a:pPr>
              <a:lnSpc>
                <a:spcPct val="90000"/>
              </a:lnSpc>
              <a:buNone/>
            </a:pPr>
            <a:r>
              <a:rPr lang="zh-CN" altLang="en-US" sz="2400" dirty="0"/>
              <a:t>  法分析器执行图</a:t>
            </a:r>
            <a:r>
              <a:rPr lang="en-US" altLang="zh-CN" sz="2400" dirty="0"/>
              <a:t>4-30</a:t>
            </a:r>
          </a:p>
          <a:p>
            <a:pPr>
              <a:lnSpc>
                <a:spcPct val="90000"/>
              </a:lnSpc>
              <a:buNone/>
            </a:pPr>
            <a:r>
              <a:rPr lang="en-US" altLang="zh-CN" sz="2400" dirty="0"/>
              <a:t>  </a:t>
            </a:r>
            <a:r>
              <a:rPr lang="zh-CN" altLang="en-US" sz="2400" dirty="0"/>
              <a:t>的程序，直到遇见接</a:t>
            </a:r>
            <a:endParaRPr lang="en-US" altLang="zh-CN" sz="2400" dirty="0"/>
          </a:p>
          <a:p>
            <a:pPr>
              <a:lnSpc>
                <a:spcPct val="90000"/>
              </a:lnSpc>
              <a:buNone/>
            </a:pPr>
            <a:r>
              <a:rPr lang="en-US" altLang="zh-CN" sz="2400" dirty="0"/>
              <a:t>  </a:t>
            </a:r>
            <a:r>
              <a:rPr lang="zh-CN" altLang="en-US" sz="2400" dirty="0"/>
              <a:t>受或出错动作为止。</a:t>
            </a:r>
          </a:p>
          <a:p>
            <a:pPr>
              <a:lnSpc>
                <a:spcPct val="80000"/>
              </a:lnSpc>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7" name="Picture 4">
            <a:extLst>
              <a:ext uri="{FF2B5EF4-FFF2-40B4-BE49-F238E27FC236}">
                <a16:creationId xmlns:a16="http://schemas.microsoft.com/office/drawing/2014/main" id="{86D65009-24C0-460F-B129-84C1BC707E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2407" y="1611518"/>
            <a:ext cx="4994275" cy="5024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7372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4.18</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7" name="Rectangle 3">
            <a:extLst>
              <a:ext uri="{FF2B5EF4-FFF2-40B4-BE49-F238E27FC236}">
                <a16:creationId xmlns:a16="http://schemas.microsoft.com/office/drawing/2014/main" id="{34E46E56-DC51-47BF-9880-2661A8BDC55B}"/>
              </a:ext>
            </a:extLst>
          </p:cNvPr>
          <p:cNvSpPr txBox="1">
            <a:spLocks noRot="1"/>
          </p:cNvSpPr>
          <p:nvPr/>
        </p:nvSpPr>
        <p:spPr>
          <a:xfrm>
            <a:off x="385918" y="1698075"/>
            <a:ext cx="4054475" cy="5478462"/>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下面是含有二元操作符</a:t>
            </a:r>
            <a:endParaRPr lang="en-US" altLang="zh-CN" sz="2400" dirty="0"/>
          </a:p>
          <a:p>
            <a:pPr marL="0" indent="0">
              <a:buNone/>
            </a:pPr>
            <a:r>
              <a:rPr lang="en-US" altLang="zh-CN" sz="2400" dirty="0"/>
              <a:t>    +</a:t>
            </a:r>
            <a:r>
              <a:rPr lang="zh-CN" altLang="en-US" sz="2400" dirty="0"/>
              <a:t>和*的算术表达式文法：</a:t>
            </a:r>
          </a:p>
          <a:p>
            <a:endParaRPr lang="zh-CN" altLang="en-US" sz="2400" dirty="0"/>
          </a:p>
          <a:p>
            <a:endParaRPr lang="zh-CN" altLang="en-US" sz="2400" dirty="0"/>
          </a:p>
          <a:p>
            <a:endParaRPr lang="zh-CN" altLang="en-US" sz="2400" dirty="0"/>
          </a:p>
          <a:p>
            <a:r>
              <a:rPr lang="zh-CN" altLang="en-US" sz="2400" dirty="0"/>
              <a:t>图</a:t>
            </a:r>
            <a:r>
              <a:rPr lang="en-US" altLang="zh-CN" sz="2400" dirty="0"/>
              <a:t>4-31</a:t>
            </a:r>
            <a:r>
              <a:rPr lang="zh-CN" altLang="en-US" sz="2400" dirty="0"/>
              <a:t>给出了文法</a:t>
            </a:r>
            <a:r>
              <a:rPr lang="en-US" altLang="zh-CN" sz="2400" dirty="0"/>
              <a:t>G</a:t>
            </a:r>
            <a:r>
              <a:rPr lang="zh-CN" altLang="en-US" sz="2400" dirty="0"/>
              <a:t>的</a:t>
            </a:r>
            <a:r>
              <a:rPr lang="en-US" altLang="zh-CN" sz="2400" dirty="0"/>
              <a:t>LR</a:t>
            </a:r>
            <a:r>
              <a:rPr lang="zh-CN" altLang="en-US" sz="2400" dirty="0"/>
              <a:t>语法分析表，包括动作函数和转移函数</a:t>
            </a:r>
          </a:p>
        </p:txBody>
      </p:sp>
      <p:pic>
        <p:nvPicPr>
          <p:cNvPr id="9" name="Picture 5">
            <a:extLst>
              <a:ext uri="{FF2B5EF4-FFF2-40B4-BE49-F238E27FC236}">
                <a16:creationId xmlns:a16="http://schemas.microsoft.com/office/drawing/2014/main" id="{969369E4-92CC-421C-BF4D-1BE239C3C2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393" y="2799006"/>
            <a:ext cx="1868488"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a:extLst>
              <a:ext uri="{FF2B5EF4-FFF2-40B4-BE49-F238E27FC236}">
                <a16:creationId xmlns:a16="http://schemas.microsoft.com/office/drawing/2014/main" id="{EEAF7172-F5C6-4DB8-A66A-C80DCC33A1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0393" y="1775517"/>
            <a:ext cx="4608512" cy="4679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3514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fontScale="92500" lnSpcReduction="1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各个动作的编码的含义是：</a:t>
            </a:r>
          </a:p>
          <a:p>
            <a:pPr lvl="1"/>
            <a:r>
              <a:rPr lang="en-US" altLang="zh-CN" dirty="0"/>
              <a:t>1</a:t>
            </a:r>
            <a:r>
              <a:rPr lang="zh-CN" altLang="en-US" dirty="0"/>
              <a:t>、</a:t>
            </a:r>
            <a:r>
              <a:rPr lang="en-US" altLang="zh-CN" dirty="0" err="1"/>
              <a:t>s</a:t>
            </a:r>
            <a:r>
              <a:rPr lang="en-US" altLang="zh-CN" baseline="-25000" dirty="0" err="1"/>
              <a:t>i</a:t>
            </a:r>
            <a:r>
              <a:rPr lang="zh-CN" altLang="en-US" dirty="0"/>
              <a:t>表示把当前输入符号和状态</a:t>
            </a:r>
            <a:r>
              <a:rPr lang="en-US" altLang="zh-CN" dirty="0" err="1"/>
              <a:t>i</a:t>
            </a:r>
            <a:r>
              <a:rPr lang="zh-CN" altLang="en-US" dirty="0"/>
              <a:t>压进栈。</a:t>
            </a:r>
          </a:p>
          <a:p>
            <a:pPr lvl="1"/>
            <a:r>
              <a:rPr lang="en-US" altLang="zh-CN" dirty="0"/>
              <a:t>2</a:t>
            </a:r>
            <a:r>
              <a:rPr lang="zh-CN" altLang="en-US" dirty="0"/>
              <a:t>、</a:t>
            </a:r>
            <a:r>
              <a:rPr lang="en-US" altLang="zh-CN" dirty="0" err="1"/>
              <a:t>r</a:t>
            </a:r>
            <a:r>
              <a:rPr lang="en-US" altLang="zh-CN" baseline="-25000" dirty="0" err="1"/>
              <a:t>j</a:t>
            </a:r>
            <a:r>
              <a:rPr lang="zh-CN" altLang="en-US" dirty="0"/>
              <a:t>表示按第</a:t>
            </a:r>
            <a:r>
              <a:rPr lang="en-US" altLang="zh-CN" dirty="0"/>
              <a:t>j</a:t>
            </a:r>
            <a:r>
              <a:rPr lang="zh-CN" altLang="en-US" dirty="0"/>
              <a:t>个产生式归约。</a:t>
            </a:r>
          </a:p>
          <a:p>
            <a:pPr lvl="1"/>
            <a:r>
              <a:rPr lang="en-US" altLang="zh-CN" dirty="0"/>
              <a:t>3</a:t>
            </a:r>
            <a:r>
              <a:rPr lang="zh-CN" altLang="en-US" dirty="0"/>
              <a:t>、</a:t>
            </a:r>
            <a:r>
              <a:rPr lang="en-US" altLang="zh-CN" dirty="0"/>
              <a:t>acc</a:t>
            </a:r>
            <a:r>
              <a:rPr lang="zh-CN" altLang="en-US" dirty="0"/>
              <a:t>表示接受。</a:t>
            </a:r>
          </a:p>
          <a:p>
            <a:pPr lvl="1"/>
            <a:r>
              <a:rPr lang="en-US" altLang="zh-CN" dirty="0"/>
              <a:t>4</a:t>
            </a:r>
            <a:r>
              <a:rPr lang="zh-CN" altLang="en-US" dirty="0"/>
              <a:t>、空白表示出错。</a:t>
            </a:r>
          </a:p>
          <a:p>
            <a:r>
              <a:rPr lang="zh-CN" altLang="en-US" dirty="0"/>
              <a:t>注意，对于终结符</a:t>
            </a:r>
            <a:r>
              <a:rPr lang="en-US" altLang="zh-CN" dirty="0"/>
              <a:t>a</a:t>
            </a:r>
            <a:r>
              <a:rPr lang="zh-CN" altLang="en-US" dirty="0"/>
              <a:t>，状态转移动作</a:t>
            </a:r>
            <a:r>
              <a:rPr lang="en-US" altLang="zh-CN" dirty="0" err="1"/>
              <a:t>goto</a:t>
            </a:r>
            <a:r>
              <a:rPr lang="en-US" altLang="zh-CN" dirty="0"/>
              <a:t>[s, a]</a:t>
            </a:r>
            <a:r>
              <a:rPr lang="zh-CN" altLang="en-US" dirty="0"/>
              <a:t>可以在表的动作表项</a:t>
            </a:r>
            <a:r>
              <a:rPr lang="en-US" altLang="zh-CN" dirty="0"/>
              <a:t>action[s, a]</a:t>
            </a:r>
            <a:r>
              <a:rPr lang="zh-CN" altLang="en-US" dirty="0"/>
              <a:t>中找到，所以转移域中仅给出非终结符</a:t>
            </a:r>
            <a:r>
              <a:rPr lang="en-US" altLang="zh-CN" dirty="0"/>
              <a:t>A</a:t>
            </a:r>
            <a:r>
              <a:rPr lang="zh-CN" altLang="en-US" dirty="0"/>
              <a:t>的</a:t>
            </a:r>
            <a:r>
              <a:rPr lang="en-US" altLang="zh-CN" dirty="0" err="1"/>
              <a:t>goto</a:t>
            </a:r>
            <a:r>
              <a:rPr lang="en-US" altLang="zh-CN" dirty="0"/>
              <a:t>[s, A]</a:t>
            </a:r>
            <a:r>
              <a:rPr lang="zh-CN" altLang="en-US" dirty="0"/>
              <a:t>。另外，我们还没有解释图</a:t>
            </a:r>
            <a:r>
              <a:rPr lang="en-US" altLang="zh-CN" dirty="0"/>
              <a:t>4-31</a:t>
            </a:r>
            <a:r>
              <a:rPr lang="zh-CN" altLang="en-US" dirty="0"/>
              <a:t>的表项都是怎么确定的，这个问题稍后讨论。</a:t>
            </a: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36971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r>
              <a:rPr lang="zh-CN" altLang="en-US" dirty="0"/>
              <a:t>   有些分析方法，如</a:t>
            </a:r>
            <a:r>
              <a:rPr lang="en-US" altLang="zh-CN" dirty="0"/>
              <a:t>LL</a:t>
            </a:r>
            <a:r>
              <a:rPr lang="zh-CN" altLang="en-US" dirty="0"/>
              <a:t>方法和</a:t>
            </a:r>
            <a:r>
              <a:rPr lang="en-US" altLang="zh-CN" dirty="0"/>
              <a:t>LR</a:t>
            </a:r>
            <a:r>
              <a:rPr lang="zh-CN" altLang="en-US" dirty="0"/>
              <a:t>方法，可以尽快地检查出语法错误。更准确地说，它们具有可行前缀性（</a:t>
            </a:r>
            <a:r>
              <a:rPr lang="en-US" altLang="zh-CN" dirty="0"/>
              <a:t>viable-prefix property</a:t>
            </a:r>
            <a:r>
              <a:rPr lang="zh-CN" altLang="en-US" dirty="0"/>
              <a:t>），即当它们一</a:t>
            </a:r>
            <a:endParaRPr lang="en-US" altLang="zh-CN" dirty="0"/>
          </a:p>
          <a:p>
            <a:pPr marL="0" indent="0">
              <a:buNone/>
            </a:pPr>
            <a:r>
              <a:rPr lang="en-US" altLang="zh-CN" dirty="0"/>
              <a:t>    </a:t>
            </a:r>
            <a:r>
              <a:rPr lang="zh-CN" altLang="en-US" dirty="0"/>
              <a:t>旦发现一个输入字符串的前缀不是该语言任何字符串的前缀时就能检测</a:t>
            </a:r>
            <a:endParaRPr lang="en-US" altLang="zh-CN" dirty="0"/>
          </a:p>
          <a:p>
            <a:pPr marL="0" indent="0">
              <a:buNone/>
            </a:pPr>
            <a:r>
              <a:rPr lang="en-US" altLang="zh-CN" dirty="0"/>
              <a:t>    </a:t>
            </a:r>
            <a:r>
              <a:rPr lang="zh-CN" altLang="en-US" dirty="0"/>
              <a:t>出错误。</a:t>
            </a:r>
          </a:p>
          <a:p>
            <a:r>
              <a:rPr lang="en-US" altLang="zh-CN" dirty="0"/>
              <a:t>      60%</a:t>
            </a:r>
            <a:r>
              <a:rPr lang="zh-CN" altLang="en-US" dirty="0"/>
              <a:t>的被编译程序语法和语义都是正确的。即使有错误出现，错误的</a:t>
            </a:r>
            <a:endParaRPr lang="en-US" altLang="zh-CN" dirty="0"/>
          </a:p>
          <a:p>
            <a:pPr marL="0" indent="0">
              <a:buNone/>
            </a:pPr>
            <a:r>
              <a:rPr lang="en-US" altLang="zh-CN" dirty="0"/>
              <a:t>    </a:t>
            </a:r>
            <a:r>
              <a:rPr lang="zh-CN" altLang="en-US" dirty="0"/>
              <a:t>种类也相当少。</a:t>
            </a:r>
            <a:r>
              <a:rPr lang="en-US" altLang="zh-CN" dirty="0"/>
              <a:t>80%</a:t>
            </a:r>
            <a:r>
              <a:rPr lang="zh-CN" altLang="en-US" dirty="0"/>
              <a:t>的出错语句只含一个错误，只有</a:t>
            </a:r>
            <a:r>
              <a:rPr lang="en-US" altLang="zh-CN" dirty="0"/>
              <a:t>13%</a:t>
            </a:r>
            <a:r>
              <a:rPr lang="zh-CN" altLang="en-US" dirty="0"/>
              <a:t>的出错语句含有</a:t>
            </a:r>
            <a:endParaRPr lang="en-US" altLang="zh-CN" dirty="0"/>
          </a:p>
          <a:p>
            <a:pPr marL="0" indent="0">
              <a:buNone/>
            </a:pPr>
            <a:r>
              <a:rPr lang="en-US" altLang="zh-CN" dirty="0"/>
              <a:t>     </a:t>
            </a:r>
            <a:r>
              <a:rPr lang="zh-CN" altLang="en-US" dirty="0"/>
              <a:t>两个错误。多数错误是微不足道的，</a:t>
            </a:r>
            <a:r>
              <a:rPr lang="en-US" altLang="zh-CN" dirty="0"/>
              <a:t>90%</a:t>
            </a:r>
            <a:r>
              <a:rPr lang="zh-CN" altLang="en-US" dirty="0"/>
              <a:t>的错误是单个记号错。</a:t>
            </a:r>
          </a:p>
          <a:p>
            <a:r>
              <a:rPr lang="zh-CN" altLang="en-US" dirty="0"/>
              <a:t>多数错误可简单地分为以下几类：</a:t>
            </a:r>
            <a:r>
              <a:rPr lang="en-US" altLang="zh-CN" dirty="0"/>
              <a:t>60%</a:t>
            </a:r>
            <a:r>
              <a:rPr lang="zh-CN" altLang="en-US" dirty="0"/>
              <a:t>是标点符号错，</a:t>
            </a:r>
            <a:r>
              <a:rPr lang="en-US" altLang="zh-CN" dirty="0"/>
              <a:t>20%</a:t>
            </a:r>
            <a:r>
              <a:rPr lang="zh-CN" altLang="en-US" dirty="0"/>
              <a:t>是操作符或运</a:t>
            </a:r>
            <a:endParaRPr lang="en-US" altLang="zh-CN" dirty="0"/>
          </a:p>
          <a:p>
            <a:pPr marL="0" indent="0">
              <a:buNone/>
            </a:pPr>
            <a:r>
              <a:rPr lang="en-US" altLang="zh-CN" dirty="0"/>
              <a:t>   </a:t>
            </a:r>
            <a:r>
              <a:rPr lang="zh-CN" altLang="en-US" dirty="0"/>
              <a:t>算对象错，</a:t>
            </a:r>
            <a:r>
              <a:rPr lang="en-US" altLang="zh-CN" dirty="0"/>
              <a:t>15%</a:t>
            </a:r>
            <a:r>
              <a:rPr lang="zh-CN" altLang="en-US" dirty="0"/>
              <a:t>是关键字错，剩下的</a:t>
            </a:r>
            <a:r>
              <a:rPr lang="en-US" altLang="zh-CN" dirty="0"/>
              <a:t>5%</a:t>
            </a:r>
            <a:r>
              <a:rPr lang="zh-CN" altLang="en-US" dirty="0"/>
              <a:t>是其他类型的错误。多数标点号</a:t>
            </a:r>
            <a:endParaRPr lang="en-US" altLang="zh-CN" dirty="0"/>
          </a:p>
          <a:p>
            <a:pPr marL="0" indent="0">
              <a:buNone/>
            </a:pPr>
            <a:r>
              <a:rPr lang="en-US" altLang="zh-CN" dirty="0"/>
              <a:t>   </a:t>
            </a:r>
            <a:r>
              <a:rPr lang="zh-CN" altLang="en-US" dirty="0"/>
              <a:t>错都属于分号的不正确使用。</a:t>
            </a:r>
            <a:endParaRPr lang="en-US" altLang="zh-CN" b="1" dirty="0">
              <a:cs typeface="Times New Roman" panose="02020603050405020304" pitchFamily="18" charset="0"/>
            </a:endParaRPr>
          </a:p>
          <a:p>
            <a:pPr>
              <a:lnSpc>
                <a:spcPct val="150000"/>
              </a:lnSpc>
            </a:pPr>
            <a:endParaRPr lang="en-US" altLang="zh-CN" dirty="0"/>
          </a:p>
        </p:txBody>
      </p:sp>
      <p:sp>
        <p:nvSpPr>
          <p:cNvPr id="3" name="标题 2"/>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3068359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385918" y="1955550"/>
            <a:ext cx="2773741" cy="4789282"/>
          </a:xfrm>
          <a:prstGeom prst="rect">
            <a:avLst/>
          </a:prstGeom>
        </p:spPr>
        <p:txBody>
          <a:bodyPr>
            <a:normAutofit fontScale="700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400" dirty="0"/>
              <a:t>输入字符串：</a:t>
            </a:r>
            <a:r>
              <a:rPr lang="en-US" altLang="zh-CN" sz="2400" dirty="0"/>
              <a:t>  id*</a:t>
            </a:r>
            <a:r>
              <a:rPr lang="en-US" altLang="zh-CN" sz="2400" dirty="0" err="1"/>
              <a:t>id+id</a:t>
            </a:r>
            <a:r>
              <a:rPr lang="zh-CN" altLang="en-US" sz="2400" dirty="0"/>
              <a:t>，</a:t>
            </a:r>
            <a:endParaRPr lang="en-US" altLang="zh-CN" sz="2400" dirty="0"/>
          </a:p>
          <a:p>
            <a:pPr>
              <a:lnSpc>
                <a:spcPct val="90000"/>
              </a:lnSpc>
            </a:pPr>
            <a:r>
              <a:rPr lang="zh-CN" altLang="en-US" sz="2400" dirty="0"/>
              <a:t>栈和输入内容的变化序</a:t>
            </a:r>
            <a:endParaRPr lang="en-US" altLang="zh-CN" sz="2400" dirty="0"/>
          </a:p>
          <a:p>
            <a:pPr marL="0" indent="0">
              <a:lnSpc>
                <a:spcPct val="90000"/>
              </a:lnSpc>
              <a:buNone/>
            </a:pPr>
            <a:r>
              <a:rPr lang="zh-CN" altLang="en-US" sz="2400" dirty="0"/>
              <a:t>列如图</a:t>
            </a:r>
            <a:r>
              <a:rPr lang="en-US" altLang="zh-CN" sz="2400" dirty="0"/>
              <a:t>4-32</a:t>
            </a:r>
            <a:r>
              <a:rPr lang="zh-CN" altLang="en-US" sz="2400" dirty="0"/>
              <a:t>所示。</a:t>
            </a:r>
            <a:endParaRPr lang="en-US" altLang="zh-CN" sz="2400" dirty="0"/>
          </a:p>
          <a:p>
            <a:r>
              <a:rPr lang="zh-CN" altLang="en-US" sz="2400" dirty="0"/>
              <a:t>例如第一行，状态</a:t>
            </a:r>
            <a:r>
              <a:rPr lang="en-US" altLang="zh-CN" sz="2400" dirty="0"/>
              <a:t>0</a:t>
            </a:r>
            <a:r>
              <a:rPr lang="zh-CN" altLang="en-US" sz="2400" dirty="0"/>
              <a:t>，</a:t>
            </a:r>
            <a:r>
              <a:rPr lang="en-US" altLang="zh-CN" sz="2400" dirty="0"/>
              <a:t>id</a:t>
            </a:r>
            <a:r>
              <a:rPr lang="zh-CN" altLang="en-US" sz="2400" dirty="0"/>
              <a:t>是第一个输入符号，对应的动作域是</a:t>
            </a:r>
            <a:r>
              <a:rPr lang="en-US" altLang="zh-CN" sz="2400" dirty="0"/>
              <a:t>s5</a:t>
            </a:r>
            <a:r>
              <a:rPr lang="zh-CN" altLang="en-US" sz="2400" dirty="0"/>
              <a:t>，则</a:t>
            </a:r>
            <a:r>
              <a:rPr lang="en-US" altLang="zh-CN" sz="2400" dirty="0"/>
              <a:t>id</a:t>
            </a:r>
            <a:r>
              <a:rPr lang="zh-CN" altLang="en-US" sz="2400" dirty="0"/>
              <a:t>进栈，状态</a:t>
            </a:r>
            <a:r>
              <a:rPr lang="en-US" altLang="zh-CN" sz="2400" dirty="0"/>
              <a:t>5</a:t>
            </a:r>
            <a:r>
              <a:rPr lang="zh-CN" altLang="en-US" sz="2400" dirty="0"/>
              <a:t>压入栈顶。</a:t>
            </a:r>
          </a:p>
          <a:p>
            <a:r>
              <a:rPr lang="zh-CN" altLang="en-US" sz="2400" dirty="0"/>
              <a:t>然后，*为当前输入符号，状态</a:t>
            </a:r>
            <a:r>
              <a:rPr lang="en-US" altLang="zh-CN" sz="2400" dirty="0"/>
              <a:t>5</a:t>
            </a:r>
            <a:r>
              <a:rPr lang="zh-CN" altLang="en-US" sz="2400" dirty="0"/>
              <a:t>，按</a:t>
            </a:r>
            <a:r>
              <a:rPr lang="en-US" altLang="zh-CN" sz="2400" dirty="0"/>
              <a:t>F-&gt;id</a:t>
            </a:r>
            <a:r>
              <a:rPr lang="zh-CN" altLang="en-US" sz="2400" dirty="0"/>
              <a:t>归约：弹出栈顶两个符号，栈顶状态</a:t>
            </a:r>
            <a:r>
              <a:rPr lang="en-US" altLang="zh-CN" sz="2400" dirty="0"/>
              <a:t>0</a:t>
            </a:r>
            <a:r>
              <a:rPr lang="zh-CN" altLang="en-US" sz="2400" dirty="0"/>
              <a:t>。因为</a:t>
            </a:r>
            <a:r>
              <a:rPr lang="en-US" altLang="zh-CN" sz="2400" dirty="0" err="1"/>
              <a:t>goto</a:t>
            </a:r>
            <a:r>
              <a:rPr lang="en-US" altLang="zh-CN" sz="2400" dirty="0"/>
              <a:t>[0, F]</a:t>
            </a:r>
            <a:r>
              <a:rPr lang="zh-CN" altLang="en-US" sz="2400" dirty="0"/>
              <a:t>是</a:t>
            </a:r>
            <a:r>
              <a:rPr lang="en-US" altLang="zh-CN" sz="2400" dirty="0"/>
              <a:t>3</a:t>
            </a:r>
            <a:r>
              <a:rPr lang="zh-CN" altLang="en-US" sz="2400" dirty="0"/>
              <a:t>，则把</a:t>
            </a:r>
            <a:r>
              <a:rPr lang="en-US" altLang="zh-CN" sz="2400" dirty="0"/>
              <a:t>F</a:t>
            </a:r>
            <a:r>
              <a:rPr lang="zh-CN" altLang="en-US" sz="2400" dirty="0"/>
              <a:t>和</a:t>
            </a:r>
            <a:r>
              <a:rPr lang="en-US" altLang="zh-CN" sz="2400" dirty="0"/>
              <a:t>3</a:t>
            </a:r>
            <a:r>
              <a:rPr lang="zh-CN" altLang="en-US" sz="2400" dirty="0"/>
              <a:t>压入栈。</a:t>
            </a:r>
          </a:p>
          <a:p>
            <a:r>
              <a:rPr lang="zh-CN" altLang="en-US" sz="2400" dirty="0"/>
              <a:t>其余类推。</a:t>
            </a:r>
          </a:p>
          <a:p>
            <a:pPr marL="0" indent="0">
              <a:lnSpc>
                <a:spcPct val="90000"/>
              </a:lnSpc>
              <a:buNone/>
            </a:pPr>
            <a:endParaRPr lang="zh-CN" altLang="en-US" sz="2400" dirty="0"/>
          </a:p>
          <a:p>
            <a:pPr marL="0" indent="0">
              <a:lnSpc>
                <a:spcPct val="90000"/>
              </a:lnSpc>
              <a:buNone/>
            </a:pPr>
            <a:endParaRPr lang="zh-CN" altLang="en-US" sz="2400" dirty="0"/>
          </a:p>
          <a:p>
            <a:pPr>
              <a:lnSpc>
                <a:spcPct val="80000"/>
              </a:lnSpc>
            </a:pPr>
            <a:endParaRPr lang="en-US" altLang="zh-CN" sz="2400" dirty="0">
              <a:cs typeface="Arial" panose="020B0604020202020204" pitchFamily="34" charset="0"/>
            </a:endParaRP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9" name="Picture 4">
            <a:extLst>
              <a:ext uri="{FF2B5EF4-FFF2-40B4-BE49-F238E27FC236}">
                <a16:creationId xmlns:a16="http://schemas.microsoft.com/office/drawing/2014/main" id="{01EF2D21-3AA5-45B2-ADD0-095BE0AA12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4102" y="1638680"/>
            <a:ext cx="5289095" cy="497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07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4.6.3 LR</a:t>
            </a:r>
            <a:r>
              <a:rPr lang="zh-CN" altLang="en-US" dirty="0"/>
              <a:t>文法</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400" dirty="0"/>
              <a:t>      给定文法</a:t>
            </a:r>
            <a:r>
              <a:rPr lang="en-US" altLang="zh-CN" sz="2400" dirty="0"/>
              <a:t>G</a:t>
            </a:r>
            <a:r>
              <a:rPr lang="zh-CN" altLang="en-US" sz="2400" dirty="0"/>
              <a:t>，如果我们能为</a:t>
            </a:r>
            <a:r>
              <a:rPr lang="en-US" altLang="zh-CN" sz="2400" dirty="0"/>
              <a:t>G</a:t>
            </a:r>
            <a:r>
              <a:rPr lang="zh-CN" altLang="en-US" sz="2400" dirty="0"/>
              <a:t>构造出</a:t>
            </a:r>
            <a:r>
              <a:rPr lang="en-US" altLang="zh-CN" sz="2400" dirty="0"/>
              <a:t>LR</a:t>
            </a:r>
            <a:r>
              <a:rPr lang="zh-CN" altLang="en-US" sz="2400" dirty="0"/>
              <a:t>语法分析表，</a:t>
            </a:r>
            <a:endParaRPr lang="en-US" altLang="zh-CN" sz="2400" dirty="0"/>
          </a:p>
          <a:p>
            <a:pPr marL="0" indent="0">
              <a:lnSpc>
                <a:spcPct val="90000"/>
              </a:lnSpc>
              <a:buNone/>
            </a:pPr>
            <a:r>
              <a:rPr lang="zh-CN" altLang="en-US" sz="2400" dirty="0"/>
              <a:t>则称</a:t>
            </a:r>
            <a:r>
              <a:rPr lang="en-US" altLang="zh-CN" sz="2400" dirty="0"/>
              <a:t>G</a:t>
            </a:r>
            <a:r>
              <a:rPr lang="zh-CN" altLang="en-US" sz="2400" dirty="0"/>
              <a:t>是</a:t>
            </a:r>
            <a:r>
              <a:rPr lang="en-US" altLang="zh-CN" sz="2400" dirty="0"/>
              <a:t>LR</a:t>
            </a:r>
            <a:r>
              <a:rPr lang="zh-CN" altLang="en-US" sz="2400" dirty="0"/>
              <a:t>文法。很多上下文无关文法不是</a:t>
            </a:r>
            <a:r>
              <a:rPr lang="en-US" altLang="zh-CN" sz="2400" dirty="0"/>
              <a:t>LR</a:t>
            </a:r>
            <a:r>
              <a:rPr lang="zh-CN" altLang="en-US" sz="2400" dirty="0"/>
              <a:t>文法。但</a:t>
            </a:r>
            <a:endParaRPr lang="en-US" altLang="zh-CN" sz="2400" dirty="0"/>
          </a:p>
          <a:p>
            <a:pPr marL="0" indent="0">
              <a:lnSpc>
                <a:spcPct val="90000"/>
              </a:lnSpc>
              <a:buNone/>
            </a:pPr>
            <a:r>
              <a:rPr lang="zh-CN" altLang="en-US" sz="2400" dirty="0"/>
              <a:t>是典型的程序设计语言的结构一般都可以避免非</a:t>
            </a:r>
            <a:r>
              <a:rPr lang="en-US" altLang="zh-CN" sz="2400" dirty="0"/>
              <a:t>LR</a:t>
            </a:r>
            <a:r>
              <a:rPr lang="zh-CN" altLang="en-US" sz="2400" dirty="0"/>
              <a:t>文法。</a:t>
            </a:r>
            <a:endParaRPr lang="en-US" altLang="zh-CN" sz="2400" dirty="0"/>
          </a:p>
          <a:p>
            <a:pPr>
              <a:lnSpc>
                <a:spcPct val="90000"/>
              </a:lnSpc>
            </a:pPr>
            <a:r>
              <a:rPr lang="zh-CN" altLang="en-US" sz="2400" dirty="0"/>
              <a:t>      直观地，为了使一个文法是</a:t>
            </a:r>
            <a:r>
              <a:rPr lang="en-US" altLang="zh-CN" sz="2400" dirty="0"/>
              <a:t>LR</a:t>
            </a:r>
            <a:r>
              <a:rPr lang="zh-CN" altLang="en-US" sz="2400" dirty="0"/>
              <a:t>文法，只要保证在句</a:t>
            </a:r>
            <a:endParaRPr lang="en-US" altLang="zh-CN" sz="2400" dirty="0"/>
          </a:p>
          <a:p>
            <a:pPr marL="0" indent="0">
              <a:lnSpc>
                <a:spcPct val="90000"/>
              </a:lnSpc>
              <a:buNone/>
            </a:pPr>
            <a:r>
              <a:rPr lang="zh-CN" altLang="en-US" sz="2400" dirty="0"/>
              <a:t>柄出现在栈顶时，自左向右扫描的移动归约分析器能够</a:t>
            </a:r>
            <a:endParaRPr lang="en-US" altLang="zh-CN" sz="2400" dirty="0"/>
          </a:p>
          <a:p>
            <a:pPr marL="0" indent="0">
              <a:lnSpc>
                <a:spcPct val="90000"/>
              </a:lnSpc>
              <a:buNone/>
            </a:pPr>
            <a:r>
              <a:rPr lang="zh-CN" altLang="en-US" sz="2400" dirty="0"/>
              <a:t>及时地识别它。</a:t>
            </a:r>
          </a:p>
          <a:p>
            <a:pPr>
              <a:lnSpc>
                <a:spcPct val="90000"/>
              </a:lnSpc>
            </a:pPr>
            <a:r>
              <a:rPr lang="zh-CN" altLang="en-US" sz="2400" dirty="0"/>
              <a:t>     能够用来帮助</a:t>
            </a:r>
            <a:r>
              <a:rPr lang="en-US" altLang="zh-CN" sz="2400" dirty="0"/>
              <a:t>LR</a:t>
            </a:r>
            <a:r>
              <a:rPr lang="zh-CN" altLang="en-US" sz="2400" dirty="0"/>
              <a:t>语法分析器做出移动归约决定的</a:t>
            </a:r>
            <a:endParaRPr lang="en-US" altLang="zh-CN" sz="2400" dirty="0"/>
          </a:p>
          <a:p>
            <a:pPr marL="0" indent="0">
              <a:lnSpc>
                <a:spcPct val="90000"/>
              </a:lnSpc>
              <a:buNone/>
            </a:pPr>
            <a:r>
              <a:rPr lang="zh-CN" altLang="en-US" sz="2400" dirty="0"/>
              <a:t>另一个信息源是下</a:t>
            </a:r>
            <a:r>
              <a:rPr lang="en-US" altLang="zh-CN" sz="2400" dirty="0"/>
              <a:t>k</a:t>
            </a:r>
            <a:r>
              <a:rPr lang="zh-CN" altLang="en-US" sz="2400" dirty="0"/>
              <a:t>个输入符号。例如图</a:t>
            </a:r>
            <a:r>
              <a:rPr lang="en-US" altLang="zh-CN" sz="2400" dirty="0"/>
              <a:t>4-31</a:t>
            </a:r>
            <a:r>
              <a:rPr lang="zh-CN" altLang="en-US" sz="2400" dirty="0"/>
              <a:t>是</a:t>
            </a:r>
            <a:r>
              <a:rPr lang="en-US" altLang="zh-CN" sz="2400" dirty="0"/>
              <a:t>LR(1)</a:t>
            </a:r>
            <a:r>
              <a:rPr lang="zh-CN" altLang="en-US" sz="2400" dirty="0"/>
              <a:t>。每</a:t>
            </a:r>
            <a:endParaRPr lang="en-US" altLang="zh-CN" sz="2400" dirty="0"/>
          </a:p>
          <a:p>
            <a:pPr marL="0" indent="0">
              <a:lnSpc>
                <a:spcPct val="90000"/>
              </a:lnSpc>
              <a:buNone/>
            </a:pPr>
            <a:r>
              <a:rPr lang="zh-CN" altLang="en-US" sz="2400" dirty="0"/>
              <a:t>步需要向前看</a:t>
            </a:r>
            <a:r>
              <a:rPr lang="en-US" altLang="zh-CN" sz="2400" dirty="0"/>
              <a:t>k</a:t>
            </a:r>
            <a:r>
              <a:rPr lang="zh-CN" altLang="en-US" sz="2400" dirty="0"/>
              <a:t>个符号的</a:t>
            </a:r>
            <a:r>
              <a:rPr lang="en-US" altLang="zh-CN" sz="2400" dirty="0"/>
              <a:t>LR</a:t>
            </a:r>
            <a:r>
              <a:rPr lang="zh-CN" altLang="en-US" sz="2400" dirty="0"/>
              <a:t>语法分析器所分析的文法叫做</a:t>
            </a:r>
            <a:endParaRPr lang="en-US" altLang="zh-CN" sz="2400" dirty="0"/>
          </a:p>
          <a:p>
            <a:pPr marL="0" indent="0">
              <a:lnSpc>
                <a:spcPct val="90000"/>
              </a:lnSpc>
              <a:buNone/>
            </a:pPr>
            <a:r>
              <a:rPr lang="en-US" altLang="zh-CN" sz="2400" dirty="0"/>
              <a:t>LR(k)</a:t>
            </a:r>
            <a:r>
              <a:rPr lang="zh-CN" altLang="en-US" sz="2400" dirty="0"/>
              <a:t>文法。</a:t>
            </a: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89523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LL</a:t>
            </a:r>
            <a:r>
              <a:rPr lang="zh-CN" altLang="en-US" dirty="0"/>
              <a:t>文法和</a:t>
            </a:r>
            <a:r>
              <a:rPr lang="en-US" altLang="zh-CN" dirty="0"/>
              <a:t>LR</a:t>
            </a:r>
            <a:r>
              <a:rPr lang="zh-CN" altLang="en-US" dirty="0"/>
              <a:t>文法之间区别</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sz="2400" dirty="0"/>
              <a:t>      对于</a:t>
            </a:r>
            <a:r>
              <a:rPr lang="en-US" altLang="zh-CN" sz="2400" dirty="0"/>
              <a:t>LR(k)</a:t>
            </a:r>
            <a:r>
              <a:rPr lang="zh-CN" altLang="en-US" sz="2400" dirty="0"/>
              <a:t>文法，我们必须通过向前看</a:t>
            </a:r>
            <a:r>
              <a:rPr lang="en-US" altLang="zh-CN" sz="2400" dirty="0"/>
              <a:t>k</a:t>
            </a:r>
            <a:r>
              <a:rPr lang="zh-CN" altLang="en-US" sz="2400" dirty="0"/>
              <a:t>个输入符号</a:t>
            </a:r>
            <a:endParaRPr lang="en-US" altLang="zh-CN" sz="2400" dirty="0"/>
          </a:p>
          <a:p>
            <a:pPr marL="0" indent="0">
              <a:lnSpc>
                <a:spcPct val="80000"/>
              </a:lnSpc>
              <a:buNone/>
            </a:pPr>
            <a:r>
              <a:rPr lang="en-US" altLang="zh-CN" sz="2400" dirty="0"/>
              <a:t>   </a:t>
            </a:r>
            <a:r>
              <a:rPr lang="zh-CN" altLang="en-US" sz="2400" dirty="0"/>
              <a:t>就能够知道一个产生式的右部所能推导出的所有字符</a:t>
            </a:r>
            <a:endParaRPr lang="en-US" altLang="zh-CN" sz="2400" dirty="0"/>
          </a:p>
          <a:p>
            <a:pPr marL="0" indent="0">
              <a:lnSpc>
                <a:spcPct val="80000"/>
              </a:lnSpc>
              <a:buNone/>
            </a:pPr>
            <a:r>
              <a:rPr lang="en-US" altLang="zh-CN" sz="2400" dirty="0"/>
              <a:t>   </a:t>
            </a:r>
            <a:r>
              <a:rPr lang="zh-CN" altLang="en-US" sz="2400" dirty="0"/>
              <a:t>串，进而识别出这个产生式右部的出现。这个要求远</a:t>
            </a:r>
            <a:endParaRPr lang="en-US" altLang="zh-CN" sz="2400" dirty="0"/>
          </a:p>
          <a:p>
            <a:pPr marL="0" indent="0">
              <a:lnSpc>
                <a:spcPct val="80000"/>
              </a:lnSpc>
              <a:buNone/>
            </a:pPr>
            <a:r>
              <a:rPr lang="en-US" altLang="zh-CN" sz="2400" dirty="0"/>
              <a:t>   </a:t>
            </a:r>
            <a:r>
              <a:rPr lang="zh-CN" altLang="en-US" sz="2400" dirty="0"/>
              <a:t>远不如</a:t>
            </a:r>
            <a:r>
              <a:rPr lang="en-US" altLang="zh-CN" sz="2400" dirty="0"/>
              <a:t>LL(k)</a:t>
            </a:r>
            <a:r>
              <a:rPr lang="zh-CN" altLang="en-US" sz="2400" dirty="0"/>
              <a:t>那么严格。</a:t>
            </a:r>
            <a:endParaRPr lang="en-US" altLang="zh-CN" sz="2400" dirty="0"/>
          </a:p>
          <a:p>
            <a:pPr>
              <a:lnSpc>
                <a:spcPct val="80000"/>
              </a:lnSpc>
            </a:pPr>
            <a:r>
              <a:rPr lang="en-US" altLang="zh-CN" sz="2400" dirty="0"/>
              <a:t>       LL(k)</a:t>
            </a:r>
            <a:r>
              <a:rPr lang="zh-CN" altLang="en-US" sz="2400" dirty="0"/>
              <a:t>文法，在决定是否使用某个产生式时，要求只</a:t>
            </a:r>
            <a:endParaRPr lang="en-US" altLang="zh-CN" sz="2400" dirty="0"/>
          </a:p>
          <a:p>
            <a:pPr marL="0" indent="0">
              <a:lnSpc>
                <a:spcPct val="80000"/>
              </a:lnSpc>
              <a:buNone/>
            </a:pPr>
            <a:r>
              <a:rPr lang="en-US" altLang="zh-CN" sz="2400" dirty="0"/>
              <a:t>   </a:t>
            </a:r>
            <a:r>
              <a:rPr lang="zh-CN" altLang="en-US" sz="2400" dirty="0"/>
              <a:t>能向前看该产生式右部推出的前</a:t>
            </a:r>
            <a:r>
              <a:rPr lang="en-US" altLang="zh-CN" sz="2400" dirty="0"/>
              <a:t>k</a:t>
            </a:r>
            <a:r>
              <a:rPr lang="zh-CN" altLang="en-US" sz="2400" dirty="0"/>
              <a:t>个符号。所以</a:t>
            </a:r>
            <a:r>
              <a:rPr lang="en-US" altLang="zh-CN" sz="2400" dirty="0"/>
              <a:t>LR</a:t>
            </a:r>
            <a:r>
              <a:rPr lang="zh-CN" altLang="en-US" sz="2400" dirty="0"/>
              <a:t>文法</a:t>
            </a:r>
            <a:endParaRPr lang="en-US" altLang="zh-CN" sz="2400" dirty="0"/>
          </a:p>
          <a:p>
            <a:pPr marL="0" indent="0">
              <a:lnSpc>
                <a:spcPct val="80000"/>
              </a:lnSpc>
              <a:buNone/>
            </a:pPr>
            <a:r>
              <a:rPr lang="en-US" altLang="zh-CN" sz="2400" dirty="0"/>
              <a:t>   </a:t>
            </a:r>
            <a:r>
              <a:rPr lang="zh-CN" altLang="en-US" sz="2400" dirty="0"/>
              <a:t>比</a:t>
            </a:r>
            <a:r>
              <a:rPr lang="en-US" altLang="zh-CN" sz="2400" dirty="0"/>
              <a:t>LL</a:t>
            </a:r>
            <a:r>
              <a:rPr lang="zh-CN" altLang="en-US" sz="2400" dirty="0"/>
              <a:t>文法描述的语言更多。</a:t>
            </a:r>
          </a:p>
          <a:p>
            <a:pPr>
              <a:lnSpc>
                <a:spcPct val="80000"/>
              </a:lnSpc>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88782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4.6.4 </a:t>
            </a:r>
            <a:r>
              <a:rPr lang="zh-CN" altLang="en-US" dirty="0"/>
              <a:t>构造</a:t>
            </a:r>
            <a:r>
              <a:rPr lang="en-US" altLang="zh-CN" dirty="0"/>
              <a:t>SLR</a:t>
            </a:r>
            <a:r>
              <a:rPr lang="zh-CN" altLang="en-US" dirty="0"/>
              <a:t>语法分析表</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sz="2400" dirty="0"/>
              <a:t>    文法</a:t>
            </a:r>
            <a:r>
              <a:rPr lang="en-US" altLang="zh-CN" sz="2400" dirty="0"/>
              <a:t>G</a:t>
            </a:r>
            <a:r>
              <a:rPr lang="zh-CN" altLang="en-US" sz="2400" dirty="0"/>
              <a:t>的</a:t>
            </a:r>
            <a:r>
              <a:rPr lang="en-US" altLang="zh-CN" sz="2400" dirty="0"/>
              <a:t>LR(0)</a:t>
            </a:r>
            <a:r>
              <a:rPr lang="zh-CN" altLang="en-US" sz="2400" dirty="0"/>
              <a:t>项目是在</a:t>
            </a:r>
            <a:r>
              <a:rPr lang="en-US" altLang="zh-CN" sz="2400" dirty="0"/>
              <a:t>G</a:t>
            </a:r>
            <a:r>
              <a:rPr lang="zh-CN" altLang="en-US" sz="2400" dirty="0"/>
              <a:t>的产生式右部的某处加点的</a:t>
            </a:r>
            <a:endParaRPr lang="en-US" altLang="zh-CN" sz="2400" dirty="0"/>
          </a:p>
          <a:p>
            <a:pPr marL="0" indent="0">
              <a:lnSpc>
                <a:spcPct val="80000"/>
              </a:lnSpc>
              <a:buNone/>
            </a:pPr>
            <a:r>
              <a:rPr lang="en-US" altLang="zh-CN" sz="2400" dirty="0"/>
              <a:t>  </a:t>
            </a:r>
            <a:r>
              <a:rPr lang="zh-CN" altLang="en-US" sz="2400" dirty="0"/>
              <a:t>产生式。例如，产生式</a:t>
            </a:r>
            <a:r>
              <a:rPr lang="en-US" altLang="zh-CN" sz="2400" dirty="0"/>
              <a:t>A-&gt;XYZ</a:t>
            </a:r>
            <a:r>
              <a:rPr lang="zh-CN" altLang="en-US" sz="2400" dirty="0"/>
              <a:t>可以生成如下四个项目：</a:t>
            </a:r>
          </a:p>
          <a:p>
            <a:pPr>
              <a:lnSpc>
                <a:spcPct val="80000"/>
              </a:lnSpc>
              <a:buNone/>
            </a:pPr>
            <a:r>
              <a:rPr lang="zh-CN" altLang="en-US" sz="2400" dirty="0"/>
              <a:t>	  </a:t>
            </a:r>
            <a:r>
              <a:rPr lang="en-US" altLang="zh-CN" sz="2000" dirty="0"/>
              <a:t>A -&gt; ·XYZ</a:t>
            </a:r>
          </a:p>
          <a:p>
            <a:pPr>
              <a:lnSpc>
                <a:spcPct val="80000"/>
              </a:lnSpc>
              <a:buNone/>
            </a:pPr>
            <a:r>
              <a:rPr lang="en-US" altLang="zh-CN" sz="2000" dirty="0"/>
              <a:t>	  A -&gt; X·YZ</a:t>
            </a:r>
          </a:p>
          <a:p>
            <a:pPr>
              <a:lnSpc>
                <a:spcPct val="80000"/>
              </a:lnSpc>
              <a:buNone/>
            </a:pPr>
            <a:r>
              <a:rPr lang="en-US" altLang="zh-CN" sz="2000" dirty="0"/>
              <a:t>	  A -&gt; XY·Z</a:t>
            </a:r>
          </a:p>
          <a:p>
            <a:pPr>
              <a:lnSpc>
                <a:spcPct val="80000"/>
              </a:lnSpc>
              <a:buNone/>
            </a:pPr>
            <a:r>
              <a:rPr lang="en-US" altLang="zh-CN" sz="2000" dirty="0"/>
              <a:t>	  A -&gt; XYZ·</a:t>
            </a:r>
          </a:p>
          <a:p>
            <a:pPr>
              <a:lnSpc>
                <a:spcPct val="80000"/>
              </a:lnSpc>
            </a:pPr>
            <a:r>
              <a:rPr lang="en-US" altLang="zh-CN" sz="2400" dirty="0"/>
              <a:t>    SLR</a:t>
            </a:r>
            <a:r>
              <a:rPr lang="zh-CN" altLang="en-US" sz="2400" dirty="0"/>
              <a:t>方法的主要思想是首先从文法构造出识别活前缀</a:t>
            </a:r>
            <a:endParaRPr lang="en-US" altLang="zh-CN" sz="2400" dirty="0"/>
          </a:p>
          <a:p>
            <a:pPr marL="0" indent="0">
              <a:lnSpc>
                <a:spcPct val="80000"/>
              </a:lnSpc>
              <a:buNone/>
            </a:pPr>
            <a:r>
              <a:rPr lang="en-US" altLang="zh-CN" sz="2400" dirty="0"/>
              <a:t> </a:t>
            </a:r>
            <a:r>
              <a:rPr lang="zh-CN" altLang="en-US" sz="2400" dirty="0"/>
              <a:t>的确定有穷自动机。</a:t>
            </a:r>
            <a:endParaRPr lang="en-US" altLang="zh-CN" sz="2400" dirty="0"/>
          </a:p>
          <a:p>
            <a:pPr>
              <a:lnSpc>
                <a:spcPct val="80000"/>
              </a:lnSpc>
            </a:pPr>
            <a:r>
              <a:rPr lang="en-US" altLang="zh-CN" sz="2400" dirty="0"/>
              <a:t>    </a:t>
            </a:r>
            <a:r>
              <a:rPr lang="zh-CN" altLang="en-US" sz="2400" dirty="0"/>
              <a:t>我们把项目划分成一组集合，这些集合对应</a:t>
            </a:r>
            <a:r>
              <a:rPr lang="en-US" altLang="zh-CN" sz="2400" dirty="0"/>
              <a:t>SLR</a:t>
            </a:r>
            <a:r>
              <a:rPr lang="zh-CN" altLang="en-US" sz="2400" dirty="0"/>
              <a:t>语法</a:t>
            </a:r>
            <a:endParaRPr lang="en-US" altLang="zh-CN" sz="2400" dirty="0"/>
          </a:p>
          <a:p>
            <a:pPr marL="0" indent="0">
              <a:lnSpc>
                <a:spcPct val="80000"/>
              </a:lnSpc>
              <a:buNone/>
            </a:pPr>
            <a:r>
              <a:rPr lang="en-US" altLang="zh-CN" sz="2400" dirty="0"/>
              <a:t> </a:t>
            </a:r>
            <a:r>
              <a:rPr lang="zh-CN" altLang="en-US" sz="2400" dirty="0"/>
              <a:t>分析器的状态。项目可以看成识别活前缀的</a:t>
            </a:r>
            <a:r>
              <a:rPr lang="en-US" altLang="zh-CN" sz="2400" dirty="0"/>
              <a:t>NFA</a:t>
            </a:r>
            <a:r>
              <a:rPr lang="zh-CN" altLang="en-US" sz="2400" dirty="0"/>
              <a:t>的状态，</a:t>
            </a:r>
            <a:endParaRPr lang="en-US" altLang="zh-CN" sz="2400" dirty="0"/>
          </a:p>
          <a:p>
            <a:pPr marL="0" indent="0">
              <a:lnSpc>
                <a:spcPct val="80000"/>
              </a:lnSpc>
              <a:buNone/>
            </a:pPr>
            <a:r>
              <a:rPr lang="en-US" altLang="zh-CN" sz="2400" dirty="0"/>
              <a:t> </a:t>
            </a:r>
            <a:r>
              <a:rPr lang="zh-CN" altLang="en-US" sz="2400" dirty="0"/>
              <a:t>而“项目分组”就是</a:t>
            </a:r>
            <a:r>
              <a:rPr lang="en-US" altLang="zh-CN" sz="2400" dirty="0"/>
              <a:t>3.6</a:t>
            </a:r>
            <a:r>
              <a:rPr lang="zh-CN" altLang="en-US" sz="2400" dirty="0"/>
              <a:t>节中讨论的子集构造法。</a:t>
            </a:r>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416420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     被称为规范</a:t>
            </a:r>
            <a:r>
              <a:rPr lang="en-US" altLang="zh-CN" sz="2400" dirty="0"/>
              <a:t>LR(0)</a:t>
            </a:r>
            <a:r>
              <a:rPr lang="zh-CN" altLang="en-US" sz="2400" dirty="0"/>
              <a:t>项目集族是构造</a:t>
            </a:r>
            <a:r>
              <a:rPr lang="en-US" altLang="zh-CN" sz="2400" dirty="0"/>
              <a:t>SLR</a:t>
            </a:r>
            <a:r>
              <a:rPr lang="zh-CN" altLang="en-US" sz="2400" dirty="0"/>
              <a:t>语法分析表的基础。为了构造文法的规范</a:t>
            </a:r>
            <a:r>
              <a:rPr lang="en-US" altLang="zh-CN" sz="2400" dirty="0"/>
              <a:t>LR(0)</a:t>
            </a:r>
            <a:r>
              <a:rPr lang="zh-CN" altLang="en-US" sz="2400" dirty="0"/>
              <a:t>项目集族，我们需要定义拓广文法的概念，并引入闭包</a:t>
            </a:r>
            <a:r>
              <a:rPr lang="en-US" altLang="zh-CN" sz="2400" dirty="0"/>
              <a:t>(closure)</a:t>
            </a:r>
            <a:r>
              <a:rPr lang="zh-CN" altLang="en-US" sz="2400" dirty="0"/>
              <a:t>运算和转移函数</a:t>
            </a:r>
            <a:r>
              <a:rPr lang="en-US" altLang="zh-CN" sz="2400" dirty="0"/>
              <a:t>(</a:t>
            </a:r>
            <a:r>
              <a:rPr lang="en-US" altLang="zh-CN" sz="2400" dirty="0" err="1"/>
              <a:t>goto</a:t>
            </a:r>
            <a:r>
              <a:rPr lang="en-US" altLang="zh-CN" sz="2400" dirty="0"/>
              <a:t>)</a:t>
            </a:r>
            <a:r>
              <a:rPr lang="zh-CN" altLang="en-US" sz="2400" dirty="0"/>
              <a:t>。</a:t>
            </a:r>
          </a:p>
          <a:p>
            <a:r>
              <a:rPr lang="zh-CN" altLang="en-US" sz="2400" dirty="0"/>
              <a:t>    如果文法</a:t>
            </a:r>
            <a:r>
              <a:rPr lang="en-US" altLang="zh-CN" sz="2400" dirty="0"/>
              <a:t>G</a:t>
            </a:r>
            <a:r>
              <a:rPr lang="zh-CN" altLang="en-US" sz="2400" dirty="0"/>
              <a:t>的开始符号是</a:t>
            </a:r>
            <a:r>
              <a:rPr lang="en-US" altLang="zh-CN" sz="2400" dirty="0"/>
              <a:t>S</a:t>
            </a:r>
            <a:r>
              <a:rPr lang="zh-CN" altLang="en-US" sz="2400" dirty="0"/>
              <a:t>，那么</a:t>
            </a:r>
            <a:r>
              <a:rPr lang="en-US" altLang="zh-CN" sz="2400" dirty="0"/>
              <a:t>G</a:t>
            </a:r>
            <a:r>
              <a:rPr lang="zh-CN" altLang="en-US" sz="2400" dirty="0"/>
              <a:t>的拓广文法</a:t>
            </a:r>
            <a:r>
              <a:rPr lang="en-US" altLang="zh-CN" sz="2400" dirty="0"/>
              <a:t>G’</a:t>
            </a:r>
            <a:r>
              <a:rPr lang="zh-CN" altLang="en-US" sz="2400" dirty="0"/>
              <a:t>是在</a:t>
            </a:r>
            <a:r>
              <a:rPr lang="en-US" altLang="zh-CN" sz="2400" dirty="0"/>
              <a:t>G</a:t>
            </a:r>
            <a:r>
              <a:rPr lang="zh-CN" altLang="en-US" sz="2400" dirty="0"/>
              <a:t>的基础上增加一个新的开始符号</a:t>
            </a:r>
            <a:r>
              <a:rPr lang="en-US" altLang="zh-CN" sz="2400" dirty="0"/>
              <a:t>S’</a:t>
            </a:r>
            <a:r>
              <a:rPr lang="zh-CN" altLang="en-US" sz="2400" dirty="0"/>
              <a:t>和产生式</a:t>
            </a:r>
            <a:r>
              <a:rPr lang="en-US" altLang="zh-CN" sz="2400" dirty="0"/>
              <a:t>S’-&gt;S</a:t>
            </a:r>
            <a:r>
              <a:rPr lang="zh-CN" altLang="en-US" sz="2400" dirty="0"/>
              <a:t>。新产生式的目的是用来指示语法分析器什么时候应该停止分析并宣布接受输入，即当且仅当语法分析器执行归约</a:t>
            </a:r>
            <a:r>
              <a:rPr lang="en-US" altLang="zh-CN" sz="2400" dirty="0"/>
              <a:t>S’-&gt;S</a:t>
            </a:r>
            <a:r>
              <a:rPr lang="zh-CN" altLang="en-US" sz="2400" dirty="0"/>
              <a:t>时，分析成功。</a:t>
            </a:r>
          </a:p>
          <a:p>
            <a:pPr marL="0" indent="0">
              <a:lnSpc>
                <a:spcPct val="8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9572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4.6.4.1 </a:t>
            </a:r>
            <a:r>
              <a:rPr lang="zh-CN" altLang="en-US" dirty="0"/>
              <a:t>闭包运算</a:t>
            </a:r>
            <a:r>
              <a:rPr lang="en-US" altLang="zh-CN" dirty="0"/>
              <a:t>closure</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   如果 </a:t>
            </a:r>
            <a:r>
              <a:rPr lang="en-US" altLang="zh-CN" dirty="0">
                <a:latin typeface="宋体" panose="02010600030101010101" pitchFamily="2" charset="-122"/>
              </a:rPr>
              <a:t>I</a:t>
            </a:r>
            <a:r>
              <a:rPr lang="en-US" altLang="zh-CN" dirty="0"/>
              <a:t> </a:t>
            </a:r>
            <a:r>
              <a:rPr lang="zh-CN" altLang="en-US" dirty="0"/>
              <a:t>是文法</a:t>
            </a:r>
            <a:r>
              <a:rPr lang="en-US" altLang="zh-CN" dirty="0"/>
              <a:t>G</a:t>
            </a:r>
            <a:r>
              <a:rPr lang="zh-CN" altLang="en-US" dirty="0"/>
              <a:t>的项目集，那么</a:t>
            </a:r>
            <a:r>
              <a:rPr lang="en-US" altLang="zh-CN" dirty="0"/>
              <a:t>closure(</a:t>
            </a:r>
            <a:r>
              <a:rPr lang="en-US" altLang="zh-CN" dirty="0">
                <a:latin typeface="宋体" panose="02010600030101010101" pitchFamily="2" charset="-122"/>
              </a:rPr>
              <a:t>I</a:t>
            </a:r>
            <a:r>
              <a:rPr lang="en-US" altLang="zh-CN" dirty="0"/>
              <a:t>)</a:t>
            </a:r>
            <a:r>
              <a:rPr lang="zh-CN" altLang="en-US" dirty="0"/>
              <a:t>是</a:t>
            </a:r>
            <a:endParaRPr lang="en-US" altLang="zh-CN" dirty="0"/>
          </a:p>
          <a:p>
            <a:pPr marL="0" indent="0">
              <a:buNone/>
            </a:pPr>
            <a:r>
              <a:rPr lang="zh-CN" altLang="en-US" dirty="0"/>
              <a:t>从</a:t>
            </a:r>
            <a:r>
              <a:rPr lang="en-US" altLang="zh-CN" dirty="0">
                <a:latin typeface="宋体" panose="02010600030101010101" pitchFamily="2" charset="-122"/>
              </a:rPr>
              <a:t>I</a:t>
            </a:r>
            <a:r>
              <a:rPr lang="zh-CN" altLang="en-US" dirty="0"/>
              <a:t>出发由下面两条规则构造的项目集：</a:t>
            </a:r>
          </a:p>
          <a:p>
            <a:pPr lvl="1"/>
            <a:r>
              <a:rPr lang="en-US" altLang="zh-CN" dirty="0"/>
              <a:t>1</a:t>
            </a:r>
            <a:r>
              <a:rPr lang="zh-CN" altLang="en-US" dirty="0"/>
              <a:t>、 初始时，把</a:t>
            </a:r>
            <a:r>
              <a:rPr lang="en-US" altLang="zh-CN" dirty="0"/>
              <a:t>I</a:t>
            </a:r>
            <a:r>
              <a:rPr lang="zh-CN" altLang="en-US" dirty="0"/>
              <a:t>的每个项目都加入到</a:t>
            </a:r>
            <a:r>
              <a:rPr lang="en-US" altLang="zh-CN" dirty="0"/>
              <a:t>closure(</a:t>
            </a:r>
            <a:r>
              <a:rPr lang="en-US" altLang="zh-CN" dirty="0">
                <a:latin typeface="宋体" panose="02010600030101010101" pitchFamily="2" charset="-122"/>
              </a:rPr>
              <a:t>I</a:t>
            </a:r>
            <a:r>
              <a:rPr lang="en-US" altLang="zh-CN" dirty="0"/>
              <a:t>)</a:t>
            </a:r>
            <a:r>
              <a:rPr lang="zh-CN" altLang="en-US" dirty="0"/>
              <a:t>中。</a:t>
            </a:r>
          </a:p>
          <a:p>
            <a:pPr lvl="1"/>
            <a:r>
              <a:rPr lang="en-US" altLang="zh-CN" dirty="0"/>
              <a:t>2</a:t>
            </a:r>
            <a:r>
              <a:rPr lang="zh-CN" altLang="en-US" dirty="0"/>
              <a:t>、 如果</a:t>
            </a:r>
            <a:r>
              <a:rPr lang="en-US" altLang="zh-CN" dirty="0"/>
              <a:t>A-&gt;</a:t>
            </a:r>
            <a:r>
              <a:rPr lang="el-GR" altLang="zh-CN" dirty="0">
                <a:cs typeface="Arial" panose="020B0604020202020204" pitchFamily="34" charset="0"/>
              </a:rPr>
              <a:t>α</a:t>
            </a:r>
            <a:r>
              <a:rPr lang="el-GR" altLang="zh-CN" dirty="0"/>
              <a:t>·B</a:t>
            </a:r>
            <a:r>
              <a:rPr lang="el-GR" altLang="zh-CN" dirty="0">
                <a:cs typeface="Arial" panose="020B0604020202020204" pitchFamily="34" charset="0"/>
              </a:rPr>
              <a:t>β</a:t>
            </a:r>
            <a:r>
              <a:rPr lang="zh-CN" altLang="el-GR" dirty="0">
                <a:cs typeface="Arial" panose="020B0604020202020204" pitchFamily="34" charset="0"/>
              </a:rPr>
              <a:t>在</a:t>
            </a:r>
            <a:r>
              <a:rPr lang="en-US" altLang="zh-CN" dirty="0"/>
              <a:t>closure(</a:t>
            </a:r>
            <a:r>
              <a:rPr lang="en-US" altLang="zh-CN" dirty="0">
                <a:latin typeface="宋体" panose="02010600030101010101" pitchFamily="2" charset="-122"/>
              </a:rPr>
              <a:t>I</a:t>
            </a:r>
            <a:r>
              <a:rPr lang="en-US" altLang="zh-CN" dirty="0"/>
              <a:t>)</a:t>
            </a:r>
            <a:r>
              <a:rPr lang="zh-CN" altLang="en-US" dirty="0"/>
              <a:t>中，且存在产生式</a:t>
            </a:r>
            <a:endParaRPr lang="en-US" altLang="zh-CN" dirty="0"/>
          </a:p>
          <a:p>
            <a:pPr marL="457200" lvl="1" indent="0">
              <a:buNone/>
            </a:pPr>
            <a:r>
              <a:rPr lang="en-US" altLang="zh-CN" dirty="0"/>
              <a:t>         B-&gt;</a:t>
            </a:r>
            <a:r>
              <a:rPr lang="el-GR" altLang="zh-CN" dirty="0">
                <a:cs typeface="Arial" panose="020B0604020202020204" pitchFamily="34" charset="0"/>
              </a:rPr>
              <a:t>γ</a:t>
            </a:r>
            <a:r>
              <a:rPr lang="zh-CN" altLang="en-US" dirty="0">
                <a:cs typeface="Arial" panose="020B0604020202020204" pitchFamily="34" charset="0"/>
              </a:rPr>
              <a:t>，若</a:t>
            </a:r>
            <a:r>
              <a:rPr lang="en-US" altLang="zh-CN" dirty="0"/>
              <a:t>B-&gt;</a:t>
            </a:r>
            <a:r>
              <a:rPr lang="el-GR" altLang="el-GR" dirty="0">
                <a:ea typeface="华文楷体" panose="02010600040101010101" pitchFamily="2" charset="-122"/>
              </a:rPr>
              <a:t>·</a:t>
            </a:r>
            <a:r>
              <a:rPr lang="el-GR" altLang="zh-CN" dirty="0">
                <a:cs typeface="Arial" panose="020B0604020202020204" pitchFamily="34" charset="0"/>
              </a:rPr>
              <a:t>γ</a:t>
            </a:r>
            <a:r>
              <a:rPr lang="zh-CN" altLang="el-GR" dirty="0">
                <a:cs typeface="Arial" panose="020B0604020202020204" pitchFamily="34" charset="0"/>
              </a:rPr>
              <a:t>不在</a:t>
            </a:r>
            <a:r>
              <a:rPr lang="en-US" altLang="zh-CN" dirty="0"/>
              <a:t>closure(</a:t>
            </a:r>
            <a:r>
              <a:rPr lang="en-US" altLang="zh-CN" dirty="0">
                <a:latin typeface="宋体" panose="02010600030101010101" pitchFamily="2" charset="-122"/>
              </a:rPr>
              <a:t>I</a:t>
            </a:r>
            <a:r>
              <a:rPr lang="en-US" altLang="zh-CN" dirty="0"/>
              <a:t>)</a:t>
            </a:r>
            <a:r>
              <a:rPr lang="zh-CN" altLang="en-US" dirty="0"/>
              <a:t>中，则将其加入到  </a:t>
            </a:r>
            <a:endParaRPr lang="en-US" altLang="zh-CN" dirty="0"/>
          </a:p>
          <a:p>
            <a:pPr marL="457200" lvl="1" indent="0">
              <a:buNone/>
            </a:pPr>
            <a:r>
              <a:rPr lang="en-US" altLang="zh-CN" dirty="0"/>
              <a:t>         closure(</a:t>
            </a:r>
            <a:r>
              <a:rPr lang="en-US" altLang="zh-CN" dirty="0">
                <a:latin typeface="宋体" panose="02010600030101010101" pitchFamily="2" charset="-122"/>
              </a:rPr>
              <a:t>I</a:t>
            </a:r>
            <a:r>
              <a:rPr lang="en-US" altLang="zh-CN" dirty="0"/>
              <a:t>)</a:t>
            </a:r>
            <a:r>
              <a:rPr lang="zh-CN" altLang="en-US" dirty="0"/>
              <a:t>中。反复运用这条规则，直到没有更</a:t>
            </a:r>
            <a:endParaRPr lang="en-US" altLang="zh-CN" dirty="0"/>
          </a:p>
          <a:p>
            <a:pPr marL="457200" lvl="1" indent="0">
              <a:buNone/>
            </a:pPr>
            <a:r>
              <a:rPr lang="en-US" altLang="zh-CN" dirty="0"/>
              <a:t>         </a:t>
            </a:r>
            <a:r>
              <a:rPr lang="zh-CN" altLang="en-US" dirty="0"/>
              <a:t>多的项目可以加到</a:t>
            </a:r>
            <a:r>
              <a:rPr lang="en-US" altLang="zh-CN" dirty="0"/>
              <a:t>closure(</a:t>
            </a:r>
            <a:r>
              <a:rPr lang="en-US" altLang="zh-CN" dirty="0">
                <a:latin typeface="宋体" panose="02010600030101010101" pitchFamily="2" charset="-122"/>
              </a:rPr>
              <a:t>I</a:t>
            </a:r>
            <a:r>
              <a:rPr lang="en-US" altLang="zh-CN" dirty="0"/>
              <a:t>)</a:t>
            </a:r>
            <a:r>
              <a:rPr lang="zh-CN" altLang="en-US" dirty="0"/>
              <a:t>为止。</a:t>
            </a:r>
            <a:endParaRPr lang="zh-CN" altLang="el-GR" dirty="0"/>
          </a:p>
          <a:p>
            <a:pPr marL="0" indent="0">
              <a:lnSpc>
                <a:spcPct val="80000"/>
              </a:lnSpc>
              <a:buNone/>
            </a:pPr>
            <a:endParaRPr lang="en-US" altLang="zh-CN" sz="2400" dirty="0"/>
          </a:p>
          <a:p>
            <a:pPr marL="0" indent="0">
              <a:lnSpc>
                <a:spcPct val="90000"/>
              </a:lnSpc>
              <a:buNone/>
            </a:pPr>
            <a:endParaRPr lang="zh-CN" altLang="en-US" sz="2300" dirty="0"/>
          </a:p>
          <a:p>
            <a:pPr>
              <a:lnSpc>
                <a:spcPct val="90000"/>
              </a:lnSpc>
            </a:pPr>
            <a:endParaRPr lang="zh-CN" altLang="en-US" dirty="0"/>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9297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zh-CN" altLang="en-US" dirty="0"/>
              <a:t>例</a:t>
            </a:r>
            <a:r>
              <a:rPr lang="en-US" altLang="zh-CN" dirty="0"/>
              <a:t>4.19</a:t>
            </a:r>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考虑拓广的表达式文法：</a:t>
            </a:r>
          </a:p>
          <a:p>
            <a:pPr>
              <a:buNone/>
            </a:pPr>
            <a:r>
              <a:rPr lang="zh-CN" altLang="en-US" sz="2400" dirty="0"/>
              <a:t>								</a:t>
            </a:r>
            <a:r>
              <a:rPr lang="en-US" altLang="zh-CN" sz="2400" dirty="0"/>
              <a:t>(4-19)</a:t>
            </a:r>
          </a:p>
          <a:p>
            <a:pPr marL="0" indent="0">
              <a:buNone/>
            </a:pPr>
            <a:endParaRPr lang="en-US" altLang="zh-CN" sz="2400" dirty="0"/>
          </a:p>
          <a:p>
            <a:r>
              <a:rPr lang="zh-CN" altLang="en-US" sz="2400" dirty="0"/>
              <a:t>如果</a:t>
            </a:r>
            <a:r>
              <a:rPr lang="en-US" altLang="zh-CN" sz="2400" dirty="0">
                <a:latin typeface="宋体" panose="02010600030101010101" pitchFamily="2" charset="-122"/>
              </a:rPr>
              <a:t>I</a:t>
            </a:r>
            <a:r>
              <a:rPr lang="zh-CN" altLang="en-US" sz="2400" dirty="0"/>
              <a:t>是一个项目集合</a:t>
            </a:r>
            <a:r>
              <a:rPr lang="en-US" altLang="zh-CN" sz="2400" dirty="0"/>
              <a:t>{[E’ -&gt; ·E]}</a:t>
            </a:r>
            <a:r>
              <a:rPr lang="zh-CN" altLang="en-US" sz="2400" dirty="0"/>
              <a:t>，那么</a:t>
            </a:r>
            <a:r>
              <a:rPr lang="en-US" altLang="zh-CN" sz="2400" dirty="0"/>
              <a:t>closure(</a:t>
            </a:r>
            <a:r>
              <a:rPr lang="en-US" altLang="zh-CN" sz="2400" dirty="0">
                <a:latin typeface="宋体" panose="02010600030101010101" pitchFamily="2" charset="-122"/>
              </a:rPr>
              <a:t>I</a:t>
            </a:r>
            <a:r>
              <a:rPr lang="en-US" altLang="zh-CN" sz="2400" dirty="0"/>
              <a:t>)</a:t>
            </a:r>
            <a:r>
              <a:rPr lang="zh-CN" altLang="en-US" sz="2400" dirty="0"/>
              <a:t>包含下列项目：</a:t>
            </a:r>
          </a:p>
          <a:p>
            <a:pPr marL="0" indent="0">
              <a:lnSpc>
                <a:spcPct val="80000"/>
              </a:lnSpc>
              <a:buNone/>
            </a:pP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marL="0" indent="0">
              <a:lnSpc>
                <a:spcPct val="90000"/>
              </a:lnSpc>
              <a:buNone/>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7" name="Picture 4">
            <a:extLst>
              <a:ext uri="{FF2B5EF4-FFF2-40B4-BE49-F238E27FC236}">
                <a16:creationId xmlns:a16="http://schemas.microsoft.com/office/drawing/2014/main" id="{0590C54D-6BFB-4EAE-9B00-4F4C19196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5845" y="2205038"/>
            <a:ext cx="1873250"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a:extLst>
              <a:ext uri="{FF2B5EF4-FFF2-40B4-BE49-F238E27FC236}">
                <a16:creationId xmlns:a16="http://schemas.microsoft.com/office/drawing/2014/main" id="{A1972A7D-5847-4CB7-9219-6BF7AAD1CD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2471" y="3890962"/>
            <a:ext cx="180975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0966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endParaRPr lang="zh-CN" altLang="en-US" dirty="0"/>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fontScale="775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例</a:t>
            </a:r>
            <a:r>
              <a:rPr lang="zh-CN" altLang="en-US" dirty="0"/>
              <a:t>计算函数</a:t>
            </a:r>
            <a:r>
              <a:rPr lang="en-US" altLang="zh-CN" dirty="0"/>
              <a:t>closure</a:t>
            </a:r>
            <a:r>
              <a:rPr lang="zh-CN" altLang="en-US" dirty="0"/>
              <a:t>的算法如图</a:t>
            </a:r>
            <a:r>
              <a:rPr lang="en-US" altLang="zh-CN" dirty="0"/>
              <a:t>4-33</a:t>
            </a:r>
            <a:r>
              <a:rPr lang="zh-CN" altLang="en-US" dirty="0"/>
              <a:t>所示。</a:t>
            </a:r>
          </a:p>
          <a:p>
            <a:endParaRPr lang="zh-CN" altLang="en-US" dirty="0"/>
          </a:p>
          <a:p>
            <a:endParaRPr lang="zh-CN" altLang="en-US" dirty="0"/>
          </a:p>
          <a:p>
            <a:pPr marL="0" indent="0">
              <a:buNone/>
            </a:pPr>
            <a:endParaRPr lang="zh-CN" altLang="en-US" dirty="0"/>
          </a:p>
          <a:p>
            <a:endParaRPr lang="zh-CN" altLang="en-US" dirty="0"/>
          </a:p>
          <a:p>
            <a:endParaRPr lang="zh-CN" altLang="en-US" dirty="0"/>
          </a:p>
          <a:p>
            <a:endParaRPr lang="zh-CN" altLang="en-US" dirty="0"/>
          </a:p>
          <a:p>
            <a:endParaRPr lang="zh-CN" altLang="en-US" dirty="0"/>
          </a:p>
          <a:p>
            <a:r>
              <a:rPr lang="zh-CN" altLang="en-US" dirty="0"/>
              <a:t>核心项目：初始项</a:t>
            </a:r>
            <a:r>
              <a:rPr lang="en-US" altLang="zh-CN" dirty="0"/>
              <a:t>S’-&gt;S</a:t>
            </a:r>
            <a:r>
              <a:rPr lang="zh-CN" altLang="en-US" dirty="0"/>
              <a:t>和所有点不在左端的项目</a:t>
            </a:r>
          </a:p>
          <a:p>
            <a:r>
              <a:rPr lang="zh-CN" altLang="en-US" dirty="0"/>
              <a:t>非核心项目：点在左端的非初始项目</a:t>
            </a:r>
            <a:r>
              <a:rPr lang="zh-CN" altLang="en-US" dirty="0">
                <a:latin typeface="黑体" panose="02010609060101010101" pitchFamily="49" charset="-122"/>
                <a:ea typeface="黑体" panose="02010609060101010101" pitchFamily="49" charset="-122"/>
              </a:rPr>
              <a:t>。</a:t>
            </a:r>
            <a:endParaRPr lang="zh-CN" altLang="en-US" dirty="0"/>
          </a:p>
        </p:txBody>
      </p:sp>
      <p:pic>
        <p:nvPicPr>
          <p:cNvPr id="10" name="Picture 4">
            <a:extLst>
              <a:ext uri="{FF2B5EF4-FFF2-40B4-BE49-F238E27FC236}">
                <a16:creationId xmlns:a16="http://schemas.microsoft.com/office/drawing/2014/main" id="{929F4DED-73DB-4713-B352-3DD180696F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1516" y="2133017"/>
            <a:ext cx="6079010" cy="3113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2811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4.6.4.2 </a:t>
            </a:r>
            <a:r>
              <a:rPr lang="en-US" altLang="zh-CN" dirty="0" err="1"/>
              <a:t>goto</a:t>
            </a:r>
            <a:r>
              <a:rPr lang="zh-CN" altLang="en-US" dirty="0"/>
              <a:t>函数</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dirty="0"/>
              <a:t>   第二个非常有用的函数是</a:t>
            </a:r>
            <a:r>
              <a:rPr lang="en-US" altLang="zh-CN" dirty="0" err="1"/>
              <a:t>goto</a:t>
            </a:r>
            <a:r>
              <a:rPr lang="en-US" altLang="zh-CN" dirty="0"/>
              <a:t>(</a:t>
            </a:r>
            <a:r>
              <a:rPr lang="en-US" altLang="zh-CN" dirty="0">
                <a:latin typeface="宋体" panose="02010600030101010101" pitchFamily="2" charset="-122"/>
              </a:rPr>
              <a:t>I</a:t>
            </a:r>
            <a:r>
              <a:rPr lang="en-US" altLang="zh-CN" dirty="0"/>
              <a:t>, X)</a:t>
            </a:r>
            <a:r>
              <a:rPr lang="zh-CN" altLang="en-US" dirty="0"/>
              <a:t>，其中</a:t>
            </a:r>
            <a:r>
              <a:rPr lang="en-US" altLang="zh-CN" dirty="0">
                <a:latin typeface="宋体" panose="02010600030101010101" pitchFamily="2" charset="-122"/>
              </a:rPr>
              <a:t>I</a:t>
            </a:r>
            <a:r>
              <a:rPr lang="zh-CN" altLang="en-US" dirty="0"/>
              <a:t>是</a:t>
            </a:r>
            <a:endParaRPr lang="en-US" altLang="zh-CN" dirty="0"/>
          </a:p>
          <a:p>
            <a:pPr marL="0" indent="0">
              <a:lnSpc>
                <a:spcPct val="90000"/>
              </a:lnSpc>
              <a:buNone/>
            </a:pPr>
            <a:r>
              <a:rPr lang="en-US" altLang="zh-CN" dirty="0"/>
              <a:t> </a:t>
            </a:r>
            <a:r>
              <a:rPr lang="zh-CN" altLang="en-US" dirty="0"/>
              <a:t>项目集，</a:t>
            </a:r>
            <a:r>
              <a:rPr lang="en-US" altLang="zh-CN" dirty="0"/>
              <a:t>X</a:t>
            </a:r>
            <a:r>
              <a:rPr lang="zh-CN" altLang="en-US" dirty="0"/>
              <a:t>是文法符号。</a:t>
            </a:r>
            <a:r>
              <a:rPr lang="en-US" altLang="zh-CN" dirty="0" err="1"/>
              <a:t>goto</a:t>
            </a:r>
            <a:r>
              <a:rPr lang="en-US" altLang="zh-CN" dirty="0"/>
              <a:t>(</a:t>
            </a:r>
            <a:r>
              <a:rPr lang="en-US" altLang="zh-CN" dirty="0">
                <a:latin typeface="宋体" panose="02010600030101010101" pitchFamily="2" charset="-122"/>
              </a:rPr>
              <a:t>I</a:t>
            </a:r>
            <a:r>
              <a:rPr lang="en-US" altLang="zh-CN" dirty="0"/>
              <a:t>, X)</a:t>
            </a:r>
            <a:r>
              <a:rPr lang="zh-CN" altLang="en-US" dirty="0"/>
              <a:t>定义为所有项</a:t>
            </a:r>
            <a:endParaRPr lang="en-US" altLang="zh-CN" dirty="0"/>
          </a:p>
          <a:p>
            <a:pPr marL="0" indent="0">
              <a:lnSpc>
                <a:spcPct val="90000"/>
              </a:lnSpc>
              <a:buNone/>
            </a:pPr>
            <a:r>
              <a:rPr lang="en-US" altLang="zh-CN" dirty="0"/>
              <a:t> </a:t>
            </a:r>
            <a:r>
              <a:rPr lang="zh-CN" altLang="en-US" dirty="0"/>
              <a:t>目集</a:t>
            </a:r>
            <a:r>
              <a:rPr lang="en-US" altLang="zh-CN" dirty="0"/>
              <a:t>[A-&gt;</a:t>
            </a:r>
            <a:r>
              <a:rPr lang="el-GR" altLang="zh-CN" dirty="0">
                <a:cs typeface="Arial" panose="020B0604020202020204" pitchFamily="34" charset="0"/>
              </a:rPr>
              <a:t>αX</a:t>
            </a:r>
            <a:r>
              <a:rPr lang="el-GR" altLang="zh-CN" dirty="0"/>
              <a:t>·</a:t>
            </a:r>
            <a:r>
              <a:rPr lang="el-GR" altLang="zh-CN" dirty="0">
                <a:cs typeface="Arial" panose="020B0604020202020204" pitchFamily="34" charset="0"/>
              </a:rPr>
              <a:t>β</a:t>
            </a:r>
            <a:r>
              <a:rPr lang="en-US" altLang="zh-CN" dirty="0">
                <a:cs typeface="Arial" panose="020B0604020202020204" pitchFamily="34" charset="0"/>
              </a:rPr>
              <a:t>]</a:t>
            </a:r>
            <a:r>
              <a:rPr lang="zh-CN" altLang="en-US" dirty="0">
                <a:cs typeface="Arial" panose="020B0604020202020204" pitchFamily="34" charset="0"/>
              </a:rPr>
              <a:t>（</a:t>
            </a:r>
            <a:r>
              <a:rPr lang="en-US" altLang="zh-CN" dirty="0">
                <a:cs typeface="Arial" panose="020B0604020202020204" pitchFamily="34" charset="0"/>
              </a:rPr>
              <a:t>[A-&gt;</a:t>
            </a:r>
            <a:r>
              <a:rPr lang="el-GR" altLang="zh-CN" dirty="0">
                <a:cs typeface="Arial" panose="020B0604020202020204" pitchFamily="34" charset="0"/>
              </a:rPr>
              <a:t>α</a:t>
            </a:r>
            <a:r>
              <a:rPr lang="el-GR" altLang="zh-CN" dirty="0"/>
              <a:t>·X</a:t>
            </a:r>
            <a:r>
              <a:rPr lang="el-GR" altLang="zh-CN" dirty="0">
                <a:cs typeface="Arial" panose="020B0604020202020204" pitchFamily="34" charset="0"/>
              </a:rPr>
              <a:t>β</a:t>
            </a:r>
            <a:r>
              <a:rPr lang="en-US" altLang="zh-CN" dirty="0"/>
              <a:t>]</a:t>
            </a:r>
            <a:r>
              <a:rPr lang="zh-CN" altLang="en-US" dirty="0"/>
              <a:t>在</a:t>
            </a:r>
            <a:r>
              <a:rPr lang="en-US" altLang="zh-CN" dirty="0">
                <a:latin typeface="宋体" panose="02010600030101010101" pitchFamily="2" charset="-122"/>
              </a:rPr>
              <a:t>I</a:t>
            </a:r>
            <a:r>
              <a:rPr lang="zh-CN" altLang="en-US" dirty="0"/>
              <a:t>中）的闭包。</a:t>
            </a:r>
            <a:endParaRPr lang="en-US" altLang="zh-CN" dirty="0"/>
          </a:p>
          <a:p>
            <a:pPr marL="0" indent="0">
              <a:lnSpc>
                <a:spcPct val="90000"/>
              </a:lnSpc>
              <a:buNone/>
            </a:pPr>
            <a:endParaRPr lang="zh-CN" altLang="en-US" dirty="0"/>
          </a:p>
          <a:p>
            <a:pPr>
              <a:lnSpc>
                <a:spcPct val="90000"/>
              </a:lnSpc>
            </a:pPr>
            <a:r>
              <a:rPr lang="zh-CN" altLang="en-US" dirty="0"/>
              <a:t>例</a:t>
            </a:r>
            <a:r>
              <a:rPr lang="en-US" altLang="zh-CN" dirty="0"/>
              <a:t>4.35 </a:t>
            </a:r>
            <a:r>
              <a:rPr lang="zh-CN" altLang="en-US" dirty="0"/>
              <a:t>若</a:t>
            </a:r>
            <a:r>
              <a:rPr lang="en-US" altLang="zh-CN" dirty="0">
                <a:latin typeface="宋体" panose="02010600030101010101" pitchFamily="2" charset="-122"/>
              </a:rPr>
              <a:t>I</a:t>
            </a:r>
            <a:r>
              <a:rPr lang="zh-CN" altLang="en-US" dirty="0"/>
              <a:t>是两个项目的集合</a:t>
            </a:r>
            <a:r>
              <a:rPr lang="en-US" altLang="zh-CN" dirty="0"/>
              <a:t>{[E’-&gt;E], [E-&gt; E·+T]}</a:t>
            </a:r>
            <a:r>
              <a:rPr lang="zh-CN" altLang="en-US" dirty="0"/>
              <a:t>，则</a:t>
            </a:r>
            <a:r>
              <a:rPr lang="en-US" altLang="zh-CN" dirty="0" err="1"/>
              <a:t>goto</a:t>
            </a:r>
            <a:r>
              <a:rPr lang="en-US" altLang="zh-CN" dirty="0"/>
              <a:t>(</a:t>
            </a:r>
            <a:r>
              <a:rPr lang="en-US" altLang="zh-CN" dirty="0">
                <a:latin typeface="宋体" panose="02010600030101010101" pitchFamily="2" charset="-122"/>
              </a:rPr>
              <a:t>I</a:t>
            </a:r>
            <a:r>
              <a:rPr lang="en-US" altLang="zh-CN" dirty="0"/>
              <a:t>, +)</a:t>
            </a:r>
            <a:r>
              <a:rPr lang="zh-CN" altLang="en-US" dirty="0"/>
              <a:t>包含下列项目：</a:t>
            </a:r>
          </a:p>
          <a:p>
            <a:endParaRPr lang="en-US" altLang="zh-CN" dirty="0">
              <a:latin typeface="黑体" panose="02010609060101010101" pitchFamily="49" charset="-122"/>
              <a:ea typeface="黑体" panose="02010609060101010101" pitchFamily="49" charset="-122"/>
            </a:endParaRPr>
          </a:p>
        </p:txBody>
      </p:sp>
      <p:pic>
        <p:nvPicPr>
          <p:cNvPr id="10" name="Picture 5">
            <a:extLst>
              <a:ext uri="{FF2B5EF4-FFF2-40B4-BE49-F238E27FC236}">
                <a16:creationId xmlns:a16="http://schemas.microsoft.com/office/drawing/2014/main" id="{DE29029D-A372-4A6B-B50A-E3222B6D6D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9898" y="4672013"/>
            <a:ext cx="1698625"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40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5918" y="859169"/>
            <a:ext cx="8372163" cy="574183"/>
          </a:xfrm>
        </p:spPr>
        <p:txBody>
          <a:bodyPr/>
          <a:lstStyle/>
          <a:p>
            <a:r>
              <a:rPr lang="en-US" altLang="zh-CN" dirty="0"/>
              <a:t>4.6.4.3 </a:t>
            </a:r>
            <a:r>
              <a:rPr lang="zh-CN" altLang="en-US" dirty="0"/>
              <a:t>项目集的构造</a:t>
            </a:r>
          </a:p>
        </p:txBody>
      </p:sp>
      <p:sp>
        <p:nvSpPr>
          <p:cNvPr id="5" name="标题 1">
            <a:extLst>
              <a:ext uri="{FF2B5EF4-FFF2-40B4-BE49-F238E27FC236}">
                <a16:creationId xmlns:a16="http://schemas.microsoft.com/office/drawing/2014/main" id="{35EE617A-7092-534D-A230-B741F69136D1}"/>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、分析第三层两个函数的具体功能</a:t>
            </a:r>
            <a:endParaRPr lang="zh-CN" altLang="en-US"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90380D5B-AAEF-E04C-936E-9B32DBB85E8E}"/>
              </a:ext>
            </a:extLst>
          </p:cNvPr>
          <p:cNvSpPr txBox="1">
            <a:spLocks/>
          </p:cNvSpPr>
          <p:nvPr/>
        </p:nvSpPr>
        <p:spPr>
          <a:xfrm>
            <a:off x="0" y="0"/>
            <a:ext cx="0" cy="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、调试</a:t>
            </a:r>
            <a:endParaRPr lang="zh-CN" altLang="en-US" dirty="0">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C91334E0-C3E6-6741-8FC5-FDB659EBB45E}"/>
              </a:ext>
            </a:extLst>
          </p:cNvPr>
          <p:cNvSpPr txBox="1">
            <a:spLocks/>
          </p:cNvSpPr>
          <p:nvPr/>
        </p:nvSpPr>
        <p:spPr>
          <a:xfrm>
            <a:off x="628650" y="1611518"/>
            <a:ext cx="7692829" cy="47892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t>项目集构造算法如图</a:t>
            </a:r>
            <a:r>
              <a:rPr lang="en-US" altLang="zh-CN" sz="2400" dirty="0"/>
              <a:t>4-34</a:t>
            </a:r>
            <a:r>
              <a:rPr lang="zh-CN" altLang="en-US" sz="2400" dirty="0"/>
              <a:t>所示：</a:t>
            </a:r>
          </a:p>
          <a:p>
            <a:pPr>
              <a:buNone/>
            </a:pPr>
            <a:r>
              <a:rPr lang="zh-CN" altLang="en-US" sz="2400" dirty="0"/>
              <a:t>								</a:t>
            </a:r>
            <a:endParaRPr lang="en-US" altLang="zh-CN" sz="2400" dirty="0">
              <a:cs typeface="Arial" panose="020B0604020202020204" pitchFamily="34" charset="0"/>
            </a:endParaRPr>
          </a:p>
          <a:p>
            <a:pPr marL="0" indent="0">
              <a:lnSpc>
                <a:spcPct val="80000"/>
              </a:lnSpc>
              <a:buNone/>
            </a:pPr>
            <a:endParaRPr lang="en-US" altLang="zh-CN" sz="2400" dirty="0"/>
          </a:p>
          <a:p>
            <a:pPr marL="0" indent="0">
              <a:lnSpc>
                <a:spcPct val="90000"/>
              </a:lnSpc>
              <a:buNone/>
            </a:pPr>
            <a:endParaRPr lang="zh-CN" altLang="en-US" sz="2300" dirty="0"/>
          </a:p>
          <a:p>
            <a:pPr marL="0" indent="0">
              <a:lnSpc>
                <a:spcPct val="90000"/>
              </a:lnSpc>
              <a:buNone/>
            </a:pPr>
            <a:endParaRPr lang="zh-CN" altLang="en-US" dirty="0"/>
          </a:p>
          <a:p>
            <a:endParaRPr lang="en-US" altLang="zh-CN" dirty="0">
              <a:latin typeface="黑体" panose="02010609060101010101" pitchFamily="49" charset="-122"/>
              <a:ea typeface="黑体" panose="02010609060101010101" pitchFamily="49" charset="-122"/>
            </a:endParaRPr>
          </a:p>
        </p:txBody>
      </p:sp>
      <p:pic>
        <p:nvPicPr>
          <p:cNvPr id="10" name="Picture 4">
            <a:extLst>
              <a:ext uri="{FF2B5EF4-FFF2-40B4-BE49-F238E27FC236}">
                <a16:creationId xmlns:a16="http://schemas.microsoft.com/office/drawing/2014/main" id="{379FEB25-6753-4814-8705-524FD4E139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695" y="2565400"/>
            <a:ext cx="6408738" cy="336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7057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016-VI主题">
  <a:themeElements>
    <a:clrScheme name="VI统一色">
      <a:dk1>
        <a:srgbClr val="000000"/>
      </a:dk1>
      <a:lt1>
        <a:srgbClr val="FFFFFF"/>
      </a:lt1>
      <a:dk2>
        <a:srgbClr val="BD9F68"/>
      </a:dk2>
      <a:lt2>
        <a:srgbClr val="B5B5B6"/>
      </a:lt2>
      <a:accent1>
        <a:srgbClr val="C8161E"/>
      </a:accent1>
      <a:accent2>
        <a:srgbClr val="F08300"/>
      </a:accent2>
      <a:accent3>
        <a:srgbClr val="FDD000"/>
      </a:accent3>
      <a:accent4>
        <a:srgbClr val="338D27"/>
      </a:accent4>
      <a:accent5>
        <a:srgbClr val="0086D1"/>
      </a:accent5>
      <a:accent6>
        <a:srgbClr val="004098"/>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 id="{5AE3302E-EAD3-4AF6-9B05-44D5CA6E31FB}" vid="{55D1CDEE-FEEF-4D3E-ACCF-BFCE645E4B0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12696</TotalTime>
  <Words>15845</Words>
  <Application>Microsoft Office PowerPoint</Application>
  <PresentationFormat>全屏显示(4:3)</PresentationFormat>
  <Paragraphs>1627</Paragraphs>
  <Slides>133</Slides>
  <Notes>12</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133</vt:i4>
      </vt:variant>
    </vt:vector>
  </HeadingPairs>
  <TitlesOfParts>
    <vt:vector size="150" baseType="lpstr">
      <vt:lpstr>SystemDefaultEUDCFont</vt:lpstr>
      <vt:lpstr>等线</vt:lpstr>
      <vt:lpstr>等线 Light</vt:lpstr>
      <vt:lpstr>黑体</vt:lpstr>
      <vt:lpstr>宋体</vt:lpstr>
      <vt:lpstr>微软雅黑</vt:lpstr>
      <vt:lpstr>Arial</vt:lpstr>
      <vt:lpstr>Calibri</vt:lpstr>
      <vt:lpstr>Franklin Gothic Book</vt:lpstr>
      <vt:lpstr>Georgia</vt:lpstr>
      <vt:lpstr>MT Extra</vt:lpstr>
      <vt:lpstr>Symbol</vt:lpstr>
      <vt:lpstr>Times New Roman</vt:lpstr>
      <vt:lpstr>Wingdings</vt:lpstr>
      <vt:lpstr>Wingdings 2</vt:lpstr>
      <vt:lpstr>2016-VI主题</vt:lpstr>
      <vt:lpstr>Equation</vt:lpstr>
      <vt:lpstr>编译原理</vt:lpstr>
      <vt:lpstr>PowerPoint 演示文稿</vt:lpstr>
      <vt:lpstr>第4章 语法分析</vt:lpstr>
      <vt:lpstr>4.1 引论</vt:lpstr>
      <vt:lpstr>4.1.1 语法分析器的作用</vt:lpstr>
      <vt:lpstr>PowerPoint 演示文稿</vt:lpstr>
      <vt:lpstr> 4.1.2 代表性文法</vt:lpstr>
      <vt:lpstr>4.1.3 语法错误的处理</vt:lpstr>
      <vt:lpstr>PowerPoint 演示文稿</vt:lpstr>
      <vt:lpstr> </vt:lpstr>
      <vt:lpstr> 4.1.4 错误恢复策略</vt:lpstr>
      <vt:lpstr> </vt:lpstr>
      <vt:lpstr>4.2 上下文无关文法</vt:lpstr>
      <vt:lpstr>4.2 .1  上下文无关文法的正式定义</vt:lpstr>
      <vt:lpstr>例4.1  </vt:lpstr>
      <vt:lpstr>4.2.2 符号的使用约定</vt:lpstr>
      <vt:lpstr>PowerPoint 演示文稿</vt:lpstr>
      <vt:lpstr>例4.2 </vt:lpstr>
      <vt:lpstr>4.2.3 推导</vt:lpstr>
      <vt:lpstr> </vt:lpstr>
      <vt:lpstr>例4.3 </vt:lpstr>
      <vt:lpstr>术语： </vt:lpstr>
      <vt:lpstr>4.2.4 分析树和推导</vt:lpstr>
      <vt:lpstr>PowerPoint 演示文稿</vt:lpstr>
      <vt:lpstr>例4.4 </vt:lpstr>
      <vt:lpstr>4.2.5 二义性</vt:lpstr>
      <vt:lpstr>//4.2.6 验证文法所产生的语言</vt:lpstr>
      <vt:lpstr>例4.5 </vt:lpstr>
      <vt:lpstr>PowerPoint 演示文稿</vt:lpstr>
      <vt:lpstr>4.2.7 正规表达式和上下文无关文法的比较</vt:lpstr>
      <vt:lpstr>PowerPoint 演示文稿</vt:lpstr>
      <vt:lpstr>4.3 设计文法</vt:lpstr>
      <vt:lpstr>4.3.1词法分析和语法分析</vt:lpstr>
      <vt:lpstr>4.3.2 消除二义性</vt:lpstr>
      <vt:lpstr>  </vt:lpstr>
      <vt:lpstr>例4.6</vt:lpstr>
      <vt:lpstr>4.3.3 消除左递归</vt:lpstr>
      <vt:lpstr>例4.7</vt:lpstr>
      <vt:lpstr>消除左递归的一般方法</vt:lpstr>
      <vt:lpstr>算法4.1 消除左递归 </vt:lpstr>
      <vt:lpstr>PowerPoint 演示文稿</vt:lpstr>
      <vt:lpstr>4.3.5 提取左因子</vt:lpstr>
      <vt:lpstr>例4.8</vt:lpstr>
      <vt:lpstr>4.3.6 非上下文无关语言的结构</vt:lpstr>
      <vt:lpstr>PowerPoint 演示文稿</vt:lpstr>
      <vt:lpstr>作业</vt:lpstr>
      <vt:lpstr>4.4 自顶向下语法分析 </vt:lpstr>
      <vt:lpstr>4.4.1 递归下降语法分析法</vt:lpstr>
      <vt:lpstr>例4.9</vt:lpstr>
      <vt:lpstr>PowerPoint 演示文稿</vt:lpstr>
      <vt:lpstr>4.4.2 预测语法分析器</vt:lpstr>
      <vt:lpstr>4.4.3 预测语法分析器的状态转换图</vt:lpstr>
      <vt:lpstr>4.4.2 预测语法分析器</vt:lpstr>
      <vt:lpstr>例4.10</vt:lpstr>
      <vt:lpstr>状态转换图的变换化简</vt:lpstr>
      <vt:lpstr>状态转换图的实现</vt:lpstr>
      <vt:lpstr>4.4.4 非递归的预测分析</vt:lpstr>
      <vt:lpstr>语法分析器工作方式</vt:lpstr>
      <vt:lpstr>算法4.3 非递归的预测分析  </vt:lpstr>
      <vt:lpstr>例4.11  </vt:lpstr>
      <vt:lpstr>PowerPoint 演示文稿</vt:lpstr>
      <vt:lpstr>4.4.5 FIRST和FOLLOW</vt:lpstr>
      <vt:lpstr>FIRST集合的构造方法</vt:lpstr>
      <vt:lpstr>FOLLOW集合的构造方法</vt:lpstr>
      <vt:lpstr>例4.12</vt:lpstr>
      <vt:lpstr>4.4.6 预测分析表的构造</vt:lpstr>
      <vt:lpstr>例4.13</vt:lpstr>
      <vt:lpstr>例4.14</vt:lpstr>
      <vt:lpstr>4.4.7 LL(1)文法</vt:lpstr>
      <vt:lpstr>LL(1)文法的性质</vt:lpstr>
      <vt:lpstr>作业</vt:lpstr>
      <vt:lpstr>4.5 自底向上语法分析</vt:lpstr>
      <vt:lpstr>例4.15</vt:lpstr>
      <vt:lpstr>4.5.1 归约</vt:lpstr>
      <vt:lpstr>例4.16  </vt:lpstr>
      <vt:lpstr>PowerPoint 演示文稿</vt:lpstr>
      <vt:lpstr>4.5.2 句柄裁剪</vt:lpstr>
      <vt:lpstr>4.5.3 移动-归约语法分析技术</vt:lpstr>
      <vt:lpstr>例4.17</vt:lpstr>
      <vt:lpstr>移动归约语法分析器的基本动作</vt:lpstr>
      <vt:lpstr>4.5.4 可行前缀（活前缀）</vt:lpstr>
      <vt:lpstr>4.5.5 移动归约分析过程的冲突</vt:lpstr>
      <vt:lpstr>4.6 LR语法分析技术介绍：简单LR技术</vt:lpstr>
      <vt:lpstr>4.6.1 为什么使用 LR语法分析技术</vt:lpstr>
      <vt:lpstr>4.6.2 LR语法分析算法</vt:lpstr>
      <vt:lpstr>PowerPoint 演示文稿</vt:lpstr>
      <vt:lpstr>PowerPoint 演示文稿</vt:lpstr>
      <vt:lpstr>例4.18</vt:lpstr>
      <vt:lpstr>PowerPoint 演示文稿</vt:lpstr>
      <vt:lpstr>PowerPoint 演示文稿</vt:lpstr>
      <vt:lpstr>4.6.3 LR文法</vt:lpstr>
      <vt:lpstr>LL文法和LR文法之间区别</vt:lpstr>
      <vt:lpstr>4.6.4 构造SLR语法分析表</vt:lpstr>
      <vt:lpstr>PowerPoint 演示文稿</vt:lpstr>
      <vt:lpstr>4.6.4.1 闭包运算closure</vt:lpstr>
      <vt:lpstr>例4.19</vt:lpstr>
      <vt:lpstr>PowerPoint 演示文稿</vt:lpstr>
      <vt:lpstr>4.6.4.2 goto函数</vt:lpstr>
      <vt:lpstr>4.6.4.3 项目集的构造</vt:lpstr>
      <vt:lpstr>例4.20</vt:lpstr>
      <vt:lpstr>PowerPoint 演示文稿</vt:lpstr>
      <vt:lpstr>PowerPoint 演示文稿</vt:lpstr>
      <vt:lpstr>PowerPoint 演示文稿</vt:lpstr>
      <vt:lpstr>4.6.4.4 SLR语法分析表的构造算法</vt:lpstr>
      <vt:lpstr>例4.21</vt:lpstr>
      <vt:lpstr>PowerPoint 演示文稿</vt:lpstr>
      <vt:lpstr>PowerPoint 演示文稿</vt:lpstr>
      <vt:lpstr>4.7 更强大的LR语法分析器</vt:lpstr>
      <vt:lpstr>例4.22</vt:lpstr>
      <vt:lpstr>4.7.1   规范LR(1)项目</vt:lpstr>
      <vt:lpstr>例4.23</vt:lpstr>
      <vt:lpstr>4.7.2  LR(1)项目集的构造算法 </vt:lpstr>
      <vt:lpstr>例4.24</vt:lpstr>
      <vt:lpstr>PowerPoint 演示文稿</vt:lpstr>
      <vt:lpstr>PowerPoint 演示文稿</vt:lpstr>
      <vt:lpstr>4.7.3 规范LR(1)语法分析表的构造算法 </vt:lpstr>
      <vt:lpstr>例4.25</vt:lpstr>
      <vt:lpstr>4.7.4  构造LALR语法分析表</vt:lpstr>
      <vt:lpstr>例4.26</vt:lpstr>
      <vt:lpstr>一个简易但耗空间的LALR表构造算法</vt:lpstr>
      <vt:lpstr>例4.27</vt:lpstr>
      <vt:lpstr>PowerPoint 演示文稿</vt:lpstr>
      <vt:lpstr>作业</vt:lpstr>
      <vt:lpstr>附加：算符优先分析法 </vt:lpstr>
      <vt:lpstr>PowerPoint 演示文稿</vt:lpstr>
      <vt:lpstr>二、算符优先分析方法 </vt:lpstr>
      <vt:lpstr>例子文法句子i+i*i的算法优先分析过程 </vt:lpstr>
      <vt:lpstr>三、优先关系表的构造 </vt:lpstr>
      <vt:lpstr>例  </vt:lpstr>
      <vt:lpstr>作业</vt:lpstr>
      <vt:lpstr>大作业</vt:lpstr>
      <vt:lpstr>本章小结</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Yuan Tian</cp:lastModifiedBy>
  <cp:revision>609</cp:revision>
  <dcterms:created xsi:type="dcterms:W3CDTF">2016-01-21T16:32:22Z</dcterms:created>
  <dcterms:modified xsi:type="dcterms:W3CDTF">2020-04-02T12:47:42Z</dcterms:modified>
</cp:coreProperties>
</file>