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8"/>
  </p:notesMasterIdLst>
  <p:sldIdLst>
    <p:sldId id="261" r:id="rId2"/>
    <p:sldId id="501" r:id="rId3"/>
    <p:sldId id="502" r:id="rId4"/>
    <p:sldId id="503" r:id="rId5"/>
    <p:sldId id="504" r:id="rId6"/>
    <p:sldId id="25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ser" initials="C" lastIdx="1" clrIdx="0">
    <p:extLst>
      <p:ext uri="{19B8F6BF-5375-455C-9EA6-DF929625EA0E}">
        <p15:presenceInfo xmlns:p15="http://schemas.microsoft.com/office/powerpoint/2012/main" userId="Cha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FE2F3"/>
    <a:srgbClr val="C31823"/>
    <a:srgbClr val="C9151E"/>
    <a:srgbClr val="E9CBBC"/>
    <a:srgbClr val="E0A487"/>
    <a:srgbClr val="D97C5B"/>
    <a:srgbClr val="CC141E"/>
    <a:srgbClr val="D05035"/>
    <a:srgbClr val="C8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2" autoAdjust="0"/>
    <p:restoredTop sz="94796" autoAdjust="0"/>
  </p:normalViewPr>
  <p:slideViewPr>
    <p:cSldViewPr snapToGrid="0">
      <p:cViewPr varScale="1">
        <p:scale>
          <a:sx n="154" d="100"/>
          <a:sy n="154" d="100"/>
        </p:scale>
        <p:origin x="22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此页可以删除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091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471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471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155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045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  <p15:guide id="3" pos="519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51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3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+mn-ea"/>
                <a:ea typeface="+mn-ea"/>
              </a:rPr>
              <a:t>编译原理第八章作业答案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72288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13828" y="1731861"/>
            <a:ext cx="3234535" cy="49214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400" dirty="0"/>
              <a:t>基本块划分：</a:t>
            </a:r>
            <a:endParaRPr lang="en-US" altLang="zh-CN" sz="2400" dirty="0"/>
          </a:p>
          <a:p>
            <a:r>
              <a:rPr lang="en-US" altLang="zh-CN" sz="2400" dirty="0"/>
              <a:t>B1: (1)~(2)</a:t>
            </a:r>
          </a:p>
          <a:p>
            <a:r>
              <a:rPr lang="en-US" altLang="zh-CN" sz="2400" dirty="0"/>
              <a:t>B2: (3)</a:t>
            </a:r>
          </a:p>
          <a:p>
            <a:r>
              <a:rPr lang="en-US" altLang="zh-CN" sz="2400" dirty="0"/>
              <a:t>B3: (4)</a:t>
            </a:r>
          </a:p>
          <a:p>
            <a:r>
              <a:rPr lang="en-US" altLang="zh-CN" sz="2400" dirty="0"/>
              <a:t>B4: (5)~(6)</a:t>
            </a:r>
          </a:p>
          <a:p>
            <a:r>
              <a:rPr lang="en-US" altLang="zh-CN" sz="2400" dirty="0"/>
              <a:t>B5: (7)~(9)</a:t>
            </a:r>
          </a:p>
          <a:p>
            <a:r>
              <a:rPr lang="en-US" altLang="zh-CN" sz="2400" dirty="0"/>
              <a:t>B6: (10)</a:t>
            </a:r>
          </a:p>
          <a:p>
            <a:r>
              <a:rPr lang="en-US" altLang="zh-CN" sz="2400" dirty="0"/>
              <a:t>B7: (11)</a:t>
            </a:r>
          </a:p>
          <a:p>
            <a:r>
              <a:rPr lang="en-US" altLang="zh-CN" sz="2400" dirty="0"/>
              <a:t>B8: (12)~(13)</a:t>
            </a:r>
          </a:p>
          <a:p>
            <a:r>
              <a:rPr lang="en-US" altLang="zh-CN" sz="2400" dirty="0"/>
              <a:t>B9: (14)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第八章 作业</a:t>
            </a:r>
            <a:r>
              <a:rPr lang="zh-CN" altLang="en-US" dirty="0">
                <a:sym typeface="Symbol" panose="05050102010706020507" pitchFamily="18" charset="2"/>
              </a:rPr>
              <a:t>答案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AEACE772-4061-437E-AD69-D789FC3B8050}"/>
              </a:ext>
            </a:extLst>
          </p:cNvPr>
          <p:cNvSpPr txBox="1">
            <a:spLocks/>
          </p:cNvSpPr>
          <p:nvPr/>
        </p:nvSpPr>
        <p:spPr>
          <a:xfrm>
            <a:off x="4276436" y="1685678"/>
            <a:ext cx="4373539" cy="49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 typeface="Calibri" panose="020F0502020204030204" pitchFamily="34" charset="0"/>
              <a:buNone/>
            </a:pPr>
            <a:endParaRPr lang="en-US" altLang="zh-CN" b="1" dirty="0">
              <a:sym typeface="Symbol" panose="05050102010706020507" pitchFamily="18" charset="2"/>
            </a:endParaRPr>
          </a:p>
          <a:p>
            <a:pPr algn="just">
              <a:spcBef>
                <a:spcPct val="0"/>
              </a:spcBef>
              <a:buClrTx/>
              <a:buSzTx/>
              <a:buFont typeface="Calibri" panose="020F0502020204030204" pitchFamily="34" charset="0"/>
              <a:buNone/>
            </a:pPr>
            <a:r>
              <a:rPr lang="en-US" altLang="zh-CN" b="1" dirty="0">
                <a:sym typeface="Symbol" panose="05050102010706020507" pitchFamily="18" charset="2"/>
              </a:rPr>
              <a:t>    </a:t>
            </a:r>
            <a:endParaRPr lang="en-US" altLang="zh-CN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89B3EF13-BB94-435A-915C-749A4BCE16B2}"/>
              </a:ext>
            </a:extLst>
          </p:cNvPr>
          <p:cNvSpPr txBox="1">
            <a:spLocks/>
          </p:cNvSpPr>
          <p:nvPr/>
        </p:nvSpPr>
        <p:spPr>
          <a:xfrm>
            <a:off x="4469556" y="1754910"/>
            <a:ext cx="3666958" cy="720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程序流图如下：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BBD1A57-D4F0-460A-A22F-1B2FE3950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303" y="2258545"/>
            <a:ext cx="2669313" cy="42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3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4142630" cy="492149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DAG</a:t>
            </a:r>
            <a:r>
              <a:rPr lang="zh-CN" altLang="en-US" sz="2400" dirty="0"/>
              <a:t>如下图：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sym typeface="Symbol" panose="05050102010706020507" pitchFamily="18" charset="2"/>
              </a:rPr>
              <a:t>答案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AEACE772-4061-437E-AD69-D789FC3B8050}"/>
              </a:ext>
            </a:extLst>
          </p:cNvPr>
          <p:cNvSpPr txBox="1">
            <a:spLocks/>
          </p:cNvSpPr>
          <p:nvPr/>
        </p:nvSpPr>
        <p:spPr>
          <a:xfrm>
            <a:off x="4276436" y="1685678"/>
            <a:ext cx="4373539" cy="49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 typeface="Calibri" panose="020F0502020204030204" pitchFamily="34" charset="0"/>
              <a:buNone/>
            </a:pPr>
            <a:endParaRPr lang="en-US" altLang="zh-CN" b="1" dirty="0">
              <a:sym typeface="Symbol" panose="05050102010706020507" pitchFamily="18" charset="2"/>
            </a:endParaRPr>
          </a:p>
          <a:p>
            <a:pPr algn="just">
              <a:spcBef>
                <a:spcPct val="0"/>
              </a:spcBef>
              <a:buClrTx/>
              <a:buSzTx/>
              <a:buFont typeface="Calibri" panose="020F0502020204030204" pitchFamily="34" charset="0"/>
              <a:buNone/>
            </a:pPr>
            <a:r>
              <a:rPr lang="en-US" altLang="zh-CN" b="1" dirty="0">
                <a:sym typeface="Symbol" panose="05050102010706020507" pitchFamily="18" charset="2"/>
              </a:rPr>
              <a:t>    </a:t>
            </a:r>
            <a:endParaRPr lang="en-US" altLang="zh-CN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89B3EF13-BB94-435A-915C-749A4BCE16B2}"/>
              </a:ext>
            </a:extLst>
          </p:cNvPr>
          <p:cNvSpPr txBox="1">
            <a:spLocks/>
          </p:cNvSpPr>
          <p:nvPr/>
        </p:nvSpPr>
        <p:spPr>
          <a:xfrm>
            <a:off x="4680105" y="1749591"/>
            <a:ext cx="1794586" cy="4793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优化后代码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F:=1</a:t>
            </a:r>
          </a:p>
          <a:p>
            <a:pPr marL="0" indent="0">
              <a:buNone/>
            </a:pPr>
            <a:r>
              <a:rPr lang="en-US" altLang="zh-CN" dirty="0"/>
              <a:t>J:=1</a:t>
            </a:r>
          </a:p>
          <a:p>
            <a:pPr marL="0" indent="0">
              <a:buNone/>
            </a:pPr>
            <a:r>
              <a:rPr lang="en-US" altLang="zh-CN" dirty="0"/>
              <a:t>H:=E</a:t>
            </a:r>
          </a:p>
          <a:p>
            <a:pPr marL="0" indent="0">
              <a:buNone/>
            </a:pPr>
            <a:r>
              <a:rPr lang="en-US" altLang="zh-CN" dirty="0"/>
              <a:t>C:=1+E</a:t>
            </a:r>
          </a:p>
          <a:p>
            <a:pPr marL="0" indent="0">
              <a:buNone/>
            </a:pPr>
            <a:r>
              <a:rPr lang="en-US" altLang="zh-CN" dirty="0"/>
              <a:t>D:=4</a:t>
            </a:r>
          </a:p>
          <a:p>
            <a:pPr marL="0" indent="0">
              <a:buNone/>
            </a:pPr>
            <a:r>
              <a:rPr lang="en-US" altLang="zh-CN" dirty="0"/>
              <a:t>B:=A*A</a:t>
            </a:r>
          </a:p>
          <a:p>
            <a:pPr marL="0" indent="0">
              <a:buNone/>
            </a:pPr>
            <a:r>
              <a:rPr lang="en-US" altLang="zh-CN" dirty="0"/>
              <a:t>G:=B-4</a:t>
            </a:r>
          </a:p>
          <a:p>
            <a:pPr marL="0" indent="0">
              <a:buNone/>
            </a:pPr>
            <a:r>
              <a:rPr lang="en-US" altLang="zh-CN" dirty="0"/>
              <a:t>I:=E*G</a:t>
            </a:r>
          </a:p>
          <a:p>
            <a:pPr marL="0" indent="0">
              <a:buNone/>
            </a:pPr>
            <a:r>
              <a:rPr lang="en-US" altLang="zh-CN" dirty="0"/>
              <a:t>K:=1+G</a:t>
            </a:r>
          </a:p>
          <a:p>
            <a:pPr marL="0" indent="0">
              <a:buNone/>
            </a:pPr>
            <a:r>
              <a:rPr lang="en-US" altLang="zh-CN" dirty="0"/>
              <a:t>L:=I-E</a:t>
            </a:r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6F67C1DB-AA7D-45D8-85F2-6202F53E8BEF}"/>
              </a:ext>
            </a:extLst>
          </p:cNvPr>
          <p:cNvSpPr txBox="1">
            <a:spLocks/>
          </p:cNvSpPr>
          <p:nvPr/>
        </p:nvSpPr>
        <p:spPr>
          <a:xfrm>
            <a:off x="6898837" y="1729224"/>
            <a:ext cx="2212534" cy="4793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只有</a:t>
            </a:r>
            <a:r>
              <a:rPr lang="en-US" altLang="zh-CN" dirty="0"/>
              <a:t>L</a:t>
            </a:r>
            <a:r>
              <a:rPr lang="zh-CN" altLang="en-US" dirty="0"/>
              <a:t>为基本块出口的活跃变量时，则优化为：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B:=A*A</a:t>
            </a:r>
          </a:p>
          <a:p>
            <a:pPr marL="0" indent="0">
              <a:buNone/>
            </a:pPr>
            <a:r>
              <a:rPr lang="en-US" altLang="zh-CN" dirty="0"/>
              <a:t>   G:=B-4</a:t>
            </a:r>
          </a:p>
          <a:p>
            <a:pPr marL="0" indent="0">
              <a:buNone/>
            </a:pPr>
            <a:r>
              <a:rPr lang="en-US" altLang="zh-CN" dirty="0"/>
              <a:t>    I:=E*G</a:t>
            </a:r>
          </a:p>
          <a:p>
            <a:pPr marL="0" indent="0">
              <a:buNone/>
            </a:pPr>
            <a:r>
              <a:rPr lang="en-US" altLang="zh-CN" dirty="0"/>
              <a:t>    L:=I-E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1D8E5D6-2744-4270-B868-545C2CC304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277" y="2804392"/>
            <a:ext cx="3962403" cy="297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4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sym typeface="Symbol" panose="05050102010706020507" pitchFamily="18" charset="2"/>
              </a:rPr>
              <a:t>答案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FAD6E8F0-E69C-4830-A729-BA8C304DC935}"/>
              </a:ext>
            </a:extLst>
          </p:cNvPr>
          <p:cNvSpPr txBox="1">
            <a:spLocks/>
          </p:cNvSpPr>
          <p:nvPr/>
        </p:nvSpPr>
        <p:spPr>
          <a:xfrm>
            <a:off x="4230256" y="1810231"/>
            <a:ext cx="4488872" cy="4003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/>
              <a:t>  回边</a:t>
            </a:r>
            <a:r>
              <a:rPr lang="en-US" altLang="zh-CN" b="1" dirty="0"/>
              <a:t>:</a:t>
            </a:r>
            <a:r>
              <a:rPr lang="en-US" altLang="zh-CN" dirty="0"/>
              <a:t>  </a:t>
            </a:r>
          </a:p>
          <a:p>
            <a:pPr marL="0" indent="0">
              <a:buNone/>
            </a:pPr>
            <a:r>
              <a:rPr lang="en-US" altLang="zh-CN" dirty="0"/>
              <a:t>   B</a:t>
            </a:r>
            <a:r>
              <a:rPr lang="en-US" altLang="zh-CN" b="1" dirty="0"/>
              <a:t>3</a:t>
            </a:r>
            <a:r>
              <a:rPr lang="en-US" altLang="zh-CN" b="1" dirty="0">
                <a:sym typeface="Symbol" panose="05050102010706020507" pitchFamily="18" charset="2"/>
              </a:rPr>
              <a:t>B1</a:t>
            </a:r>
            <a:r>
              <a:rPr lang="zh-CN" altLang="en-US" b="1" dirty="0"/>
              <a:t>，因</a:t>
            </a:r>
            <a:r>
              <a:rPr lang="en-US" altLang="zh-CN" b="1" dirty="0"/>
              <a:t>B1</a:t>
            </a:r>
            <a:r>
              <a:rPr lang="en-US" altLang="zh-CN" b="1" dirty="0">
                <a:sym typeface="Symbol" panose="05050102010706020507" pitchFamily="18" charset="2"/>
              </a:rPr>
              <a:t></a:t>
            </a:r>
            <a:r>
              <a:rPr lang="en-US" altLang="zh-CN" b="1" dirty="0"/>
              <a:t>D(B3)={B1, B3}   </a:t>
            </a:r>
          </a:p>
          <a:p>
            <a:pPr marL="0" indent="0">
              <a:buNone/>
            </a:pPr>
            <a:r>
              <a:rPr lang="en-US" altLang="zh-CN" b="1" dirty="0"/>
              <a:t>  </a:t>
            </a:r>
            <a:r>
              <a:rPr lang="zh-CN" altLang="en-US" dirty="0"/>
              <a:t>循环体为：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{B1</a:t>
            </a:r>
            <a:r>
              <a:rPr lang="zh-CN" altLang="en-US" dirty="0"/>
              <a:t>，</a:t>
            </a:r>
            <a:r>
              <a:rPr lang="en-US" altLang="zh-CN" dirty="0"/>
              <a:t>B2</a:t>
            </a:r>
            <a:r>
              <a:rPr lang="zh-CN" altLang="en-US" dirty="0"/>
              <a:t>，</a:t>
            </a:r>
            <a:r>
              <a:rPr lang="en-US" altLang="zh-CN" dirty="0"/>
              <a:t>B3</a:t>
            </a:r>
            <a:r>
              <a:rPr lang="zh-CN" altLang="en-US" dirty="0"/>
              <a:t>，</a:t>
            </a:r>
            <a:r>
              <a:rPr lang="en-US" altLang="zh-CN" dirty="0"/>
              <a:t>B4</a:t>
            </a:r>
            <a:r>
              <a:rPr lang="zh-CN" altLang="en-US" dirty="0"/>
              <a:t>，</a:t>
            </a:r>
            <a:r>
              <a:rPr lang="en-US" altLang="zh-CN" dirty="0"/>
              <a:t>B5</a:t>
            </a:r>
            <a:r>
              <a:rPr lang="zh-CN" altLang="en-US" dirty="0"/>
              <a:t>，</a:t>
            </a:r>
            <a:r>
              <a:rPr lang="en-US" altLang="zh-CN" dirty="0"/>
              <a:t>B7</a:t>
            </a:r>
            <a:r>
              <a:rPr lang="zh-CN" altLang="en-US" dirty="0"/>
              <a:t>，</a:t>
            </a:r>
            <a:r>
              <a:rPr lang="en-US" altLang="zh-CN" dirty="0"/>
              <a:t>B8}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>
                <a:sym typeface="Symbol" panose="05050102010706020507" pitchFamily="18" charset="2"/>
              </a:rPr>
              <a:t>   B7B3</a:t>
            </a:r>
            <a:r>
              <a:rPr lang="zh-CN" altLang="en-US" b="1" dirty="0"/>
              <a:t>，因</a:t>
            </a:r>
            <a:r>
              <a:rPr lang="en-US" altLang="zh-CN" b="1" dirty="0"/>
              <a:t>B3</a:t>
            </a:r>
            <a:r>
              <a:rPr lang="en-US" altLang="zh-CN" b="1" dirty="0">
                <a:sym typeface="Symbol" panose="05050102010706020507" pitchFamily="18" charset="2"/>
              </a:rPr>
              <a:t></a:t>
            </a:r>
            <a:r>
              <a:rPr lang="en-US" altLang="zh-CN" b="1" dirty="0"/>
              <a:t>D(B7)={B1, B3, B4, B7}</a:t>
            </a:r>
          </a:p>
          <a:p>
            <a:pPr marL="0" indent="0">
              <a:buNone/>
            </a:pPr>
            <a:r>
              <a:rPr lang="zh-CN" altLang="en-US" dirty="0"/>
              <a:t>  循环体为：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{B3</a:t>
            </a:r>
            <a:r>
              <a:rPr lang="zh-CN" altLang="en-US" dirty="0"/>
              <a:t>，</a:t>
            </a:r>
            <a:r>
              <a:rPr lang="en-US" altLang="zh-CN" dirty="0"/>
              <a:t>B4</a:t>
            </a:r>
            <a:r>
              <a:rPr lang="zh-CN" altLang="en-US" dirty="0"/>
              <a:t>，</a:t>
            </a:r>
            <a:r>
              <a:rPr lang="en-US" altLang="zh-CN" dirty="0"/>
              <a:t>B5</a:t>
            </a:r>
            <a:r>
              <a:rPr lang="zh-CN" altLang="en-US" dirty="0"/>
              <a:t>，</a:t>
            </a:r>
            <a:r>
              <a:rPr lang="en-US" altLang="zh-CN" dirty="0"/>
              <a:t>B7</a:t>
            </a:r>
            <a:r>
              <a:rPr lang="zh-CN" altLang="en-US" dirty="0"/>
              <a:t>，</a:t>
            </a:r>
            <a:r>
              <a:rPr lang="en-US" altLang="zh-CN" dirty="0"/>
              <a:t>B8}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1A79C6B9-3813-4224-A2DA-18FFF1630EE6}"/>
              </a:ext>
            </a:extLst>
          </p:cNvPr>
          <p:cNvSpPr txBox="1">
            <a:spLocks/>
          </p:cNvSpPr>
          <p:nvPr/>
        </p:nvSpPr>
        <p:spPr>
          <a:xfrm>
            <a:off x="424874" y="1693109"/>
            <a:ext cx="3544936" cy="49214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ym typeface="Symbol" panose="05050102010706020507" pitchFamily="18" charset="2"/>
              </a:rPr>
              <a:t>必经结点集：</a:t>
            </a:r>
            <a:endParaRPr lang="en-US" altLang="zh-CN" sz="2400" dirty="0"/>
          </a:p>
          <a:p>
            <a:r>
              <a:rPr lang="en-US" altLang="zh-CN" sz="2400" dirty="0"/>
              <a:t>D(B1)= {B1}</a:t>
            </a:r>
          </a:p>
          <a:p>
            <a:r>
              <a:rPr lang="en-US" altLang="zh-CN" sz="2400" dirty="0"/>
              <a:t>D(B2)=  {B1</a:t>
            </a:r>
            <a:r>
              <a:rPr lang="zh-CN" altLang="en-US" sz="2400" dirty="0"/>
              <a:t>，</a:t>
            </a:r>
            <a:r>
              <a:rPr lang="en-US" altLang="zh-CN" sz="2400" dirty="0"/>
              <a:t>B2}</a:t>
            </a:r>
          </a:p>
          <a:p>
            <a:r>
              <a:rPr lang="en-US" altLang="zh-CN" sz="2400" dirty="0"/>
              <a:t>D(B3)= {B1</a:t>
            </a:r>
            <a:r>
              <a:rPr lang="zh-CN" altLang="en-US" sz="2400" dirty="0"/>
              <a:t>，</a:t>
            </a:r>
            <a:r>
              <a:rPr lang="en-US" altLang="zh-CN" sz="2400" dirty="0"/>
              <a:t>B3}</a:t>
            </a:r>
          </a:p>
          <a:p>
            <a:r>
              <a:rPr lang="en-US" altLang="zh-CN" sz="2400" dirty="0"/>
              <a:t>D(B4)= {B1</a:t>
            </a:r>
            <a:r>
              <a:rPr lang="zh-CN" altLang="en-US" sz="2400" dirty="0"/>
              <a:t>，</a:t>
            </a:r>
            <a:r>
              <a:rPr lang="en-US" altLang="zh-CN" sz="2400" dirty="0"/>
              <a:t>B3</a:t>
            </a:r>
            <a:r>
              <a:rPr lang="zh-CN" altLang="en-US" sz="2400" dirty="0"/>
              <a:t>，</a:t>
            </a:r>
            <a:r>
              <a:rPr lang="en-US" altLang="zh-CN" sz="2400" dirty="0"/>
              <a:t>B4}</a:t>
            </a:r>
          </a:p>
          <a:p>
            <a:r>
              <a:rPr lang="en-US" altLang="zh-CN" sz="2400" dirty="0"/>
              <a:t>D(B5)= {B1</a:t>
            </a:r>
            <a:r>
              <a:rPr lang="zh-CN" altLang="en-US" sz="2400" dirty="0"/>
              <a:t>，</a:t>
            </a:r>
            <a:r>
              <a:rPr lang="en-US" altLang="zh-CN" sz="2400" dirty="0"/>
              <a:t>B3</a:t>
            </a:r>
            <a:r>
              <a:rPr lang="zh-CN" altLang="en-US" sz="2400" dirty="0"/>
              <a:t>，</a:t>
            </a:r>
            <a:r>
              <a:rPr lang="en-US" altLang="zh-CN" sz="2400" dirty="0"/>
              <a:t>B4</a:t>
            </a:r>
            <a:r>
              <a:rPr lang="zh-CN" altLang="en-US" sz="2400" dirty="0"/>
              <a:t>，</a:t>
            </a:r>
            <a:r>
              <a:rPr lang="en-US" altLang="zh-CN" sz="2400" dirty="0"/>
              <a:t>B5}</a:t>
            </a:r>
          </a:p>
          <a:p>
            <a:r>
              <a:rPr lang="en-US" altLang="zh-CN" sz="2400" dirty="0"/>
              <a:t>D(B6)= {B1</a:t>
            </a:r>
            <a:r>
              <a:rPr lang="zh-CN" altLang="en-US" sz="2400" dirty="0"/>
              <a:t>，</a:t>
            </a:r>
            <a:r>
              <a:rPr lang="en-US" altLang="zh-CN" sz="2400" dirty="0"/>
              <a:t>B3</a:t>
            </a:r>
            <a:r>
              <a:rPr lang="zh-CN" altLang="en-US" sz="2400" dirty="0"/>
              <a:t>，</a:t>
            </a:r>
            <a:r>
              <a:rPr lang="en-US" altLang="zh-CN" sz="2400" dirty="0"/>
              <a:t>B4</a:t>
            </a:r>
            <a:r>
              <a:rPr lang="zh-CN" altLang="en-US" sz="2400" dirty="0"/>
              <a:t>，</a:t>
            </a:r>
            <a:r>
              <a:rPr lang="en-US" altLang="zh-CN" sz="2400" dirty="0"/>
              <a:t>B5</a:t>
            </a:r>
            <a:r>
              <a:rPr lang="zh-CN" altLang="en-US" sz="2400" dirty="0"/>
              <a:t>，</a:t>
            </a:r>
            <a:r>
              <a:rPr lang="en-US" altLang="zh-CN" sz="2400" dirty="0"/>
              <a:t>6}</a:t>
            </a:r>
          </a:p>
          <a:p>
            <a:r>
              <a:rPr lang="en-US" altLang="zh-CN" sz="2400" dirty="0"/>
              <a:t>D(B7)= {B1</a:t>
            </a:r>
            <a:r>
              <a:rPr lang="zh-CN" altLang="en-US" sz="2400" dirty="0"/>
              <a:t>，</a:t>
            </a:r>
            <a:r>
              <a:rPr lang="en-US" altLang="zh-CN" sz="2400" dirty="0"/>
              <a:t>B3</a:t>
            </a:r>
            <a:r>
              <a:rPr lang="zh-CN" altLang="en-US" sz="2400" dirty="0"/>
              <a:t>，</a:t>
            </a:r>
            <a:r>
              <a:rPr lang="en-US" altLang="zh-CN" sz="2400" dirty="0"/>
              <a:t>B4</a:t>
            </a:r>
            <a:r>
              <a:rPr lang="zh-CN" altLang="en-US" sz="2400" dirty="0"/>
              <a:t>，</a:t>
            </a:r>
            <a:r>
              <a:rPr lang="en-US" altLang="zh-CN" sz="2400" dirty="0"/>
              <a:t>B7}</a:t>
            </a:r>
          </a:p>
          <a:p>
            <a:r>
              <a:rPr lang="en-US" altLang="zh-CN" sz="2400" dirty="0"/>
              <a:t>D(B8)= {B1</a:t>
            </a:r>
            <a:r>
              <a:rPr lang="zh-CN" altLang="en-US" sz="2400" dirty="0"/>
              <a:t>，</a:t>
            </a:r>
            <a:r>
              <a:rPr lang="en-US" altLang="zh-CN" sz="2400" dirty="0"/>
              <a:t>B3</a:t>
            </a:r>
            <a:r>
              <a:rPr lang="zh-CN" altLang="en-US" sz="2400" dirty="0"/>
              <a:t>，</a:t>
            </a:r>
            <a:r>
              <a:rPr lang="en-US" altLang="zh-CN" sz="2400" dirty="0"/>
              <a:t>B4</a:t>
            </a:r>
            <a:r>
              <a:rPr lang="zh-CN" altLang="en-US" sz="2400" dirty="0"/>
              <a:t>，</a:t>
            </a:r>
            <a:r>
              <a:rPr lang="en-US" altLang="zh-CN" sz="2400" dirty="0"/>
              <a:t>B8}</a:t>
            </a:r>
          </a:p>
          <a:p>
            <a:r>
              <a:rPr lang="en-US" altLang="zh-CN" sz="2400" dirty="0"/>
              <a:t>D(B9)= {B1</a:t>
            </a:r>
            <a:r>
              <a:rPr lang="zh-CN" altLang="en-US" sz="2400" dirty="0"/>
              <a:t>，</a:t>
            </a:r>
            <a:r>
              <a:rPr lang="en-US" altLang="zh-CN" sz="2400" dirty="0"/>
              <a:t>B3</a:t>
            </a:r>
            <a:r>
              <a:rPr lang="zh-CN" altLang="en-US" sz="2400" dirty="0"/>
              <a:t>，</a:t>
            </a:r>
            <a:r>
              <a:rPr lang="en-US" altLang="zh-CN" sz="2400" dirty="0"/>
              <a:t>B4</a:t>
            </a:r>
            <a:r>
              <a:rPr lang="zh-CN" altLang="en-US" sz="2400" dirty="0"/>
              <a:t>，</a:t>
            </a:r>
            <a:r>
              <a:rPr lang="en-US" altLang="zh-CN" sz="2400" dirty="0"/>
              <a:t>B9}</a:t>
            </a:r>
          </a:p>
        </p:txBody>
      </p:sp>
    </p:spTree>
    <p:extLst>
      <p:ext uri="{BB962C8B-B14F-4D97-AF65-F5344CB8AC3E}">
        <p14:creationId xmlns:p14="http://schemas.microsoft.com/office/powerpoint/2010/main" val="13697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sym typeface="Symbol" panose="05050102010706020507" pitchFamily="18" charset="2"/>
              </a:rPr>
              <a:t>答案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FAD6E8F0-E69C-4830-A729-BA8C304DC935}"/>
              </a:ext>
            </a:extLst>
          </p:cNvPr>
          <p:cNvSpPr txBox="1">
            <a:spLocks/>
          </p:cNvSpPr>
          <p:nvPr/>
        </p:nvSpPr>
        <p:spPr>
          <a:xfrm>
            <a:off x="4293082" y="1791760"/>
            <a:ext cx="4331133" cy="48228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生成目标代码</a:t>
            </a:r>
            <a:r>
              <a:rPr lang="en-US" altLang="zh-CN" b="1" dirty="0"/>
              <a:t>:  </a:t>
            </a:r>
          </a:p>
          <a:p>
            <a:pPr algn="l"/>
            <a:r>
              <a:rPr lang="pt-BR" altLang="zh-C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t1 = b + c    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=》      </a:t>
            </a:r>
            <a:r>
              <a:rPr lang="pt-BR" altLang="zh-C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LD R1, b</a:t>
            </a:r>
          </a:p>
          <a:p>
            <a:pPr marL="0" indent="0" algn="l">
              <a:buNone/>
            </a:pPr>
            <a:r>
              <a:rPr lang="pt-BR" altLang="zh-C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                                 LD R2, c</a:t>
            </a:r>
          </a:p>
          <a:p>
            <a:pPr marL="0" indent="0" algn="l">
              <a:buNone/>
            </a:pPr>
            <a:r>
              <a:rPr lang="pt-BR" altLang="zh-C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                                 ADD R2, R1, R2</a:t>
            </a:r>
          </a:p>
          <a:p>
            <a:pPr algn="l"/>
            <a:r>
              <a:rPr lang="pt-BR" altLang="zh-C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t2 = a / t1   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=》        </a:t>
            </a:r>
            <a:r>
              <a:rPr lang="pt-BR" altLang="zh-C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LD R1, a</a:t>
            </a:r>
          </a:p>
          <a:p>
            <a:pPr marL="0" indent="0" algn="l">
              <a:buNone/>
            </a:pPr>
            <a:r>
              <a:rPr lang="pt-BR" altLang="zh-C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                                 DIV R1, R1, R2</a:t>
            </a:r>
          </a:p>
          <a:p>
            <a:pPr algn="l"/>
            <a:r>
              <a:rPr lang="pt-BR" altLang="zh-C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t3 = e + f    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=》       </a:t>
            </a:r>
            <a:r>
              <a:rPr lang="pt-BR" altLang="zh-C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LD R2, e</a:t>
            </a:r>
          </a:p>
          <a:p>
            <a:pPr marL="0" indent="0" algn="l">
              <a:buNone/>
            </a:pPr>
            <a:r>
              <a:rPr lang="pt-BR" altLang="zh-C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                                LD R3, f</a:t>
            </a:r>
          </a:p>
          <a:p>
            <a:pPr marL="0" indent="0" algn="l">
              <a:buNone/>
            </a:pPr>
            <a:r>
              <a:rPr lang="pt-BR" altLang="zh-C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                                ADD R3, R2, R3</a:t>
            </a:r>
          </a:p>
          <a:p>
            <a:pPr algn="l"/>
            <a:r>
              <a:rPr lang="pt-BR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t-BR" altLang="zh-C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t4 = d * t3  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=》      </a:t>
            </a:r>
            <a:r>
              <a:rPr lang="pt-BR" altLang="zh-C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LD R2, d</a:t>
            </a:r>
          </a:p>
          <a:p>
            <a:pPr marL="0" indent="0" algn="l">
              <a:buNone/>
            </a:pPr>
            <a:r>
              <a:rPr lang="pt-BR" altLang="zh-C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                               MUL R2, R2, R3</a:t>
            </a:r>
          </a:p>
          <a:p>
            <a:pPr algn="l"/>
            <a:r>
              <a:rPr lang="pt-BR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t5</a:t>
            </a:r>
            <a:r>
              <a:rPr lang="pt-BR" altLang="zh-C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= t2 - t4   =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》</a:t>
            </a:r>
            <a:r>
              <a:rPr lang="pt-BR" altLang="zh-C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SUB R1, R1, R2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x=t5</a:t>
            </a:r>
            <a:r>
              <a:rPr lang="pt-BR" altLang="zh-C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      =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》       </a:t>
            </a:r>
            <a:r>
              <a:rPr lang="pt-BR" altLang="zh-C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  x, R1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1A79C6B9-3813-4224-A2DA-18FFF1630EE6}"/>
              </a:ext>
            </a:extLst>
          </p:cNvPr>
          <p:cNvSpPr txBox="1">
            <a:spLocks/>
          </p:cNvSpPr>
          <p:nvPr/>
        </p:nvSpPr>
        <p:spPr>
          <a:xfrm>
            <a:off x="735274" y="1693109"/>
            <a:ext cx="3234535" cy="49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ym typeface="Symbol" panose="05050102010706020507" pitchFamily="18" charset="2"/>
              </a:rPr>
              <a:t>三地址代码：</a:t>
            </a:r>
            <a:endParaRPr lang="en-US" altLang="zh-CN" sz="2400" dirty="0"/>
          </a:p>
          <a:p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t1 = b + c </a:t>
            </a:r>
          </a:p>
          <a:p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t2 = a / t1</a:t>
            </a:r>
          </a:p>
          <a:p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t3 = e + f </a:t>
            </a:r>
          </a:p>
          <a:p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t4 = d * t3</a:t>
            </a:r>
          </a:p>
          <a:p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t5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= t2 - t4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x  =t5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9481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3348" y="1816797"/>
            <a:ext cx="2419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谢 谢！</a:t>
            </a:r>
          </a:p>
        </p:txBody>
      </p:sp>
    </p:spTree>
    <p:extLst>
      <p:ext uri="{BB962C8B-B14F-4D97-AF65-F5344CB8AC3E}">
        <p14:creationId xmlns:p14="http://schemas.microsoft.com/office/powerpoint/2010/main" val="56405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7553</TotalTime>
  <Words>507</Words>
  <Application>Microsoft Office PowerPoint</Application>
  <PresentationFormat>全屏显示(4:3)</PresentationFormat>
  <Paragraphs>82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等线 Light</vt:lpstr>
      <vt:lpstr>黑体</vt:lpstr>
      <vt:lpstr>微软雅黑</vt:lpstr>
      <vt:lpstr>Arial</vt:lpstr>
      <vt:lpstr>Calibri</vt:lpstr>
      <vt:lpstr>Times New Roman</vt:lpstr>
      <vt:lpstr>2016-VI主题</vt:lpstr>
      <vt:lpstr>编译原理第八章作业答案</vt:lpstr>
      <vt:lpstr>第八章 作业答案题1：</vt:lpstr>
      <vt:lpstr>题2：答案</vt:lpstr>
      <vt:lpstr>题3：答案</vt:lpstr>
      <vt:lpstr>题4：答案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Yuan Tian</cp:lastModifiedBy>
  <cp:revision>440</cp:revision>
  <dcterms:created xsi:type="dcterms:W3CDTF">2016-01-21T16:32:22Z</dcterms:created>
  <dcterms:modified xsi:type="dcterms:W3CDTF">2020-06-27T02:00:04Z</dcterms:modified>
</cp:coreProperties>
</file>