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8"/>
  </p:notesMasterIdLst>
  <p:sldIdLst>
    <p:sldId id="261" r:id="rId2"/>
    <p:sldId id="441" r:id="rId3"/>
    <p:sldId id="438" r:id="rId4"/>
    <p:sldId id="501" r:id="rId5"/>
    <p:sldId id="502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ser" initials="C" lastIdx="1" clrIdx="0">
    <p:extLst>
      <p:ext uri="{19B8F6BF-5375-455C-9EA6-DF929625EA0E}">
        <p15:presenceInfo xmlns:p15="http://schemas.microsoft.com/office/powerpoint/2012/main" userId="Ch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96" autoAdjust="0"/>
  </p:normalViewPr>
  <p:slideViewPr>
    <p:cSldViewPr snapToGrid="0">
      <p:cViewPr varScale="1">
        <p:scale>
          <a:sx n="154" d="100"/>
          <a:sy n="154" d="100"/>
        </p:scale>
        <p:origin x="22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8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2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7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5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编译原理第六章作业答案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>
            <a:normAutofit/>
          </a:bodyPr>
          <a:lstStyle/>
          <a:p>
            <a:r>
              <a:rPr lang="zh-CN" altLang="zh-CN" dirty="0"/>
              <a:t>构造下列表达式的无环有向图（</a:t>
            </a:r>
            <a:r>
              <a:rPr lang="en-US" altLang="zh-CN" dirty="0" err="1"/>
              <a:t>dag</a:t>
            </a:r>
            <a:r>
              <a:rPr lang="zh-CN" altLang="zh-CN" dirty="0"/>
              <a:t>），假设</a:t>
            </a:r>
            <a:r>
              <a:rPr lang="en-US" altLang="zh-CN" dirty="0"/>
              <a:t>+</a:t>
            </a:r>
            <a:r>
              <a:rPr lang="zh-CN" altLang="zh-CN" dirty="0"/>
              <a:t>是左结合的：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a+a</a:t>
            </a:r>
            <a:r>
              <a:rPr lang="en-US" altLang="zh-CN" dirty="0"/>
              <a:t>+(</a:t>
            </a:r>
            <a:r>
              <a:rPr lang="en-US" altLang="zh-CN" dirty="0" err="1"/>
              <a:t>a+a+a</a:t>
            </a:r>
            <a:r>
              <a:rPr lang="en-US" altLang="zh-CN" dirty="0"/>
              <a:t>+( </a:t>
            </a:r>
            <a:r>
              <a:rPr lang="en-US" altLang="zh-CN" dirty="0" err="1"/>
              <a:t>a+a+a+a</a:t>
            </a:r>
            <a:r>
              <a:rPr lang="en-US" altLang="zh-CN" dirty="0"/>
              <a:t>))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分别将下面的</a:t>
            </a:r>
            <a:r>
              <a:rPr lang="en-US" altLang="zh-CN" dirty="0">
                <a:sym typeface="Symbol" panose="05050102010706020507" pitchFamily="18" charset="2"/>
              </a:rPr>
              <a:t>C++</a:t>
            </a:r>
            <a:r>
              <a:rPr lang="zh-CN" altLang="en-US" dirty="0">
                <a:sym typeface="Symbol" panose="05050102010706020507" pitchFamily="18" charset="2"/>
              </a:rPr>
              <a:t>语句翻译为三地址代码，设开始代码为</a:t>
            </a:r>
            <a:r>
              <a:rPr lang="en-US" altLang="zh-CN" dirty="0">
                <a:sym typeface="Symbol" panose="05050102010706020507" pitchFamily="18" charset="2"/>
              </a:rPr>
              <a:t>100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1.if (a&lt;b  &amp;&amp; e&lt;d || !e&lt;f+1) while(s&gt;0){s--;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++;} else 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--;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2.X=a[b[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][j]]+c [b[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][j]];       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sym typeface="Symbol" panose="05050102010706020507" pitchFamily="18" charset="2"/>
              </a:rPr>
              <a:t>其中：</a:t>
            </a:r>
            <a:r>
              <a:rPr lang="en-US" altLang="zh-CN" b="1" dirty="0" err="1">
                <a:sym typeface="Symbol" panose="05050102010706020507" pitchFamily="18" charset="2"/>
              </a:rPr>
              <a:t>a,b,c</a:t>
            </a:r>
            <a:r>
              <a:rPr lang="zh-CN" altLang="en-US" b="1" dirty="0">
                <a:sym typeface="Symbol" panose="05050102010706020507" pitchFamily="18" charset="2"/>
              </a:rPr>
              <a:t>数组均为整数数组（</a:t>
            </a:r>
            <a:r>
              <a:rPr lang="en-US" altLang="zh-CN" b="1" dirty="0">
                <a:sym typeface="Symbol" panose="05050102010706020507" pitchFamily="18" charset="2"/>
              </a:rPr>
              <a:t>W=</a:t>
            </a:r>
            <a:r>
              <a:rPr lang="en-US" altLang="zh-CN" b="1">
                <a:sym typeface="Symbol" panose="05050102010706020507" pitchFamily="18" charset="2"/>
              </a:rPr>
              <a:t>4), 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  <a:r>
              <a:rPr lang="zh-CN" altLang="en-US" b="1" dirty="0">
                <a:sym typeface="Symbol" panose="05050102010706020507" pitchFamily="18" charset="2"/>
              </a:rPr>
              <a:t>数组为</a:t>
            </a:r>
            <a:r>
              <a:rPr lang="en-US" altLang="zh-CN" b="1" dirty="0">
                <a:sym typeface="Symbol" panose="05050102010706020507" pitchFamily="18" charset="2"/>
              </a:rPr>
              <a:t>2</a:t>
            </a:r>
            <a:r>
              <a:rPr lang="zh-CN" altLang="en-US" b="1" dirty="0">
                <a:sym typeface="Symbol" panose="05050102010706020507" pitchFamily="18" charset="2"/>
              </a:rPr>
              <a:t>行</a:t>
            </a:r>
            <a:r>
              <a:rPr lang="en-US" altLang="zh-CN" b="1" dirty="0">
                <a:sym typeface="Symbol" panose="05050102010706020507" pitchFamily="18" charset="2"/>
              </a:rPr>
              <a:t>3</a:t>
            </a:r>
            <a:r>
              <a:rPr lang="zh-CN" altLang="en-US" b="1" dirty="0">
                <a:sym typeface="Symbol" panose="05050102010706020507" pitchFamily="18" charset="2"/>
              </a:rPr>
              <a:t>列的二维数组。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第六章 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9438" y="1750332"/>
            <a:ext cx="8372162" cy="4921498"/>
          </a:xfrm>
        </p:spPr>
        <p:txBody>
          <a:bodyPr>
            <a:normAutofit/>
          </a:bodyPr>
          <a:lstStyle/>
          <a:p>
            <a:r>
              <a:rPr lang="zh-CN" altLang="zh-CN" dirty="0"/>
              <a:t>构造下列表达式的无环有向图（</a:t>
            </a:r>
            <a:r>
              <a:rPr lang="en-US" altLang="zh-CN" dirty="0" err="1"/>
              <a:t>dag</a:t>
            </a:r>
            <a:r>
              <a:rPr lang="zh-CN" altLang="zh-CN" dirty="0"/>
              <a:t>），假设</a:t>
            </a:r>
            <a:r>
              <a:rPr lang="en-US" altLang="zh-CN" dirty="0"/>
              <a:t>+</a:t>
            </a:r>
            <a:r>
              <a:rPr lang="zh-CN" altLang="zh-CN" dirty="0"/>
              <a:t>是左结合的：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a+a</a:t>
            </a:r>
            <a:r>
              <a:rPr lang="en-US" altLang="zh-CN" dirty="0"/>
              <a:t>+(</a:t>
            </a:r>
            <a:r>
              <a:rPr lang="en-US" altLang="zh-CN" dirty="0" err="1"/>
              <a:t>a+a+a</a:t>
            </a:r>
            <a:r>
              <a:rPr lang="en-US" altLang="zh-CN" dirty="0"/>
              <a:t>+( </a:t>
            </a:r>
            <a:r>
              <a:rPr lang="en-US" altLang="zh-CN" dirty="0" err="1"/>
              <a:t>a+a+a+a</a:t>
            </a:r>
            <a:r>
              <a:rPr lang="en-US" altLang="zh-CN" dirty="0"/>
              <a:t>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第六章 作业答案</a:t>
            </a:r>
            <a:endParaRPr lang="zh-CN" altLang="en-US" dirty="0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609B860B-05B6-4960-9587-03BDC50A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2170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136D7E7F-2F18-4AC9-A85F-DC1FF6D910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7360" y="3205019"/>
            <a:ext cx="2614314" cy="2248426"/>
            <a:chOff x="2350" y="4538"/>
            <a:chExt cx="2971" cy="5235"/>
          </a:xfrm>
        </p:grpSpPr>
        <p:sp>
          <p:nvSpPr>
            <p:cNvPr id="6" name="AutoShape 18">
              <a:extLst>
                <a:ext uri="{FF2B5EF4-FFF2-40B4-BE49-F238E27FC236}">
                  <a16:creationId xmlns:a16="http://schemas.microsoft.com/office/drawing/2014/main" id="{EA1108C3-5587-45EE-B7BD-C7FE0DE2B6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50" y="4538"/>
              <a:ext cx="2971" cy="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5AB920C8-6BB0-4B04-8C6D-6B28F0AD2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9166"/>
              <a:ext cx="78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D8847CEF-3806-4E88-9191-55311D29E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8491"/>
              <a:ext cx="446" cy="1019"/>
            </a:xfrm>
            <a:custGeom>
              <a:avLst/>
              <a:gdLst>
                <a:gd name="T0" fmla="*/ 182 w 205"/>
                <a:gd name="T1" fmla="*/ 408 h 468"/>
                <a:gd name="T2" fmla="*/ 0 w 205"/>
                <a:gd name="T3" fmla="*/ 408 h 468"/>
                <a:gd name="T4" fmla="*/ 182 w 205"/>
                <a:gd name="T5" fmla="*/ 45 h 468"/>
                <a:gd name="T6" fmla="*/ 137 w 205"/>
                <a:gd name="T7" fmla="*/ 13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468">
                  <a:moveTo>
                    <a:pt x="182" y="408"/>
                  </a:moveTo>
                  <a:cubicBezTo>
                    <a:pt x="91" y="438"/>
                    <a:pt x="0" y="468"/>
                    <a:pt x="0" y="408"/>
                  </a:cubicBezTo>
                  <a:cubicBezTo>
                    <a:pt x="0" y="348"/>
                    <a:pt x="159" y="90"/>
                    <a:pt x="182" y="45"/>
                  </a:cubicBezTo>
                  <a:cubicBezTo>
                    <a:pt x="205" y="0"/>
                    <a:pt x="137" y="136"/>
                    <a:pt x="137" y="13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FEB514A0-170B-4919-874D-76AFE03DB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8292"/>
              <a:ext cx="493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2E648534-F089-41DE-B09C-5916A493B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8588"/>
              <a:ext cx="408" cy="922"/>
            </a:xfrm>
            <a:custGeom>
              <a:avLst/>
              <a:gdLst>
                <a:gd name="T0" fmla="*/ 0 w 188"/>
                <a:gd name="T1" fmla="*/ 363 h 423"/>
                <a:gd name="T2" fmla="*/ 181 w 188"/>
                <a:gd name="T3" fmla="*/ 363 h 423"/>
                <a:gd name="T4" fmla="*/ 45 w 188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423">
                  <a:moveTo>
                    <a:pt x="0" y="363"/>
                  </a:moveTo>
                  <a:cubicBezTo>
                    <a:pt x="87" y="393"/>
                    <a:pt x="174" y="423"/>
                    <a:pt x="181" y="363"/>
                  </a:cubicBezTo>
                  <a:cubicBezTo>
                    <a:pt x="188" y="303"/>
                    <a:pt x="116" y="151"/>
                    <a:pt x="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9C8A3E51-D627-4A47-91EB-EEDC133C4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7600"/>
              <a:ext cx="49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CBF8A55-88BF-40B8-9430-5B72FDB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6514"/>
              <a:ext cx="49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1C498BB4-7689-4EC1-8D1B-BA640979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5625"/>
              <a:ext cx="49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B3739157-77E9-4A63-AAFD-8B4A4606B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4538"/>
              <a:ext cx="49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2739" tIns="21369" rIns="42739" bIns="213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D468C73-D02F-4563-9A81-64D39FA77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7896"/>
              <a:ext cx="296" cy="691"/>
            </a:xfrm>
            <a:custGeom>
              <a:avLst/>
              <a:gdLst>
                <a:gd name="T0" fmla="*/ 136 w 136"/>
                <a:gd name="T1" fmla="*/ 272 h 317"/>
                <a:gd name="T2" fmla="*/ 0 w 136"/>
                <a:gd name="T3" fmla="*/ 272 h 317"/>
                <a:gd name="T4" fmla="*/ 136 w 136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317">
                  <a:moveTo>
                    <a:pt x="136" y="272"/>
                  </a:moveTo>
                  <a:cubicBezTo>
                    <a:pt x="68" y="294"/>
                    <a:pt x="0" y="317"/>
                    <a:pt x="0" y="272"/>
                  </a:cubicBezTo>
                  <a:cubicBezTo>
                    <a:pt x="0" y="227"/>
                    <a:pt x="113" y="45"/>
                    <a:pt x="13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137EEB6-529E-4062-A9F9-5AA64DE4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6910"/>
              <a:ext cx="1197" cy="2863"/>
            </a:xfrm>
            <a:custGeom>
              <a:avLst/>
              <a:gdLst>
                <a:gd name="T0" fmla="*/ 0 w 188"/>
                <a:gd name="T1" fmla="*/ 363 h 423"/>
                <a:gd name="T2" fmla="*/ 181 w 188"/>
                <a:gd name="T3" fmla="*/ 363 h 423"/>
                <a:gd name="T4" fmla="*/ 45 w 188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423">
                  <a:moveTo>
                    <a:pt x="0" y="363"/>
                  </a:moveTo>
                  <a:cubicBezTo>
                    <a:pt x="87" y="393"/>
                    <a:pt x="174" y="423"/>
                    <a:pt x="181" y="363"/>
                  </a:cubicBezTo>
                  <a:cubicBezTo>
                    <a:pt x="188" y="303"/>
                    <a:pt x="116" y="151"/>
                    <a:pt x="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AD2517F-C58B-43C4-A6A1-1B251880C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6019"/>
              <a:ext cx="409" cy="921"/>
            </a:xfrm>
            <a:custGeom>
              <a:avLst/>
              <a:gdLst>
                <a:gd name="T0" fmla="*/ 0 w 188"/>
                <a:gd name="T1" fmla="*/ 363 h 423"/>
                <a:gd name="T2" fmla="*/ 181 w 188"/>
                <a:gd name="T3" fmla="*/ 363 h 423"/>
                <a:gd name="T4" fmla="*/ 45 w 188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423">
                  <a:moveTo>
                    <a:pt x="0" y="363"/>
                  </a:moveTo>
                  <a:cubicBezTo>
                    <a:pt x="87" y="393"/>
                    <a:pt x="174" y="423"/>
                    <a:pt x="181" y="363"/>
                  </a:cubicBezTo>
                  <a:cubicBezTo>
                    <a:pt x="188" y="303"/>
                    <a:pt x="116" y="151"/>
                    <a:pt x="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20EDFAD-9545-4E0B-926B-C5263DBCE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7896"/>
              <a:ext cx="704" cy="1712"/>
            </a:xfrm>
            <a:custGeom>
              <a:avLst/>
              <a:gdLst>
                <a:gd name="T0" fmla="*/ 0 w 188"/>
                <a:gd name="T1" fmla="*/ 363 h 423"/>
                <a:gd name="T2" fmla="*/ 181 w 188"/>
                <a:gd name="T3" fmla="*/ 363 h 423"/>
                <a:gd name="T4" fmla="*/ 45 w 188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423">
                  <a:moveTo>
                    <a:pt x="0" y="363"/>
                  </a:moveTo>
                  <a:cubicBezTo>
                    <a:pt x="87" y="393"/>
                    <a:pt x="174" y="423"/>
                    <a:pt x="181" y="363"/>
                  </a:cubicBezTo>
                  <a:cubicBezTo>
                    <a:pt x="188" y="303"/>
                    <a:pt x="116" y="151"/>
                    <a:pt x="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3BEEF2-B887-4D6C-8CA3-995274C1E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5033"/>
              <a:ext cx="409" cy="920"/>
            </a:xfrm>
            <a:custGeom>
              <a:avLst/>
              <a:gdLst>
                <a:gd name="T0" fmla="*/ 0 w 188"/>
                <a:gd name="T1" fmla="*/ 363 h 423"/>
                <a:gd name="T2" fmla="*/ 181 w 188"/>
                <a:gd name="T3" fmla="*/ 363 h 423"/>
                <a:gd name="T4" fmla="*/ 45 w 188"/>
                <a:gd name="T5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423">
                  <a:moveTo>
                    <a:pt x="0" y="363"/>
                  </a:moveTo>
                  <a:cubicBezTo>
                    <a:pt x="87" y="393"/>
                    <a:pt x="174" y="423"/>
                    <a:pt x="181" y="363"/>
                  </a:cubicBezTo>
                  <a:cubicBezTo>
                    <a:pt x="188" y="303"/>
                    <a:pt x="116" y="151"/>
                    <a:pt x="4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B3384620-AFAF-4482-BF23-ADF79812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2" y="6810"/>
              <a:ext cx="296" cy="1184"/>
            </a:xfrm>
            <a:custGeom>
              <a:avLst/>
              <a:gdLst>
                <a:gd name="T0" fmla="*/ 136 w 136"/>
                <a:gd name="T1" fmla="*/ 272 h 317"/>
                <a:gd name="T2" fmla="*/ 0 w 136"/>
                <a:gd name="T3" fmla="*/ 272 h 317"/>
                <a:gd name="T4" fmla="*/ 136 w 136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317">
                  <a:moveTo>
                    <a:pt x="136" y="272"/>
                  </a:moveTo>
                  <a:cubicBezTo>
                    <a:pt x="68" y="294"/>
                    <a:pt x="0" y="317"/>
                    <a:pt x="0" y="272"/>
                  </a:cubicBezTo>
                  <a:cubicBezTo>
                    <a:pt x="0" y="227"/>
                    <a:pt x="113" y="45"/>
                    <a:pt x="13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FCDF0BAE-DEEC-4DD1-BB07-C4746D386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" y="6019"/>
              <a:ext cx="789" cy="2173"/>
            </a:xfrm>
            <a:custGeom>
              <a:avLst/>
              <a:gdLst>
                <a:gd name="T0" fmla="*/ 136 w 136"/>
                <a:gd name="T1" fmla="*/ 272 h 317"/>
                <a:gd name="T2" fmla="*/ 0 w 136"/>
                <a:gd name="T3" fmla="*/ 272 h 317"/>
                <a:gd name="T4" fmla="*/ 136 w 136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317">
                  <a:moveTo>
                    <a:pt x="136" y="272"/>
                  </a:moveTo>
                  <a:cubicBezTo>
                    <a:pt x="68" y="294"/>
                    <a:pt x="0" y="317"/>
                    <a:pt x="0" y="272"/>
                  </a:cubicBezTo>
                  <a:cubicBezTo>
                    <a:pt x="0" y="227"/>
                    <a:pt x="113" y="45"/>
                    <a:pt x="13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A599F954-1985-4631-AD0D-44C2797F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" y="4934"/>
              <a:ext cx="1478" cy="4149"/>
            </a:xfrm>
            <a:custGeom>
              <a:avLst/>
              <a:gdLst>
                <a:gd name="T0" fmla="*/ 136 w 136"/>
                <a:gd name="T1" fmla="*/ 272 h 317"/>
                <a:gd name="T2" fmla="*/ 0 w 136"/>
                <a:gd name="T3" fmla="*/ 272 h 317"/>
                <a:gd name="T4" fmla="*/ 136 w 136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317">
                  <a:moveTo>
                    <a:pt x="136" y="272"/>
                  </a:moveTo>
                  <a:cubicBezTo>
                    <a:pt x="68" y="294"/>
                    <a:pt x="0" y="317"/>
                    <a:pt x="0" y="272"/>
                  </a:cubicBezTo>
                  <a:cubicBezTo>
                    <a:pt x="0" y="227"/>
                    <a:pt x="113" y="45"/>
                    <a:pt x="13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4142630" cy="492149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分别将下面的</a:t>
            </a:r>
            <a:r>
              <a:rPr lang="en-US" altLang="zh-CN" sz="2400" dirty="0">
                <a:sym typeface="Symbol" panose="05050102010706020507" pitchFamily="18" charset="2"/>
              </a:rPr>
              <a:t>C++</a:t>
            </a:r>
            <a:r>
              <a:rPr lang="zh-CN" altLang="en-US" sz="2400" dirty="0">
                <a:sym typeface="Symbol" panose="05050102010706020507" pitchFamily="18" charset="2"/>
              </a:rPr>
              <a:t>语句翻译为三地址代码，设开始代码为</a:t>
            </a:r>
            <a:r>
              <a:rPr lang="en-US" altLang="zh-CN" sz="2400" dirty="0">
                <a:sym typeface="Symbol" panose="05050102010706020507" pitchFamily="18" charset="2"/>
              </a:rPr>
              <a:t>100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1.if (a&lt;b  &amp;&amp; e&lt;d || ! (</a:t>
            </a: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e&lt;f+1)</a:t>
            </a: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) while(s&gt;0){s--;</a:t>
            </a:r>
            <a:r>
              <a:rPr lang="en-US" altLang="zh-CN" sz="2400" b="1" dirty="0" err="1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++;} else </a:t>
            </a:r>
            <a:r>
              <a:rPr lang="en-US" altLang="zh-CN" sz="2400" b="1" dirty="0" err="1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--;</a:t>
            </a:r>
          </a:p>
          <a:p>
            <a:r>
              <a:rPr lang="en-US" altLang="zh-CN" sz="2400" dirty="0"/>
              <a:t>100: if a &lt; 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102</a:t>
            </a:r>
          </a:p>
          <a:p>
            <a:r>
              <a:rPr lang="en-US" altLang="zh-CN" sz="2400" dirty="0"/>
              <a:t>101: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104</a:t>
            </a:r>
          </a:p>
          <a:p>
            <a:r>
              <a:rPr lang="en-US" altLang="zh-CN" sz="2400" dirty="0"/>
              <a:t>102: if e &lt; 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107</a:t>
            </a:r>
          </a:p>
          <a:p>
            <a:r>
              <a:rPr lang="en-US" altLang="zh-CN" sz="2400" dirty="0"/>
              <a:t>103: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104</a:t>
            </a:r>
          </a:p>
          <a:p>
            <a:r>
              <a:rPr lang="en-US" altLang="zh-CN" sz="2400" dirty="0"/>
              <a:t>104: t1 = f + 1</a:t>
            </a:r>
          </a:p>
          <a:p>
            <a:r>
              <a:rPr lang="en-US" altLang="zh-CN" sz="2400" dirty="0"/>
              <a:t>105: if e &lt; t1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117</a:t>
            </a:r>
          </a:p>
          <a:p>
            <a:r>
              <a:rPr lang="en-US" altLang="zh-CN" sz="2400" dirty="0"/>
              <a:t>106: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107</a:t>
            </a:r>
            <a:r>
              <a:rPr lang="en-US" altLang="zh-CN" b="1" dirty="0">
                <a:sym typeface="Symbol" panose="05050102010706020507" pitchFamily="18" charset="2"/>
              </a:rPr>
              <a:t>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第六章 作业答案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EACE772-4061-437E-AD69-D789FC3B8050}"/>
              </a:ext>
            </a:extLst>
          </p:cNvPr>
          <p:cNvSpPr txBox="1">
            <a:spLocks/>
          </p:cNvSpPr>
          <p:nvPr/>
        </p:nvSpPr>
        <p:spPr>
          <a:xfrm>
            <a:off x="4276436" y="1685678"/>
            <a:ext cx="4373539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</a:t>
            </a:r>
            <a:endParaRPr lang="en-US" altLang="zh-CN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89B3EF13-BB94-435A-915C-749A4BCE16B2}"/>
              </a:ext>
            </a:extLst>
          </p:cNvPr>
          <p:cNvSpPr txBox="1">
            <a:spLocks/>
          </p:cNvSpPr>
          <p:nvPr/>
        </p:nvSpPr>
        <p:spPr>
          <a:xfrm>
            <a:off x="5199229" y="1884219"/>
            <a:ext cx="3666958" cy="4793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107:  if s &gt; 0 </a:t>
            </a:r>
            <a:r>
              <a:rPr lang="en-US" altLang="zh-CN" dirty="0" err="1"/>
              <a:t>goto</a:t>
            </a:r>
            <a:r>
              <a:rPr lang="en-US" altLang="zh-CN" dirty="0"/>
              <a:t> 109</a:t>
            </a:r>
          </a:p>
          <a:p>
            <a:r>
              <a:rPr lang="en-US" altLang="zh-CN" dirty="0"/>
              <a:t>108:  </a:t>
            </a:r>
            <a:r>
              <a:rPr lang="en-US" altLang="zh-CN" dirty="0" err="1"/>
              <a:t>goto</a:t>
            </a:r>
            <a:r>
              <a:rPr lang="en-US" altLang="zh-CN" dirty="0"/>
              <a:t> 120</a:t>
            </a:r>
          </a:p>
          <a:p>
            <a:r>
              <a:rPr lang="en-US" altLang="zh-CN" dirty="0"/>
              <a:t>109:  t2=s</a:t>
            </a:r>
          </a:p>
          <a:p>
            <a:r>
              <a:rPr lang="en-US" altLang="zh-CN" dirty="0"/>
              <a:t>110:  t3 = s - 1 </a:t>
            </a:r>
          </a:p>
          <a:p>
            <a:r>
              <a:rPr lang="en-US" altLang="zh-CN" dirty="0"/>
              <a:t>111:  s = t3</a:t>
            </a:r>
          </a:p>
          <a:p>
            <a:r>
              <a:rPr lang="en-US" altLang="zh-CN" dirty="0"/>
              <a:t>112:  t4=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113:  t5 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114:  </a:t>
            </a:r>
            <a:r>
              <a:rPr lang="en-US" altLang="zh-CN" dirty="0" err="1"/>
              <a:t>i</a:t>
            </a:r>
            <a:r>
              <a:rPr lang="en-US" altLang="zh-CN" dirty="0"/>
              <a:t> = t5</a:t>
            </a:r>
          </a:p>
          <a:p>
            <a:r>
              <a:rPr lang="en-US" altLang="zh-CN" dirty="0"/>
              <a:t>115:  </a:t>
            </a:r>
            <a:r>
              <a:rPr lang="en-US" altLang="zh-CN" dirty="0" err="1"/>
              <a:t>goto</a:t>
            </a:r>
            <a:r>
              <a:rPr lang="en-US" altLang="zh-CN" dirty="0"/>
              <a:t> 107</a:t>
            </a:r>
          </a:p>
          <a:p>
            <a:r>
              <a:rPr lang="en-US" altLang="zh-CN" dirty="0"/>
              <a:t>116:  </a:t>
            </a:r>
            <a:r>
              <a:rPr lang="en-US" altLang="zh-CN" dirty="0" err="1"/>
              <a:t>goto</a:t>
            </a:r>
            <a:r>
              <a:rPr lang="en-US" altLang="zh-CN" dirty="0"/>
              <a:t> 120</a:t>
            </a:r>
          </a:p>
          <a:p>
            <a:r>
              <a:rPr lang="en-US" altLang="zh-CN" dirty="0"/>
              <a:t>117:  t6=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118:   t7 = 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</a:p>
          <a:p>
            <a:r>
              <a:rPr lang="en-US" altLang="zh-CN" dirty="0"/>
              <a:t>119:   </a:t>
            </a:r>
            <a:r>
              <a:rPr lang="en-US" altLang="zh-CN" dirty="0" err="1"/>
              <a:t>i</a:t>
            </a:r>
            <a:r>
              <a:rPr lang="en-US" altLang="zh-CN" dirty="0"/>
              <a:t> = t7</a:t>
            </a:r>
          </a:p>
          <a:p>
            <a:r>
              <a:rPr lang="en-US" altLang="zh-CN" dirty="0"/>
              <a:t>120:</a:t>
            </a:r>
          </a:p>
        </p:txBody>
      </p:sp>
    </p:spTree>
    <p:extLst>
      <p:ext uri="{BB962C8B-B14F-4D97-AF65-F5344CB8AC3E}">
        <p14:creationId xmlns:p14="http://schemas.microsoft.com/office/powerpoint/2010/main" val="32587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31335" y="1696244"/>
            <a:ext cx="3693823" cy="4852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ym typeface="Symbol" panose="05050102010706020507" pitchFamily="18" charset="2"/>
              </a:rPr>
              <a:t>2. X=a[b[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][j]]+c [b[</a:t>
            </a:r>
            <a:r>
              <a:rPr lang="en-US" altLang="zh-CN" b="1" dirty="0" err="1">
                <a:sym typeface="Symbol" panose="05050102010706020507" pitchFamily="18" charset="2"/>
              </a:rPr>
              <a:t>i</a:t>
            </a:r>
            <a:r>
              <a:rPr lang="en-US" altLang="zh-CN" b="1" dirty="0">
                <a:sym typeface="Symbol" panose="05050102010706020507" pitchFamily="18" charset="2"/>
              </a:rPr>
              <a:t>][j]];       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sym typeface="Symbol" panose="05050102010706020507" pitchFamily="18" charset="2"/>
              </a:rPr>
              <a:t>其中：</a:t>
            </a:r>
            <a:r>
              <a:rPr lang="en-US" altLang="zh-CN" b="1" dirty="0" err="1">
                <a:sym typeface="Symbol" panose="05050102010706020507" pitchFamily="18" charset="2"/>
              </a:rPr>
              <a:t>a,b,c</a:t>
            </a:r>
            <a:r>
              <a:rPr lang="zh-CN" altLang="en-US" b="1" dirty="0">
                <a:sym typeface="Symbol" panose="05050102010706020507" pitchFamily="18" charset="2"/>
              </a:rPr>
              <a:t>数组均为整数数组（</a:t>
            </a:r>
            <a:r>
              <a:rPr lang="en-US" altLang="zh-CN" b="1" dirty="0">
                <a:sym typeface="Symbol" panose="05050102010706020507" pitchFamily="18" charset="2"/>
              </a:rPr>
              <a:t>W=4), b</a:t>
            </a:r>
            <a:r>
              <a:rPr lang="zh-CN" altLang="en-US" b="1" dirty="0">
                <a:sym typeface="Symbol" panose="05050102010706020507" pitchFamily="18" charset="2"/>
              </a:rPr>
              <a:t>数组为</a:t>
            </a:r>
            <a:r>
              <a:rPr lang="en-US" altLang="zh-CN" b="1" dirty="0">
                <a:sym typeface="Symbol" panose="05050102010706020507" pitchFamily="18" charset="2"/>
              </a:rPr>
              <a:t>2</a:t>
            </a:r>
            <a:r>
              <a:rPr lang="zh-CN" altLang="en-US" b="1" dirty="0">
                <a:sym typeface="Symbol" panose="05050102010706020507" pitchFamily="18" charset="2"/>
              </a:rPr>
              <a:t>行</a:t>
            </a:r>
            <a:r>
              <a:rPr lang="en-US" altLang="zh-CN" b="1" dirty="0">
                <a:sym typeface="Symbol" panose="05050102010706020507" pitchFamily="18" charset="2"/>
              </a:rPr>
              <a:t>3</a:t>
            </a:r>
            <a:r>
              <a:rPr lang="zh-CN" altLang="en-US" b="1" dirty="0">
                <a:sym typeface="Symbol" panose="05050102010706020507" pitchFamily="18" charset="2"/>
              </a:rPr>
              <a:t>列的二维数组。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/>
              <a:t>100:  t1 = </a:t>
            </a:r>
            <a:r>
              <a:rPr lang="en-US" altLang="zh-CN" dirty="0" err="1"/>
              <a:t>i</a:t>
            </a:r>
            <a:r>
              <a:rPr lang="en-US" altLang="zh-CN" dirty="0"/>
              <a:t> * 12</a:t>
            </a:r>
          </a:p>
          <a:p>
            <a:r>
              <a:rPr lang="en-US" altLang="zh-CN" dirty="0"/>
              <a:t>101:  t2 = j * 4</a:t>
            </a:r>
          </a:p>
          <a:p>
            <a:r>
              <a:rPr lang="en-US" altLang="zh-CN" dirty="0"/>
              <a:t>102:  t3 = t1 + t2</a:t>
            </a:r>
          </a:p>
          <a:p>
            <a:r>
              <a:rPr lang="en-US" altLang="zh-CN" dirty="0"/>
              <a:t>103:  t4 = b [ t3 ] </a:t>
            </a:r>
          </a:p>
          <a:p>
            <a:r>
              <a:rPr lang="en-US" altLang="zh-CN" dirty="0"/>
              <a:t>104:  t5 = t4 * 4</a:t>
            </a:r>
          </a:p>
          <a:p>
            <a:r>
              <a:rPr lang="en-US" altLang="zh-CN" dirty="0"/>
              <a:t>105:  t6 = a [ t5 ]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第六章 作业答案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FAD6E8F0-E69C-4830-A729-BA8C304DC935}"/>
              </a:ext>
            </a:extLst>
          </p:cNvPr>
          <p:cNvSpPr txBox="1">
            <a:spLocks/>
          </p:cNvSpPr>
          <p:nvPr/>
        </p:nvSpPr>
        <p:spPr>
          <a:xfrm>
            <a:off x="5172364" y="2378563"/>
            <a:ext cx="3693823" cy="400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106:  t7 = </a:t>
            </a:r>
            <a:r>
              <a:rPr lang="en-US" altLang="zh-CN" dirty="0" err="1"/>
              <a:t>i</a:t>
            </a:r>
            <a:r>
              <a:rPr lang="en-US" altLang="zh-CN" dirty="0"/>
              <a:t> * 12</a:t>
            </a:r>
          </a:p>
          <a:p>
            <a:r>
              <a:rPr lang="en-US" altLang="zh-CN" dirty="0"/>
              <a:t>107:  t8 = j * 4</a:t>
            </a:r>
          </a:p>
          <a:p>
            <a:r>
              <a:rPr lang="en-US" altLang="zh-CN" dirty="0"/>
              <a:t>108:  t9 = t7 + t8</a:t>
            </a:r>
          </a:p>
          <a:p>
            <a:r>
              <a:rPr lang="en-US" altLang="zh-CN" dirty="0"/>
              <a:t>109:  t10 = b [ t9 ] </a:t>
            </a:r>
          </a:p>
          <a:p>
            <a:r>
              <a:rPr lang="en-US" altLang="zh-CN" dirty="0"/>
              <a:t>110:  t11 = t10 * 4</a:t>
            </a:r>
          </a:p>
          <a:p>
            <a:r>
              <a:rPr lang="en-US" altLang="zh-CN" dirty="0"/>
              <a:t>111:  t12 = c [ t11 ]</a:t>
            </a:r>
          </a:p>
          <a:p>
            <a:r>
              <a:rPr lang="en-US" altLang="zh-CN" dirty="0"/>
              <a:t>112:  t13 = t6 + t12</a:t>
            </a:r>
          </a:p>
          <a:p>
            <a:r>
              <a:rPr lang="en-US" altLang="zh-CN" dirty="0"/>
              <a:t>113:  x=t13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7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</TotalTime>
  <Words>540</Words>
  <Application>Microsoft Office PowerPoint</Application>
  <PresentationFormat>全屏显示(4:3)</PresentationFormat>
  <Paragraphs>72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Calibri</vt:lpstr>
      <vt:lpstr>2016-VI主题</vt:lpstr>
      <vt:lpstr>编译原理第六章作业答案</vt:lpstr>
      <vt:lpstr>第六章 作业</vt:lpstr>
      <vt:lpstr>第六章 作业答案</vt:lpstr>
      <vt:lpstr>第六章 作业答案</vt:lpstr>
      <vt:lpstr>第六章 作业答案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Yuan Tian</cp:lastModifiedBy>
  <cp:revision>434</cp:revision>
  <dcterms:created xsi:type="dcterms:W3CDTF">2016-01-21T16:32:22Z</dcterms:created>
  <dcterms:modified xsi:type="dcterms:W3CDTF">2020-06-27T02:04:32Z</dcterms:modified>
</cp:coreProperties>
</file>