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6"/>
  </p:notesMasterIdLst>
  <p:sldIdLst>
    <p:sldId id="265" r:id="rId3"/>
    <p:sldId id="311" r:id="rId4"/>
    <p:sldId id="296" r:id="rId5"/>
    <p:sldId id="314" r:id="rId6"/>
    <p:sldId id="300" r:id="rId7"/>
    <p:sldId id="306" r:id="rId8"/>
    <p:sldId id="304" r:id="rId9"/>
    <p:sldId id="307" r:id="rId10"/>
    <p:sldId id="309" r:id="rId11"/>
    <p:sldId id="315" r:id="rId12"/>
    <p:sldId id="316" r:id="rId13"/>
    <p:sldId id="317" r:id="rId14"/>
    <p:sldId id="26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Docker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初级实战篇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解决方法如下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64" y="1631372"/>
            <a:ext cx="12036136" cy="5226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/>
              <a:t>docker run </a:t>
            </a:r>
            <a:r>
              <a:rPr lang="en-US" altLang="zh-CN" sz="2000" smtClean="0"/>
              <a:t>--</a:t>
            </a:r>
            <a:r>
              <a:rPr lang="en-US" altLang="zh-CN" sz="2000" smtClean="0"/>
              <a:t>privileged -</a:t>
            </a:r>
            <a:r>
              <a:rPr lang="en-US" altLang="zh-CN" sz="2000" smtClean="0"/>
              <a:t>d -p 8080:80 --</a:t>
            </a:r>
            <a:r>
              <a:rPr lang="en-US" altLang="zh-CN" sz="2000"/>
              <a:t>name myhttpd </a:t>
            </a:r>
            <a:r>
              <a:rPr lang="en-US" altLang="zh-CN" sz="2000"/>
              <a:t>centos:httpd /usr/sbin/init</a:t>
            </a:r>
            <a:endParaRPr lang="en-US" altLang="zh-CN" sz="2000" smtClean="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zh-CN" altLang="en-US" sz="2000" smtClean="0">
                <a:solidFill>
                  <a:srgbClr val="FF0000"/>
                </a:solidFill>
              </a:rPr>
              <a:t>在启动容器时</a:t>
            </a:r>
            <a:r>
              <a:rPr lang="en-US" altLang="zh-CN" sz="2000" smtClean="0">
                <a:solidFill>
                  <a:srgbClr val="FF0000"/>
                </a:solidFill>
              </a:rPr>
              <a:t>:</a:t>
            </a:r>
            <a:r>
              <a:rPr lang="zh-CN" altLang="en-US" sz="2000" smtClean="0">
                <a:solidFill>
                  <a:srgbClr val="FF0000"/>
                </a:solidFill>
              </a:rPr>
              <a:t>执行 命令</a:t>
            </a:r>
            <a:r>
              <a:rPr lang="en-US" altLang="zh-CN" sz="2000">
                <a:solidFill>
                  <a:srgbClr val="FF0000"/>
                </a:solidFill>
              </a:rPr>
              <a:t>/usr/sbin/init</a:t>
            </a:r>
          </a:p>
          <a:p>
            <a:pPr marL="0" indent="0">
              <a:buNone/>
            </a:pPr>
            <a:endParaRPr lang="en-US" sz="200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z="2000"/>
              <a:t>--</a:t>
            </a:r>
            <a:r>
              <a:rPr lang="en-US" altLang="zh-CN" sz="2000" smtClean="0"/>
              <a:t>privileged </a:t>
            </a:r>
            <a:r>
              <a:rPr lang="zh-CN" altLang="en-US" sz="2000" smtClean="0"/>
              <a:t>参数，给容器加特权</a:t>
            </a:r>
            <a:r>
              <a:rPr lang="en-US" altLang="zh-CN" sz="2000" smtClean="0"/>
              <a:t>,</a:t>
            </a:r>
            <a:r>
              <a:rPr lang="zh-CN" altLang="en-US" sz="2000" smtClean="0"/>
              <a:t>否则</a:t>
            </a:r>
            <a:r>
              <a:rPr lang="zh-CN" altLang="en-US" sz="2000" smtClean="0">
                <a:solidFill>
                  <a:srgbClr val="FF0000"/>
                </a:solidFill>
              </a:rPr>
              <a:t>交互式方式进入容器</a:t>
            </a:r>
            <a:r>
              <a:rPr lang="zh-CN" altLang="en-US" sz="2000" smtClean="0"/>
              <a:t>无法操作一些譬如修改内核、修改系统参数、甚至启动服务等</a:t>
            </a:r>
            <a:endParaRPr lang="en-US" sz="2000"/>
          </a:p>
          <a:p>
            <a:pPr marL="0" indent="0">
              <a:buNone/>
            </a:pPr>
            <a:r>
              <a:rPr lang="en-US" altLang="zh-CN" sz="2000" smtClean="0"/>
              <a:t> </a:t>
            </a:r>
            <a:r>
              <a:rPr lang="en-US" altLang="zh-CN" sz="2000"/>
              <a:t>https://docs.docker.com/engine/reference/commandline/run/#capture-container-id-cidfile</a:t>
            </a:r>
            <a:endParaRPr lang="en-US" altLang="zh-CN" sz="2000" smtClean="0"/>
          </a:p>
          <a:p>
            <a:pPr marL="0" indent="0">
              <a:buNone/>
            </a:pPr>
            <a:endParaRPr lang="en-US" sz="2000" smtClean="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zh-CN" altLang="en-US" sz="2000" smtClean="0"/>
              <a:t>看</a:t>
            </a:r>
            <a:r>
              <a:rPr lang="en-US" altLang="zh-CN" sz="2000" smtClean="0"/>
              <a:t>github</a:t>
            </a:r>
            <a:r>
              <a:rPr lang="zh-CN" altLang="en-US" sz="2000" smtClean="0"/>
              <a:t>上的一个 问题提交 </a:t>
            </a:r>
            <a:endParaRPr lang="en-US" altLang="zh-CN" sz="2000" smtClean="0"/>
          </a:p>
          <a:p>
            <a:pPr marL="0" indent="0">
              <a:buNone/>
            </a:pPr>
            <a:r>
              <a:rPr lang="en-US" sz="2000"/>
              <a:t>https://</a:t>
            </a:r>
            <a:r>
              <a:rPr lang="en-US" sz="2000" smtClean="0"/>
              <a:t>github.com/moby/moby/issues/7459</a:t>
            </a:r>
          </a:p>
          <a:p>
            <a:pPr marL="0" indent="0">
              <a:buNone/>
            </a:pPr>
            <a:r>
              <a:rPr lang="zh-CN" altLang="en-US" sz="2000" smtClean="0"/>
              <a:t>以及</a:t>
            </a:r>
            <a:r>
              <a:rPr lang="en-US" altLang="zh-CN" sz="2000" smtClean="0"/>
              <a:t>redhat</a:t>
            </a:r>
            <a:r>
              <a:rPr lang="zh-CN" altLang="en-US" sz="2000" smtClean="0"/>
              <a:t>上的一个参考文档</a:t>
            </a:r>
            <a:endParaRPr lang="en-US" altLang="zh-CN" sz="2000" smtClean="0"/>
          </a:p>
          <a:p>
            <a:pPr marL="0" indent="0">
              <a:buNone/>
            </a:pPr>
            <a:r>
              <a:rPr lang="en-US" sz="2000"/>
              <a:t>https://developers.redhat.com/blog/2014/05/05/running-systemd-within-docker-container/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935" y="4244685"/>
            <a:ext cx="4096019" cy="231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09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那这些能否在</a:t>
            </a:r>
            <a:r>
              <a:rPr lang="en-US" altLang="zh-CN" smtClean="0"/>
              <a:t>Dockerfile</a:t>
            </a:r>
            <a:r>
              <a:rPr lang="zh-CN" altLang="en-US" smtClean="0"/>
              <a:t>里直接搞定呢？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64" y="1631372"/>
            <a:ext cx="12036136" cy="5226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/>
              <a:t>FROM centos:latest</a:t>
            </a:r>
          </a:p>
          <a:p>
            <a:pPr marL="0" indent="0">
              <a:buNone/>
            </a:pPr>
            <a:r>
              <a:rPr lang="en-US" altLang="zh-CN" sz="2000"/>
              <a:t>RUN yum -y install httpd   </a:t>
            </a:r>
          </a:p>
          <a:p>
            <a:pPr marL="0" indent="0">
              <a:buNone/>
            </a:pPr>
            <a:r>
              <a:rPr lang="en-US" altLang="zh-CN" sz="2000"/>
              <a:t>RUN  systemctl enable httpd.service </a:t>
            </a:r>
          </a:p>
          <a:p>
            <a:pPr marL="0" indent="0"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CMD /usr/sbin/init</a:t>
            </a:r>
            <a:endParaRPr lang="en-US" altLang="zh-CN" sz="20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r>
              <a:rPr lang="zh-CN" altLang="en-US" sz="2000"/>
              <a:t>请</a:t>
            </a:r>
            <a:r>
              <a:rPr lang="zh-CN" altLang="en-US" sz="2000" smtClean="0"/>
              <a:t>大家试一下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3917196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课后了解知识点查看日志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64" y="1631372"/>
            <a:ext cx="12036136" cy="5226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smtClean="0"/>
              <a:t>命令 </a:t>
            </a:r>
            <a:r>
              <a:rPr lang="en-US" altLang="zh-CN" sz="2000" smtClean="0"/>
              <a:t>docker logs </a:t>
            </a:r>
            <a:r>
              <a:rPr lang="zh-CN" altLang="en-US" sz="2000" smtClean="0"/>
              <a:t>容器名称</a:t>
            </a:r>
            <a:endParaRPr lang="en-US" altLang="zh-CN" sz="2000" smtClean="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zh-CN" altLang="en-US" sz="2000" smtClean="0"/>
              <a:t>文档</a:t>
            </a:r>
            <a:r>
              <a:rPr lang="en-US" altLang="zh-CN" sz="2000"/>
              <a:t>https://docs.docker.com/engine/reference/commandline/logs/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altLang="zh-CN" sz="2000" smtClean="0"/>
              <a:t> 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48723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682" y="3014807"/>
            <a:ext cx="10515600" cy="1325563"/>
          </a:xfrm>
        </p:spPr>
        <p:txBody>
          <a:bodyPr/>
          <a:lstStyle/>
          <a:p>
            <a:r>
              <a:rPr lang="zh-CN" altLang="en-US" smtClean="0"/>
              <a:t>容器的基本操作</a:t>
            </a:r>
            <a:r>
              <a:rPr lang="en-US" altLang="zh-CN" smtClean="0"/>
              <a:t>(2)</a:t>
            </a:r>
            <a:r>
              <a:rPr lang="zh-CN" altLang="en-US" smtClean="0"/>
              <a:t>：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Dockerfile</a:t>
            </a:r>
            <a:r>
              <a:rPr lang="zh-CN" altLang="en-US" smtClean="0"/>
              <a:t>的使用、创建</a:t>
            </a:r>
            <a:r>
              <a:rPr lang="en-US" altLang="zh-CN" smtClean="0"/>
              <a:t>Apache</a:t>
            </a:r>
            <a:r>
              <a:rPr lang="zh-CN" altLang="en-US" smtClean="0"/>
              <a:t>镜像、启动容器并外部访问网站</a:t>
            </a:r>
            <a:r>
              <a:rPr lang="zh-CN" alt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5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smtClean="0"/>
              <a:t>本课程适合学员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、已经拥有一定开发经验的同学</a:t>
            </a:r>
            <a:r>
              <a:rPr lang="en-US" altLang="zh-CN" smtClean="0"/>
              <a:t>.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、能够自行完成</a:t>
            </a:r>
            <a:r>
              <a:rPr lang="en-US" altLang="zh-CN" smtClean="0"/>
              <a:t>Linux</a:t>
            </a:r>
            <a:r>
              <a:rPr lang="zh-CN" altLang="en-US" smtClean="0"/>
              <a:t>等环境的配置</a:t>
            </a:r>
            <a:r>
              <a:rPr lang="en-US" altLang="zh-CN" smtClean="0"/>
              <a:t>(</a:t>
            </a:r>
            <a:r>
              <a:rPr lang="zh-CN" altLang="en-US" smtClean="0"/>
              <a:t>如虚拟机等</a:t>
            </a:r>
            <a:r>
              <a:rPr lang="en-US" altLang="zh-CN" smtClean="0"/>
              <a:t>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 smtClean="0"/>
              <a:t>、课后有主观能动性。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 smtClean="0"/>
              <a:t>、能顺畅使用 百度或百度以外搜索引擎的同学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5</a:t>
            </a:r>
            <a:r>
              <a:rPr lang="zh-CN" altLang="en-US" smtClean="0"/>
              <a:t>、已经知道</a:t>
            </a:r>
            <a:r>
              <a:rPr lang="en-US" altLang="zh-CN" smtClean="0">
                <a:solidFill>
                  <a:srgbClr val="FF0000"/>
                </a:solidFill>
              </a:rPr>
              <a:t>Docker</a:t>
            </a:r>
            <a:r>
              <a:rPr lang="zh-CN" altLang="en-US" smtClean="0">
                <a:solidFill>
                  <a:srgbClr val="FF0000"/>
                </a:solidFill>
              </a:rPr>
              <a:t>是什么</a:t>
            </a:r>
            <a:r>
              <a:rPr lang="en-US" altLang="zh-CN" smtClean="0">
                <a:solidFill>
                  <a:srgbClr val="FF0000"/>
                </a:solidFill>
              </a:rPr>
              <a:t>,</a:t>
            </a:r>
            <a:r>
              <a:rPr lang="zh-CN" altLang="en-US" smtClean="0">
                <a:solidFill>
                  <a:srgbClr val="FF0000"/>
                </a:solidFill>
              </a:rPr>
              <a:t>并不纠结用还是不用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zh-CN" altLang="en-US" smtClean="0">
                <a:solidFill>
                  <a:srgbClr val="FF0000"/>
                </a:solidFill>
              </a:rPr>
              <a:t>本课程环境</a:t>
            </a:r>
            <a:r>
              <a:rPr lang="en-US" altLang="zh-CN" smtClean="0">
                <a:solidFill>
                  <a:srgbClr val="FF0000"/>
                </a:solidFill>
              </a:rPr>
              <a:t>Centos7</a:t>
            </a:r>
            <a:r>
              <a:rPr lang="zh-CN" altLang="en-US" smtClean="0">
                <a:solidFill>
                  <a:srgbClr val="FF0000"/>
                </a:solidFill>
              </a:rPr>
              <a:t>，内存建议</a:t>
            </a:r>
            <a:r>
              <a:rPr lang="en-US" altLang="zh-CN" smtClean="0">
                <a:solidFill>
                  <a:srgbClr val="FF0000"/>
                </a:solidFill>
              </a:rPr>
              <a:t>4G</a:t>
            </a:r>
            <a:r>
              <a:rPr lang="zh-CN" altLang="en-US" smtClean="0">
                <a:solidFill>
                  <a:srgbClr val="FF0000"/>
                </a:solidFill>
              </a:rPr>
              <a:t>或以上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/>
              <a:t>本</a:t>
            </a:r>
            <a:r>
              <a:rPr lang="zh-CN" altLang="en-US" smtClean="0"/>
              <a:t>课程主要有两大章节</a:t>
            </a:r>
            <a:endParaRPr lang="en-US" altLang="zh-CN" smtClean="0"/>
          </a:p>
          <a:p>
            <a:pPr marL="0" indent="0">
              <a:buNone/>
            </a:pPr>
            <a:r>
              <a:rPr lang="en-US"/>
              <a:t>1</a:t>
            </a:r>
            <a:r>
              <a:rPr lang="zh-CN" altLang="en-US"/>
              <a:t>、基础</a:t>
            </a:r>
            <a:r>
              <a:rPr lang="zh-CN" altLang="en-US" smtClean="0"/>
              <a:t>知识 </a:t>
            </a:r>
            <a:r>
              <a:rPr lang="en-US" smtClean="0"/>
              <a:t>2</a:t>
            </a:r>
            <a:r>
              <a:rPr lang="zh-CN" altLang="en-US"/>
              <a:t>、在</a:t>
            </a:r>
            <a:r>
              <a:rPr lang="en-US" altLang="zh-CN"/>
              <a:t>web</a:t>
            </a:r>
            <a:r>
              <a:rPr lang="zh-CN" altLang="en-US"/>
              <a:t>开发、部署过程中的常见案例</a:t>
            </a:r>
            <a:endParaRPr 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82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官方文档</a:t>
            </a:r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550718" y="1690688"/>
            <a:ext cx="81464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https://docs.docker.com</a:t>
            </a:r>
            <a:r>
              <a:rPr lang="en-US" smtClean="0"/>
              <a:t>/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/>
              <a:t>CE</a:t>
            </a:r>
            <a:r>
              <a:rPr lang="zh-CN" altLang="en-US" smtClean="0"/>
              <a:t>和</a:t>
            </a:r>
            <a:r>
              <a:rPr lang="en-US" altLang="zh-CN" smtClean="0"/>
              <a:t>EE</a:t>
            </a:r>
            <a:r>
              <a:rPr lang="zh-CN" altLang="en-US" smtClean="0"/>
              <a:t>的区别。</a:t>
            </a:r>
            <a:endParaRPr lang="en-US" altLang="zh-CN" smtClean="0"/>
          </a:p>
          <a:p>
            <a:r>
              <a:rPr lang="zh-CN" altLang="en-US" smtClean="0"/>
              <a:t>前者是社区版，不要钱。后者你懂得。</a:t>
            </a:r>
            <a:endParaRPr lang="en-US" altLang="zh-CN" smtClean="0"/>
          </a:p>
          <a:p>
            <a:endParaRPr lang="en-US"/>
          </a:p>
          <a:p>
            <a:r>
              <a:rPr lang="zh-CN" altLang="en-US" smtClean="0"/>
              <a:t>目前我们选择</a:t>
            </a:r>
            <a:r>
              <a:rPr lang="en-US" altLang="zh-CN" smtClean="0"/>
              <a:t>CE</a:t>
            </a:r>
            <a:r>
              <a:rPr lang="zh-CN" altLang="en-US" smtClean="0"/>
              <a:t>版。</a:t>
            </a:r>
            <a:endParaRPr lang="en-US" altLang="zh-CN" smtClean="0"/>
          </a:p>
          <a:p>
            <a:endParaRPr lang="en-US"/>
          </a:p>
          <a:p>
            <a:endParaRPr lang="en-US" smtClean="0"/>
          </a:p>
          <a:p>
            <a:r>
              <a:rPr lang="zh-CN" altLang="en-US" smtClean="0"/>
              <a:t>请看官方文档的操作</a:t>
            </a:r>
            <a:endParaRPr lang="en-US" altLang="zh-CN" smtClean="0"/>
          </a:p>
          <a:p>
            <a:endParaRPr lang="en-US"/>
          </a:p>
          <a:p>
            <a:r>
              <a:rPr lang="en-US"/>
              <a:t>https://docs.docker.com/engine/installation/linux/docker-ce/centos/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26" y="5180127"/>
            <a:ext cx="6043184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5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上节课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9382" y="1465118"/>
            <a:ext cx="11104418" cy="4711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smtClean="0"/>
              <a:t> </a:t>
            </a:r>
            <a:endParaRPr lang="en-US" sz="1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32" y="1544617"/>
            <a:ext cx="5789196" cy="12460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8036" y="3013511"/>
            <a:ext cx="90643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我们</a:t>
            </a:r>
            <a:endParaRPr lang="en-US" altLang="zh-CN" smtClean="0"/>
          </a:p>
          <a:p>
            <a:endParaRPr lang="en-US"/>
          </a:p>
          <a:p>
            <a:r>
              <a:rPr lang="en-US" smtClean="0"/>
              <a:t>1</a:t>
            </a:r>
            <a:r>
              <a:rPr lang="zh-CN" altLang="en-US" smtClean="0"/>
              <a:t>、拉取一个官方镜像</a:t>
            </a:r>
            <a:endParaRPr lang="en-US" altLang="zh-CN" smtClean="0"/>
          </a:p>
          <a:p>
            <a:endParaRPr lang="en-US"/>
          </a:p>
          <a:p>
            <a:r>
              <a:rPr lang="en-US" smtClean="0"/>
              <a:t>2</a:t>
            </a:r>
            <a:r>
              <a:rPr lang="zh-CN" altLang="en-US" smtClean="0"/>
              <a:t>、学会了命令 </a:t>
            </a:r>
            <a:r>
              <a:rPr lang="en-US" altLang="zh-CN" smtClean="0"/>
              <a:t>Docker run </a:t>
            </a:r>
            <a:r>
              <a:rPr lang="zh-CN" altLang="en-US" smtClean="0"/>
              <a:t>、</a:t>
            </a:r>
            <a:r>
              <a:rPr lang="en-US" altLang="zh-CN" smtClean="0"/>
              <a:t>attach </a:t>
            </a:r>
            <a:r>
              <a:rPr lang="zh-CN" altLang="en-US" smtClean="0"/>
              <a:t>、</a:t>
            </a:r>
            <a:r>
              <a:rPr lang="en-US" altLang="zh-CN" smtClean="0"/>
              <a:t>ps</a:t>
            </a:r>
            <a:r>
              <a:rPr lang="zh-CN" altLang="en-US" smtClean="0"/>
              <a:t>、</a:t>
            </a:r>
            <a:r>
              <a:rPr lang="en-US" altLang="zh-CN" smtClean="0"/>
              <a:t>images</a:t>
            </a:r>
            <a:r>
              <a:rPr lang="zh-CN" altLang="en-US" smtClean="0"/>
              <a:t>、</a:t>
            </a:r>
            <a:r>
              <a:rPr lang="en-US" altLang="zh-CN" smtClean="0"/>
              <a:t>exec </a:t>
            </a:r>
            <a:r>
              <a:rPr lang="zh-CN" altLang="en-US" smtClean="0"/>
              <a:t>等操作</a:t>
            </a:r>
            <a:endParaRPr lang="en-US" altLang="zh-CN" smtClean="0"/>
          </a:p>
          <a:p>
            <a:endParaRPr lang="en-US"/>
          </a:p>
          <a:p>
            <a:r>
              <a:rPr lang="en-US" smtClean="0"/>
              <a:t>3</a:t>
            </a:r>
            <a:r>
              <a:rPr lang="zh-CN" altLang="en-US" smtClean="0"/>
              <a:t>、对容器进行了交互式</a:t>
            </a:r>
            <a:r>
              <a:rPr lang="zh-CN" altLang="en-US" smtClean="0"/>
              <a:t>操作 </a:t>
            </a:r>
            <a:r>
              <a:rPr lang="en-US" altLang="zh-CN" smtClean="0"/>
              <a:t>(-i -t )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566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根据镜像设置容器基本功能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9382" y="1465118"/>
            <a:ext cx="11315700" cy="53201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smtClean="0"/>
              <a:t>我们</a:t>
            </a:r>
            <a:r>
              <a:rPr lang="en-US" altLang="zh-CN" sz="1800" smtClean="0"/>
              <a:t>pull</a:t>
            </a:r>
            <a:r>
              <a:rPr lang="zh-CN" altLang="en-US" sz="1800" smtClean="0"/>
              <a:t>了一个纯净镜像，如果要部署网站、安装一些软件的话， 有啥办法？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 smtClean="0"/>
              <a:t>1</a:t>
            </a:r>
            <a:r>
              <a:rPr lang="zh-CN" altLang="en-US" sz="1800" smtClean="0"/>
              <a:t>、硬来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/>
              <a:t> </a:t>
            </a:r>
            <a:r>
              <a:rPr lang="zh-CN" altLang="en-US" sz="1800" smtClean="0"/>
              <a:t>利用</a:t>
            </a:r>
            <a:r>
              <a:rPr lang="en-US" altLang="zh-CN" sz="1800" smtClean="0"/>
              <a:t>attach</a:t>
            </a:r>
            <a:r>
              <a:rPr lang="zh-CN" altLang="en-US" sz="1800" smtClean="0"/>
              <a:t>进入，各种</a:t>
            </a:r>
            <a:r>
              <a:rPr lang="en-US" altLang="zh-CN" sz="1800" smtClean="0"/>
              <a:t>yum</a:t>
            </a:r>
            <a:r>
              <a:rPr lang="zh-CN" altLang="en-US" sz="1800" smtClean="0"/>
              <a:t>，各种</a:t>
            </a:r>
            <a:r>
              <a:rPr lang="zh-CN" altLang="en-US" sz="1800" smtClean="0"/>
              <a:t>安装 </a:t>
            </a:r>
            <a:r>
              <a:rPr lang="en-US" altLang="zh-CN" sz="1800" smtClean="0"/>
              <a:t>(</a:t>
            </a:r>
            <a:r>
              <a:rPr lang="zh-CN" altLang="en-US" sz="1800" smtClean="0"/>
              <a:t>你会发现好多权限问题</a:t>
            </a:r>
            <a:r>
              <a:rPr lang="en-US" altLang="zh-CN" sz="1800" smtClean="0"/>
              <a:t>)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 smtClean="0"/>
              <a:t>2</a:t>
            </a:r>
            <a:r>
              <a:rPr lang="zh-CN" altLang="en-US" sz="1800" smtClean="0"/>
              <a:t>、利用</a:t>
            </a:r>
            <a:r>
              <a:rPr lang="en-US" altLang="zh-CN" sz="1800" smtClean="0"/>
              <a:t>Dockerfile</a:t>
            </a:r>
          </a:p>
          <a:p>
            <a:pPr marL="0" indent="0">
              <a:buNone/>
            </a:pPr>
            <a:r>
              <a:rPr lang="en-US" altLang="zh-CN" sz="1800" smtClean="0"/>
              <a:t>  </a:t>
            </a:r>
            <a:r>
              <a:rPr lang="zh-CN" altLang="en-US" sz="1800" smtClean="0"/>
              <a:t>今天我们来看一下如何利用</a:t>
            </a:r>
            <a:r>
              <a:rPr lang="en-US" altLang="zh-CN" sz="1800" smtClean="0"/>
              <a:t>Dockerfile</a:t>
            </a:r>
            <a:r>
              <a:rPr lang="zh-CN" altLang="en-US" sz="1800" smtClean="0"/>
              <a:t>创建一个镜像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/>
              <a:t>Dockerfile</a:t>
            </a:r>
            <a:r>
              <a:rPr lang="zh-CN" altLang="en-US" sz="1800"/>
              <a:t>是由一系列命令和参数构成的脚本，这些命令应用于基础镜像</a:t>
            </a:r>
            <a:r>
              <a:rPr lang="zh-CN" altLang="en-US" sz="1800">
                <a:solidFill>
                  <a:srgbClr val="C00000"/>
                </a:solidFill>
              </a:rPr>
              <a:t>并最终创建一个新</a:t>
            </a:r>
            <a:r>
              <a:rPr lang="zh-CN" altLang="en-US" sz="1800"/>
              <a:t>的镜像。</a:t>
            </a:r>
            <a:endParaRPr lang="en-US" altLang="zh-CN" sz="1800"/>
          </a:p>
          <a:p>
            <a:pPr marL="0" indent="0">
              <a:buNone/>
            </a:pPr>
            <a:r>
              <a:rPr lang="zh-CN" altLang="en-US" sz="1800" smtClean="0"/>
              <a:t>官方文档在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/>
              <a:t>https://docs.docker.com/engine/reference/builder/#usage</a:t>
            </a:r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 smtClean="0"/>
              <a:t>  </a:t>
            </a:r>
          </a:p>
          <a:p>
            <a:pPr marL="0" indent="0">
              <a:buNone/>
            </a:pPr>
            <a:r>
              <a:rPr lang="en-US" altLang="zh-CN" sz="1800" smtClean="0"/>
              <a:t>  </a:t>
            </a:r>
          </a:p>
          <a:p>
            <a:pPr marL="0" indent="0">
              <a:buNone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79243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来个案例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64" y="1631372"/>
            <a:ext cx="12036136" cy="5226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smtClean="0"/>
              <a:t>譬如我们是</a:t>
            </a:r>
            <a:r>
              <a:rPr lang="en-US" altLang="zh-CN" sz="2000" smtClean="0"/>
              <a:t>PHP</a:t>
            </a:r>
            <a:r>
              <a:rPr lang="zh-CN" altLang="en-US" sz="2000" smtClean="0"/>
              <a:t>开发人员，可能要用到</a:t>
            </a:r>
            <a:r>
              <a:rPr lang="en-US" altLang="zh-CN" sz="2000" smtClean="0"/>
              <a:t>apache(httpd).</a:t>
            </a:r>
            <a:r>
              <a:rPr lang="zh-CN" altLang="en-US" sz="2000" smtClean="0"/>
              <a:t>我们希望直接构建出一个环境容器</a:t>
            </a:r>
            <a:endParaRPr lang="en-US" altLang="zh-CN" sz="2000" smtClean="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zh-CN" altLang="en-US" sz="2000" smtClean="0"/>
              <a:t>接下来我们创建</a:t>
            </a:r>
            <a:r>
              <a:rPr lang="zh-CN" altLang="en-US" sz="2000" smtClean="0">
                <a:solidFill>
                  <a:srgbClr val="FF0000"/>
                </a:solidFill>
              </a:rPr>
              <a:t>一个空文件夹</a:t>
            </a:r>
            <a:r>
              <a:rPr lang="zh-CN" altLang="en-US" sz="2000" smtClean="0"/>
              <a:t>，</a:t>
            </a:r>
            <a:r>
              <a:rPr lang="en-US" altLang="zh-CN" sz="2000" smtClean="0"/>
              <a:t>CD</a:t>
            </a:r>
            <a:r>
              <a:rPr lang="zh-CN" altLang="en-US" sz="2000" smtClean="0"/>
              <a:t>进入。然后创建一个文件叫做</a:t>
            </a:r>
            <a:r>
              <a:rPr lang="en-US" altLang="zh-CN" sz="2000" smtClean="0"/>
              <a:t>Dockerfile(</a:t>
            </a:r>
            <a:r>
              <a:rPr lang="zh-CN" altLang="en-US" sz="2000" smtClean="0"/>
              <a:t>注意大小写</a:t>
            </a:r>
            <a:r>
              <a:rPr lang="en-US" altLang="zh-CN" sz="2000" smtClean="0"/>
              <a:t>)</a:t>
            </a:r>
            <a:r>
              <a:rPr lang="zh-CN" altLang="en-US" sz="2000" smtClean="0"/>
              <a:t>，插入内容如下</a:t>
            </a:r>
            <a:r>
              <a:rPr lang="en-US" altLang="zh-CN" sz="2000" smtClean="0"/>
              <a:t>:</a:t>
            </a:r>
          </a:p>
          <a:p>
            <a:pPr marL="0" indent="0">
              <a:buNone/>
            </a:pPr>
            <a:r>
              <a:rPr lang="zh-CN" altLang="en-US" sz="2000"/>
              <a:t>我们先</a:t>
            </a:r>
            <a:r>
              <a:rPr lang="zh-CN" altLang="en-US" sz="2000" smtClean="0"/>
              <a:t>从最简单的开始：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/>
              <a:t>FROM centos:latest</a:t>
            </a:r>
          </a:p>
          <a:p>
            <a:pPr marL="0" indent="0">
              <a:buNone/>
            </a:pPr>
            <a:r>
              <a:rPr lang="en-US" altLang="zh-CN" sz="2000" smtClean="0"/>
              <a:t>RUN </a:t>
            </a:r>
            <a:r>
              <a:rPr lang="en-US" altLang="zh-CN" sz="2000"/>
              <a:t>yum -y install </a:t>
            </a:r>
            <a:r>
              <a:rPr lang="en-US" altLang="zh-CN" sz="2000" smtClean="0"/>
              <a:t>httpd  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/>
              <a:t>RUN  systemctl enable httpd.service 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/>
              <a:t>EXPOSE 80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 smtClean="0"/>
              <a:t> 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 smtClean="0"/>
              <a:t> 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69771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smtClean="0"/>
              <a:t>docker build</a:t>
            </a:r>
            <a:r>
              <a:rPr lang="zh-CN" altLang="en-US" smtClean="0"/>
              <a:t>命令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64" y="1631372"/>
            <a:ext cx="12036136" cy="52266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r>
              <a:rPr lang="zh-CN" altLang="en-US" sz="2000" smtClean="0"/>
              <a:t>用于读取</a:t>
            </a:r>
            <a:r>
              <a:rPr lang="en-US" altLang="zh-CN" sz="2000" smtClean="0"/>
              <a:t>Dockerfile</a:t>
            </a:r>
            <a:r>
              <a:rPr lang="zh-CN" altLang="en-US" sz="2000" smtClean="0"/>
              <a:t>创建镜像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 smtClean="0"/>
              <a:t>docker build -t centos:httpd .  (</a:t>
            </a:r>
            <a:r>
              <a:rPr lang="zh-CN" altLang="en-US" sz="2000" smtClean="0"/>
              <a:t>这里有个点，很重要。</a:t>
            </a:r>
            <a:r>
              <a:rPr lang="zh-CN" altLang="en-US" sz="2000" smtClean="0"/>
              <a:t>代表当前文件夹</a:t>
            </a:r>
            <a:r>
              <a:rPr lang="en-US" altLang="zh-CN" sz="2000" smtClean="0"/>
              <a:t>)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 smtClean="0"/>
              <a:t>当然也可以指定</a:t>
            </a:r>
            <a:r>
              <a:rPr lang="en-US" altLang="zh-CN" sz="2000" smtClean="0"/>
              <a:t>Dockerfile</a:t>
            </a:r>
          </a:p>
          <a:p>
            <a:pPr marL="0" indent="0">
              <a:buNone/>
            </a:pPr>
            <a:r>
              <a:rPr lang="en-US" altLang="zh-CN" sz="2000"/>
              <a:t>docker build -f /path/to/a/Dockerfile </a:t>
            </a:r>
            <a:r>
              <a:rPr lang="en-US" altLang="zh-CN" sz="2000" smtClean="0"/>
              <a:t>.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 smtClean="0"/>
              <a:t>通过</a:t>
            </a:r>
            <a:r>
              <a:rPr lang="en-US" altLang="zh-CN" sz="2000" smtClean="0"/>
              <a:t>docker images </a:t>
            </a:r>
            <a:r>
              <a:rPr lang="zh-CN" altLang="en-US" sz="2000" smtClean="0"/>
              <a:t>可以看到出现了一个新镜像叫做</a:t>
            </a:r>
            <a:r>
              <a:rPr lang="en-US" altLang="zh-CN" sz="2000" smtClean="0"/>
              <a:t>centos </a:t>
            </a:r>
            <a:r>
              <a:rPr lang="zh-CN" altLang="en-US" sz="2000" smtClean="0"/>
              <a:t>只不过标签变成了 </a:t>
            </a:r>
            <a:r>
              <a:rPr lang="en-US" altLang="zh-CN" sz="2000" smtClean="0"/>
              <a:t>httpd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zh-CN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324133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启动容器试试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64" y="1631372"/>
            <a:ext cx="12036136" cy="5226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/>
              <a:t>docker </a:t>
            </a:r>
            <a:r>
              <a:rPr lang="en-US" altLang="zh-CN" sz="2000"/>
              <a:t>run </a:t>
            </a:r>
            <a:r>
              <a:rPr lang="en-US" altLang="zh-CN" sz="2000" smtClean="0"/>
              <a:t> -</a:t>
            </a:r>
            <a:r>
              <a:rPr lang="en-US" altLang="zh-CN" sz="2000"/>
              <a:t>d -p 8080:80 --name myhttpd centos:httpd</a:t>
            </a:r>
            <a:endParaRPr lang="en-US" sz="2000"/>
          </a:p>
          <a:p>
            <a:pPr marL="0" indent="0">
              <a:buNone/>
            </a:pPr>
            <a:r>
              <a:rPr lang="zh-CN" altLang="en-US" sz="2000" smtClean="0"/>
              <a:t>注意上面的参数</a:t>
            </a:r>
            <a:endParaRPr lang="en-US" altLang="zh-CN" sz="2000" smtClean="0"/>
          </a:p>
          <a:p>
            <a:pPr marL="0" indent="0">
              <a:buNone/>
            </a:pPr>
            <a:r>
              <a:rPr lang="zh-CN" altLang="en-US" sz="2000" smtClean="0"/>
              <a:t>这时你会发现根本启动不出</a:t>
            </a:r>
            <a:endParaRPr lang="en-US" sz="2000" smtClean="0"/>
          </a:p>
          <a:p>
            <a:pPr marL="0" indent="0">
              <a:buNone/>
            </a:pPr>
            <a:endParaRPr lang="en-US" sz="2000" smtClean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000" smtClean="0"/>
              <a:t>这时我们换参数</a:t>
            </a:r>
            <a:r>
              <a:rPr lang="en-US" altLang="zh-CN" sz="2000" smtClean="0"/>
              <a:t>: (</a:t>
            </a:r>
            <a:r>
              <a:rPr lang="zh-CN" altLang="en-US" sz="2000" smtClean="0"/>
              <a:t>以交互式方式进入，能启动了</a:t>
            </a:r>
            <a:r>
              <a:rPr lang="en-US" altLang="zh-CN" sz="2000" smtClean="0"/>
              <a:t>)</a:t>
            </a:r>
          </a:p>
          <a:p>
            <a:pPr marL="0" indent="0">
              <a:buNone/>
            </a:pPr>
            <a:r>
              <a:rPr lang="en-US" altLang="zh-CN" sz="2000"/>
              <a:t>docker run -i -</a:t>
            </a:r>
            <a:r>
              <a:rPr lang="en-US" altLang="zh-CN" sz="2000"/>
              <a:t>t </a:t>
            </a:r>
            <a:r>
              <a:rPr lang="en-US" altLang="zh-CN" sz="2000" smtClean="0"/>
              <a:t> </a:t>
            </a:r>
            <a:r>
              <a:rPr lang="en-US" altLang="zh-CN" sz="2000"/>
              <a:t>-p 8080:80 --name myhttpd centos:httpd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000" smtClean="0"/>
              <a:t>接下来我们使用</a:t>
            </a:r>
            <a:r>
              <a:rPr lang="en-US" altLang="zh-CN" sz="2000" smtClean="0"/>
              <a:t>exec</a:t>
            </a:r>
            <a:r>
              <a:rPr lang="zh-CN" altLang="en-US" sz="2000" smtClean="0"/>
              <a:t>来交互一下</a:t>
            </a:r>
            <a:r>
              <a:rPr lang="en-US" altLang="zh-CN" sz="2000" smtClean="0"/>
              <a:t>(</a:t>
            </a:r>
            <a:r>
              <a:rPr lang="zh-CN" altLang="en-US" sz="2000" smtClean="0"/>
              <a:t>或者用</a:t>
            </a:r>
            <a:r>
              <a:rPr lang="en-US" altLang="zh-CN" sz="2000" smtClean="0"/>
              <a:t>attach</a:t>
            </a:r>
            <a:r>
              <a:rPr lang="en-US" altLang="zh-CN" sz="2000"/>
              <a:t>)</a:t>
            </a:r>
            <a:endParaRPr lang="en-US" altLang="zh-CN" sz="2000" smtClean="0"/>
          </a:p>
          <a:p>
            <a:pPr marL="0" indent="0">
              <a:buNone/>
            </a:pPr>
            <a:r>
              <a:rPr lang="en-US" sz="2000" smtClean="0"/>
              <a:t>docker exec -i -t myhttpd /bin/bash</a:t>
            </a:r>
            <a:endParaRPr lang="en-US" sz="2000"/>
          </a:p>
          <a:p>
            <a:pPr marL="0" indent="0">
              <a:buNone/>
            </a:pPr>
            <a:r>
              <a:rPr lang="zh-CN" altLang="en-US" sz="2000" smtClean="0"/>
              <a:t>进入容器后，你可以执行</a:t>
            </a:r>
            <a:r>
              <a:rPr lang="en-US" altLang="zh-CN" sz="2000" smtClean="0"/>
              <a:t>systemctl start httpd (</a:t>
            </a:r>
            <a:r>
              <a:rPr lang="zh-CN" altLang="en-US" sz="2000" smtClean="0"/>
              <a:t>启动</a:t>
            </a:r>
            <a:r>
              <a:rPr lang="en-US" altLang="zh-CN" sz="2000" smtClean="0"/>
              <a:t>httpd)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zh-CN" altLang="en-US" sz="2000" smtClean="0"/>
              <a:t>不出意外你会发现一个错误</a:t>
            </a:r>
            <a:endParaRPr 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210" y="5934231"/>
            <a:ext cx="7997090" cy="60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322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6365</TotalTime>
  <Words>690</Words>
  <Application>Microsoft Office PowerPoint</Application>
  <PresentationFormat>宽屏</PresentationFormat>
  <Paragraphs>121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 Unicode MS</vt:lpstr>
      <vt:lpstr>宋体</vt:lpstr>
      <vt:lpstr>新宋体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容器的基本操作(2)： Dockerfile的使用、创建Apache镜像、启动容器并外部访问网站 </vt:lpstr>
      <vt:lpstr>本课程适合学员</vt:lpstr>
      <vt:lpstr>官方文档</vt:lpstr>
      <vt:lpstr>上节课</vt:lpstr>
      <vt:lpstr>根据镜像设置容器基本功能</vt:lpstr>
      <vt:lpstr>来个案例</vt:lpstr>
      <vt:lpstr>docker build命令</vt:lpstr>
      <vt:lpstr>启动容器试试</vt:lpstr>
      <vt:lpstr>解决方法如下</vt:lpstr>
      <vt:lpstr>那这些能否在Dockerfile里直接搞定呢？</vt:lpstr>
      <vt:lpstr>课后了解知识点查看日志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975</cp:revision>
  <dcterms:created xsi:type="dcterms:W3CDTF">2016-05-22T15:40:23Z</dcterms:created>
  <dcterms:modified xsi:type="dcterms:W3CDTF">2017-11-22T04:35:40Z</dcterms:modified>
</cp:coreProperties>
</file>