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05" r:id="rId4"/>
    <p:sldId id="330" r:id="rId5"/>
    <p:sldId id="331" r:id="rId6"/>
    <p:sldId id="332" r:id="rId7"/>
    <p:sldId id="333" r:id="rId8"/>
    <p:sldId id="335" r:id="rId9"/>
    <p:sldId id="334" r:id="rId10"/>
    <p:sldId id="336" r:id="rId11"/>
    <p:sldId id="337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老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司机学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系列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NumPy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速学和数学恶补初级篇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完整代码就变成了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28600" y="1402772"/>
            <a:ext cx="1196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zero_rows=np.zeros((m2.shape[0]-m1.shape[0],m2.shape[1]),int)</a:t>
            </a:r>
          </a:p>
          <a:p>
            <a:r>
              <a:rPr lang="en-US" altLang="zh-CN"/>
              <a:t>m1=np.insert(m1,m1.shape[0],</a:t>
            </a:r>
            <a:r>
              <a:rPr lang="en-US" altLang="zh-CN"/>
              <a:t>zero_rows,axis=0</a:t>
            </a:r>
            <a:r>
              <a:rPr lang="en-US" altLang="zh-CN" smtClean="0"/>
              <a:t>)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491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zh-CN" altLang="en-US" smtClean="0"/>
              <a:t>矩阵加法的现实意义、按时间计算新闻数据差别、给矩阵增加行、</a:t>
            </a:r>
            <a:r>
              <a:rPr lang="en-US" b="1" smtClean="0"/>
              <a:t>zeros</a:t>
            </a:r>
            <a:r>
              <a:rPr lang="zh-CN" altLang="en-US" b="1" smtClean="0"/>
              <a:t>函数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我们先看矩阵的意义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3909" y="4166753"/>
                <a:ext cx="5631873" cy="25275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1" smtClean="0">
                    <a:latin typeface="Cambria Math" panose="02040503050406030204" pitchFamily="18" charset="0"/>
                  </a:rPr>
                  <a:t>用矩阵怎么表示</a:t>
                </a:r>
                <a:r>
                  <a:rPr lang="en-US" altLang="zh-CN" b="1" smtClean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i="1">
                  <a:latin typeface="Cambria Math" panose="02040503050406030204" pitchFamily="18" charset="0"/>
                </a:endParaRPr>
              </a:p>
              <a:p>
                <a:endParaRPr lang="en-US" i="1" smtClean="0">
                  <a:latin typeface="Cambria Math" panose="02040503050406030204" pitchFamily="18" charset="0"/>
                </a:endParaRPr>
              </a:p>
              <a:p>
                <a:r>
                  <a:rPr lang="en-US" b="0" smtClean="0"/>
                  <a:t>1</a:t>
                </a:r>
                <a:r>
                  <a:rPr lang="zh-CN" altLang="en-US" b="0" smtClean="0"/>
                  <a:t>月份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新闻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数据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smtClean="0"/>
              </a:p>
              <a:p>
                <a:endParaRPr lang="en-US"/>
              </a:p>
              <a:p>
                <a:r>
                  <a:rPr lang="en-US" altLang="zh-CN" smtClean="0"/>
                  <a:t> </a:t>
                </a:r>
                <a:endParaRPr lang="en-US" smtClean="0"/>
              </a:p>
              <a:p>
                <a:r>
                  <a:rPr lang="en-US" altLang="zh-CN" smtClean="0"/>
                  <a:t> </a:t>
                </a: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" y="4166753"/>
                <a:ext cx="5631873" cy="2527551"/>
              </a:xfrm>
              <a:prstGeom prst="rect">
                <a:avLst/>
              </a:prstGeom>
              <a:blipFill rotWithShape="0">
                <a:blip r:embed="rId2"/>
                <a:stretch>
                  <a:fillRect l="-756" t="-16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0" y="1240018"/>
            <a:ext cx="4156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譬如我们数据库有这么一堆数据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53842"/>
              </p:ext>
            </p:extLst>
          </p:nvPr>
        </p:nvGraphicFramePr>
        <p:xfrm>
          <a:off x="135082" y="1586634"/>
          <a:ext cx="4800600" cy="237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  <a:gridCol w="1200150"/>
              </a:tblGrid>
              <a:tr h="881935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新闻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月点击量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月评论数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月网友点赞数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52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25</a:t>
                      </a:r>
                      <a:endParaRPr lang="en-US"/>
                    </a:p>
                  </a:txBody>
                  <a:tcPr/>
                </a:tc>
              </a:tr>
              <a:tr h="489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</a:tr>
              <a:tr h="6173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altLang="zh-CN" smtClean="0"/>
                        <a:t>3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5902036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3521"/>
              </p:ext>
            </p:extLst>
          </p:nvPr>
        </p:nvGraphicFramePr>
        <p:xfrm>
          <a:off x="6428510" y="694535"/>
          <a:ext cx="4800600" cy="237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  <a:gridCol w="1200150"/>
              </a:tblGrid>
              <a:tr h="881935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新闻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r>
                        <a:rPr lang="zh-CN" altLang="en-US" smtClean="0"/>
                        <a:t>月点击量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r>
                        <a:rPr lang="zh-CN" altLang="en-US" smtClean="0"/>
                        <a:t>月评论数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r>
                        <a:rPr lang="zh-CN" altLang="en-US" smtClean="0"/>
                        <a:t>月网友点赞数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52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</a:t>
                      </a:r>
                      <a:endParaRPr lang="en-US"/>
                    </a:p>
                  </a:txBody>
                  <a:tcPr/>
                </a:tc>
              </a:tr>
              <a:tr h="489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</a:tr>
              <a:tr h="6173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altLang="zh-CN" smtClean="0"/>
                        <a:t>3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172200" y="3737262"/>
                <a:ext cx="5631873" cy="25275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1" smtClean="0">
                    <a:latin typeface="Cambria Math" panose="02040503050406030204" pitchFamily="18" charset="0"/>
                  </a:rPr>
                  <a:t>用矩阵怎么表示</a:t>
                </a:r>
                <a:r>
                  <a:rPr lang="en-US" altLang="zh-CN" b="1" smtClean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i="1">
                  <a:latin typeface="Cambria Math" panose="02040503050406030204" pitchFamily="18" charset="0"/>
                </a:endParaRPr>
              </a:p>
              <a:p>
                <a:endParaRPr lang="en-US" i="1" smtClean="0">
                  <a:latin typeface="Cambria Math" panose="02040503050406030204" pitchFamily="18" charset="0"/>
                </a:endParaRPr>
              </a:p>
              <a:p>
                <a:r>
                  <a:rPr lang="en-US" b="0" smtClean="0"/>
                  <a:t>2</a:t>
                </a:r>
                <a:r>
                  <a:rPr lang="zh-CN" altLang="en-US" b="0" smtClean="0"/>
                  <a:t>月份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新闻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数据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smtClean="0"/>
              </a:p>
              <a:p>
                <a:endParaRPr lang="en-US"/>
              </a:p>
              <a:p>
                <a:r>
                  <a:rPr lang="en-US" altLang="zh-CN" smtClean="0"/>
                  <a:t> </a:t>
                </a:r>
                <a:endParaRPr lang="en-US" smtClean="0"/>
              </a:p>
              <a:p>
                <a:r>
                  <a:rPr lang="en-US" altLang="zh-CN" smtClean="0"/>
                  <a:t> </a:t>
                </a: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737262"/>
                <a:ext cx="5631873" cy="2527551"/>
              </a:xfrm>
              <a:prstGeom prst="rect">
                <a:avLst/>
              </a:prstGeom>
              <a:blipFill rotWithShape="0">
                <a:blip r:embed="rId3"/>
                <a:stretch>
                  <a:fillRect l="-865" t="-14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0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矩阵的加法就显而易见了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8600" y="1402772"/>
                <a:ext cx="11963400" cy="3745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要想获知 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月份和</a:t>
                </a:r>
                <a:r>
                  <a:rPr lang="en-US" altLang="zh-CN" smtClean="0"/>
                  <a:t>2</a:t>
                </a:r>
                <a:r>
                  <a:rPr lang="zh-CN" altLang="en-US" smtClean="0"/>
                  <a:t>月份 这几</a:t>
                </a:r>
                <a:r>
                  <a:rPr lang="zh-CN" altLang="en-US" smtClean="0"/>
                  <a:t>个</a:t>
                </a:r>
                <a:r>
                  <a:rPr lang="zh-CN" altLang="en-US"/>
                  <a:t>新闻</a:t>
                </a:r>
                <a:r>
                  <a:rPr lang="zh-CN" altLang="en-US" smtClean="0"/>
                  <a:t>的 </a:t>
                </a:r>
                <a:r>
                  <a:rPr lang="zh-CN" altLang="en-US" smtClean="0"/>
                  <a:t>总数据，那么就是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en-US"/>
                  <a:t>1</a:t>
                </a:r>
                <a:r>
                  <a:rPr lang="zh-CN" altLang="en-US"/>
                  <a:t>月份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商品数据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月份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商品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数据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200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r>
                  <a:rPr lang="zh-CN" altLang="en-US" smtClean="0"/>
                  <a:t>矩阵的加法是很好理解的</a:t>
                </a:r>
                <a:endParaRPr lang="en-US" altLang="zh-CN" smtClean="0"/>
              </a:p>
              <a:p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50+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250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200+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00+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300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02772"/>
                <a:ext cx="11963400" cy="3745128"/>
              </a:xfrm>
              <a:prstGeom prst="rect">
                <a:avLst/>
              </a:prstGeom>
              <a:blipFill rotWithShape="0">
                <a:blip r:embed="rId2"/>
                <a:stretch>
                  <a:fillRect l="-459" t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41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程序来写一下，很简单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28600" y="1402772"/>
            <a:ext cx="1196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import  numpy as np</a:t>
            </a:r>
          </a:p>
          <a:p>
            <a:endParaRPr lang="en-US" altLang="zh-CN"/>
          </a:p>
          <a:p>
            <a:r>
              <a:rPr lang="en-US" altLang="zh-CN"/>
              <a:t>m1=np.array([[150,10,25],</a:t>
            </a:r>
          </a:p>
          <a:p>
            <a:r>
              <a:rPr lang="en-US" altLang="zh-CN"/>
              <a:t>            [200, 20, 20],</a:t>
            </a:r>
          </a:p>
          <a:p>
            <a:r>
              <a:rPr lang="en-US" altLang="zh-CN"/>
              <a:t>            [400,15,10]])</a:t>
            </a:r>
          </a:p>
          <a:p>
            <a:endParaRPr lang="en-US" altLang="zh-CN"/>
          </a:p>
          <a:p>
            <a:r>
              <a:rPr lang="en-US" altLang="zh-CN"/>
              <a:t>m2=np.array([[250,20,15],</a:t>
            </a:r>
          </a:p>
          <a:p>
            <a:r>
              <a:rPr lang="en-US" altLang="zh-CN"/>
              <a:t>            [100, 12, 5],</a:t>
            </a:r>
          </a:p>
          <a:p>
            <a:r>
              <a:rPr lang="en-US" altLang="zh-CN"/>
              <a:t>            [300, 13, 20]])</a:t>
            </a:r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print(m1+m2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这就体现了矩阵加法的 实际意义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5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如果行列不一样呢？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28600" y="1402772"/>
            <a:ext cx="1196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m1=np.array([[150,10,25],</a:t>
            </a:r>
          </a:p>
          <a:p>
            <a:r>
              <a:rPr lang="en-US" altLang="zh-CN"/>
              <a:t>            [200, 20, 20],</a:t>
            </a:r>
          </a:p>
          <a:p>
            <a:r>
              <a:rPr lang="en-US" altLang="zh-CN"/>
              <a:t>            [400,15,10],</a:t>
            </a:r>
          </a:p>
          <a:p>
            <a:r>
              <a:rPr lang="en-US" altLang="zh-CN">
                <a:solidFill>
                  <a:srgbClr val="FF0000"/>
                </a:solidFill>
              </a:rPr>
              <a:t>             [300, 20, 10]])</a:t>
            </a:r>
          </a:p>
          <a:p>
            <a:endParaRPr lang="en-US" altLang="zh-CN"/>
          </a:p>
          <a:p>
            <a:r>
              <a:rPr lang="en-US" altLang="zh-CN"/>
              <a:t>m2=np.array([[250,20,15],</a:t>
            </a:r>
          </a:p>
          <a:p>
            <a:r>
              <a:rPr lang="en-US" altLang="zh-CN"/>
              <a:t>            [100, 12, 5],</a:t>
            </a:r>
          </a:p>
          <a:p>
            <a:r>
              <a:rPr lang="en-US" altLang="zh-CN"/>
              <a:t>            [300, 13, </a:t>
            </a:r>
            <a:r>
              <a:rPr lang="en-US" altLang="zh-CN"/>
              <a:t>20</a:t>
            </a:r>
            <a:r>
              <a:rPr lang="en-US" altLang="zh-CN" smtClean="0"/>
              <a:t>]])</a:t>
            </a:r>
          </a:p>
          <a:p>
            <a:endParaRPr lang="en-US" altLang="zh-CN"/>
          </a:p>
          <a:p>
            <a:r>
              <a:rPr lang="zh-CN" altLang="en-US" smtClean="0"/>
              <a:t>这时你会发现是不能加的。因此矩阵的加法必须是同列同行才有意义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那这时 很多同学会想，譬如</a:t>
            </a:r>
            <a:r>
              <a:rPr lang="en-US" altLang="zh-CN" smtClean="0"/>
              <a:t>2</a:t>
            </a:r>
            <a:r>
              <a:rPr lang="zh-CN" altLang="en-US" smtClean="0"/>
              <a:t>月份 的新闻肯定比</a:t>
            </a:r>
            <a:r>
              <a:rPr lang="en-US" altLang="zh-CN" smtClean="0"/>
              <a:t>1</a:t>
            </a:r>
            <a:r>
              <a:rPr lang="zh-CN" altLang="en-US" smtClean="0"/>
              <a:t>月份多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576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譬如</a:t>
            </a:r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26205"/>
              </p:ext>
            </p:extLst>
          </p:nvPr>
        </p:nvGraphicFramePr>
        <p:xfrm>
          <a:off x="145473" y="1441161"/>
          <a:ext cx="4800600" cy="237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  <a:gridCol w="1200150"/>
              </a:tblGrid>
              <a:tr h="881935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新闻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月点击量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月评论数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月网友点赞数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52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25</a:t>
                      </a:r>
                      <a:endParaRPr lang="en-US"/>
                    </a:p>
                  </a:txBody>
                  <a:tcPr/>
                </a:tc>
              </a:tr>
              <a:tr h="489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</a:tr>
              <a:tr h="6173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altLang="zh-CN" smtClean="0"/>
                        <a:t>3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671210"/>
              </p:ext>
            </p:extLst>
          </p:nvPr>
        </p:nvGraphicFramePr>
        <p:xfrm>
          <a:off x="6386946" y="1078999"/>
          <a:ext cx="4800600" cy="299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  <a:gridCol w="1200150"/>
              </a:tblGrid>
              <a:tr h="881935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新闻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r>
                        <a:rPr lang="zh-CN" altLang="en-US" smtClean="0"/>
                        <a:t>月点击量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r>
                        <a:rPr lang="zh-CN" altLang="en-US" smtClean="0"/>
                        <a:t>月评论数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</a:t>
                      </a:r>
                      <a:r>
                        <a:rPr lang="zh-CN" altLang="en-US" smtClean="0"/>
                        <a:t>月网友点赞数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52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</a:t>
                      </a:r>
                      <a:endParaRPr lang="en-US"/>
                    </a:p>
                  </a:txBody>
                  <a:tcPr/>
                </a:tc>
              </a:tr>
              <a:tr h="489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</a:tr>
              <a:tr h="6173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altLang="zh-CN" smtClean="0"/>
                        <a:t>3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</a:tr>
              <a:tr h="617355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新闻</a:t>
                      </a:r>
                      <a:r>
                        <a:rPr lang="en-US" altLang="zh-CN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32509" y="4447309"/>
            <a:ext cx="994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在这里，我们假设</a:t>
            </a:r>
            <a:r>
              <a:rPr lang="zh-CN" altLang="en-US" smtClean="0">
                <a:solidFill>
                  <a:srgbClr val="FF0000"/>
                </a:solidFill>
              </a:rPr>
              <a:t>列是确定的</a:t>
            </a:r>
            <a:r>
              <a:rPr lang="zh-CN" altLang="en-US" smtClean="0"/>
              <a:t>。那么行是可变化的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我们可以使用</a:t>
            </a:r>
            <a:r>
              <a:rPr lang="en-US" altLang="zh-CN" smtClean="0"/>
              <a:t>insert </a:t>
            </a:r>
            <a:r>
              <a:rPr lang="zh-CN" altLang="en-US" smtClean="0"/>
              <a:t>函数来搞定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具体代码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28600" y="1402772"/>
            <a:ext cx="1196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先求出  两者矩阵的行数的差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rows=m2.shape(0)-m1.shape(0)</a:t>
            </a:r>
          </a:p>
          <a:p>
            <a:endParaRPr lang="en-US" altLang="zh-CN"/>
          </a:p>
          <a:p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函数</a:t>
            </a:r>
            <a:r>
              <a:rPr lang="en-US" altLang="zh-CN"/>
              <a:t>np.insert </a:t>
            </a:r>
            <a:endParaRPr lang="en-US" altLang="zh-CN" smtClean="0"/>
          </a:p>
          <a:p>
            <a:r>
              <a:rPr lang="zh-CN" altLang="en-US" smtClean="0"/>
              <a:t>文档在此</a:t>
            </a:r>
            <a:r>
              <a:rPr lang="en-US" altLang="zh-CN" smtClean="0"/>
              <a:t>:https</a:t>
            </a:r>
            <a:r>
              <a:rPr lang="en-US" altLang="zh-CN"/>
              <a:t>://</a:t>
            </a:r>
            <a:r>
              <a:rPr lang="en-US" altLang="zh-CN" smtClean="0"/>
              <a:t>docs.scipy.org/doc/numpy/reference/generated/numpy.insert.html</a:t>
            </a:r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 </a:t>
            </a:r>
            <a:r>
              <a:rPr lang="en-US" altLang="zh-CN"/>
              <a:t>m1=np.insert(m1,1,[[0,0,0]],</a:t>
            </a:r>
            <a:r>
              <a:rPr lang="en-US" altLang="zh-CN"/>
              <a:t>axis=0</a:t>
            </a:r>
            <a:r>
              <a:rPr lang="en-US" altLang="zh-CN" smtClean="0"/>
              <a:t>)</a:t>
            </a:r>
          </a:p>
          <a:p>
            <a:endParaRPr lang="en-US" altLang="zh-CN"/>
          </a:p>
          <a:p>
            <a:r>
              <a:rPr lang="zh-CN" altLang="en-US"/>
              <a:t>第一</a:t>
            </a:r>
            <a:r>
              <a:rPr lang="zh-CN" altLang="en-US"/>
              <a:t>个</a:t>
            </a:r>
            <a:r>
              <a:rPr lang="zh-CN" altLang="en-US" smtClean="0"/>
              <a:t>参数是源数组</a:t>
            </a:r>
            <a:r>
              <a:rPr lang="en-US" altLang="zh-CN" smtClean="0"/>
              <a:t>(</a:t>
            </a:r>
            <a:r>
              <a:rPr lang="zh-CN" altLang="en-US" smtClean="0"/>
              <a:t>矩阵 </a:t>
            </a:r>
            <a:r>
              <a:rPr lang="en-US" altLang="zh-CN" smtClean="0"/>
              <a:t>)</a:t>
            </a:r>
          </a:p>
          <a:p>
            <a:r>
              <a:rPr lang="en-US" altLang="zh-CN"/>
              <a:t> </a:t>
            </a:r>
            <a:r>
              <a:rPr lang="zh-CN" altLang="en-US" smtClean="0"/>
              <a:t>第二个参数是索引</a:t>
            </a:r>
            <a:endParaRPr lang="en-US" altLang="zh-CN" smtClean="0"/>
          </a:p>
          <a:p>
            <a:r>
              <a:rPr lang="zh-CN" altLang="en-US" smtClean="0"/>
              <a:t>第三个参数值插入的值（</a:t>
            </a:r>
            <a:r>
              <a:rPr lang="zh-CN" altLang="en-US" smtClean="0"/>
              <a:t>维度要和原数组一致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zh-CN" altLang="en-US" smtClean="0"/>
              <a:t>第四个参数</a:t>
            </a:r>
            <a:r>
              <a:rPr lang="en-US" altLang="zh-CN" smtClean="0"/>
              <a:t>:axis=0 </a:t>
            </a:r>
            <a:r>
              <a:rPr lang="zh-CN" altLang="en-US" smtClean="0"/>
              <a:t>代表插入行，</a:t>
            </a:r>
            <a:r>
              <a:rPr lang="en-US" altLang="zh-CN" smtClean="0"/>
              <a:t>=1</a:t>
            </a:r>
            <a:r>
              <a:rPr lang="zh-CN" altLang="en-US" smtClean="0"/>
              <a:t>代表插入列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888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用循环吗？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28600" y="1402772"/>
            <a:ext cx="1196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比较</a:t>
            </a:r>
            <a:r>
              <a:rPr lang="en-US" altLang="zh-CN" smtClean="0"/>
              <a:t>low</a:t>
            </a:r>
            <a:r>
              <a:rPr lang="zh-CN" altLang="en-US" smtClean="0"/>
              <a:t>的方式是</a:t>
            </a:r>
            <a:endParaRPr lang="en-US" altLang="zh-CN" smtClean="0"/>
          </a:p>
          <a:p>
            <a:r>
              <a:rPr lang="en-US" altLang="zh-CN"/>
              <a:t>for i in range(0,m2.shape[0]-m1.shape[0]):</a:t>
            </a:r>
          </a:p>
          <a:p>
            <a:r>
              <a:rPr lang="en-US" altLang="zh-CN"/>
              <a:t>    m1=np.insert(m1,m1.shape[0],[[0,0,0]],axis=0)</a:t>
            </a:r>
          </a:p>
          <a:p>
            <a:r>
              <a:rPr lang="en-US" altLang="zh-CN"/>
              <a:t>print(m1</a:t>
            </a:r>
            <a:r>
              <a:rPr lang="en-US" altLang="zh-CN" smtClean="0"/>
              <a:t>)</a:t>
            </a:r>
          </a:p>
          <a:p>
            <a:endParaRPr lang="en-US" altLang="zh-CN"/>
          </a:p>
          <a:p>
            <a:endParaRPr lang="en-US" altLang="zh-CN" smtClean="0"/>
          </a:p>
          <a:p>
            <a:r>
              <a:rPr lang="en-US" altLang="zh-CN" smtClean="0"/>
              <a:t> </a:t>
            </a:r>
            <a:r>
              <a:rPr lang="zh-CN" altLang="en-US" smtClean="0"/>
              <a:t>手写全</a:t>
            </a:r>
            <a:r>
              <a:rPr lang="en-US" altLang="zh-CN" smtClean="0"/>
              <a:t>0 </a:t>
            </a:r>
            <a:r>
              <a:rPr lang="zh-CN" altLang="en-US" smtClean="0"/>
              <a:t>的矩阵</a:t>
            </a:r>
            <a:r>
              <a:rPr lang="en-US" altLang="zh-CN" smtClean="0"/>
              <a:t>?</a:t>
            </a:r>
            <a:r>
              <a:rPr lang="zh-CN" altLang="en-US" smtClean="0"/>
              <a:t>不可以自动吗？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 </a:t>
            </a:r>
            <a:endParaRPr lang="en-US" altLang="zh-CN"/>
          </a:p>
          <a:p>
            <a:r>
              <a:rPr lang="en-US" altLang="zh-CN" smtClean="0"/>
              <a:t> </a:t>
            </a:r>
            <a:r>
              <a:rPr lang="zh-CN" altLang="en-US" smtClean="0"/>
              <a:t>这时我们就要学到</a:t>
            </a:r>
            <a:r>
              <a:rPr lang="en-US" altLang="zh-CN" smtClean="0"/>
              <a:t>numpy.zeros</a:t>
            </a:r>
            <a:r>
              <a:rPr lang="zh-CN" altLang="en-US" smtClean="0"/>
              <a:t>函数，来构建一个全</a:t>
            </a:r>
            <a:r>
              <a:rPr lang="en-US" altLang="zh-CN" smtClean="0"/>
              <a:t>0</a:t>
            </a:r>
            <a:r>
              <a:rPr lang="zh-CN" altLang="en-US" smtClean="0"/>
              <a:t>的数组（矩阵）</a:t>
            </a: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zh-CN" altLang="en-US" smtClean="0"/>
              <a:t>文档</a:t>
            </a:r>
            <a:endParaRPr lang="en-US" altLang="zh-CN"/>
          </a:p>
          <a:p>
            <a:r>
              <a:rPr lang="en-US" altLang="zh-CN" smtClean="0"/>
              <a:t> https</a:t>
            </a:r>
            <a:r>
              <a:rPr lang="en-US" altLang="zh-CN"/>
              <a:t>://</a:t>
            </a:r>
            <a:r>
              <a:rPr lang="en-US" altLang="zh-CN" smtClean="0"/>
              <a:t>docs.scipy.org/doc/numpy-1.13.0/reference/generated/numpy.zeros.html</a:t>
            </a:r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 </a:t>
            </a:r>
            <a:r>
              <a:rPr lang="en-US" altLang="zh-CN" smtClean="0"/>
              <a:t>zero_rows=np.zeros</a:t>
            </a:r>
            <a:r>
              <a:rPr lang="en-US" altLang="zh-CN"/>
              <a:t>((1,3),</a:t>
            </a:r>
            <a:r>
              <a:rPr lang="en-US" altLang="zh-CN"/>
              <a:t>int</a:t>
            </a:r>
            <a:r>
              <a:rPr lang="en-US" altLang="zh-CN" smtClean="0"/>
              <a:t>)   #</a:t>
            </a:r>
            <a:r>
              <a:rPr lang="zh-CN" altLang="en-US" smtClean="0"/>
              <a:t>构建一个一行</a:t>
            </a:r>
            <a:r>
              <a:rPr lang="en-US" altLang="zh-CN" smtClean="0"/>
              <a:t>3</a:t>
            </a:r>
            <a:r>
              <a:rPr lang="zh-CN" altLang="en-US" smtClean="0"/>
              <a:t>列的矩阵，</a:t>
            </a:r>
            <a:r>
              <a:rPr lang="en-US" altLang="zh-CN" smtClean="0"/>
              <a:t>int</a:t>
            </a:r>
            <a:r>
              <a:rPr lang="zh-CN" altLang="en-US" smtClean="0"/>
              <a:t>型</a:t>
            </a:r>
            <a:endParaRPr lang="en-US" altLang="zh-CN"/>
          </a:p>
          <a:p>
            <a:r>
              <a:rPr lang="en-US" altLang="zh-CN" smtClean="0"/>
              <a:t> print(zero_rows</a:t>
            </a:r>
            <a:r>
              <a:rPr lang="en-US" altLang="zh-CN"/>
              <a:t>)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301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9233</TotalTime>
  <Words>609</Words>
  <Application>Microsoft Office PowerPoint</Application>
  <PresentationFormat>宽屏</PresentationFormat>
  <Paragraphs>176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 Unicode MS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3_Office 主题​​</vt:lpstr>
      <vt:lpstr>PowerPoint 演示文稿</vt:lpstr>
      <vt:lpstr>矩阵加法的现实意义、按时间计算新闻数据差别、给矩阵增加行、zeros函数</vt:lpstr>
      <vt:lpstr>我们先看矩阵的意义</vt:lpstr>
      <vt:lpstr>矩阵的加法就显而易见了</vt:lpstr>
      <vt:lpstr>程序来写一下，很简单</vt:lpstr>
      <vt:lpstr>如果行列不一样呢？</vt:lpstr>
      <vt:lpstr>譬如</vt:lpstr>
      <vt:lpstr>具体代码</vt:lpstr>
      <vt:lpstr>用循环吗？</vt:lpstr>
      <vt:lpstr>完整代码就变成了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1263</cp:revision>
  <dcterms:created xsi:type="dcterms:W3CDTF">2016-05-22T15:40:23Z</dcterms:created>
  <dcterms:modified xsi:type="dcterms:W3CDTF">2018-02-15T05:37:03Z</dcterms:modified>
</cp:coreProperties>
</file>