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09" r:id="rId5"/>
    <p:sldId id="311" r:id="rId6"/>
    <p:sldId id="312" r:id="rId7"/>
    <p:sldId id="313" r:id="rId8"/>
    <p:sldId id="314" r:id="rId9"/>
    <p:sldId id="31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2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7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3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4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1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2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机器学习前戏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(2)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距离篇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0" y="2512657"/>
            <a:ext cx="10515600" cy="1325563"/>
          </a:xfrm>
        </p:spPr>
        <p:txBody>
          <a:bodyPr/>
          <a:lstStyle/>
          <a:p>
            <a:r>
              <a:rPr lang="zh-CN" altLang="en-US" smtClean="0"/>
              <a:t>补充知识点</a:t>
            </a:r>
            <a:r>
              <a:rPr lang="en-US" altLang="zh-CN" smtClean="0"/>
              <a:t>:</a:t>
            </a:r>
            <a:r>
              <a:rPr lang="zh-CN" altLang="en-US" smtClean="0"/>
              <a:t>方差和标准差的理解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先看公式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2509" y="1517073"/>
                <a:ext cx="979862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协方差（</a:t>
                </a:r>
                <a:r>
                  <a:rPr lang="en-US" altLang="zh-CN"/>
                  <a:t>Covariance</a:t>
                </a:r>
                <a:r>
                  <a:rPr lang="zh-CN" altLang="en-US"/>
                  <a:t>）在概率论和统计学中用于衡量</a:t>
                </a:r>
                <a:r>
                  <a:rPr lang="zh-CN" altLang="en-US">
                    <a:solidFill>
                      <a:srgbClr val="FF0000"/>
                    </a:solidFill>
                  </a:rPr>
                  <a:t>两个变量</a:t>
                </a:r>
                <a:r>
                  <a:rPr lang="zh-CN" altLang="en-US"/>
                  <a:t>的总体</a:t>
                </a:r>
                <a:r>
                  <a:rPr lang="zh-CN" altLang="en-US" smtClean="0"/>
                  <a:t>误差</a:t>
                </a:r>
                <a:endParaRPr lang="en-US" altLang="zh-CN" smtClean="0"/>
              </a:p>
              <a:p>
                <a:r>
                  <a:rPr lang="en-US" smtClean="0"/>
                  <a:t>Cov(X,Y)=E[(X-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)*(Y-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)]</a:t>
                </a:r>
              </a:p>
              <a:p>
                <a:endParaRPr lang="en-US"/>
              </a:p>
              <a:p>
                <a:endParaRPr lang="en-US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方差</a:t>
                </a:r>
                <a:r>
                  <a:rPr lang="en-US" altLang="zh-CN" smtClean="0"/>
                  <a:t>(</a:t>
                </a:r>
                <a:r>
                  <a:rPr lang="en-US" b="1" smtClean="0"/>
                  <a:t>Variance):</a:t>
                </a:r>
                <a:r>
                  <a:rPr lang="zh-CN" altLang="en-US"/>
                  <a:t> </a:t>
                </a:r>
                <a:r>
                  <a:rPr lang="zh-CN" altLang="en-US" smtClean="0"/>
                  <a:t>描述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一个变量</a:t>
                </a:r>
                <a:r>
                  <a:rPr lang="zh-CN" altLang="en-US"/>
                  <a:t>离</a:t>
                </a:r>
                <a:r>
                  <a:rPr lang="zh-CN" altLang="en-US" smtClean="0"/>
                  <a:t>其期望值（理解为均值即可）的距离。它的</a:t>
                </a:r>
                <a:r>
                  <a:rPr lang="zh-CN" altLang="en-US" smtClean="0"/>
                  <a:t>平方根就是</a:t>
                </a:r>
                <a:r>
                  <a:rPr lang="zh-CN" altLang="en-US" smtClean="0"/>
                  <a:t>标准差</a:t>
                </a:r>
                <a:endParaRPr lang="en-US" altLang="zh-CN" smtClean="0"/>
              </a:p>
              <a:p>
                <a:r>
                  <a:rPr lang="en-US" smtClean="0"/>
                  <a:t>Var(X)=</a:t>
                </a:r>
                <a:r>
                  <a:rPr lang="en-US"/>
                  <a:t> E[(X-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)</a:t>
                </a:r>
                <a:r>
                  <a:rPr lang="en-US" baseline="30000" smtClean="0"/>
                  <a:t>2</a:t>
                </a:r>
                <a:r>
                  <a:rPr lang="en-US" smtClean="0"/>
                  <a:t>]</a:t>
                </a:r>
              </a:p>
              <a:p>
                <a:endParaRPr lang="en-US"/>
              </a:p>
              <a:p>
                <a:endParaRPr lang="en-US" smtClean="0"/>
              </a:p>
              <a:p>
                <a:r>
                  <a:rPr lang="zh-CN" altLang="en-US"/>
                  <a:t>各个数据与平均数之差</a:t>
                </a:r>
                <a:r>
                  <a:rPr lang="zh-CN" altLang="en-US"/>
                  <a:t>的</a:t>
                </a:r>
                <a:r>
                  <a:rPr lang="zh-CN" altLang="en-US" smtClean="0"/>
                  <a:t>平方    的和     的</a:t>
                </a:r>
                <a:r>
                  <a:rPr lang="zh-CN" altLang="en-US"/>
                  <a:t>平均数</a:t>
                </a:r>
                <a:r>
                  <a:rPr lang="en-US" altLang="zh-CN"/>
                  <a:t>,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1517073"/>
                <a:ext cx="9798627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560" t="-1748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4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我们先从方差开始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722463" cy="53961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譬如 </a:t>
            </a:r>
            <a:r>
              <a:rPr lang="en-US" altLang="zh-CN" sz="2000" smtClean="0"/>
              <a:t>A</a:t>
            </a:r>
            <a:r>
              <a:rPr lang="zh-CN" altLang="en-US" sz="2000" smtClean="0"/>
              <a:t>商品连续</a:t>
            </a:r>
            <a:r>
              <a:rPr lang="en-US" altLang="zh-CN" sz="2000" smtClean="0"/>
              <a:t>5</a:t>
            </a:r>
            <a:r>
              <a:rPr lang="zh-CN" altLang="en-US" sz="2000" smtClean="0"/>
              <a:t>日的销售额是：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100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150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200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90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110</a:t>
            </a:r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/>
              <a:t>譬如 </a:t>
            </a:r>
            <a:r>
              <a:rPr lang="en-US" altLang="zh-CN" sz="2000" smtClean="0"/>
              <a:t>B</a:t>
            </a:r>
            <a:r>
              <a:rPr lang="zh-CN" altLang="en-US" sz="2000" smtClean="0"/>
              <a:t>商品</a:t>
            </a:r>
            <a:r>
              <a:rPr lang="zh-CN" altLang="en-US" sz="2000"/>
              <a:t>连续</a:t>
            </a:r>
            <a:r>
              <a:rPr lang="en-US" altLang="zh-CN" sz="2000"/>
              <a:t>5</a:t>
            </a:r>
            <a:r>
              <a:rPr lang="zh-CN" altLang="en-US" sz="2000"/>
              <a:t>日的销售额是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150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120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130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150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120</a:t>
            </a: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我们</a:t>
            </a:r>
            <a:r>
              <a:rPr lang="zh-CN" altLang="en-US" sz="2000" smtClean="0"/>
              <a:t>分别求出两个商品的销售平均值</a:t>
            </a:r>
            <a:r>
              <a:rPr lang="en-US" altLang="zh-CN" sz="2000" smtClean="0"/>
              <a:t>:</a:t>
            </a:r>
          </a:p>
          <a:p>
            <a:pPr marL="0" indent="0">
              <a:buNone/>
            </a:pPr>
            <a:r>
              <a:rPr lang="en-US" altLang="zh-CN" sz="2000" smtClean="0"/>
              <a:t>E(A) = </a:t>
            </a:r>
            <a:r>
              <a:rPr lang="en-US" altLang="zh-CN" sz="2000" smtClean="0"/>
              <a:t>130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E(B) </a:t>
            </a:r>
            <a:r>
              <a:rPr lang="en-US" altLang="zh-CN" sz="2000" smtClean="0"/>
              <a:t>= 130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 smtClean="0"/>
              <a:t>(</a:t>
            </a:r>
            <a:r>
              <a:rPr lang="zh-CN" altLang="en-US" sz="2000" smtClean="0"/>
              <a:t>可以使用</a:t>
            </a:r>
            <a:r>
              <a:rPr lang="en-US" altLang="zh-CN" sz="2000" smtClean="0"/>
              <a:t>numpy</a:t>
            </a:r>
            <a:r>
              <a:rPr lang="zh-CN" altLang="en-US" sz="2000" smtClean="0"/>
              <a:t>来完成</a:t>
            </a:r>
            <a:r>
              <a:rPr lang="zh-CN" altLang="en-US" sz="2000" smtClean="0"/>
              <a:t>计算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r>
              <a:rPr lang="en-US" altLang="zh-CN" sz="2000"/>
              <a:t>A=np.array([100,150,200,90,110])</a:t>
            </a:r>
          </a:p>
          <a:p>
            <a:pPr marL="0" indent="0">
              <a:buNone/>
            </a:pPr>
            <a:r>
              <a:rPr lang="en-US" altLang="zh-CN" sz="2000"/>
              <a:t>print(A.mean</a:t>
            </a:r>
            <a:r>
              <a:rPr lang="en-US" altLang="zh-CN" sz="2000" smtClean="0"/>
              <a:t>())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B=np.array([140,120,130,150,110])</a:t>
            </a:r>
          </a:p>
          <a:p>
            <a:pPr marL="0" indent="0">
              <a:buNone/>
            </a:pPr>
            <a:r>
              <a:rPr lang="en-US" altLang="zh-CN" sz="2000"/>
              <a:t>print(B.mean())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9411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接下来我们要知道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000" smtClean="0"/>
                  <a:t>A</a:t>
                </a:r>
                <a:r>
                  <a:rPr lang="zh-CN" altLang="en-US" sz="2000" smtClean="0"/>
                  <a:t>和</a:t>
                </a:r>
                <a:r>
                  <a:rPr lang="en-US" altLang="zh-CN" sz="2000" smtClean="0"/>
                  <a:t>B</a:t>
                </a:r>
                <a:r>
                  <a:rPr lang="zh-CN" altLang="en-US" sz="2000" smtClean="0"/>
                  <a:t>哪个商品 销售 更加稳定些</a:t>
                </a:r>
                <a:r>
                  <a:rPr lang="zh-CN" altLang="en-US" sz="2000" smtClean="0"/>
                  <a:t>？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zh-CN" altLang="en-US" sz="2000" smtClean="0"/>
                  <a:t>要评价这个波动 ，其实就是测量数据和均值之间的距离，于是方差就可以用来作为衡量标准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altLang="zh-CN" sz="2000" smtClean="0"/>
                  <a:t>A={100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150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200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90</a:t>
                </a:r>
                <a:r>
                  <a:rPr lang="zh-CN" altLang="en-US" sz="2000"/>
                  <a:t>、</a:t>
                </a:r>
                <a:r>
                  <a:rPr lang="en-US" altLang="zh-CN" sz="2000" smtClean="0"/>
                  <a:t>110} ,E(A)=130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v</a:t>
                </a:r>
                <a:r>
                  <a:rPr lang="en-US" altLang="zh-CN" sz="2000" smtClean="0"/>
                  <a:t>ar(A)=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100−130</m:t>
                            </m:r>
                          </m:e>
                        </m:d>
                        <m:r>
                          <a:rPr lang="en-US" altLang="zh-CN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150−130</m:t>
                            </m:r>
                          </m:e>
                        </m:d>
                        <m:r>
                          <a:rPr lang="en-US" altLang="zh-CN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200−130</m:t>
                            </m:r>
                          </m:e>
                        </m:d>
                        <m:r>
                          <a:rPr lang="en-US" altLang="zh-CN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90−130</m:t>
                            </m:r>
                          </m:e>
                        </m:d>
                        <m:r>
                          <a:rPr lang="en-US" altLang="zh-CN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110−130</m:t>
                            </m:r>
                          </m:e>
                        </m:d>
                        <m:r>
                          <a:rPr lang="en-US" altLang="zh-CN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000" smtClean="0"/>
                  <a:t> </a:t>
                </a:r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zh-CN" altLang="en-US" sz="2000" smtClean="0"/>
                  <a:t>手工代码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altLang="zh-CN" sz="2000" smtClean="0"/>
                  <a:t>print(np.square(A-A.mean</a:t>
                </a:r>
                <a:r>
                  <a:rPr lang="en-US" altLang="zh-CN" sz="2000"/>
                  <a:t>()).sum()/</a:t>
                </a:r>
                <a:r>
                  <a:rPr lang="en-US" altLang="zh-CN" sz="2000"/>
                  <a:t>A.size</a:t>
                </a:r>
                <a:r>
                  <a:rPr lang="en-US" altLang="zh-CN" sz="2000" smtClean="0"/>
                  <a:t>)</a:t>
                </a:r>
              </a:p>
              <a:p>
                <a:pPr marL="0" indent="0">
                  <a:buNone/>
                </a:pPr>
                <a:endParaRPr lang="en-US" altLang="zh-CN" sz="20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zh-CN" altLang="en-US" sz="2000" smtClean="0"/>
                  <a:t>直接的函数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altLang="zh-CN" sz="2000" smtClean="0"/>
                  <a:t>print(A.var())</a:t>
                </a: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zh-CN" altLang="en-US" sz="2000" smtClean="0"/>
                  <a:t>结果是 </a:t>
                </a:r>
                <a:r>
                  <a:rPr lang="en-US" altLang="zh-CN" sz="2000" smtClean="0"/>
                  <a:t>1640</a:t>
                </a: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  </a:t>
                </a:r>
                <a:endParaRPr lang="en-US" altLang="zh-CN" sz="200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  <a:blipFill rotWithShape="0">
                <a:blip r:embed="rId3"/>
                <a:stretch>
                  <a:fillRect l="-601" t="-1102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5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000" smtClean="0"/>
                  <a:t>B={</a:t>
                </a:r>
                <a:r>
                  <a:rPr lang="en-US" altLang="zh-CN" sz="2000"/>
                  <a:t>150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120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130</a:t>
                </a:r>
                <a:r>
                  <a:rPr lang="zh-CN" altLang="en-US" sz="2000"/>
                  <a:t>、</a:t>
                </a:r>
                <a:r>
                  <a:rPr lang="en-US" altLang="zh-CN" sz="2000"/>
                  <a:t>150</a:t>
                </a:r>
                <a:r>
                  <a:rPr lang="zh-CN" altLang="en-US" sz="2000"/>
                  <a:t>、</a:t>
                </a:r>
                <a:r>
                  <a:rPr lang="en-US" altLang="zh-CN" sz="2000" smtClean="0"/>
                  <a:t>120} </a:t>
                </a:r>
                <a:r>
                  <a:rPr lang="en-US" altLang="zh-CN" sz="2000"/>
                  <a:t>,</a:t>
                </a:r>
                <a:r>
                  <a:rPr lang="en-US" altLang="zh-CN" sz="2000" smtClean="0"/>
                  <a:t>E(B)=</a:t>
                </a:r>
                <a:r>
                  <a:rPr lang="en-US" altLang="zh-CN" sz="2000"/>
                  <a:t>130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var(B)=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0−130</m:t>
                            </m:r>
                          </m:e>
                        </m:d>
                        <m:r>
                          <a:rPr lang="en-US" altLang="zh-CN" sz="20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0−130</m:t>
                            </m:r>
                          </m:e>
                        </m:d>
                        <m:r>
                          <a:rPr lang="en-US" altLang="zh-CN" sz="20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130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−130</m:t>
                            </m:r>
                          </m:e>
                        </m:d>
                        <m:r>
                          <a:rPr lang="en-US" altLang="zh-CN" sz="20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0−130</m:t>
                            </m:r>
                          </m:e>
                        </m:d>
                        <m:r>
                          <a:rPr lang="en-US" altLang="zh-CN" sz="20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0−130</m:t>
                            </m:r>
                          </m:e>
                        </m:d>
                        <m:r>
                          <a:rPr lang="en-US" altLang="zh-CN" sz="20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000"/>
                  <a:t> </a:t>
                </a:r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zh-CN" altLang="en-US" sz="2000"/>
                  <a:t>手工代码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print(np.square(B-B.mean</a:t>
                </a:r>
                <a:r>
                  <a:rPr lang="en-US" altLang="zh-CN" sz="2000"/>
                  <a:t>()).</a:t>
                </a:r>
                <a:r>
                  <a:rPr lang="en-US" altLang="zh-CN" sz="2000"/>
                  <a:t>sum</a:t>
                </a:r>
                <a:r>
                  <a:rPr lang="en-US" altLang="zh-CN" sz="2000" smtClean="0"/>
                  <a:t>()/B.size</a:t>
                </a:r>
                <a:r>
                  <a:rPr lang="en-US" altLang="zh-CN" sz="2000"/>
                  <a:t>)</a:t>
                </a:r>
              </a:p>
              <a:p>
                <a:pPr marL="0" indent="0">
                  <a:buNone/>
                </a:pPr>
                <a:endParaRPr lang="en-US" altLang="zh-CN" sz="20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zh-CN" altLang="en-US" sz="2000"/>
                  <a:t>直接的函数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print(B.var())</a:t>
                </a:r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zh-CN" altLang="en-US" sz="2000" smtClean="0"/>
                  <a:t>结果是</a:t>
                </a:r>
                <a:r>
                  <a:rPr lang="en-US" altLang="zh-CN" sz="2000" smtClean="0"/>
                  <a:t>200</a:t>
                </a:r>
                <a:endParaRPr lang="en-US" altLang="zh-CN" sz="200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  <a:blipFill rotWithShape="0">
                <a:blip r:embed="rId3"/>
                <a:stretch>
                  <a:fillRect l="-601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95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其他知识点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结论：方差</a:t>
            </a:r>
            <a:r>
              <a:rPr lang="zh-CN" altLang="en-US" sz="2000"/>
              <a:t>越大，数据的波动越大；方差越小，数据的波动就越小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方差开根号就是标准差</a:t>
            </a:r>
            <a:r>
              <a:rPr lang="en-US" altLang="zh-CN" sz="2000"/>
              <a:t>(</a:t>
            </a:r>
            <a:r>
              <a:rPr lang="en-US" altLang="zh-CN" sz="2000"/>
              <a:t>standard </a:t>
            </a:r>
            <a:r>
              <a:rPr lang="en-US" altLang="zh-CN" sz="2000" smtClean="0"/>
              <a:t> deviation </a:t>
            </a:r>
            <a:r>
              <a:rPr lang="en-US" altLang="zh-CN" sz="2000"/>
              <a:t>)</a:t>
            </a:r>
            <a:r>
              <a:rPr lang="zh-CN" altLang="en-US" sz="2000" smtClean="0"/>
              <a:t>，可以理解为把方差进行标准化，使之度量单位和原数据一致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print(A.std</a:t>
            </a:r>
            <a:r>
              <a:rPr lang="en-US" altLang="zh-CN" sz="2000" smtClean="0"/>
              <a:t>())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print(B.std())</a:t>
            </a:r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由于单位一致，我们理解为标准差    是偏离均值的距离均值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 </a:t>
            </a:r>
            <a:r>
              <a:rPr lang="en-US" altLang="zh-CN" sz="2000" smtClean="0"/>
              <a:t> 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149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r>
              <a:rPr lang="zh-CN" altLang="en-US" smtClean="0"/>
              <a:t>样本方差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smtClean="0"/>
                  <a:t>推导过程略。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zh-CN" altLang="en-US" sz="2000" smtClean="0"/>
                  <a:t>由于实际计算我们不可能得到所有数据，都是样本数据，因此求均值时分母是</a:t>
                </a:r>
                <a:r>
                  <a:rPr lang="en-US" altLang="zh-CN" sz="2000" smtClean="0"/>
                  <a:t>n-1</a:t>
                </a:r>
                <a:r>
                  <a:rPr lang="zh-CN" altLang="en-US" sz="2000" smtClean="0"/>
                  <a:t>。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var(A)=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100−130</m:t>
                            </m:r>
                          </m:e>
                        </m:d>
                        <m:r>
                          <a:rPr lang="en-US" altLang="zh-CN" sz="20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150−130</m:t>
                            </m:r>
                          </m:e>
                        </m:d>
                        <m:r>
                          <a:rPr lang="en-US" altLang="zh-CN" sz="20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200−130</m:t>
                            </m:r>
                          </m:e>
                        </m:d>
                        <m:r>
                          <a:rPr lang="en-US" altLang="zh-CN" sz="20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90−130</m:t>
                            </m:r>
                          </m:e>
                        </m:d>
                        <m:r>
                          <a:rPr lang="en-US" altLang="zh-CN" sz="20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110−130</m:t>
                            </m:r>
                          </m:e>
                        </m:d>
                        <m:r>
                          <a:rPr lang="en-US" altLang="zh-CN" sz="20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numpy</a:t>
                </a:r>
                <a:r>
                  <a:rPr lang="zh-CN" altLang="en-US" sz="2000" smtClean="0"/>
                  <a:t>计算就是 </a:t>
                </a:r>
                <a:r>
                  <a:rPr lang="en-US" altLang="zh-CN" sz="2000" smtClean="0"/>
                  <a:t>A.var(ddof=1)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  <a:blipFill rotWithShape="0">
                <a:blip r:embed="rId3"/>
                <a:stretch>
                  <a:fillRect l="-601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9020</TotalTime>
  <Words>395</Words>
  <Application>Microsoft Office PowerPoint</Application>
  <PresentationFormat>宽屏</PresentationFormat>
  <Paragraphs>101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补充知识点:方差和标准差的理解</vt:lpstr>
      <vt:lpstr>先看公式</vt:lpstr>
      <vt:lpstr>我们先从方差开始</vt:lpstr>
      <vt:lpstr>接下来我们要知道</vt:lpstr>
      <vt:lpstr>接上页</vt:lpstr>
      <vt:lpstr>其他知识点</vt:lpstr>
      <vt:lpstr> 样本方差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1127</cp:revision>
  <dcterms:created xsi:type="dcterms:W3CDTF">2016-05-22T15:40:23Z</dcterms:created>
  <dcterms:modified xsi:type="dcterms:W3CDTF">2018-04-28T08:31:53Z</dcterms:modified>
</cp:coreProperties>
</file>