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3"/>
  </p:notesMasterIdLst>
  <p:sldIdLst>
    <p:sldId id="265" r:id="rId3"/>
    <p:sldId id="305" r:id="rId4"/>
    <p:sldId id="309" r:id="rId5"/>
    <p:sldId id="311" r:id="rId6"/>
    <p:sldId id="316" r:id="rId7"/>
    <p:sldId id="312" r:id="rId8"/>
    <p:sldId id="313" r:id="rId9"/>
    <p:sldId id="314" r:id="rId10"/>
    <p:sldId id="315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22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7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2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333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40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1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2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机器学习前戏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(2)</a:t>
            </a: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距离篇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0" y="2512657"/>
            <a:ext cx="10515600" cy="1325563"/>
          </a:xfrm>
        </p:spPr>
        <p:txBody>
          <a:bodyPr/>
          <a:lstStyle/>
          <a:p>
            <a:r>
              <a:rPr lang="zh-CN" altLang="en-US" smtClean="0"/>
              <a:t>补充知识点</a:t>
            </a:r>
            <a:r>
              <a:rPr lang="en-US" altLang="zh-CN" smtClean="0"/>
              <a:t>:</a:t>
            </a:r>
            <a:r>
              <a:rPr lang="zh-CN" altLang="en-US"/>
              <a:t>理解</a:t>
            </a:r>
            <a:r>
              <a:rPr lang="zh-CN" altLang="en-US" smtClean="0"/>
              <a:t>协方差、协方差矩阵入门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先看公式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32509" y="1517073"/>
                <a:ext cx="9798627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mtClean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上节课我们讲到了方差</a:t>
                </a:r>
                <a:endParaRPr lang="en-US" smtClean="0"/>
              </a:p>
              <a:p>
                <a:r>
                  <a:rPr lang="zh-CN" altLang="en-US" smtClean="0"/>
                  <a:t>方差</a:t>
                </a:r>
                <a:r>
                  <a:rPr lang="en-US" altLang="zh-CN" smtClean="0"/>
                  <a:t>(</a:t>
                </a:r>
                <a:r>
                  <a:rPr lang="en-US" b="1" smtClean="0"/>
                  <a:t>Variance):</a:t>
                </a:r>
                <a:r>
                  <a:rPr lang="zh-CN" altLang="en-US"/>
                  <a:t> </a:t>
                </a:r>
                <a:r>
                  <a:rPr lang="zh-CN" altLang="en-US" smtClean="0"/>
                  <a:t>描述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一个变量</a:t>
                </a:r>
                <a:r>
                  <a:rPr lang="zh-CN" altLang="en-US"/>
                  <a:t>离</a:t>
                </a:r>
                <a:r>
                  <a:rPr lang="zh-CN" altLang="en-US" smtClean="0"/>
                  <a:t>其期望值（理解为均值即可）的距离。它的平方根就是标准差</a:t>
                </a:r>
                <a:endParaRPr lang="en-US" altLang="zh-CN" smtClean="0"/>
              </a:p>
              <a:p>
                <a:r>
                  <a:rPr lang="en-US" smtClean="0"/>
                  <a:t>Var(X)=</a:t>
                </a:r>
                <a:r>
                  <a:rPr lang="en-US"/>
                  <a:t> E[(X-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)</a:t>
                </a:r>
                <a:r>
                  <a:rPr lang="en-US" baseline="30000" smtClean="0"/>
                  <a:t>2</a:t>
                </a:r>
                <a:r>
                  <a:rPr lang="en-US" smtClean="0"/>
                  <a:t>]</a:t>
                </a:r>
              </a:p>
              <a:p>
                <a:endParaRPr lang="en-US" smtClean="0"/>
              </a:p>
              <a:p>
                <a:endParaRPr lang="en-US"/>
              </a:p>
              <a:p>
                <a:endParaRPr lang="en-US" smtClean="0"/>
              </a:p>
              <a:p>
                <a:endParaRPr lang="en-US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/>
                  <a:t>协方差（</a:t>
                </a:r>
                <a:r>
                  <a:rPr lang="en-US" altLang="zh-CN"/>
                  <a:t>Covariance</a:t>
                </a:r>
                <a:r>
                  <a:rPr lang="zh-CN" altLang="en-US"/>
                  <a:t>）在概率论和统计学中用于衡量</a:t>
                </a:r>
                <a:r>
                  <a:rPr lang="zh-CN" altLang="en-US">
                    <a:solidFill>
                      <a:srgbClr val="FF0000"/>
                    </a:solidFill>
                  </a:rPr>
                  <a:t>两个变量</a:t>
                </a:r>
                <a:r>
                  <a:rPr lang="zh-CN" altLang="en-US"/>
                  <a:t>的总体误差</a:t>
                </a:r>
                <a:endParaRPr lang="en-US" altLang="zh-CN"/>
              </a:p>
              <a:p>
                <a:r>
                  <a:rPr lang="en-US"/>
                  <a:t>Cov(X,Y)=E[(X-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)*(Y-</a:t>
                </a:r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mtClean="0"/>
                  <a:t>)]</a:t>
                </a:r>
              </a:p>
              <a:p>
                <a:r>
                  <a:rPr lang="en-US" smtClean="0"/>
                  <a:t>Cov(X,X)=</a:t>
                </a:r>
                <a:r>
                  <a:rPr lang="en-US"/>
                  <a:t>E[(X-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)</a:t>
                </a:r>
                <a:r>
                  <a:rPr lang="en-US" baseline="30000" smtClean="0"/>
                  <a:t>2</a:t>
                </a:r>
                <a:r>
                  <a:rPr lang="en-US" smtClean="0"/>
                  <a:t>]</a:t>
                </a:r>
                <a:endParaRPr lang="en-US"/>
              </a:p>
              <a:p>
                <a:endParaRPr lang="en-US"/>
              </a:p>
              <a:p>
                <a:endParaRPr lang="en-US" smtClean="0"/>
              </a:p>
              <a:p>
                <a:r>
                  <a:rPr lang="zh-CN" altLang="en-US" smtClean="0"/>
                  <a:t>目的是为了</a:t>
                </a:r>
                <a:r>
                  <a:rPr lang="en-US" altLang="zh-CN" smtClean="0"/>
                  <a:t>:</a:t>
                </a:r>
                <a:r>
                  <a:rPr lang="zh-CN" altLang="en-US" smtClean="0"/>
                  <a:t>描述</a:t>
                </a:r>
                <a:r>
                  <a:rPr lang="zh-CN" altLang="en-US"/>
                  <a:t>两个随机变量之间具有什么样的</a:t>
                </a:r>
                <a:r>
                  <a:rPr lang="zh-CN" altLang="en-US">
                    <a:solidFill>
                      <a:srgbClr val="FF0000"/>
                    </a:solidFill>
                  </a:rPr>
                  <a:t>关系</a:t>
                </a:r>
                <a:endParaRPr lang="en-US">
                  <a:solidFill>
                    <a:srgbClr val="FF0000"/>
                  </a:solidFill>
                </a:endParaRPr>
              </a:p>
              <a:p>
                <a:endParaRPr lang="en-US"/>
              </a:p>
              <a:p>
                <a:r>
                  <a:rPr lang="en-US" smtClean="0"/>
                  <a:t> </a:t>
                </a:r>
                <a:endParaRPr lang="en-US"/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1517073"/>
                <a:ext cx="9798627" cy="5078313"/>
              </a:xfrm>
              <a:prstGeom prst="rect">
                <a:avLst/>
              </a:prstGeom>
              <a:blipFill rotWithShape="0">
                <a:blip r:embed="rId3"/>
                <a:stretch>
                  <a:fillRect l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42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</a:t>
            </a:r>
            <a:r>
              <a:rPr lang="zh-CN" altLang="en-US"/>
              <a:t>节</a:t>
            </a:r>
            <a:r>
              <a:rPr lang="zh-CN" altLang="en-US" smtClean="0"/>
              <a:t>课</a:t>
            </a:r>
            <a:r>
              <a:rPr lang="zh-CN" altLang="en-US" smtClean="0">
                <a:solidFill>
                  <a:srgbClr val="FF0000"/>
                </a:solidFill>
              </a:rPr>
              <a:t>方差</a:t>
            </a:r>
            <a:r>
              <a:rPr lang="zh-CN" altLang="en-US" smtClean="0"/>
              <a:t>的列子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2"/>
            <a:ext cx="11722463" cy="5396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smtClean="0"/>
              <a:t>主要表达的是</a:t>
            </a:r>
            <a:endParaRPr lang="en-US" altLang="zh-CN" sz="20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譬如 </a:t>
            </a:r>
            <a:r>
              <a:rPr lang="en-US" altLang="zh-CN" sz="2000" smtClean="0"/>
              <a:t>A</a:t>
            </a:r>
            <a:r>
              <a:rPr lang="zh-CN" altLang="en-US" sz="2000" smtClean="0"/>
              <a:t>商品连续</a:t>
            </a:r>
            <a:r>
              <a:rPr lang="en-US" altLang="zh-CN" sz="2000" smtClean="0"/>
              <a:t>5</a:t>
            </a:r>
            <a:r>
              <a:rPr lang="zh-CN" altLang="en-US" sz="2000" smtClean="0"/>
              <a:t>日的销售额是：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100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150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200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90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110</a:t>
            </a:r>
          </a:p>
          <a:p>
            <a:pPr marL="0" indent="0">
              <a:buNone/>
            </a:pPr>
            <a:endParaRPr lang="en-US" altLang="zh-CN" sz="20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/>
              <a:t>譬如 </a:t>
            </a:r>
            <a:r>
              <a:rPr lang="en-US" altLang="zh-CN" sz="2000" smtClean="0"/>
              <a:t>B</a:t>
            </a:r>
            <a:r>
              <a:rPr lang="zh-CN" altLang="en-US" sz="2000" smtClean="0"/>
              <a:t>商品</a:t>
            </a:r>
            <a:r>
              <a:rPr lang="zh-CN" altLang="en-US" sz="2000"/>
              <a:t>连续</a:t>
            </a:r>
            <a:r>
              <a:rPr lang="en-US" altLang="zh-CN" sz="2000"/>
              <a:t>5</a:t>
            </a:r>
            <a:r>
              <a:rPr lang="zh-CN" altLang="en-US" sz="2000"/>
              <a:t>日的销售额是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150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120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130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150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120</a:t>
            </a:r>
            <a:endParaRPr lang="en-US" altLang="zh-CN" sz="200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</a:t>
            </a:r>
          </a:p>
          <a:p>
            <a:pPr marL="0" indent="0">
              <a:buNone/>
            </a:pPr>
            <a:r>
              <a:rPr lang="zh-CN" altLang="en-US" sz="2000" smtClean="0"/>
              <a:t>我们可以利用方差计算两者商品销售额 的 “稳定性”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94110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换成</a:t>
            </a:r>
            <a:r>
              <a:rPr lang="zh-CN" altLang="en-US" smtClean="0">
                <a:solidFill>
                  <a:srgbClr val="FF0000"/>
                </a:solidFill>
              </a:rPr>
              <a:t>协方差</a:t>
            </a:r>
            <a:r>
              <a:rPr lang="zh-CN" altLang="en-US" smtClean="0"/>
              <a:t>的列子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2"/>
            <a:ext cx="11722463" cy="5396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譬如 </a:t>
            </a:r>
            <a:r>
              <a:rPr lang="en-US" altLang="zh-CN" sz="2000" smtClean="0"/>
              <a:t>A</a:t>
            </a:r>
            <a:r>
              <a:rPr lang="zh-CN" altLang="en-US" sz="2000" smtClean="0"/>
              <a:t>商品连续</a:t>
            </a:r>
            <a:r>
              <a:rPr lang="en-US" altLang="zh-CN" sz="2000" smtClean="0"/>
              <a:t>5</a:t>
            </a:r>
            <a:r>
              <a:rPr lang="zh-CN" altLang="en-US" sz="2000" smtClean="0"/>
              <a:t>月的销售额是：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100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150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200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90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110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/>
              <a:t>这时我们发现</a:t>
            </a:r>
            <a:r>
              <a:rPr lang="en-US" altLang="zh-CN" sz="2000" smtClean="0"/>
              <a:t> </a:t>
            </a:r>
            <a:r>
              <a:rPr lang="zh-CN" altLang="en-US" sz="2000" smtClean="0"/>
              <a:t>好像、仿佛、似乎</a:t>
            </a:r>
            <a:r>
              <a:rPr lang="en-US" altLang="zh-CN" sz="2000" smtClean="0"/>
              <a:t>tmd  A</a:t>
            </a:r>
            <a:r>
              <a:rPr lang="zh-CN" altLang="en-US" sz="2000" smtClean="0"/>
              <a:t>商品的销售和</a:t>
            </a:r>
            <a:r>
              <a:rPr lang="en-US" altLang="zh-CN" sz="2000" smtClean="0"/>
              <a:t>B</a:t>
            </a:r>
            <a:r>
              <a:rPr lang="zh-CN" altLang="en-US" sz="2000" smtClean="0"/>
              <a:t>商品的销售有关系。譬如</a:t>
            </a:r>
            <a:r>
              <a:rPr lang="en-US" altLang="zh-CN" sz="2000" smtClean="0"/>
              <a:t>A</a:t>
            </a:r>
            <a:r>
              <a:rPr lang="zh-CN" altLang="en-US" sz="2000" smtClean="0"/>
              <a:t>商品卖的多，</a:t>
            </a:r>
            <a:r>
              <a:rPr lang="en-US" altLang="zh-CN" sz="2000" smtClean="0"/>
              <a:t>B</a:t>
            </a:r>
            <a:r>
              <a:rPr lang="zh-CN" altLang="en-US" sz="2000" smtClean="0"/>
              <a:t>商品卖的就少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于是我们统计出</a:t>
            </a:r>
            <a:r>
              <a:rPr lang="en-US" altLang="zh-CN" sz="2000" smtClean="0"/>
              <a:t>B</a:t>
            </a:r>
            <a:r>
              <a:rPr lang="zh-CN" altLang="en-US" sz="2000" smtClean="0"/>
              <a:t>商品连续</a:t>
            </a:r>
            <a:r>
              <a:rPr lang="en-US" altLang="zh-CN" sz="2000" smtClean="0"/>
              <a:t>5</a:t>
            </a:r>
            <a:r>
              <a:rPr lang="zh-CN" altLang="en-US" sz="2000" smtClean="0"/>
              <a:t>月的销售额是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90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80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60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150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95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/>
              <a:t>如果真是这样，那么我们很可能商品宣传页上 要</a:t>
            </a:r>
            <a:r>
              <a:rPr lang="zh-CN" altLang="en-US" sz="2000" smtClean="0">
                <a:solidFill>
                  <a:srgbClr val="C00000"/>
                </a:solidFill>
              </a:rPr>
              <a:t>把</a:t>
            </a:r>
            <a:r>
              <a:rPr lang="en-US" altLang="zh-CN" sz="2000" smtClean="0">
                <a:solidFill>
                  <a:srgbClr val="C00000"/>
                </a:solidFill>
              </a:rPr>
              <a:t>A</a:t>
            </a:r>
            <a:r>
              <a:rPr lang="zh-CN" altLang="en-US" sz="2000" smtClean="0">
                <a:solidFill>
                  <a:srgbClr val="C00000"/>
                </a:solidFill>
              </a:rPr>
              <a:t>商品和</a:t>
            </a:r>
            <a:r>
              <a:rPr lang="en-US" altLang="zh-CN" sz="2000" smtClean="0">
                <a:solidFill>
                  <a:srgbClr val="C00000"/>
                </a:solidFill>
              </a:rPr>
              <a:t>B</a:t>
            </a:r>
            <a:r>
              <a:rPr lang="zh-CN" altLang="en-US" sz="2000" smtClean="0">
                <a:solidFill>
                  <a:srgbClr val="C00000"/>
                </a:solidFill>
              </a:rPr>
              <a:t>商品分开宣传</a:t>
            </a:r>
            <a:endParaRPr lang="en-US" altLang="zh-CN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14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利用公式来计算下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3564" y="1461872"/>
                <a:ext cx="11150963" cy="498049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00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sz="2000" smtClean="0"/>
                  <a:t>A={100</a:t>
                </a:r>
                <a:r>
                  <a:rPr lang="zh-CN" altLang="en-US" sz="2000"/>
                  <a:t>、</a:t>
                </a:r>
                <a:r>
                  <a:rPr lang="en-US" altLang="zh-CN" sz="2000"/>
                  <a:t>150</a:t>
                </a:r>
                <a:r>
                  <a:rPr lang="zh-CN" altLang="en-US" sz="2000"/>
                  <a:t>、</a:t>
                </a:r>
                <a:r>
                  <a:rPr lang="en-US" altLang="zh-CN" sz="2000"/>
                  <a:t>200</a:t>
                </a:r>
                <a:r>
                  <a:rPr lang="zh-CN" altLang="en-US" sz="2000"/>
                  <a:t>、</a:t>
                </a:r>
                <a:r>
                  <a:rPr lang="en-US" altLang="zh-CN" sz="2000"/>
                  <a:t>90</a:t>
                </a:r>
                <a:r>
                  <a:rPr lang="zh-CN" altLang="en-US" sz="2000"/>
                  <a:t>、</a:t>
                </a:r>
                <a:r>
                  <a:rPr lang="en-US" altLang="zh-CN" sz="2000" smtClean="0"/>
                  <a:t>110} ,E(A)=130</a:t>
                </a:r>
              </a:p>
              <a:p>
                <a:pPr marL="0" indent="0">
                  <a:buNone/>
                </a:pPr>
                <a:r>
                  <a:rPr lang="en-US" altLang="zh-CN" sz="2000" smtClean="0"/>
                  <a:t>B={</a:t>
                </a:r>
                <a:r>
                  <a:rPr lang="en-US" altLang="zh-CN" sz="2000"/>
                  <a:t>90</a:t>
                </a:r>
                <a:r>
                  <a:rPr lang="zh-CN" altLang="en-US" sz="2000"/>
                  <a:t>、</a:t>
                </a:r>
                <a:r>
                  <a:rPr lang="en-US" altLang="zh-CN" sz="2000"/>
                  <a:t>80</a:t>
                </a:r>
                <a:r>
                  <a:rPr lang="zh-CN" altLang="en-US" sz="2000"/>
                  <a:t>、</a:t>
                </a:r>
                <a:r>
                  <a:rPr lang="en-US" altLang="zh-CN" sz="2000"/>
                  <a:t>60</a:t>
                </a:r>
                <a:r>
                  <a:rPr lang="zh-CN" altLang="en-US" sz="2000"/>
                  <a:t>、</a:t>
                </a:r>
                <a:r>
                  <a:rPr lang="en-US" altLang="zh-CN" sz="2000"/>
                  <a:t>150</a:t>
                </a:r>
                <a:r>
                  <a:rPr lang="zh-CN" altLang="en-US" sz="2000"/>
                  <a:t>、</a:t>
                </a:r>
                <a:r>
                  <a:rPr lang="en-US" altLang="zh-CN" sz="2000"/>
                  <a:t>95</a:t>
                </a:r>
                <a:r>
                  <a:rPr lang="en-US" altLang="zh-CN" sz="2000" smtClean="0"/>
                  <a:t>} </a:t>
                </a:r>
                <a:r>
                  <a:rPr lang="en-US" altLang="zh-CN" sz="2000"/>
                  <a:t>,</a:t>
                </a:r>
                <a:r>
                  <a:rPr lang="en-US" altLang="zh-CN" sz="2000" smtClean="0"/>
                  <a:t>E(B</a:t>
                </a:r>
                <a:r>
                  <a:rPr lang="en-US" altLang="zh-CN" sz="2000" smtClean="0"/>
                  <a:t>)=95</a:t>
                </a:r>
                <a:endParaRPr lang="en-US" altLang="zh-CN" sz="200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 smtClean="0"/>
                  <a:t>Cov(A)=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100−130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90−95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150−130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80−95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200−130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60−95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90−130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150−95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110−130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∗(95−95)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000" smtClean="0"/>
                  <a:t> </a:t>
                </a:r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endParaRPr lang="en-US" altLang="zh-CN" sz="200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zh-CN" altLang="en-US" sz="2000" smtClean="0"/>
                  <a:t>手工代码</a:t>
                </a:r>
                <a:endParaRPr lang="en-US" altLang="zh-CN" sz="2000" smtClean="0"/>
              </a:p>
              <a:p>
                <a:pPr marL="0" indent="0">
                  <a:buNone/>
                </a:pPr>
                <a:r>
                  <a:rPr lang="en-US" altLang="zh-CN" sz="2000"/>
                  <a:t>print(np.sum((A-A.mean())*(B-B.mean()))/4)  #</a:t>
                </a:r>
                <a:r>
                  <a:rPr lang="zh-CN" altLang="en-US" sz="2000" smtClean="0"/>
                  <a:t>这里 我们一律使用样本 而不是总体</a:t>
                </a:r>
                <a:endParaRPr lang="en-US" altLang="zh-CN" sz="2000" smtClean="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zh-CN" altLang="en-US" sz="2000"/>
                  <a:t>结果</a:t>
                </a:r>
                <a:r>
                  <a:rPr lang="zh-CN" altLang="en-US" sz="2000" smtClean="0"/>
                  <a:t>是 </a:t>
                </a:r>
                <a:r>
                  <a:rPr lang="en-US" altLang="zh-CN" sz="2000" smtClean="0"/>
                  <a:t>-1200</a:t>
                </a:r>
                <a:endParaRPr lang="en-US" altLang="zh-CN" sz="2000"/>
              </a:p>
              <a:p>
                <a:pPr marL="0" indent="0">
                  <a:buNone/>
                </a:pPr>
                <a:endParaRPr lang="en-US" altLang="zh-CN" sz="2000" smtClean="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 smtClean="0"/>
                  <a:t>  </a:t>
                </a:r>
                <a:endParaRPr lang="en-US" altLang="zh-CN" sz="200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564" y="1461872"/>
                <a:ext cx="11150963" cy="4980491"/>
              </a:xfrm>
              <a:blipFill rotWithShape="0">
                <a:blip r:embed="rId3"/>
                <a:stretch>
                  <a:fillRect l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58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numpy</a:t>
            </a:r>
            <a:r>
              <a:rPr lang="zh-CN" altLang="en-US" smtClean="0"/>
              <a:t>中的函数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3564" y="1461872"/>
                <a:ext cx="11150963" cy="498049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000" smtClean="0"/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zh-CN" altLang="en-US" sz="2000" smtClean="0"/>
                  <a:t>上节课我们介绍了</a:t>
                </a:r>
                <a:r>
                  <a:rPr lang="en-US" altLang="zh-CN" sz="2000" smtClean="0"/>
                  <a:t>var </a:t>
                </a:r>
                <a:r>
                  <a:rPr lang="zh-CN" altLang="en-US" sz="2000" smtClean="0"/>
                  <a:t>函数，用来计算方差</a:t>
                </a:r>
                <a:endParaRPr lang="en-US" altLang="zh-CN" sz="2000" smtClean="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 smtClean="0"/>
                  <a:t>np.var(A,ddof=1)  #</a:t>
                </a:r>
                <a:r>
                  <a:rPr lang="zh-CN" altLang="en-US" sz="2000" smtClean="0"/>
                  <a:t>这代表是样本方差，分母是</a:t>
                </a:r>
                <a:r>
                  <a:rPr lang="en-US" altLang="zh-CN" sz="2000" smtClean="0"/>
                  <a:t>n-1</a:t>
                </a:r>
              </a:p>
              <a:p>
                <a:pPr marL="0" indent="0">
                  <a:buNone/>
                </a:pPr>
                <a:endParaRPr lang="en-US" altLang="zh-CN" sz="2000" smtClean="0"/>
              </a:p>
              <a:p>
                <a:pPr marL="0" indent="0">
                  <a:buNone/>
                </a:pPr>
                <a:r>
                  <a:rPr lang="en-US" altLang="zh-CN" sz="2000" smtClean="0"/>
                  <a:t>np.cov(A)  # </a:t>
                </a:r>
                <a:r>
                  <a:rPr lang="en-US" altLang="zh-CN" sz="2000" smtClean="0">
                    <a:solidFill>
                      <a:srgbClr val="FF0000"/>
                    </a:solidFill>
                  </a:rPr>
                  <a:t>cov</a:t>
                </a:r>
                <a:r>
                  <a:rPr lang="zh-CN" altLang="en-US" sz="2000" smtClean="0"/>
                  <a:t>就是计算协方差矩阵 函数 ，如果只传</a:t>
                </a:r>
                <a:r>
                  <a:rPr lang="en-US" altLang="zh-CN" sz="2000" smtClean="0"/>
                  <a:t>A</a:t>
                </a:r>
                <a:r>
                  <a:rPr lang="zh-CN" altLang="en-US" sz="2000" smtClean="0"/>
                  <a:t>。那么等于是</a:t>
                </a:r>
                <a:endParaRPr lang="en-US" altLang="zh-CN" sz="2000" smtClean="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en-US" sz="2000"/>
                  <a:t>E[(X-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smtClean="0"/>
                  <a:t>)*(</a:t>
                </a:r>
                <a:r>
                  <a:rPr lang="en-US" sz="2000"/>
                  <a:t>X-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smtClean="0"/>
                  <a:t>)] =</a:t>
                </a:r>
                <a:r>
                  <a:rPr lang="en-US" sz="2000"/>
                  <a:t>E[(X-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/>
                  <a:t>)</a:t>
                </a:r>
                <a:r>
                  <a:rPr lang="en-US" sz="2000" baseline="30000"/>
                  <a:t>2</a:t>
                </a:r>
                <a:r>
                  <a:rPr lang="en-US" sz="2000"/>
                  <a:t>]</a:t>
                </a:r>
              </a:p>
              <a:p>
                <a:pPr marL="0" indent="0">
                  <a:buNone/>
                </a:pPr>
                <a:r>
                  <a:rPr lang="en-US" sz="2000" smtClean="0"/>
                  <a:t>----------------------------------------------------</a:t>
                </a:r>
              </a:p>
              <a:p>
                <a:pPr marL="0" indent="0">
                  <a:buNone/>
                </a:pPr>
                <a:endParaRPr lang="en-US" sz="200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zh-CN" altLang="en-US" sz="2000" smtClean="0"/>
                  <a:t>我们可以：</a:t>
                </a:r>
                <a:endParaRPr lang="en-US" altLang="zh-CN" sz="2000" smtClean="0"/>
              </a:p>
              <a:p>
                <a:pPr marL="0" indent="0">
                  <a:buNone/>
                </a:pPr>
                <a:r>
                  <a:rPr lang="en-US" sz="2000"/>
                  <a:t> </a:t>
                </a:r>
                <a:r>
                  <a:rPr lang="en-US" sz="2000" smtClean="0"/>
                  <a:t>  </a:t>
                </a:r>
                <a:r>
                  <a:rPr lang="en-US" sz="2000"/>
                  <a:t>print(np.var(A,ddof=1))</a:t>
                </a:r>
              </a:p>
              <a:p>
                <a:pPr marL="0" indent="0">
                  <a:buNone/>
                </a:pPr>
                <a:r>
                  <a:rPr lang="en-US" sz="2000" smtClean="0"/>
                  <a:t>   print(np.cov(A))</a:t>
                </a:r>
              </a:p>
              <a:p>
                <a:pPr marL="0" indent="0">
                  <a:buNone/>
                </a:pPr>
                <a:r>
                  <a:rPr lang="zh-CN" altLang="en-US" sz="2000"/>
                  <a:t>这</a:t>
                </a:r>
                <a:r>
                  <a:rPr lang="zh-CN" altLang="en-US" sz="2000" smtClean="0"/>
                  <a:t>两者的结果是一样的</a:t>
                </a:r>
                <a:r>
                  <a:rPr lang="en-US" altLang="zh-CN" sz="2000" smtClean="0"/>
                  <a:t>:2050</a:t>
                </a:r>
                <a:endParaRPr lang="en-US" sz="2000"/>
              </a:p>
              <a:p>
                <a:pPr marL="0" indent="0">
                  <a:buNone/>
                </a:pPr>
                <a:endParaRPr lang="en-US" altLang="zh-CN" sz="2000" smtClean="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endParaRPr lang="en-US" altLang="zh-CN" sz="200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564" y="1461872"/>
                <a:ext cx="11150963" cy="4980491"/>
              </a:xfrm>
              <a:blipFill rotWithShape="0">
                <a:blip r:embed="rId3"/>
                <a:stretch>
                  <a:fillRect l="-601" b="-5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95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协方差矩阵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2"/>
            <a:ext cx="11150963" cy="4980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/>
              <a:t>print(np.cov(A,B</a:t>
            </a:r>
            <a:r>
              <a:rPr lang="en-US" altLang="zh-CN" sz="2000" smtClean="0"/>
              <a:t>))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/>
              <a:t>这时会返回一个协方差矩阵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result=[[ </a:t>
            </a:r>
            <a:r>
              <a:rPr lang="en-US" altLang="zh-CN" sz="2000"/>
              <a:t>2050. -1200.]</a:t>
            </a:r>
          </a:p>
          <a:p>
            <a:pPr marL="0" indent="0">
              <a:buNone/>
            </a:pPr>
            <a:r>
              <a:rPr lang="en-US" altLang="zh-CN" sz="2000"/>
              <a:t> [-1200.  </a:t>
            </a:r>
            <a:r>
              <a:rPr lang="en-US" altLang="zh-CN" sz="2000"/>
              <a:t>1125</a:t>
            </a:r>
            <a:r>
              <a:rPr lang="en-US" altLang="zh-CN" sz="2000" smtClean="0"/>
              <a:t>.]]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51498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结论理解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2"/>
            <a:ext cx="11150963" cy="498049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0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协方差是正的</a:t>
            </a:r>
            <a:r>
              <a:rPr lang="en-US" altLang="zh-CN" sz="2000" smtClean="0"/>
              <a:t>:</a:t>
            </a:r>
          </a:p>
          <a:p>
            <a:pPr marL="0" indent="0">
              <a:buNone/>
            </a:pPr>
            <a:r>
              <a:rPr lang="zh-CN" altLang="en-US" sz="2000" smtClean="0"/>
              <a:t>    两个变量同向变化 </a:t>
            </a:r>
            <a:r>
              <a:rPr lang="en-US" altLang="zh-CN" sz="2000" smtClean="0"/>
              <a:t>(A</a:t>
            </a:r>
            <a:r>
              <a:rPr lang="zh-CN" altLang="en-US" sz="2000" smtClean="0"/>
              <a:t>变大的时候，</a:t>
            </a:r>
            <a:r>
              <a:rPr lang="en-US" altLang="zh-CN" sz="2000" smtClean="0"/>
              <a:t>B</a:t>
            </a:r>
            <a:r>
              <a:rPr lang="zh-CN" altLang="en-US" sz="2000" smtClean="0"/>
              <a:t>也会变大</a:t>
            </a:r>
            <a:r>
              <a:rPr lang="en-US" altLang="zh-CN" sz="200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协方差是负的</a:t>
            </a:r>
            <a:r>
              <a:rPr lang="en-US" altLang="zh-CN" sz="2000" smtClean="0"/>
              <a:t>:</a:t>
            </a:r>
            <a:br>
              <a:rPr lang="en-US" altLang="zh-CN" sz="2000" smtClean="0"/>
            </a:br>
            <a:r>
              <a:rPr lang="zh-CN" altLang="en-US" sz="2000" smtClean="0"/>
              <a:t>   两个变量反向变化的</a:t>
            </a:r>
            <a:r>
              <a:rPr lang="en-US" altLang="zh-CN" sz="2000" smtClean="0"/>
              <a:t>(A</a:t>
            </a:r>
            <a:r>
              <a:rPr lang="zh-CN" altLang="en-US" sz="2000" smtClean="0"/>
              <a:t>变大的时候，</a:t>
            </a:r>
            <a:r>
              <a:rPr lang="en-US" altLang="zh-CN" sz="2000" smtClean="0"/>
              <a:t>B</a:t>
            </a:r>
            <a:r>
              <a:rPr lang="zh-CN" altLang="en-US" sz="2000" smtClean="0"/>
              <a:t>变小</a:t>
            </a:r>
            <a:r>
              <a:rPr lang="en-US" altLang="zh-CN" sz="200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zh-CN" sz="2000"/>
          </a:p>
          <a:p>
            <a:pPr marL="0" indent="0">
              <a:buNone/>
            </a:pPr>
            <a:endParaRPr lang="en-US" altLang="zh-CN" sz="20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 协方差的值：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</a:t>
            </a:r>
            <a:r>
              <a:rPr lang="zh-CN" altLang="en-US" sz="2000" smtClean="0"/>
              <a:t>值越</a:t>
            </a:r>
            <a:r>
              <a:rPr lang="zh-CN" altLang="en-US" sz="2000"/>
              <a:t>大，两个变量同向程度也就越大。反之亦然。</a:t>
            </a: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29527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9415</TotalTime>
  <Words>496</Words>
  <Application>Microsoft Office PowerPoint</Application>
  <PresentationFormat>宽屏</PresentationFormat>
  <Paragraphs>106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 Unicode MS</vt:lpstr>
      <vt:lpstr>华文琥珀</vt:lpstr>
      <vt:lpstr>宋体</vt:lpstr>
      <vt:lpstr>Arial</vt:lpstr>
      <vt:lpstr>Calibri</vt:lpstr>
      <vt:lpstr>Calibri Light</vt:lpstr>
      <vt:lpstr>Cambria Math</vt:lpstr>
      <vt:lpstr>Impact</vt:lpstr>
      <vt:lpstr>Wingdings</vt:lpstr>
      <vt:lpstr>Office 主题</vt:lpstr>
      <vt:lpstr>3_Office 主题​​</vt:lpstr>
      <vt:lpstr>PowerPoint 演示文稿</vt:lpstr>
      <vt:lpstr>补充知识点:理解协方差、协方差矩阵入门</vt:lpstr>
      <vt:lpstr>先看公式</vt:lpstr>
      <vt:lpstr>上节课方差的列子</vt:lpstr>
      <vt:lpstr>换成协方差的列子</vt:lpstr>
      <vt:lpstr>利用公式来计算下</vt:lpstr>
      <vt:lpstr> numpy中的函数</vt:lpstr>
      <vt:lpstr>协方差矩阵</vt:lpstr>
      <vt:lpstr>结论理解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1154</cp:revision>
  <dcterms:created xsi:type="dcterms:W3CDTF">2016-05-22T15:40:23Z</dcterms:created>
  <dcterms:modified xsi:type="dcterms:W3CDTF">2018-05-03T07:26:31Z</dcterms:modified>
</cp:coreProperties>
</file>