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05" r:id="rId4"/>
    <p:sldId id="309" r:id="rId5"/>
    <p:sldId id="311" r:id="rId6"/>
    <p:sldId id="312" r:id="rId7"/>
    <p:sldId id="313" r:id="rId8"/>
    <p:sldId id="314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2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7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3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4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1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机器学习前戏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(2)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距离篇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0" y="2512657"/>
            <a:ext cx="10515600" cy="1325563"/>
          </a:xfrm>
        </p:spPr>
        <p:txBody>
          <a:bodyPr/>
          <a:lstStyle/>
          <a:p>
            <a:r>
              <a:rPr lang="zh-CN" altLang="en-US" smtClean="0"/>
              <a:t>杰卡德</a:t>
            </a:r>
            <a:r>
              <a:rPr lang="en-US" altLang="zh-CN" smtClean="0"/>
              <a:t>(Jaccard)</a:t>
            </a:r>
            <a:r>
              <a:rPr lang="zh-CN" altLang="en-US" smtClean="0"/>
              <a:t>距离</a:t>
            </a:r>
            <a:r>
              <a:rPr lang="zh-CN" altLang="en-US" smtClean="0"/>
              <a:t>入门</a:t>
            </a:r>
            <a:r>
              <a:rPr lang="zh-CN" altLang="en-US" smtClean="0"/>
              <a:t>、根据好友数计算相似性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杰拉</a:t>
            </a:r>
            <a:r>
              <a:rPr lang="zh-CN" altLang="en-US" smtClean="0"/>
              <a:t>德系数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66256" y="1418167"/>
            <a:ext cx="946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比较有限样本集之间的相似性与差异性。</a:t>
            </a:r>
            <a:r>
              <a:rPr lang="en-US" altLang="zh-CN"/>
              <a:t>Jaccard</a:t>
            </a:r>
            <a:r>
              <a:rPr lang="zh-CN" altLang="en-US"/>
              <a:t>系数值越大，样本相似度越高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4" y="2167754"/>
            <a:ext cx="6018201" cy="11053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2900" y="3927764"/>
            <a:ext cx="6826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0&lt;= J(A,b)&lt;=1  </a:t>
            </a:r>
          </a:p>
          <a:p>
            <a:endParaRPr lang="en-US"/>
          </a:p>
          <a:p>
            <a:r>
              <a:rPr lang="en-US" smtClean="0"/>
              <a:t>(</a:t>
            </a:r>
            <a:r>
              <a:rPr lang="zh-CN" altLang="en-US" smtClean="0"/>
              <a:t>两个空集合得到的系数是</a:t>
            </a:r>
            <a:r>
              <a:rPr lang="en-US" altLang="zh-CN" smtClean="0"/>
              <a:t>1 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所谓的杰卡德距离</a:t>
            </a:r>
            <a:r>
              <a:rPr lang="en-US" altLang="zh-CN" smtClean="0"/>
              <a:t>=1-</a:t>
            </a:r>
            <a:r>
              <a:rPr lang="zh-CN" altLang="en-US" smtClean="0"/>
              <a:t>杰卡德系数</a:t>
            </a:r>
            <a:endParaRPr lang="en-US" altLang="zh-CN" smtClean="0"/>
          </a:p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应用举例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3564" y="1461872"/>
                <a:ext cx="11722463" cy="53961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smtClean="0"/>
                  <a:t>场景描述：各个集合拥有共同的属性，每个属性可以用二元属性来表示（</a:t>
                </a:r>
                <a:r>
                  <a:rPr lang="en-US" altLang="zh-CN" sz="2000" smtClean="0"/>
                  <a:t>0</a:t>
                </a:r>
                <a:r>
                  <a:rPr lang="zh-CN" altLang="en-US" sz="2000" smtClean="0"/>
                  <a:t>和</a:t>
                </a:r>
                <a:r>
                  <a:rPr lang="en-US" altLang="zh-CN" sz="2000" smtClean="0"/>
                  <a:t>1</a:t>
                </a:r>
                <a:r>
                  <a:rPr lang="zh-CN" altLang="en-US" sz="2000" smtClean="0"/>
                  <a:t>）。此时杰卡德系数比较适合进行相似度判断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 </a:t>
                </a:r>
                <a:endParaRPr lang="en-US" altLang="zh-CN" sz="20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zh-CN" altLang="en-US" sz="2000" smtClean="0"/>
                  <a:t>譬如有两个用户对 </a:t>
                </a:r>
                <a:r>
                  <a:rPr lang="en-US" altLang="zh-CN" sz="2000" smtClean="0"/>
                  <a:t>3</a:t>
                </a:r>
                <a:r>
                  <a:rPr lang="zh-CN" altLang="en-US" sz="2000" smtClean="0"/>
                  <a:t>首歌曲进行“喜欢和不喜欢</a:t>
                </a:r>
                <a:r>
                  <a:rPr lang="en-US" altLang="zh-CN" sz="2000" smtClean="0"/>
                  <a:t> "</a:t>
                </a:r>
                <a:r>
                  <a:rPr lang="zh-CN" altLang="en-US" sz="2000" smtClean="0"/>
                  <a:t>打分：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altLang="zh-CN" sz="2000" smtClean="0"/>
                  <a:t>1</a:t>
                </a:r>
                <a:r>
                  <a:rPr lang="zh-CN" altLang="en-US" sz="2000" smtClean="0"/>
                  <a:t>、</a:t>
                </a:r>
                <a:r>
                  <a:rPr lang="en-US" altLang="zh-CN" sz="2000" smtClean="0"/>
                  <a:t>A</a:t>
                </a:r>
                <a:r>
                  <a:rPr lang="zh-CN" altLang="en-US" sz="2000" smtClean="0"/>
                  <a:t>歌曲：</a:t>
                </a:r>
                <a:r>
                  <a:rPr lang="en-US" altLang="zh-CN" sz="2000" smtClean="0"/>
                  <a:t>1    B</a:t>
                </a:r>
                <a:r>
                  <a:rPr lang="zh-CN" altLang="en-US" sz="2000" smtClean="0"/>
                  <a:t>歌曲：</a:t>
                </a:r>
                <a:r>
                  <a:rPr lang="en-US" altLang="zh-CN" sz="2000" smtClean="0"/>
                  <a:t>1     C</a:t>
                </a:r>
                <a:r>
                  <a:rPr lang="zh-CN" altLang="en-US" sz="2000" smtClean="0"/>
                  <a:t>歌曲</a:t>
                </a:r>
                <a:r>
                  <a:rPr lang="en-US" altLang="zh-CN" sz="2000" smtClean="0"/>
                  <a:t> </a:t>
                </a:r>
                <a:r>
                  <a:rPr lang="zh-CN" altLang="en-US" sz="2000" smtClean="0"/>
                  <a:t>：</a:t>
                </a:r>
                <a:r>
                  <a:rPr lang="en-US" altLang="zh-CN" sz="2000"/>
                  <a:t>0</a:t>
                </a:r>
                <a:r>
                  <a:rPr lang="zh-CN" altLang="en-US" sz="2000" smtClean="0"/>
                  <a:t> 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altLang="zh-CN" sz="2000" smtClean="0"/>
                  <a:t>2</a:t>
                </a:r>
                <a:r>
                  <a:rPr lang="zh-CN" altLang="en-US" sz="2000" smtClean="0"/>
                  <a:t>、</a:t>
                </a:r>
                <a:r>
                  <a:rPr lang="en-US" altLang="zh-CN" sz="2000"/>
                  <a:t>A</a:t>
                </a:r>
                <a:r>
                  <a:rPr lang="zh-CN" altLang="en-US" sz="2000"/>
                  <a:t>歌曲</a:t>
                </a:r>
                <a:r>
                  <a:rPr lang="zh-CN" altLang="en-US" sz="2000" smtClean="0"/>
                  <a:t>：</a:t>
                </a:r>
                <a:r>
                  <a:rPr lang="en-US" altLang="zh-CN" sz="2000" smtClean="0"/>
                  <a:t>0    B</a:t>
                </a:r>
                <a:r>
                  <a:rPr lang="zh-CN" altLang="en-US" sz="2000" smtClean="0"/>
                  <a:t>歌曲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1     C</a:t>
                </a:r>
                <a:r>
                  <a:rPr lang="zh-CN" altLang="en-US" sz="2000"/>
                  <a:t>歌曲</a:t>
                </a:r>
                <a:r>
                  <a:rPr lang="en-US" altLang="zh-CN" sz="2000"/>
                  <a:t> </a:t>
                </a:r>
                <a:r>
                  <a:rPr lang="zh-CN" altLang="en-US" sz="2000" smtClean="0"/>
                  <a:t>：</a:t>
                </a:r>
                <a:r>
                  <a:rPr lang="en-US" altLang="zh-CN" sz="2000" smtClean="0"/>
                  <a:t>1  </a:t>
                </a: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zh-CN" altLang="en-US" sz="2000" smtClean="0"/>
                  <a:t>其中喜欢代表</a:t>
                </a:r>
                <a:r>
                  <a:rPr lang="en-US" altLang="zh-CN" sz="2000" smtClean="0"/>
                  <a:t>1</a:t>
                </a:r>
                <a:r>
                  <a:rPr lang="zh-CN" altLang="en-US" sz="2000" smtClean="0"/>
                  <a:t>，不喜欢代表</a:t>
                </a:r>
                <a:r>
                  <a:rPr lang="en-US" altLang="zh-CN" sz="2000" smtClean="0"/>
                  <a:t>0</a:t>
                </a:r>
                <a:endParaRPr lang="en-US" altLang="zh-CN" sz="20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zh-CN" altLang="en-US" sz="2000" smtClean="0"/>
                  <a:t>这里面出现了两个集合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altLang="zh-CN" sz="2000" smtClean="0"/>
                  <a:t>set1={1,1,0}</a:t>
                </a:r>
              </a:p>
              <a:p>
                <a:pPr marL="0" indent="0">
                  <a:buNone/>
                </a:pPr>
                <a:r>
                  <a:rPr lang="en-US" altLang="zh-CN" sz="2000" smtClean="0"/>
                  <a:t>set2={0,1,1}</a:t>
                </a: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altLang="zh-CN" sz="2000" smtClean="0"/>
                  <a:t>J(set1,set2)=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1+1+1</m:t>
                        </m:r>
                      </m:den>
                    </m:f>
                  </m:oMath>
                </a14:m>
                <a:r>
                  <a:rPr lang="en-US" altLang="zh-CN" sz="2000" smtClean="0"/>
                  <a:t>=1/3                </a:t>
                </a:r>
                <a:r>
                  <a:rPr lang="zh-CN" altLang="en-US" sz="2000" smtClean="0"/>
                  <a:t>距离</a:t>
                </a:r>
                <a:r>
                  <a:rPr lang="en-US" altLang="zh-CN" sz="2000" smtClean="0"/>
                  <a:t>=D(set1,set2)=1-0.3 =0.66666667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  </a:t>
                </a:r>
              </a:p>
              <a:p>
                <a:pPr marL="0" indent="0">
                  <a:buNone/>
                </a:pPr>
                <a:endParaRPr lang="en-US" altLang="zh-CN" sz="20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64" y="1461872"/>
                <a:ext cx="11722463" cy="5396128"/>
              </a:xfrm>
              <a:blipFill rotWithShape="0">
                <a:blip r:embed="rId3"/>
                <a:stretch>
                  <a:fillRect l="-572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1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看下</a:t>
            </a:r>
            <a:r>
              <a:rPr lang="en-US" altLang="zh-CN" smtClean="0"/>
              <a:t>scipy</a:t>
            </a:r>
            <a:r>
              <a:rPr lang="zh-CN" altLang="en-US" smtClean="0"/>
              <a:t>怎么处理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smtClean="0"/>
              <a:t> </a:t>
            </a:r>
            <a:r>
              <a:rPr lang="zh-CN" altLang="en-US" sz="2000" smtClean="0"/>
              <a:t>这里面出现了两个集合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set1={1,1,0}</a:t>
            </a:r>
          </a:p>
          <a:p>
            <a:pPr marL="0" indent="0">
              <a:buNone/>
            </a:pPr>
            <a:r>
              <a:rPr lang="en-US" altLang="zh-CN" sz="2000"/>
              <a:t>set2={0,1,1}</a:t>
            </a:r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r>
              <a:rPr lang="zh-CN" altLang="en-US" sz="2000"/>
              <a:t>分解</a:t>
            </a:r>
            <a:r>
              <a:rPr lang="zh-CN" altLang="en-US" sz="2000" smtClean="0"/>
              <a:t>为两个向量</a:t>
            </a:r>
            <a:r>
              <a:rPr lang="en-US" altLang="zh-CN" sz="2000" smtClean="0"/>
              <a:t>:</a:t>
            </a:r>
          </a:p>
          <a:p>
            <a:pPr marL="0" indent="0">
              <a:buNone/>
            </a:pPr>
            <a:r>
              <a:rPr lang="en-US" altLang="zh-CN" sz="2000"/>
              <a:t>  set1=np.array([</a:t>
            </a:r>
          </a:p>
          <a:p>
            <a:pPr marL="0" indent="0">
              <a:buNone/>
            </a:pPr>
            <a:r>
              <a:rPr lang="en-US" altLang="zh-CN" sz="2000"/>
              <a:t>    [1,1,0]</a:t>
            </a:r>
          </a:p>
          <a:p>
            <a:pPr marL="0" indent="0">
              <a:buNone/>
            </a:pPr>
            <a:r>
              <a:rPr lang="en-US" altLang="zh-CN" sz="2000"/>
              <a:t>])</a:t>
            </a:r>
          </a:p>
          <a:p>
            <a:pPr marL="0" indent="0">
              <a:buNone/>
            </a:pPr>
            <a:r>
              <a:rPr lang="en-US" altLang="zh-CN" sz="2000"/>
              <a:t>set2=np.array([</a:t>
            </a:r>
          </a:p>
          <a:p>
            <a:pPr marL="0" indent="0">
              <a:buNone/>
            </a:pPr>
            <a:r>
              <a:rPr lang="en-US" altLang="zh-CN" sz="2000"/>
              <a:t>    [0, 1, 1]</a:t>
            </a:r>
          </a:p>
          <a:p>
            <a:pPr marL="0" indent="0">
              <a:buNone/>
            </a:pPr>
            <a:r>
              <a:rPr lang="en-US" altLang="zh-CN" sz="2000"/>
              <a:t>])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print(distance.cdist(set1,set2,"jaccard</a:t>
            </a:r>
            <a:r>
              <a:rPr lang="en-US" altLang="zh-CN" sz="2000" smtClean="0"/>
              <a:t>"))</a:t>
            </a:r>
          </a:p>
          <a:p>
            <a:pPr marL="0" indent="0">
              <a:buNone/>
            </a:pPr>
            <a:r>
              <a:rPr lang="en-US" altLang="zh-CN" sz="2000" smtClean="0"/>
              <a:t> </a:t>
            </a:r>
            <a:r>
              <a:rPr lang="en-US" altLang="zh-CN" sz="2000"/>
              <a:t>print(distance.jaccard(set1,set2</a:t>
            </a:r>
            <a:r>
              <a:rPr lang="en-US" altLang="zh-CN" sz="2000" smtClean="0"/>
              <a:t>)) #</a:t>
            </a:r>
            <a:r>
              <a:rPr lang="zh-CN" altLang="en-US" sz="2000" smtClean="0"/>
              <a:t>效果一样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  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7235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根据好友计算相似性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以下方法我们需要通过手工计算的方式来实现。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譬如做了一个社交网站：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A </a:t>
            </a:r>
            <a:r>
              <a:rPr lang="zh-CN" altLang="en-US" sz="2000" smtClean="0"/>
              <a:t>用户有</a:t>
            </a:r>
            <a:r>
              <a:rPr lang="en-US" altLang="zh-CN" sz="2000" smtClean="0"/>
              <a:t>"</a:t>
            </a:r>
            <a:r>
              <a:rPr lang="en-US" altLang="zh-CN" sz="2000"/>
              <a:t>zhangsan</a:t>
            </a:r>
            <a:r>
              <a:rPr lang="en-US" altLang="zh-CN" sz="2000" smtClean="0"/>
              <a:t>"</a:t>
            </a:r>
            <a:r>
              <a:rPr lang="zh-CN" altLang="en-US" sz="2000" smtClean="0"/>
              <a:t>和</a:t>
            </a:r>
            <a:r>
              <a:rPr lang="en-US" altLang="zh-CN" sz="2000" smtClean="0"/>
              <a:t>"</a:t>
            </a:r>
            <a:r>
              <a:rPr lang="en-US" altLang="zh-CN" sz="2000"/>
              <a:t>lisi</a:t>
            </a:r>
            <a:r>
              <a:rPr lang="en-US" altLang="zh-CN" sz="2000" smtClean="0"/>
              <a:t>"  </a:t>
            </a:r>
            <a:r>
              <a:rPr lang="zh-CN" altLang="en-US" sz="2000" smtClean="0"/>
              <a:t>两个好友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B</a:t>
            </a:r>
            <a:r>
              <a:rPr lang="zh-CN" altLang="en-US" sz="2000" smtClean="0"/>
              <a:t>用户</a:t>
            </a:r>
            <a:r>
              <a:rPr lang="en-US" altLang="zh-CN" sz="2000" smtClean="0"/>
              <a:t> </a:t>
            </a:r>
            <a:r>
              <a:rPr lang="zh-CN" altLang="en-US" sz="2000" smtClean="0"/>
              <a:t>有</a:t>
            </a:r>
            <a:r>
              <a:rPr lang="en-US" altLang="zh-CN" sz="2000"/>
              <a:t>"</a:t>
            </a:r>
            <a:r>
              <a:rPr lang="en-US" altLang="zh-CN" sz="2000"/>
              <a:t>zhangsan</a:t>
            </a:r>
            <a:r>
              <a:rPr lang="en-US" altLang="zh-CN" sz="2000" smtClean="0"/>
              <a:t>"</a:t>
            </a:r>
            <a:r>
              <a:rPr lang="zh-CN" altLang="en-US" sz="2000" smtClean="0"/>
              <a:t>、</a:t>
            </a:r>
            <a:r>
              <a:rPr lang="en-US" altLang="zh-CN" sz="2000" smtClean="0"/>
              <a:t>"</a:t>
            </a:r>
            <a:r>
              <a:rPr lang="en-US" altLang="zh-CN" sz="2000"/>
              <a:t>lisi</a:t>
            </a:r>
            <a:r>
              <a:rPr lang="en-US" altLang="zh-CN" sz="2000"/>
              <a:t>" </a:t>
            </a:r>
            <a:r>
              <a:rPr lang="zh-CN" altLang="en-US" sz="2000" smtClean="0"/>
              <a:t>、</a:t>
            </a:r>
            <a:r>
              <a:rPr lang="en-US" altLang="zh-CN" sz="2000" smtClean="0"/>
              <a:t>"wangwu" </a:t>
            </a:r>
            <a:r>
              <a:rPr lang="zh-CN" altLang="en-US" sz="2000" smtClean="0"/>
              <a:t>三个好友。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利用杰卡德距离计算两者相似性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A= ["zhangsan","</a:t>
            </a:r>
            <a:r>
              <a:rPr lang="en-US" altLang="zh-CN" sz="2000"/>
              <a:t>lisi</a:t>
            </a:r>
            <a:r>
              <a:rPr lang="en-US" altLang="zh-CN" sz="2000" smtClean="0"/>
              <a:t>"]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B= ["zhangsan","lisi","</a:t>
            </a:r>
            <a:r>
              <a:rPr lang="zh-CN" altLang="en-US" sz="2000"/>
              <a:t>王五</a:t>
            </a:r>
            <a:r>
              <a:rPr lang="en-US" altLang="zh-CN" sz="2000"/>
              <a:t>"]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79595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求交集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A</a:t>
            </a:r>
            <a:r>
              <a:rPr lang="en-US" altLang="zh-CN" sz="2000">
                <a:latin typeface="方正方魅简体" panose="02000000000000000000" pitchFamily="2" charset="-122"/>
                <a:ea typeface="方正方魅简体" panose="02000000000000000000" pitchFamily="2" charset="-122"/>
              </a:rPr>
              <a:t>∩</a:t>
            </a:r>
            <a:r>
              <a:rPr lang="en-US" altLang="zh-CN" sz="2000" smtClean="0"/>
              <a:t>B=ins=set(A</a:t>
            </a:r>
            <a:r>
              <a:rPr lang="en-US" altLang="zh-CN" sz="2000"/>
              <a:t>).</a:t>
            </a:r>
            <a:r>
              <a:rPr lang="en-US" altLang="zh-CN" sz="2000"/>
              <a:t>intersection(B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A </a:t>
            </a:r>
            <a:r>
              <a:rPr lang="en-US" altLang="zh-CN" sz="2000" smtClean="0">
                <a:latin typeface="方正方魅简体" panose="02000000000000000000" pitchFamily="2" charset="-122"/>
                <a:ea typeface="方正方魅简体" panose="02000000000000000000" pitchFamily="2" charset="-122"/>
              </a:rPr>
              <a:t>∪</a:t>
            </a:r>
            <a:r>
              <a:rPr lang="en-US" altLang="zh-CN" sz="2000"/>
              <a:t>B </a:t>
            </a:r>
            <a:r>
              <a:rPr lang="en-US" altLang="zh-CN" sz="2000" smtClean="0"/>
              <a:t>=uns=set(A</a:t>
            </a:r>
            <a:r>
              <a:rPr lang="en-US" altLang="zh-CN" sz="2000"/>
              <a:t>).</a:t>
            </a:r>
            <a:r>
              <a:rPr lang="en-US" altLang="zh-CN" sz="2000"/>
              <a:t>union(B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J(A,B)=len(ins)/len(uns)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149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8663</TotalTime>
  <Words>379</Words>
  <Application>Microsoft Office PowerPoint</Application>
  <PresentationFormat>宽屏</PresentationFormat>
  <Paragraphs>75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 Unicode MS</vt:lpstr>
      <vt:lpstr>方正方魅简体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杰卡德(Jaccard)距离入门、根据好友数计算相似性</vt:lpstr>
      <vt:lpstr>杰拉德系数</vt:lpstr>
      <vt:lpstr>应用举例 </vt:lpstr>
      <vt:lpstr>看下scipy怎么处理</vt:lpstr>
      <vt:lpstr>根据好友计算相似性</vt:lpstr>
      <vt:lpstr>接上页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1097</cp:revision>
  <dcterms:created xsi:type="dcterms:W3CDTF">2016-05-22T15:40:23Z</dcterms:created>
  <dcterms:modified xsi:type="dcterms:W3CDTF">2018-04-21T06:32:10Z</dcterms:modified>
</cp:coreProperties>
</file>