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305" r:id="rId4"/>
    <p:sldId id="274" r:id="rId5"/>
    <p:sldId id="308" r:id="rId6"/>
    <p:sldId id="297" r:id="rId7"/>
    <p:sldId id="299" r:id="rId8"/>
    <p:sldId id="301" r:id="rId9"/>
    <p:sldId id="300" r:id="rId10"/>
    <p:sldId id="306" r:id="rId11"/>
    <p:sldId id="302" r:id="rId12"/>
    <p:sldId id="304" r:id="rId13"/>
    <p:sldId id="307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数据类型对照表 </a:t>
            </a:r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96099"/>
              </p:ext>
            </p:extLst>
          </p:nvPr>
        </p:nvGraphicFramePr>
        <p:xfrm>
          <a:off x="218210" y="1381992"/>
          <a:ext cx="9819408" cy="4001315"/>
        </p:xfrm>
        <a:graphic>
          <a:graphicData uri="http://schemas.openxmlformats.org/drawingml/2006/table">
            <a:tbl>
              <a:tblPr/>
              <a:tblGrid>
                <a:gridCol w="3273136"/>
                <a:gridCol w="3273136"/>
                <a:gridCol w="3273136"/>
              </a:tblGrid>
              <a:tr h="166578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类型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类型代码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说明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int8、uint8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i1、u1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有符号和无符号</a:t>
                      </a:r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位整型（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字节）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int16、uint16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i2、u2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有符号和无符号</a:t>
                      </a:r>
                      <a:r>
                        <a:rPr lang="en-US" altLang="zh-CN" sz="1400">
                          <a:effectLst/>
                        </a:rPr>
                        <a:t>16</a:t>
                      </a:r>
                      <a:r>
                        <a:rPr lang="zh-CN" altLang="en-US" sz="1400">
                          <a:effectLst/>
                        </a:rPr>
                        <a:t>位整型（</a:t>
                      </a:r>
                      <a:r>
                        <a:rPr lang="en-US" altLang="zh-CN" sz="1400">
                          <a:effectLst/>
                        </a:rPr>
                        <a:t>2</a:t>
                      </a:r>
                      <a:r>
                        <a:rPr lang="zh-CN" altLang="en-US" sz="1400">
                          <a:effectLst/>
                        </a:rPr>
                        <a:t>字节）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int32、uint32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i4、u4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有符号和无符号</a:t>
                      </a:r>
                      <a:r>
                        <a:rPr lang="en-US" altLang="zh-CN" sz="1400">
                          <a:effectLst/>
                        </a:rPr>
                        <a:t>32</a:t>
                      </a:r>
                      <a:r>
                        <a:rPr lang="zh-CN" altLang="en-US" sz="1400">
                          <a:effectLst/>
                        </a:rPr>
                        <a:t>位整型（</a:t>
                      </a:r>
                      <a:r>
                        <a:rPr lang="en-US" altLang="zh-CN" sz="1400">
                          <a:effectLst/>
                        </a:rPr>
                        <a:t>4</a:t>
                      </a:r>
                      <a:r>
                        <a:rPr lang="zh-CN" altLang="en-US" sz="1400">
                          <a:effectLst/>
                        </a:rPr>
                        <a:t>字节）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int64、uint64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i8、u8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有符号和无符号</a:t>
                      </a:r>
                      <a:r>
                        <a:rPr lang="en-US" altLang="zh-CN" sz="1400">
                          <a:effectLst/>
                        </a:rPr>
                        <a:t>64</a:t>
                      </a:r>
                      <a:r>
                        <a:rPr lang="zh-CN" altLang="en-US" sz="1400">
                          <a:effectLst/>
                        </a:rPr>
                        <a:t>位整型（</a:t>
                      </a:r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字节）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float16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f2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半精度浮点数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float32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f4、f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单精度浮点数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float64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f8、d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双精度浮点数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float128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f16、g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扩展精度浮点数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complex64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c8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分别用两个</a:t>
                      </a:r>
                      <a:r>
                        <a:rPr lang="en-US" altLang="zh-CN" sz="1400">
                          <a:effectLst/>
                        </a:rPr>
                        <a:t>32</a:t>
                      </a:r>
                      <a:r>
                        <a:rPr lang="zh-CN" altLang="en-US" sz="1400">
                          <a:effectLst/>
                        </a:rPr>
                        <a:t>位表示的复数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complex128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c16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分别用两个</a:t>
                      </a:r>
                      <a:r>
                        <a:rPr lang="en-US" altLang="zh-CN" sz="1400">
                          <a:effectLst/>
                        </a:rPr>
                        <a:t>64</a:t>
                      </a:r>
                      <a:r>
                        <a:rPr lang="zh-CN" altLang="en-US" sz="1400">
                          <a:effectLst/>
                        </a:rPr>
                        <a:t>位表示的复数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complex256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c32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分别用两个</a:t>
                      </a:r>
                      <a:r>
                        <a:rPr lang="en-US" altLang="zh-CN" sz="1400">
                          <a:effectLst/>
                        </a:rPr>
                        <a:t>128</a:t>
                      </a:r>
                      <a:r>
                        <a:rPr lang="zh-CN" altLang="en-US" sz="1400">
                          <a:effectLst/>
                        </a:rPr>
                        <a:t>位表示的复数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object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python</a:t>
                      </a:r>
                      <a:r>
                        <a:rPr lang="zh-CN" altLang="en-US" sz="1400">
                          <a:effectLst/>
                        </a:rPr>
                        <a:t>对象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62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Sn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固定长度字符串，每个字符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字节，如</a:t>
                      </a:r>
                      <a:r>
                        <a:rPr lang="en-US" altLang="zh-CN" sz="1400">
                          <a:effectLst/>
                        </a:rPr>
                        <a:t>S10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62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unicode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固定长度</a:t>
                      </a:r>
                      <a:r>
                        <a:rPr lang="en-US" altLang="zh-CN" sz="1400">
                          <a:effectLst/>
                        </a:rPr>
                        <a:t>Unicode</a:t>
                      </a:r>
                      <a:r>
                        <a:rPr lang="zh-CN" altLang="en-US" sz="1400">
                          <a:effectLst/>
                        </a:rPr>
                        <a:t>，字节数由系统决定，如</a:t>
                      </a:r>
                      <a:r>
                        <a:rPr lang="en-US" altLang="zh-CN" sz="1400">
                          <a:effectLst/>
                        </a:rPr>
                        <a:t>U10</a:t>
                      </a:r>
                    </a:p>
                  </a:txBody>
                  <a:tcPr marL="17546" marR="17546" marT="17546" marB="17546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15799" y="5914797"/>
            <a:ext cx="6750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文档参考：</a:t>
            </a:r>
            <a:r>
              <a:rPr lang="en-US" smtClean="0"/>
              <a:t>https</a:t>
            </a:r>
            <a:r>
              <a:rPr lang="en-US"/>
              <a:t>://docs.scipy.org/doc/numpy/user/basics.types.html</a:t>
            </a:r>
          </a:p>
        </p:txBody>
      </p:sp>
    </p:spTree>
    <p:extLst>
      <p:ext uri="{BB962C8B-B14F-4D97-AF65-F5344CB8AC3E}">
        <p14:creationId xmlns:p14="http://schemas.microsoft.com/office/powerpoint/2010/main" val="9955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预热一些函数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来点需求：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譬如我们取出了 一段新闻点击量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clicks=</a:t>
            </a:r>
            <a:r>
              <a:rPr lang="en-US" altLang="zh-CN" sz="2400" smtClean="0"/>
              <a:t>[</a:t>
            </a:r>
            <a:r>
              <a:rPr lang="en-US" altLang="zh-CN" sz="2400"/>
              <a:t>12,22,35,10</a:t>
            </a:r>
            <a:r>
              <a:rPr lang="en-US" altLang="zh-CN" sz="2400" smtClean="0"/>
              <a:t>]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感觉不够，要让他们都平方：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arr=np.array([12,22,35,10])</a:t>
            </a:r>
          </a:p>
          <a:p>
            <a:pPr marL="0" indent="0">
              <a:buNone/>
            </a:pPr>
            <a:r>
              <a:rPr lang="en-US" altLang="zh-CN" sz="2400"/>
              <a:t>print(np</a:t>
            </a:r>
            <a:r>
              <a:rPr lang="en-US" altLang="zh-CN" sz="2400"/>
              <a:t>. square(arr))</a:t>
            </a: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指定加一定的数量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arr=np.array([12,22,35,10])</a:t>
            </a:r>
          </a:p>
          <a:p>
            <a:pPr marL="0" indent="0">
              <a:buNone/>
            </a:pPr>
            <a:r>
              <a:rPr lang="en-US" sz="2400"/>
              <a:t>plus=np.array([30,15,10,5])</a:t>
            </a:r>
          </a:p>
          <a:p>
            <a:pPr marL="0" indent="0">
              <a:buNone/>
            </a:pPr>
            <a:r>
              <a:rPr lang="en-US" sz="2400"/>
              <a:t>print(arr+plus)</a:t>
            </a:r>
          </a:p>
          <a:p>
            <a:pPr marL="0" indent="0">
              <a:buNone/>
            </a:pPr>
            <a:r>
              <a:rPr lang="en-US" sz="2400"/>
              <a:t>print(np.add(arr,plus))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预热一些函数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最简单的例子：求和、均值</a:t>
            </a:r>
            <a:r>
              <a:rPr lang="zh-CN" altLang="en-US" sz="2400"/>
              <a:t>、</a:t>
            </a:r>
            <a:r>
              <a:rPr lang="zh-CN" altLang="en-US" sz="2400" smtClean="0"/>
              <a:t>标准差等等</a:t>
            </a:r>
            <a:endParaRPr lang="en-US" altLang="zh-CN" sz="2400" smtClean="0"/>
          </a:p>
          <a:p>
            <a:pPr marL="0" indent="0">
              <a:buNone/>
            </a:pP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求和</a:t>
            </a:r>
            <a:r>
              <a:rPr lang="en-US" altLang="zh-CN" sz="2400" smtClean="0"/>
              <a:t>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arr=np.array([</a:t>
            </a:r>
            <a:r>
              <a:rPr lang="en-US" sz="2400"/>
              <a:t>12,22,35,10</a:t>
            </a:r>
            <a:r>
              <a:rPr lang="en-US" sz="2400" smtClean="0"/>
              <a:t>])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print(np.sum(arr))</a:t>
            </a:r>
          </a:p>
          <a:p>
            <a:pPr marL="0" indent="0">
              <a:buNone/>
            </a:pPr>
            <a:r>
              <a:rPr lang="en-US" sz="2400"/>
              <a:t>print(arr.sum</a:t>
            </a:r>
            <a:r>
              <a:rPr lang="en-US" sz="2400" smtClean="0"/>
              <a:t>())</a:t>
            </a:r>
          </a:p>
          <a:p>
            <a:pPr marL="0" indent="0">
              <a:buNone/>
            </a:pP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二维的，每一项求和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arr=np.array([[1,2],[3,4],[</a:t>
            </a:r>
            <a:r>
              <a:rPr lang="en-US" sz="2400"/>
              <a:t>5,6</a:t>
            </a:r>
            <a:r>
              <a:rPr lang="en-US" sz="2400" smtClean="0"/>
              <a:t>]])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print(np.sum(arr,axis=1))</a:t>
            </a:r>
          </a:p>
          <a:p>
            <a:pPr marL="0" indent="0">
              <a:buNone/>
            </a:pPr>
            <a:r>
              <a:rPr lang="en-US" sz="2400"/>
              <a:t>print(arr.sum())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</a:t>
            </a:r>
            <a:r>
              <a:rPr lang="zh-CN" altLang="en-US" smtClean="0"/>
              <a:t>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开张课、基本</a:t>
            </a:r>
            <a:r>
              <a:rPr lang="zh-CN" altLang="en-US" smtClean="0"/>
              <a:t>环境</a:t>
            </a:r>
            <a:r>
              <a:rPr lang="zh-CN" altLang="en-US" smtClean="0"/>
              <a:t>、创建数组、预热一些函数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本课程定义的老司机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、有基本的</a:t>
            </a:r>
            <a:r>
              <a:rPr lang="en-US" altLang="zh-CN" smtClean="0"/>
              <a:t>python3</a:t>
            </a:r>
            <a:r>
              <a:rPr lang="zh-CN" altLang="en-US" smtClean="0"/>
              <a:t>语法基础，并简单写过程序。了解自己的电脑，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能自行上网，安装软件。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、对数据分析、数据挖掘、机器学习等感兴趣的同学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、能够</a:t>
            </a:r>
            <a:r>
              <a:rPr lang="zh-CN" altLang="en-US"/>
              <a:t>自行</a:t>
            </a:r>
            <a:r>
              <a:rPr lang="zh-CN" altLang="en-US" smtClean="0"/>
              <a:t>安装和配置</a:t>
            </a:r>
            <a:r>
              <a:rPr lang="en-US" altLang="zh-CN" smtClean="0"/>
              <a:t>python</a:t>
            </a:r>
            <a:r>
              <a:rPr lang="zh-CN" altLang="en-US" smtClean="0"/>
              <a:t>开发环境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、不抗拒查看文档进行知识恶补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如果你符合老司机的标准，那么本课程就是为你们定制的</a:t>
            </a:r>
            <a:r>
              <a:rPr lang="en-US" altLang="zh-CN" smtClean="0"/>
              <a:t> 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本课程是基于</a:t>
            </a:r>
            <a:r>
              <a:rPr lang="en-US" altLang="zh-CN" smtClean="0">
                <a:solidFill>
                  <a:srgbClr val="FF0000"/>
                </a:solidFill>
              </a:rPr>
              <a:t>python 3.6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、学习</a:t>
            </a:r>
            <a:r>
              <a:rPr lang="en-US" altLang="zh-CN" smtClean="0"/>
              <a:t>numpy</a:t>
            </a:r>
            <a:r>
              <a:rPr lang="zh-CN" altLang="en-US" smtClean="0"/>
              <a:t>基本功能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、恶补一些数学基础</a:t>
            </a:r>
            <a:r>
              <a:rPr lang="zh-CN" altLang="en-US" smtClean="0"/>
              <a:t>。以及这些基础在我们的项目中有啥作用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、简单案例训练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8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先配置环境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假设你已经安装好了</a:t>
            </a:r>
            <a:r>
              <a:rPr lang="en-US" altLang="zh-CN" sz="2000" smtClean="0"/>
              <a:t>python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、创建一个项目（使用</a:t>
            </a:r>
            <a:r>
              <a:rPr lang="en-US" altLang="zh-CN" sz="2000" smtClean="0"/>
              <a:t>pycharm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、创建</a:t>
            </a:r>
            <a:r>
              <a:rPr lang="en-US" altLang="zh-CN" sz="2000" smtClean="0"/>
              <a:t>python</a:t>
            </a:r>
            <a:r>
              <a:rPr lang="zh-CN" altLang="en-US" sz="2000" smtClean="0"/>
              <a:t>纯净的虚拟环境 </a:t>
            </a:r>
            <a:r>
              <a:rPr lang="en-US" altLang="zh-CN" sz="2000" smtClean="0"/>
              <a:t>(</a:t>
            </a:r>
            <a:r>
              <a:rPr lang="zh-CN" altLang="en-US" sz="2000" smtClean="0"/>
              <a:t>来到一个目录下，执行</a:t>
            </a:r>
            <a:r>
              <a:rPr lang="en-US" altLang="zh-CN" sz="2000" smtClean="0"/>
              <a:t>python -m venv numpyenv)</a:t>
            </a:r>
          </a:p>
          <a:p>
            <a:pPr marL="0" indent="0">
              <a:buNone/>
            </a:pPr>
            <a:r>
              <a:rPr lang="en-US" sz="2000" smtClean="0"/>
              <a:t>3</a:t>
            </a:r>
            <a:r>
              <a:rPr lang="zh-CN" altLang="en-US" sz="2000" smtClean="0"/>
              <a:t>、进入上面配置好的虚拟环境，进入</a:t>
            </a:r>
            <a:r>
              <a:rPr lang="en-US" altLang="zh-CN" sz="2000" smtClean="0"/>
              <a:t>Scripts</a:t>
            </a:r>
            <a:r>
              <a:rPr lang="zh-CN" altLang="en-US" sz="2000" smtClean="0"/>
              <a:t>目录下 运行：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smtClean="0"/>
              <a:t>#</a:t>
            </a:r>
            <a:r>
              <a:rPr lang="zh-CN" altLang="en-US" sz="2000" smtClean="0"/>
              <a:t>激活当前的环境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activete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smtClean="0"/>
              <a:t>  </a:t>
            </a:r>
            <a:r>
              <a:rPr lang="zh-CN" altLang="en-US" sz="2000" smtClean="0"/>
              <a:t>开始安装</a:t>
            </a:r>
            <a:r>
              <a:rPr lang="en-US" altLang="zh-CN" sz="2000" smtClean="0"/>
              <a:t>   </a:t>
            </a:r>
          </a:p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en-US" altLang="zh-CN" sz="2000" smtClean="0"/>
              <a:t>python36 -m pip </a:t>
            </a:r>
            <a:r>
              <a:rPr lang="en-US" altLang="zh-CN" sz="2000" smtClean="0"/>
              <a:t>install numpy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pycharm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没啥好说的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 </a:t>
            </a:r>
            <a:r>
              <a:rPr lang="zh-CN" altLang="en-US" sz="2000" smtClean="0"/>
              <a:t>只要配好解析器就行了</a:t>
            </a:r>
            <a:endParaRPr 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2" y="2301608"/>
            <a:ext cx="9190516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官</a:t>
            </a:r>
            <a:r>
              <a:rPr lang="zh-CN" altLang="en-US" smtClean="0"/>
              <a:t>网在哪？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Numpy</a:t>
            </a:r>
            <a:r>
              <a:rPr lang="zh-CN" altLang="en-US" sz="2000"/>
              <a:t>是高性能科学计算和数据分析的基础包。</a:t>
            </a:r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利用官网是最佳也是最靠谱的手段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https://docs.scipy.org/doc/numpy-dev/user/quickstart.html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8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/>
              <a:t>numpy</a:t>
            </a:r>
            <a:r>
              <a:rPr lang="zh-CN" altLang="en-US" sz="2000" smtClean="0"/>
              <a:t>最标志性的功能就是 数组 </a:t>
            </a:r>
            <a:r>
              <a:rPr lang="en-US" altLang="zh-CN" sz="2000" smtClean="0"/>
              <a:t>ndarray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创建方式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import numpy as </a:t>
            </a:r>
            <a:r>
              <a:rPr lang="en-US" sz="2000" smtClean="0"/>
              <a:t>np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arr=np.array(['shenyi','zhangsan'])</a:t>
            </a:r>
          </a:p>
          <a:p>
            <a:pPr marL="0" indent="0">
              <a:buNone/>
            </a:pPr>
            <a:r>
              <a:rPr lang="en-US" sz="2000"/>
              <a:t>print(type(arr))</a:t>
            </a:r>
          </a:p>
          <a:p>
            <a:pPr marL="0" indent="0">
              <a:buNone/>
            </a:pPr>
            <a:r>
              <a:rPr lang="en-US" sz="2000"/>
              <a:t>print(arr)</a:t>
            </a:r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重要属性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/>
              <a:t>ndim:</a:t>
            </a:r>
            <a:r>
              <a:rPr lang="zh-CN" altLang="en-US" sz="2000" smtClean="0"/>
              <a:t>查看</a:t>
            </a:r>
            <a:r>
              <a:rPr lang="zh-CN" altLang="en-US" sz="2000" smtClean="0"/>
              <a:t>维的个数</a:t>
            </a:r>
            <a:r>
              <a:rPr lang="en-US" altLang="zh-CN" sz="2000" smtClean="0"/>
              <a:t>(</a:t>
            </a:r>
            <a:r>
              <a:rPr lang="zh-CN" altLang="en-US" sz="2000" smtClean="0"/>
              <a:t>多少维</a:t>
            </a:r>
            <a:r>
              <a:rPr lang="en-US" altLang="zh-CN" sz="2000" smtClean="0"/>
              <a:t>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arr=np.array([['shenyi','zhangsan'],['lisi','wanglong</a:t>
            </a:r>
            <a:r>
              <a:rPr lang="en-US" sz="2000" smtClean="0"/>
              <a:t>']])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print(arr.ndim</a:t>
            </a:r>
            <a:r>
              <a:rPr lang="en-US" sz="2000" smtClean="0"/>
              <a:t>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shape:</a:t>
            </a:r>
            <a:r>
              <a:rPr lang="zh-CN" altLang="en-US" sz="2000" smtClean="0"/>
              <a:t>维度</a:t>
            </a:r>
            <a:r>
              <a:rPr lang="en-US" altLang="zh-CN" sz="2000" smtClean="0"/>
              <a:t>(</a:t>
            </a:r>
            <a:r>
              <a:rPr lang="zh-CN" altLang="en-US" sz="2000" smtClean="0"/>
              <a:t>形状</a:t>
            </a:r>
            <a:r>
              <a:rPr lang="en-US" altLang="zh-CN" sz="2000" smtClean="0"/>
              <a:t>)</a:t>
            </a:r>
            <a:r>
              <a:rPr lang="zh-CN" altLang="en-US" sz="2000" smtClean="0"/>
              <a:t> ，上面的数据你</a:t>
            </a:r>
            <a:r>
              <a:rPr lang="zh-CN" altLang="en-US" sz="2000" smtClean="0"/>
              <a:t>可以理解为两行两列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size</a:t>
            </a:r>
            <a:r>
              <a:rPr lang="zh-CN" altLang="en-US" sz="2000" smtClean="0"/>
              <a:t>：数组</a:t>
            </a:r>
            <a:r>
              <a:rPr lang="zh-CN" altLang="en-US" sz="2000"/>
              <a:t>元素的总数。这等于</a:t>
            </a:r>
            <a:r>
              <a:rPr lang="en-US" altLang="zh-CN" sz="2000"/>
              <a:t>shape</a:t>
            </a:r>
            <a:r>
              <a:rPr lang="zh-CN" altLang="en-US" sz="2000"/>
              <a:t>的元素的乘积。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dtype</a:t>
            </a:r>
            <a:r>
              <a:rPr lang="zh-CN" altLang="en-US" sz="2000" smtClean="0"/>
              <a:t>：元素的</a:t>
            </a:r>
            <a:r>
              <a:rPr lang="zh-CN" altLang="en-US" sz="2000" smtClean="0"/>
              <a:t>类型 （</a:t>
            </a:r>
            <a:r>
              <a:rPr lang="en-US" altLang="zh-CN" sz="2000"/>
              <a:t>&lt; </a:t>
            </a:r>
            <a:r>
              <a:rPr lang="zh-CN" altLang="en-US" sz="2000"/>
              <a:t>表示</a:t>
            </a:r>
            <a:r>
              <a:rPr lang="zh-CN" altLang="en-US" sz="2000"/>
              <a:t>小</a:t>
            </a:r>
            <a:r>
              <a:rPr lang="zh-CN" altLang="en-US" sz="2000" smtClean="0"/>
              <a:t>端 ，</a:t>
            </a:r>
            <a:r>
              <a:rPr lang="en-US" altLang="zh-CN" sz="2000" smtClean="0"/>
              <a:t>&gt;</a:t>
            </a:r>
            <a:r>
              <a:rPr lang="zh-CN" altLang="en-US" sz="2000" smtClean="0"/>
              <a:t>表示大端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itemsize:dtype</a:t>
            </a:r>
            <a:r>
              <a:rPr lang="zh-CN" altLang="en-US" sz="2000" smtClean="0"/>
              <a:t>类型所占的字节数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543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639</Words>
  <Application>Microsoft Office PowerPoint</Application>
  <PresentationFormat>宽屏</PresentationFormat>
  <Paragraphs>144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开张课、基本环境、创建数组、预热一些函数</vt:lpstr>
      <vt:lpstr>本课程定义的老司机</vt:lpstr>
      <vt:lpstr>课程目标</vt:lpstr>
      <vt:lpstr>先配置环境</vt:lpstr>
      <vt:lpstr>pycharm</vt:lpstr>
      <vt:lpstr>官网在哪？</vt:lpstr>
      <vt:lpstr>数组</vt:lpstr>
      <vt:lpstr>重要属性</vt:lpstr>
      <vt:lpstr>数据类型对照表 </vt:lpstr>
      <vt:lpstr>预热一些函数</vt:lpstr>
      <vt:lpstr>预热一些函数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898</cp:revision>
  <dcterms:created xsi:type="dcterms:W3CDTF">2016-05-22T15:40:23Z</dcterms:created>
  <dcterms:modified xsi:type="dcterms:W3CDTF">2017-12-29T05:04:40Z</dcterms:modified>
</cp:coreProperties>
</file>