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3"/>
  </p:notesMasterIdLst>
  <p:sldIdLst>
    <p:sldId id="265" r:id="rId3"/>
    <p:sldId id="305" r:id="rId4"/>
    <p:sldId id="308" r:id="rId5"/>
    <p:sldId id="304" r:id="rId6"/>
    <p:sldId id="313" r:id="rId7"/>
    <p:sldId id="314" r:id="rId8"/>
    <p:sldId id="312" r:id="rId9"/>
    <p:sldId id="315" r:id="rId10"/>
    <p:sldId id="31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编辑距离入门、文本相似度计算公式讨论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编辑距离 </a:t>
            </a:r>
            <a:r>
              <a:rPr lang="en-US" altLang="zh-CN" smtClean="0"/>
              <a:t>–</a:t>
            </a:r>
            <a:r>
              <a:rPr lang="zh-CN" altLang="en-US" smtClean="0"/>
              <a:t>也称莱文世特距离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概念理解：至少</a:t>
            </a:r>
            <a:r>
              <a:rPr lang="zh-CN" altLang="en-US" sz="2400"/>
              <a:t>需要多少次的处理才能将一个字符串变成另一个字符串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来个网上的例子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kitten</a:t>
            </a:r>
            <a:r>
              <a:rPr lang="zh-CN" altLang="en-US" sz="2400"/>
              <a:t>和</a:t>
            </a:r>
            <a:r>
              <a:rPr lang="en-US" altLang="zh-CN" sz="2400"/>
              <a:t>sitting</a:t>
            </a:r>
            <a:r>
              <a:rPr lang="zh-CN" altLang="en-US" sz="2400"/>
              <a:t>的莱</a:t>
            </a:r>
            <a:r>
              <a:rPr lang="zh-CN" altLang="en-US" sz="2400"/>
              <a:t>文世特距离</a:t>
            </a:r>
            <a:r>
              <a:rPr lang="zh-CN" altLang="en-US" sz="2400"/>
              <a:t>是</a:t>
            </a:r>
            <a:r>
              <a:rPr lang="en-US" altLang="zh-CN" sz="2400"/>
              <a:t>3</a:t>
            </a:r>
            <a:r>
              <a:rPr lang="zh-CN" altLang="en-US" sz="2400"/>
              <a:t>。将</a:t>
            </a:r>
            <a:r>
              <a:rPr lang="en-US" altLang="zh-CN" sz="2400"/>
              <a:t>kitten</a:t>
            </a:r>
            <a:r>
              <a:rPr lang="zh-CN" altLang="en-US" sz="2400"/>
              <a:t>变为</a:t>
            </a:r>
            <a:r>
              <a:rPr lang="en-US" altLang="zh-CN" sz="2400"/>
              <a:t>sitting</a:t>
            </a:r>
            <a:r>
              <a:rPr lang="zh-CN" altLang="en-US" sz="2400"/>
              <a:t>的最小处理方式如下：</a:t>
            </a:r>
          </a:p>
          <a:p>
            <a:pPr>
              <a:buFont typeface="Wingdings" panose="05000000000000000000" pitchFamily="2" charset="2"/>
              <a:buChar char="q"/>
            </a:pPr>
            <a:endParaRPr lang="zh-CN" altLang="en-US" sz="240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kitten → sitten</a:t>
            </a:r>
            <a:r>
              <a:rPr lang="zh-CN" altLang="en-US" sz="2400"/>
              <a:t>（将</a:t>
            </a:r>
            <a:r>
              <a:rPr lang="en-US" altLang="zh-CN" sz="2400"/>
              <a:t>k</a:t>
            </a:r>
            <a:r>
              <a:rPr lang="zh-CN" altLang="en-US" sz="2400"/>
              <a:t>改为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sitten → sittin</a:t>
            </a:r>
            <a:r>
              <a:rPr lang="zh-CN" altLang="en-US" sz="2400"/>
              <a:t>（将</a:t>
            </a:r>
            <a:r>
              <a:rPr lang="en-US" altLang="zh-CN" sz="2400"/>
              <a:t>e</a:t>
            </a:r>
            <a:r>
              <a:rPr lang="zh-CN" altLang="en-US" sz="2400"/>
              <a:t>改为</a:t>
            </a:r>
            <a:r>
              <a:rPr lang="en-US" altLang="zh-CN" sz="2400"/>
              <a:t>i</a:t>
            </a:r>
            <a:r>
              <a:rPr lang="zh-CN" altLang="en-US" sz="2400"/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sittin → sitting</a:t>
            </a:r>
            <a:r>
              <a:rPr lang="zh-CN" altLang="en-US" sz="2400"/>
              <a:t>（最后加入</a:t>
            </a:r>
            <a:r>
              <a:rPr lang="en-US" altLang="zh-CN" sz="2400"/>
              <a:t>g</a:t>
            </a:r>
            <a:r>
              <a:rPr lang="zh-CN" altLang="en-US" sz="2400"/>
              <a:t>）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</a:t>
            </a:r>
            <a:r>
              <a:rPr lang="en-US" altLang="zh-CN" smtClean="0"/>
              <a:t>:</a:t>
            </a:r>
            <a:r>
              <a:rPr lang="zh-CN" altLang="en-US" smtClean="0"/>
              <a:t>简单举个例子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9" y="1448656"/>
            <a:ext cx="11888601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譬如 ：</a:t>
            </a:r>
            <a:r>
              <a:rPr lang="en-US" altLang="zh-CN" sz="2400" smtClean="0"/>
              <a:t>abc 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acd </a:t>
            </a:r>
            <a:r>
              <a:rPr lang="zh-CN" altLang="en-US" sz="2400" smtClean="0"/>
              <a:t>的</a:t>
            </a:r>
            <a:r>
              <a:rPr lang="zh-CN" altLang="en-US" sz="2400" smtClean="0"/>
              <a:t>距离  </a:t>
            </a:r>
            <a:r>
              <a:rPr lang="en-US" altLang="zh-CN" sz="2400" smtClean="0"/>
              <a:t>2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1818"/>
              </p:ext>
            </p:extLst>
          </p:nvPr>
        </p:nvGraphicFramePr>
        <p:xfrm>
          <a:off x="484910" y="2143220"/>
          <a:ext cx="6632865" cy="305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73"/>
                <a:gridCol w="1326573"/>
                <a:gridCol w="1326573"/>
                <a:gridCol w="1326573"/>
                <a:gridCol w="1326573"/>
              </a:tblGrid>
              <a:tr h="610447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04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0447"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0447"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10447">
                <a:tc>
                  <a:txBody>
                    <a:bodyPr/>
                    <a:lstStyle/>
                    <a:p>
                      <a:r>
                        <a:rPr lang="en-US" smtClean="0"/>
                        <a:t>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93182" y="1839191"/>
            <a:ext cx="4218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zh-CN" altLang="en-US" smtClean="0"/>
              <a:t>从第三行第三列开始比对</a:t>
            </a:r>
            <a:endParaRPr lang="en-US" altLang="zh-CN" smtClean="0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如果相等</a:t>
            </a:r>
            <a:r>
              <a:rPr lang="en-US" altLang="zh-CN" smtClean="0"/>
              <a:t> ,</a:t>
            </a:r>
            <a:r>
              <a:rPr lang="zh-CN" altLang="en-US" smtClean="0"/>
              <a:t>则首先自己是</a:t>
            </a:r>
            <a:r>
              <a:rPr lang="en-US" altLang="zh-CN" smtClean="0"/>
              <a:t>0;</a:t>
            </a:r>
            <a:r>
              <a:rPr lang="zh-CN" altLang="en-US" smtClean="0"/>
              <a:t>不相等则</a:t>
            </a:r>
            <a:r>
              <a:rPr lang="zh-CN" altLang="en-US" smtClean="0"/>
              <a:t>为</a:t>
            </a:r>
            <a:r>
              <a:rPr lang="en-US" altLang="zh-CN" smtClean="0"/>
              <a:t>1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然后则取该格子的</a:t>
            </a:r>
            <a:endParaRPr lang="en-US" altLang="zh-CN" smtClean="0"/>
          </a:p>
          <a:p>
            <a:r>
              <a:rPr lang="en-US" altLang="zh-CN" smtClean="0"/>
              <a:t> </a:t>
            </a:r>
          </a:p>
          <a:p>
            <a:r>
              <a:rPr lang="en-US" smtClean="0"/>
              <a:t>  min(</a:t>
            </a:r>
            <a:r>
              <a:rPr lang="zh-CN" altLang="en-US" smtClean="0"/>
              <a:t>左上</a:t>
            </a:r>
            <a:r>
              <a:rPr lang="en-US" altLang="zh-CN" smtClean="0"/>
              <a:t>+</a:t>
            </a:r>
            <a:r>
              <a:rPr lang="zh-CN" altLang="en-US" smtClean="0">
                <a:solidFill>
                  <a:srgbClr val="FF0000"/>
                </a:solidFill>
              </a:rPr>
              <a:t>自己</a:t>
            </a:r>
            <a:r>
              <a:rPr lang="en-US" altLang="zh-CN" smtClean="0"/>
              <a:t>,</a:t>
            </a:r>
            <a:r>
              <a:rPr lang="zh-CN" altLang="en-US" smtClean="0"/>
              <a:t>左</a:t>
            </a:r>
            <a:r>
              <a:rPr lang="en-US" altLang="zh-CN" smtClean="0"/>
              <a:t>+1,</a:t>
            </a:r>
            <a:r>
              <a:rPr lang="zh-CN" altLang="en-US" smtClean="0"/>
              <a:t>上</a:t>
            </a:r>
            <a:r>
              <a:rPr lang="en-US" altLang="zh-CN" smtClean="0"/>
              <a:t>+1)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smtClean="0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有现成包可以计算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9" y="1448656"/>
            <a:ext cx="11888601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推荐一个不错的计算字符距离的包</a:t>
            </a:r>
            <a:r>
              <a:rPr lang="en-US" altLang="zh-CN" sz="2400" smtClean="0"/>
              <a:t>:</a:t>
            </a:r>
            <a:r>
              <a:rPr lang="en-US" sz="2400"/>
              <a:t> jellyfish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这里是 </a:t>
            </a:r>
            <a:r>
              <a:rPr lang="en-US" altLang="zh-CN" sz="2400" smtClean="0"/>
              <a:t>github</a:t>
            </a:r>
            <a:r>
              <a:rPr lang="zh-CN" altLang="en-US" sz="2400" smtClean="0"/>
              <a:t>地址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https://github.com/jamesturk/jellyfish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这里临时使用了阿里云源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python36 -m pip install </a:t>
            </a:r>
            <a:r>
              <a:rPr lang="en-US" sz="2400" smtClean="0"/>
              <a:t>jellyfish </a:t>
            </a:r>
            <a:r>
              <a:rPr lang="en-US" sz="2400"/>
              <a:t>-i http://mirrors.aliyun.com/pypi/simple/ --trusted-host </a:t>
            </a:r>
            <a:r>
              <a:rPr lang="en-US" sz="2400" smtClean="0"/>
              <a:t>mirrors.aliyun.com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一句代码就搞定了 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import jellyfish</a:t>
            </a:r>
          </a:p>
          <a:p>
            <a:pPr marL="0" indent="0">
              <a:buNone/>
            </a:pPr>
            <a:r>
              <a:rPr lang="en-US" sz="2400"/>
              <a:t>print(jellyfish.levenshtein_distance('shenyi','sheniy'))</a:t>
            </a:r>
          </a:p>
        </p:txBody>
      </p:sp>
    </p:spTree>
    <p:extLst>
      <p:ext uri="{BB962C8B-B14F-4D97-AF65-F5344CB8AC3E}">
        <p14:creationId xmlns:p14="http://schemas.microsoft.com/office/powerpoint/2010/main" val="14116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还有个包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9" y="1448656"/>
            <a:ext cx="11888601" cy="54093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python </a:t>
            </a:r>
            <a:r>
              <a:rPr lang="en-US" altLang="zh-CN" sz="2400"/>
              <a:t>-m pip </a:t>
            </a:r>
            <a:r>
              <a:rPr lang="en-US" altLang="zh-CN" sz="2400"/>
              <a:t>install </a:t>
            </a:r>
            <a:r>
              <a:rPr lang="en-US" sz="2400" b="1"/>
              <a:t>python_Levenshtein</a:t>
            </a:r>
            <a:r>
              <a:rPr lang="en-US" sz="2400" smtClean="0"/>
              <a:t> </a:t>
            </a:r>
            <a:r>
              <a:rPr lang="en-US" sz="2400"/>
              <a:t>-i http://mirrors.aliyun.com/pypi/simple/ --</a:t>
            </a:r>
            <a:r>
              <a:rPr lang="en-US" sz="2400"/>
              <a:t>trusted-host </a:t>
            </a:r>
            <a:r>
              <a:rPr lang="en-US" sz="2400" smtClean="0"/>
              <a:t>mirrors.aliyun.com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github</a:t>
            </a:r>
            <a:r>
              <a:rPr lang="zh-CN" altLang="en-US" sz="2400" smtClean="0"/>
              <a:t>地址</a:t>
            </a:r>
            <a:r>
              <a:rPr lang="en-US" altLang="zh-CN" sz="2400"/>
              <a:t>: </a:t>
            </a:r>
            <a:r>
              <a:rPr lang="en-US" altLang="zh-CN" sz="2400"/>
              <a:t>github.com/ztane/python-Levenshtein</a:t>
            </a:r>
            <a:r>
              <a:rPr lang="en-US" altLang="zh-CN" sz="2400" smtClean="0"/>
              <a:t>/</a:t>
            </a:r>
          </a:p>
          <a:p>
            <a:pPr marL="0" indent="0">
              <a:buNone/>
            </a:pPr>
            <a:r>
              <a:rPr lang="zh-CN" altLang="en-US" sz="2400"/>
              <a:t>文档</a:t>
            </a:r>
            <a:r>
              <a:rPr lang="zh-CN" altLang="en-US" sz="2400" smtClean="0"/>
              <a:t>地址</a:t>
            </a:r>
            <a:r>
              <a:rPr lang="en-US" altLang="zh-CN" sz="2400"/>
              <a:t>: https://rawgit.com/ztane/python-Levenshtein/master/docs/Levenshtein.html</a:t>
            </a:r>
            <a:endParaRPr lang="en-US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调用示例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r>
              <a:rPr lang="en-US" sz="2400"/>
              <a:t>import </a:t>
            </a:r>
            <a:r>
              <a:rPr lang="en-US" sz="2400" smtClean="0"/>
              <a:t>Levenshtein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print(Levenshtein.distance("shenyi","sheniy"))</a:t>
            </a:r>
          </a:p>
        </p:txBody>
      </p:sp>
    </p:spTree>
    <p:extLst>
      <p:ext uri="{BB962C8B-B14F-4D97-AF65-F5344CB8AC3E}">
        <p14:creationId xmlns:p14="http://schemas.microsoft.com/office/powerpoint/2010/main" val="15457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相似度公式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9" y="1448656"/>
            <a:ext cx="11888601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一般实际开发 我们度量相似度 无法直接使用 距离数字来度量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 smtClean="0"/>
              <a:t> ab ac 0.5</a:t>
            </a: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譬如，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个长度只有</a:t>
            </a:r>
            <a:r>
              <a:rPr lang="en-US" altLang="zh-CN" sz="2400" smtClean="0"/>
              <a:t>10</a:t>
            </a:r>
            <a:r>
              <a:rPr lang="zh-CN" altLang="en-US" sz="2400" smtClean="0"/>
              <a:t>的字符串之间距离是</a:t>
            </a:r>
            <a:r>
              <a:rPr lang="en-US" altLang="zh-CN" sz="2400" smtClean="0"/>
              <a:t>1</a:t>
            </a:r>
          </a:p>
          <a:p>
            <a:pPr marL="0" indent="0">
              <a:buNone/>
            </a:pPr>
            <a:r>
              <a:rPr lang="zh-CN" altLang="en-US" sz="2400" smtClean="0"/>
              <a:t>和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个长度有</a:t>
            </a:r>
            <a:r>
              <a:rPr lang="en-US" altLang="zh-CN" sz="2400" smtClean="0"/>
              <a:t>100</a:t>
            </a:r>
            <a:r>
              <a:rPr lang="zh-CN" altLang="en-US" sz="2400" smtClean="0"/>
              <a:t>的字符串之间距离同样是</a:t>
            </a:r>
            <a:r>
              <a:rPr lang="en-US" altLang="zh-CN" sz="2400" smtClean="0"/>
              <a:t>1 </a:t>
            </a:r>
            <a:r>
              <a:rPr lang="zh-CN" altLang="en-US" sz="2400" smtClean="0"/>
              <a:t>的相似度难道一样？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(4-1)/4=3/4=0.75</a:t>
            </a:r>
          </a:p>
          <a:p>
            <a:pPr marL="0" indent="0">
              <a:buNone/>
            </a:pPr>
            <a:r>
              <a:rPr lang="zh-CN" altLang="en-US" sz="2400" smtClean="0"/>
              <a:t>公式如下</a:t>
            </a:r>
            <a:r>
              <a:rPr lang="en-US" altLang="zh-CN" sz="2400" smtClean="0"/>
              <a:t>(</a:t>
            </a:r>
            <a:r>
              <a:rPr lang="zh-CN" altLang="en-US" sz="2400" smtClean="0"/>
              <a:t>字符串的总长度</a:t>
            </a:r>
            <a:r>
              <a:rPr lang="en-US" altLang="zh-CN" sz="2400" smtClean="0"/>
              <a:t>-ldist)/</a:t>
            </a:r>
            <a:r>
              <a:rPr lang="zh-CN" altLang="en-US" sz="2400" smtClean="0"/>
              <a:t>字符串总长度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 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34" y="3387308"/>
            <a:ext cx="4823878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有个区别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89" y="1448656"/>
            <a:ext cx="11888601" cy="54093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譬如</a:t>
            </a:r>
            <a:r>
              <a:rPr lang="en-US" altLang="zh-CN" sz="2400" smtClean="0"/>
              <a:t>ab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ac </a:t>
            </a:r>
            <a:r>
              <a:rPr lang="zh-CN" altLang="en-US" sz="2400" smtClean="0"/>
              <a:t>。眼球都可以看出距离是</a:t>
            </a:r>
            <a:r>
              <a:rPr lang="en-US" altLang="zh-CN" sz="2400" smtClean="0"/>
              <a:t>1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根据公式</a:t>
            </a:r>
            <a:r>
              <a:rPr lang="en-US" altLang="zh-CN" sz="2400" smtClean="0"/>
              <a:t>(4-1)/4=0.75   </a:t>
            </a:r>
            <a:r>
              <a:rPr lang="zh-CN" altLang="en-US" sz="2400" smtClean="0"/>
              <a:t>，实际上程序运行 是</a:t>
            </a:r>
            <a:r>
              <a:rPr lang="en-US" altLang="zh-CN" sz="2400" smtClean="0"/>
              <a:t>0.5</a:t>
            </a:r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请大家分别同时运行下面两段代码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print</a:t>
            </a:r>
            <a:r>
              <a:rPr lang="en-US" altLang="zh-CN" sz="2400" smtClean="0"/>
              <a:t>(((</a:t>
            </a:r>
            <a:r>
              <a:rPr lang="en-US" altLang="zh-CN" sz="2400"/>
              <a:t>len(str1)+len(str2))-Levenshtein.distance(str1,str2))/ (len(str1)+len(str2)))</a:t>
            </a:r>
          </a:p>
          <a:p>
            <a:pPr marL="0" indent="0">
              <a:buNone/>
            </a:pPr>
            <a:r>
              <a:rPr lang="en-US" altLang="zh-CN" sz="2400"/>
              <a:t>print(Levenshtein.ratio(str1,str2</a:t>
            </a:r>
            <a:r>
              <a:rPr lang="en-US" altLang="zh-CN" sz="2400" smtClean="0"/>
              <a:t>))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50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有个区别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289" y="1448656"/>
                <a:ext cx="11888601" cy="54093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smtClean="0"/>
                  <a:t>源码大约在</a:t>
                </a:r>
                <a:endParaRPr lang="en-US" altLang="zh-CN" sz="2400" smtClean="0"/>
              </a:p>
              <a:p>
                <a:pPr marL="0" indent="0">
                  <a:buNone/>
                </a:pPr>
                <a:r>
                  <a:rPr lang="en-US" altLang="zh-CN" sz="2400"/>
                  <a:t>https://github.com/miohtama/python-Levenshtein/blob/master/Levenshtein.c#L2171</a:t>
                </a:r>
              </a:p>
              <a:p>
                <a:pPr marL="0" indent="0">
                  <a:buNone/>
                </a:pPr>
                <a:endParaRPr lang="en-US" altLang="zh-CN" sz="2400" smtClean="0"/>
              </a:p>
              <a:p>
                <a:pPr marL="0" indent="0">
                  <a:buNone/>
                </a:pPr>
                <a:endParaRPr lang="en-US" altLang="zh-CN" sz="2400"/>
              </a:p>
              <a:p>
                <a:pPr marL="0" indent="0">
                  <a:buNone/>
                </a:pPr>
                <a:endParaRPr lang="en-US" altLang="zh-CN" sz="2400"/>
              </a:p>
              <a:p>
                <a:pPr marL="0" indent="0">
                  <a:buNone/>
                </a:pPr>
                <a:endParaRPr lang="en-US" altLang="zh-CN" sz="2400" smtClean="0"/>
              </a:p>
              <a:p>
                <a:pPr marL="0" indent="0">
                  <a:buNone/>
                </a:pPr>
                <a:endParaRPr lang="en-US" altLang="zh-CN" sz="2400"/>
              </a:p>
              <a:p>
                <a:pPr marL="0" indent="0">
                  <a:buNone/>
                </a:pPr>
                <a:endParaRPr lang="en-US" altLang="zh-CN" sz="2400" smtClean="0"/>
              </a:p>
              <a:p>
                <a:pPr marL="0" indent="0">
                  <a:buNone/>
                </a:pPr>
                <a:r>
                  <a:rPr lang="en-US" altLang="zh-CN" sz="2400" smtClean="0"/>
                  <a:t>java javac</a:t>
                </a:r>
                <a:endParaRPr lang="en-US" altLang="zh-CN" sz="2400"/>
              </a:p>
              <a:p>
                <a:pPr marL="0" indent="0">
                  <a:buNone/>
                </a:pPr>
                <a:r>
                  <a:rPr lang="zh-CN" altLang="en-US" sz="2400" smtClean="0"/>
                  <a:t>更好的公式</a:t>
                </a:r>
                <a:r>
                  <a:rPr lang="en-US" altLang="zh-CN" sz="2400" smtClean="0"/>
                  <a:t>:1-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𝑙𝑑𝑖𝑠𝑡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𝑠𝑡𝑟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𝑠𝑡𝑟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400"/>
              </a:p>
              <a:p>
                <a:pPr marL="0" indent="0">
                  <a:buNone/>
                </a:pPr>
                <a:r>
                  <a:rPr lang="en-US" altLang="zh-CN" sz="2400" smtClean="0"/>
                  <a:t> </a:t>
                </a:r>
                <a:endParaRPr lang="en-US" sz="240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289" y="1448656"/>
                <a:ext cx="11888601" cy="5409344"/>
              </a:xfrm>
              <a:blipFill rotWithShape="0">
                <a:blip r:embed="rId2"/>
                <a:stretch>
                  <a:fillRect l="-76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415442"/>
            <a:ext cx="5578323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450</Words>
  <Application>Microsoft Office PowerPoint</Application>
  <PresentationFormat>宽屏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编辑距离入门、文本相似度计算公式讨论</vt:lpstr>
      <vt:lpstr>编辑距离 –也称莱文世特距离</vt:lpstr>
      <vt:lpstr>算法:简单举个例子</vt:lpstr>
      <vt:lpstr>有现成包可以计算</vt:lpstr>
      <vt:lpstr>还有个包</vt:lpstr>
      <vt:lpstr>相似度公式</vt:lpstr>
      <vt:lpstr>有个区别</vt:lpstr>
      <vt:lpstr>有个区别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1024</cp:revision>
  <dcterms:created xsi:type="dcterms:W3CDTF">2016-05-22T15:40:23Z</dcterms:created>
  <dcterms:modified xsi:type="dcterms:W3CDTF">2018-03-17T04:32:54Z</dcterms:modified>
</cp:coreProperties>
</file>