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2"/>
  </p:notesMasterIdLst>
  <p:sldIdLst>
    <p:sldId id="265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2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68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1E9138-A24A-4391-984E-BA3BB549BA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7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2018/4/4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机器学习前戏</a:t>
            </a:r>
            <a:r>
              <a:rPr lang="en-US" altLang="zh-CN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(2)</a:t>
            </a:r>
          </a:p>
          <a:p>
            <a:pPr algn="ctr"/>
            <a:r>
              <a:rPr lang="zh-CN" altLang="en-US" sz="4800" smtClean="0">
                <a:latin typeface="华文琥珀" panose="02010800040101010101" pitchFamily="2" charset="-122"/>
                <a:ea typeface="华文琥珀" panose="02010800040101010101" pitchFamily="2" charset="-122"/>
              </a:rPr>
              <a:t>距离篇</a:t>
            </a:r>
            <a:endParaRPr lang="zh-CN" altLang="en-US" sz="48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学技术讲究的是套路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270" y="2512657"/>
            <a:ext cx="10515600" cy="1325563"/>
          </a:xfrm>
        </p:spPr>
        <p:txBody>
          <a:bodyPr/>
          <a:lstStyle/>
          <a:p>
            <a:r>
              <a:rPr lang="zh-CN" altLang="en-US" smtClean="0"/>
              <a:t>曼哈顿距离入门、借助</a:t>
            </a:r>
            <a:r>
              <a:rPr lang="en-US" altLang="zh-CN" smtClean="0"/>
              <a:t>pandas</a:t>
            </a:r>
            <a:r>
              <a:rPr lang="zh-CN" altLang="en-US" smtClean="0"/>
              <a:t>实现商品综合排序</a:t>
            </a:r>
            <a:r>
              <a:rPr lang="en-US" altLang="zh-CN" smtClean="0"/>
              <a:t>[</a:t>
            </a:r>
            <a:r>
              <a:rPr lang="zh-CN" altLang="en-US" smtClean="0"/>
              <a:t>选学</a:t>
            </a:r>
            <a:r>
              <a:rPr lang="en-US" altLang="zh-CN" smtClean="0"/>
              <a:t>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曼哈顿距离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3"/>
            <a:ext cx="11353800" cy="47488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 </a:t>
            </a:r>
            <a:endParaRPr lang="en-US" altLang="zh-CN" sz="2000"/>
          </a:p>
        </p:txBody>
      </p:sp>
      <p:sp>
        <p:nvSpPr>
          <p:cNvPr id="4" name="椭圆 3"/>
          <p:cNvSpPr/>
          <p:nvPr/>
        </p:nvSpPr>
        <p:spPr>
          <a:xfrm>
            <a:off x="1548245" y="4914900"/>
            <a:ext cx="270164" cy="3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7159336" y="2327562"/>
            <a:ext cx="363682" cy="3221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59" y="1594312"/>
            <a:ext cx="1531753" cy="99068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23854" y="3222434"/>
            <a:ext cx="2500319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这里有障碍不让你直线通过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6442363" y="5689022"/>
            <a:ext cx="384464" cy="3948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/>
          <p:cNvCxnSpPr>
            <a:stCxn id="5" idx="3"/>
            <a:endCxn id="10" idx="0"/>
          </p:cNvCxnSpPr>
          <p:nvPr/>
        </p:nvCxnSpPr>
        <p:spPr>
          <a:xfrm flipH="1">
            <a:off x="6634595" y="2602508"/>
            <a:ext cx="578001" cy="3086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4" idx="5"/>
            <a:endCxn id="10" idx="2"/>
          </p:cNvCxnSpPr>
          <p:nvPr/>
        </p:nvCxnSpPr>
        <p:spPr>
          <a:xfrm>
            <a:off x="1778844" y="5172106"/>
            <a:ext cx="4663519" cy="714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096000" y="5403273"/>
            <a:ext cx="43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直角</a:t>
            </a:r>
            <a:endParaRPr 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843747" y="2415886"/>
            <a:ext cx="5268191" cy="257694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7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曼哈顿距离</a:t>
            </a:r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33" y="1690688"/>
            <a:ext cx="5594622" cy="46108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774873" y="2067791"/>
                <a:ext cx="40005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mtClean="0"/>
                  <a:t>如果给定两个点 坐标分别是</a:t>
                </a:r>
                <a:endParaRPr lang="en-US" altLang="zh-CN" smtClean="0"/>
              </a:p>
              <a:p>
                <a:r>
                  <a:rPr lang="en-US" smtClean="0"/>
                  <a:t>(x1,y1) </a:t>
                </a:r>
                <a:r>
                  <a:rPr lang="zh-CN" altLang="en-US" smtClean="0"/>
                  <a:t>和</a:t>
                </a:r>
                <a:r>
                  <a:rPr lang="en-US" altLang="zh-CN" smtClean="0"/>
                  <a:t>(x2,y2)</a:t>
                </a:r>
              </a:p>
              <a:p>
                <a:endParaRPr lang="en-US"/>
              </a:p>
              <a:p>
                <a:endParaRPr lang="en-US" smtClean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那么距离计算公式就是</a:t>
                </a:r>
                <a:r>
                  <a:rPr lang="en-US" altLang="zh-CN" smtClean="0"/>
                  <a:t>:</a:t>
                </a:r>
              </a:p>
              <a:p>
                <a:endParaRPr lang="en-US"/>
              </a:p>
              <a:p>
                <a:r>
                  <a:rPr lang="en-US" smtClean="0"/>
                  <a:t>|x1-x2|+|y1-y2|</a:t>
                </a:r>
              </a:p>
              <a:p>
                <a:endParaRPr lang="en-US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zh-CN" altLang="en-US" smtClean="0"/>
                  <a:t>对于</a:t>
                </a:r>
                <a:r>
                  <a:rPr lang="en-US" altLang="zh-CN" smtClean="0"/>
                  <a:t>N</a:t>
                </a:r>
                <a:r>
                  <a:rPr lang="zh-CN" altLang="en-US" smtClean="0"/>
                  <a:t>维向量</a:t>
                </a:r>
                <a:r>
                  <a:rPr lang="en-US" altLang="zh-CN" smtClean="0"/>
                  <a:t>:</a:t>
                </a:r>
              </a:p>
              <a:p>
                <a:r>
                  <a:rPr lang="pt-BR" smtClean="0"/>
                  <a:t>(</a:t>
                </a:r>
                <a:r>
                  <a:rPr lang="pt-BR"/>
                  <a:t>x11,x12,…,x1n)</a:t>
                </a:r>
                <a:r>
                  <a:rPr lang="pt-BR"/>
                  <a:t>与 </a:t>
                </a:r>
                <a:r>
                  <a:rPr lang="pt-BR" smtClean="0"/>
                  <a:t>(</a:t>
                </a:r>
                <a:r>
                  <a:rPr lang="pt-BR"/>
                  <a:t>x21,x22,…,x2n)</a:t>
                </a:r>
                <a:endParaRPr lang="en-US" altLang="zh-CN" smtClean="0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873" y="2067791"/>
                <a:ext cx="4000500" cy="3139321"/>
              </a:xfrm>
              <a:prstGeom prst="rect">
                <a:avLst/>
              </a:prstGeom>
              <a:blipFill rotWithShape="0">
                <a:blip r:embed="rId3"/>
                <a:stretch>
                  <a:fillRect l="-7002" t="-1553" b="-20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63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曼哈顿距离最早使用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3"/>
            <a:ext cx="10330081" cy="52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最早用户计算机图形学</a:t>
            </a:r>
            <a:r>
              <a:rPr lang="en-US" altLang="zh-CN" sz="2000" smtClean="0"/>
              <a:t>(</a:t>
            </a:r>
            <a:r>
              <a:rPr lang="zh-CN" altLang="en-US" sz="2000" smtClean="0"/>
              <a:t>打个比方</a:t>
            </a:r>
            <a:r>
              <a:rPr lang="en-US" altLang="zh-CN" sz="2000" smtClean="0"/>
              <a:t>),</a:t>
            </a:r>
            <a:r>
              <a:rPr lang="zh-CN" altLang="en-US" sz="2000" smtClean="0"/>
              <a:t>屏幕是各个像素点构成的。也有坐标</a:t>
            </a:r>
            <a:endParaRPr lang="en-US" altLang="zh-CN" sz="2000"/>
          </a:p>
        </p:txBody>
      </p:sp>
      <p:cxnSp>
        <p:nvCxnSpPr>
          <p:cNvPr id="8" name="直接连接符 7"/>
          <p:cNvCxnSpPr/>
          <p:nvPr/>
        </p:nvCxnSpPr>
        <p:spPr>
          <a:xfrm>
            <a:off x="581891" y="2337955"/>
            <a:ext cx="0" cy="3210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81891" y="2296392"/>
            <a:ext cx="4873336" cy="2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455227" y="2306783"/>
            <a:ext cx="0" cy="324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1500" y="5548746"/>
            <a:ext cx="4883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86884" y="4575295"/>
            <a:ext cx="266700" cy="218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文本框 23"/>
          <p:cNvSpPr txBox="1"/>
          <p:nvPr/>
        </p:nvSpPr>
        <p:spPr>
          <a:xfrm>
            <a:off x="971550" y="4548189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(x1,y1)</a:t>
            </a:r>
            <a:endParaRPr lang="en-US"/>
          </a:p>
        </p:txBody>
      </p:sp>
      <p:sp>
        <p:nvSpPr>
          <p:cNvPr id="25" name="文本框 24"/>
          <p:cNvSpPr txBox="1"/>
          <p:nvPr/>
        </p:nvSpPr>
        <p:spPr>
          <a:xfrm>
            <a:off x="142009" y="1892332"/>
            <a:ext cx="139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原点在这</a:t>
            </a:r>
            <a:r>
              <a:rPr lang="en-US" altLang="zh-CN" smtClean="0"/>
              <a:t>(0,0)</a:t>
            </a:r>
            <a:endParaRPr lang="en-US"/>
          </a:p>
        </p:txBody>
      </p:sp>
      <p:sp>
        <p:nvSpPr>
          <p:cNvPr id="27" name="椭圆 26"/>
          <p:cNvSpPr/>
          <p:nvPr/>
        </p:nvSpPr>
        <p:spPr>
          <a:xfrm>
            <a:off x="3969327" y="3353895"/>
            <a:ext cx="353291" cy="249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97952" y="3283528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(x2,y2)</a:t>
            </a:r>
            <a:endParaRPr lang="en-US"/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950119" y="3458250"/>
            <a:ext cx="2997777" cy="11999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146004" y="1864882"/>
            <a:ext cx="44784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zh-CN" altLang="en-US" b="1" smtClean="0"/>
              <a:t>注意点</a:t>
            </a:r>
            <a:r>
              <a:rPr lang="en-US" altLang="zh-CN" b="1" smtClean="0"/>
              <a:t>:</a:t>
            </a:r>
          </a:p>
          <a:p>
            <a:r>
              <a:rPr lang="en-US" smtClean="0"/>
              <a:t>1</a:t>
            </a:r>
            <a:r>
              <a:rPr lang="zh-CN" altLang="en-US" smtClean="0"/>
              <a:t>、计算机不能存浮点数，只有整数</a:t>
            </a:r>
            <a:r>
              <a:rPr lang="en-US" altLang="zh-CN" smtClean="0"/>
              <a:t>.</a:t>
            </a:r>
            <a:r>
              <a:rPr lang="zh-CN" altLang="en-US" smtClean="0"/>
              <a:t>譬如</a:t>
            </a:r>
            <a:r>
              <a:rPr lang="en-US" altLang="zh-CN" smtClean="0"/>
              <a:t>1314</a:t>
            </a:r>
          </a:p>
          <a:p>
            <a:endParaRPr lang="en-US"/>
          </a:p>
          <a:p>
            <a:r>
              <a:rPr lang="en-US" smtClean="0"/>
              <a:t>2</a:t>
            </a:r>
            <a:r>
              <a:rPr lang="zh-CN" altLang="en-US" smtClean="0"/>
              <a:t>、如果有小数点 </a:t>
            </a:r>
            <a:r>
              <a:rPr lang="en-US" altLang="zh-CN" smtClean="0"/>
              <a:t>1.314</a:t>
            </a:r>
            <a:r>
              <a:rPr lang="zh-CN" altLang="en-US" smtClean="0"/>
              <a:t>，表示方式是</a:t>
            </a:r>
            <a:r>
              <a:rPr lang="en-US" altLang="zh-CN" smtClean="0"/>
              <a:t>1314*10</a:t>
            </a:r>
            <a:r>
              <a:rPr lang="en-US" altLang="zh-CN" baseline="30000" smtClean="0"/>
              <a:t> -3</a:t>
            </a:r>
          </a:p>
          <a:p>
            <a:endParaRPr lang="en-US"/>
          </a:p>
          <a:p>
            <a:r>
              <a:rPr lang="en-US" smtClean="0"/>
              <a:t>3</a:t>
            </a:r>
            <a:r>
              <a:rPr lang="zh-CN" altLang="en-US" smtClean="0"/>
              <a:t>、有了小数点就有精度问题，不可能无限制的保留位数</a:t>
            </a:r>
            <a:endParaRPr lang="en-US" altLang="zh-CN" smtClean="0"/>
          </a:p>
          <a:p>
            <a:endParaRPr lang="en-US"/>
          </a:p>
          <a:p>
            <a:r>
              <a:rPr lang="en-US" smtClean="0"/>
              <a:t>4</a:t>
            </a:r>
            <a:r>
              <a:rPr lang="zh-CN" altLang="en-US" smtClean="0"/>
              <a:t>、因此直接计算两点之间的距离不能用欧式距离（性能耗费昂贵）</a:t>
            </a:r>
            <a:endParaRPr lang="en-US"/>
          </a:p>
        </p:txBody>
      </p:sp>
      <p:cxnSp>
        <p:nvCxnSpPr>
          <p:cNvPr id="33" name="直接连接符 32"/>
          <p:cNvCxnSpPr/>
          <p:nvPr/>
        </p:nvCxnSpPr>
        <p:spPr>
          <a:xfrm>
            <a:off x="838200" y="3435325"/>
            <a:ext cx="0" cy="11399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847184" y="3423688"/>
            <a:ext cx="3182865" cy="311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33208" y="3398313"/>
            <a:ext cx="10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直角</a:t>
            </a:r>
            <a:endParaRPr lang="en-US"/>
          </a:p>
        </p:txBody>
      </p:sp>
      <p:sp>
        <p:nvSpPr>
          <p:cNvPr id="48" name="椭圆 47"/>
          <p:cNvSpPr/>
          <p:nvPr/>
        </p:nvSpPr>
        <p:spPr>
          <a:xfrm>
            <a:off x="537239" y="2272056"/>
            <a:ext cx="89301" cy="1102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曼哈顿</a:t>
            </a:r>
            <a:r>
              <a:rPr lang="zh-CN" altLang="en-US" smtClean="0"/>
              <a:t>距离最强大特性就是快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3"/>
            <a:ext cx="10330081" cy="52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拿我们第二节课做到的排序的例子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prods=np.array([</a:t>
            </a:r>
          </a:p>
          <a:p>
            <a:pPr marL="0" indent="0">
              <a:buNone/>
            </a:pPr>
            <a:r>
              <a:rPr lang="en-US" altLang="zh-CN" sz="2000"/>
              <a:t>        [100,300,10,20],</a:t>
            </a:r>
          </a:p>
          <a:p>
            <a:pPr marL="0" indent="0">
              <a:buNone/>
            </a:pPr>
            <a:r>
              <a:rPr lang="en-US" altLang="zh-CN" sz="2000"/>
              <a:t>        [120,500,30,30],</a:t>
            </a:r>
          </a:p>
          <a:p>
            <a:pPr marL="0" indent="0">
              <a:buNone/>
            </a:pPr>
            <a:r>
              <a:rPr lang="en-US" altLang="zh-CN" sz="2000"/>
              <a:t>        [80,400,15,50],</a:t>
            </a:r>
          </a:p>
          <a:p>
            <a:pPr marL="0" indent="0">
              <a:buNone/>
            </a:pPr>
            <a:r>
              <a:rPr lang="en-US" altLang="zh-CN" sz="2000"/>
              <a:t>        [150,250,8,10],</a:t>
            </a:r>
          </a:p>
          <a:p>
            <a:pPr marL="0" indent="0">
              <a:buNone/>
            </a:pPr>
            <a:r>
              <a:rPr lang="en-US" altLang="zh-CN" sz="2000"/>
              <a:t>        [90,380,15,40],</a:t>
            </a:r>
          </a:p>
          <a:p>
            <a:pPr marL="0" indent="0">
              <a:buNone/>
            </a:pPr>
            <a:r>
              <a:rPr lang="en-US" altLang="zh-CN" sz="2000" smtClean="0"/>
              <a:t>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分别表示各个商品 </a:t>
            </a:r>
            <a:r>
              <a:rPr lang="en-US" sz="2000"/>
              <a:t>1</a:t>
            </a:r>
            <a:r>
              <a:rPr lang="zh-CN" altLang="en-US" sz="2000"/>
              <a:t>、销量 </a:t>
            </a:r>
            <a:r>
              <a:rPr lang="en-US" altLang="zh-CN" sz="2000"/>
              <a:t>2</a:t>
            </a:r>
            <a:r>
              <a:rPr lang="zh-CN" altLang="en-US" sz="2000"/>
              <a:t>、点击量  </a:t>
            </a:r>
            <a:r>
              <a:rPr lang="en-US" altLang="zh-CN" sz="2000"/>
              <a:t>3</a:t>
            </a:r>
            <a:r>
              <a:rPr lang="zh-CN" altLang="en-US" sz="2000"/>
              <a:t>、评论数 </a:t>
            </a:r>
            <a:r>
              <a:rPr lang="en-US" altLang="zh-CN" sz="2000"/>
              <a:t>4</a:t>
            </a:r>
            <a:r>
              <a:rPr lang="zh-CN" altLang="en-US" sz="2000"/>
              <a:t>、收藏数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19642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曼哈顿</a:t>
            </a:r>
            <a:r>
              <a:rPr lang="zh-CN" altLang="en-US" smtClean="0"/>
              <a:t>距离最强大特性就是快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3"/>
            <a:ext cx="10330081" cy="522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/>
              <a:t>bestProds=np.max(prods.T,axis=1)  #</a:t>
            </a:r>
            <a:r>
              <a:rPr lang="zh-CN" altLang="en-US" sz="2000"/>
              <a:t>最牛逼商品</a:t>
            </a:r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print(distance_matrix(prods,np.array([bestProds]),p=1))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162858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为了演示清楚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564" y="1461872"/>
            <a:ext cx="11150963" cy="498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smtClean="0"/>
              <a:t>借助下</a:t>
            </a:r>
            <a:r>
              <a:rPr lang="en-US" altLang="zh-CN" sz="2000" smtClean="0"/>
              <a:t>pandas </a:t>
            </a:r>
            <a:r>
              <a:rPr lang="en-US" altLang="zh-CN" sz="2000" smtClean="0"/>
              <a:t>(</a:t>
            </a:r>
            <a:r>
              <a:rPr lang="zh-CN" altLang="en-US" sz="2000" smtClean="0"/>
              <a:t>后面会有专门的课程来讲解</a:t>
            </a:r>
            <a:r>
              <a:rPr lang="en-US" altLang="zh-CN" sz="2000" smtClean="0"/>
              <a:t>),</a:t>
            </a:r>
            <a:r>
              <a:rPr lang="zh-CN" altLang="en-US" sz="2000" smtClean="0"/>
              <a:t>不懂的同学只要稍微看看即可</a:t>
            </a:r>
            <a:endParaRPr lang="en-US" altLang="zh-CN" sz="2000" smtClean="0"/>
          </a:p>
          <a:p>
            <a:pPr marL="0" indent="0">
              <a:buNone/>
            </a:pPr>
            <a:r>
              <a:rPr lang="en-US" altLang="zh-CN" sz="2000"/>
              <a:t>prods_new = pd.DataFrame(prods,</a:t>
            </a:r>
          </a:p>
          <a:p>
            <a:pPr marL="0" indent="0">
              <a:buNone/>
            </a:pPr>
            <a:r>
              <a:rPr lang="en-US" altLang="zh-CN" sz="2000"/>
              <a:t>                    columns = ['sales', 'clicks', 'reviews', 'favs'],</a:t>
            </a:r>
          </a:p>
          <a:p>
            <a:pPr marL="0" indent="0">
              <a:buNone/>
            </a:pPr>
            <a:r>
              <a:rPr lang="en-US" altLang="zh-CN" sz="2000"/>
              <a:t>                    index = [101, 102, 103, 104,105])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def set_dist(row):</a:t>
            </a:r>
          </a:p>
          <a:p>
            <a:pPr marL="0" indent="0">
              <a:buNone/>
            </a:pPr>
            <a:r>
              <a:rPr lang="en-US" altLang="zh-CN" sz="2000"/>
              <a:t>    return  distance.cdist(np.array([row.tolist()]),np.array([bestProds]),metric="cityblock").reshape(1,)[0]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prods_new['dist']=prods_new.apply(set_dist,axis=1)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en-US" altLang="zh-CN" sz="2000"/>
              <a:t>print(prods_new.sort_values(by="dist"))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94110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smtClean="0"/>
              <a:t>主群：</a:t>
            </a:r>
            <a:r>
              <a:rPr lang="en-US" altLang="zh-CN"/>
              <a:t>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374</Words>
  <Application>Microsoft Office PowerPoint</Application>
  <PresentationFormat>宽屏</PresentationFormat>
  <Paragraphs>74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华文琥珀</vt:lpstr>
      <vt:lpstr>宋体</vt:lpstr>
      <vt:lpstr>Arial</vt:lpstr>
      <vt:lpstr>Calibri</vt:lpstr>
      <vt:lpstr>Calibri Light</vt:lpstr>
      <vt:lpstr>Cambria Math</vt:lpstr>
      <vt:lpstr>Impact</vt:lpstr>
      <vt:lpstr>Wingdings</vt:lpstr>
      <vt:lpstr>Office 主题</vt:lpstr>
      <vt:lpstr>3_Office 主题​​</vt:lpstr>
      <vt:lpstr>PowerPoint 演示文稿</vt:lpstr>
      <vt:lpstr>曼哈顿距离入门、借助pandas实现商品综合排序[选学]</vt:lpstr>
      <vt:lpstr>曼哈顿距离</vt:lpstr>
      <vt:lpstr>曼哈顿距离</vt:lpstr>
      <vt:lpstr>曼哈顿距离最早使用</vt:lpstr>
      <vt:lpstr>曼哈顿距离最强大特性就是快</vt:lpstr>
      <vt:lpstr>曼哈顿距离最强大特性就是快</vt:lpstr>
      <vt:lpstr>为了演示清楚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1038</cp:revision>
  <dcterms:created xsi:type="dcterms:W3CDTF">2016-05-22T15:40:23Z</dcterms:created>
  <dcterms:modified xsi:type="dcterms:W3CDTF">2018-04-04T15:33:35Z</dcterms:modified>
</cp:coreProperties>
</file>