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9" r:id="rId5"/>
    <p:sldId id="311" r:id="rId6"/>
    <p:sldId id="316" r:id="rId7"/>
    <p:sldId id="312" r:id="rId8"/>
    <p:sldId id="313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马氏</a:t>
            </a:r>
            <a:r>
              <a:rPr lang="zh-CN" altLang="en-US" smtClean="0"/>
              <a:t>距离的入门理解</a:t>
            </a:r>
            <a:r>
              <a:rPr lang="en-US" altLang="zh-CN" smtClean="0"/>
              <a:t>:</a:t>
            </a:r>
            <a:r>
              <a:rPr lang="zh-CN" altLang="en-US" smtClean="0"/>
              <a:t>谁的深蹲更厉害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先看公式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2509" y="1517073"/>
                <a:ext cx="97986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上节课我们讲到了方差</a:t>
                </a:r>
                <a:endParaRPr lang="en-US" smtClean="0"/>
              </a:p>
              <a:p>
                <a:r>
                  <a:rPr lang="zh-CN" altLang="en-US" smtClean="0"/>
                  <a:t>方差</a:t>
                </a:r>
                <a:r>
                  <a:rPr lang="en-US" altLang="zh-CN" smtClean="0"/>
                  <a:t>(</a:t>
                </a:r>
                <a:r>
                  <a:rPr lang="en-US" b="1" smtClean="0"/>
                  <a:t>Variance):</a:t>
                </a:r>
                <a:r>
                  <a:rPr lang="zh-CN" altLang="en-US"/>
                  <a:t> </a:t>
                </a:r>
                <a:r>
                  <a:rPr lang="zh-CN" altLang="en-US" smtClean="0"/>
                  <a:t>描述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一个变量</a:t>
                </a:r>
                <a:r>
                  <a:rPr lang="zh-CN" altLang="en-US"/>
                  <a:t>离</a:t>
                </a:r>
                <a:r>
                  <a:rPr lang="zh-CN" altLang="en-US" smtClean="0"/>
                  <a:t>其期望值（理解为均值即可）的距离。它的平方根就是标准差</a:t>
                </a:r>
                <a:endParaRPr lang="en-US" altLang="zh-CN" smtClean="0"/>
              </a:p>
              <a:p>
                <a:r>
                  <a:rPr lang="en-US" smtClean="0"/>
                  <a:t>Var(X)=</a:t>
                </a:r>
                <a:r>
                  <a:rPr lang="en-US"/>
                  <a:t> 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</a:t>
                </a:r>
                <a:r>
                  <a:rPr lang="en-US" baseline="30000" smtClean="0"/>
                  <a:t>2</a:t>
                </a:r>
                <a:r>
                  <a:rPr lang="en-US" smtClean="0"/>
                  <a:t>]</a:t>
                </a:r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/>
                  <a:t>协方差（</a:t>
                </a:r>
                <a:r>
                  <a:rPr lang="en-US" altLang="zh-CN"/>
                  <a:t>Covariance</a:t>
                </a:r>
                <a:r>
                  <a:rPr lang="zh-CN" altLang="en-US"/>
                  <a:t>）在概率论和统计学中用于衡量</a:t>
                </a:r>
                <a:r>
                  <a:rPr lang="zh-CN" altLang="en-US">
                    <a:solidFill>
                      <a:srgbClr val="FF0000"/>
                    </a:solidFill>
                  </a:rPr>
                  <a:t>两个变量</a:t>
                </a:r>
                <a:r>
                  <a:rPr lang="zh-CN" altLang="en-US"/>
                  <a:t>的总体误差</a:t>
                </a:r>
                <a:endParaRPr lang="en-US" altLang="zh-CN"/>
              </a:p>
              <a:p>
                <a:r>
                  <a:rPr lang="en-US"/>
                  <a:t>Cov(X,Y)=E[(X-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)*(Y-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)]</a:t>
                </a:r>
              </a:p>
              <a:p>
                <a:r>
                  <a:rPr lang="en-US" smtClean="0"/>
                  <a:t>Cov(X,X)=</a:t>
                </a:r>
                <a:r>
                  <a:rPr lang="en-US"/>
                  <a:t>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</a:t>
                </a:r>
                <a:r>
                  <a:rPr lang="en-US" baseline="30000" smtClean="0"/>
                  <a:t>2</a:t>
                </a:r>
                <a:r>
                  <a:rPr lang="en-US" smtClean="0"/>
                  <a:t>]</a:t>
                </a:r>
                <a:endParaRPr lang="en-US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目的是为了</a:t>
                </a:r>
                <a:r>
                  <a:rPr lang="en-US" altLang="zh-CN" smtClean="0"/>
                  <a:t>:</a:t>
                </a:r>
                <a:r>
                  <a:rPr lang="zh-CN" altLang="en-US" smtClean="0"/>
                  <a:t>描述</a:t>
                </a:r>
                <a:r>
                  <a:rPr lang="zh-CN" altLang="en-US"/>
                  <a:t>两个随机变量之间具有什么样的</a:t>
                </a:r>
                <a:r>
                  <a:rPr lang="zh-CN" altLang="en-US">
                    <a:solidFill>
                      <a:srgbClr val="FF0000"/>
                    </a:solidFill>
                  </a:rPr>
                  <a:t>关系</a:t>
                </a:r>
                <a:endParaRPr lang="en-US">
                  <a:solidFill>
                    <a:srgbClr val="FF0000"/>
                  </a:solidFill>
                </a:endParaRPr>
              </a:p>
              <a:p>
                <a:endParaRPr lang="en-US"/>
              </a:p>
              <a:p>
                <a:r>
                  <a:rPr lang="en-US" smtClean="0"/>
                  <a:t> 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517073"/>
                <a:ext cx="9798627" cy="5078313"/>
              </a:xfrm>
              <a:prstGeom prst="rect">
                <a:avLst/>
              </a:prstGeom>
              <a:blipFill rotWithShape="0">
                <a:blip r:embed="rId3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回顾下欧式距离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779318" y="3429000"/>
            <a:ext cx="301336" cy="322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9282545" y="1890858"/>
            <a:ext cx="301336" cy="322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66255" y="2821132"/>
            <a:ext cx="1246909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小红家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8960427" y="1366989"/>
            <a:ext cx="1246909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小明家</a:t>
            </a:r>
            <a:endParaRPr lang="en-US"/>
          </a:p>
        </p:txBody>
      </p: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 flipV="1">
            <a:off x="1080654" y="2051917"/>
            <a:ext cx="8201891" cy="15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15" y="2167658"/>
            <a:ext cx="1374141" cy="9369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63" y="4223809"/>
            <a:ext cx="1379340" cy="9983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825344" y="3582743"/>
            <a:ext cx="358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摩托车和自行车耗费时间不一样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会让你感到</a:t>
            </a:r>
            <a:r>
              <a:rPr lang="zh-CN" altLang="en-US"/>
              <a:t>距离</a:t>
            </a:r>
            <a:r>
              <a:rPr lang="zh-CN" altLang="en-US" smtClean="0"/>
              <a:t>有差异</a:t>
            </a:r>
            <a:r>
              <a:rPr lang="en-US" altLang="zh-CN" smtClean="0"/>
              <a:t>.</a:t>
            </a:r>
          </a:p>
          <a:p>
            <a:endParaRPr lang="en-US"/>
          </a:p>
          <a:p>
            <a:r>
              <a:rPr lang="zh-CN" altLang="en-US"/>
              <a:t>欧氏</a:t>
            </a:r>
            <a:r>
              <a:rPr lang="zh-CN" altLang="en-US" smtClean="0"/>
              <a:t>距离不考虑这些，两个点之间距离是不变的 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8035637" y="6025856"/>
            <a:ext cx="301336" cy="3221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13518" y="5337069"/>
            <a:ext cx="1246909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小张家</a:t>
            </a:r>
            <a:endParaRPr lang="en-US"/>
          </a:p>
        </p:txBody>
      </p:sp>
      <p:cxnSp>
        <p:nvCxnSpPr>
          <p:cNvPr id="9" name="直接连接符 8"/>
          <p:cNvCxnSpPr>
            <a:stCxn id="5" idx="5"/>
            <a:endCxn id="14" idx="2"/>
          </p:cNvCxnSpPr>
          <p:nvPr/>
        </p:nvCxnSpPr>
        <p:spPr>
          <a:xfrm>
            <a:off x="1036524" y="3703945"/>
            <a:ext cx="6999113" cy="248297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59236" y="2121187"/>
            <a:ext cx="1246909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600</a:t>
            </a:r>
            <a:r>
              <a:rPr lang="zh-CN" altLang="en-US" smtClean="0"/>
              <a:t>米</a:t>
            </a:r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82956" y="5147435"/>
            <a:ext cx="1246909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600</a:t>
            </a:r>
            <a:r>
              <a:rPr lang="zh-CN" altLang="en-US" smtClean="0"/>
              <a:t>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再形象一些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609599" y="1610591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A:</a:t>
            </a:r>
            <a:r>
              <a:rPr lang="en-US" smtClean="0"/>
              <a:t>100</a:t>
            </a:r>
            <a:r>
              <a:rPr lang="en-US" altLang="zh-CN" smtClean="0"/>
              <a:t>KG</a:t>
            </a:r>
            <a:r>
              <a:rPr lang="zh-CN" altLang="en-US" smtClean="0"/>
              <a:t>体重 蹲</a:t>
            </a:r>
            <a:r>
              <a:rPr lang="en-US" altLang="zh-CN" smtClean="0"/>
              <a:t>140KG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88" y="2105261"/>
            <a:ext cx="2705334" cy="16460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58149" y="1577048"/>
            <a:ext cx="29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B:</a:t>
            </a:r>
            <a:r>
              <a:rPr lang="en-US" smtClean="0"/>
              <a:t>60</a:t>
            </a:r>
            <a:r>
              <a:rPr lang="en-US" altLang="zh-CN" smtClean="0"/>
              <a:t>KG</a:t>
            </a:r>
            <a:r>
              <a:rPr lang="zh-CN" altLang="en-US" smtClean="0"/>
              <a:t>体重 蹲</a:t>
            </a:r>
            <a:r>
              <a:rPr lang="en-US" altLang="zh-CN" smtClean="0"/>
              <a:t>120KG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5" y="2036092"/>
            <a:ext cx="2972058" cy="15698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33010" y="3244334"/>
            <a:ext cx="18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哪</a:t>
            </a:r>
            <a:r>
              <a:rPr lang="zh-CN" altLang="en-US"/>
              <a:t>两</a:t>
            </a:r>
            <a:r>
              <a:rPr lang="zh-CN" altLang="en-US" smtClean="0"/>
              <a:t>个人水平更接近点？</a:t>
            </a:r>
            <a:r>
              <a:rPr lang="zh-CN" altLang="en-US" smtClean="0"/>
              <a:t> </a:t>
            </a: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925119" y="2967335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99" y="4536632"/>
            <a:ext cx="2209992" cy="17756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78333" y="5055107"/>
            <a:ext cx="29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:70</a:t>
            </a:r>
            <a:r>
              <a:rPr lang="en-US" altLang="zh-CN" smtClean="0"/>
              <a:t>KG</a:t>
            </a:r>
            <a:r>
              <a:rPr lang="zh-CN" altLang="en-US" smtClean="0"/>
              <a:t>体重 蹲</a:t>
            </a:r>
            <a:r>
              <a:rPr lang="en-US" altLang="zh-CN" smtClean="0"/>
              <a:t>130KG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马氏距离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/>
              <a:t>由印度统计学家</a:t>
            </a:r>
            <a:r>
              <a:rPr lang="zh-CN" altLang="en-US" sz="2000" smtClean="0"/>
              <a:t>马哈拉诺比斯发明</a:t>
            </a:r>
            <a:r>
              <a:rPr lang="en-US" altLang="zh-CN" sz="2000" smtClean="0"/>
              <a:t>:</a:t>
            </a:r>
            <a:r>
              <a:rPr lang="zh-CN" altLang="en-US" sz="2000" smtClean="0"/>
              <a:t> 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    一</a:t>
            </a:r>
            <a:r>
              <a:rPr lang="zh-CN" altLang="en-US" sz="2000"/>
              <a:t>种有效的计算两个未知样本集的相似度的方法。与欧氏距离不同的是它考虑到各种特性之间的</a:t>
            </a:r>
            <a:r>
              <a:rPr lang="zh-CN" altLang="en-US" sz="2000" smtClean="0"/>
              <a:t>联系。譬如 刚才讲的深蹲成绩和体重是有关系，但两者的尺度又是互相独立的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/>
              <a:t> </a:t>
            </a:r>
            <a:r>
              <a:rPr lang="zh-CN" altLang="en-US" sz="2000" smtClean="0"/>
              <a:t>基本公式如下 </a:t>
            </a:r>
            <a:r>
              <a:rPr lang="en-US" altLang="zh-CN" sz="2000" smtClean="0"/>
              <a:t>(X</a:t>
            </a:r>
            <a:r>
              <a:rPr lang="zh-CN" altLang="en-US" sz="2000" smtClean="0"/>
              <a:t>为样本</a:t>
            </a:r>
            <a:r>
              <a:rPr lang="en-US" altLang="zh-CN" sz="2000" smtClean="0"/>
              <a:t>)</a:t>
            </a: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对于两个服从同一分布的随机样本</a:t>
            </a:r>
            <a:r>
              <a:rPr lang="en-US" altLang="zh-CN" sz="2000" smtClean="0"/>
              <a:t>x,y</a:t>
            </a:r>
            <a:r>
              <a:rPr lang="zh-CN" altLang="en-US" sz="2000" smtClean="0"/>
              <a:t>，要计算其距离可以用如下公式表示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3" y="3424214"/>
            <a:ext cx="3759629" cy="680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4" y="4993847"/>
            <a:ext cx="6293552" cy="11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公式分解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我们以刚才深蹲的</a:t>
            </a:r>
            <a:r>
              <a:rPr lang="zh-CN" altLang="en-US" sz="2000" smtClean="0"/>
              <a:t>例子</a:t>
            </a:r>
            <a:r>
              <a:rPr lang="en-US" altLang="zh-CN" sz="2000" smtClean="0"/>
              <a:t>(</a:t>
            </a:r>
            <a:r>
              <a:rPr lang="zh-CN" altLang="en-US" sz="2000" smtClean="0"/>
              <a:t>为了防止协方差矩阵无法求逆，我们可以使用伪逆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A=np.array([100, 140]</a:t>
            </a:r>
          </a:p>
          <a:p>
            <a:pPr marL="0" indent="0">
              <a:buNone/>
            </a:pPr>
            <a:r>
              <a:rPr lang="en-US" altLang="zh-CN" sz="2000"/>
              <a:t> 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B=np.array([60, 120]</a:t>
            </a:r>
          </a:p>
          <a:p>
            <a:pPr marL="0" indent="0">
              <a:buNone/>
            </a:pPr>
            <a:r>
              <a:rPr lang="en-US" altLang="zh-CN" sz="2000"/>
              <a:t> 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C=np.array([70, 130]</a:t>
            </a:r>
          </a:p>
          <a:p>
            <a:pPr marL="0" indent="0">
              <a:buNone/>
            </a:pPr>
            <a:r>
              <a:rPr lang="en-US" altLang="zh-CN" sz="2000"/>
              <a:t> )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13" y="2030478"/>
            <a:ext cx="5848261" cy="10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000"/>
              <a:t>S </a:t>
            </a:r>
            <a:r>
              <a:rPr lang="zh-CN" altLang="en-US" sz="2000"/>
              <a:t>代表协方差矩阵，根据上节课讲到的函数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 =np.cov(X)</a:t>
            </a:r>
          </a:p>
          <a:p>
            <a:pPr marL="0" indent="0">
              <a:buNone/>
            </a:pPr>
            <a:r>
              <a:rPr lang="en-US" altLang="zh-CN" sz="2000"/>
              <a:t>S</a:t>
            </a:r>
            <a:r>
              <a:rPr lang="en-US" altLang="zh-CN" sz="2000" baseline="30000"/>
              <a:t>-1</a:t>
            </a:r>
            <a:r>
              <a:rPr lang="en-US" altLang="zh-CN" sz="2000"/>
              <a:t> </a:t>
            </a:r>
            <a:r>
              <a:rPr lang="zh-CN" altLang="en-US" sz="2000"/>
              <a:t>代表协方差矩阵的</a:t>
            </a:r>
            <a:r>
              <a:rPr lang="zh-CN" altLang="en-US" sz="2000">
                <a:solidFill>
                  <a:srgbClr val="FF0000"/>
                </a:solidFill>
              </a:rPr>
              <a:t>逆</a:t>
            </a:r>
            <a:r>
              <a:rPr lang="zh-CN" altLang="en-US" sz="2000"/>
              <a:t>矩阵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</a:t>
            </a:r>
            <a:r>
              <a:rPr lang="en-US" altLang="zh-CN" sz="2000" baseline="30000"/>
              <a:t>-1</a:t>
            </a:r>
            <a:r>
              <a:rPr lang="en-US" altLang="zh-CN" sz="2000"/>
              <a:t> =np.linalg.inv(np.cov(X</a:t>
            </a:r>
            <a:r>
              <a:rPr lang="en-US" altLang="zh-CN" sz="2000" smtClean="0"/>
              <a:t>))  #</a:t>
            </a:r>
            <a:r>
              <a:rPr lang="zh-CN" altLang="en-US" sz="2000" smtClean="0"/>
              <a:t>在样本数据过小时 会产生奇异矩阵，无法求逆。我们可以使用伪逆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print(distance.mahalanobis(A,B,np.linalg.pinv(np.cov(A,B</a:t>
            </a:r>
            <a:r>
              <a:rPr lang="en-US" altLang="zh-CN" sz="2000"/>
              <a:t>))))</a:t>
            </a:r>
          </a:p>
          <a:p>
            <a:pPr marL="0" indent="0">
              <a:buNone/>
            </a:pPr>
            <a:r>
              <a:rPr lang="en-US" altLang="zh-CN" sz="2000" smtClean="0"/>
              <a:t>print(distance.mahalanobis(A,C,np.linalg.pinv(np.cov(A,C</a:t>
            </a:r>
            <a:r>
              <a:rPr lang="en-US" altLang="zh-CN" sz="2000"/>
              <a:t>))))</a:t>
            </a:r>
          </a:p>
          <a:p>
            <a:pPr marL="0" indent="0">
              <a:buNone/>
            </a:pPr>
            <a:r>
              <a:rPr lang="en-US" altLang="zh-CN" sz="2000" smtClean="0"/>
              <a:t>print(distance.mahalanobis(B,C,np.linalg.pinv(np.cov(B,C))))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手工计算</a:t>
            </a:r>
            <a:r>
              <a:rPr lang="en-US" altLang="zh-CN" sz="2000"/>
              <a:t>;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delta </a:t>
            </a:r>
            <a:r>
              <a:rPr lang="en-US" altLang="zh-CN" sz="2000"/>
              <a:t>= A - B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np.sqrt(np.dot(np.dot(delta, np.linalg.pinv(np.cov(A,B))), delta))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435</Words>
  <Application>Microsoft Office PowerPoint</Application>
  <PresentationFormat>宽屏</PresentationFormat>
  <Paragraphs>88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马氏距离的入门理解:谁的深蹲更厉害</vt:lpstr>
      <vt:lpstr>先看公式</vt:lpstr>
      <vt:lpstr>回顾下欧式距离</vt:lpstr>
      <vt:lpstr>再形象一些</vt:lpstr>
      <vt:lpstr>马氏距离</vt:lpstr>
      <vt:lpstr>公式分解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1199</cp:revision>
  <dcterms:created xsi:type="dcterms:W3CDTF">2016-05-22T15:40:23Z</dcterms:created>
  <dcterms:modified xsi:type="dcterms:W3CDTF">2018-05-11T15:16:49Z</dcterms:modified>
</cp:coreProperties>
</file>