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4"/>
  </p:notesMasterIdLst>
  <p:sldIdLst>
    <p:sldId id="265" r:id="rId3"/>
    <p:sldId id="305" r:id="rId4"/>
    <p:sldId id="274" r:id="rId5"/>
    <p:sldId id="306" r:id="rId6"/>
    <p:sldId id="307" r:id="rId7"/>
    <p:sldId id="308" r:id="rId8"/>
    <p:sldId id="312" r:id="rId9"/>
    <p:sldId id="314" r:id="rId10"/>
    <p:sldId id="315" r:id="rId11"/>
    <p:sldId id="313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老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司机学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系列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NumPy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速学和数学恶补初级篇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numpy</a:t>
            </a:r>
            <a:r>
              <a:rPr lang="zh-CN" altLang="en-US" smtClean="0"/>
              <a:t>里面的标准差怎么算？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73" y="1469204"/>
            <a:ext cx="11025027" cy="4707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smtClean="0"/>
              <a:t> </a:t>
            </a:r>
            <a:r>
              <a:rPr lang="zh-CN" altLang="en-US" sz="2000" smtClean="0"/>
              <a:t>函数很简单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arr=np.array([5,9,10])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print(np.sqrt(np.sum(np.square(arr-arr.mean()))/2))</a:t>
            </a:r>
          </a:p>
          <a:p>
            <a:pPr marL="0" indent="0">
              <a:buNone/>
            </a:pPr>
            <a:r>
              <a:rPr lang="en-US" altLang="zh-CN" sz="2000"/>
              <a:t>print(arr.std(ddof=1</a:t>
            </a:r>
            <a:r>
              <a:rPr lang="en-US" altLang="zh-CN" sz="2000" smtClean="0"/>
              <a:t>))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ddof</a:t>
            </a:r>
            <a:r>
              <a:rPr lang="zh-CN" altLang="en-US" sz="2000" smtClean="0"/>
              <a:t>是什么？</a:t>
            </a: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/>
              <a:t>看</a:t>
            </a:r>
            <a:r>
              <a:rPr lang="zh-CN" altLang="en-US" sz="2000" smtClean="0"/>
              <a:t>文档</a:t>
            </a:r>
            <a:r>
              <a:rPr lang="en-US" altLang="zh-CN" sz="2000"/>
              <a:t>https://docs.scipy.org/doc/numpy/reference/generated/numpy.std.html</a:t>
            </a: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6844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3" y="2491875"/>
            <a:ext cx="10515600" cy="1325563"/>
          </a:xfrm>
        </p:spPr>
        <p:txBody>
          <a:bodyPr/>
          <a:lstStyle/>
          <a:p>
            <a:r>
              <a:rPr lang="zh-CN" altLang="en-US" smtClean="0"/>
              <a:t>神奇的标准差</a:t>
            </a:r>
            <a:r>
              <a:rPr lang="zh-CN" altLang="en-US"/>
              <a:t>、</a:t>
            </a:r>
            <a:r>
              <a:rPr lang="zh-CN" altLang="en-US" smtClean="0"/>
              <a:t>考核能力稳定性</a:t>
            </a:r>
            <a:r>
              <a:rPr lang="zh-CN" altLang="en-US"/>
              <a:t>、</a:t>
            </a:r>
            <a:r>
              <a:rPr lang="zh-CN" altLang="en-US" smtClean="0"/>
              <a:t>自由度、</a:t>
            </a:r>
            <a:r>
              <a:rPr lang="en-US" altLang="zh-CN" smtClean="0"/>
              <a:t>numpy</a:t>
            </a:r>
            <a:r>
              <a:rPr lang="zh-CN" altLang="en-US" smtClean="0"/>
              <a:t>的两种实现方式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本课程定义的老司机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7118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、有基本的</a:t>
            </a:r>
            <a:r>
              <a:rPr lang="en-US" altLang="zh-CN" smtClean="0"/>
              <a:t>python3</a:t>
            </a:r>
            <a:r>
              <a:rPr lang="zh-CN" altLang="en-US" smtClean="0"/>
              <a:t>语法基础，并简单写过程序。了解自己的电脑，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能自行上网，安装软件。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、对数据分析、数据挖掘、机器学习等感兴趣的同学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、能够</a:t>
            </a:r>
            <a:r>
              <a:rPr lang="zh-CN" altLang="en-US"/>
              <a:t>自行</a:t>
            </a:r>
            <a:r>
              <a:rPr lang="zh-CN" altLang="en-US" smtClean="0"/>
              <a:t>安装和配置</a:t>
            </a:r>
            <a:r>
              <a:rPr lang="en-US" altLang="zh-CN" smtClean="0"/>
              <a:t>python</a:t>
            </a:r>
            <a:r>
              <a:rPr lang="zh-CN" altLang="en-US" smtClean="0"/>
              <a:t>开发环境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、不抗拒查看文档进行知识恶补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smtClean="0"/>
              <a:t>如果你符合老司机的标准，那么本课程就是为你们定制的</a:t>
            </a:r>
            <a:r>
              <a:rPr lang="en-US" altLang="zh-CN" smtClean="0"/>
              <a:t> 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mtClean="0">
                <a:solidFill>
                  <a:srgbClr val="FF0000"/>
                </a:solidFill>
              </a:rPr>
              <a:t>本课程是基于</a:t>
            </a:r>
            <a:r>
              <a:rPr lang="en-US" altLang="zh-CN" smtClean="0">
                <a:solidFill>
                  <a:srgbClr val="FF0000"/>
                </a:solidFill>
              </a:rPr>
              <a:t>python 3.6</a:t>
            </a:r>
            <a:r>
              <a:rPr lang="zh-CN" altLang="en-US" smtClean="0">
                <a:solidFill>
                  <a:srgbClr val="FF0000"/>
                </a:solidFill>
              </a:rPr>
              <a:t>的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324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标准差</a:t>
            </a:r>
            <a:r>
              <a:rPr lang="en-US" altLang="zh-CN" smtClean="0"/>
              <a:t>(</a:t>
            </a:r>
            <a:r>
              <a:rPr lang="en-US"/>
              <a:t>Standard </a:t>
            </a:r>
            <a:r>
              <a:rPr lang="en-US" smtClean="0"/>
              <a:t>Deviation)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73" y="1469204"/>
            <a:ext cx="11025027" cy="4707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/>
              <a:t>在</a:t>
            </a:r>
            <a:r>
              <a:rPr lang="zh-CN" altLang="en-US" sz="2000"/>
              <a:t>概率</a:t>
            </a:r>
            <a:r>
              <a:rPr lang="zh-CN" altLang="en-US" sz="2000" smtClean="0"/>
              <a:t>统计统计分布程度的测量手段，又叫均方差 </a:t>
            </a:r>
            <a:endParaRPr lang="en-US" altLang="zh-CN" sz="200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 smtClean="0"/>
              <a:t>先</a:t>
            </a:r>
            <a:r>
              <a:rPr lang="zh-CN" altLang="en-US" sz="2000" smtClean="0"/>
              <a:t>不看概念，我们来看个场景</a:t>
            </a: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b="1" smtClean="0"/>
              <a:t>绩效考核两个销售人员卖会员卡的次数</a:t>
            </a:r>
            <a:endParaRPr lang="en-US" altLang="zh-CN" sz="2000" b="1" smtClean="0"/>
          </a:p>
          <a:p>
            <a:pPr marL="0" indent="0">
              <a:buNone/>
            </a:pPr>
            <a:r>
              <a:rPr lang="en-US" sz="2000" smtClean="0"/>
              <a:t> </a:t>
            </a:r>
            <a:r>
              <a:rPr lang="zh-CN" altLang="en-US" sz="2000" smtClean="0"/>
              <a:t> </a:t>
            </a:r>
            <a:r>
              <a:rPr lang="en-US" altLang="zh-CN" sz="2000" smtClean="0"/>
              <a:t>A</a:t>
            </a:r>
            <a:r>
              <a:rPr lang="zh-CN" altLang="en-US" sz="2000" smtClean="0"/>
              <a:t>最近四个月卖了会员卡分别是</a:t>
            </a:r>
            <a:r>
              <a:rPr lang="en-US" altLang="zh-CN" sz="2000" smtClean="0"/>
              <a:t> [10,0,10,40]</a:t>
            </a:r>
          </a:p>
          <a:p>
            <a:pPr marL="0" indent="0">
              <a:buNone/>
            </a:pPr>
            <a:r>
              <a:rPr lang="en-US" sz="2000" smtClean="0"/>
              <a:t> </a:t>
            </a:r>
            <a:r>
              <a:rPr lang="en-US" sz="2000" smtClean="0"/>
              <a:t> B</a:t>
            </a:r>
            <a:r>
              <a:rPr lang="zh-CN" altLang="en-US" sz="2000" smtClean="0"/>
              <a:t>最近</a:t>
            </a:r>
            <a:r>
              <a:rPr lang="zh-CN" altLang="en-US" sz="2000"/>
              <a:t>四个月卖了会员卡分别是</a:t>
            </a:r>
            <a:r>
              <a:rPr lang="en-US" altLang="zh-CN" sz="2000"/>
              <a:t> </a:t>
            </a:r>
            <a:r>
              <a:rPr lang="en-US" altLang="zh-CN" sz="2000" smtClean="0"/>
              <a:t> [</a:t>
            </a:r>
            <a:r>
              <a:rPr lang="en-US" altLang="zh-CN" sz="2000"/>
              <a:t>15,15,20,10</a:t>
            </a:r>
            <a:r>
              <a:rPr lang="en-US" altLang="zh-CN" sz="2000" smtClean="0"/>
              <a:t>]</a:t>
            </a:r>
          </a:p>
          <a:p>
            <a:pPr marL="0" indent="0">
              <a:buNone/>
            </a:pPr>
            <a:r>
              <a:rPr lang="zh-CN" altLang="en-US" sz="2000"/>
              <a:t>那么到底哪个销售人员</a:t>
            </a:r>
            <a:r>
              <a:rPr lang="zh-CN" altLang="en-US" sz="2000" smtClean="0"/>
              <a:t>的能力 比较</a:t>
            </a:r>
            <a:r>
              <a:rPr lang="zh-CN" altLang="en-US" sz="2000"/>
              <a:t>稳定</a:t>
            </a:r>
            <a:r>
              <a:rPr lang="zh-CN" altLang="en-US" sz="2000" smtClean="0"/>
              <a:t>？</a:t>
            </a:r>
            <a:endParaRPr lang="en-US" sz="2000"/>
          </a:p>
          <a:p>
            <a:pPr marL="0" indent="0">
              <a:buNone/>
            </a:pPr>
            <a:r>
              <a:rPr lang="en-US" sz="2000" smtClean="0"/>
              <a:t> </a:t>
            </a:r>
            <a:r>
              <a:rPr lang="zh-CN" altLang="en-US" sz="2000" smtClean="0"/>
              <a:t>通过</a:t>
            </a:r>
            <a:r>
              <a:rPr lang="en-US" altLang="zh-CN" sz="2000" smtClean="0"/>
              <a:t>numpy</a:t>
            </a:r>
            <a:r>
              <a:rPr lang="zh-CN" altLang="en-US" sz="2000" smtClean="0"/>
              <a:t>我们可以计算出 两者的 均值都是</a:t>
            </a:r>
            <a:r>
              <a:rPr lang="en-US" altLang="zh-CN" sz="2000" smtClean="0"/>
              <a:t>15</a:t>
            </a:r>
            <a:r>
              <a:rPr lang="zh-CN" altLang="en-US" sz="2000" smtClean="0"/>
              <a:t>（总和都是</a:t>
            </a:r>
            <a:r>
              <a:rPr lang="en-US" altLang="zh-CN" sz="2000" smtClean="0"/>
              <a:t>60</a:t>
            </a:r>
            <a:r>
              <a:rPr lang="zh-CN" altLang="en-US" sz="2000"/>
              <a:t>个客户</a:t>
            </a:r>
            <a:r>
              <a:rPr lang="zh-CN" altLang="en-US" sz="2000" smtClean="0"/>
              <a:t>）。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zh-CN" altLang="en-US" sz="2000" smtClean="0"/>
              <a:t>从均值是无法判断出来的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2000" smtClean="0"/>
              <a:t> </a:t>
            </a:r>
            <a:r>
              <a:rPr lang="zh-CN" altLang="en-US" sz="2000" smtClean="0"/>
              <a:t>于是我们就需要引入标准差</a:t>
            </a:r>
            <a:endParaRPr lang="en-US" altLang="zh-CN" sz="2000" smtClean="0"/>
          </a:p>
          <a:p>
            <a:pPr marL="0" indent="0">
              <a:buNone/>
            </a:pPr>
            <a:r>
              <a:rPr lang="en-US" sz="2000"/>
              <a:t> </a:t>
            </a:r>
            <a:r>
              <a:rPr lang="zh-CN" altLang="en-US" sz="2000"/>
              <a:t>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5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标准差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73" y="1469204"/>
            <a:ext cx="11025027" cy="47077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zh-CN" altLang="en-US" sz="2000"/>
              <a:t>从概念上</a:t>
            </a:r>
            <a:r>
              <a:rPr lang="zh-CN" altLang="en-US" sz="2000" smtClean="0"/>
              <a:t>：</a:t>
            </a:r>
            <a:r>
              <a:rPr lang="zh-CN" altLang="en-US" sz="2000"/>
              <a:t>用于</a:t>
            </a:r>
            <a:r>
              <a:rPr lang="zh-CN" altLang="en-US" sz="2000" smtClean="0"/>
              <a:t>测量</a:t>
            </a:r>
            <a:r>
              <a:rPr lang="zh-CN" altLang="en-US" sz="2000"/>
              <a:t>一组数值的离散</a:t>
            </a:r>
            <a:r>
              <a:rPr lang="zh-CN" altLang="en-US" sz="2000" smtClean="0"/>
              <a:t>程度，符号 </a:t>
            </a:r>
            <a:r>
              <a:rPr lang="el-GR" sz="2000"/>
              <a:t>σ（</a:t>
            </a:r>
            <a:r>
              <a:rPr lang="en-US" sz="2000" smtClean="0"/>
              <a:t>sigma</a:t>
            </a:r>
            <a:r>
              <a:rPr lang="en-US" sz="2000"/>
              <a:t>)</a:t>
            </a: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越大：代表</a:t>
            </a:r>
            <a:r>
              <a:rPr lang="zh-CN" altLang="en-US" sz="2000"/>
              <a:t>大部分的数值和</a:t>
            </a:r>
            <a:r>
              <a:rPr lang="zh-CN" altLang="en-US" sz="2000">
                <a:solidFill>
                  <a:srgbClr val="FF0000"/>
                </a:solidFill>
              </a:rPr>
              <a:t>其平均值</a:t>
            </a:r>
            <a:r>
              <a:rPr lang="zh-CN" altLang="en-US" sz="2000"/>
              <a:t>之间差异</a:t>
            </a:r>
            <a:r>
              <a:rPr lang="zh-CN" altLang="en-US" sz="2000" smtClean="0"/>
              <a:t>较大 </a:t>
            </a:r>
            <a:r>
              <a:rPr lang="en-US" altLang="zh-CN" sz="2000" smtClean="0"/>
              <a:t>(</a:t>
            </a:r>
            <a:r>
              <a:rPr lang="zh-CN" altLang="en-US" sz="2000" smtClean="0"/>
              <a:t>不稳定</a:t>
            </a:r>
            <a:r>
              <a:rPr lang="en-US" altLang="zh-CN" sz="2000" smtClean="0"/>
              <a:t>)</a:t>
            </a:r>
          </a:p>
          <a:p>
            <a:pPr marL="0" indent="0">
              <a:buNone/>
            </a:pPr>
            <a:r>
              <a:rPr lang="zh-CN" altLang="en-US" sz="2000"/>
              <a:t>越</a:t>
            </a:r>
            <a:r>
              <a:rPr lang="zh-CN" altLang="en-US" sz="2000" smtClean="0"/>
              <a:t>小 代表大部分数值</a:t>
            </a:r>
            <a:r>
              <a:rPr lang="zh-CN" altLang="en-US" sz="2000"/>
              <a:t>较接近</a:t>
            </a:r>
            <a:r>
              <a:rPr lang="zh-CN" altLang="en-US" sz="2000" smtClean="0"/>
              <a:t>平均值（稳定）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>
                <a:solidFill>
                  <a:srgbClr val="FF0000"/>
                </a:solidFill>
              </a:rPr>
              <a:t>总体</a:t>
            </a:r>
            <a:r>
              <a:rPr lang="zh-CN" altLang="en-US" sz="2000" smtClean="0"/>
              <a:t>标准差公式为：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smtClean="0"/>
              <a:t>  </a:t>
            </a:r>
            <a:r>
              <a:rPr lang="zh-CN" altLang="en-US" sz="2000" smtClean="0"/>
              <a:t>其中</a:t>
            </a:r>
            <a:r>
              <a:rPr lang="en-US" altLang="zh-CN" sz="2000" smtClean="0"/>
              <a:t>μ </a:t>
            </a:r>
            <a:r>
              <a:rPr lang="zh-CN" altLang="en-US" sz="2000" smtClean="0"/>
              <a:t>是均值的数学符号表示</a:t>
            </a:r>
            <a:endParaRPr 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73" y="3459003"/>
            <a:ext cx="3011017" cy="124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3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样本标准差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73" y="1469204"/>
            <a:ext cx="11025027" cy="4707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smtClean="0"/>
              <a:t>事实上，用刚才四个月的销售数据来评估</a:t>
            </a:r>
            <a:r>
              <a:rPr lang="en-US" altLang="zh-CN" sz="2000" smtClean="0"/>
              <a:t>A</a:t>
            </a:r>
            <a:r>
              <a:rPr lang="zh-CN" altLang="en-US" sz="2000" smtClean="0"/>
              <a:t>和</a:t>
            </a:r>
            <a:r>
              <a:rPr lang="en-US" altLang="zh-CN" sz="2000" smtClean="0"/>
              <a:t>B</a:t>
            </a:r>
            <a:r>
              <a:rPr lang="zh-CN" altLang="en-US" sz="2000" smtClean="0"/>
              <a:t>的销售能力稳定度 是不公平的，为啥</a:t>
            </a:r>
            <a:r>
              <a:rPr lang="en-US" altLang="zh-CN" sz="2000" smtClean="0"/>
              <a:t>?</a:t>
            </a:r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zh-CN" altLang="en-US" sz="2000" smtClean="0"/>
              <a:t>因为；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1</a:t>
            </a:r>
            <a:r>
              <a:rPr lang="zh-CN" altLang="en-US" sz="2000" smtClean="0"/>
              <a:t>、很可能正好</a:t>
            </a:r>
            <a:r>
              <a:rPr lang="en-US" altLang="zh-CN" sz="2000" smtClean="0"/>
              <a:t>A</a:t>
            </a:r>
            <a:r>
              <a:rPr lang="zh-CN" altLang="en-US" sz="2000" smtClean="0"/>
              <a:t>只是在那四个月（由于生病等原因）不稳定，其他时间说不定还挺稳定的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2</a:t>
            </a:r>
            <a:r>
              <a:rPr lang="zh-CN" altLang="en-US" sz="2000" smtClean="0"/>
              <a:t>、</a:t>
            </a:r>
            <a:r>
              <a:rPr lang="en-US" altLang="zh-CN" sz="2000" smtClean="0"/>
              <a:t>A </a:t>
            </a:r>
            <a:r>
              <a:rPr lang="zh-CN" altLang="en-US" sz="2000" smtClean="0"/>
              <a:t>和</a:t>
            </a:r>
            <a:r>
              <a:rPr lang="en-US" altLang="zh-CN" sz="2000" smtClean="0"/>
              <a:t>B</a:t>
            </a:r>
            <a:r>
              <a:rPr lang="zh-CN" altLang="en-US" sz="2000" smtClean="0"/>
              <a:t>还在不断工作，除非同时死掉。否则总体样本我们永远不知道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3</a:t>
            </a:r>
            <a:r>
              <a:rPr lang="zh-CN" altLang="en-US" sz="2000" smtClean="0"/>
              <a:t>、要正确计算，我们可能还要不断抽取多个样本（时间区间）来衡量。</a:t>
            </a:r>
            <a:endParaRPr lang="en-US" altLang="zh-CN" sz="20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 smtClean="0"/>
              <a:t>所以，往往我们只能抽样（通过样本）来进行比对</a:t>
            </a:r>
            <a:r>
              <a:rPr lang="en-US" altLang="zh-CN" sz="2000" smtClean="0"/>
              <a:t>,</a:t>
            </a:r>
            <a:r>
              <a:rPr lang="zh-CN" altLang="en-US" sz="2000" smtClean="0"/>
              <a:t>因此我们的公式是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</a:t>
            </a:r>
            <a:r>
              <a:rPr lang="zh-CN" altLang="en-US" sz="2000" smtClean="0"/>
              <a:t>通俗点的理解是：经过一系列的推导（ 过程略，较为复杂）</a:t>
            </a:r>
            <a:r>
              <a:rPr lang="en-US" altLang="zh-CN" sz="2000" smtClean="0"/>
              <a:t>: </a:t>
            </a:r>
            <a:r>
              <a:rPr lang="zh-CN" altLang="en-US" sz="2000" smtClean="0"/>
              <a:t>只有当</a:t>
            </a:r>
            <a:r>
              <a:rPr lang="en-US" altLang="zh-CN" sz="2000" smtClean="0"/>
              <a:t>n-1</a:t>
            </a:r>
            <a:r>
              <a:rPr lang="zh-CN" altLang="en-US" sz="2000" smtClean="0"/>
              <a:t>的时候选取样本计算能比较能接近总体标准差的结果 </a:t>
            </a:r>
            <a:r>
              <a:rPr lang="en-US" altLang="zh-CN" sz="2000" smtClean="0"/>
              <a:t>(</a:t>
            </a:r>
            <a:r>
              <a:rPr lang="zh-CN" altLang="en-US" sz="2000" smtClean="0"/>
              <a:t>无偏估计</a:t>
            </a:r>
            <a:r>
              <a:rPr lang="en-US" altLang="zh-CN" sz="2000"/>
              <a:t>)</a:t>
            </a:r>
            <a:r>
              <a:rPr lang="en-US" altLang="zh-CN" sz="2000" smtClean="0"/>
              <a:t>,</a:t>
            </a:r>
            <a:r>
              <a:rPr lang="zh-CN" altLang="en-US" sz="2000" smtClean="0"/>
              <a:t>我们略估的大一些 （其实就是除以一个自由度）</a:t>
            </a:r>
            <a:endParaRPr lang="en-US" altLang="zh-CN" sz="200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3968257"/>
            <a:ext cx="3457264" cy="122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什么是自由度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73" y="1469204"/>
            <a:ext cx="11025027" cy="4707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smtClean="0"/>
              <a:t>以下理解有点抽象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  </a:t>
            </a:r>
            <a:r>
              <a:rPr lang="zh-CN" altLang="en-US" sz="2000" smtClean="0"/>
              <a:t>譬如样本中只有两个数字</a:t>
            </a:r>
            <a:r>
              <a:rPr lang="en-US" altLang="zh-CN" sz="2000" smtClean="0"/>
              <a:t>a</a:t>
            </a:r>
            <a:r>
              <a:rPr lang="zh-CN" altLang="en-US" sz="2000" smtClean="0"/>
              <a:t>和</a:t>
            </a:r>
            <a:r>
              <a:rPr lang="en-US" altLang="zh-CN" sz="2000" smtClean="0"/>
              <a:t>b </a:t>
            </a:r>
            <a:r>
              <a:rPr lang="zh-CN" altLang="en-US" sz="2000" smtClean="0"/>
              <a:t>。 这两个数字都是自由的，但是一旦确定</a:t>
            </a:r>
            <a:r>
              <a:rPr lang="en-US" altLang="zh-CN" sz="2000" smtClean="0"/>
              <a:t>a+b=6 </a:t>
            </a:r>
            <a:r>
              <a:rPr lang="zh-CN" altLang="en-US" sz="2000" smtClean="0"/>
              <a:t>后，就不自由了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1</a:t>
            </a:r>
            <a:r>
              <a:rPr lang="zh-CN" altLang="en-US" sz="2000" smtClean="0"/>
              <a:t>、如果</a:t>
            </a:r>
            <a:r>
              <a:rPr lang="en-US" altLang="zh-CN" sz="2000" smtClean="0"/>
              <a:t>a</a:t>
            </a:r>
            <a:r>
              <a:rPr lang="zh-CN" altLang="en-US" sz="2000" smtClean="0"/>
              <a:t>等于</a:t>
            </a:r>
            <a:r>
              <a:rPr lang="en-US" altLang="zh-CN" sz="2000" smtClean="0"/>
              <a:t>4 </a:t>
            </a:r>
            <a:r>
              <a:rPr lang="zh-CN" altLang="en-US" sz="2000" smtClean="0"/>
              <a:t>，那么</a:t>
            </a:r>
            <a:r>
              <a:rPr lang="en-US" altLang="zh-CN" sz="2000" smtClean="0"/>
              <a:t>b</a:t>
            </a:r>
            <a:r>
              <a:rPr lang="zh-CN" altLang="en-US" sz="2000" smtClean="0"/>
              <a:t>只能等于</a:t>
            </a:r>
            <a:r>
              <a:rPr lang="en-US" altLang="zh-CN" sz="2000" smtClean="0"/>
              <a:t>2</a:t>
            </a:r>
            <a:r>
              <a:rPr lang="zh-CN" altLang="en-US" sz="2000" smtClean="0"/>
              <a:t>；以此类推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2</a:t>
            </a:r>
            <a:r>
              <a:rPr lang="zh-CN" altLang="en-US" sz="2000" smtClean="0"/>
              <a:t>、这个样本的自由度就是</a:t>
            </a:r>
            <a:r>
              <a:rPr lang="en-US" altLang="zh-CN" sz="2000" smtClean="0"/>
              <a:t>1</a:t>
            </a:r>
          </a:p>
          <a:p>
            <a:pPr marL="0" indent="0">
              <a:buNone/>
            </a:pPr>
            <a:r>
              <a:rPr lang="en-US" altLang="zh-CN" sz="2000" smtClean="0"/>
              <a:t>3</a:t>
            </a:r>
            <a:r>
              <a:rPr lang="zh-CN" altLang="en-US" sz="2000" smtClean="0"/>
              <a:t>、因为只有当其中</a:t>
            </a:r>
            <a:r>
              <a:rPr lang="zh-CN" altLang="en-US" sz="2000" smtClean="0">
                <a:solidFill>
                  <a:srgbClr val="FF0000"/>
                </a:solidFill>
              </a:rPr>
              <a:t>一个</a:t>
            </a:r>
            <a:r>
              <a:rPr lang="zh-CN" altLang="en-US" sz="2000" smtClean="0"/>
              <a:t>数字变了；  另外一个只能随着其中一个变了跟着变（因为要满足</a:t>
            </a:r>
            <a:r>
              <a:rPr lang="en-US" altLang="zh-CN" sz="2000" smtClean="0"/>
              <a:t>=6</a:t>
            </a:r>
            <a:r>
              <a:rPr lang="zh-CN" altLang="en-US" sz="2000" smtClean="0"/>
              <a:t>）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2</a:t>
            </a:r>
            <a:r>
              <a:rPr lang="zh-CN" altLang="en-US" sz="2000" smtClean="0"/>
              <a:t>、那么这个样本的自由度就是</a:t>
            </a:r>
            <a:r>
              <a:rPr lang="en-US" altLang="zh-CN" sz="2000" smtClean="0"/>
              <a:t>1 (2-1)</a:t>
            </a:r>
          </a:p>
        </p:txBody>
      </p:sp>
    </p:spTree>
    <p:extLst>
      <p:ext uri="{BB962C8B-B14F-4D97-AF65-F5344CB8AC3E}">
        <p14:creationId xmlns:p14="http://schemas.microsoft.com/office/powerpoint/2010/main" val="111473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什么是自由度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73" y="1469204"/>
            <a:ext cx="11025027" cy="4707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/>
              <a:t>换</a:t>
            </a:r>
            <a:r>
              <a:rPr lang="zh-CN" altLang="en-US" sz="2000" smtClean="0"/>
              <a:t>成</a:t>
            </a:r>
            <a:r>
              <a:rPr lang="en-US" altLang="zh-CN" sz="2000" smtClean="0"/>
              <a:t>3</a:t>
            </a:r>
            <a:r>
              <a:rPr lang="zh-CN" altLang="en-US" sz="2000" smtClean="0"/>
              <a:t>个样本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 </a:t>
            </a:r>
            <a:r>
              <a:rPr lang="zh-CN" altLang="en-US" sz="2000" smtClean="0"/>
              <a:t>譬如一个样本有</a:t>
            </a:r>
            <a:r>
              <a:rPr lang="en-US" altLang="zh-CN" sz="2000" smtClean="0"/>
              <a:t>3</a:t>
            </a:r>
            <a:r>
              <a:rPr lang="zh-CN" altLang="en-US" sz="2000" smtClean="0"/>
              <a:t>个数字</a:t>
            </a:r>
            <a:r>
              <a:rPr lang="en-US" altLang="zh-CN" sz="2000" smtClean="0"/>
              <a:t>a,b,c  </a:t>
            </a:r>
            <a:r>
              <a:rPr lang="zh-CN" altLang="en-US" sz="2000" smtClean="0"/>
              <a:t>，假设我们一定要让这三个货的均值是</a:t>
            </a:r>
            <a:r>
              <a:rPr lang="en-US" altLang="zh-CN" sz="2000" smtClean="0"/>
              <a:t>3</a:t>
            </a:r>
            <a:r>
              <a:rPr lang="zh-CN" altLang="en-US" sz="2000" smtClean="0"/>
              <a:t>。那么自由度是几？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 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1</a:t>
            </a:r>
            <a:r>
              <a:rPr lang="zh-CN" altLang="en-US" sz="2000" smtClean="0"/>
              <a:t>、均值是</a:t>
            </a:r>
            <a:r>
              <a:rPr lang="en-US" altLang="zh-CN" sz="2000" smtClean="0"/>
              <a:t>3.</a:t>
            </a:r>
            <a:r>
              <a:rPr lang="zh-CN" altLang="en-US" sz="2000" smtClean="0"/>
              <a:t>那么总和一定是</a:t>
            </a:r>
            <a:r>
              <a:rPr lang="en-US" altLang="zh-CN" sz="2000" smtClean="0"/>
              <a:t>9</a:t>
            </a:r>
            <a:r>
              <a:rPr lang="zh-CN" altLang="en-US" sz="2000" smtClean="0"/>
              <a:t>（</a:t>
            </a:r>
            <a:r>
              <a:rPr lang="en-US" altLang="zh-CN" sz="2000" smtClean="0"/>
              <a:t>9/3=3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</a:t>
            </a:r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2</a:t>
            </a:r>
            <a:r>
              <a:rPr lang="zh-CN" altLang="en-US" sz="2000" smtClean="0"/>
              <a:t>、得到</a:t>
            </a:r>
            <a:r>
              <a:rPr lang="en-US" altLang="zh-CN" sz="2000" smtClean="0"/>
              <a:t>c=9-a-b;  </a:t>
            </a:r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</a:t>
            </a:r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3</a:t>
            </a:r>
            <a:r>
              <a:rPr lang="zh-CN" altLang="en-US" sz="2000" smtClean="0"/>
              <a:t>、自由度是</a:t>
            </a:r>
            <a:r>
              <a:rPr lang="en-US" altLang="zh-CN" sz="2000" smtClean="0"/>
              <a:t>2 </a:t>
            </a:r>
            <a:r>
              <a:rPr lang="zh-CN" altLang="en-US" sz="2000" smtClean="0"/>
              <a:t>。 </a:t>
            </a:r>
            <a:r>
              <a:rPr lang="en-US" altLang="zh-CN" sz="2000" smtClean="0"/>
              <a:t>a</a:t>
            </a:r>
            <a:r>
              <a:rPr lang="zh-CN" altLang="en-US" sz="2000" smtClean="0"/>
              <a:t>和</a:t>
            </a:r>
            <a:r>
              <a:rPr lang="en-US" altLang="zh-CN" sz="2000" smtClean="0"/>
              <a:t>b</a:t>
            </a:r>
            <a:r>
              <a:rPr lang="zh-CN" altLang="en-US" sz="2000" smtClean="0"/>
              <a:t>是自由的，随他们怎么变， 最后只要</a:t>
            </a:r>
            <a:r>
              <a:rPr lang="en-US" altLang="zh-CN" sz="2000" smtClean="0"/>
              <a:t>c </a:t>
            </a:r>
            <a:r>
              <a:rPr lang="zh-CN" altLang="en-US" sz="2000" smtClean="0"/>
              <a:t>配合一下就行了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  </a:t>
            </a:r>
            <a:r>
              <a:rPr lang="zh-CN" altLang="en-US" sz="2000" smtClean="0"/>
              <a:t>自由度公式就是什么？ </a:t>
            </a:r>
            <a:r>
              <a:rPr lang="en-US" altLang="zh-CN" sz="2000" smtClean="0"/>
              <a:t>n-1    </a:t>
            </a:r>
            <a:r>
              <a:rPr lang="zh-CN" altLang="en-US" sz="2000" smtClean="0"/>
              <a:t>，只要</a:t>
            </a:r>
            <a:r>
              <a:rPr lang="en-US" altLang="zh-CN" sz="2000" smtClean="0"/>
              <a:t>n-1</a:t>
            </a:r>
            <a:r>
              <a:rPr lang="zh-CN" altLang="en-US" sz="2000" smtClean="0"/>
              <a:t>个确定了，那么最后那个就是配角而已，</a:t>
            </a:r>
            <a:r>
              <a:rPr lang="zh-CN" altLang="en-US" sz="2000" smtClean="0">
                <a:solidFill>
                  <a:srgbClr val="FF0000"/>
                </a:solidFill>
              </a:rPr>
              <a:t>由不得你</a:t>
            </a:r>
            <a:endParaRPr lang="en-US" altLang="zh-CN" sz="20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再来个例子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73" y="1469204"/>
            <a:ext cx="11025027" cy="4707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smtClean="0"/>
              <a:t>譬如样本是 </a:t>
            </a:r>
            <a:r>
              <a:rPr lang="en-US" altLang="zh-CN" sz="2000" smtClean="0"/>
              <a:t>[25,</a:t>
            </a:r>
            <a:r>
              <a:rPr lang="en-US" altLang="zh-CN" sz="2000" smtClean="0">
                <a:solidFill>
                  <a:srgbClr val="C00000"/>
                </a:solidFill>
              </a:rPr>
              <a:t>20</a:t>
            </a:r>
            <a:r>
              <a:rPr lang="en-US" altLang="zh-CN" sz="2000" smtClean="0"/>
              <a:t>,40,5,10] (</a:t>
            </a:r>
            <a:r>
              <a:rPr lang="zh-CN" altLang="en-US" sz="2000" smtClean="0"/>
              <a:t>可以理解为 有</a:t>
            </a:r>
            <a:r>
              <a:rPr lang="en-US" altLang="zh-CN" sz="2000" smtClean="0"/>
              <a:t>5</a:t>
            </a:r>
            <a:r>
              <a:rPr lang="zh-CN" altLang="en-US" sz="2000" smtClean="0"/>
              <a:t>个人分别是 是多少岁</a:t>
            </a:r>
            <a:r>
              <a:rPr lang="en-US" altLang="zh-CN" sz="2000" smtClean="0"/>
              <a:t>)</a:t>
            </a:r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1</a:t>
            </a:r>
            <a:r>
              <a:rPr lang="zh-CN" altLang="en-US" sz="2000" smtClean="0"/>
              <a:t>、均值是几？ </a:t>
            </a:r>
            <a:r>
              <a:rPr lang="en-US" altLang="zh-CN" sz="2000" smtClean="0"/>
              <a:t>20  </a:t>
            </a:r>
            <a:r>
              <a:rPr lang="zh-CN" altLang="en-US" sz="2000" smtClean="0"/>
              <a:t>（</a:t>
            </a:r>
            <a:r>
              <a:rPr lang="en-US" altLang="zh-CN" sz="2000" smtClean="0"/>
              <a:t>100/5</a:t>
            </a:r>
            <a:r>
              <a:rPr lang="zh-CN" altLang="en-US" sz="2000" smtClean="0"/>
              <a:t>），正好样本里面也包含了</a:t>
            </a:r>
            <a:r>
              <a:rPr lang="en-US" altLang="zh-CN" sz="2000" smtClean="0"/>
              <a:t>20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2000" smtClean="0"/>
              <a:t> </a:t>
            </a:r>
            <a:r>
              <a:rPr lang="zh-CN" altLang="en-US" sz="2000" smtClean="0"/>
              <a:t>那么请问其他各个数 和</a:t>
            </a:r>
            <a:r>
              <a:rPr lang="en-US" altLang="zh-CN" sz="2000" smtClean="0"/>
              <a:t>20</a:t>
            </a:r>
            <a:r>
              <a:rPr lang="zh-CN" altLang="en-US" sz="2000" smtClean="0"/>
              <a:t>比相差多少</a:t>
            </a: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答案很简单（取绝对值）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  25-20=5   40-20=20  5-20=15  10-20=10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 smtClean="0"/>
              <a:t>再问这些数 平均和</a:t>
            </a:r>
            <a:r>
              <a:rPr lang="en-US" altLang="zh-CN" sz="2000" smtClean="0"/>
              <a:t>20</a:t>
            </a:r>
            <a:r>
              <a:rPr lang="zh-CN" altLang="en-US" sz="2000" smtClean="0"/>
              <a:t>比相差多少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zh-CN" altLang="en-US" sz="2000" smtClean="0"/>
              <a:t>答：上面的数加起来除以</a:t>
            </a:r>
            <a:r>
              <a:rPr lang="en-US" altLang="zh-CN" sz="2000" smtClean="0"/>
              <a:t>4.</a:t>
            </a:r>
            <a:r>
              <a:rPr lang="zh-CN" altLang="en-US" sz="2000" smtClean="0"/>
              <a:t>（注意是除以</a:t>
            </a:r>
            <a:r>
              <a:rPr lang="en-US" altLang="zh-CN" sz="2000" smtClean="0"/>
              <a:t>4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672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6906</TotalTime>
  <Words>817</Words>
  <Application>Microsoft Office PowerPoint</Application>
  <PresentationFormat>宽屏</PresentationFormat>
  <Paragraphs>101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神奇的标准差、考核能力稳定性、自由度、numpy的两种实现方式</vt:lpstr>
      <vt:lpstr>本课程定义的老司机</vt:lpstr>
      <vt:lpstr>标准差(Standard Deviation)</vt:lpstr>
      <vt:lpstr>标准差</vt:lpstr>
      <vt:lpstr>样本标准差</vt:lpstr>
      <vt:lpstr>什么是自由度</vt:lpstr>
      <vt:lpstr>什么是自由度</vt:lpstr>
      <vt:lpstr>再来个例子</vt:lpstr>
      <vt:lpstr>numpy里面的标准差怎么算？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992</cp:revision>
  <dcterms:created xsi:type="dcterms:W3CDTF">2016-05-22T15:40:23Z</dcterms:created>
  <dcterms:modified xsi:type="dcterms:W3CDTF">2018-01-17T14:14:46Z</dcterms:modified>
</cp:coreProperties>
</file>