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05" r:id="rId4"/>
    <p:sldId id="274" r:id="rId5"/>
    <p:sldId id="306" r:id="rId6"/>
    <p:sldId id="307" r:id="rId7"/>
    <p:sldId id="316" r:id="rId8"/>
    <p:sldId id="317" r:id="rId9"/>
    <p:sldId id="308" r:id="rId10"/>
    <p:sldId id="318" r:id="rId11"/>
    <p:sldId id="319" r:id="rId12"/>
    <p:sldId id="31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乘法</a:t>
            </a:r>
            <a:r>
              <a:rPr lang="en-US" altLang="zh-CN" smtClean="0"/>
              <a:t>(</a:t>
            </a:r>
            <a:r>
              <a:rPr lang="zh-CN" altLang="en-US" smtClean="0"/>
              <a:t>乘以向量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7831016" y="1060071"/>
            <a:ext cx="3480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smtClean="0"/>
              <a:t>程序里面</a:t>
            </a:r>
            <a:endParaRPr lang="en-US" altLang="zh-CN" b="1" smtClean="0"/>
          </a:p>
          <a:p>
            <a:r>
              <a:rPr lang="en-US" b="1"/>
              <a:t>v1=np.array([200,100])</a:t>
            </a:r>
          </a:p>
          <a:p>
            <a:r>
              <a:rPr lang="en-US" b="1"/>
              <a:t>v2=np.array([100,100])</a:t>
            </a:r>
          </a:p>
          <a:p>
            <a:endParaRPr lang="en-US" b="1"/>
          </a:p>
          <a:p>
            <a:r>
              <a:rPr lang="en-US" b="1"/>
              <a:t>print(np.dot(v1,v2))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3291" y="1634285"/>
            <a:ext cx="5434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第一</a:t>
            </a:r>
            <a:r>
              <a:rPr lang="zh-CN" altLang="en-US" smtClean="0"/>
              <a:t>种是数量积（点积、内积）</a:t>
            </a:r>
            <a:endParaRPr lang="en-US" altLang="zh-CN" smtClean="0"/>
          </a:p>
          <a:p>
            <a:r>
              <a:rPr lang="zh-CN" altLang="en-US"/>
              <a:t>得到</a:t>
            </a:r>
            <a:r>
              <a:rPr lang="zh-CN" altLang="en-US" smtClean="0"/>
              <a:t>的值是</a:t>
            </a:r>
            <a:r>
              <a:rPr lang="zh-CN" altLang="en-US" smtClean="0">
                <a:solidFill>
                  <a:srgbClr val="C00000"/>
                </a:solidFill>
              </a:rPr>
              <a:t>一个标量而不是向量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1237" y="3136317"/>
                <a:ext cx="5497018" cy="255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=200*100+100*100=30000</a:t>
                </a:r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zh-CN" altLang="en-US" smtClean="0"/>
                  <a:t>实际开发中的意义</a:t>
                </a:r>
                <a:r>
                  <a:rPr lang="en-US" altLang="zh-CN" smtClean="0"/>
                  <a:t>:</a:t>
                </a:r>
                <a:endParaRPr lang="en-US"/>
              </a:p>
              <a:p>
                <a:r>
                  <a:rPr lang="zh-CN" altLang="en-US"/>
                  <a:t>点积如果为负，</a:t>
                </a:r>
                <a:r>
                  <a:rPr lang="zh-CN" altLang="en-US" smtClean="0"/>
                  <a:t>则两者形成</a:t>
                </a:r>
                <a:r>
                  <a:rPr lang="zh-CN" altLang="en-US"/>
                  <a:t>的角大于</a:t>
                </a:r>
                <a:r>
                  <a:rPr lang="en-US" altLang="zh-CN"/>
                  <a:t>90</a:t>
                </a:r>
                <a:r>
                  <a:rPr lang="zh-CN" altLang="en-US"/>
                  <a:t>度；如果为</a:t>
                </a:r>
                <a:r>
                  <a:rPr lang="zh-CN" altLang="en-US" smtClean="0"/>
                  <a:t>零</a:t>
                </a:r>
                <a:endParaRPr lang="en-US" altLang="zh-CN" smtClean="0"/>
              </a:p>
              <a:p>
                <a:r>
                  <a:rPr lang="zh-CN" altLang="en-US" smtClean="0"/>
                  <a:t>，那么垂直</a:t>
                </a:r>
                <a:r>
                  <a:rPr lang="zh-CN" altLang="en-US"/>
                  <a:t>；如果为正，</a:t>
                </a:r>
                <a:r>
                  <a:rPr lang="zh-CN" altLang="en-US" smtClean="0"/>
                  <a:t>那么形成</a:t>
                </a:r>
                <a:r>
                  <a:rPr lang="zh-CN" altLang="en-US"/>
                  <a:t>的角为锐角。</a:t>
                </a:r>
                <a:endParaRPr lang="en-US" smtClean="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7" y="3136317"/>
                <a:ext cx="5497018" cy="2553520"/>
              </a:xfrm>
              <a:prstGeom prst="rect">
                <a:avLst/>
              </a:prstGeom>
              <a:blipFill rotWithShape="0">
                <a:blip r:embed="rId2"/>
                <a:stretch>
                  <a:fillRect l="-88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V="1">
            <a:off x="2379518" y="3564082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5787736" y="1122220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193482" y="3564082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</a:t>
            </a:r>
            <a:endParaRPr 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6543346" y="3564082"/>
            <a:ext cx="2927" cy="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382741" y="3564082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787739" y="2886121"/>
            <a:ext cx="3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380289" y="3748748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7136363" y="3775881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sp>
        <p:nvSpPr>
          <p:cNvPr id="61" name="文本框 60"/>
          <p:cNvSpPr txBox="1"/>
          <p:nvPr/>
        </p:nvSpPr>
        <p:spPr>
          <a:xfrm>
            <a:off x="4915305" y="27040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5829301" y="1122220"/>
            <a:ext cx="1553440" cy="2467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5798600" y="217517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910515" y="203767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5824969" y="2231537"/>
            <a:ext cx="657225" cy="135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075468" y="3539837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5794148" y="149721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910515" y="1336305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  <p:sp>
        <p:nvSpPr>
          <p:cNvPr id="69" name="文本框 68"/>
          <p:cNvSpPr txBox="1"/>
          <p:nvPr/>
        </p:nvSpPr>
        <p:spPr>
          <a:xfrm>
            <a:off x="7908848" y="376708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完整的公式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67" y="1823189"/>
            <a:ext cx="10291413" cy="22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向量</a:t>
            </a:r>
            <a:r>
              <a:rPr lang="zh-CN" altLang="en-US" smtClean="0"/>
              <a:t>是</a:t>
            </a:r>
            <a:r>
              <a:rPr lang="zh-CN" altLang="en-US"/>
              <a:t>个</a:t>
            </a:r>
            <a:r>
              <a:rPr lang="zh-CN" altLang="en-US" smtClean="0"/>
              <a:t>好东西</a:t>
            </a:r>
            <a:r>
              <a:rPr lang="zh-CN" altLang="en-US" smtClean="0"/>
              <a:t>、基本入门、点积的意义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本课程定义的老司机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191" y="1465118"/>
            <a:ext cx="10657609" cy="47118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、有基本的</a:t>
            </a:r>
            <a:r>
              <a:rPr lang="en-US" altLang="zh-CN" smtClean="0"/>
              <a:t>python3</a:t>
            </a:r>
            <a:r>
              <a:rPr lang="zh-CN" altLang="en-US" smtClean="0"/>
              <a:t>语法基础，并简单写过程序。了解自己的电脑，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能自行上网，安装软件。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、对数据分析、数据挖掘、机器学习等感兴趣的同学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、能够</a:t>
            </a:r>
            <a:r>
              <a:rPr lang="zh-CN" altLang="en-US"/>
              <a:t>自行</a:t>
            </a:r>
            <a:r>
              <a:rPr lang="zh-CN" altLang="en-US" smtClean="0"/>
              <a:t>安装和配置</a:t>
            </a:r>
            <a:r>
              <a:rPr lang="en-US" altLang="zh-CN" smtClean="0"/>
              <a:t>python</a:t>
            </a:r>
            <a:r>
              <a:rPr lang="zh-CN" altLang="en-US" smtClean="0"/>
              <a:t>开发环境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、不抗拒查看文档进行知识恶补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如果你符合老司机的标准，那么本课程就是为你们定制的</a:t>
            </a:r>
            <a:r>
              <a:rPr lang="en-US" altLang="zh-CN" smtClean="0"/>
              <a:t> 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本课程是基于</a:t>
            </a:r>
            <a:r>
              <a:rPr lang="en-US" altLang="zh-CN" smtClean="0">
                <a:solidFill>
                  <a:srgbClr val="FF0000"/>
                </a:solidFill>
              </a:rPr>
              <a:t>python 3.6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24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4" y="1469204"/>
            <a:ext cx="10446600" cy="3206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在不同学科都有不同的表示，比较经典的就是物理里面对向量的表示</a:t>
            </a:r>
            <a:endParaRPr lang="en-US" altLang="zh-CN" sz="2000" smtClean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808018" y="2701636"/>
            <a:ext cx="3771900" cy="13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36518" y="4229100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家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841286" y="2332304"/>
            <a:ext cx="8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浴室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2524991" y="2826327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r>
              <a:rPr lang="zh-CN" altLang="en-US" smtClean="0"/>
              <a:t>米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38200" y="5195455"/>
                <a:ext cx="7412182" cy="99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这代表 东北方向、长度是</a:t>
                </a:r>
                <a:r>
                  <a:rPr lang="en-US" altLang="zh-CN" smtClean="0"/>
                  <a:t>300</a:t>
                </a:r>
                <a:r>
                  <a:rPr lang="zh-CN" altLang="en-US" smtClean="0"/>
                  <a:t>米 </a:t>
                </a:r>
                <a:r>
                  <a:rPr lang="en-US" altLang="zh-CN" smtClean="0"/>
                  <a:t>.</a:t>
                </a:r>
                <a:r>
                  <a:rPr lang="zh-CN" altLang="en-US" smtClean="0"/>
                  <a:t>记做：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浴室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acc>
                  </m:oMath>
                </a14:m>
                <a:endParaRPr lang="en-US" altLang="zh-CN" smtClean="0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95455"/>
                <a:ext cx="7412182" cy="992451"/>
              </a:xfrm>
              <a:prstGeom prst="rect">
                <a:avLst/>
              </a:prstGeom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1960418" y="2826327"/>
            <a:ext cx="8326582" cy="137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结合开发中的数学表示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8773" y="1469204"/>
                <a:ext cx="11025027" cy="47077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zh-CN" altLang="en-US" sz="2000" smtClean="0"/>
                  <a:t>譬如我们有一个商品数据：价格是</a:t>
                </a:r>
                <a:r>
                  <a:rPr lang="en-US" altLang="zh-CN" sz="2000" smtClean="0"/>
                  <a:t>200</a:t>
                </a:r>
                <a:r>
                  <a:rPr lang="zh-CN" altLang="en-US" sz="2000" smtClean="0"/>
                  <a:t>，卖出去了</a:t>
                </a:r>
                <a:r>
                  <a:rPr lang="en-US" altLang="zh-CN" sz="2000" smtClean="0"/>
                  <a:t>100</a:t>
                </a:r>
                <a:r>
                  <a:rPr lang="zh-CN" altLang="en-US" sz="2000" smtClean="0"/>
                  <a:t>件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那么通常用 </a:t>
                </a:r>
                <a:endParaRPr lang="en-US" altLang="zh-CN" sz="200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smtClean="0"/>
                  <a:t> </a:t>
                </a:r>
                <a:endParaRPr lang="en-US" sz="2000"/>
              </a:p>
              <a:p>
                <a:pPr marL="0" indent="0">
                  <a:buNone/>
                </a:pPr>
                <a:endParaRPr lang="en-US" sz="2000" smtClean="0"/>
              </a:p>
              <a:p>
                <a:pPr marL="0" indent="0">
                  <a:buNone/>
                </a:pPr>
                <a:r>
                  <a:rPr lang="zh-CN" altLang="en-US" sz="2000"/>
                  <a:t>来</a:t>
                </a:r>
                <a:r>
                  <a:rPr lang="zh-CN" altLang="en-US" sz="2000" smtClean="0"/>
                  <a:t>表示这个商品的向量 </a:t>
                </a:r>
                <a:r>
                  <a:rPr lang="en-US" altLang="zh-CN" sz="2000" smtClean="0"/>
                  <a:t>(</a:t>
                </a:r>
                <a:r>
                  <a:rPr lang="zh-CN" altLang="en-US" sz="2000" smtClean="0"/>
                  <a:t>注意此时，这两个向量是</a:t>
                </a:r>
                <a:r>
                  <a:rPr lang="zh-CN" altLang="en-US" sz="2000" smtClean="0">
                    <a:solidFill>
                      <a:srgbClr val="C00000"/>
                    </a:solidFill>
                  </a:rPr>
                  <a:t>二维的</a:t>
                </a:r>
                <a:r>
                  <a:rPr lang="en-US" altLang="zh-CN" sz="2000" smtClean="0"/>
                  <a:t>)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zh-CN" altLang="en-US" sz="2000" smtClean="0"/>
                  <a:t>注意</a:t>
                </a:r>
                <a:r>
                  <a:rPr lang="en-US" altLang="zh-CN" sz="2000" smtClean="0"/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 </a:t>
                </a:r>
                <a:r>
                  <a:rPr lang="zh-CN" altLang="en-US" sz="2000" smtClean="0">
                    <a:solidFill>
                      <a:srgbClr val="C00000"/>
                    </a:solidFill>
                  </a:rPr>
                  <a:t>不等于</a:t>
                </a:r>
                <a:r>
                  <a:rPr lang="en-US" sz="200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 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en-US" sz="2000" smtClean="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773" y="1469204"/>
                <a:ext cx="11025027" cy="4707759"/>
              </a:xfrm>
              <a:blipFill rotWithShape="0"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几何表示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4" y="1469205"/>
            <a:ext cx="7048772" cy="318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二维坐标轴上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79518" y="3564082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787736" y="1122220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93482" y="3564082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5435" y="76892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件</a:t>
            </a:r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543346" y="3564082"/>
            <a:ext cx="2927" cy="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382741" y="3564082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787739" y="2886121"/>
            <a:ext cx="3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80289" y="3748748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86736" y="3764789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15305" y="27040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829300" y="2886121"/>
            <a:ext cx="1548246" cy="703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104719" y="4987121"/>
                <a:ext cx="1258871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zh-CN" altLang="en-US"/>
                  <a:t>和</a:t>
                </a:r>
                <a:endParaRPr lang="en-US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9" y="4987121"/>
                <a:ext cx="1258871" cy="614527"/>
              </a:xfrm>
              <a:prstGeom prst="rect">
                <a:avLst/>
              </a:prstGeom>
              <a:blipFill rotWithShape="0">
                <a:blip r:embed="rId2"/>
                <a:stretch>
                  <a:fillRect r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330367" y="4987121"/>
                <a:ext cx="1028038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67" y="4987121"/>
                <a:ext cx="1028038" cy="6145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 flipH="1" flipV="1">
            <a:off x="5798600" y="217517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910515" y="203767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805920" y="2222340"/>
            <a:ext cx="657225" cy="135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592281" y="5715001"/>
                <a:ext cx="8842663" cy="72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向量大小或者叫做长度</a:t>
                </a:r>
                <a:r>
                  <a:rPr lang="en-US" altLang="zh-CN" smtClean="0"/>
                  <a:t>,</a:t>
                </a:r>
                <a:r>
                  <a:rPr lang="zh-CN" altLang="en-US" smtClean="0"/>
                  <a:t>也叫做向量的模  </a:t>
                </a:r>
                <a:r>
                  <a:rPr lang="en-US" altLang="zh-CN" smtClean="0"/>
                  <a:t>|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altLang="zh-CN" smtClean="0"/>
                  <a:t>|</a:t>
                </a:r>
                <a:r>
                  <a:rPr lang="zh-CN" altLang="en-US" smtClean="0"/>
                  <a:t>？根据勾股定理</a:t>
                </a:r>
                <a:r>
                  <a:rPr lang="en-US" altLang="zh-CN" smtClean="0"/>
                  <a:t>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mtClean="0"/>
              </a:p>
              <a:p>
                <a:r>
                  <a:rPr lang="en-US" smtClean="0"/>
                  <a:t> (</a:t>
                </a:r>
                <a:r>
                  <a:rPr lang="zh-CN" altLang="en-US" smtClean="0"/>
                  <a:t>大家思考下，如果是超过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个特征的向量呢？</a:t>
                </a:r>
                <a:r>
                  <a:rPr lang="en-US" altLang="zh-CN" smtClean="0"/>
                  <a:t>)</a:t>
                </a:r>
                <a:endParaRPr lang="en-US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1" y="5715001"/>
                <a:ext cx="8842663" cy="723147"/>
              </a:xfrm>
              <a:prstGeom prst="rect">
                <a:avLst/>
              </a:prstGeom>
              <a:blipFill rotWithShape="0">
                <a:blip r:embed="rId4"/>
                <a:stretch>
                  <a:fillRect l="-551" t="-7627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7377546" y="2925682"/>
            <a:ext cx="0" cy="66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向量的相加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4" y="1469205"/>
            <a:ext cx="7048772" cy="318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000" smtClean="0"/>
              <a:t>二维坐标轴上</a:t>
            </a: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/>
          </a:p>
          <a:p>
            <a:pPr>
              <a:buFont typeface="Wingdings" panose="05000000000000000000" pitchFamily="2" charset="2"/>
              <a:buChar char="q"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endParaRPr lang="en-US" sz="2000" smtClean="0"/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79518" y="3564082"/>
            <a:ext cx="7387937" cy="5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787736" y="1122220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93482" y="3564082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5435" y="76892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件</a:t>
            </a:r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543346" y="3564082"/>
            <a:ext cx="2927" cy="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382741" y="3564082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787739" y="2886121"/>
            <a:ext cx="3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80289" y="3748748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7136363" y="3775881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4915305" y="27040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826702" y="2897214"/>
            <a:ext cx="1548246" cy="703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86952" y="4987120"/>
                <a:ext cx="1143455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+</a:t>
                </a: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" y="4987120"/>
                <a:ext cx="1143455" cy="614527"/>
              </a:xfrm>
              <a:prstGeom prst="rect">
                <a:avLst/>
              </a:prstGeom>
              <a:blipFill rotWithShape="0">
                <a:blip r:embed="rId2"/>
                <a:stretch>
                  <a:fillRect r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248174" y="4987121"/>
                <a:ext cx="1028038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74" y="4987121"/>
                <a:ext cx="1028038" cy="6145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/>
          <p:nvPr/>
        </p:nvCxnSpPr>
        <p:spPr>
          <a:xfrm flipH="1" flipV="1">
            <a:off x="5798600" y="217517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910515" y="203767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823008" y="2248318"/>
            <a:ext cx="657225" cy="135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2719317" y="4987120"/>
                <a:ext cx="1919308" cy="614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17" y="4987120"/>
                <a:ext cx="1919308" cy="6145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192588" y="5109718"/>
            <a:ext cx="3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=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075468" y="3539837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5794148" y="149721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10515" y="1336305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7908848" y="376708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829300" y="1520971"/>
            <a:ext cx="2246168" cy="20690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程序里怎么表示向量</a:t>
            </a:r>
            <a:r>
              <a:rPr lang="en-US" altLang="zh-CN" smtClean="0"/>
              <a:t>?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73" y="1469204"/>
            <a:ext cx="11025027" cy="470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在</a:t>
            </a:r>
            <a:r>
              <a:rPr lang="en-US" altLang="zh-CN" sz="2000" smtClean="0"/>
              <a:t>numpy</a:t>
            </a:r>
            <a:r>
              <a:rPr lang="zh-CN" altLang="en-US" sz="2000" smtClean="0"/>
              <a:t>中可以用</a:t>
            </a:r>
            <a:r>
              <a:rPr lang="en-US" altLang="zh-CN" sz="2000" smtClean="0"/>
              <a:t>ndarray</a:t>
            </a:r>
            <a:r>
              <a:rPr lang="zh-CN" altLang="en-US" sz="2000" smtClean="0"/>
              <a:t>来表示 向量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v1=np.array([</a:t>
            </a:r>
            <a:r>
              <a:rPr lang="en-US" altLang="zh-CN" sz="2000" smtClean="0"/>
              <a:t>200,100])  </a:t>
            </a:r>
            <a:r>
              <a:rPr lang="en-US" altLang="zh-CN" sz="2000" smtClean="0"/>
              <a:t>#</a:t>
            </a:r>
            <a:r>
              <a:rPr lang="zh-CN" altLang="en-US" sz="2000" smtClean="0"/>
              <a:t>用一维数组表示二维向量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v2=np.array([300,200])</a:t>
            </a:r>
          </a:p>
          <a:p>
            <a:pPr marL="0" indent="0">
              <a:buNone/>
            </a:pPr>
            <a:r>
              <a:rPr lang="en-US" altLang="zh-CN" sz="2000"/>
              <a:t>sum_v=v1+v2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print(sum_v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smtClean="0">
                <a:solidFill>
                  <a:srgbClr val="C00000"/>
                </a:solidFill>
              </a:rPr>
              <a:t>减法呢？ 请思考和动手试一下</a:t>
            </a:r>
            <a:endParaRPr lang="en-US" altLang="zh-CN" sz="20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3127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乘法</a:t>
            </a:r>
            <a:r>
              <a:rPr lang="en-US" altLang="zh-CN" smtClean="0"/>
              <a:t>(</a:t>
            </a:r>
            <a:r>
              <a:rPr lang="zh-CN" altLang="en-US" smtClean="0"/>
              <a:t>乘以标量</a:t>
            </a:r>
            <a:r>
              <a:rPr lang="en-US" altLang="zh-CN" smtClean="0"/>
              <a:t>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8774" y="1469205"/>
                <a:ext cx="7048772" cy="318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smtClean="0"/>
              </a:p>
              <a:p>
                <a:pPr marL="0" indent="0">
                  <a:buNone/>
                </a:pPr>
                <a:r>
                  <a:rPr lang="zh-CN" altLang="en-US" sz="2000" smtClean="0"/>
                  <a:t>譬如我们</a:t>
                </a:r>
                <a:r>
                  <a:rPr lang="zh-CN" altLang="en-US" sz="2000" b="1" smtClean="0"/>
                  <a:t>对外吹牛逼 </a:t>
                </a:r>
                <a:r>
                  <a:rPr lang="zh-CN" altLang="en-US" sz="2000" smtClean="0"/>
                  <a:t>把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zh-CN" altLang="en-US" sz="2000" smtClean="0"/>
                  <a:t>这个商品数据夸大</a:t>
                </a:r>
                <a:r>
                  <a:rPr lang="en-US" altLang="zh-CN" sz="2000" smtClean="0"/>
                  <a:t>3</a:t>
                </a:r>
                <a:r>
                  <a:rPr lang="zh-CN" altLang="en-US" sz="2000" smtClean="0"/>
                  <a:t>倍</a:t>
                </a:r>
                <a:endParaRPr lang="en-US" sz="200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 *</a:t>
                </a:r>
                <a:r>
                  <a:rPr lang="en-US" sz="2000" smtClean="0"/>
                  <a:t>3=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∗3</m:t>
                              </m:r>
                              <m:r>
                                <m:rPr>
                                  <m:brk m:alnAt="7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∗3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774" y="1469205"/>
                <a:ext cx="7048772" cy="318032"/>
              </a:xfrm>
              <a:blipFill rotWithShape="0">
                <a:blip r:embed="rId2"/>
                <a:stretch>
                  <a:fillRect l="-952" b="-47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V="1">
            <a:off x="2379518" y="3590059"/>
            <a:ext cx="8884227" cy="2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787736" y="1122220"/>
            <a:ext cx="36369" cy="508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170228" y="3667991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5435" y="768928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件</a:t>
            </a:r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543346" y="3564082"/>
            <a:ext cx="2927" cy="5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382741" y="3564082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787739" y="2886121"/>
            <a:ext cx="3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80289" y="3748748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7182851" y="3752829"/>
            <a:ext cx="58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200</a:t>
            </a:r>
            <a:endParaRPr lang="en-US" sz="2000"/>
          </a:p>
        </p:txBody>
      </p:sp>
      <p:sp>
        <p:nvSpPr>
          <p:cNvPr id="31" name="文本框 30"/>
          <p:cNvSpPr txBox="1"/>
          <p:nvPr/>
        </p:nvSpPr>
        <p:spPr>
          <a:xfrm>
            <a:off x="4915305" y="27040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5829300" y="2886121"/>
            <a:ext cx="1548246" cy="7039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5798600" y="2175171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278343" y="3550228"/>
            <a:ext cx="0" cy="2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873232" y="3733359"/>
            <a:ext cx="58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600</a:t>
            </a:r>
            <a:endParaRPr lang="en-US" sz="2000"/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5773095" y="1447424"/>
            <a:ext cx="25505" cy="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890883" y="1264953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300</a:t>
            </a:r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377546" y="1454072"/>
            <a:ext cx="2909454" cy="1429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73095" y="1447424"/>
            <a:ext cx="45139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062915" y="2190074"/>
            <a:ext cx="58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10287000" y="1469206"/>
            <a:ext cx="0" cy="2133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8041" y="4447310"/>
            <a:ext cx="3929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smtClean="0"/>
              <a:t>程序里面</a:t>
            </a:r>
            <a:endParaRPr lang="en-US" b="1"/>
          </a:p>
          <a:p>
            <a:r>
              <a:rPr lang="en-US" smtClean="0"/>
              <a:t>v1=np.array</a:t>
            </a:r>
            <a:r>
              <a:rPr lang="en-US"/>
              <a:t>([200,100])</a:t>
            </a:r>
          </a:p>
          <a:p>
            <a:r>
              <a:rPr lang="en-US"/>
              <a:t>print(v1*3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zh-CN" altLang="en-US" smtClean="0">
                <a:solidFill>
                  <a:srgbClr val="C00000"/>
                </a:solidFill>
              </a:rPr>
              <a:t>得到的值还是一个向量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394</Words>
  <Application>Microsoft Office PowerPoint</Application>
  <PresentationFormat>宽屏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向量是个好东西、基本入门、点积的意义</vt:lpstr>
      <vt:lpstr>本课程定义的老司机</vt:lpstr>
      <vt:lpstr>向量</vt:lpstr>
      <vt:lpstr>结合开发中的数学表示</vt:lpstr>
      <vt:lpstr>几何表示</vt:lpstr>
      <vt:lpstr>向量的相加</vt:lpstr>
      <vt:lpstr>程序里怎么表示向量?</vt:lpstr>
      <vt:lpstr> 乘法(乘以标量)</vt:lpstr>
      <vt:lpstr> 乘法(乘以向量)</vt:lpstr>
      <vt:lpstr>完整的公式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1049</cp:revision>
  <dcterms:created xsi:type="dcterms:W3CDTF">2016-05-22T15:40:23Z</dcterms:created>
  <dcterms:modified xsi:type="dcterms:W3CDTF">2018-01-20T14:37:59Z</dcterms:modified>
</cp:coreProperties>
</file>