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05" r:id="rId4"/>
    <p:sldId id="319" r:id="rId5"/>
    <p:sldId id="306" r:id="rId6"/>
    <p:sldId id="320" r:id="rId7"/>
    <p:sldId id="307" r:id="rId8"/>
    <p:sldId id="316" r:id="rId9"/>
    <p:sldId id="308" r:id="rId10"/>
    <p:sldId id="321" r:id="rId11"/>
    <p:sldId id="322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老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司机学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系列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NumPy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速学和数学恶补初级篇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numpy</a:t>
            </a:r>
            <a:r>
              <a:rPr lang="zh-CN" altLang="en-US" smtClean="0"/>
              <a:t>里面的函数包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592282" y="1787236"/>
            <a:ext cx="10151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numpy</a:t>
            </a:r>
            <a:r>
              <a:rPr lang="zh-CN" altLang="en-US" b="1" smtClean="0"/>
              <a:t>里面有个</a:t>
            </a:r>
            <a:r>
              <a:rPr lang="en-US" b="1" smtClean="0"/>
              <a:t>linalg</a:t>
            </a:r>
            <a:r>
              <a:rPr lang="zh-CN" altLang="en-US" b="1" smtClean="0"/>
              <a:t>包，各种线代函数。</a:t>
            </a:r>
            <a:endParaRPr lang="en-US" altLang="zh-CN" b="1" smtClean="0"/>
          </a:p>
          <a:p>
            <a:endParaRPr lang="en-US" b="1"/>
          </a:p>
          <a:p>
            <a:r>
              <a:rPr lang="zh-CN" altLang="en-US" smtClean="0"/>
              <a:t>它是</a:t>
            </a:r>
            <a:r>
              <a:rPr lang="en-US" smtClean="0"/>
              <a:t>linear(</a:t>
            </a:r>
            <a:r>
              <a:rPr lang="zh-CN" altLang="en-US" smtClean="0"/>
              <a:t>线性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en-US" smtClean="0"/>
              <a:t>algebra(</a:t>
            </a:r>
            <a:r>
              <a:rPr lang="zh-CN" altLang="en-US" smtClean="0"/>
              <a:t>代数</a:t>
            </a:r>
            <a:r>
              <a:rPr lang="en-US" altLang="zh-CN" smtClean="0"/>
              <a:t>)</a:t>
            </a:r>
            <a:r>
              <a:rPr lang="zh-CN" altLang="en-US" smtClean="0"/>
              <a:t>的缩写</a:t>
            </a:r>
            <a:r>
              <a:rPr lang="en-US" altLang="zh-CN" b="1" smtClean="0"/>
              <a:t>,</a:t>
            </a:r>
            <a:r>
              <a:rPr lang="zh-CN" altLang="en-US" b="1" smtClean="0"/>
              <a:t>其中范数的英文是</a:t>
            </a:r>
            <a:r>
              <a:rPr lang="en-US" altLang="zh-CN" b="1" smtClean="0"/>
              <a:t>norm</a:t>
            </a:r>
          </a:p>
          <a:p>
            <a:endParaRPr lang="en-US" altLang="zh-CN" b="1"/>
          </a:p>
          <a:p>
            <a:endParaRPr lang="en-US" altLang="zh-CN" b="1" smtClean="0"/>
          </a:p>
          <a:p>
            <a:r>
              <a:rPr lang="en-US" altLang="zh-CN"/>
              <a:t>v1=np.array([5,4,4,1,4,2])</a:t>
            </a:r>
          </a:p>
          <a:p>
            <a:endParaRPr lang="en-US" altLang="zh-CN"/>
          </a:p>
          <a:p>
            <a:r>
              <a:rPr lang="en-US" altLang="zh-CN"/>
              <a:t>print(np.linalg.norm(v1</a:t>
            </a:r>
            <a:r>
              <a:rPr lang="en-US" altLang="zh-CN" smtClean="0"/>
              <a:t>))  #ord</a:t>
            </a:r>
            <a:r>
              <a:rPr lang="zh-CN" altLang="en-US" smtClean="0"/>
              <a:t>参数来控制到底是几范数 </a:t>
            </a:r>
            <a:r>
              <a:rPr lang="en-US" altLang="zh-CN" smtClean="0"/>
              <a:t>,</a:t>
            </a:r>
            <a:r>
              <a:rPr lang="zh-CN" altLang="en-US" smtClean="0"/>
              <a:t>默认是</a:t>
            </a:r>
            <a:r>
              <a:rPr lang="en-US" altLang="zh-CN" smtClean="0"/>
              <a:t>2</a:t>
            </a:r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完整代码</a:t>
            </a:r>
            <a:endParaRPr lang="en-US" altLang="zh-CN" smtClean="0"/>
          </a:p>
          <a:p>
            <a:r>
              <a:rPr lang="en-US" altLang="zh-CN"/>
              <a:t>v1=np.array([5,4,4,1,4,2])</a:t>
            </a:r>
          </a:p>
          <a:p>
            <a:r>
              <a:rPr lang="en-US" altLang="zh-CN"/>
              <a:t>v2=np.array([2,2,5,3,5,2])</a:t>
            </a:r>
          </a:p>
          <a:p>
            <a:r>
              <a:rPr lang="en-US" altLang="zh-CN"/>
              <a:t>print(np.dot(v1,v2)/(np.linalg.norm(v1)*np.linalg.norm(v2)))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/>
          <a:lstStyle/>
          <a:p>
            <a:r>
              <a:rPr lang="zh-CN" altLang="en-US" smtClean="0"/>
              <a:t>三角形恶补、余弦相似性计算、范数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</a:t>
            </a:r>
            <a:r>
              <a:rPr lang="zh-CN" altLang="en-US" smtClean="0"/>
              <a:t>上节课我们讲到：向量乘法</a:t>
            </a:r>
            <a:r>
              <a:rPr lang="en-US" altLang="zh-CN" smtClean="0"/>
              <a:t>(</a:t>
            </a:r>
            <a:r>
              <a:rPr lang="zh-CN" altLang="en-US"/>
              <a:t>内积</a:t>
            </a:r>
            <a:r>
              <a:rPr lang="en-US" altLang="zh-CN" smtClean="0"/>
              <a:t>)</a:t>
            </a:r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31016" y="1060071"/>
            <a:ext cx="3480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b="1" smtClean="0"/>
              <a:t>程序里面</a:t>
            </a:r>
            <a:endParaRPr lang="en-US" altLang="zh-CN" b="1" smtClean="0"/>
          </a:p>
          <a:p>
            <a:r>
              <a:rPr lang="en-US" b="1"/>
              <a:t>v1=np.array([200,100])</a:t>
            </a:r>
          </a:p>
          <a:p>
            <a:r>
              <a:rPr lang="en-US" b="1"/>
              <a:t>v2=np.array([100,100])</a:t>
            </a:r>
          </a:p>
          <a:p>
            <a:endParaRPr lang="en-US" b="1"/>
          </a:p>
          <a:p>
            <a:r>
              <a:rPr lang="en-US" b="1"/>
              <a:t>print(np.dot(v1,v2))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3291" y="1634285"/>
            <a:ext cx="5434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第一</a:t>
            </a:r>
            <a:r>
              <a:rPr lang="zh-CN" altLang="en-US" smtClean="0"/>
              <a:t>种是数量积（点积、内积）</a:t>
            </a:r>
            <a:endParaRPr lang="en-US" altLang="zh-CN" smtClean="0"/>
          </a:p>
          <a:p>
            <a:r>
              <a:rPr lang="zh-CN" altLang="en-US"/>
              <a:t>得到</a:t>
            </a:r>
            <a:r>
              <a:rPr lang="zh-CN" altLang="en-US" smtClean="0"/>
              <a:t>的值是</a:t>
            </a:r>
            <a:r>
              <a:rPr lang="zh-CN" altLang="en-US" smtClean="0">
                <a:solidFill>
                  <a:srgbClr val="C00000"/>
                </a:solidFill>
              </a:rPr>
              <a:t>一个标量而不是向量</a:t>
            </a:r>
            <a:endParaRPr lang="en-US" altLang="zh-CN" smtClean="0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 smtClean="0">
              <a:solidFill>
                <a:srgbClr val="C00000"/>
              </a:solidFill>
            </a:endParaRPr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01237" y="3136317"/>
                <a:ext cx="5497018" cy="3107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件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=200*100+100*100=30000</a:t>
                </a:r>
              </a:p>
              <a:p>
                <a:endParaRPr lang="en-US" smtClean="0"/>
              </a:p>
              <a:p>
                <a:endParaRPr lang="en-US"/>
              </a:p>
              <a:p>
                <a:r>
                  <a:rPr lang="zh-CN" altLang="en-US" b="1" smtClean="0"/>
                  <a:t>实际开发中的意义</a:t>
                </a:r>
                <a:r>
                  <a:rPr lang="en-US" altLang="zh-CN" b="1" smtClean="0"/>
                  <a:t>:</a:t>
                </a:r>
                <a:endParaRPr lang="en-US" b="1"/>
              </a:p>
              <a:p>
                <a:r>
                  <a:rPr lang="zh-CN" altLang="en-US"/>
                  <a:t>点积如果为负，</a:t>
                </a:r>
                <a:r>
                  <a:rPr lang="zh-CN" altLang="en-US" smtClean="0"/>
                  <a:t>则两者形成</a:t>
                </a:r>
                <a:r>
                  <a:rPr lang="zh-CN" altLang="en-US"/>
                  <a:t>的角大于</a:t>
                </a:r>
                <a:r>
                  <a:rPr lang="en-US" altLang="zh-CN"/>
                  <a:t>90</a:t>
                </a:r>
                <a:r>
                  <a:rPr lang="zh-CN" altLang="en-US"/>
                  <a:t>度；如果为</a:t>
                </a:r>
                <a:r>
                  <a:rPr lang="zh-CN" altLang="en-US" smtClean="0"/>
                  <a:t>零</a:t>
                </a:r>
                <a:endParaRPr lang="en-US" altLang="zh-CN" smtClean="0"/>
              </a:p>
              <a:p>
                <a:r>
                  <a:rPr lang="zh-CN" altLang="en-US" smtClean="0"/>
                  <a:t>，那么垂直</a:t>
                </a:r>
                <a:r>
                  <a:rPr lang="zh-CN" altLang="en-US"/>
                  <a:t>；如果为正，</a:t>
                </a:r>
                <a:r>
                  <a:rPr lang="zh-CN" altLang="en-US" smtClean="0"/>
                  <a:t>那么形成</a:t>
                </a:r>
                <a:r>
                  <a:rPr lang="zh-CN" altLang="en-US"/>
                  <a:t>的角为锐角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endParaRPr lang="en-US"/>
              </a:p>
              <a:p>
                <a:r>
                  <a:rPr lang="zh-CN" altLang="en-US" smtClean="0"/>
                  <a:t>如果夹角越小，说明两者越相似</a:t>
                </a:r>
                <a:endParaRPr lang="en-US" smtClean="0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37" y="3136317"/>
                <a:ext cx="5497018" cy="3107517"/>
              </a:xfrm>
              <a:prstGeom prst="rect">
                <a:avLst/>
              </a:prstGeom>
              <a:blipFill rotWithShape="0">
                <a:blip r:embed="rId2"/>
                <a:stretch>
                  <a:fillRect l="-887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/>
          <p:cNvCxnSpPr/>
          <p:nvPr/>
        </p:nvCxnSpPr>
        <p:spPr>
          <a:xfrm flipV="1">
            <a:off x="2379518" y="3564082"/>
            <a:ext cx="7387937" cy="5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5787736" y="1122220"/>
            <a:ext cx="36369" cy="508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0193482" y="3564082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元</a:t>
            </a:r>
            <a:endParaRPr 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6543346" y="3564082"/>
            <a:ext cx="2927" cy="5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382741" y="3564082"/>
            <a:ext cx="0" cy="2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5787739" y="2886121"/>
            <a:ext cx="3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380289" y="3748748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</a:t>
            </a:r>
            <a:endParaRPr lang="en-US"/>
          </a:p>
        </p:txBody>
      </p:sp>
      <p:sp>
        <p:nvSpPr>
          <p:cNvPr id="60" name="文本框 59"/>
          <p:cNvSpPr txBox="1"/>
          <p:nvPr/>
        </p:nvSpPr>
        <p:spPr>
          <a:xfrm>
            <a:off x="7136363" y="3775881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200</a:t>
            </a:r>
            <a:endParaRPr lang="en-US"/>
          </a:p>
        </p:txBody>
      </p:sp>
      <p:sp>
        <p:nvSpPr>
          <p:cNvPr id="61" name="文本框 60"/>
          <p:cNvSpPr txBox="1"/>
          <p:nvPr/>
        </p:nvSpPr>
        <p:spPr>
          <a:xfrm>
            <a:off x="4915305" y="2704053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</a:t>
            </a:r>
            <a:endParaRPr lang="en-US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5829301" y="1122220"/>
            <a:ext cx="1553440" cy="24678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 flipV="1">
            <a:off x="5798600" y="2175171"/>
            <a:ext cx="25505" cy="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910515" y="2037674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200</a:t>
            </a:r>
            <a:endParaRPr lang="en-US"/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5824969" y="2231537"/>
            <a:ext cx="657225" cy="13547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8075468" y="3539837"/>
            <a:ext cx="0" cy="2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 flipV="1">
            <a:off x="5794148" y="1497211"/>
            <a:ext cx="25505" cy="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4910515" y="1336305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300</a:t>
            </a:r>
            <a:endParaRPr lang="en-US"/>
          </a:p>
        </p:txBody>
      </p:sp>
      <p:sp>
        <p:nvSpPr>
          <p:cNvPr id="69" name="文本框 68"/>
          <p:cNvSpPr txBox="1"/>
          <p:nvPr/>
        </p:nvSpPr>
        <p:spPr>
          <a:xfrm>
            <a:off x="7908848" y="3767084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6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这里我们就要复习下初中三角形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4" y="1469204"/>
            <a:ext cx="10446600" cy="320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勾股定理，出自</a:t>
            </a:r>
            <a:r>
              <a:rPr lang="en-US" altLang="zh-CN" sz="2000" smtClean="0"/>
              <a:t>《</a:t>
            </a:r>
            <a:r>
              <a:rPr lang="zh-CN" altLang="en-US" sz="2000"/>
              <a:t>周髀算</a:t>
            </a:r>
            <a:r>
              <a:rPr lang="zh-CN" altLang="en-US" sz="2000"/>
              <a:t>经</a:t>
            </a:r>
            <a:r>
              <a:rPr lang="en-US" altLang="zh-CN" sz="2000" smtClean="0"/>
              <a:t>》</a:t>
            </a:r>
            <a:r>
              <a:rPr lang="zh-CN" altLang="en-US" sz="2000"/>
              <a:t>，隋唐时代国子监算学科</a:t>
            </a:r>
            <a:r>
              <a:rPr lang="zh-CN" altLang="en-US" sz="2000"/>
              <a:t>的</a:t>
            </a:r>
            <a:r>
              <a:rPr lang="zh-CN" altLang="en-US" sz="2000" smtClean="0"/>
              <a:t>教科书之一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744" y="1857060"/>
            <a:ext cx="1790855" cy="2430991"/>
          </a:xfrm>
          <a:prstGeom prst="rect">
            <a:avLst/>
          </a:prstGeom>
        </p:spPr>
      </p:pic>
      <p:sp>
        <p:nvSpPr>
          <p:cNvPr id="11" name="直角三角形 10"/>
          <p:cNvSpPr/>
          <p:nvPr/>
        </p:nvSpPr>
        <p:spPr>
          <a:xfrm>
            <a:off x="2576946" y="2202872"/>
            <a:ext cx="2358736" cy="2930236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85580" y="3298658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03098" y="5275960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96183" y="3119391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>
            <a:off x="488372" y="5574674"/>
            <a:ext cx="380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得到</a:t>
            </a:r>
            <a:r>
              <a:rPr lang="en-US" altLang="zh-CN" smtClean="0"/>
              <a:t>a</a:t>
            </a:r>
            <a:r>
              <a:rPr lang="en-US" altLang="zh-CN" baseline="30000" smtClean="0"/>
              <a:t>2</a:t>
            </a:r>
            <a:r>
              <a:rPr lang="en-US" altLang="zh-CN" smtClean="0"/>
              <a:t>+b</a:t>
            </a:r>
            <a:r>
              <a:rPr lang="en-US" altLang="zh-CN" baseline="30000" smtClean="0"/>
              <a:t>2</a:t>
            </a:r>
            <a:r>
              <a:rPr lang="en-US" altLang="zh-CN" smtClean="0"/>
              <a:t>=c</a:t>
            </a:r>
            <a:r>
              <a:rPr lang="en-US" altLang="zh-CN" baseline="30000" smtClean="0"/>
              <a:t>2</a:t>
            </a:r>
            <a:endParaRPr lang="en-US" baseline="30000"/>
          </a:p>
        </p:txBody>
      </p:sp>
    </p:spTree>
    <p:extLst>
      <p:ext uri="{BB962C8B-B14F-4D97-AF65-F5344CB8AC3E}">
        <p14:creationId xmlns:p14="http://schemas.microsoft.com/office/powerpoint/2010/main" val="45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进入坐标轴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4" y="1469204"/>
            <a:ext cx="10446600" cy="320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smtClean="0"/>
              <a:t> </a:t>
            </a:r>
            <a:endParaRPr 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3183079" y="3078469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61980" y="4456514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99347" y="3003041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>
            <a:off x="5302818" y="1790690"/>
            <a:ext cx="3803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正弦</a:t>
            </a:r>
            <a:r>
              <a:rPr lang="en-US" altLang="zh-CN" smtClean="0"/>
              <a:t>:</a:t>
            </a:r>
            <a:r>
              <a:rPr lang="en-US" smtClean="0"/>
              <a:t>sin</a:t>
            </a:r>
            <a:r>
              <a:rPr lang="el-GR" smtClean="0"/>
              <a:t>α</a:t>
            </a:r>
            <a:r>
              <a:rPr lang="en-US" smtClean="0"/>
              <a:t>=a/c</a:t>
            </a:r>
          </a:p>
          <a:p>
            <a:r>
              <a:rPr lang="zh-CN" altLang="en-US" smtClean="0"/>
              <a:t>余弦</a:t>
            </a:r>
            <a:r>
              <a:rPr lang="en-US" altLang="zh-CN" smtClean="0"/>
              <a:t>:</a:t>
            </a:r>
            <a:r>
              <a:rPr lang="en-US" smtClean="0"/>
              <a:t>cos</a:t>
            </a:r>
            <a:r>
              <a:rPr lang="el-GR" smtClean="0"/>
              <a:t>α</a:t>
            </a:r>
            <a:r>
              <a:rPr lang="en-US" smtClean="0"/>
              <a:t>=b/c</a:t>
            </a:r>
          </a:p>
          <a:p>
            <a:endParaRPr lang="en-US"/>
          </a:p>
          <a:p>
            <a:r>
              <a:rPr lang="zh-CN" altLang="en-US" smtClean="0">
                <a:solidFill>
                  <a:srgbClr val="FF0000"/>
                </a:solidFill>
              </a:rPr>
              <a:t>余弦值越大，角就越小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/>
          </a:p>
          <a:p>
            <a:endParaRPr lang="en-US"/>
          </a:p>
        </p:txBody>
      </p:sp>
      <p:cxnSp>
        <p:nvCxnSpPr>
          <p:cNvPr id="6" name="曲线连接符 5"/>
          <p:cNvCxnSpPr/>
          <p:nvPr/>
        </p:nvCxnSpPr>
        <p:spPr>
          <a:xfrm rot="5400000">
            <a:off x="4812758" y="4060473"/>
            <a:ext cx="301338" cy="103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475030" y="3809591"/>
            <a:ext cx="23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mtClean="0">
                <a:solidFill>
                  <a:srgbClr val="FF0000"/>
                </a:solidFill>
              </a:rPr>
              <a:t>α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53287" y="4218709"/>
            <a:ext cx="7387937" cy="5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3761505" y="1776847"/>
            <a:ext cx="36369" cy="508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797874" y="2701636"/>
            <a:ext cx="1449535" cy="154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2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如果不是直角三角形呢？余弦定理</a:t>
            </a:r>
            <a:endParaRPr 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53287" y="4218709"/>
            <a:ext cx="7387937" cy="5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3761505" y="1776847"/>
            <a:ext cx="36369" cy="508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79689" y="2843086"/>
            <a:ext cx="1236518" cy="142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018809" y="2847109"/>
            <a:ext cx="1101436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140772" y="2978911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70418" y="3010473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>
            <a:off x="4869870" y="4326902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38009" y="1690688"/>
            <a:ext cx="4184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百</a:t>
            </a:r>
            <a:r>
              <a:rPr lang="zh-CN" altLang="en-US" smtClean="0"/>
              <a:t>度百科有详细的推导</a:t>
            </a:r>
            <a:endParaRPr lang="en-US" altLang="zh-CN" smtClean="0"/>
          </a:p>
          <a:p>
            <a:endParaRPr lang="en-US"/>
          </a:p>
          <a:p>
            <a:r>
              <a:rPr lang="en-US"/>
              <a:t>https://baike.baidu.com/item/%E4%BD%99%E5%BC%A6%E5%AE%9A%E7%90%86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245" y="4338165"/>
            <a:ext cx="3124422" cy="2424925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5016207" y="2899326"/>
            <a:ext cx="0" cy="136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回到我们的向量中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4" y="1469205"/>
            <a:ext cx="7048772" cy="3180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二维坐标轴上</a:t>
            </a:r>
            <a:endParaRPr lang="en-US" altLang="zh-CN" sz="2000" smtClean="0"/>
          </a:p>
          <a:p>
            <a:pPr>
              <a:buFont typeface="Wingdings" panose="05000000000000000000" pitchFamily="2" charset="2"/>
              <a:buChar char="q"/>
            </a:pPr>
            <a:endParaRPr lang="en-US" altLang="zh-CN" sz="2000"/>
          </a:p>
          <a:p>
            <a:pPr>
              <a:buFont typeface="Wingdings" panose="05000000000000000000" pitchFamily="2" charset="2"/>
              <a:buChar char="q"/>
            </a:pPr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/>
          </a:p>
          <a:p>
            <a:pPr>
              <a:buFont typeface="Wingdings" panose="05000000000000000000" pitchFamily="2" charset="2"/>
              <a:buChar char="q"/>
            </a:pPr>
            <a:endParaRPr lang="en-US" sz="2000" smtClean="0"/>
          </a:p>
          <a:p>
            <a:pPr marL="0" indent="0">
              <a:buNone/>
            </a:pPr>
            <a:endParaRPr lang="en-US" sz="200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379518" y="3564082"/>
            <a:ext cx="7387937" cy="5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787736" y="1122220"/>
            <a:ext cx="36369" cy="508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193482" y="3564082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元</a:t>
            </a:r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85435" y="768928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件</a:t>
            </a:r>
            <a:endParaRPr 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6543346" y="3564082"/>
            <a:ext cx="2927" cy="5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382741" y="3564082"/>
            <a:ext cx="0" cy="2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787739" y="2886121"/>
            <a:ext cx="3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380289" y="3748748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</a:t>
            </a:r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7086736" y="3764789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200</a:t>
            </a:r>
            <a:endParaRPr lang="en-US"/>
          </a:p>
        </p:txBody>
      </p:sp>
      <p:sp>
        <p:nvSpPr>
          <p:cNvPr id="31" name="文本框 30"/>
          <p:cNvSpPr txBox="1"/>
          <p:nvPr/>
        </p:nvSpPr>
        <p:spPr>
          <a:xfrm>
            <a:off x="4915305" y="2704053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</a:t>
            </a:r>
            <a:endParaRPr lang="en-US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5829300" y="2886121"/>
            <a:ext cx="1548246" cy="7039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5798600" y="2175171"/>
            <a:ext cx="25505" cy="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910515" y="2037674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200</a:t>
            </a:r>
            <a:endParaRPr lang="en-US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5794230" y="2261306"/>
            <a:ext cx="657225" cy="13547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489183" y="4431728"/>
                <a:ext cx="8842663" cy="2662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/>
                  <a:t>在二维角度中</a:t>
                </a:r>
                <a:r>
                  <a:rPr lang="en-US" altLang="zh-CN" smtClean="0"/>
                  <a:t>,</a:t>
                </a:r>
                <a:r>
                  <a:rPr lang="zh-CN" altLang="en-US" smtClean="0"/>
                  <a:t>上节课讲到向量</a:t>
                </a:r>
                <a:r>
                  <a:rPr lang="zh-CN" altLang="en-US" smtClean="0"/>
                  <a:t>大小或者叫做长度</a:t>
                </a:r>
                <a:r>
                  <a:rPr lang="en-US" altLang="zh-CN" smtClean="0"/>
                  <a:t>,</a:t>
                </a:r>
                <a:r>
                  <a:rPr lang="zh-CN" altLang="en-US" smtClean="0"/>
                  <a:t>也叫做向量的模  </a:t>
                </a:r>
                <a:r>
                  <a:rPr lang="en-US" altLang="zh-CN" smtClean="0"/>
                  <a:t>|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</m:oMath>
                </a14:m>
                <a:r>
                  <a:rPr lang="en-US" altLang="zh-CN" smtClean="0"/>
                  <a:t>|</a:t>
                </a:r>
                <a:r>
                  <a:rPr lang="zh-CN" altLang="en-US" smtClean="0"/>
                  <a:t>？根据勾股定理</a:t>
                </a:r>
                <a:r>
                  <a:rPr lang="en-US" altLang="zh-CN" smtClean="0"/>
                  <a:t>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mtClean="0"/>
              </a:p>
              <a:p>
                <a:endParaRPr lang="en-US" altLang="zh-CN"/>
              </a:p>
              <a:p>
                <a:endParaRPr lang="en-US" altLang="zh-CN" smtClean="0"/>
              </a:p>
              <a:p>
                <a:r>
                  <a:rPr lang="zh-CN" altLang="en-US" smtClean="0"/>
                  <a:t>根据一系列的推导得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点积值如果为正，如果越大意味着</a:t>
                </a:r>
                <a:r>
                  <a:rPr lang="en-US" altLang="zh-CN" smtClean="0"/>
                  <a:t>cos</a:t>
                </a:r>
                <a:r>
                  <a:rPr lang="zh-CN" altLang="en-US" smtClean="0"/>
                  <a:t>越大，这时 说明两个向量夹角越小，也代表着两者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方向上 越类似</a:t>
                </a:r>
                <a:endParaRPr lang="en-US" altLang="zh-CN" smtClean="0">
                  <a:solidFill>
                    <a:srgbClr val="FF0000"/>
                  </a:solidFill>
                </a:endParaRPr>
              </a:p>
              <a:p>
                <a:r>
                  <a:rPr lang="en-US" smtClean="0"/>
                  <a:t> </a:t>
                </a:r>
                <a:endParaRPr lang="en-US"/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83" y="4431728"/>
                <a:ext cx="8842663" cy="2662139"/>
              </a:xfrm>
              <a:prstGeom prst="rect">
                <a:avLst/>
              </a:prstGeom>
              <a:blipFill rotWithShape="0">
                <a:blip r:embed="rId2"/>
                <a:stretch>
                  <a:fillRect l="-55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7377546" y="2951659"/>
            <a:ext cx="0" cy="664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664" y="5455979"/>
            <a:ext cx="2382992" cy="7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程序里</a:t>
            </a:r>
            <a:r>
              <a:rPr lang="zh-CN" altLang="en-US" smtClean="0"/>
              <a:t>怎么用</a:t>
            </a:r>
            <a:r>
              <a:rPr lang="en-US" altLang="zh-CN" smtClean="0"/>
              <a:t>?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592282" y="1787236"/>
            <a:ext cx="10151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实际开发中的数据案例，最常见的就是对某个商品用户的打分</a:t>
            </a:r>
            <a:endParaRPr lang="en-US" altLang="zh-CN" smtClean="0"/>
          </a:p>
          <a:p>
            <a:r>
              <a:rPr lang="en-US" altLang="zh-CN" smtClean="0"/>
              <a:t>A</a:t>
            </a:r>
            <a:r>
              <a:rPr lang="zh-CN" altLang="en-US" smtClean="0"/>
              <a:t>商品：</a:t>
            </a:r>
            <a:r>
              <a:rPr lang="en-US" altLang="zh-CN" smtClean="0"/>
              <a:t>5,4,4,1,4,2</a:t>
            </a:r>
          </a:p>
          <a:p>
            <a:r>
              <a:rPr lang="en-US" altLang="zh-CN" smtClean="0"/>
              <a:t>B</a:t>
            </a:r>
            <a:r>
              <a:rPr lang="zh-CN" altLang="en-US" smtClean="0"/>
              <a:t>商品：</a:t>
            </a:r>
            <a:r>
              <a:rPr lang="en-US" altLang="zh-CN" smtClean="0"/>
              <a:t>2,2,5,3,5,2</a:t>
            </a:r>
          </a:p>
          <a:p>
            <a:endParaRPr lang="en-US" altLang="zh-CN"/>
          </a:p>
          <a:p>
            <a:r>
              <a:rPr lang="zh-CN" altLang="en-US" smtClean="0"/>
              <a:t>比较这两个商品向量的模并不能得出商品是否相似。因此要计算它的余弦值、越大越不相似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利用</a:t>
            </a:r>
            <a:r>
              <a:rPr lang="en-US" altLang="zh-CN" smtClean="0"/>
              <a:t>numpy</a:t>
            </a:r>
            <a:r>
              <a:rPr lang="zh-CN" altLang="en-US" smtClean="0"/>
              <a:t>计算余弦值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 </a:t>
            </a:r>
            <a:r>
              <a:rPr lang="zh-CN" altLang="en-US" smtClean="0"/>
              <a:t>其实只要两个向量的点积 </a:t>
            </a:r>
            <a:r>
              <a:rPr lang="en-US" altLang="zh-CN" smtClean="0"/>
              <a:t>/</a:t>
            </a:r>
            <a:r>
              <a:rPr lang="zh-CN" altLang="en-US" smtClean="0"/>
              <a:t>两个向量的模的积 就是余弦值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/>
              <a:t> </a:t>
            </a:r>
            <a:r>
              <a:rPr lang="zh-CN" altLang="en-US" smtClean="0"/>
              <a:t>这就是为啥很多地方的公式有如下两个方式的表示</a:t>
            </a:r>
            <a:endParaRPr lang="en-US" altLang="zh-CN"/>
          </a:p>
          <a:p>
            <a:r>
              <a:rPr lang="en-US" altLang="zh-CN" smtClean="0"/>
              <a:t> </a:t>
            </a:r>
          </a:p>
          <a:p>
            <a:endParaRPr lang="en-US" altLang="zh-CN"/>
          </a:p>
          <a:p>
            <a:r>
              <a:rPr lang="en-US" altLang="zh-CN" smtClean="0"/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79783"/>
            <a:ext cx="3227978" cy="10790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067" y="5433414"/>
            <a:ext cx="2568348" cy="9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模怎么求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92282" y="1787236"/>
                <a:ext cx="10151918" cy="431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/>
                  <a:t>对于我们二维空间，前面讲过了就是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smtClean="0"/>
              </a:p>
              <a:p>
                <a:endParaRPr lang="en-US" altLang="zh-CN" smtClean="0"/>
              </a:p>
              <a:p>
                <a:r>
                  <a:rPr lang="zh-CN" altLang="en-US" smtClean="0"/>
                  <a:t>三维空间就是：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在上面两个空间 就可以认为是向量的长度（这都是几何里面的叫法），在多维中叫做范数 </a:t>
                </a:r>
                <a:r>
                  <a:rPr lang="en-US" altLang="zh-CN" smtClean="0"/>
                  <a:t>(</a:t>
                </a:r>
                <a:r>
                  <a:rPr lang="zh-CN" altLang="en-US" smtClean="0"/>
                  <a:t>线性代数概念</a:t>
                </a:r>
                <a:r>
                  <a:rPr lang="en-US" altLang="zh-CN" smtClean="0"/>
                  <a:t>)</a:t>
                </a:r>
              </a:p>
              <a:p>
                <a:endParaRPr lang="en-US" altLang="zh-CN" smtClean="0"/>
              </a:p>
              <a:p>
                <a:r>
                  <a:rPr lang="zh-CN" altLang="en-US" smtClean="0"/>
                  <a:t>范数在我们后面再展开讲</a:t>
                </a:r>
                <a:r>
                  <a:rPr lang="en-US" altLang="zh-CN" smtClean="0"/>
                  <a:t>:</a:t>
                </a:r>
                <a:endParaRPr lang="en-US" altLang="zh-CN"/>
              </a:p>
              <a:p>
                <a:r>
                  <a:rPr lang="zh-CN" altLang="en-US" smtClean="0"/>
                  <a:t>几个概念</a:t>
                </a:r>
                <a:r>
                  <a:rPr lang="en-US" altLang="zh-CN" smtClean="0"/>
                  <a:t>:</a:t>
                </a:r>
                <a:r>
                  <a:rPr lang="zh-CN" altLang="en-US" smtClean="0"/>
                  <a:t>假设</a:t>
                </a:r>
                <a:r>
                  <a:rPr lang="en-US" altLang="zh-CN" smtClean="0"/>
                  <a:t>x</a:t>
                </a:r>
                <a:r>
                  <a:rPr lang="zh-CN" altLang="en-US" smtClean="0"/>
                  <a:t>是个向量</a:t>
                </a:r>
                <a:endParaRPr lang="en-US" altLang="zh-CN" smtClean="0"/>
              </a:p>
              <a:p>
                <a:r>
                  <a:rPr lang="en-US" altLang="zh-CN"/>
                  <a:t>L1</a:t>
                </a:r>
                <a:r>
                  <a:rPr lang="zh-CN" altLang="en-US"/>
                  <a:t>范数</a:t>
                </a:r>
                <a:r>
                  <a:rPr lang="en-US" altLang="zh-CN"/>
                  <a:t>:</a:t>
                </a:r>
                <a:r>
                  <a:rPr lang="en-US" altLang="zh-CN"/>
                  <a:t> </a:t>
                </a:r>
                <a:r>
                  <a:rPr lang="en-US" altLang="zh-CN" smtClean="0"/>
                  <a:t> </a:t>
                </a:r>
                <a:r>
                  <a:rPr lang="zh-CN" altLang="en-US" smtClean="0"/>
                  <a:t>为</a:t>
                </a:r>
                <a:r>
                  <a:rPr lang="en-US" altLang="zh-CN"/>
                  <a:t>x</a:t>
                </a:r>
                <a:r>
                  <a:rPr lang="zh-CN" altLang="en-US"/>
                  <a:t>向量各个元素绝对值之</a:t>
                </a:r>
                <a:r>
                  <a:rPr lang="zh-CN" altLang="en-US"/>
                  <a:t>和</a:t>
                </a:r>
                <a:r>
                  <a:rPr lang="zh-CN" altLang="en-US" smtClean="0"/>
                  <a:t>。</a:t>
                </a:r>
                <a:r>
                  <a:rPr lang="en-US" altLang="zh-CN"/>
                  <a:t>|x1|+|x2|+…+|xn|</a:t>
                </a:r>
                <a:endParaRPr lang="zh-CN" altLang="en-US"/>
              </a:p>
              <a:p>
                <a:r>
                  <a:rPr lang="en-US" altLang="zh-CN" b="1">
                    <a:solidFill>
                      <a:srgbClr val="FF0000"/>
                    </a:solidFill>
                  </a:rPr>
                  <a:t>L2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范数</a:t>
                </a:r>
                <a:r>
                  <a:rPr lang="en-US" altLang="zh-CN" b="1" smtClean="0">
                    <a:solidFill>
                      <a:srgbClr val="FF0000"/>
                    </a:solidFill>
                  </a:rPr>
                  <a:t>:  </a:t>
                </a:r>
                <a:r>
                  <a:rPr lang="zh-CN" altLang="en-US" b="1" smtClean="0">
                    <a:solidFill>
                      <a:srgbClr val="FF0000"/>
                    </a:solidFill>
                  </a:rPr>
                  <a:t>为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x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向量各个元素平方和的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1/2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次</a:t>
                </a:r>
                <a:r>
                  <a:rPr lang="zh-CN" altLang="en-US" b="1" smtClean="0">
                    <a:solidFill>
                      <a:srgbClr val="FF0000"/>
                    </a:solidFill>
                  </a:rPr>
                  <a:t>方</a:t>
                </a:r>
                <a:r>
                  <a:rPr lang="en-US" altLang="zh-CN" b="1" smtClean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b="1" smtClean="0">
                    <a:solidFill>
                      <a:srgbClr val="FF0000"/>
                    </a:solidFill>
                  </a:rPr>
                  <a:t>平方根</a:t>
                </a:r>
                <a:r>
                  <a:rPr lang="en-US" altLang="zh-CN" b="1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b="1" smtClean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L2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范数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又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称欧几里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得</a:t>
                </a:r>
                <a:r>
                  <a:rPr lang="zh-CN" altLang="en-US" b="1" smtClean="0">
                    <a:solidFill>
                      <a:srgbClr val="FF0000"/>
                    </a:solidFill>
                  </a:rPr>
                  <a:t>范数</a:t>
                </a:r>
                <a:r>
                  <a:rPr lang="en-US" altLang="zh-CN" b="1" smtClean="0">
                    <a:solidFill>
                      <a:srgbClr val="FF0000"/>
                    </a:solidFill>
                  </a:rPr>
                  <a:t> </a:t>
                </a:r>
                <a:endParaRPr lang="zh-CN" altLang="en-US" b="1">
                  <a:solidFill>
                    <a:srgbClr val="FF0000"/>
                  </a:solidFill>
                </a:endParaRPr>
              </a:p>
              <a:p>
                <a:r>
                  <a:rPr lang="en-US" altLang="zh-CN"/>
                  <a:t>Lp</a:t>
                </a:r>
                <a:r>
                  <a:rPr lang="zh-CN" altLang="en-US"/>
                  <a:t>范数</a:t>
                </a:r>
                <a:r>
                  <a:rPr lang="en-US" altLang="zh-CN"/>
                  <a:t>:  ||x||</a:t>
                </a:r>
                <a:r>
                  <a:rPr lang="zh-CN" altLang="en-US"/>
                  <a:t>为</a:t>
                </a:r>
                <a:r>
                  <a:rPr lang="en-US" altLang="zh-CN"/>
                  <a:t>x</a:t>
                </a:r>
                <a:r>
                  <a:rPr lang="zh-CN" altLang="en-US"/>
                  <a:t>向量各个元素绝对值</a:t>
                </a:r>
                <a:r>
                  <a:rPr lang="en-US" altLang="zh-CN"/>
                  <a:t>p</a:t>
                </a:r>
                <a:r>
                  <a:rPr lang="zh-CN" altLang="en-US"/>
                  <a:t>次方和的</a:t>
                </a:r>
                <a:r>
                  <a:rPr lang="en-US" altLang="zh-CN"/>
                  <a:t>1/p</a:t>
                </a:r>
                <a:r>
                  <a:rPr lang="zh-CN" altLang="en-US"/>
                  <a:t>次方</a:t>
                </a:r>
                <a:endParaRPr lang="zh-CN" altLang="en-US"/>
              </a:p>
              <a:p>
                <a:r>
                  <a:rPr lang="en-US" altLang="zh-CN"/>
                  <a:t>L</a:t>
                </a:r>
                <a:r>
                  <a:rPr lang="zh-CN" altLang="en-US"/>
                  <a:t>∞范数</a:t>
                </a:r>
                <a:r>
                  <a:rPr lang="en-US" altLang="zh-CN"/>
                  <a:t>:  ||x||</a:t>
                </a:r>
                <a:r>
                  <a:rPr lang="zh-CN" altLang="en-US"/>
                  <a:t>为</a:t>
                </a:r>
                <a:r>
                  <a:rPr lang="en-US" altLang="zh-CN"/>
                  <a:t>x</a:t>
                </a:r>
                <a:r>
                  <a:rPr lang="zh-CN" altLang="en-US"/>
                  <a:t>向量各个元素绝对值最大那个元素的绝对值，如下：</a:t>
                </a:r>
                <a:endParaRPr lang="zh-CN" altLang="en-US"/>
              </a:p>
              <a:p>
                <a:endParaRPr lang="en-US" altLang="zh-CN" smtClean="0"/>
              </a:p>
              <a:p>
                <a:endParaRPr lang="en-US" altLang="zh-CN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2" y="1787236"/>
                <a:ext cx="10151918" cy="4315156"/>
              </a:xfrm>
              <a:prstGeom prst="rect">
                <a:avLst/>
              </a:prstGeom>
              <a:blipFill rotWithShape="0">
                <a:blip r:embed="rId2"/>
                <a:stretch>
                  <a:fillRect l="-480" t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6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7670</TotalTime>
  <Words>414</Words>
  <Application>Microsoft Office PowerPoint</Application>
  <PresentationFormat>宽屏</PresentationFormat>
  <Paragraphs>125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 Unicode MS</vt:lpstr>
      <vt:lpstr>华文琥珀</vt:lpstr>
      <vt:lpstr>宋体</vt:lpstr>
      <vt:lpstr>Arial</vt:lpstr>
      <vt:lpstr>Calibri</vt:lpstr>
      <vt:lpstr>Calibri Light</vt:lpstr>
      <vt:lpstr>Cambria Math</vt:lpstr>
      <vt:lpstr>Impact</vt:lpstr>
      <vt:lpstr>Wingdings</vt:lpstr>
      <vt:lpstr>Office 主题</vt:lpstr>
      <vt:lpstr>3_Office 主题​​</vt:lpstr>
      <vt:lpstr>PowerPoint 演示文稿</vt:lpstr>
      <vt:lpstr>三角形恶补、余弦相似性计算、范数</vt:lpstr>
      <vt:lpstr> 上节课我们讲到：向量乘法(内积)</vt:lpstr>
      <vt:lpstr>这里我们就要复习下初中三角形</vt:lpstr>
      <vt:lpstr>进入坐标轴</vt:lpstr>
      <vt:lpstr>如果不是直角三角形呢？余弦定理</vt:lpstr>
      <vt:lpstr>回到我们的向量中</vt:lpstr>
      <vt:lpstr>程序里怎么用?</vt:lpstr>
      <vt:lpstr>模怎么求</vt:lpstr>
      <vt:lpstr>numpy里面的函数包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1093</cp:revision>
  <dcterms:created xsi:type="dcterms:W3CDTF">2016-05-22T15:40:23Z</dcterms:created>
  <dcterms:modified xsi:type="dcterms:W3CDTF">2018-01-25T12:48:25Z</dcterms:modified>
</cp:coreProperties>
</file>