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96" r:id="rId2"/>
  </p:sldMasterIdLst>
  <p:notesMasterIdLst>
    <p:notesMasterId r:id="rId10"/>
  </p:notesMasterIdLst>
  <p:sldIdLst>
    <p:sldId id="265" r:id="rId3"/>
    <p:sldId id="305" r:id="rId4"/>
    <p:sldId id="331" r:id="rId5"/>
    <p:sldId id="330" r:id="rId6"/>
    <p:sldId id="332" r:id="rId7"/>
    <p:sldId id="338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老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司机学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系列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NumPy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速学和数学恶补初级篇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zh-CN" altLang="en-US" smtClean="0"/>
              <a:t>矩阵乘法的</a:t>
            </a:r>
            <a:r>
              <a:rPr lang="zh-CN" altLang="en-US" smtClean="0"/>
              <a:t>现实意义</a:t>
            </a:r>
            <a:r>
              <a:rPr lang="en-US" altLang="zh-CN" smtClean="0"/>
              <a:t>(1):</a:t>
            </a:r>
            <a:r>
              <a:rPr lang="zh-CN" altLang="en-US" smtClean="0"/>
              <a:t>计算工作量的报酬、</a:t>
            </a:r>
            <a:r>
              <a:rPr lang="en-US" altLang="zh-CN" smtClean="0"/>
              <a:t>numpy</a:t>
            </a:r>
            <a:r>
              <a:rPr lang="zh-CN" altLang="en-US" smtClean="0"/>
              <a:t>实现、使用</a:t>
            </a:r>
            <a:r>
              <a:rPr lang="en-US" altLang="zh-CN" smtClean="0">
                <a:latin typeface="Cambria Math" panose="02040503050406030204" pitchFamily="18" charset="0"/>
              </a:rPr>
              <a:t>matrix</a:t>
            </a:r>
            <a:r>
              <a:rPr lang="zh-CN" altLang="en-US" smtClean="0">
                <a:latin typeface="Cambria Math" panose="02040503050406030204" pitchFamily="18" charset="0"/>
              </a:rPr>
              <a:t>的区别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讲今天内容之前，我们先看个简单的乘法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6244936" cy="5540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/>
                  <a:t>这两个</a:t>
                </a:r>
                <a:r>
                  <a:rPr lang="zh-CN" altLang="en-US" smtClean="0"/>
                  <a:t>都是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*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的矩阵，用它来入下门，看看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人类</a:t>
                </a:r>
                <a:r>
                  <a:rPr lang="zh-CN" altLang="en-US" smtClean="0"/>
                  <a:t>是怎么定义矩阵乘法的 </a:t>
                </a:r>
                <a:endParaRPr lang="en-US" altLang="zh-CN" smtClean="0"/>
              </a:p>
              <a:p>
                <a:endParaRPr lang="en-US" altLang="zh-CN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一个容易理解的口诀来了：</a:t>
                </a:r>
                <a:endParaRPr lang="en-US" altLang="zh-CN" smtClean="0"/>
              </a:p>
              <a:p>
                <a:r>
                  <a:rPr lang="en-US" altLang="zh-CN" smtClean="0"/>
                  <a:t>1</a:t>
                </a:r>
                <a:r>
                  <a:rPr lang="zh-CN" altLang="en-US" smtClean="0"/>
                  <a:t>、左边抠 出行向量</a:t>
                </a:r>
                <a:endParaRPr lang="en-US" altLang="zh-CN" smtClean="0"/>
              </a:p>
              <a:p>
                <a:r>
                  <a:rPr lang="en-US" altLang="zh-CN" smtClean="0"/>
                  <a:t>2</a:t>
                </a:r>
                <a:r>
                  <a:rPr lang="zh-CN" altLang="en-US" smtClean="0"/>
                  <a:t>、右边抠 出 列向量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zh-CN" altLang="en-US" smtClean="0"/>
                  <a:t>两者求点积</a:t>
                </a:r>
                <a:r>
                  <a:rPr lang="en-US" altLang="zh-CN" smtClean="0"/>
                  <a:t>,</a:t>
                </a:r>
                <a:r>
                  <a:rPr lang="zh-CN" altLang="en-US" smtClean="0"/>
                  <a:t>然后排列</a:t>
                </a:r>
                <a:r>
                  <a:rPr lang="zh-CN" altLang="en-US" smtClean="0"/>
                  <a:t>起来 </a:t>
                </a:r>
                <a:r>
                  <a:rPr lang="en-US" altLang="zh-CN" smtClean="0"/>
                  <a:t>(</a:t>
                </a:r>
                <a:r>
                  <a:rPr lang="zh-CN" altLang="en-US" smtClean="0">
                    <a:solidFill>
                      <a:srgbClr val="C00000"/>
                    </a:solidFill>
                  </a:rPr>
                  <a:t>为了书写方便</a:t>
                </a:r>
                <a:r>
                  <a:rPr lang="zh-CN" altLang="en-US" smtClean="0"/>
                  <a:t>，把列向量也写成了行向量</a:t>
                </a:r>
                <a:r>
                  <a:rPr lang="en-US" altLang="zh-CN" smtClean="0"/>
                  <a:t>)</a:t>
                </a:r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1</a:t>
                </a:r>
                <a:r>
                  <a:rPr lang="zh-CN" altLang="en-US" smtClean="0"/>
                  <a:t>、 </a:t>
                </a:r>
                <a:r>
                  <a:rPr lang="en-US" altLang="zh-CN"/>
                  <a:t>[</a:t>
                </a:r>
                <a:r>
                  <a:rPr lang="en-US" altLang="zh-CN" smtClean="0"/>
                  <a:t>2  4</a:t>
                </a:r>
                <a:r>
                  <a:rPr lang="en-US" altLang="zh-CN"/>
                  <a:t>] •[</a:t>
                </a:r>
                <a:r>
                  <a:rPr lang="en-US" altLang="zh-CN" smtClean="0"/>
                  <a:t>1 2</a:t>
                </a:r>
                <a:r>
                  <a:rPr lang="en-US" altLang="zh-CN"/>
                  <a:t>] =10</a:t>
                </a:r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     [</a:t>
                </a:r>
                <a:r>
                  <a:rPr lang="en-US" altLang="zh-CN" smtClean="0"/>
                  <a:t>2 4</a:t>
                </a:r>
                <a:r>
                  <a:rPr lang="en-US" altLang="zh-CN" smtClean="0"/>
                  <a:t>] </a:t>
                </a:r>
                <a:r>
                  <a:rPr lang="en-US" altLang="zh-CN"/>
                  <a:t>•</a:t>
                </a:r>
                <a:r>
                  <a:rPr lang="en-US" altLang="zh-CN" smtClean="0"/>
                  <a:t>[</a:t>
                </a:r>
                <a:r>
                  <a:rPr lang="en-US" altLang="zh-CN" smtClean="0"/>
                  <a:t>3 4</a:t>
                </a:r>
                <a:r>
                  <a:rPr lang="en-US" altLang="zh-CN" smtClean="0"/>
                  <a:t>] =22</a:t>
                </a:r>
              </a:p>
              <a:p>
                <a:endParaRPr lang="en-US" altLang="zh-CN"/>
              </a:p>
              <a:p>
                <a:r>
                  <a:rPr lang="en-US" altLang="zh-CN" smtClean="0"/>
                  <a:t>2</a:t>
                </a:r>
                <a:r>
                  <a:rPr lang="zh-CN" altLang="en-US" smtClean="0"/>
                  <a:t>、</a:t>
                </a:r>
                <a:r>
                  <a:rPr lang="en-US" altLang="zh-CN" smtClean="0"/>
                  <a:t>[</a:t>
                </a:r>
                <a:r>
                  <a:rPr lang="en-US" altLang="zh-CN" smtClean="0"/>
                  <a:t>3 5</a:t>
                </a:r>
                <a:r>
                  <a:rPr lang="en-US" altLang="zh-CN" smtClean="0"/>
                  <a:t>] • [</a:t>
                </a:r>
                <a:r>
                  <a:rPr lang="en-US" altLang="zh-CN" smtClean="0"/>
                  <a:t>1 2</a:t>
                </a:r>
                <a:r>
                  <a:rPr lang="en-US" altLang="zh-CN" smtClean="0"/>
                  <a:t>]=13</a:t>
                </a:r>
              </a:p>
              <a:p>
                <a:r>
                  <a:rPr lang="en-US" altLang="zh-CN"/>
                  <a:t> </a:t>
                </a:r>
                <a:r>
                  <a:rPr lang="en-US" altLang="zh-CN" smtClean="0"/>
                  <a:t>      [</a:t>
                </a:r>
                <a:r>
                  <a:rPr lang="en-US" altLang="zh-CN" smtClean="0"/>
                  <a:t>3 5</a:t>
                </a:r>
                <a:r>
                  <a:rPr lang="en-US" altLang="zh-CN" smtClean="0"/>
                  <a:t>] • [</a:t>
                </a:r>
                <a:r>
                  <a:rPr lang="en-US" altLang="zh-CN" smtClean="0"/>
                  <a:t>3 4</a:t>
                </a:r>
                <a:r>
                  <a:rPr lang="en-US" altLang="zh-CN" smtClean="0"/>
                  <a:t>]=29</a:t>
                </a:r>
                <a:endParaRPr lang="en-US" altLang="zh-CN"/>
              </a:p>
              <a:p>
                <a:endParaRPr lang="en-US" altLang="zh-CN" smtClean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6244936" cy="5540299"/>
              </a:xfrm>
              <a:prstGeom prst="rect">
                <a:avLst/>
              </a:prstGeom>
              <a:blipFill rotWithShape="0">
                <a:blip r:embed="rId2"/>
                <a:stretch>
                  <a:fillRect l="-879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084127" y="2296391"/>
                <a:ext cx="3699164" cy="54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10 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22 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13 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CN"/>
                              <m:t>29 </m:t>
                            </m:r>
                          </m:e>
                        </m:mr>
                      </m:m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127" y="2296391"/>
                <a:ext cx="3699164" cy="5447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190759" y="170844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结果在这里</a:t>
            </a:r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7762009" y="4779818"/>
            <a:ext cx="3314700" cy="1200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注意结论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en-US"/>
              <a:t> </a:t>
            </a:r>
            <a:r>
              <a:rPr lang="en-US" smtClean="0"/>
              <a:t> 2</a:t>
            </a:r>
            <a:r>
              <a:rPr lang="zh-CN" altLang="en-US" smtClean="0"/>
              <a:t>*</a:t>
            </a:r>
            <a:r>
              <a:rPr lang="en-US" altLang="zh-CN" smtClean="0"/>
              <a:t>2 </a:t>
            </a:r>
            <a:r>
              <a:rPr lang="zh-CN" altLang="en-US" smtClean="0"/>
              <a:t>的矩阵 乘 </a:t>
            </a:r>
            <a:r>
              <a:rPr lang="en-US" altLang="zh-CN" smtClean="0"/>
              <a:t>2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的矩阵</a:t>
            </a:r>
            <a:endParaRPr lang="en-US" altLang="zh-CN" smtClean="0"/>
          </a:p>
          <a:p>
            <a:endParaRPr lang="en-US"/>
          </a:p>
          <a:p>
            <a:r>
              <a:rPr lang="zh-CN" altLang="en-US" smtClean="0"/>
              <a:t>结果依然是</a:t>
            </a:r>
            <a:r>
              <a:rPr lang="en-US" altLang="zh-CN" smtClean="0"/>
              <a:t>2</a:t>
            </a:r>
            <a:r>
              <a:rPr lang="zh-CN" altLang="en-US" smtClean="0"/>
              <a:t>*</a:t>
            </a:r>
            <a:r>
              <a:rPr lang="en-US" altLang="zh-CN" smtClean="0"/>
              <a:t>2</a:t>
            </a:r>
            <a:r>
              <a:rPr lang="zh-CN" altLang="en-US" smtClean="0"/>
              <a:t>的矩阵，没毛病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上节课的数据简化下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3909" y="4166753"/>
                <a:ext cx="5631873" cy="22472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1" smtClean="0">
                    <a:latin typeface="Cambria Math" panose="02040503050406030204" pitchFamily="18" charset="0"/>
                  </a:rPr>
                  <a:t>用矩阵怎么表示</a:t>
                </a:r>
                <a:r>
                  <a:rPr lang="en-US" altLang="zh-CN" b="1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>
                  <a:latin typeface="Cambria Math" panose="02040503050406030204" pitchFamily="18" charset="0"/>
                </a:endParaRPr>
              </a:p>
              <a:p>
                <a:endParaRPr lang="en-US" i="1" smtClean="0">
                  <a:latin typeface="Cambria Math" panose="02040503050406030204" pitchFamily="18" charset="0"/>
                </a:endParaRPr>
              </a:p>
              <a:p>
                <a:r>
                  <a:rPr lang="zh-CN" altLang="en-US" smtClean="0"/>
                  <a:t>我的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工作量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  <a:endParaRPr lang="en-US" smtClean="0"/>
              </a:p>
              <a:p>
                <a:r>
                  <a:rPr lang="en-US" altLang="zh-CN" smtClean="0"/>
                  <a:t> 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" y="4166753"/>
                <a:ext cx="5631873" cy="2247282"/>
              </a:xfrm>
              <a:prstGeom prst="rect">
                <a:avLst/>
              </a:prstGeom>
              <a:blipFill rotWithShape="0">
                <a:blip r:embed="rId2"/>
                <a:stretch>
                  <a:fillRect l="-756" t="-18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0" y="1240018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假设我作为编辑</a:t>
            </a:r>
            <a:r>
              <a:rPr lang="en-US" altLang="zh-CN" smtClean="0"/>
              <a:t>1</a:t>
            </a:r>
            <a:r>
              <a:rPr lang="zh-CN" altLang="en-US" smtClean="0"/>
              <a:t>月份 发布了两条新闻，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44884"/>
              </p:ext>
            </p:extLst>
          </p:nvPr>
        </p:nvGraphicFramePr>
        <p:xfrm>
          <a:off x="103909" y="1701683"/>
          <a:ext cx="3600450" cy="1736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/>
                <a:gridCol w="1200150"/>
                <a:gridCol w="1200150"/>
              </a:tblGrid>
              <a:tr h="881935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新闻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月点击量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</a:t>
                      </a:r>
                      <a:r>
                        <a:rPr lang="zh-CN" altLang="en-US" smtClean="0"/>
                        <a:t>月评论数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52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</a:tr>
              <a:tr h="4890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新闻</a:t>
                      </a:r>
                      <a:r>
                        <a:rPr lang="en-US" altLang="zh-CN" smtClean="0"/>
                        <a:t>2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5902036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68291" y="464125"/>
                <a:ext cx="5631873" cy="5538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>
                    <a:latin typeface="Cambria Math" panose="02040503050406030204" pitchFamily="18" charset="0"/>
                  </a:rPr>
                  <a:t>老板规定</a:t>
                </a:r>
                <a:endParaRPr lang="en-US">
                  <a:latin typeface="Cambria Math" panose="02040503050406030204" pitchFamily="18" charset="0"/>
                </a:endParaRPr>
              </a:p>
              <a:p>
                <a:endParaRPr lang="en-US" smtClean="0">
                  <a:latin typeface="Cambria Math" panose="02040503050406030204" pitchFamily="18" charset="0"/>
                </a:endParaRPr>
              </a:p>
              <a:p>
                <a:r>
                  <a:rPr lang="en-US" b="0" smtClean="0"/>
                  <a:t> </a:t>
                </a:r>
                <a:r>
                  <a:rPr lang="zh-CN" altLang="en-US" smtClean="0"/>
                  <a:t>每个点击量 奖励</a:t>
                </a:r>
                <a:r>
                  <a:rPr lang="en-US" altLang="zh-CN" smtClean="0"/>
                  <a:t>1</a:t>
                </a:r>
                <a:r>
                  <a:rPr lang="zh-CN" altLang="en-US" smtClean="0"/>
                  <a:t>毛钱，每个评论奖励</a:t>
                </a:r>
                <a:r>
                  <a:rPr lang="en-US" altLang="zh-CN" smtClean="0"/>
                  <a:t>2</a:t>
                </a:r>
                <a:r>
                  <a:rPr lang="zh-CN" altLang="en-US" smtClean="0"/>
                  <a:t>毛钱</a:t>
                </a:r>
                <a:endParaRPr lang="en-US" smtClean="0"/>
              </a:p>
              <a:p>
                <a:endParaRPr lang="en-US"/>
              </a:p>
              <a:p>
                <a:r>
                  <a:rPr lang="en-US" altLang="zh-CN" smtClean="0"/>
                  <a:t> </a:t>
                </a:r>
              </a:p>
              <a:p>
                <a:endParaRPr lang="en-US"/>
              </a:p>
              <a:p>
                <a:endParaRPr lang="en-US" smtClean="0"/>
              </a:p>
              <a:p>
                <a:r>
                  <a:rPr lang="zh-CN" altLang="en-US" smtClean="0"/>
                  <a:t>于是我们可以做这样一件事，把老板的规定也抽取出来，变成一个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列向量</a:t>
                </a:r>
                <a:r>
                  <a:rPr lang="zh-CN" altLang="en-US" smtClean="0"/>
                  <a:t>（矩阵）</a:t>
                </a:r>
                <a:endParaRPr lang="en-US" altLang="zh-CN" smtClean="0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en-US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(</a:t>
                </a:r>
                <a:r>
                  <a:rPr lang="zh-CN" altLang="en-US" smtClean="0"/>
                  <a:t>单位是</a:t>
                </a:r>
                <a:r>
                  <a:rPr lang="en-US" altLang="zh-CN" smtClean="0"/>
                  <a:t>:</a:t>
                </a:r>
                <a:r>
                  <a:rPr lang="zh-CN" altLang="en-US" smtClean="0"/>
                  <a:t>毛</a:t>
                </a:r>
                <a:r>
                  <a:rPr lang="en-US" altLang="zh-CN" smtClean="0"/>
                  <a:t>)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如果我想知道：</a:t>
                </a:r>
                <a:endParaRPr lang="en-US" altLang="zh-CN" smtClean="0"/>
              </a:p>
              <a:p>
                <a:r>
                  <a:rPr lang="en-US" b="1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FF0000"/>
                    </a:solidFill>
                  </a:rPr>
                  <a:t>  </a:t>
                </a:r>
                <a:r>
                  <a:rPr lang="zh-CN" altLang="en-US" b="1" smtClean="0">
                    <a:solidFill>
                      <a:srgbClr val="FF0000"/>
                    </a:solidFill>
                  </a:rPr>
                  <a:t>我发布的每条新闻老板能给我多少钱？</a:t>
                </a:r>
                <a:endParaRPr lang="en-US" b="1" smtClean="0">
                  <a:solidFill>
                    <a:srgbClr val="FF0000"/>
                  </a:solidFill>
                </a:endParaRPr>
              </a:p>
              <a:p>
                <a:r>
                  <a:rPr lang="en-US" altLang="zh-CN" smtClean="0"/>
                  <a:t> </a:t>
                </a:r>
              </a:p>
              <a:p>
                <a:endParaRPr lang="en-US" altLang="zh-CN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291" y="464125"/>
                <a:ext cx="5631873" cy="5538439"/>
              </a:xfrm>
              <a:prstGeom prst="rect">
                <a:avLst/>
              </a:prstGeom>
              <a:blipFill rotWithShape="0">
                <a:blip r:embed="rId3"/>
                <a:stretch>
                  <a:fillRect l="-756" t="-6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112" y="550963"/>
            <a:ext cx="1165961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先简单算一下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8600" y="1402772"/>
                <a:ext cx="11963400" cy="382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*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endParaRPr lang="en-US" altLang="zh-CN" smtClean="0"/>
              </a:p>
              <a:p>
                <a:r>
                  <a:rPr lang="zh-CN" altLang="en-US" smtClean="0"/>
                  <a:t>这个很好求</a:t>
                </a:r>
                <a:endParaRPr lang="en-US" altLang="zh-CN" smtClean="0"/>
              </a:p>
              <a:p>
                <a:r>
                  <a:rPr lang="en-US" altLang="zh-CN" smtClean="0"/>
                  <a:t>1</a:t>
                </a:r>
                <a:r>
                  <a:rPr lang="zh-CN" altLang="en-US" smtClean="0"/>
                  <a:t>、</a:t>
                </a:r>
                <a:r>
                  <a:rPr lang="en-US" altLang="zh-CN" smtClean="0"/>
                  <a:t>[150 10] dot  [1 2] =170</a:t>
                </a:r>
              </a:p>
              <a:p>
                <a:endParaRPr lang="en-US" altLang="zh-CN"/>
              </a:p>
              <a:p>
                <a:r>
                  <a:rPr lang="en-US" altLang="zh-CN" smtClean="0"/>
                  <a:t>2</a:t>
                </a:r>
                <a:r>
                  <a:rPr lang="zh-CN" altLang="en-US" smtClean="0"/>
                  <a:t>、</a:t>
                </a:r>
                <a:r>
                  <a:rPr lang="en-US" altLang="zh-CN" smtClean="0"/>
                  <a:t>[200  20] dot [1 2]=240</a:t>
                </a:r>
              </a:p>
              <a:p>
                <a:endParaRPr lang="en-US" altLang="zh-CN"/>
              </a:p>
              <a:p>
                <a:r>
                  <a:rPr lang="zh-CN" altLang="en-US" smtClean="0"/>
                  <a:t>拼接起来就是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/>
                                <m:t>170</m:t>
                              </m:r>
                              <m:r>
                                <m:rPr>
                                  <m:nor/>
                                </m:rPr>
                                <a:rPr lang="en-US" altLang="zh-CN" smtClean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mtClean="0"/>
                                <m:t>240 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mtClean="0"/>
              </a:p>
              <a:p>
                <a:endParaRPr lang="en-US" altLang="zh-CN"/>
              </a:p>
              <a:p>
                <a:r>
                  <a:rPr lang="en-US" altLang="zh-CN" smtClean="0"/>
                  <a:t>2*1  = 2*1</a:t>
                </a:r>
                <a:endParaRPr lang="en-US" altLang="zh-CN" smtClean="0"/>
              </a:p>
              <a:p>
                <a:r>
                  <a:rPr lang="zh-CN" altLang="en-US" smtClean="0"/>
                  <a:t>现实意义就是 可以体现出：我每条新闻能赚多少钱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2772"/>
                <a:ext cx="11963400" cy="3822778"/>
              </a:xfrm>
              <a:prstGeom prst="rect">
                <a:avLst/>
              </a:prstGeom>
              <a:blipFill rotWithShape="0">
                <a:blip r:embed="rId2"/>
                <a:stretch>
                  <a:fillRect l="-459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继续矩阵的乘法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1402772"/>
            <a:ext cx="1196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 Math" panose="02040503050406030204" pitchFamily="18" charset="0"/>
              </a:rPr>
              <a:t>works=np.array([[150,10],</a:t>
            </a:r>
          </a:p>
          <a:p>
            <a:r>
              <a:rPr lang="en-US">
                <a:latin typeface="Cambria Math" panose="02040503050406030204" pitchFamily="18" charset="0"/>
              </a:rPr>
              <a:t>             [250,20]</a:t>
            </a:r>
          </a:p>
          <a:p>
            <a:r>
              <a:rPr lang="en-US">
                <a:latin typeface="Cambria Math" panose="02040503050406030204" pitchFamily="18" charset="0"/>
              </a:rPr>
              <a:t>             ])</a:t>
            </a:r>
          </a:p>
          <a:p>
            <a:endParaRPr lang="en-US">
              <a:latin typeface="Cambria Math" panose="02040503050406030204" pitchFamily="18" charset="0"/>
            </a:endParaRPr>
          </a:p>
          <a:p>
            <a:r>
              <a:rPr lang="en-US">
                <a:latin typeface="Cambria Math" panose="02040503050406030204" pitchFamily="18" charset="0"/>
              </a:rPr>
              <a:t>fee=np.array</a:t>
            </a:r>
            <a:r>
              <a:rPr lang="en-US" smtClean="0">
                <a:latin typeface="Cambria Math" panose="02040503050406030204" pitchFamily="18" charset="0"/>
              </a:rPr>
              <a:t>([[1],[2]])  #</a:t>
            </a:r>
            <a:r>
              <a:rPr lang="zh-CN" altLang="en-US" smtClean="0">
                <a:latin typeface="Cambria Math" panose="02040503050406030204" pitchFamily="18" charset="0"/>
              </a:rPr>
              <a:t>注意，这里是一个列向量</a:t>
            </a:r>
            <a:endParaRPr lang="en-US" altLang="zh-CN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Cambria Math" panose="02040503050406030204" pitchFamily="18" charset="0"/>
              </a:rPr>
              <a:t>是直接乘吗</a:t>
            </a:r>
            <a:r>
              <a:rPr lang="zh-CN" altLang="en-US">
                <a:solidFill>
                  <a:srgbClr val="FF0000"/>
                </a:solidFill>
                <a:latin typeface="Cambria Math" panose="02040503050406030204" pitchFamily="18" charset="0"/>
              </a:rPr>
              <a:t>？ </a:t>
            </a:r>
            <a:r>
              <a:rPr lang="zh-CN" altLang="en-US" smtClean="0">
                <a:latin typeface="Cambria Math" panose="02040503050406030204" pitchFamily="18" charset="0"/>
              </a:rPr>
              <a:t>如</a:t>
            </a:r>
            <a:r>
              <a:rPr lang="en-US" smtClean="0">
                <a:latin typeface="Cambria Math" panose="02040503050406030204" pitchFamily="18" charset="0"/>
              </a:rPr>
              <a:t>works</a:t>
            </a:r>
            <a:r>
              <a:rPr lang="en-US" altLang="zh-CN" smtClean="0">
                <a:latin typeface="Cambria Math" panose="02040503050406030204" pitchFamily="18" charset="0"/>
              </a:rPr>
              <a:t>*</a:t>
            </a:r>
            <a:r>
              <a:rPr lang="en-US">
                <a:latin typeface="Cambria Math" panose="02040503050406030204" pitchFamily="18" charset="0"/>
              </a:rPr>
              <a:t>fee</a:t>
            </a:r>
            <a:endParaRPr lang="en-US" altLang="zh-CN">
              <a:latin typeface="Cambria Math" panose="02040503050406030204" pitchFamily="18" charset="0"/>
            </a:endParaRPr>
          </a:p>
          <a:p>
            <a:endParaRPr lang="en-US" altLang="zh-CN" smtClean="0">
              <a:latin typeface="Cambria Math" panose="02040503050406030204" pitchFamily="18" charset="0"/>
            </a:endParaRPr>
          </a:p>
          <a:p>
            <a:r>
              <a:rPr lang="en-US" altLang="zh-CN" smtClean="0">
                <a:latin typeface="Cambria Math" panose="02040503050406030204" pitchFamily="18" charset="0"/>
              </a:rPr>
              <a:t>(</a:t>
            </a:r>
            <a:r>
              <a:rPr lang="zh-CN" altLang="en-US" smtClean="0">
                <a:latin typeface="Cambria Math" panose="02040503050406030204" pitchFamily="18" charset="0"/>
              </a:rPr>
              <a:t>大家可以试试看出来的是什么</a:t>
            </a:r>
            <a:r>
              <a:rPr lang="en-US" altLang="zh-CN" smtClean="0">
                <a:latin typeface="Cambria Math" panose="02040503050406030204" pitchFamily="18" charset="0"/>
              </a:rPr>
              <a:t>)</a:t>
            </a:r>
            <a:endParaRPr lang="en-US" altLang="zh-CN">
              <a:latin typeface="Cambria Math" panose="02040503050406030204" pitchFamily="18" charset="0"/>
            </a:endParaRPr>
          </a:p>
          <a:p>
            <a:endParaRPr lang="en-US" altLang="zh-CN" smtClean="0">
              <a:latin typeface="Cambria Math" panose="02040503050406030204" pitchFamily="18" charset="0"/>
            </a:endParaRPr>
          </a:p>
          <a:p>
            <a:endParaRPr lang="en-US" altLang="zh-CN">
              <a:latin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>
                <a:latin typeface="Cambria Math" panose="02040503050406030204" pitchFamily="18" charset="0"/>
              </a:rPr>
              <a:t>真正的代码应该是</a:t>
            </a:r>
            <a:r>
              <a:rPr lang="en-US" altLang="zh-CN">
                <a:latin typeface="Cambria Math" panose="02040503050406030204" pitchFamily="18" charset="0"/>
              </a:rPr>
              <a:t>:</a:t>
            </a:r>
          </a:p>
          <a:p>
            <a:endParaRPr lang="en-US" altLang="zh-CN">
              <a:latin typeface="Cambria Math" panose="02040503050406030204" pitchFamily="18" charset="0"/>
            </a:endParaRPr>
          </a:p>
          <a:p>
            <a:r>
              <a:rPr lang="en-US" altLang="zh-CN">
                <a:latin typeface="Cambria Math" panose="02040503050406030204" pitchFamily="18" charset="0"/>
              </a:rPr>
              <a:t> </a:t>
            </a:r>
            <a:r>
              <a:rPr lang="en-US" altLang="zh-CN" smtClean="0">
                <a:latin typeface="Cambria Math" panose="02040503050406030204" pitchFamily="18" charset="0"/>
              </a:rPr>
              <a:t>     np.dot(m1,m2)  </a:t>
            </a:r>
          </a:p>
          <a:p>
            <a:endParaRPr lang="en-US" altLang="zh-CN">
              <a:latin typeface="Cambria Math" panose="02040503050406030204" pitchFamily="18" charset="0"/>
            </a:endParaRPr>
          </a:p>
          <a:p>
            <a:r>
              <a:rPr lang="zh-CN" altLang="en-US" smtClean="0">
                <a:latin typeface="Cambria Math" panose="02040503050406030204" pitchFamily="18" charset="0"/>
              </a:rPr>
              <a:t>这时</a:t>
            </a:r>
            <a:r>
              <a:rPr lang="en-US" altLang="zh-CN" smtClean="0">
                <a:latin typeface="Cambria Math" panose="02040503050406030204" pitchFamily="18" charset="0"/>
              </a:rPr>
              <a:t>matrix</a:t>
            </a:r>
            <a:r>
              <a:rPr lang="zh-CN" altLang="en-US" smtClean="0">
                <a:latin typeface="Cambria Math" panose="02040503050406030204" pitchFamily="18" charset="0"/>
              </a:rPr>
              <a:t>的区别就来了。用了</a:t>
            </a:r>
            <a:r>
              <a:rPr lang="en-US" altLang="zh-CN" smtClean="0">
                <a:latin typeface="Cambria Math" panose="02040503050406030204" pitchFamily="18" charset="0"/>
              </a:rPr>
              <a:t>matrix</a:t>
            </a:r>
            <a:r>
              <a:rPr lang="zh-CN" altLang="en-US" smtClean="0">
                <a:latin typeface="Cambria Math" panose="02040503050406030204" pitchFamily="18" charset="0"/>
              </a:rPr>
              <a:t>，则直接可以变成</a:t>
            </a:r>
            <a:endParaRPr lang="en-US" altLang="zh-CN" smtClean="0">
              <a:latin typeface="Cambria Math" panose="02040503050406030204" pitchFamily="18" charset="0"/>
            </a:endParaRPr>
          </a:p>
          <a:p>
            <a:endParaRPr lang="en-US" altLang="zh-CN">
              <a:latin typeface="Cambria Math" panose="02040503050406030204" pitchFamily="18" charset="0"/>
            </a:endParaRPr>
          </a:p>
          <a:p>
            <a:r>
              <a:rPr lang="en-US" altLang="zh-CN" smtClean="0"/>
              <a:t> print(np.matrix(works</a:t>
            </a:r>
            <a:r>
              <a:rPr lang="en-US" altLang="zh-CN"/>
              <a:t>)*np.matrix(fee))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9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9363</TotalTime>
  <Words>276</Words>
  <Application>Microsoft Office PowerPoint</Application>
  <PresentationFormat>宽屏</PresentationFormat>
  <Paragraphs>102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矩阵乘法的现实意义(1):计算工作量的报酬、numpy实现、使用matrix的区别</vt:lpstr>
      <vt:lpstr>讲今天内容之前，我们先看个简单的乘法</vt:lpstr>
      <vt:lpstr>上节课的数据简化下</vt:lpstr>
      <vt:lpstr>先简单算一下</vt:lpstr>
      <vt:lpstr>继续矩阵的乘法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1306</cp:revision>
  <dcterms:created xsi:type="dcterms:W3CDTF">2016-05-22T15:40:23Z</dcterms:created>
  <dcterms:modified xsi:type="dcterms:W3CDTF">2018-02-16T09:38:29Z</dcterms:modified>
</cp:coreProperties>
</file>