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96" r:id="rId2"/>
  </p:sldMasterIdLst>
  <p:notesMasterIdLst>
    <p:notesMasterId r:id="rId16"/>
  </p:notesMasterIdLst>
  <p:sldIdLst>
    <p:sldId id="265" r:id="rId3"/>
    <p:sldId id="305" r:id="rId4"/>
    <p:sldId id="330" r:id="rId5"/>
    <p:sldId id="332" r:id="rId6"/>
    <p:sldId id="338" r:id="rId7"/>
    <p:sldId id="340" r:id="rId8"/>
    <p:sldId id="345" r:id="rId9"/>
    <p:sldId id="339" r:id="rId10"/>
    <p:sldId id="341" r:id="rId11"/>
    <p:sldId id="342" r:id="rId12"/>
    <p:sldId id="343" r:id="rId13"/>
    <p:sldId id="344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系列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NumPy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速学和数学恶补初级篇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28600" y="1433944"/>
            <a:ext cx="1196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我们来求出 每一个向量的 模（</a:t>
            </a:r>
            <a:r>
              <a:rPr lang="en-US" altLang="zh-CN" smtClean="0"/>
              <a:t>2</a:t>
            </a:r>
            <a:r>
              <a:rPr lang="zh-CN" altLang="en-US" smtClean="0"/>
              <a:t>范数），我们要计算每个向量和自己以及和别的向量  一一对应 的模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news=np.array([[3,5],</a:t>
            </a:r>
          </a:p>
          <a:p>
            <a:r>
              <a:rPr lang="en-US" altLang="zh-CN"/>
              <a:t>             [2,4],</a:t>
            </a:r>
          </a:p>
          <a:p>
            <a:r>
              <a:rPr lang="en-US" altLang="zh-CN"/>
              <a:t>             [5,2]</a:t>
            </a:r>
          </a:p>
          <a:p>
            <a:r>
              <a:rPr lang="en-US" altLang="zh-CN"/>
              <a:t>             </a:t>
            </a:r>
            <a:r>
              <a:rPr lang="en-US" altLang="zh-CN" smtClean="0"/>
              <a:t>])</a:t>
            </a:r>
          </a:p>
          <a:p>
            <a:endParaRPr lang="en-US" altLang="zh-CN"/>
          </a:p>
          <a:p>
            <a:r>
              <a:rPr lang="en-US" altLang="zh-CN" smtClean="0"/>
              <a:t>news_norm=np.linalg.norm(news,axis=1,</a:t>
            </a:r>
            <a:r>
              <a:rPr lang="en-US" altLang="zh-CN" smtClean="0">
                <a:solidFill>
                  <a:srgbClr val="FF0000"/>
                </a:solidFill>
              </a:rPr>
              <a:t>keepdims=True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en-US" altLang="zh-CN" smtClean="0"/>
              <a:t> keepdims=True   </a:t>
            </a:r>
            <a:r>
              <a:rPr lang="zh-CN" altLang="en-US" smtClean="0"/>
              <a:t>可用用来保持维，否则结果是一个一维数组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最终得到的结果是一个 </a:t>
            </a:r>
            <a:r>
              <a:rPr lang="en-US" altLang="zh-CN" smtClean="0"/>
              <a:t>3</a:t>
            </a:r>
            <a:r>
              <a:rPr lang="zh-CN" altLang="en-US" smtClean="0"/>
              <a:t>*</a:t>
            </a:r>
            <a:r>
              <a:rPr lang="en-US" altLang="zh-CN" smtClean="0"/>
              <a:t>1 </a:t>
            </a:r>
            <a:r>
              <a:rPr lang="zh-CN" altLang="en-US" smtClean="0"/>
              <a:t>的矩阵 </a:t>
            </a:r>
            <a:r>
              <a:rPr lang="en-US" altLang="zh-CN" smtClean="0"/>
              <a:t>,</a:t>
            </a:r>
            <a:r>
              <a:rPr lang="zh-CN" altLang="en-US" smtClean="0"/>
              <a:t>这里面其实就是每个向量的模，仅此而已</a:t>
            </a:r>
            <a:endParaRPr lang="en-US" altLang="zh-CN" smtClean="0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[[ 5.83095189]</a:t>
            </a:r>
          </a:p>
          <a:p>
            <a:r>
              <a:rPr lang="en-US" altLang="zh-CN"/>
              <a:t> [ 4.47213595]</a:t>
            </a:r>
          </a:p>
          <a:p>
            <a:r>
              <a:rPr lang="en-US" altLang="zh-CN"/>
              <a:t> [ 5.38516481]]</a:t>
            </a:r>
          </a:p>
        </p:txBody>
      </p:sp>
    </p:spTree>
    <p:extLst>
      <p:ext uri="{BB962C8B-B14F-4D97-AF65-F5344CB8AC3E}">
        <p14:creationId xmlns:p14="http://schemas.microsoft.com/office/powerpoint/2010/main" val="5668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同样的手段 我们再来一次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28600" y="1433944"/>
            <a:ext cx="1196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news_norm_mat=np.dot(news_norm,</a:t>
            </a:r>
            <a:r>
              <a:rPr lang="en-US" altLang="zh-CN"/>
              <a:t> </a:t>
            </a:r>
            <a:r>
              <a:rPr lang="en-US" altLang="zh-CN" smtClean="0"/>
              <a:t>news_norm.T)</a:t>
            </a:r>
          </a:p>
          <a:p>
            <a:endParaRPr lang="en-US" altLang="zh-CN"/>
          </a:p>
          <a:p>
            <a:r>
              <a:rPr lang="en-US" altLang="zh-CN" smtClean="0"/>
              <a:t>1</a:t>
            </a:r>
            <a:r>
              <a:rPr lang="zh-CN" altLang="en-US" smtClean="0"/>
              <a:t>、这里得到一个</a:t>
            </a:r>
            <a:r>
              <a:rPr lang="en-US" altLang="zh-CN" smtClean="0"/>
              <a:t>3</a:t>
            </a:r>
            <a:r>
              <a:rPr lang="zh-CN" altLang="en-US" smtClean="0"/>
              <a:t>*</a:t>
            </a:r>
            <a:r>
              <a:rPr lang="en-US" altLang="zh-CN" smtClean="0"/>
              <a:t>3</a:t>
            </a:r>
            <a:r>
              <a:rPr lang="zh-CN" altLang="en-US" smtClean="0"/>
              <a:t>的矩阵，结果是每个向量和每个向量之间模 （一一比对）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2</a:t>
            </a:r>
            <a:r>
              <a:rPr lang="zh-CN" altLang="en-US" smtClean="0"/>
              <a:t>、求一下倒数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   </a:t>
            </a:r>
            <a:r>
              <a:rPr lang="en-US" altLang="zh-CN" smtClean="0"/>
              <a:t> news_norm_mat**-1</a:t>
            </a:r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最后和刚从算出来的矩阵  进行 普通相乘（也就是广播）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4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附加知识点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28600" y="1433944"/>
            <a:ext cx="1196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如果大家看过我们之前开的</a:t>
            </a:r>
            <a:r>
              <a:rPr lang="en-US" altLang="zh-CN" smtClean="0"/>
              <a:t>sklearn</a:t>
            </a:r>
            <a:r>
              <a:rPr lang="zh-CN" altLang="en-US" smtClean="0"/>
              <a:t>相关内容 会发现，老外已经帮我们实现好了 全部过程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from sklearn.metrics.pairwise import cosine_similarity</a:t>
            </a:r>
          </a:p>
          <a:p>
            <a:endParaRPr lang="en-US" altLang="zh-CN"/>
          </a:p>
          <a:p>
            <a:r>
              <a:rPr lang="en-US" altLang="zh-CN"/>
              <a:t>print(cosine_similarity(news))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矩阵乘法的现实意义</a:t>
            </a:r>
            <a:r>
              <a:rPr lang="en-US" altLang="zh-CN" smtClean="0"/>
              <a:t>(2):</a:t>
            </a:r>
            <a:r>
              <a:rPr lang="zh-CN" altLang="en-US"/>
              <a:t>有</a:t>
            </a:r>
            <a:r>
              <a:rPr lang="zh-CN" altLang="en-US" smtClean="0"/>
              <a:t>意义的相乘</a:t>
            </a:r>
            <a:r>
              <a:rPr lang="zh-CN" altLang="en-US" smtClean="0"/>
              <a:t>、批量</a:t>
            </a:r>
            <a:r>
              <a:rPr lang="zh-CN" altLang="en-US" smtClean="0"/>
              <a:t>计算新闻的相似性</a:t>
            </a:r>
            <a:r>
              <a:rPr lang="zh-CN" altLang="en-US" smtClean="0"/>
              <a:t>、</a:t>
            </a:r>
            <a:r>
              <a:rPr lang="en-US" altLang="zh-CN" smtClean="0"/>
              <a:t>sklearn</a:t>
            </a:r>
            <a:r>
              <a:rPr lang="zh-CN" altLang="en-US" smtClean="0"/>
              <a:t>对比结果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上节课我们这样举例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3478283"/>
                <a:ext cx="5434445" cy="22218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1" smtClean="0">
                    <a:latin typeface="Cambria Math" panose="02040503050406030204" pitchFamily="18" charset="0"/>
                  </a:rPr>
                  <a:t>用矩阵怎么表示</a:t>
                </a:r>
                <a:r>
                  <a:rPr lang="en-US" altLang="zh-CN" b="1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i="1">
                  <a:latin typeface="Cambria Math" panose="02040503050406030204" pitchFamily="18" charset="0"/>
                </a:endParaRPr>
              </a:p>
              <a:p>
                <a:endParaRPr lang="en-US" i="1" smtClean="0">
                  <a:latin typeface="Cambria Math" panose="02040503050406030204" pitchFamily="18" charset="0"/>
                </a:endParaRPr>
              </a:p>
              <a:p>
                <a:r>
                  <a:rPr lang="zh-CN" altLang="en-US" smtClean="0"/>
                  <a:t>我的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工作量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endParaRPr lang="en-US"/>
              </a:p>
              <a:p>
                <a:r>
                  <a:rPr lang="en-US" altLang="zh-CN" smtClean="0"/>
                  <a:t> </a:t>
                </a:r>
                <a:endParaRPr lang="en-US" smtClean="0"/>
              </a:p>
              <a:p>
                <a:r>
                  <a:rPr lang="en-US" altLang="zh-CN" smtClean="0"/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78283"/>
                <a:ext cx="5434445" cy="2221827"/>
              </a:xfrm>
              <a:prstGeom prst="rect">
                <a:avLst/>
              </a:prstGeom>
              <a:blipFill rotWithShape="0">
                <a:blip r:embed="rId2"/>
                <a:stretch>
                  <a:fillRect l="-784" t="-19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0" y="1240018"/>
            <a:ext cx="415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假设我作为编辑</a:t>
            </a:r>
            <a:r>
              <a:rPr lang="en-US" altLang="zh-CN" smtClean="0"/>
              <a:t>1</a:t>
            </a:r>
            <a:r>
              <a:rPr lang="zh-CN" altLang="en-US" smtClean="0"/>
              <a:t>月份 发布了两条新闻，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44884"/>
              </p:ext>
            </p:extLst>
          </p:nvPr>
        </p:nvGraphicFramePr>
        <p:xfrm>
          <a:off x="103909" y="1701683"/>
          <a:ext cx="3600450" cy="173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</a:tblGrid>
              <a:tr h="88193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新闻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月点击量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月评论数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2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</a:tr>
              <a:tr h="489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902036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68291" y="464125"/>
                <a:ext cx="5631873" cy="60059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>
                    <a:latin typeface="Cambria Math" panose="02040503050406030204" pitchFamily="18" charset="0"/>
                  </a:rPr>
                  <a:t>老板规定</a:t>
                </a:r>
                <a:endParaRPr lang="en-US">
                  <a:latin typeface="Cambria Math" panose="02040503050406030204" pitchFamily="18" charset="0"/>
                </a:endParaRPr>
              </a:p>
              <a:p>
                <a:endParaRPr lang="en-US" smtClean="0">
                  <a:latin typeface="Cambria Math" panose="02040503050406030204" pitchFamily="18" charset="0"/>
                </a:endParaRPr>
              </a:p>
              <a:p>
                <a:r>
                  <a:rPr lang="en-US" b="0" smtClean="0"/>
                  <a:t> </a:t>
                </a:r>
                <a:r>
                  <a:rPr lang="zh-CN" altLang="en-US" smtClean="0"/>
                  <a:t>每个点击量 奖励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毛钱，每个评论奖励</a:t>
                </a:r>
                <a:r>
                  <a:rPr lang="en-US" altLang="zh-CN" smtClean="0"/>
                  <a:t>2</a:t>
                </a:r>
                <a:r>
                  <a:rPr lang="zh-CN" altLang="en-US" smtClean="0"/>
                  <a:t>毛钱</a:t>
                </a:r>
                <a:endParaRPr lang="en-US" smtClean="0"/>
              </a:p>
              <a:p>
                <a:endParaRPr lang="en-US"/>
              </a:p>
              <a:p>
                <a:endParaRPr lang="en-US"/>
              </a:p>
              <a:p>
                <a:endParaRPr lang="en-US" smtClean="0"/>
              </a:p>
              <a:p>
                <a:r>
                  <a:rPr lang="zh-CN" altLang="en-US" smtClean="0"/>
                  <a:t>于是我们可以做这样一件事，把老板的规定也抽取出来，变成一个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smtClean="0"/>
                  <a:t>（矩阵）</a:t>
                </a:r>
                <a:endParaRPr lang="en-US" altLang="zh-CN" smtClean="0"/>
              </a:p>
              <a:p>
                <a:endParaRPr lang="en-US" smtClean="0"/>
              </a:p>
              <a:p>
                <a:endParaRPr lang="en-US"/>
              </a:p>
              <a:p>
                <a:r>
                  <a:rPr lang="en-US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(</a:t>
                </a:r>
                <a:r>
                  <a:rPr lang="zh-CN" altLang="en-US" smtClean="0"/>
                  <a:t>单位是</a:t>
                </a:r>
                <a:r>
                  <a:rPr lang="en-US" altLang="zh-CN" smtClean="0"/>
                  <a:t>:</a:t>
                </a:r>
                <a:r>
                  <a:rPr lang="zh-CN" altLang="en-US" smtClean="0"/>
                  <a:t>毛</a:t>
                </a:r>
                <a:r>
                  <a:rPr lang="en-US" altLang="zh-CN" smtClean="0"/>
                  <a:t>)</a:t>
                </a:r>
              </a:p>
              <a:p>
                <a:endParaRPr lang="en-US" smtClean="0"/>
              </a:p>
              <a:p>
                <a:endParaRPr lang="en-US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如果我想知道：</a:t>
                </a:r>
                <a:endParaRPr lang="en-US" altLang="zh-CN" smtClean="0"/>
              </a:p>
              <a:p>
                <a:r>
                  <a:rPr lang="en-US" b="1"/>
                  <a:t> </a:t>
                </a:r>
                <a:r>
                  <a:rPr lang="en-US" b="1" smtClean="0"/>
                  <a:t>  </a:t>
                </a:r>
                <a:r>
                  <a:rPr lang="zh-CN" altLang="en-US" b="1" smtClean="0"/>
                  <a:t>我发布的每条新闻老板能给我多少钱？</a:t>
                </a:r>
                <a:endParaRPr lang="en-US" b="1" smtClean="0"/>
              </a:p>
              <a:p>
                <a:r>
                  <a:rPr lang="en-US" altLang="zh-CN" smtClean="0"/>
                  <a:t> </a:t>
                </a:r>
              </a:p>
              <a:p>
                <a:r>
                  <a:rPr lang="zh-CN" altLang="en-US" smtClean="0">
                    <a:solidFill>
                      <a:srgbClr val="FF0000"/>
                    </a:solidFill>
                  </a:rPr>
                  <a:t>答案是：</a:t>
                </a:r>
                <a:endParaRPr lang="en-US" altLang="zh-CN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 </a:t>
                </a:r>
              </a:p>
              <a:p>
                <a:endParaRPr lang="en-US" altLang="zh-CN"/>
              </a:p>
              <a:p>
                <a:r>
                  <a:rPr lang="zh-CN" altLang="en-US" smtClean="0"/>
                  <a:t>我们发现 </a:t>
                </a:r>
                <a:r>
                  <a:rPr lang="en-US" altLang="zh-CN" smtClean="0"/>
                  <a:t>m*n </a:t>
                </a:r>
                <a:r>
                  <a:rPr lang="zh-CN" altLang="en-US" smtClean="0"/>
                  <a:t>乘以</a:t>
                </a:r>
                <a:r>
                  <a:rPr lang="en-US" altLang="zh-CN" smtClean="0"/>
                  <a:t>n*p</a:t>
                </a:r>
                <a:r>
                  <a:rPr lang="zh-CN" altLang="en-US" smtClean="0"/>
                  <a:t>的矩阵，得到是</a:t>
                </a:r>
                <a:r>
                  <a:rPr lang="en-US" altLang="zh-CN" smtClean="0"/>
                  <a:t>m*p</a:t>
                </a:r>
                <a:r>
                  <a:rPr lang="zh-CN" altLang="en-US" smtClean="0"/>
                  <a:t>的矩阵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291" y="464125"/>
                <a:ext cx="5631873" cy="6005940"/>
              </a:xfrm>
              <a:prstGeom prst="rect">
                <a:avLst/>
              </a:prstGeom>
              <a:blipFill rotWithShape="0">
                <a:blip r:embed="rId3"/>
                <a:stretch>
                  <a:fillRect l="-756" t="-608"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112" y="550963"/>
            <a:ext cx="1165961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这样能不能乘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8600" y="1402772"/>
                <a:ext cx="11963400" cy="44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 </a:t>
                </a:r>
              </a:p>
              <a:p>
                <a:endParaRPr lang="en-US" altLang="zh-CN"/>
              </a:p>
              <a:p>
                <a:r>
                  <a:rPr lang="zh-CN" altLang="en-US" smtClean="0"/>
                  <a:t>这好比，老板对评论给报酬，但是对点击量</a:t>
                </a:r>
                <a:r>
                  <a:rPr lang="en-US" altLang="zh-CN" smtClean="0">
                    <a:solidFill>
                      <a:srgbClr val="C00000"/>
                    </a:solidFill>
                  </a:rPr>
                  <a:t>tmd</a:t>
                </a:r>
                <a:r>
                  <a:rPr lang="zh-CN" altLang="en-US" smtClean="0">
                    <a:solidFill>
                      <a:srgbClr val="C00000"/>
                    </a:solidFill>
                  </a:rPr>
                  <a:t>不给钱</a:t>
                </a:r>
                <a:r>
                  <a:rPr lang="zh-CN" altLang="en-US" smtClean="0"/>
                  <a:t>，那还有谁愿意干？脑子有病？</a:t>
                </a:r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我们用程序去乘 也是出错的</a:t>
                </a:r>
                <a:endParaRPr lang="en-US" altLang="zh-CN" smtClean="0"/>
              </a:p>
              <a:p>
                <a:r>
                  <a:rPr lang="en-US" altLang="zh-CN"/>
                  <a:t>works=np.array([[150,10],</a:t>
                </a:r>
              </a:p>
              <a:p>
                <a:r>
                  <a:rPr lang="en-US" altLang="zh-CN"/>
                  <a:t>                [250,20]</a:t>
                </a:r>
              </a:p>
              <a:p>
                <a:r>
                  <a:rPr lang="en-US" altLang="zh-CN"/>
                  <a:t>             </a:t>
                </a:r>
                <a:r>
                  <a:rPr lang="en-US" altLang="zh-CN" smtClean="0"/>
                  <a:t>])</a:t>
                </a:r>
                <a:endParaRPr lang="en-US" altLang="zh-CN"/>
              </a:p>
              <a:p>
                <a:r>
                  <a:rPr lang="en-US" altLang="zh-CN"/>
                  <a:t>fee=np.array</a:t>
                </a:r>
                <a:r>
                  <a:rPr lang="en-US" altLang="zh-CN" smtClean="0"/>
                  <a:t>([[2]</a:t>
                </a:r>
                <a:endParaRPr lang="en-US" altLang="zh-CN"/>
              </a:p>
              <a:p>
                <a:r>
                  <a:rPr lang="en-US" altLang="zh-CN"/>
                  <a:t>              </a:t>
                </a:r>
                <a:r>
                  <a:rPr lang="en-US" altLang="zh-CN" smtClean="0"/>
                  <a:t>])</a:t>
                </a:r>
              </a:p>
              <a:p>
                <a:r>
                  <a:rPr lang="en-US" altLang="zh-CN"/>
                  <a:t>print(np.dot(works,fee</a:t>
                </a:r>
                <a:r>
                  <a:rPr lang="en-US" altLang="zh-CN" smtClean="0"/>
                  <a:t>))</a:t>
                </a:r>
              </a:p>
              <a:p>
                <a:r>
                  <a:rPr lang="zh-CN" altLang="en-US" smtClean="0"/>
                  <a:t>但是这样乘是可以的：</a:t>
                </a:r>
                <a:r>
                  <a:rPr lang="en-US" altLang="zh-CN"/>
                  <a:t>print(works*fee</a:t>
                </a:r>
                <a:r>
                  <a:rPr lang="en-US" altLang="zh-CN" smtClean="0"/>
                  <a:t>)    </a:t>
                </a:r>
                <a:r>
                  <a:rPr lang="zh-CN" altLang="en-US" smtClean="0"/>
                  <a:t>，</a:t>
                </a:r>
                <a:r>
                  <a:rPr lang="en-US" altLang="zh-CN" smtClean="0"/>
                  <a:t>numpy</a:t>
                </a:r>
                <a:r>
                  <a:rPr lang="zh-CN" altLang="en-US" smtClean="0"/>
                  <a:t>会把矩阵每个元素 去乘以</a:t>
                </a:r>
                <a:r>
                  <a:rPr lang="en-US" altLang="zh-CN" smtClean="0"/>
                  <a:t>2 </a:t>
                </a:r>
                <a:r>
                  <a:rPr lang="zh-CN" altLang="en-US" smtClean="0"/>
                  <a:t>。</a:t>
                </a:r>
                <a:r>
                  <a:rPr lang="en-US" altLang="zh-CN" smtClean="0"/>
                  <a:t>(</a:t>
                </a:r>
                <a:r>
                  <a:rPr lang="zh-CN" altLang="en-US" smtClean="0"/>
                  <a:t>广播</a:t>
                </a:r>
                <a:r>
                  <a:rPr lang="en-US" altLang="zh-CN" smtClean="0"/>
                  <a:t>)</a:t>
                </a:r>
                <a:endParaRPr lang="en-US" altLang="zh-CN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02772"/>
                <a:ext cx="11963400" cy="4437818"/>
              </a:xfrm>
              <a:prstGeom prst="rect">
                <a:avLst/>
              </a:prstGeom>
              <a:blipFill rotWithShape="0">
                <a:blip r:embed="rId2"/>
                <a:stretch>
                  <a:fillRect l="-459" b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4089"/>
            <a:ext cx="4503810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那这种呢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8600" y="1402772"/>
                <a:ext cx="11963400" cy="387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endParaRPr lang="en-US" altLang="zh-CN" smtClean="0"/>
              </a:p>
              <a:p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这好比：</a:t>
                </a:r>
                <a:endParaRPr lang="en-US" altLang="zh-CN" smtClean="0"/>
              </a:p>
              <a:p>
                <a:r>
                  <a:rPr lang="en-US" altLang="zh-CN"/>
                  <a:t> </a:t>
                </a:r>
                <a:r>
                  <a:rPr lang="en-US" altLang="zh-CN" smtClean="0"/>
                  <a:t>  </a:t>
                </a:r>
                <a:r>
                  <a:rPr lang="zh-CN" altLang="en-US" smtClean="0"/>
                  <a:t>点击量奖励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毛，评论奖励</a:t>
                </a:r>
                <a:r>
                  <a:rPr lang="en-US" altLang="zh-CN" smtClean="0"/>
                  <a:t>2</a:t>
                </a:r>
                <a:r>
                  <a:rPr lang="zh-CN" altLang="en-US" smtClean="0"/>
                  <a:t>毛。 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你什么都不干奖励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毛</a:t>
                </a:r>
                <a:r>
                  <a:rPr lang="zh-CN" altLang="en-US" smtClean="0"/>
                  <a:t>。因此这是没有意义的</a:t>
                </a:r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 因此</a:t>
                </a:r>
                <a:r>
                  <a:rPr lang="zh-CN" altLang="en-US"/>
                  <a:t>对于矩阵的乘法：</a:t>
                </a:r>
                <a:endParaRPr lang="en-US" altLang="zh-CN"/>
              </a:p>
              <a:p>
                <a:r>
                  <a:rPr lang="en-US" altLang="zh-CN"/>
                  <a:t>   </a:t>
                </a:r>
                <a:r>
                  <a:rPr lang="zh-CN" altLang="en-US" b="1"/>
                  <a:t>左边矩阵的列 要等于右边矩阵的行</a:t>
                </a:r>
                <a:r>
                  <a:rPr lang="zh-CN" altLang="en-US"/>
                  <a:t>，这样乘才有意义</a:t>
                </a:r>
                <a:endParaRPr lang="en-US" altLang="zh-CN"/>
              </a:p>
              <a:p>
                <a:endParaRPr lang="en-US" altLang="zh-CN" smtClean="0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02772"/>
                <a:ext cx="11963400" cy="3871894"/>
              </a:xfrm>
              <a:prstGeom prst="rect">
                <a:avLst/>
              </a:prstGeom>
              <a:blipFill rotWithShape="0">
                <a:blip r:embed="rId2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1126759"/>
            <a:ext cx="4503810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再来个的例子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8600" y="1402772"/>
                <a:ext cx="1196340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前面我们讲过， 两个向量的点积</a:t>
                </a:r>
                <a:r>
                  <a:rPr lang="en-US" altLang="zh-CN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向量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mtClean="0"/>
                  <a:t> •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向量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mtClean="0"/>
                  <a:t> •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func>
                  </m:oMath>
                </a14:m>
                <a:endParaRPr lang="en-US" altLang="zh-CN" smtClean="0"/>
              </a:p>
              <a:p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实际开发中我们经常会 做到 计算“多个向量之间的</a:t>
                </a:r>
                <a:r>
                  <a:rPr lang="zh-CN" altLang="en-US" smtClean="0"/>
                  <a:t>”相似性</a:t>
                </a:r>
                <a:endParaRPr lang="en-US" altLang="zh-CN" smtClean="0"/>
              </a:p>
              <a:p>
                <a:r>
                  <a:rPr lang="en-US" altLang="zh-CN" smtClean="0"/>
                  <a:t> </a:t>
                </a:r>
              </a:p>
              <a:p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譬如我们有</a:t>
                </a:r>
                <a:r>
                  <a:rPr lang="en-US" altLang="zh-CN" smtClean="0"/>
                  <a:t>3</a:t>
                </a:r>
                <a:r>
                  <a:rPr lang="zh-CN" altLang="en-US" smtClean="0"/>
                  <a:t>个新闻，分别有用户对新闻的进行打分 </a:t>
                </a:r>
                <a:r>
                  <a:rPr lang="en-US" altLang="zh-CN" smtClean="0"/>
                  <a:t> </a:t>
                </a:r>
              </a:p>
              <a:p>
                <a:r>
                  <a:rPr lang="en-US" altLang="zh-CN" smtClean="0"/>
                  <a:t> </a:t>
                </a:r>
              </a:p>
              <a:p>
                <a:r>
                  <a:rPr lang="en-US" altLang="zh-CN" smtClean="0"/>
                  <a:t> </a:t>
                </a:r>
              </a:p>
              <a:p>
                <a:r>
                  <a:rPr lang="zh-CN" altLang="en-US" smtClean="0"/>
                  <a:t>问题来了： 我要计算各个新闻之间的相似性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 </a:t>
                </a:r>
                <a:r>
                  <a:rPr lang="zh-CN" altLang="en-US" smtClean="0"/>
                  <a:t>难道我们手工创建</a:t>
                </a:r>
                <a:r>
                  <a:rPr lang="en-US" altLang="zh-CN" smtClean="0"/>
                  <a:t>3</a:t>
                </a:r>
                <a:r>
                  <a:rPr lang="zh-CN" altLang="en-US" smtClean="0"/>
                  <a:t>个向量，一个个去比对？</a:t>
                </a:r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en-US" altLang="zh-CN"/>
                  <a:t> </a:t>
                </a:r>
                <a:r>
                  <a:rPr lang="zh-CN" altLang="en-US" smtClean="0"/>
                  <a:t>如果有一万条新闻就扑街了</a:t>
                </a:r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02772"/>
                <a:ext cx="11963400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459" t="-1148" b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24466"/>
              </p:ext>
            </p:extLst>
          </p:nvPr>
        </p:nvGraphicFramePr>
        <p:xfrm>
          <a:off x="7637319" y="3468138"/>
          <a:ext cx="3600450" cy="237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</a:tblGrid>
              <a:tr h="88193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商品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的打分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的打分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2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</a:tr>
              <a:tr h="489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</a:tr>
              <a:tr h="489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8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81194"/>
              </p:ext>
            </p:extLst>
          </p:nvPr>
        </p:nvGraphicFramePr>
        <p:xfrm>
          <a:off x="7959437" y="672983"/>
          <a:ext cx="3600450" cy="237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</a:tblGrid>
              <a:tr h="88193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商品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的打分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用户</a:t>
                      </a:r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的打分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2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</a:tr>
              <a:tr h="489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</a:tr>
              <a:tr h="489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8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解决思路如下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8600" y="1433944"/>
                <a:ext cx="11963400" cy="476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i="1" smtClean="0">
                    <a:latin typeface="Cambria Math" panose="02040503050406030204" pitchFamily="18" charset="0"/>
                  </a:rPr>
                  <a:t>先构建矩阵</a:t>
                </a:r>
                <a:endParaRPr lang="en-US" i="1" smtClean="0">
                  <a:latin typeface="Cambria Math" panose="02040503050406030204" pitchFamily="18" charset="0"/>
                </a:endParaRPr>
              </a:p>
              <a:p>
                <a:r>
                  <a:rPr lang="en-US" smtClean="0"/>
                  <a:t>news=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            </a:t>
                </a:r>
                <a:r>
                  <a:rPr lang="zh-CN" altLang="en-US" smtClean="0"/>
                  <a:t>这是一个</a:t>
                </a:r>
                <a:r>
                  <a:rPr lang="en-US" altLang="zh-CN" smtClean="0"/>
                  <a:t>3*2</a:t>
                </a:r>
                <a:r>
                  <a:rPr lang="zh-CN" altLang="en-US" smtClean="0"/>
                  <a:t>的矩阵</a:t>
                </a:r>
                <a:endParaRPr lang="en-US" smtClean="0"/>
              </a:p>
              <a:p>
                <a:endParaRPr lang="en-US" altLang="zh-CN" smtClean="0"/>
              </a:p>
              <a:p>
                <a:r>
                  <a:rPr lang="zh-CN" altLang="en-US" smtClean="0"/>
                  <a:t>转置矩阵</a:t>
                </a:r>
                <a:endParaRPr lang="en-US" altLang="zh-CN" smtClean="0"/>
              </a:p>
              <a:p>
                <a:r>
                  <a:rPr lang="en-US" altLang="zh-CN" smtClean="0"/>
                  <a:t>news_r=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变成了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</m:oMath>
                </a14:m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zh-CN" altLang="en-US"/>
                  <a:t>这两</a:t>
                </a:r>
                <a:r>
                  <a:rPr lang="zh-CN" altLang="en-US" smtClean="0"/>
                  <a:t>个矩阵就好乘了</a:t>
                </a:r>
                <a:endParaRPr lang="en-US" altLang="zh-CN" smtClean="0"/>
              </a:p>
              <a:p>
                <a:endParaRPr lang="en-US" altLang="zh-CN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 ×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zh-CN" altLang="en-US" smtClean="0"/>
                  <a:t>根据乘法规则，正好就是每个向量 之间的点积（一一比对）</a:t>
                </a:r>
                <a:endParaRPr lang="en-US" altLang="zh-CN" smtClean="0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33944"/>
                <a:ext cx="11963400" cy="4766690"/>
              </a:xfrm>
              <a:prstGeom prst="rect">
                <a:avLst/>
              </a:prstGeom>
              <a:blipFill rotWithShape="0">
                <a:blip r:embed="rId2"/>
                <a:stretch>
                  <a:fillRect l="-459" t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6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代码如下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8600" y="1433944"/>
                <a:ext cx="11963400" cy="5748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latin typeface="Cambria Math" panose="02040503050406030204" pitchFamily="18" charset="0"/>
                  </a:rPr>
                  <a:t>原始矩阵</a:t>
                </a:r>
                <a:endParaRPr lang="en-US" altLang="zh-CN">
                  <a:latin typeface="Cambria Math" panose="02040503050406030204" pitchFamily="18" charset="0"/>
                </a:endParaRPr>
              </a:p>
              <a:p>
                <a:r>
                  <a:rPr lang="en-US" altLang="zh-CN">
                    <a:latin typeface="Cambria Math" panose="02040503050406030204" pitchFamily="18" charset="0"/>
                  </a:rPr>
                  <a:t>news=np.array([[3,5],</a:t>
                </a:r>
              </a:p>
              <a:p>
                <a:r>
                  <a:rPr lang="en-US" altLang="zh-CN">
                    <a:latin typeface="Cambria Math" panose="02040503050406030204" pitchFamily="18" charset="0"/>
                  </a:rPr>
                  <a:t>             [2,4],</a:t>
                </a:r>
              </a:p>
              <a:p>
                <a:r>
                  <a:rPr lang="en-US" altLang="zh-CN">
                    <a:latin typeface="Cambria Math" panose="02040503050406030204" pitchFamily="18" charset="0"/>
                  </a:rPr>
                  <a:t>             [5,2]</a:t>
                </a:r>
              </a:p>
              <a:p>
                <a:r>
                  <a:rPr lang="en-US" altLang="zh-CN">
                    <a:latin typeface="Cambria Math" panose="02040503050406030204" pitchFamily="18" charset="0"/>
                  </a:rPr>
                  <a:t>             </a:t>
                </a:r>
                <a:r>
                  <a:rPr lang="en-US" altLang="zh-CN" smtClean="0">
                    <a:latin typeface="Cambria Math" panose="02040503050406030204" pitchFamily="18" charset="0"/>
                  </a:rPr>
                  <a:t>])</a:t>
                </a:r>
              </a:p>
              <a:p>
                <a:endParaRPr lang="en-US" altLang="zh-CN">
                  <a:latin typeface="Cambria Math" panose="02040503050406030204" pitchFamily="18" charset="0"/>
                </a:endParaRPr>
              </a:p>
              <a:p>
                <a:r>
                  <a:rPr lang="zh-CN" altLang="en-US" smtClean="0">
                    <a:latin typeface="Cambria Math" panose="02040503050406030204" pitchFamily="18" charset="0"/>
                  </a:rPr>
                  <a:t>转置？</a:t>
                </a:r>
                <a:r>
                  <a:rPr lang="en-US" altLang="zh-CN" smtClean="0">
                    <a:latin typeface="Cambria Math" panose="02040503050406030204" pitchFamily="18" charset="0"/>
                  </a:rPr>
                  <a:t>news.T </a:t>
                </a:r>
                <a:r>
                  <a:rPr lang="zh-CN" altLang="en-US" smtClean="0">
                    <a:latin typeface="Cambria Math" panose="02040503050406030204" pitchFamily="18" charset="0"/>
                  </a:rPr>
                  <a:t>就行了</a:t>
                </a:r>
                <a:endParaRPr lang="en-US" altLang="zh-CN" smtClean="0">
                  <a:latin typeface="Cambria Math" panose="02040503050406030204" pitchFamily="18" charset="0"/>
                </a:endParaRPr>
              </a:p>
              <a:p>
                <a:endParaRPr lang="en-US" altLang="zh-CN">
                  <a:latin typeface="Cambria Math" panose="02040503050406030204" pitchFamily="18" charset="0"/>
                </a:endParaRPr>
              </a:p>
              <a:p>
                <a:r>
                  <a:rPr lang="en-US" altLang="zh-CN" smtClean="0">
                    <a:latin typeface="Cambria Math" panose="02040503050406030204" pitchFamily="18" charset="0"/>
                  </a:rPr>
                  <a:t>np.dot(news,news.T)  </a:t>
                </a:r>
                <a:r>
                  <a:rPr lang="zh-CN" altLang="en-US" smtClean="0">
                    <a:latin typeface="Cambria Math" panose="02040503050406030204" pitchFamily="18" charset="0"/>
                  </a:rPr>
                  <a:t>就是两者矩阵相乘的结果</a:t>
                </a:r>
                <a:endParaRPr lang="en-US" altLang="zh-CN" smtClean="0">
                  <a:latin typeface="Cambria Math" panose="02040503050406030204" pitchFamily="18" charset="0"/>
                </a:endParaRPr>
              </a:p>
              <a:p>
                <a:endParaRPr lang="en-US" altLang="zh-CN">
                  <a:latin typeface="Cambria Math" panose="02040503050406030204" pitchFamily="18" charset="0"/>
                </a:endParaRPr>
              </a:p>
              <a:p>
                <a:endParaRPr lang="en-US" altLang="zh-CN" smtClean="0">
                  <a:latin typeface="Cambria Math" panose="02040503050406030204" pitchFamily="18" charset="0"/>
                </a:endParaRPr>
              </a:p>
              <a:p>
                <a:r>
                  <a:rPr lang="zh-CN" altLang="en-US" smtClean="0">
                    <a:latin typeface="Cambria Math" panose="02040503050406030204" pitchFamily="18" charset="0"/>
                  </a:rPr>
                  <a:t>不过这样</a:t>
                </a:r>
                <a:r>
                  <a:rPr lang="zh-CN" altLang="en-US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还不够</a:t>
                </a:r>
                <a:r>
                  <a:rPr lang="zh-CN" altLang="en-US" smtClean="0">
                    <a:latin typeface="Cambria Math" panose="02040503050406030204" pitchFamily="18" charset="0"/>
                  </a:rPr>
                  <a:t>，以为要计算余弦值 还需要去除以 两个向量模之间的乘积</a:t>
                </a:r>
                <a:endParaRPr lang="en-US" altLang="zh-CN" smtClean="0">
                  <a:latin typeface="Cambria Math" panose="02040503050406030204" pitchFamily="18" charset="0"/>
                </a:endParaRPr>
              </a:p>
              <a:p>
                <a:r>
                  <a:rPr lang="en-US" altLang="zh-CN" smtClean="0">
                    <a:latin typeface="Cambria Math" panose="02040503050406030204" pitchFamily="18" charset="0"/>
                  </a:rPr>
                  <a:t>(</a:t>
                </a:r>
                <a:r>
                  <a:rPr lang="zh-CN" altLang="en-US" smtClean="0">
                    <a:latin typeface="Cambria Math" panose="02040503050406030204" pitchFamily="18" charset="0"/>
                  </a:rPr>
                  <a:t>或</a:t>
                </a:r>
                <a:r>
                  <a:rPr lang="zh-CN" altLang="en-US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乘以</a:t>
                </a:r>
                <a:r>
                  <a:rPr lang="zh-CN" altLang="en-US" smtClean="0">
                    <a:latin typeface="Cambria Math" panose="02040503050406030204" pitchFamily="18" charset="0"/>
                  </a:rPr>
                  <a:t>  “两</a:t>
                </a:r>
                <a:r>
                  <a:rPr lang="zh-CN" altLang="en-US">
                    <a:latin typeface="Cambria Math" panose="02040503050406030204" pitchFamily="18" charset="0"/>
                  </a:rPr>
                  <a:t>个向量模之间的</a:t>
                </a:r>
                <a:r>
                  <a:rPr lang="zh-CN" altLang="en-US" smtClean="0">
                    <a:latin typeface="Cambria Math" panose="02040503050406030204" pitchFamily="18" charset="0"/>
                  </a:rPr>
                  <a:t>乘积”的倒数</a:t>
                </a:r>
                <a:r>
                  <a:rPr lang="en-US" altLang="zh-CN" smtClean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zh-CN">
                  <a:latin typeface="Cambria Math" panose="02040503050406030204" pitchFamily="18" charset="0"/>
                </a:endParaRPr>
              </a:p>
              <a:p>
                <a:r>
                  <a:rPr lang="en-US" altLang="zh-CN" smtClean="0">
                    <a:latin typeface="Cambria Math" panose="02040503050406030204" pitchFamily="18" charset="0"/>
                  </a:rPr>
                  <a:t> </a:t>
                </a:r>
                <a:endParaRPr lang="en-US" altLang="zh-CN" smtClean="0">
                  <a:latin typeface="Cambria Math" panose="02040503050406030204" pitchFamily="18" charset="0"/>
                </a:endParaRPr>
              </a:p>
              <a:p>
                <a:r>
                  <a:rPr lang="zh-CN" altLang="en-US"/>
                  <a:t>然后对每个元素求倒数（譬如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/>
                  <a:t>  </a:t>
                </a:r>
                <a:r>
                  <a:rPr lang="en-US" altLang="zh-CN"/>
                  <a:t>,</a:t>
                </a:r>
                <a:r>
                  <a:rPr lang="zh-CN" altLang="en-US"/>
                  <a:t>倒数就是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/>
                  <a:t>. 5</a:t>
                </a:r>
                <a:r>
                  <a:rPr lang="zh-CN" altLang="en-US"/>
                  <a:t>的倒数就是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mtClean="0"/>
                  <a:t>）</a:t>
                </a:r>
                <a:endParaRPr lang="en-US" altLang="zh-CN"/>
              </a:p>
              <a:p>
                <a:r>
                  <a:rPr lang="zh-CN" altLang="en-US"/>
                  <a:t>在</a:t>
                </a:r>
                <a:r>
                  <a:rPr lang="en-US" altLang="zh-CN"/>
                  <a:t>python</a:t>
                </a:r>
                <a:r>
                  <a:rPr lang="zh-CN" altLang="en-US"/>
                  <a:t>里面 用 </a:t>
                </a:r>
                <a:r>
                  <a:rPr lang="en-US" altLang="zh-CN"/>
                  <a:t>a**-1   </a:t>
                </a:r>
                <a:r>
                  <a:rPr lang="zh-CN" altLang="en-US"/>
                  <a:t>好比是</a:t>
                </a:r>
                <a:r>
                  <a:rPr lang="en-US" altLang="zh-CN"/>
                  <a:t>a</a:t>
                </a:r>
                <a:r>
                  <a:rPr lang="zh-CN" altLang="en-US"/>
                  <a:t>的</a:t>
                </a:r>
                <a:r>
                  <a:rPr lang="en-US" altLang="zh-CN"/>
                  <a:t>-1</a:t>
                </a:r>
                <a:r>
                  <a:rPr lang="zh-CN" altLang="en-US"/>
                  <a:t>次方，</a:t>
                </a:r>
                <a:r>
                  <a:rPr lang="en-US" altLang="zh-CN"/>
                  <a:t>numpy</a:t>
                </a:r>
                <a:r>
                  <a:rPr lang="zh-CN" altLang="en-US"/>
                  <a:t>数组依然可以直接这么干 </a:t>
                </a:r>
                <a:endParaRPr lang="en-US" altLang="zh-CN"/>
              </a:p>
              <a:p>
                <a:endParaRPr lang="en-US" altLang="zh-CN">
                  <a:latin typeface="Cambria Math" panose="02040503050406030204" pitchFamily="18" charset="0"/>
                </a:endParaRPr>
              </a:p>
              <a:p>
                <a:endParaRPr lang="en-US" altLang="zh-CN" smtClean="0">
                  <a:latin typeface="Cambria Math" panose="02040503050406030204" pitchFamily="18" charset="0"/>
                </a:endParaRPr>
              </a:p>
              <a:p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33944"/>
                <a:ext cx="11963400" cy="5748433"/>
              </a:xfrm>
              <a:prstGeom prst="rect">
                <a:avLst/>
              </a:prstGeom>
              <a:blipFill rotWithShape="0">
                <a:blip r:embed="rId2"/>
                <a:stretch>
                  <a:fillRect l="-459" t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3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9608</TotalTime>
  <Words>493</Words>
  <Application>Microsoft Office PowerPoint</Application>
  <PresentationFormat>宽屏</PresentationFormat>
  <Paragraphs>184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矩阵乘法的现实意义(2):有意义的相乘、批量计算新闻的相似性、sklearn对比结果</vt:lpstr>
      <vt:lpstr>上节课我们这样举例</vt:lpstr>
      <vt:lpstr>这样能不能乘</vt:lpstr>
      <vt:lpstr>那这种呢</vt:lpstr>
      <vt:lpstr>再来个的例子</vt:lpstr>
      <vt:lpstr>PowerPoint 演示文稿</vt:lpstr>
      <vt:lpstr>解决思路如下</vt:lpstr>
      <vt:lpstr>代码如下</vt:lpstr>
      <vt:lpstr>接上页</vt:lpstr>
      <vt:lpstr>同样的手段 我们再来一次</vt:lpstr>
      <vt:lpstr>附加知识点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1368</cp:revision>
  <dcterms:created xsi:type="dcterms:W3CDTF">2016-05-22T15:40:23Z</dcterms:created>
  <dcterms:modified xsi:type="dcterms:W3CDTF">2018-02-19T04:38:37Z</dcterms:modified>
</cp:coreProperties>
</file>